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74" r:id="rId2"/>
    <p:sldId id="275" r:id="rId3"/>
    <p:sldId id="273" r:id="rId4"/>
    <p:sldId id="256" r:id="rId5"/>
    <p:sldId id="257" r:id="rId6"/>
    <p:sldId id="258" r:id="rId7"/>
    <p:sldId id="259" r:id="rId8"/>
    <p:sldId id="261" r:id="rId9"/>
    <p:sldId id="260" r:id="rId10"/>
    <p:sldId id="263" r:id="rId11"/>
    <p:sldId id="264" r:id="rId12"/>
    <p:sldId id="266" r:id="rId13"/>
    <p:sldId id="265" r:id="rId14"/>
    <p:sldId id="267" r:id="rId15"/>
    <p:sldId id="27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34" autoAdjust="0"/>
    <p:restoredTop sz="94660"/>
  </p:normalViewPr>
  <p:slideViewPr>
    <p:cSldViewPr snapToGrid="0">
      <p:cViewPr varScale="1">
        <p:scale>
          <a:sx n="67" d="100"/>
          <a:sy n="67" d="100"/>
        </p:scale>
        <p:origin x="65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84EDB-A36A-4E31-BEA1-9D2130567EF1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EF6799AA-C020-4AB5-8F35-0E0683215A2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2259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84EDB-A36A-4E31-BEA1-9D2130567EF1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99AA-C020-4AB5-8F35-0E0683215A21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1036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84EDB-A36A-4E31-BEA1-9D2130567EF1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99AA-C020-4AB5-8F35-0E0683215A2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5139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84EDB-A36A-4E31-BEA1-9D2130567EF1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99AA-C020-4AB5-8F35-0E0683215A21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899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84EDB-A36A-4E31-BEA1-9D2130567EF1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99AA-C020-4AB5-8F35-0E0683215A21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96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84EDB-A36A-4E31-BEA1-9D2130567EF1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99AA-C020-4AB5-8F35-0E0683215A21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1607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84EDB-A36A-4E31-BEA1-9D2130567EF1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99AA-C020-4AB5-8F35-0E0683215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460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84EDB-A36A-4E31-BEA1-9D2130567EF1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99AA-C020-4AB5-8F35-0E0683215A21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5141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5EC84EDB-A36A-4E31-BEA1-9D2130567EF1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99AA-C020-4AB5-8F35-0E0683215A21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0066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84EDB-A36A-4E31-BEA1-9D2130567EF1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99AA-C020-4AB5-8F35-0E0683215A21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1160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84EDB-A36A-4E31-BEA1-9D2130567EF1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99AA-C020-4AB5-8F35-0E0683215A2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6692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White"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C84EDB-A36A-4E31-BEA1-9D2130567EF1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EF6799AA-C020-4AB5-8F35-0E0683215A2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3170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5.emf" /><Relationship Id="rId5" Type="http://schemas.openxmlformats.org/officeDocument/2006/relationships/image" Target="../media/image4.jpeg" /><Relationship Id="rId4" Type="http://schemas.microsoft.com/office/2007/relationships/hdphoto" Target="../media/hdphoto1.wdp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9.emf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1.emf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 /><Relationship Id="rId2" Type="http://schemas.openxmlformats.org/officeDocument/2006/relationships/image" Target="../media/image12.emf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15.emf" /><Relationship Id="rId4" Type="http://schemas.openxmlformats.org/officeDocument/2006/relationships/image" Target="../media/image14.emf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 /><Relationship Id="rId3" Type="http://schemas.openxmlformats.org/officeDocument/2006/relationships/image" Target="../media/image17.emf" /><Relationship Id="rId7" Type="http://schemas.openxmlformats.org/officeDocument/2006/relationships/image" Target="../media/image21.emf" /><Relationship Id="rId2" Type="http://schemas.openxmlformats.org/officeDocument/2006/relationships/image" Target="../media/image16.emf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20.emf" /><Relationship Id="rId5" Type="http://schemas.openxmlformats.org/officeDocument/2006/relationships/image" Target="../media/image19.emf" /><Relationship Id="rId4" Type="http://schemas.openxmlformats.org/officeDocument/2006/relationships/image" Target="../media/image18.emf" /></Relationships>
</file>

<file path=ppt/slides/_rels/slide11.xml.rels><?xml version="1.0" encoding="UTF-8" standalone="yes"?>
<Relationships xmlns="http://schemas.openxmlformats.org/package/2006/relationships"><Relationship Id="rId18" Type="http://schemas.openxmlformats.org/officeDocument/2006/relationships/image" Target="../media/image26.emf" /><Relationship Id="rId21" Type="http://schemas.openxmlformats.org/officeDocument/2006/relationships/image" Target="../media/image29.emf" /><Relationship Id="rId17" Type="http://schemas.openxmlformats.org/officeDocument/2006/relationships/image" Target="../media/image25.emf" /><Relationship Id="rId16" Type="http://schemas.openxmlformats.org/officeDocument/2006/relationships/image" Target="../media/image24.emf" /><Relationship Id="rId20" Type="http://schemas.openxmlformats.org/officeDocument/2006/relationships/image" Target="../media/image28.emf" /><Relationship Id="rId1" Type="http://schemas.openxmlformats.org/officeDocument/2006/relationships/slideLayout" Target="../slideLayouts/slideLayout1.xml" /><Relationship Id="rId15" Type="http://schemas.openxmlformats.org/officeDocument/2006/relationships/image" Target="../media/image23.emf" /><Relationship Id="rId19" Type="http://schemas.openxmlformats.org/officeDocument/2006/relationships/image" Target="../media/image27.emf" /><Relationship Id="rId14" Type="http://schemas.openxmlformats.org/officeDocument/2006/relationships/image" Target="../media/image66.png" /><Relationship Id="rId22" Type="http://schemas.openxmlformats.org/officeDocument/2006/relationships/image" Target="../media/image30.emf" 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 /><Relationship Id="rId13" Type="http://schemas.openxmlformats.org/officeDocument/2006/relationships/image" Target="../media/image42.emf" /><Relationship Id="rId3" Type="http://schemas.openxmlformats.org/officeDocument/2006/relationships/image" Target="../media/image32.emf" /><Relationship Id="rId7" Type="http://schemas.openxmlformats.org/officeDocument/2006/relationships/image" Target="../media/image36.emf" /><Relationship Id="rId12" Type="http://schemas.openxmlformats.org/officeDocument/2006/relationships/image" Target="../media/image41.emf" /><Relationship Id="rId2" Type="http://schemas.openxmlformats.org/officeDocument/2006/relationships/image" Target="../media/image31.emf" /><Relationship Id="rId16" Type="http://schemas.openxmlformats.org/officeDocument/2006/relationships/image" Target="../media/image45.emf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35.emf" /><Relationship Id="rId11" Type="http://schemas.openxmlformats.org/officeDocument/2006/relationships/image" Target="../media/image40.emf" /><Relationship Id="rId5" Type="http://schemas.openxmlformats.org/officeDocument/2006/relationships/image" Target="../media/image34.emf" /><Relationship Id="rId15" Type="http://schemas.openxmlformats.org/officeDocument/2006/relationships/image" Target="../media/image44.emf" /><Relationship Id="rId10" Type="http://schemas.openxmlformats.org/officeDocument/2006/relationships/image" Target="../media/image39.emf" /><Relationship Id="rId4" Type="http://schemas.openxmlformats.org/officeDocument/2006/relationships/image" Target="../media/image33.emf" /><Relationship Id="rId9" Type="http://schemas.openxmlformats.org/officeDocument/2006/relationships/image" Target="../media/image38.emf" /><Relationship Id="rId14" Type="http://schemas.openxmlformats.org/officeDocument/2006/relationships/image" Target="../media/image43.emf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 /><Relationship Id="rId2" Type="http://schemas.openxmlformats.org/officeDocument/2006/relationships/image" Target="../media/image46.emf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47.emf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 /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49.jpeg" /><Relationship Id="rId4" Type="http://schemas.openxmlformats.org/officeDocument/2006/relationships/image" Target="../media/image46.emf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 /><Relationship Id="rId2" Type="http://schemas.openxmlformats.org/officeDocument/2006/relationships/image" Target="../media/image46.emf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51.emf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3">
                <a:lumMod val="20000"/>
                <a:lumOff val="80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F109DCE-724F-4771-80F2-61CCF400CB4D}"/>
              </a:ext>
            </a:extLst>
          </p:cNvPr>
          <p:cNvSpPr txBox="1"/>
          <p:nvPr/>
        </p:nvSpPr>
        <p:spPr>
          <a:xfrm>
            <a:off x="3145949" y="1149057"/>
            <a:ext cx="611028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بسم الله الرحمن الرحيم</a:t>
            </a:r>
            <a:endParaRPr lang="en-US" sz="6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80605B-2048-4AA6-A0D3-D484AC13711A}"/>
              </a:ext>
            </a:extLst>
          </p:cNvPr>
          <p:cNvSpPr txBox="1"/>
          <p:nvPr/>
        </p:nvSpPr>
        <p:spPr>
          <a:xfrm>
            <a:off x="-335280" y="3029635"/>
            <a:ext cx="1242568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 fontAlgn="base">
              <a:buFont typeface="Arial" panose="020B0604020202020204" pitchFamily="34" charset="0"/>
              <a:buChar char="•"/>
            </a:pPr>
            <a:r>
              <a:rPr lang="ar-AE" sz="3200" b="1" i="0" dirty="0">
                <a:solidFill>
                  <a:schemeClr val="accent1">
                    <a:lumMod val="75000"/>
                  </a:schemeClr>
                </a:solidFill>
                <a:effectLst/>
                <a:latin typeface="Roboto"/>
              </a:rPr>
              <a:t>﴿ فَتَعَالَى اللَّهُ الْمَلِكُ الْحَقُّ وَلَا تَعْجَلْ بِالْقُرْآنِ مِنْ قَبْلِ أَنْ يُقْضَى إِلَيْكَ وَحْيُهُ وَقُلْ رَبِّ زِدْنِي عِلْمًا ﴾ [طه: 114]</a:t>
            </a:r>
          </a:p>
        </p:txBody>
      </p:sp>
    </p:spTree>
    <p:extLst>
      <p:ext uri="{BB962C8B-B14F-4D97-AF65-F5344CB8AC3E}">
        <p14:creationId xmlns:p14="http://schemas.microsoft.com/office/powerpoint/2010/main" val="3179405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B0F0"/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47EC3BB-E8E0-47C0-AB37-064A064AA15C}"/>
              </a:ext>
            </a:extLst>
          </p:cNvPr>
          <p:cNvSpPr txBox="1"/>
          <p:nvPr/>
        </p:nvSpPr>
        <p:spPr>
          <a:xfrm>
            <a:off x="182880" y="1246277"/>
            <a:ext cx="11562080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4000" b="1" i="0" dirty="0">
                <a:solidFill>
                  <a:srgbClr val="FFFF00"/>
                </a:solidFill>
                <a:effectLst/>
                <a:latin typeface="DroidArabicKufi-Regular"/>
              </a:rPr>
              <a:t>قال الإمام الشافعي</a:t>
            </a:r>
            <a:endParaRPr lang="ar-AE" sz="4000" b="1" dirty="0">
              <a:solidFill>
                <a:srgbClr val="FFFF00"/>
              </a:solidFill>
              <a:latin typeface="DroidArabicKufi-Regular"/>
            </a:endParaRPr>
          </a:p>
          <a:p>
            <a:pPr algn="ctr"/>
            <a:endParaRPr lang="ar-AE" sz="4000" b="1" i="0" dirty="0">
              <a:solidFill>
                <a:srgbClr val="FFFF00"/>
              </a:solidFill>
              <a:effectLst/>
              <a:latin typeface="DroidArabicKufi-Regular"/>
            </a:endParaRPr>
          </a:p>
          <a:p>
            <a:pPr algn="ctr"/>
            <a:r>
              <a:rPr lang="ar-AE" sz="4000" b="1" i="0" dirty="0">
                <a:solidFill>
                  <a:srgbClr val="333333"/>
                </a:solidFill>
                <a:effectLst/>
                <a:latin typeface="DroidArabicKufi-Regular"/>
              </a:rPr>
              <a:t> </a:t>
            </a:r>
            <a:r>
              <a:rPr lang="ar-AE" sz="4400" b="1" i="0" dirty="0">
                <a:solidFill>
                  <a:srgbClr val="FFFF00"/>
                </a:solidFill>
                <a:effectLst/>
                <a:latin typeface="DroidArabicKufi-Regular"/>
              </a:rPr>
              <a:t>كم يرفع العلم أشخاصاً إلى رتب ويخفض الجهل أشرافاً بلا أدب</a:t>
            </a:r>
            <a:br>
              <a:rPr lang="ar-AE" sz="4000" b="1" dirty="0"/>
            </a:br>
            <a:br>
              <a:rPr lang="ar-AE" sz="4000" b="1" dirty="0"/>
            </a:br>
            <a:endParaRPr lang="ar-AE" sz="4000" b="1" dirty="0"/>
          </a:p>
        </p:txBody>
      </p:sp>
    </p:spTree>
    <p:extLst>
      <p:ext uri="{BB962C8B-B14F-4D97-AF65-F5344CB8AC3E}">
        <p14:creationId xmlns:p14="http://schemas.microsoft.com/office/powerpoint/2010/main" val="2560837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B0F0"/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941091D-6F83-4CD8-8D33-B2F0620F5C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2203" y="786677"/>
            <a:ext cx="2737194" cy="5267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Image result for قلم رصاص">
            <a:extLst>
              <a:ext uri="{FF2B5EF4-FFF2-40B4-BE49-F238E27FC236}">
                <a16:creationId xmlns:a16="http://schemas.microsoft.com/office/drawing/2014/main" id="{E0A89808-5586-4FDF-90AE-F2D458A6B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480" y="1156053"/>
            <a:ext cx="2822211" cy="3848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Image result for ممحاة">
            <a:extLst>
              <a:ext uri="{FF2B5EF4-FFF2-40B4-BE49-F238E27FC236}">
                <a16:creationId xmlns:a16="http://schemas.microsoft.com/office/drawing/2014/main" id="{8CA018E1-5BDA-464B-98E8-9CDD5E6626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3" t="23171" r="17983" b="22977"/>
          <a:stretch/>
        </p:blipFill>
        <p:spPr bwMode="auto">
          <a:xfrm>
            <a:off x="517938" y="2192373"/>
            <a:ext cx="1329270" cy="111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4449A6C-AD22-4D3C-9AFA-03868D7589AD}"/>
              </a:ext>
            </a:extLst>
          </p:cNvPr>
          <p:cNvSpPr txBox="1"/>
          <p:nvPr/>
        </p:nvSpPr>
        <p:spPr>
          <a:xfrm>
            <a:off x="2524060" y="-38541"/>
            <a:ext cx="7143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000" b="1" dirty="0">
                <a:solidFill>
                  <a:srgbClr val="FFFF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تأكد  من وجود جميع احتياجاتك بجانبك </a:t>
            </a:r>
            <a:r>
              <a:rPr lang="ar-AE" sz="4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</a:t>
            </a:r>
            <a:endParaRPr lang="en-US" sz="4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0E334D8-4DD7-4E4E-B6FD-5C5708C84C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5760" y="786677"/>
            <a:ext cx="3962400" cy="526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396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3E28210-AC7F-4CFF-B771-2A3B09C51E1A}"/>
              </a:ext>
            </a:extLst>
          </p:cNvPr>
          <p:cNvSpPr txBox="1"/>
          <p:nvPr/>
        </p:nvSpPr>
        <p:spPr>
          <a:xfrm>
            <a:off x="-28136" y="562708"/>
            <a:ext cx="553998" cy="455267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ar-BH" sz="2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العام الدراسي : 2020-2021</a:t>
            </a:r>
            <a:endParaRPr lang="en-US" sz="24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14B300-EC0A-461D-AABA-DF599C7364BF}"/>
              </a:ext>
            </a:extLst>
          </p:cNvPr>
          <p:cNvSpPr txBox="1"/>
          <p:nvPr/>
        </p:nvSpPr>
        <p:spPr>
          <a:xfrm>
            <a:off x="3217069" y="1513334"/>
            <a:ext cx="61102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BH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الوحدة </a:t>
            </a:r>
            <a:r>
              <a:rPr lang="ar-AE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الثانية</a:t>
            </a:r>
            <a:r>
              <a:rPr lang="ar-BH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:</a:t>
            </a:r>
            <a:r>
              <a:rPr lang="ar-AE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 النهايات </a:t>
            </a:r>
            <a:r>
              <a:rPr lang="ar-AE" sz="3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والإتصال</a:t>
            </a:r>
            <a:endParaRPr lang="en-US" sz="3200" b="1" dirty="0">
              <a:ln w="6600">
                <a:solidFill>
                  <a:schemeClr val="accent2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1D0678-00DC-4F6C-A275-837208561F12}"/>
              </a:ext>
            </a:extLst>
          </p:cNvPr>
          <p:cNvSpPr txBox="1"/>
          <p:nvPr/>
        </p:nvSpPr>
        <p:spPr>
          <a:xfrm>
            <a:off x="3040857" y="2968883"/>
            <a:ext cx="611028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BH" sz="32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B0F0"/>
                </a:solidFill>
              </a:rPr>
              <a:t>الدرس 1-</a:t>
            </a:r>
            <a:r>
              <a:rPr lang="ar-AE" sz="32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B0F0"/>
                </a:solidFill>
              </a:rPr>
              <a:t>2</a:t>
            </a:r>
            <a:r>
              <a:rPr lang="ar-BH" sz="32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B0F0"/>
                </a:solidFill>
              </a:rPr>
              <a:t> : </a:t>
            </a:r>
            <a:r>
              <a:rPr lang="ar-AE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مراجعة موجزة عن التفاضل والتكامل </a:t>
            </a:r>
            <a:r>
              <a:rPr lang="ar-AE" sz="3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المماسات</a:t>
            </a:r>
            <a:r>
              <a:rPr lang="ar-AE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وطول المنحنى</a:t>
            </a:r>
            <a:endParaRPr lang="ar-BH" sz="3200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00B0F0"/>
              </a:solidFill>
            </a:endParaRPr>
          </a:p>
        </p:txBody>
      </p:sp>
      <p:pic>
        <p:nvPicPr>
          <p:cNvPr id="6" name="Picture 2" descr="صحيفة_الاتحاد hashtag on Twitter">
            <a:extLst>
              <a:ext uri="{FF2B5EF4-FFF2-40B4-BE49-F238E27FC236}">
                <a16:creationId xmlns:a16="http://schemas.microsoft.com/office/drawing/2014/main" id="{4FC2F443-BB9F-41C5-802B-A9768232CD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08" t="11366"/>
          <a:stretch/>
        </p:blipFill>
        <p:spPr bwMode="auto">
          <a:xfrm>
            <a:off x="9882775" y="0"/>
            <a:ext cx="2309225" cy="614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24008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4">
                <a:lumMod val="50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3E28210-AC7F-4CFF-B771-2A3B09C51E1A}"/>
              </a:ext>
            </a:extLst>
          </p:cNvPr>
          <p:cNvSpPr txBox="1"/>
          <p:nvPr/>
        </p:nvSpPr>
        <p:spPr>
          <a:xfrm>
            <a:off x="-28136" y="562708"/>
            <a:ext cx="553998" cy="455267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ar-BH" sz="2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العام الدراسي : 2020-2021</a:t>
            </a:r>
            <a:endParaRPr lang="en-US" sz="24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161EFF-A929-4BDE-AF99-8ECACBC3390B}"/>
              </a:ext>
            </a:extLst>
          </p:cNvPr>
          <p:cNvSpPr txBox="1"/>
          <p:nvPr/>
        </p:nvSpPr>
        <p:spPr>
          <a:xfrm>
            <a:off x="3264694" y="860734"/>
            <a:ext cx="6110286" cy="830997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algn="ctr"/>
            <a:r>
              <a:rPr lang="ar-AE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نواتج التعلم</a:t>
            </a:r>
            <a:endParaRPr lang="en-US" sz="4800" b="1" dirty="0">
              <a:ln w="6600">
                <a:solidFill>
                  <a:schemeClr val="accent2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BE710F-3AC4-421E-9C32-36005BB77416}"/>
              </a:ext>
            </a:extLst>
          </p:cNvPr>
          <p:cNvSpPr txBox="1"/>
          <p:nvPr/>
        </p:nvSpPr>
        <p:spPr>
          <a:xfrm>
            <a:off x="3040857" y="2097861"/>
            <a:ext cx="6648448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SA" sz="3600" b="1" dirty="0">
                <a:solidFill>
                  <a:srgbClr val="C00000"/>
                </a:solidFill>
                <a:effectLst/>
                <a:latin typeface="Myriad Pro"/>
                <a:ea typeface="Times New Roman" panose="02020603050405020304" pitchFamily="18" charset="0"/>
                <a:cs typeface="Times New Roman" panose="02020603050405020304" pitchFamily="18" charset="0"/>
              </a:rPr>
              <a:t>تقدير ميل منحنى دالة معطاة عند نقطة محددة باستخدام الجداول</a:t>
            </a:r>
            <a:endParaRPr lang="en-U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C0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90892F-47E0-49ED-83C5-17049720F0D2}"/>
              </a:ext>
            </a:extLst>
          </p:cNvPr>
          <p:cNvSpPr txBox="1"/>
          <p:nvPr/>
        </p:nvSpPr>
        <p:spPr>
          <a:xfrm>
            <a:off x="3040857" y="3755900"/>
            <a:ext cx="6648448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SA" sz="3600" b="1" dirty="0">
                <a:solidFill>
                  <a:srgbClr val="C00000"/>
                </a:solidFill>
                <a:effectLst/>
                <a:latin typeface="Myriad Pro"/>
                <a:ea typeface="Times New Roman" panose="02020603050405020304" pitchFamily="18" charset="0"/>
                <a:cs typeface="Times New Roman" panose="02020603050405020304" pitchFamily="18" charset="0"/>
              </a:rPr>
              <a:t>تقدير طول القوس على منحنى دالة معطاة</a:t>
            </a:r>
            <a:endParaRPr lang="en-US" sz="8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C0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887014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3">
                <a:lumMod val="60000"/>
                <a:lumOff val="40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3E28210-AC7F-4CFF-B771-2A3B09C51E1A}"/>
              </a:ext>
            </a:extLst>
          </p:cNvPr>
          <p:cNvSpPr txBox="1"/>
          <p:nvPr/>
        </p:nvSpPr>
        <p:spPr>
          <a:xfrm>
            <a:off x="-28136" y="562708"/>
            <a:ext cx="553998" cy="455267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ar-BH" sz="2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العام الدراسي : 2020-2021</a:t>
            </a:r>
            <a:endParaRPr lang="en-US" sz="24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5C8DDD-1109-4A28-B7A8-8B58BCB083BC}"/>
              </a:ext>
            </a:extLst>
          </p:cNvPr>
          <p:cNvSpPr txBox="1"/>
          <p:nvPr/>
        </p:nvSpPr>
        <p:spPr>
          <a:xfrm>
            <a:off x="3819525" y="1263213"/>
            <a:ext cx="82098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ميل المستقيم هو التغير في        مقسوما على التغير في     </a:t>
            </a:r>
            <a:endParaRPr lang="en-US" sz="36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88C337-6AF0-4BFE-A63B-7DB6B91E5B39}"/>
              </a:ext>
            </a:extLst>
          </p:cNvPr>
          <p:cNvSpPr txBox="1"/>
          <p:nvPr/>
        </p:nvSpPr>
        <p:spPr>
          <a:xfrm>
            <a:off x="1952625" y="2777062"/>
            <a:ext cx="9556615" cy="530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AE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اذا كانت </a:t>
            </a:r>
            <a:r>
              <a:rPr lang="ar-AE" sz="28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النقاط                                    تقع على المستقيم </a:t>
            </a:r>
            <a:r>
              <a:rPr lang="ar-AE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 = 3 x + 1</a:t>
            </a:r>
            <a:endParaRPr lang="en-US" sz="2400" b="1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8338CB2B-9E3E-4375-A075-83C4F6D7F9D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534150" y="2823897"/>
            <a:ext cx="3067050" cy="402875"/>
            <a:chOff x="3368" y="2098"/>
            <a:chExt cx="944" cy="124"/>
          </a:xfrm>
          <a:solidFill>
            <a:srgbClr val="FFC000"/>
          </a:solidFill>
        </p:grpSpPr>
        <p:sp>
          <p:nvSpPr>
            <p:cNvPr id="15" name="AutoShape 3">
              <a:extLst>
                <a:ext uri="{FF2B5EF4-FFF2-40B4-BE49-F238E27FC236}">
                  <a16:creationId xmlns:a16="http://schemas.microsoft.com/office/drawing/2014/main" id="{5E71F969-B3D2-4533-8EB8-E2A7A35521E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368" y="2098"/>
              <a:ext cx="944" cy="1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AE"/>
            </a:p>
          </p:txBody>
        </p:sp>
        <p:pic>
          <p:nvPicPr>
            <p:cNvPr id="16" name="Picture 5">
              <a:extLst>
                <a:ext uri="{FF2B5EF4-FFF2-40B4-BE49-F238E27FC236}">
                  <a16:creationId xmlns:a16="http://schemas.microsoft.com/office/drawing/2014/main" id="{74314756-2DC9-484E-85B4-29F199E92B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8" y="2098"/>
              <a:ext cx="947" cy="1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DDA42E5-A3FA-4F92-AC28-0E3A04F079FF}"/>
              </a:ext>
            </a:extLst>
          </p:cNvPr>
          <p:cNvSpPr txBox="1"/>
          <p:nvPr/>
        </p:nvSpPr>
        <p:spPr>
          <a:xfrm>
            <a:off x="6534150" y="3564881"/>
            <a:ext cx="50556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28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احسب ميل المستقيم باستخدام هذه النقاط .</a:t>
            </a:r>
            <a:endParaRPr lang="en-US" sz="4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7BE570-BFAF-47AD-BC35-80BD66820486}"/>
              </a:ext>
            </a:extLst>
          </p:cNvPr>
          <p:cNvSpPr txBox="1"/>
          <p:nvPr/>
        </p:nvSpPr>
        <p:spPr>
          <a:xfrm>
            <a:off x="5032772" y="421024"/>
            <a:ext cx="3002755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AE" sz="4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ميل المستقيم</a:t>
            </a:r>
            <a:endParaRPr lang="en-US" sz="4400" b="1" u="sng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B432795-2CDE-4CAD-B685-9551A5033FD8}"/>
              </a:ext>
            </a:extLst>
          </p:cNvPr>
          <p:cNvSpPr txBox="1"/>
          <p:nvPr/>
        </p:nvSpPr>
        <p:spPr>
          <a:xfrm>
            <a:off x="7612684" y="1250661"/>
            <a:ext cx="6235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DF76ADC-C9E1-4016-B817-A0B1B01F6A23}"/>
              </a:ext>
            </a:extLst>
          </p:cNvPr>
          <p:cNvSpPr txBox="1"/>
          <p:nvPr/>
        </p:nvSpPr>
        <p:spPr>
          <a:xfrm>
            <a:off x="3761343" y="1289205"/>
            <a:ext cx="6235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x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30D633E-832F-4678-8C46-E6C7CA66AEC6}"/>
              </a:ext>
            </a:extLst>
          </p:cNvPr>
          <p:cNvSpPr txBox="1"/>
          <p:nvPr/>
        </p:nvSpPr>
        <p:spPr>
          <a:xfrm>
            <a:off x="9026656" y="1987639"/>
            <a:ext cx="300275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4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مثال :.</a:t>
            </a:r>
            <a:endParaRPr lang="en-US" sz="7200" b="1" dirty="0">
              <a:solidFill>
                <a:srgbClr val="FF000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3C8DFE8-C614-4A67-8632-F492D6690EA6}"/>
              </a:ext>
            </a:extLst>
          </p:cNvPr>
          <p:cNvSpPr txBox="1"/>
          <p:nvPr/>
        </p:nvSpPr>
        <p:spPr>
          <a:xfrm>
            <a:off x="2381250" y="5250246"/>
            <a:ext cx="862965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2800" b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ميل المستقيم </a:t>
            </a:r>
            <a:r>
              <a:rPr lang="ar-AE" sz="4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لا يتغير </a:t>
            </a:r>
            <a:r>
              <a:rPr lang="ar-AE" sz="2800" b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مع اختلاف النقاط الواقعة على الخط المستقيم </a:t>
            </a:r>
            <a:r>
              <a:rPr lang="ar-AE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4800" b="1" dirty="0">
              <a:solidFill>
                <a:srgbClr val="FF0000"/>
              </a:solidFill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65DE0CC4-8D62-4B0D-B4EC-F2DE8202B7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7507" y="4095750"/>
            <a:ext cx="2519170" cy="82867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67FFCF46-6FAA-49BA-A4AD-4087584089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7125" y="4051736"/>
            <a:ext cx="2193337" cy="778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93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7" grpId="0"/>
      <p:bldP spid="3" grpId="0" animBg="1"/>
      <p:bldP spid="24" grpId="0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rgbClr val="92D050"/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3E28210-AC7F-4CFF-B771-2A3B09C51E1A}"/>
              </a:ext>
            </a:extLst>
          </p:cNvPr>
          <p:cNvSpPr txBox="1"/>
          <p:nvPr/>
        </p:nvSpPr>
        <p:spPr>
          <a:xfrm>
            <a:off x="-28136" y="562708"/>
            <a:ext cx="553998" cy="455267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ar-BH" sz="2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العام الدراسي : 2020-2021</a:t>
            </a:r>
            <a:endParaRPr lang="en-US" sz="24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D97D08-D783-442D-B638-D3B086C6D4C2}"/>
              </a:ext>
            </a:extLst>
          </p:cNvPr>
          <p:cNvSpPr txBox="1"/>
          <p:nvPr/>
        </p:nvSpPr>
        <p:spPr>
          <a:xfrm>
            <a:off x="2914651" y="317628"/>
            <a:ext cx="4933950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AE" sz="4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ميل المنحنى عند نقطة</a:t>
            </a:r>
            <a:endParaRPr lang="en-US" sz="4000" b="1" u="sng" dirty="0">
              <a:ln w="6600">
                <a:solidFill>
                  <a:schemeClr val="accent2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4A2E289-E863-4AAD-8812-EC3A8247621F}"/>
                  </a:ext>
                </a:extLst>
              </p:cNvPr>
              <p:cNvSpPr txBox="1"/>
              <p:nvPr/>
            </p:nvSpPr>
            <p:spPr>
              <a:xfrm>
                <a:off x="2914651" y="1161754"/>
                <a:ext cx="8576173" cy="11373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b="1" dirty="0">
                    <a:solidFill>
                      <a:srgbClr val="FF0000"/>
                    </a:solidFill>
                  </a:rPr>
                  <a:t>  </a:t>
                </a:r>
                <a:r>
                  <a:rPr lang="en-US" sz="28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( 1 , 2</a:t>
                </a:r>
                <a:r>
                  <a:rPr lang="ar-AE" sz="2800" b="1" dirty="0">
                    <a:solidFill>
                      <a:srgbClr val="FF0000"/>
                    </a:solidFill>
                  </a:rPr>
                  <a:t> </a:t>
                </a:r>
                <a:r>
                  <a:rPr lang="ar-AE" sz="3200" b="1" dirty="0">
                    <a:solidFill>
                      <a:schemeClr val="accent1">
                        <a:lumMod val="75000"/>
                      </a:schemeClr>
                    </a:solidFill>
                    <a:latin typeface="Calibri" panose="020F0502020204030204" pitchFamily="34" charset="0"/>
                  </a:rPr>
                  <a:t>عند النقطة  </a:t>
                </a:r>
                <a:r>
                  <a:rPr lang="ar-AE" sz="28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3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3200" b="1" i="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32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1" i="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1" i="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+1</m:t>
                    </m:r>
                    <m:r>
                      <a:rPr lang="en-US" sz="3200" b="1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r>
                      <m:rPr>
                        <m:nor/>
                      </m:rPr>
                      <a:rPr lang="ar-AE" sz="3200" b="1" i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 panose="020F0502020204030204" pitchFamily="34" charset="0"/>
                      </a:rPr>
                      <m:t>أوجد</m:t>
                    </m:r>
                    <m:r>
                      <m:rPr>
                        <m:nor/>
                      </m:rPr>
                      <a:rPr lang="ar-AE" sz="32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 panose="020F0502020204030204" pitchFamily="34" charset="0"/>
                      </a:rPr>
                      <m:t> ميل المنحنى</m:t>
                    </m:r>
                  </m:oMath>
                </a14:m>
                <a:r>
                  <a:rPr lang="en-US" sz="3200" b="1" dirty="0">
                    <a:solidFill>
                      <a:srgbClr val="FF0000"/>
                    </a:solidFill>
                  </a:rPr>
                  <a:t> </a:t>
                </a:r>
                <a:endParaRPr lang="ar-AE" sz="1400" b="1" dirty="0">
                  <a:solidFill>
                    <a:srgbClr val="FF0000"/>
                  </a:solidFill>
                </a:endParaRPr>
              </a:p>
              <a:p>
                <a:pPr algn="ctr"/>
                <a:r>
                  <a:rPr lang="ar-AE" sz="3200" b="1" dirty="0">
                    <a:solidFill>
                      <a:srgbClr val="FF0000"/>
                    </a:solidFill>
                  </a:rPr>
                  <a:t>الحل</a:t>
                </a:r>
                <a:endParaRPr lang="en-US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4A2E289-E863-4AAD-8812-EC3A824762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4651" y="1161754"/>
                <a:ext cx="8576173" cy="1137363"/>
              </a:xfrm>
              <a:prstGeom prst="rect">
                <a:avLst/>
              </a:prstGeom>
              <a:blipFill>
                <a:blip r:embed="rId2"/>
                <a:stretch>
                  <a:fillRect t="-2688" b="-16129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01685EDC-6BD5-4CD0-8182-B0C68F48DFA2}"/>
              </a:ext>
            </a:extLst>
          </p:cNvPr>
          <p:cNvSpPr txBox="1"/>
          <p:nvPr/>
        </p:nvSpPr>
        <p:spPr>
          <a:xfrm>
            <a:off x="3248026" y="4346571"/>
            <a:ext cx="80670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2800" b="1" dirty="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0 , 1 )  </a:t>
            </a:r>
            <a:r>
              <a:rPr lang="ar-AE" sz="2800" b="1" dirty="0">
                <a:solidFill>
                  <a:schemeClr val="accent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حساب الميل مع نقطة أخرى مختلفة ولتكن</a:t>
            </a:r>
            <a:r>
              <a:rPr lang="en-US" sz="2800" b="1" dirty="0">
                <a:solidFill>
                  <a:schemeClr val="accent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  </a:t>
            </a:r>
            <a:endParaRPr lang="en-US" sz="1600" b="1" dirty="0">
              <a:solidFill>
                <a:schemeClr val="accent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9AE1492-1DF3-4E3C-A069-8456297A2208}"/>
              </a:ext>
            </a:extLst>
          </p:cNvPr>
          <p:cNvSpPr txBox="1"/>
          <p:nvPr/>
        </p:nvSpPr>
        <p:spPr>
          <a:xfrm>
            <a:off x="1778959" y="2593934"/>
            <a:ext cx="983423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( 2  ,  5 )</a:t>
            </a:r>
            <a:r>
              <a:rPr lang="ar-AE" sz="2800" b="1" dirty="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AE" sz="2800" b="1" dirty="0">
                <a:solidFill>
                  <a:schemeClr val="accent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عند حساب ميل المنحنى عند نقطة نحتاج الى نقطة أخرى ولتكن النقطة</a:t>
            </a:r>
            <a:r>
              <a:rPr lang="ar-AE" sz="2800" b="1" dirty="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2800" b="1" dirty="0">
              <a:solidFill>
                <a:srgbClr val="FF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ar-AE" sz="2800" b="1" dirty="0">
                <a:solidFill>
                  <a:schemeClr val="accent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ولذلك نحن الان نحسب ميل القاطع</a:t>
            </a:r>
            <a:endParaRPr lang="en-US" sz="2800" b="1" dirty="0">
              <a:solidFill>
                <a:schemeClr val="accent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94733D29-233D-488C-8E5E-CEC050E289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7900" y="3614716"/>
            <a:ext cx="2615129" cy="78239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254DB5A9-CD24-4FFC-B322-6C43488991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4125" y="4934245"/>
            <a:ext cx="2483318" cy="744995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8DDA6BE3-356C-4F10-AC22-0F2057EF6ABF}"/>
              </a:ext>
            </a:extLst>
          </p:cNvPr>
          <p:cNvSpPr txBox="1"/>
          <p:nvPr/>
        </p:nvSpPr>
        <p:spPr>
          <a:xfrm>
            <a:off x="2381250" y="5778566"/>
            <a:ext cx="862965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ميل القاطع </a:t>
            </a:r>
            <a:r>
              <a:rPr lang="ar-AE" sz="4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يتغير </a:t>
            </a:r>
            <a:r>
              <a:rPr lang="ar-AE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مع اختلاف النقاط الواقعة على المنحنى</a:t>
            </a:r>
            <a:r>
              <a:rPr lang="ar-AE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571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/>
      <p:bldP spid="28" grpId="0"/>
      <p:bldP spid="30" grpId="0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243B03C-8AF1-46B0-9FF6-3B9D1BC230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1764" y="338118"/>
            <a:ext cx="3912231" cy="4076683"/>
          </a:xfrm>
          <a:prstGeom prst="rect">
            <a:avLst/>
          </a:prstGeom>
          <a:ln>
            <a:noFill/>
          </a:ln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2B9E506A-9E9D-4430-83B1-F7FCE385C6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5706" y="512759"/>
            <a:ext cx="3517390" cy="4254367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9751175-219C-4B5D-A64A-51CF51A8FD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8244" y="5020247"/>
            <a:ext cx="3234872" cy="939539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C49C5864-D7BA-4E61-8769-671910B2F7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9300" y="5307321"/>
            <a:ext cx="2643506" cy="914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34111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3E28210-AC7F-4CFF-B771-2A3B09C51E1A}"/>
              </a:ext>
            </a:extLst>
          </p:cNvPr>
          <p:cNvSpPr txBox="1"/>
          <p:nvPr/>
        </p:nvSpPr>
        <p:spPr>
          <a:xfrm>
            <a:off x="-28136" y="562708"/>
            <a:ext cx="553998" cy="455267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ar-BH" sz="2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العام الدراسي : 2020-2021</a:t>
            </a:r>
            <a:endParaRPr lang="en-US" sz="24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2A285E-AA4D-4904-AA33-3ECC12DF8B81}"/>
              </a:ext>
            </a:extLst>
          </p:cNvPr>
          <p:cNvSpPr txBox="1"/>
          <p:nvPr/>
        </p:nvSpPr>
        <p:spPr>
          <a:xfrm>
            <a:off x="1091382" y="2467897"/>
            <a:ext cx="100088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2800" b="1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لمعرفة تقدير ميل المنحنى عند نقطة علينا حساب ميل القاطع مع أقرب نقطة ممكنة</a:t>
            </a:r>
            <a:endParaRPr lang="en-US" sz="16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7497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3E28210-AC7F-4CFF-B771-2A3B09C51E1A}"/>
              </a:ext>
            </a:extLst>
          </p:cNvPr>
          <p:cNvSpPr txBox="1"/>
          <p:nvPr/>
        </p:nvSpPr>
        <p:spPr>
          <a:xfrm>
            <a:off x="-28136" y="562708"/>
            <a:ext cx="553998" cy="455267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ar-BH" sz="2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العام الدراسي : 2020-2021</a:t>
            </a:r>
            <a:endParaRPr lang="en-US" sz="24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8889A20-9676-47BB-947E-000DFA33F8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4851" y="-9176"/>
            <a:ext cx="4093279" cy="4947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BFA48E1-4D5A-4F5F-BCAC-111AF755A3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8771" y="924298"/>
            <a:ext cx="4093279" cy="556997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C254BA6A-B5DB-4390-A59B-CF19C3550004}"/>
              </a:ext>
            </a:extLst>
          </p:cNvPr>
          <p:cNvSpPr txBox="1"/>
          <p:nvPr/>
        </p:nvSpPr>
        <p:spPr>
          <a:xfrm>
            <a:off x="7698658" y="1615336"/>
            <a:ext cx="37686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y = 2  </a:t>
            </a:r>
            <a:r>
              <a:rPr lang="ar-AE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فإن </a:t>
            </a: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    x</a:t>
            </a:r>
            <a:r>
              <a:rPr lang="ar-AE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=  </a:t>
            </a: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D0D03D0-C246-496A-A2F6-BB7F79AA24CB}"/>
              </a:ext>
            </a:extLst>
          </p:cNvPr>
          <p:cNvSpPr txBox="1"/>
          <p:nvPr/>
        </p:nvSpPr>
        <p:spPr>
          <a:xfrm>
            <a:off x="3101757" y="1665172"/>
            <a:ext cx="4245532" cy="5927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AE" sz="28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اذن النقطة الأولى  (</a:t>
            </a:r>
            <a:r>
              <a:rPr lang="en-US" sz="28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ar-AE" sz="28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, </a:t>
            </a:r>
            <a:r>
              <a:rPr lang="en-US" sz="28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ar-AE" sz="32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)</a:t>
            </a:r>
            <a:endParaRPr lang="en-US" sz="3200" b="1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10C7948-320C-4943-90EB-111786BA64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1947" y="2354305"/>
            <a:ext cx="3860103" cy="225172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528C21F-4857-4275-AD36-E9162C2D12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9072" y="2354306"/>
            <a:ext cx="3860103" cy="214143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BE29DDE-49D3-4406-ABEB-70C883119B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1091" y="4896465"/>
            <a:ext cx="8044594" cy="42410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3407D139-7A07-4759-A20E-566500F658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2276" y="4893123"/>
            <a:ext cx="2512842" cy="42410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80EE5D5C-8BDE-4890-B53F-727C171AFC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1794" y="5520116"/>
            <a:ext cx="6095999" cy="389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474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3E28210-AC7F-4CFF-B771-2A3B09C51E1A}"/>
              </a:ext>
            </a:extLst>
          </p:cNvPr>
          <p:cNvSpPr txBox="1"/>
          <p:nvPr/>
        </p:nvSpPr>
        <p:spPr>
          <a:xfrm>
            <a:off x="-28136" y="562708"/>
            <a:ext cx="553998" cy="455267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ar-BH" sz="2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العام الدراسي : 2020-2021</a:t>
            </a:r>
            <a:endParaRPr lang="en-US" sz="24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0F7E772-1910-4ED4-8352-B7E819608148}"/>
              </a:ext>
            </a:extLst>
          </p:cNvPr>
          <p:cNvSpPr txBox="1"/>
          <p:nvPr/>
        </p:nvSpPr>
        <p:spPr>
          <a:xfrm>
            <a:off x="6852612" y="6191427"/>
            <a:ext cx="2944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b="1" dirty="0">
                <a:solidFill>
                  <a:srgbClr val="C00000"/>
                </a:solidFill>
              </a:rPr>
              <a:t>اجري عملية الجمع</a:t>
            </a:r>
            <a:endParaRPr lang="en-US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90D08B4-8DE9-4D0B-9AAC-2BAEAE859DC2}"/>
                  </a:ext>
                </a:extLst>
              </p:cNvPr>
              <p:cNvSpPr txBox="1"/>
              <p:nvPr/>
            </p:nvSpPr>
            <p:spPr>
              <a:xfrm>
                <a:off x="2287713" y="6123329"/>
                <a:ext cx="223499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BH" sz="2000" b="1" i="1" smtClean="0">
                          <a:latin typeface="Cambria Math" panose="02040503050406030204" pitchFamily="18" charset="0"/>
                        </a:rPr>
                        <m:t>𝟐𝟐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90D08B4-8DE9-4D0B-9AAC-2BAEAE859D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7713" y="6123329"/>
                <a:ext cx="2234994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512FC7C9-273D-47C0-9B14-9493A0480B0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490730" y="237568"/>
            <a:ext cx="1316920" cy="41702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F75283E-CE9B-4201-8E0D-A1A35217AF1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626942" y="395563"/>
            <a:ext cx="3598963" cy="377447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6AFEBE0F-A487-4ADD-B88B-852FFBED30FD}"/>
              </a:ext>
            </a:extLst>
          </p:cNvPr>
          <p:cNvSpPr txBox="1"/>
          <p:nvPr/>
        </p:nvSpPr>
        <p:spPr>
          <a:xfrm>
            <a:off x="7639665" y="848417"/>
            <a:ext cx="38276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y = 0  </a:t>
            </a:r>
            <a:r>
              <a:rPr lang="ar-AE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فإن </a:t>
            </a:r>
            <a:r>
              <a:rPr lang="en-US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  x</a:t>
            </a:r>
            <a:r>
              <a:rPr lang="ar-AE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=  </a:t>
            </a:r>
            <a:r>
              <a:rPr lang="en-US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55DBAE0-4307-4271-BAD5-C6B8081ADE79}"/>
              </a:ext>
            </a:extLst>
          </p:cNvPr>
          <p:cNvSpPr txBox="1"/>
          <p:nvPr/>
        </p:nvSpPr>
        <p:spPr>
          <a:xfrm>
            <a:off x="3101757" y="878597"/>
            <a:ext cx="4245532" cy="5927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AE" sz="2800" b="1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اذن النقطة الأولى  (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 </a:t>
            </a:r>
            <a:r>
              <a:rPr lang="ar-AE" sz="2800" b="1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,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</a:t>
            </a:r>
            <a:r>
              <a:rPr lang="ar-AE" sz="3200" b="1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)</a:t>
            </a:r>
            <a:endParaRPr lang="en-US" sz="3200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623FF7A-E5C2-41E2-BCC5-05D69B2B90B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001381" y="1559813"/>
            <a:ext cx="3827692" cy="154019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A184A86-A9FB-44A8-B3AD-7C06EA43854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016357" y="3212693"/>
            <a:ext cx="3976108" cy="1519037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F6814F45-A7BB-433E-A069-E00508A8509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05667" y="1555201"/>
            <a:ext cx="2848578" cy="31280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C0215C8-C7F6-4680-89A7-86CFB9BA100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539613" y="5000764"/>
            <a:ext cx="7609577" cy="400110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D9CFF871-3329-4799-95EF-060791C4C87B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287713" y="4990936"/>
            <a:ext cx="1244870" cy="400110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C149D51F-477F-4BF5-97A7-3977C24F3E26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812132" y="5530318"/>
            <a:ext cx="5629619" cy="39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439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41" grpId="0"/>
      <p:bldP spid="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3E28210-AC7F-4CFF-B771-2A3B09C51E1A}"/>
              </a:ext>
            </a:extLst>
          </p:cNvPr>
          <p:cNvSpPr txBox="1"/>
          <p:nvPr/>
        </p:nvSpPr>
        <p:spPr>
          <a:xfrm>
            <a:off x="-28136" y="562708"/>
            <a:ext cx="553998" cy="455267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ar-BH" sz="2400" b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العام الدراسي : 2020-2021</a:t>
            </a:r>
            <a:endParaRPr lang="en-US" sz="24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BDC250-7F9C-4E12-8CD8-754C28F46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4748" y="35401"/>
            <a:ext cx="1806526" cy="5450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A68D0ED-2BF9-4691-995D-6A0C5DDB80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2252" y="23167"/>
            <a:ext cx="3583123" cy="45156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BF83022-DC5C-427D-B04B-3C591D00C2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4011" y="633801"/>
            <a:ext cx="7057263" cy="54507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06AE859-4870-44D8-B5A6-6E9188D0C6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7749" y="1248427"/>
            <a:ext cx="2980262" cy="341206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AEAC200-036F-4C4A-A49B-A3D44624C2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7608" y="1218418"/>
            <a:ext cx="2735074" cy="3355236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EA4F968-4784-4A8C-A377-B5FDAE9826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2518" y="2960569"/>
            <a:ext cx="664930" cy="384412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65C43E98-EE18-480E-85D9-80580FB502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18758" y="2954458"/>
            <a:ext cx="590848" cy="352235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087D0077-315D-415A-9EC7-3CE6E806D16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19308" y="1344400"/>
            <a:ext cx="906473" cy="226619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1A165058-491F-4029-8F0E-F766711D54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8049" y="2915131"/>
            <a:ext cx="624947" cy="321664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2E7CB4A7-FBBA-4A9F-807D-946F823E89F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6320" y="1890448"/>
            <a:ext cx="1101440" cy="358803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1576D39A-934D-4670-8590-C52DB4478C2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61500" y="1344400"/>
            <a:ext cx="788088" cy="272079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DD8B74C6-1846-4AC1-85C1-FC512071D76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55470" y="2040866"/>
            <a:ext cx="1101440" cy="305129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A9104B94-2FFF-491F-A886-B8C5D325B66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37918" y="2954458"/>
            <a:ext cx="598570" cy="320663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E6E79794-DB1B-4CA3-BD71-BAA5A99FA08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59329" y="4780233"/>
            <a:ext cx="4411562" cy="684552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675EE8AE-776D-4681-A219-3AE29606A98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58048" y="4699635"/>
            <a:ext cx="4223551" cy="78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659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3">
                <a:lumMod val="20000"/>
                <a:lumOff val="80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2">
            <a:extLst>
              <a:ext uri="{FF2B5EF4-FFF2-40B4-BE49-F238E27FC236}">
                <a16:creationId xmlns:a16="http://schemas.microsoft.com/office/drawing/2014/main" id="{D0712110-0BC1-4B31-B3BB-63B44222E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4">
            <a:extLst>
              <a:ext uri="{FF2B5EF4-FFF2-40B4-BE49-F238E27FC236}">
                <a16:creationId xmlns:a16="http://schemas.microsoft.com/office/drawing/2014/main" id="{4466B5F3-C053-4580-B04A-1EF949888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E28210-AC7F-4CFF-B771-2A3B09C51E1A}"/>
              </a:ext>
            </a:extLst>
          </p:cNvPr>
          <p:cNvSpPr txBox="1"/>
          <p:nvPr/>
        </p:nvSpPr>
        <p:spPr>
          <a:xfrm>
            <a:off x="-100703" y="5426764"/>
            <a:ext cx="3639059" cy="613906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cap="all" dirty="0" err="1">
                <a:ln w="12700">
                  <a:solidFill>
                    <a:schemeClr val="accent1"/>
                  </a:solidFill>
                  <a:prstDash val="solid"/>
                </a:ln>
                <a:latin typeface="+mj-lt"/>
                <a:ea typeface="+mj-ea"/>
                <a:cs typeface="+mj-cs"/>
              </a:rPr>
              <a:t>العام</a:t>
            </a:r>
            <a:r>
              <a:rPr lang="en-US" sz="2800" cap="all" dirty="0">
                <a:ln w="12700">
                  <a:solidFill>
                    <a:schemeClr val="accent1"/>
                  </a:solidFill>
                  <a:prstDash val="solid"/>
                </a:ln>
                <a:latin typeface="+mj-lt"/>
                <a:ea typeface="+mj-ea"/>
                <a:cs typeface="+mj-cs"/>
              </a:rPr>
              <a:t> </a:t>
            </a:r>
            <a:r>
              <a:rPr lang="en-US" sz="2800" cap="all" dirty="0" err="1">
                <a:ln w="12700">
                  <a:solidFill>
                    <a:schemeClr val="accent1"/>
                  </a:solidFill>
                  <a:prstDash val="solid"/>
                </a:ln>
                <a:latin typeface="+mj-lt"/>
                <a:ea typeface="+mj-ea"/>
                <a:cs typeface="+mj-cs"/>
              </a:rPr>
              <a:t>الدراسي</a:t>
            </a:r>
            <a:r>
              <a:rPr lang="en-US" sz="2800" cap="all" dirty="0">
                <a:ln w="12700">
                  <a:solidFill>
                    <a:schemeClr val="accent1"/>
                  </a:solidFill>
                  <a:prstDash val="solid"/>
                </a:ln>
                <a:latin typeface="+mj-lt"/>
                <a:ea typeface="+mj-ea"/>
                <a:cs typeface="+mj-cs"/>
              </a:rPr>
              <a:t> : 2020-2021</a:t>
            </a:r>
          </a:p>
        </p:txBody>
      </p:sp>
      <p:cxnSp>
        <p:nvCxnSpPr>
          <p:cNvPr id="24" name="Straight Connector 16">
            <a:extLst>
              <a:ext uri="{FF2B5EF4-FFF2-40B4-BE49-F238E27FC236}">
                <a16:creationId xmlns:a16="http://schemas.microsoft.com/office/drawing/2014/main" id="{FA6123F2-4B61-414F-A7E5-5B7828EAC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2617" y="3528543"/>
            <a:ext cx="417147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FAAB03C7-976A-477C-983A-D89095B3FC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744" y="267303"/>
            <a:ext cx="3056735" cy="462283"/>
          </a:xfrm>
          <a:prstGeom prst="rect">
            <a:avLst/>
          </a:prstGeom>
        </p:spPr>
      </p:pic>
      <p:pic>
        <p:nvPicPr>
          <p:cNvPr id="25" name="Picture 18">
            <a:extLst>
              <a:ext uri="{FF2B5EF4-FFF2-40B4-BE49-F238E27FC236}">
                <a16:creationId xmlns:a16="http://schemas.microsoft.com/office/drawing/2014/main" id="{25CED634-E2D0-4AB7-96DD-816C9B52C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CDDCDFB-696D-4FDF-9B58-24F71B7C3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CCE40DC-BF4E-4CC2-BBB5-7866351F9404}"/>
              </a:ext>
            </a:extLst>
          </p:cNvPr>
          <p:cNvSpPr txBox="1"/>
          <p:nvPr/>
        </p:nvSpPr>
        <p:spPr>
          <a:xfrm>
            <a:off x="9550400" y="226629"/>
            <a:ext cx="2255520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69</a:t>
            </a:r>
            <a:r>
              <a:rPr lang="ar-AE" sz="3200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تمارين ص </a:t>
            </a:r>
            <a:endParaRPr lang="en-US" sz="3600" u="sng" dirty="0">
              <a:solidFill>
                <a:srgbClr val="00B0F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94D175-CF28-4413-A05E-EBDF44C997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77" y="857770"/>
            <a:ext cx="5532919" cy="600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156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gradFill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4C75E2B-CACA-478C-B26B-182AF87A1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0FF2874-547C-4D14-9E18-28B19002F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6CF827D-A163-47F7-BD87-34EB4FA7D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8">
            <a:extLst>
              <a:ext uri="{FF2B5EF4-FFF2-40B4-BE49-F238E27FC236}">
                <a16:creationId xmlns:a16="http://schemas.microsoft.com/office/drawing/2014/main" id="{D299D9A9-1DA8-433D-A9BC-FB48D93D42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3E28210-AC7F-4CFF-B771-2A3B09C51E1A}"/>
              </a:ext>
            </a:extLst>
          </p:cNvPr>
          <p:cNvSpPr txBox="1"/>
          <p:nvPr/>
        </p:nvSpPr>
        <p:spPr>
          <a:xfrm>
            <a:off x="-59944" y="5476428"/>
            <a:ext cx="3991959" cy="64898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cap="all" dirty="0" err="1">
                <a:ln w="12700">
                  <a:solidFill>
                    <a:schemeClr val="accent1"/>
                  </a:solidFill>
                  <a:prstDash val="solid"/>
                </a:ln>
                <a:latin typeface="+mj-lt"/>
                <a:ea typeface="+mj-ea"/>
                <a:cs typeface="+mj-cs"/>
              </a:rPr>
              <a:t>العام</a:t>
            </a:r>
            <a:r>
              <a:rPr lang="en-US" sz="3200" cap="all" dirty="0">
                <a:ln w="12700">
                  <a:solidFill>
                    <a:schemeClr val="accent1"/>
                  </a:solidFill>
                  <a:prstDash val="solid"/>
                </a:ln>
                <a:latin typeface="+mj-lt"/>
                <a:ea typeface="+mj-ea"/>
                <a:cs typeface="+mj-cs"/>
              </a:rPr>
              <a:t> </a:t>
            </a:r>
            <a:r>
              <a:rPr lang="en-US" sz="3200" cap="all" dirty="0" err="1">
                <a:ln w="12700">
                  <a:solidFill>
                    <a:schemeClr val="accent1"/>
                  </a:solidFill>
                  <a:prstDash val="solid"/>
                </a:ln>
                <a:latin typeface="+mj-lt"/>
                <a:ea typeface="+mj-ea"/>
                <a:cs typeface="+mj-cs"/>
              </a:rPr>
              <a:t>الدراسي</a:t>
            </a:r>
            <a:r>
              <a:rPr lang="en-US" sz="3200" cap="all" dirty="0">
                <a:ln w="12700">
                  <a:solidFill>
                    <a:schemeClr val="accent1"/>
                  </a:solidFill>
                  <a:prstDash val="solid"/>
                </a:ln>
                <a:latin typeface="+mj-lt"/>
                <a:ea typeface="+mj-ea"/>
                <a:cs typeface="+mj-cs"/>
              </a:rPr>
              <a:t> : 2020-2021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1A5C22-CEBA-4CE3-9DE5-C34BA5F204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09" y="769982"/>
            <a:ext cx="5957391" cy="47089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E98F9BE-D1D4-4277-AEA6-1AA98C570B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9428" y="231649"/>
            <a:ext cx="3056735" cy="462283"/>
          </a:xfrm>
          <a:prstGeom prst="rect">
            <a:avLst/>
          </a:prstGeom>
        </p:spPr>
      </p:pic>
      <p:pic>
        <p:nvPicPr>
          <p:cNvPr id="4" name="Picture 3" descr="flower illustrations">
            <a:extLst>
              <a:ext uri="{FF2B5EF4-FFF2-40B4-BE49-F238E27FC236}">
                <a16:creationId xmlns:a16="http://schemas.microsoft.com/office/drawing/2014/main" id="{C5B8F851-B071-45CA-865B-F12C96163F5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7672" y="231649"/>
            <a:ext cx="1068494" cy="462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050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3E28210-AC7F-4CFF-B771-2A3B09C51E1A}"/>
              </a:ext>
            </a:extLst>
          </p:cNvPr>
          <p:cNvSpPr txBox="1"/>
          <p:nvPr/>
        </p:nvSpPr>
        <p:spPr>
          <a:xfrm>
            <a:off x="-28136" y="562708"/>
            <a:ext cx="553998" cy="455267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ar-BH" sz="2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العام الدراسي : 2020-2021</a:t>
            </a:r>
            <a:endParaRPr lang="en-US" sz="24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C94867-8D27-4EA5-AD50-06EC1D8A6E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9428" y="231649"/>
            <a:ext cx="3056735" cy="4622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F5C6379-BF51-43F2-9795-218D9CBEF0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422" y="680649"/>
            <a:ext cx="4202004" cy="6503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ECDE0F-19BF-4A37-AF86-10D4C1F23B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9428" y="274383"/>
            <a:ext cx="792480" cy="41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61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298</Words>
  <Application>Microsoft Office PowerPoint</Application>
  <PresentationFormat>Widescreen</PresentationFormat>
  <Paragraphs>45</Paragraphs>
  <Slides>15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محمد السيد زيان</dc:creator>
  <cp:lastModifiedBy>asifhammoud1978@gmail.com</cp:lastModifiedBy>
  <cp:revision>4</cp:revision>
  <dcterms:created xsi:type="dcterms:W3CDTF">2020-09-08T20:58:40Z</dcterms:created>
  <dcterms:modified xsi:type="dcterms:W3CDTF">2024-09-07T07:32:42Z</dcterms:modified>
</cp:coreProperties>
</file>