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92" d="100"/>
          <a:sy n="92" d="100"/>
        </p:scale>
        <p:origin x="498"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tableStyles" Target="tableStyles.xml" /><Relationship Id="rId2" Type="http://schemas.openxmlformats.org/officeDocument/2006/relationships/slide" Target="slides/slide1.xml" /><Relationship Id="rId16" Type="http://schemas.openxmlformats.org/officeDocument/2006/relationships/theme" Target="theme/theme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5" Type="http://schemas.openxmlformats.org/officeDocument/2006/relationships/slide" Target="slides/slide4.xml" /><Relationship Id="rId15" Type="http://schemas.openxmlformats.org/officeDocument/2006/relationships/viewProps" Target="viewProps.xml" /><Relationship Id="rId10" Type="http://schemas.openxmlformats.org/officeDocument/2006/relationships/slide" Target="slides/slide9.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presProps" Target="presProps.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9774ABB-76A4-4603-A83A-76091749FBEB}" type="datetimeFigureOut">
              <a:rPr lang="en-US" smtClean="0"/>
              <a:t>9/8/2024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82D978-D608-4918-82F1-4130D2CF7DAF}" type="slidenum">
              <a:rPr lang="en-US" smtClean="0"/>
              <a:t>‹#›</a:t>
            </a:fld>
            <a:endParaRPr lang="en-US"/>
          </a:p>
        </p:txBody>
      </p:sp>
    </p:spTree>
    <p:extLst>
      <p:ext uri="{BB962C8B-B14F-4D97-AF65-F5344CB8AC3E}">
        <p14:creationId xmlns:p14="http://schemas.microsoft.com/office/powerpoint/2010/main" val="39148829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9774ABB-76A4-4603-A83A-76091749FBEB}" type="datetimeFigureOut">
              <a:rPr lang="en-US" smtClean="0"/>
              <a:t>9/8/2024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82D978-D608-4918-82F1-4130D2CF7DAF}" type="slidenum">
              <a:rPr lang="en-US" smtClean="0"/>
              <a:t>‹#›</a:t>
            </a:fld>
            <a:endParaRPr lang="en-US"/>
          </a:p>
        </p:txBody>
      </p:sp>
    </p:spTree>
    <p:extLst>
      <p:ext uri="{BB962C8B-B14F-4D97-AF65-F5344CB8AC3E}">
        <p14:creationId xmlns:p14="http://schemas.microsoft.com/office/powerpoint/2010/main" val="36913775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9774ABB-76A4-4603-A83A-76091749FBEB}" type="datetimeFigureOut">
              <a:rPr lang="en-US" smtClean="0"/>
              <a:t>9/8/2024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82D978-D608-4918-82F1-4130D2CF7DAF}" type="slidenum">
              <a:rPr lang="en-US" smtClean="0"/>
              <a:t>‹#›</a:t>
            </a:fld>
            <a:endParaRPr lang="en-US"/>
          </a:p>
        </p:txBody>
      </p:sp>
    </p:spTree>
    <p:extLst>
      <p:ext uri="{BB962C8B-B14F-4D97-AF65-F5344CB8AC3E}">
        <p14:creationId xmlns:p14="http://schemas.microsoft.com/office/powerpoint/2010/main" val="15515324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9774ABB-76A4-4603-A83A-76091749FBEB}" type="datetimeFigureOut">
              <a:rPr lang="en-US" smtClean="0"/>
              <a:t>9/8/2024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C82D978-D608-4918-82F1-4130D2CF7DAF}" type="slidenum">
              <a:rPr lang="en-US" smtClean="0"/>
              <a:t>‹#›</a:t>
            </a:fld>
            <a:endParaRPr lang="en-US"/>
          </a:p>
        </p:txBody>
      </p:sp>
    </p:spTree>
    <p:extLst>
      <p:ext uri="{BB962C8B-B14F-4D97-AF65-F5344CB8AC3E}">
        <p14:creationId xmlns:p14="http://schemas.microsoft.com/office/powerpoint/2010/main" val="6440160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9774ABB-76A4-4603-A83A-76091749FBEB}" type="datetimeFigureOut">
              <a:rPr lang="en-US" smtClean="0"/>
              <a:t>9/8/2024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C82D978-D608-4918-82F1-4130D2CF7DAF}" type="slidenum">
              <a:rPr lang="en-US" smtClean="0"/>
              <a:t>‹#›</a:t>
            </a:fld>
            <a:endParaRPr lang="en-US"/>
          </a:p>
        </p:txBody>
      </p:sp>
    </p:spTree>
    <p:extLst>
      <p:ext uri="{BB962C8B-B14F-4D97-AF65-F5344CB8AC3E}">
        <p14:creationId xmlns:p14="http://schemas.microsoft.com/office/powerpoint/2010/main" val="42864020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9774ABB-76A4-4603-A83A-76091749FBEB}" type="datetimeFigureOut">
              <a:rPr lang="en-US" smtClean="0"/>
              <a:t>9/8/2024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C82D978-D608-4918-82F1-4130D2CF7DAF}" type="slidenum">
              <a:rPr lang="en-US" smtClean="0"/>
              <a:t>‹#›</a:t>
            </a:fld>
            <a:endParaRPr lang="en-US"/>
          </a:p>
        </p:txBody>
      </p:sp>
    </p:spTree>
    <p:extLst>
      <p:ext uri="{BB962C8B-B14F-4D97-AF65-F5344CB8AC3E}">
        <p14:creationId xmlns:p14="http://schemas.microsoft.com/office/powerpoint/2010/main" val="15668521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774ABB-76A4-4603-A83A-76091749FBEB}" type="datetimeFigureOut">
              <a:rPr lang="en-US" smtClean="0"/>
              <a:t>9/8/2024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C82D978-D608-4918-82F1-4130D2CF7DAF}" type="slidenum">
              <a:rPr lang="en-US" smtClean="0"/>
              <a:t>‹#›</a:t>
            </a:fld>
            <a:endParaRPr lang="en-US"/>
          </a:p>
        </p:txBody>
      </p:sp>
    </p:spTree>
    <p:extLst>
      <p:ext uri="{BB962C8B-B14F-4D97-AF65-F5344CB8AC3E}">
        <p14:creationId xmlns:p14="http://schemas.microsoft.com/office/powerpoint/2010/main" val="27248551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9774ABB-76A4-4603-A83A-76091749FBEB}" type="datetimeFigureOut">
              <a:rPr lang="en-US" smtClean="0"/>
              <a:t>9/8/2024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C82D978-D608-4918-82F1-4130D2CF7DAF}" type="slidenum">
              <a:rPr lang="en-US" smtClean="0"/>
              <a:t>‹#›</a:t>
            </a:fld>
            <a:endParaRPr lang="en-US"/>
          </a:p>
        </p:txBody>
      </p:sp>
    </p:spTree>
    <p:extLst>
      <p:ext uri="{BB962C8B-B14F-4D97-AF65-F5344CB8AC3E}">
        <p14:creationId xmlns:p14="http://schemas.microsoft.com/office/powerpoint/2010/main" val="42909332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9774ABB-76A4-4603-A83A-76091749FBEB}" type="datetimeFigureOut">
              <a:rPr lang="en-US" smtClean="0"/>
              <a:t>9/8/2024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C82D978-D608-4918-82F1-4130D2CF7DAF}" type="slidenum">
              <a:rPr lang="en-US" smtClean="0"/>
              <a:t>‹#›</a:t>
            </a:fld>
            <a:endParaRPr lang="en-US"/>
          </a:p>
        </p:txBody>
      </p:sp>
    </p:spTree>
    <p:extLst>
      <p:ext uri="{BB962C8B-B14F-4D97-AF65-F5344CB8AC3E}">
        <p14:creationId xmlns:p14="http://schemas.microsoft.com/office/powerpoint/2010/main" val="28228356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9774ABB-76A4-4603-A83A-76091749FBEB}" type="datetimeFigureOut">
              <a:rPr lang="en-US" smtClean="0"/>
              <a:t>9/8/2024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82D978-D608-4918-82F1-4130D2CF7DAF}" type="slidenum">
              <a:rPr lang="en-US" smtClean="0"/>
              <a:t>‹#›</a:t>
            </a:fld>
            <a:endParaRPr lang="en-US"/>
          </a:p>
        </p:txBody>
      </p:sp>
    </p:spTree>
    <p:extLst>
      <p:ext uri="{BB962C8B-B14F-4D97-AF65-F5344CB8AC3E}">
        <p14:creationId xmlns:p14="http://schemas.microsoft.com/office/powerpoint/2010/main" val="32952779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9774ABB-76A4-4603-A83A-76091749FBEB}" type="datetimeFigureOut">
              <a:rPr lang="en-US" smtClean="0"/>
              <a:t>9/8/2024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82D978-D608-4918-82F1-4130D2CF7DAF}" type="slidenum">
              <a:rPr lang="en-US" smtClean="0"/>
              <a:t>‹#›</a:t>
            </a:fld>
            <a:endParaRPr lang="en-US"/>
          </a:p>
        </p:txBody>
      </p:sp>
    </p:spTree>
    <p:extLst>
      <p:ext uri="{BB962C8B-B14F-4D97-AF65-F5344CB8AC3E}">
        <p14:creationId xmlns:p14="http://schemas.microsoft.com/office/powerpoint/2010/main" val="3907703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774ABB-76A4-4603-A83A-76091749FBEB}" type="datetimeFigureOut">
              <a:rPr lang="en-US" smtClean="0"/>
              <a:t>9/8/2024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82D978-D608-4918-82F1-4130D2CF7DAF}" type="slidenum">
              <a:rPr lang="en-US" smtClean="0"/>
              <a:t>‹#›</a:t>
            </a:fld>
            <a:endParaRPr lang="en-US"/>
          </a:p>
        </p:txBody>
      </p:sp>
    </p:spTree>
    <p:extLst>
      <p:ext uri="{BB962C8B-B14F-4D97-AF65-F5344CB8AC3E}">
        <p14:creationId xmlns:p14="http://schemas.microsoft.com/office/powerpoint/2010/main" val="14813740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2.xml.rels><?xml version="1.0" encoding="UTF-8" standalone="yes"?>
<Relationships xmlns="http://schemas.openxmlformats.org/package/2006/relationships"><Relationship Id="rId2" Type="http://schemas.openxmlformats.org/officeDocument/2006/relationships/image" Target="../media/image1.jpg"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Relationship Id="rId2" Type="http://schemas.openxmlformats.org/officeDocument/2006/relationships/image" Target="../media/image2.jpg" /><Relationship Id="rId1" Type="http://schemas.openxmlformats.org/officeDocument/2006/relationships/slideLayout" Target="../slideLayouts/slideLayout7.xml" /></Relationships>
</file>

<file path=ppt/slides/_rels/slide4.xml.rels><?xml version="1.0" encoding="UTF-8" standalone="yes"?>
<Relationships xmlns="http://schemas.openxmlformats.org/package/2006/relationships"><Relationship Id="rId3" Type="http://schemas.openxmlformats.org/officeDocument/2006/relationships/image" Target="../media/image4.jpeg" /><Relationship Id="rId2" Type="http://schemas.openxmlformats.org/officeDocument/2006/relationships/image" Target="../media/image3.jpeg" /><Relationship Id="rId1" Type="http://schemas.openxmlformats.org/officeDocument/2006/relationships/slideLayout" Target="../slideLayouts/slideLayout7.xml" /><Relationship Id="rId4" Type="http://schemas.openxmlformats.org/officeDocument/2006/relationships/image" Target="../media/image5.png" /></Relationships>
</file>

<file path=ppt/slides/_rels/slide5.xml.rels><?xml version="1.0" encoding="UTF-8" standalone="yes"?>
<Relationships xmlns="http://schemas.openxmlformats.org/package/2006/relationships"><Relationship Id="rId2" Type="http://schemas.openxmlformats.org/officeDocument/2006/relationships/image" Target="../media/image6.jpeg" /><Relationship Id="rId1" Type="http://schemas.openxmlformats.org/officeDocument/2006/relationships/slideLayout" Target="../slideLayouts/slideLayout7.xml" /></Relationships>
</file>

<file path=ppt/slides/_rels/slide6.xml.rels><?xml version="1.0" encoding="UTF-8" standalone="yes"?>
<Relationships xmlns="http://schemas.openxmlformats.org/package/2006/relationships"><Relationship Id="rId3" Type="http://schemas.openxmlformats.org/officeDocument/2006/relationships/image" Target="../media/image8.png" /><Relationship Id="rId2" Type="http://schemas.openxmlformats.org/officeDocument/2006/relationships/image" Target="../media/image7.png" /><Relationship Id="rId1" Type="http://schemas.openxmlformats.org/officeDocument/2006/relationships/slideLayout" Target="../slideLayouts/slideLayout7.xml" /></Relationships>
</file>

<file path=ppt/slides/_rels/slide7.xml.rels><?xml version="1.0" encoding="UTF-8" standalone="yes"?>
<Relationships xmlns="http://schemas.openxmlformats.org/package/2006/relationships"><Relationship Id="rId3" Type="http://schemas.openxmlformats.org/officeDocument/2006/relationships/image" Target="../media/image9.jpeg" /><Relationship Id="rId2" Type="http://schemas.openxmlformats.org/officeDocument/2006/relationships/image" Target="../media/image7.png" /><Relationship Id="rId1" Type="http://schemas.openxmlformats.org/officeDocument/2006/relationships/slideLayout" Target="../slideLayouts/slideLayout7.xml" /></Relationships>
</file>

<file path=ppt/slides/_rels/slide8.xml.rels><?xml version="1.0" encoding="UTF-8" standalone="yes"?>
<Relationships xmlns="http://schemas.openxmlformats.org/package/2006/relationships"><Relationship Id="rId3" Type="http://schemas.openxmlformats.org/officeDocument/2006/relationships/image" Target="../media/image10.jpeg" /><Relationship Id="rId2" Type="http://schemas.openxmlformats.org/officeDocument/2006/relationships/image" Target="../media/image4.jpeg" /><Relationship Id="rId1" Type="http://schemas.openxmlformats.org/officeDocument/2006/relationships/slideLayout" Target="../slideLayouts/slideLayout7.xml" /></Relationships>
</file>

<file path=ppt/slides/_rels/slide9.xml.rels><?xml version="1.0" encoding="UTF-8" standalone="yes"?>
<Relationships xmlns="http://schemas.openxmlformats.org/package/2006/relationships"><Relationship Id="rId3" Type="http://schemas.openxmlformats.org/officeDocument/2006/relationships/image" Target="../media/image12.png" /><Relationship Id="rId2" Type="http://schemas.openxmlformats.org/officeDocument/2006/relationships/image" Target="../media/image11.jpeg" /><Relationship Id="rId1" Type="http://schemas.openxmlformats.org/officeDocument/2006/relationships/slideLayout" Target="../slideLayouts/slideLayout7.xml" /><Relationship Id="rId6" Type="http://schemas.openxmlformats.org/officeDocument/2006/relationships/image" Target="../media/image15.jpeg" /><Relationship Id="rId5" Type="http://schemas.openxmlformats.org/officeDocument/2006/relationships/image" Target="../media/image14.jpeg" /><Relationship Id="rId4" Type="http://schemas.openxmlformats.org/officeDocument/2006/relationships/image" Target="../media/image13.jpeg"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1.xml.rels><?xml version="1.0" encoding="UTF-8" standalone="yes"?>
<Relationships xmlns="http://schemas.openxmlformats.org/package/2006/relationships"><Relationship Id="rId2" Type="http://schemas.openxmlformats.org/officeDocument/2006/relationships/image" Target="../media/image16.png" /><Relationship Id="rId1" Type="http://schemas.openxmlformats.org/officeDocument/2006/relationships/slideLayout" Target="../slideLayouts/slideLayout7.xml" /></Relationships>
</file>

<file path=ppt/slides/_rels/slide12.xml.rels><?xml version="1.0" encoding="UTF-8" standalone="yes"?>
<Relationships xmlns="http://schemas.openxmlformats.org/package/2006/relationships"><Relationship Id="rId3" Type="http://schemas.openxmlformats.org/officeDocument/2006/relationships/image" Target="../media/image18.jpeg" /><Relationship Id="rId2" Type="http://schemas.openxmlformats.org/officeDocument/2006/relationships/image" Target="../media/image17.png" /><Relationship Id="rId1" Type="http://schemas.openxmlformats.org/officeDocument/2006/relationships/slideLayout" Target="../slideLayouts/slideLayout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98298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D3E29DD-C1A6-47F3-B542-B747061989E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964017"/>
          </a:xfrm>
          <a:prstGeom prst="rect">
            <a:avLst/>
          </a:prstGeom>
        </p:spPr>
      </p:pic>
      <p:sp>
        <p:nvSpPr>
          <p:cNvPr id="7" name="Rectangle: Rounded Corners 6">
            <a:extLst>
              <a:ext uri="{FF2B5EF4-FFF2-40B4-BE49-F238E27FC236}">
                <a16:creationId xmlns:a16="http://schemas.microsoft.com/office/drawing/2014/main" id="{1FBD5ADB-761D-44D9-B8A5-9C76ACE3D5A3}"/>
              </a:ext>
            </a:extLst>
          </p:cNvPr>
          <p:cNvSpPr/>
          <p:nvPr/>
        </p:nvSpPr>
        <p:spPr>
          <a:xfrm>
            <a:off x="1126435" y="596347"/>
            <a:ext cx="5751444" cy="1762539"/>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ar-AE" sz="5400" b="1" dirty="0"/>
              <a:t>القسم 2 </a:t>
            </a:r>
          </a:p>
          <a:p>
            <a:pPr algn="ctr"/>
            <a:r>
              <a:rPr lang="ar-AE" sz="3200" b="1" dirty="0"/>
              <a:t>الانماط الوراثية المعقدة</a:t>
            </a:r>
            <a:r>
              <a:rPr lang="ar-AE" dirty="0"/>
              <a:t> </a:t>
            </a:r>
            <a:endParaRPr lang="en-US" dirty="0"/>
          </a:p>
        </p:txBody>
      </p:sp>
    </p:spTree>
    <p:extLst>
      <p:ext uri="{BB962C8B-B14F-4D97-AF65-F5344CB8AC3E}">
        <p14:creationId xmlns:p14="http://schemas.microsoft.com/office/powerpoint/2010/main" val="27777394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6FF6100-378B-4736-9A0C-6BC17D9FA8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Rectangle: Rounded Corners 3">
            <a:extLst>
              <a:ext uri="{FF2B5EF4-FFF2-40B4-BE49-F238E27FC236}">
                <a16:creationId xmlns:a16="http://schemas.microsoft.com/office/drawing/2014/main" id="{01E569C1-7894-40FB-B997-9CFF8E09EA7C}"/>
              </a:ext>
            </a:extLst>
          </p:cNvPr>
          <p:cNvSpPr/>
          <p:nvPr/>
        </p:nvSpPr>
        <p:spPr>
          <a:xfrm>
            <a:off x="384313" y="2014330"/>
            <a:ext cx="8507895" cy="3763618"/>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AE" sz="5400" b="1" dirty="0">
                <a:solidFill>
                  <a:srgbClr val="00B050"/>
                </a:solidFill>
              </a:rPr>
              <a:t>الاهداف :</a:t>
            </a:r>
          </a:p>
          <a:p>
            <a:pPr marL="571500" indent="-571500" algn="r" rtl="1">
              <a:buFont typeface="Arial" panose="020B0604020202020204" pitchFamily="34" charset="0"/>
              <a:buChar char="•"/>
            </a:pPr>
            <a:r>
              <a:rPr lang="ar-AE" sz="3600" b="1" dirty="0">
                <a:solidFill>
                  <a:srgbClr val="0070C0"/>
                </a:solidFill>
              </a:rPr>
              <a:t>ان يحدد الطالب طريقة توارث الصفات في السيادة غير التامة </a:t>
            </a:r>
          </a:p>
          <a:p>
            <a:pPr marL="571500" indent="-571500" algn="r" rtl="1">
              <a:buFont typeface="Arial" panose="020B0604020202020204" pitchFamily="34" charset="0"/>
              <a:buChar char="•"/>
            </a:pPr>
            <a:r>
              <a:rPr lang="ar-AE" sz="3600" b="1" dirty="0">
                <a:solidFill>
                  <a:srgbClr val="7030A0"/>
                </a:solidFill>
              </a:rPr>
              <a:t>ان يحدد الطالب طريقة توارث الصفات في السيادة المشتركة  </a:t>
            </a:r>
            <a:endParaRPr lang="en-US" sz="3600" b="1" dirty="0">
              <a:solidFill>
                <a:srgbClr val="7030A0"/>
              </a:solidFill>
            </a:endParaRPr>
          </a:p>
        </p:txBody>
      </p:sp>
    </p:spTree>
    <p:extLst>
      <p:ext uri="{BB962C8B-B14F-4D97-AF65-F5344CB8AC3E}">
        <p14:creationId xmlns:p14="http://schemas.microsoft.com/office/powerpoint/2010/main" val="4011648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6" presetClass="entr" presetSubtype="0"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Effect transition="in" filter="wipe(down)">
                                      <p:cBhvr>
                                        <p:cTn id="13" dur="580">
                                          <p:stCondLst>
                                            <p:cond delay="0"/>
                                          </p:stCondLst>
                                        </p:cTn>
                                        <p:tgtEl>
                                          <p:spTgt spid="4">
                                            <p:txEl>
                                              <p:pRg st="1" end="1"/>
                                            </p:txEl>
                                          </p:spTgt>
                                        </p:tgtEl>
                                      </p:cBhvr>
                                    </p:animEffect>
                                    <p:anim calcmode="lin" valueType="num">
                                      <p:cBhvr>
                                        <p:cTn id="14" dur="1822" tmFilter="0,0; 0.14,0.36; 0.43,0.73; 0.71,0.91; 1.0,1.0">
                                          <p:stCondLst>
                                            <p:cond delay="0"/>
                                          </p:stCondLst>
                                        </p:cTn>
                                        <p:tgtEl>
                                          <p:spTgt spid="4">
                                            <p:txEl>
                                              <p:pRg st="1" end="1"/>
                                            </p:txEl>
                                          </p:spTgt>
                                        </p:tgtEl>
                                        <p:attrNameLst>
                                          <p:attrName>ppt_x</p:attrName>
                                        </p:attrNameLst>
                                      </p:cBhvr>
                                      <p:tavLst>
                                        <p:tav tm="0">
                                          <p:val>
                                            <p:strVal val="#ppt_x-0.25"/>
                                          </p:val>
                                        </p:tav>
                                        <p:tav tm="100000">
                                          <p:val>
                                            <p:strVal val="#ppt_x"/>
                                          </p:val>
                                        </p:tav>
                                      </p:tavLst>
                                    </p:anim>
                                    <p:anim calcmode="lin" valueType="num">
                                      <p:cBhvr>
                                        <p:cTn id="15" dur="664" tmFilter="0.0,0.0; 0.25,0.07; 0.50,0.2; 0.75,0.467; 1.0,1.0">
                                          <p:stCondLst>
                                            <p:cond delay="0"/>
                                          </p:stCondLst>
                                        </p:cTn>
                                        <p:tgtEl>
                                          <p:spTgt spid="4">
                                            <p:txEl>
                                              <p:pRg st="1" end="1"/>
                                            </p:txEl>
                                          </p:spTgt>
                                        </p:tgtEl>
                                        <p:attrNameLst>
                                          <p:attrName>ppt_y</p:attrName>
                                        </p:attrNameLst>
                                      </p:cBhvr>
                                      <p:tavLst>
                                        <p:tav tm="0" fmla="#ppt_y-sin(pi*$)/3">
                                          <p:val>
                                            <p:fltVal val="0.5"/>
                                          </p:val>
                                        </p:tav>
                                        <p:tav tm="100000">
                                          <p:val>
                                            <p:fltVal val="1"/>
                                          </p:val>
                                        </p:tav>
                                      </p:tavLst>
                                    </p:anim>
                                    <p:anim calcmode="lin" valueType="num">
                                      <p:cBhvr>
                                        <p:cTn id="16" dur="664" tmFilter="0, 0; 0.125,0.2665; 0.25,0.4; 0.375,0.465; 0.5,0.5;  0.625,0.535; 0.75,0.6; 0.875,0.7335; 1,1">
                                          <p:stCondLst>
                                            <p:cond delay="664"/>
                                          </p:stCondLst>
                                        </p:cTn>
                                        <p:tgtEl>
                                          <p:spTgt spid="4">
                                            <p:txEl>
                                              <p:pRg st="1" end="1"/>
                                            </p:txEl>
                                          </p:spTgt>
                                        </p:tgtEl>
                                        <p:attrNameLst>
                                          <p:attrName>ppt_y</p:attrName>
                                        </p:attrNameLst>
                                      </p:cBhvr>
                                      <p:tavLst>
                                        <p:tav tm="0" fmla="#ppt_y-sin(pi*$)/9">
                                          <p:val>
                                            <p:fltVal val="0"/>
                                          </p:val>
                                        </p:tav>
                                        <p:tav tm="100000">
                                          <p:val>
                                            <p:fltVal val="1"/>
                                          </p:val>
                                        </p:tav>
                                      </p:tavLst>
                                    </p:anim>
                                    <p:anim calcmode="lin" valueType="num">
                                      <p:cBhvr>
                                        <p:cTn id="17" dur="332" tmFilter="0, 0; 0.125,0.2665; 0.25,0.4; 0.375,0.465; 0.5,0.5;  0.625,0.535; 0.75,0.6; 0.875,0.7335; 1,1">
                                          <p:stCondLst>
                                            <p:cond delay="1324"/>
                                          </p:stCondLst>
                                        </p:cTn>
                                        <p:tgtEl>
                                          <p:spTgt spid="4">
                                            <p:txEl>
                                              <p:pRg st="1" end="1"/>
                                            </p:txEl>
                                          </p:spTgt>
                                        </p:tgtEl>
                                        <p:attrNameLst>
                                          <p:attrName>ppt_y</p:attrName>
                                        </p:attrNameLst>
                                      </p:cBhvr>
                                      <p:tavLst>
                                        <p:tav tm="0" fmla="#ppt_y-sin(pi*$)/27">
                                          <p:val>
                                            <p:fltVal val="0"/>
                                          </p:val>
                                        </p:tav>
                                        <p:tav tm="100000">
                                          <p:val>
                                            <p:fltVal val="1"/>
                                          </p:val>
                                        </p:tav>
                                      </p:tavLst>
                                    </p:anim>
                                    <p:anim calcmode="lin" valueType="num">
                                      <p:cBhvr>
                                        <p:cTn id="18" dur="164" tmFilter="0, 0; 0.125,0.2665; 0.25,0.4; 0.375,0.465; 0.5,0.5;  0.625,0.535; 0.75,0.6; 0.875,0.7335; 1,1">
                                          <p:stCondLst>
                                            <p:cond delay="1656"/>
                                          </p:stCondLst>
                                        </p:cTn>
                                        <p:tgtEl>
                                          <p:spTgt spid="4">
                                            <p:txEl>
                                              <p:pRg st="1" end="1"/>
                                            </p:txEl>
                                          </p:spTgt>
                                        </p:tgtEl>
                                        <p:attrNameLst>
                                          <p:attrName>ppt_y</p:attrName>
                                        </p:attrNameLst>
                                      </p:cBhvr>
                                      <p:tavLst>
                                        <p:tav tm="0" fmla="#ppt_y-sin(pi*$)/81">
                                          <p:val>
                                            <p:fltVal val="0"/>
                                          </p:val>
                                        </p:tav>
                                        <p:tav tm="100000">
                                          <p:val>
                                            <p:fltVal val="1"/>
                                          </p:val>
                                        </p:tav>
                                      </p:tavLst>
                                    </p:anim>
                                    <p:animScale>
                                      <p:cBhvr>
                                        <p:cTn id="19" dur="26">
                                          <p:stCondLst>
                                            <p:cond delay="650"/>
                                          </p:stCondLst>
                                        </p:cTn>
                                        <p:tgtEl>
                                          <p:spTgt spid="4">
                                            <p:txEl>
                                              <p:pRg st="1" end="1"/>
                                            </p:txEl>
                                          </p:spTgt>
                                        </p:tgtEl>
                                      </p:cBhvr>
                                      <p:to x="100000" y="60000"/>
                                    </p:animScale>
                                    <p:animScale>
                                      <p:cBhvr>
                                        <p:cTn id="20" dur="166" decel="50000">
                                          <p:stCondLst>
                                            <p:cond delay="676"/>
                                          </p:stCondLst>
                                        </p:cTn>
                                        <p:tgtEl>
                                          <p:spTgt spid="4">
                                            <p:txEl>
                                              <p:pRg st="1" end="1"/>
                                            </p:txEl>
                                          </p:spTgt>
                                        </p:tgtEl>
                                      </p:cBhvr>
                                      <p:to x="100000" y="100000"/>
                                    </p:animScale>
                                    <p:animScale>
                                      <p:cBhvr>
                                        <p:cTn id="21" dur="26">
                                          <p:stCondLst>
                                            <p:cond delay="1312"/>
                                          </p:stCondLst>
                                        </p:cTn>
                                        <p:tgtEl>
                                          <p:spTgt spid="4">
                                            <p:txEl>
                                              <p:pRg st="1" end="1"/>
                                            </p:txEl>
                                          </p:spTgt>
                                        </p:tgtEl>
                                      </p:cBhvr>
                                      <p:to x="100000" y="80000"/>
                                    </p:animScale>
                                    <p:animScale>
                                      <p:cBhvr>
                                        <p:cTn id="22" dur="166" decel="50000">
                                          <p:stCondLst>
                                            <p:cond delay="1338"/>
                                          </p:stCondLst>
                                        </p:cTn>
                                        <p:tgtEl>
                                          <p:spTgt spid="4">
                                            <p:txEl>
                                              <p:pRg st="1" end="1"/>
                                            </p:txEl>
                                          </p:spTgt>
                                        </p:tgtEl>
                                      </p:cBhvr>
                                      <p:to x="100000" y="100000"/>
                                    </p:animScale>
                                    <p:animScale>
                                      <p:cBhvr>
                                        <p:cTn id="23" dur="26">
                                          <p:stCondLst>
                                            <p:cond delay="1642"/>
                                          </p:stCondLst>
                                        </p:cTn>
                                        <p:tgtEl>
                                          <p:spTgt spid="4">
                                            <p:txEl>
                                              <p:pRg st="1" end="1"/>
                                            </p:txEl>
                                          </p:spTgt>
                                        </p:tgtEl>
                                      </p:cBhvr>
                                      <p:to x="100000" y="90000"/>
                                    </p:animScale>
                                    <p:animScale>
                                      <p:cBhvr>
                                        <p:cTn id="24" dur="166" decel="50000">
                                          <p:stCondLst>
                                            <p:cond delay="1668"/>
                                          </p:stCondLst>
                                        </p:cTn>
                                        <p:tgtEl>
                                          <p:spTgt spid="4">
                                            <p:txEl>
                                              <p:pRg st="1" end="1"/>
                                            </p:txEl>
                                          </p:spTgt>
                                        </p:tgtEl>
                                      </p:cBhvr>
                                      <p:to x="100000" y="100000"/>
                                    </p:animScale>
                                    <p:animScale>
                                      <p:cBhvr>
                                        <p:cTn id="25" dur="26">
                                          <p:stCondLst>
                                            <p:cond delay="1808"/>
                                          </p:stCondLst>
                                        </p:cTn>
                                        <p:tgtEl>
                                          <p:spTgt spid="4">
                                            <p:txEl>
                                              <p:pRg st="1" end="1"/>
                                            </p:txEl>
                                          </p:spTgt>
                                        </p:tgtEl>
                                      </p:cBhvr>
                                      <p:to x="100000" y="95000"/>
                                    </p:animScale>
                                    <p:animScale>
                                      <p:cBhvr>
                                        <p:cTn id="26" dur="166" decel="50000">
                                          <p:stCondLst>
                                            <p:cond delay="1834"/>
                                          </p:stCondLst>
                                        </p:cTn>
                                        <p:tgtEl>
                                          <p:spTgt spid="4">
                                            <p:txEl>
                                              <p:pRg st="1" end="1"/>
                                            </p:txEl>
                                          </p:spTgt>
                                        </p:tgtEl>
                                      </p:cBhvr>
                                      <p:to x="100000" y="100000"/>
                                    </p:animScale>
                                  </p:childTnLst>
                                </p:cTn>
                              </p:par>
                            </p:childTnLst>
                          </p:cTn>
                        </p:par>
                      </p:childTnLst>
                    </p:cTn>
                  </p:par>
                  <p:par>
                    <p:cTn id="27" fill="hold">
                      <p:stCondLst>
                        <p:cond delay="indefinite"/>
                      </p:stCondLst>
                      <p:childTnLst>
                        <p:par>
                          <p:cTn id="28" fill="hold">
                            <p:stCondLst>
                              <p:cond delay="0"/>
                            </p:stCondLst>
                            <p:childTnLst>
                              <p:par>
                                <p:cTn id="29" presetID="26" presetClass="entr" presetSubtype="0" fill="hold" nodeType="clickEffect">
                                  <p:stCondLst>
                                    <p:cond delay="0"/>
                                  </p:stCondLst>
                                  <p:childTnLst>
                                    <p:set>
                                      <p:cBhvr>
                                        <p:cTn id="30" dur="1" fill="hold">
                                          <p:stCondLst>
                                            <p:cond delay="0"/>
                                          </p:stCondLst>
                                        </p:cTn>
                                        <p:tgtEl>
                                          <p:spTgt spid="4">
                                            <p:txEl>
                                              <p:pRg st="2" end="2"/>
                                            </p:txEl>
                                          </p:spTgt>
                                        </p:tgtEl>
                                        <p:attrNameLst>
                                          <p:attrName>style.visibility</p:attrName>
                                        </p:attrNameLst>
                                      </p:cBhvr>
                                      <p:to>
                                        <p:strVal val="visible"/>
                                      </p:to>
                                    </p:set>
                                    <p:animEffect transition="in" filter="wipe(down)">
                                      <p:cBhvr>
                                        <p:cTn id="31" dur="580">
                                          <p:stCondLst>
                                            <p:cond delay="0"/>
                                          </p:stCondLst>
                                        </p:cTn>
                                        <p:tgtEl>
                                          <p:spTgt spid="4">
                                            <p:txEl>
                                              <p:pRg st="2" end="2"/>
                                            </p:txEl>
                                          </p:spTgt>
                                        </p:tgtEl>
                                      </p:cBhvr>
                                    </p:animEffect>
                                    <p:anim calcmode="lin" valueType="num">
                                      <p:cBhvr>
                                        <p:cTn id="32" dur="1822" tmFilter="0,0; 0.14,0.36; 0.43,0.73; 0.71,0.91; 1.0,1.0">
                                          <p:stCondLst>
                                            <p:cond delay="0"/>
                                          </p:stCondLst>
                                        </p:cTn>
                                        <p:tgtEl>
                                          <p:spTgt spid="4">
                                            <p:txEl>
                                              <p:pRg st="2" end="2"/>
                                            </p:txEl>
                                          </p:spTgt>
                                        </p:tgtEl>
                                        <p:attrNameLst>
                                          <p:attrName>ppt_x</p:attrName>
                                        </p:attrNameLst>
                                      </p:cBhvr>
                                      <p:tavLst>
                                        <p:tav tm="0">
                                          <p:val>
                                            <p:strVal val="#ppt_x-0.25"/>
                                          </p:val>
                                        </p:tav>
                                        <p:tav tm="100000">
                                          <p:val>
                                            <p:strVal val="#ppt_x"/>
                                          </p:val>
                                        </p:tav>
                                      </p:tavLst>
                                    </p:anim>
                                    <p:anim calcmode="lin" valueType="num">
                                      <p:cBhvr>
                                        <p:cTn id="33" dur="664" tmFilter="0.0,0.0; 0.25,0.07; 0.50,0.2; 0.75,0.467; 1.0,1.0">
                                          <p:stCondLst>
                                            <p:cond delay="0"/>
                                          </p:stCondLst>
                                        </p:cTn>
                                        <p:tgtEl>
                                          <p:spTgt spid="4">
                                            <p:txEl>
                                              <p:pRg st="2" end="2"/>
                                            </p:txEl>
                                          </p:spTgt>
                                        </p:tgtEl>
                                        <p:attrNameLst>
                                          <p:attrName>ppt_y</p:attrName>
                                        </p:attrNameLst>
                                      </p:cBhvr>
                                      <p:tavLst>
                                        <p:tav tm="0" fmla="#ppt_y-sin(pi*$)/3">
                                          <p:val>
                                            <p:fltVal val="0.5"/>
                                          </p:val>
                                        </p:tav>
                                        <p:tav tm="100000">
                                          <p:val>
                                            <p:fltVal val="1"/>
                                          </p:val>
                                        </p:tav>
                                      </p:tavLst>
                                    </p:anim>
                                    <p:anim calcmode="lin" valueType="num">
                                      <p:cBhvr>
                                        <p:cTn id="34" dur="664" tmFilter="0, 0; 0.125,0.2665; 0.25,0.4; 0.375,0.465; 0.5,0.5;  0.625,0.535; 0.75,0.6; 0.875,0.7335; 1,1">
                                          <p:stCondLst>
                                            <p:cond delay="664"/>
                                          </p:stCondLst>
                                        </p:cTn>
                                        <p:tgtEl>
                                          <p:spTgt spid="4">
                                            <p:txEl>
                                              <p:pRg st="2" end="2"/>
                                            </p:txEl>
                                          </p:spTgt>
                                        </p:tgtEl>
                                        <p:attrNameLst>
                                          <p:attrName>ppt_y</p:attrName>
                                        </p:attrNameLst>
                                      </p:cBhvr>
                                      <p:tavLst>
                                        <p:tav tm="0" fmla="#ppt_y-sin(pi*$)/9">
                                          <p:val>
                                            <p:fltVal val="0"/>
                                          </p:val>
                                        </p:tav>
                                        <p:tav tm="100000">
                                          <p:val>
                                            <p:fltVal val="1"/>
                                          </p:val>
                                        </p:tav>
                                      </p:tavLst>
                                    </p:anim>
                                    <p:anim calcmode="lin" valueType="num">
                                      <p:cBhvr>
                                        <p:cTn id="35" dur="332" tmFilter="0, 0; 0.125,0.2665; 0.25,0.4; 0.375,0.465; 0.5,0.5;  0.625,0.535; 0.75,0.6; 0.875,0.7335; 1,1">
                                          <p:stCondLst>
                                            <p:cond delay="1324"/>
                                          </p:stCondLst>
                                        </p:cTn>
                                        <p:tgtEl>
                                          <p:spTgt spid="4">
                                            <p:txEl>
                                              <p:pRg st="2" end="2"/>
                                            </p:txEl>
                                          </p:spTgt>
                                        </p:tgtEl>
                                        <p:attrNameLst>
                                          <p:attrName>ppt_y</p:attrName>
                                        </p:attrNameLst>
                                      </p:cBhvr>
                                      <p:tavLst>
                                        <p:tav tm="0" fmla="#ppt_y-sin(pi*$)/27">
                                          <p:val>
                                            <p:fltVal val="0"/>
                                          </p:val>
                                        </p:tav>
                                        <p:tav tm="100000">
                                          <p:val>
                                            <p:fltVal val="1"/>
                                          </p:val>
                                        </p:tav>
                                      </p:tavLst>
                                    </p:anim>
                                    <p:anim calcmode="lin" valueType="num">
                                      <p:cBhvr>
                                        <p:cTn id="36" dur="164" tmFilter="0, 0; 0.125,0.2665; 0.25,0.4; 0.375,0.465; 0.5,0.5;  0.625,0.535; 0.75,0.6; 0.875,0.7335; 1,1">
                                          <p:stCondLst>
                                            <p:cond delay="1656"/>
                                          </p:stCondLst>
                                        </p:cTn>
                                        <p:tgtEl>
                                          <p:spTgt spid="4">
                                            <p:txEl>
                                              <p:pRg st="2" end="2"/>
                                            </p:txEl>
                                          </p:spTgt>
                                        </p:tgtEl>
                                        <p:attrNameLst>
                                          <p:attrName>ppt_y</p:attrName>
                                        </p:attrNameLst>
                                      </p:cBhvr>
                                      <p:tavLst>
                                        <p:tav tm="0" fmla="#ppt_y-sin(pi*$)/81">
                                          <p:val>
                                            <p:fltVal val="0"/>
                                          </p:val>
                                        </p:tav>
                                        <p:tav tm="100000">
                                          <p:val>
                                            <p:fltVal val="1"/>
                                          </p:val>
                                        </p:tav>
                                      </p:tavLst>
                                    </p:anim>
                                    <p:animScale>
                                      <p:cBhvr>
                                        <p:cTn id="37" dur="26">
                                          <p:stCondLst>
                                            <p:cond delay="650"/>
                                          </p:stCondLst>
                                        </p:cTn>
                                        <p:tgtEl>
                                          <p:spTgt spid="4">
                                            <p:txEl>
                                              <p:pRg st="2" end="2"/>
                                            </p:txEl>
                                          </p:spTgt>
                                        </p:tgtEl>
                                      </p:cBhvr>
                                      <p:to x="100000" y="60000"/>
                                    </p:animScale>
                                    <p:animScale>
                                      <p:cBhvr>
                                        <p:cTn id="38" dur="166" decel="50000">
                                          <p:stCondLst>
                                            <p:cond delay="676"/>
                                          </p:stCondLst>
                                        </p:cTn>
                                        <p:tgtEl>
                                          <p:spTgt spid="4">
                                            <p:txEl>
                                              <p:pRg st="2" end="2"/>
                                            </p:txEl>
                                          </p:spTgt>
                                        </p:tgtEl>
                                      </p:cBhvr>
                                      <p:to x="100000" y="100000"/>
                                    </p:animScale>
                                    <p:animScale>
                                      <p:cBhvr>
                                        <p:cTn id="39" dur="26">
                                          <p:stCondLst>
                                            <p:cond delay="1312"/>
                                          </p:stCondLst>
                                        </p:cTn>
                                        <p:tgtEl>
                                          <p:spTgt spid="4">
                                            <p:txEl>
                                              <p:pRg st="2" end="2"/>
                                            </p:txEl>
                                          </p:spTgt>
                                        </p:tgtEl>
                                      </p:cBhvr>
                                      <p:to x="100000" y="80000"/>
                                    </p:animScale>
                                    <p:animScale>
                                      <p:cBhvr>
                                        <p:cTn id="40" dur="166" decel="50000">
                                          <p:stCondLst>
                                            <p:cond delay="1338"/>
                                          </p:stCondLst>
                                        </p:cTn>
                                        <p:tgtEl>
                                          <p:spTgt spid="4">
                                            <p:txEl>
                                              <p:pRg st="2" end="2"/>
                                            </p:txEl>
                                          </p:spTgt>
                                        </p:tgtEl>
                                      </p:cBhvr>
                                      <p:to x="100000" y="100000"/>
                                    </p:animScale>
                                    <p:animScale>
                                      <p:cBhvr>
                                        <p:cTn id="41" dur="26">
                                          <p:stCondLst>
                                            <p:cond delay="1642"/>
                                          </p:stCondLst>
                                        </p:cTn>
                                        <p:tgtEl>
                                          <p:spTgt spid="4">
                                            <p:txEl>
                                              <p:pRg st="2" end="2"/>
                                            </p:txEl>
                                          </p:spTgt>
                                        </p:tgtEl>
                                      </p:cBhvr>
                                      <p:to x="100000" y="90000"/>
                                    </p:animScale>
                                    <p:animScale>
                                      <p:cBhvr>
                                        <p:cTn id="42" dur="166" decel="50000">
                                          <p:stCondLst>
                                            <p:cond delay="1668"/>
                                          </p:stCondLst>
                                        </p:cTn>
                                        <p:tgtEl>
                                          <p:spTgt spid="4">
                                            <p:txEl>
                                              <p:pRg st="2" end="2"/>
                                            </p:txEl>
                                          </p:spTgt>
                                        </p:tgtEl>
                                      </p:cBhvr>
                                      <p:to x="100000" y="100000"/>
                                    </p:animScale>
                                    <p:animScale>
                                      <p:cBhvr>
                                        <p:cTn id="43" dur="26">
                                          <p:stCondLst>
                                            <p:cond delay="1808"/>
                                          </p:stCondLst>
                                        </p:cTn>
                                        <p:tgtEl>
                                          <p:spTgt spid="4">
                                            <p:txEl>
                                              <p:pRg st="2" end="2"/>
                                            </p:txEl>
                                          </p:spTgt>
                                        </p:tgtEl>
                                      </p:cBhvr>
                                      <p:to x="100000" y="95000"/>
                                    </p:animScale>
                                    <p:animScale>
                                      <p:cBhvr>
                                        <p:cTn id="44" dur="166" decel="50000">
                                          <p:stCondLst>
                                            <p:cond delay="1834"/>
                                          </p:stCondLst>
                                        </p:cTn>
                                        <p:tgtEl>
                                          <p:spTgt spid="4">
                                            <p:txEl>
                                              <p:pRg st="2" end="2"/>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احيا16: السيادة غير التامة">
            <a:extLst>
              <a:ext uri="{FF2B5EF4-FFF2-40B4-BE49-F238E27FC236}">
                <a16:creationId xmlns:a16="http://schemas.microsoft.com/office/drawing/2014/main" id="{5FEEDBFF-1566-41F9-A45C-76F86E539DA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45355" y="1288153"/>
            <a:ext cx="4416701" cy="239595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2050" name="Picture 2" descr="مفهوم السيادة">
            <a:extLst>
              <a:ext uri="{FF2B5EF4-FFF2-40B4-BE49-F238E27FC236}">
                <a16:creationId xmlns:a16="http://schemas.microsoft.com/office/drawing/2014/main" id="{03C9EFC1-3F56-48A5-897B-E47DF2595F2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14255" y="1288152"/>
            <a:ext cx="4416701" cy="2395951"/>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الانماط الوراثية المعقدة - مادة الاحياء">
            <a:extLst>
              <a:ext uri="{FF2B5EF4-FFF2-40B4-BE49-F238E27FC236}">
                <a16:creationId xmlns:a16="http://schemas.microsoft.com/office/drawing/2014/main" id="{2D26481F-5C47-438A-A8AF-9BBCB640CE8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04122" y="3922644"/>
            <a:ext cx="9183755" cy="276307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2" name="Rectangle: Rounded Corners 1">
            <a:extLst>
              <a:ext uri="{FF2B5EF4-FFF2-40B4-BE49-F238E27FC236}">
                <a16:creationId xmlns:a16="http://schemas.microsoft.com/office/drawing/2014/main" id="{736E6F44-C237-4119-A627-4384533AABCA}"/>
              </a:ext>
            </a:extLst>
          </p:cNvPr>
          <p:cNvSpPr/>
          <p:nvPr/>
        </p:nvSpPr>
        <p:spPr>
          <a:xfrm>
            <a:off x="2252869" y="82202"/>
            <a:ext cx="7156174" cy="111049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AE" sz="3600" b="1" dirty="0"/>
              <a:t>ماذا تلاحظ من خلال هذه الصور ؟؟هل تخضع انماط التوارث هذه لقوانين مندل ؟؟؟</a:t>
            </a:r>
            <a:endParaRPr lang="en-US" sz="3600" b="1" dirty="0"/>
          </a:p>
        </p:txBody>
      </p:sp>
    </p:spTree>
    <p:extLst>
      <p:ext uri="{BB962C8B-B14F-4D97-AF65-F5344CB8AC3E}">
        <p14:creationId xmlns:p14="http://schemas.microsoft.com/office/powerpoint/2010/main" val="3535089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26"/>
                                        </p:tgtEl>
                                        <p:attrNameLst>
                                          <p:attrName>style.visibility</p:attrName>
                                        </p:attrNameLst>
                                      </p:cBhvr>
                                      <p:to>
                                        <p:strVal val="visible"/>
                                      </p:to>
                                    </p:set>
                                    <p:anim calcmode="lin" valueType="num">
                                      <p:cBhvr additive="base">
                                        <p:cTn id="13" dur="500" fill="hold"/>
                                        <p:tgtEl>
                                          <p:spTgt spid="1026"/>
                                        </p:tgtEl>
                                        <p:attrNameLst>
                                          <p:attrName>ppt_x</p:attrName>
                                        </p:attrNameLst>
                                      </p:cBhvr>
                                      <p:tavLst>
                                        <p:tav tm="0">
                                          <p:val>
                                            <p:strVal val="#ppt_x"/>
                                          </p:val>
                                        </p:tav>
                                        <p:tav tm="100000">
                                          <p:val>
                                            <p:strVal val="#ppt_x"/>
                                          </p:val>
                                        </p:tav>
                                      </p:tavLst>
                                    </p:anim>
                                    <p:anim calcmode="lin" valueType="num">
                                      <p:cBhvr additive="base">
                                        <p:cTn id="14"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2050"/>
                                        </p:tgtEl>
                                        <p:attrNameLst>
                                          <p:attrName>style.visibility</p:attrName>
                                        </p:attrNameLst>
                                      </p:cBhvr>
                                      <p:to>
                                        <p:strVal val="visible"/>
                                      </p:to>
                                    </p:set>
                                    <p:anim calcmode="lin" valueType="num">
                                      <p:cBhvr>
                                        <p:cTn id="19" dur="500" fill="hold"/>
                                        <p:tgtEl>
                                          <p:spTgt spid="2050"/>
                                        </p:tgtEl>
                                        <p:attrNameLst>
                                          <p:attrName>ppt_w</p:attrName>
                                        </p:attrNameLst>
                                      </p:cBhvr>
                                      <p:tavLst>
                                        <p:tav tm="0">
                                          <p:val>
                                            <p:fltVal val="0"/>
                                          </p:val>
                                        </p:tav>
                                        <p:tav tm="100000">
                                          <p:val>
                                            <p:strVal val="#ppt_w"/>
                                          </p:val>
                                        </p:tav>
                                      </p:tavLst>
                                    </p:anim>
                                    <p:anim calcmode="lin" valueType="num">
                                      <p:cBhvr>
                                        <p:cTn id="20" dur="500" fill="hold"/>
                                        <p:tgtEl>
                                          <p:spTgt spid="2050"/>
                                        </p:tgtEl>
                                        <p:attrNameLst>
                                          <p:attrName>ppt_h</p:attrName>
                                        </p:attrNameLst>
                                      </p:cBhvr>
                                      <p:tavLst>
                                        <p:tav tm="0">
                                          <p:val>
                                            <p:fltVal val="0"/>
                                          </p:val>
                                        </p:tav>
                                        <p:tav tm="100000">
                                          <p:val>
                                            <p:strVal val="#ppt_h"/>
                                          </p:val>
                                        </p:tav>
                                      </p:tavLst>
                                    </p:anim>
                                    <p:animEffect transition="in" filter="fade">
                                      <p:cBhvr>
                                        <p:cTn id="21" dur="500"/>
                                        <p:tgtEl>
                                          <p:spTgt spid="2050"/>
                                        </p:tgtEl>
                                      </p:cBhvr>
                                    </p:animEffect>
                                  </p:childTnLst>
                                </p:cTn>
                              </p:par>
                            </p:childTnLst>
                          </p:cTn>
                        </p:par>
                      </p:childTnLst>
                    </p:cTn>
                  </p:par>
                  <p:par>
                    <p:cTn id="22" fill="hold">
                      <p:stCondLst>
                        <p:cond delay="indefinite"/>
                      </p:stCondLst>
                      <p:childTnLst>
                        <p:par>
                          <p:cTn id="23" fill="hold">
                            <p:stCondLst>
                              <p:cond delay="0"/>
                            </p:stCondLst>
                            <p:childTnLst>
                              <p:par>
                                <p:cTn id="24" presetID="31" presetClass="entr" presetSubtype="0" fill="hold" nodeType="clickEffect">
                                  <p:stCondLst>
                                    <p:cond delay="0"/>
                                  </p:stCondLst>
                                  <p:childTnLst>
                                    <p:set>
                                      <p:cBhvr>
                                        <p:cTn id="25" dur="1" fill="hold">
                                          <p:stCondLst>
                                            <p:cond delay="0"/>
                                          </p:stCondLst>
                                        </p:cTn>
                                        <p:tgtEl>
                                          <p:spTgt spid="3074"/>
                                        </p:tgtEl>
                                        <p:attrNameLst>
                                          <p:attrName>style.visibility</p:attrName>
                                        </p:attrNameLst>
                                      </p:cBhvr>
                                      <p:to>
                                        <p:strVal val="visible"/>
                                      </p:to>
                                    </p:set>
                                    <p:anim calcmode="lin" valueType="num">
                                      <p:cBhvr>
                                        <p:cTn id="26" dur="1000" fill="hold"/>
                                        <p:tgtEl>
                                          <p:spTgt spid="3074"/>
                                        </p:tgtEl>
                                        <p:attrNameLst>
                                          <p:attrName>ppt_w</p:attrName>
                                        </p:attrNameLst>
                                      </p:cBhvr>
                                      <p:tavLst>
                                        <p:tav tm="0">
                                          <p:val>
                                            <p:fltVal val="0"/>
                                          </p:val>
                                        </p:tav>
                                        <p:tav tm="100000">
                                          <p:val>
                                            <p:strVal val="#ppt_w"/>
                                          </p:val>
                                        </p:tav>
                                      </p:tavLst>
                                    </p:anim>
                                    <p:anim calcmode="lin" valueType="num">
                                      <p:cBhvr>
                                        <p:cTn id="27" dur="1000" fill="hold"/>
                                        <p:tgtEl>
                                          <p:spTgt spid="3074"/>
                                        </p:tgtEl>
                                        <p:attrNameLst>
                                          <p:attrName>ppt_h</p:attrName>
                                        </p:attrNameLst>
                                      </p:cBhvr>
                                      <p:tavLst>
                                        <p:tav tm="0">
                                          <p:val>
                                            <p:fltVal val="0"/>
                                          </p:val>
                                        </p:tav>
                                        <p:tav tm="100000">
                                          <p:val>
                                            <p:strVal val="#ppt_h"/>
                                          </p:val>
                                        </p:tav>
                                      </p:tavLst>
                                    </p:anim>
                                    <p:anim calcmode="lin" valueType="num">
                                      <p:cBhvr>
                                        <p:cTn id="28" dur="1000" fill="hold"/>
                                        <p:tgtEl>
                                          <p:spTgt spid="3074"/>
                                        </p:tgtEl>
                                        <p:attrNameLst>
                                          <p:attrName>style.rotation</p:attrName>
                                        </p:attrNameLst>
                                      </p:cBhvr>
                                      <p:tavLst>
                                        <p:tav tm="0">
                                          <p:val>
                                            <p:fltVal val="90"/>
                                          </p:val>
                                        </p:tav>
                                        <p:tav tm="100000">
                                          <p:val>
                                            <p:fltVal val="0"/>
                                          </p:val>
                                        </p:tav>
                                      </p:tavLst>
                                    </p:anim>
                                    <p:animEffect transition="in" filter="fade">
                                      <p:cBhvr>
                                        <p:cTn id="29" dur="10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BC8610-3138-4746-BF99-C911A5066D8C}"/>
              </a:ext>
            </a:extLst>
          </p:cNvPr>
          <p:cNvSpPr txBox="1"/>
          <p:nvPr/>
        </p:nvSpPr>
        <p:spPr>
          <a:xfrm>
            <a:off x="2835965" y="290201"/>
            <a:ext cx="6096000" cy="655244"/>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marL="0" marR="0" algn="ctr" rtl="1">
              <a:lnSpc>
                <a:spcPct val="107000"/>
              </a:lnSpc>
              <a:spcBef>
                <a:spcPts val="0"/>
              </a:spcBef>
              <a:spcAft>
                <a:spcPts val="800"/>
              </a:spcAft>
            </a:pPr>
            <a:r>
              <a:rPr lang="ar-AE" sz="3600" b="1" dirty="0">
                <a:solidFill>
                  <a:srgbClr val="FF0000"/>
                </a:solidFill>
                <a:effectLst/>
                <a:latin typeface="Calibri" panose="020F0502020204030204" pitchFamily="34" charset="0"/>
                <a:ea typeface="Calibri" panose="020F0502020204030204" pitchFamily="34" charset="0"/>
                <a:cs typeface="Arial" panose="020B0604020202020204" pitchFamily="34" charset="0"/>
              </a:rPr>
              <a:t>السيادة غير التامة (انعدام السيادة ):</a:t>
            </a:r>
            <a:endParaRPr lang="en-US" sz="36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5" name="TextBox 4">
            <a:extLst>
              <a:ext uri="{FF2B5EF4-FFF2-40B4-BE49-F238E27FC236}">
                <a16:creationId xmlns:a16="http://schemas.microsoft.com/office/drawing/2014/main" id="{7D665461-9EB5-4725-9CFC-4A68415A276B}"/>
              </a:ext>
            </a:extLst>
          </p:cNvPr>
          <p:cNvSpPr txBox="1"/>
          <p:nvPr/>
        </p:nvSpPr>
        <p:spPr>
          <a:xfrm>
            <a:off x="251791" y="945445"/>
            <a:ext cx="11688417" cy="1452192"/>
          </a:xfrm>
          <a:prstGeom prst="rect">
            <a:avLst/>
          </a:prstGeom>
          <a:solidFill>
            <a:srgbClr val="FFC000"/>
          </a:solidFill>
        </p:spPr>
        <p:style>
          <a:lnRef idx="3">
            <a:schemeClr val="lt1"/>
          </a:lnRef>
          <a:fillRef idx="1">
            <a:schemeClr val="accent2"/>
          </a:fillRef>
          <a:effectRef idx="1">
            <a:schemeClr val="accent2"/>
          </a:effectRef>
          <a:fontRef idx="minor">
            <a:schemeClr val="lt1"/>
          </a:fontRef>
        </p:style>
        <p:txBody>
          <a:bodyPr wrap="square">
            <a:spAutoFit/>
          </a:bodyPr>
          <a:lstStyle/>
          <a:p>
            <a:pPr marL="0" marR="0" algn="ctr" rtl="1">
              <a:lnSpc>
                <a:spcPct val="107000"/>
              </a:lnSpc>
              <a:spcBef>
                <a:spcPts val="0"/>
              </a:spcBef>
              <a:spcAft>
                <a:spcPts val="800"/>
              </a:spcAft>
            </a:pPr>
            <a:r>
              <a:rPr lang="ar-AE" sz="2800" dirty="0">
                <a:ln w="0"/>
                <a:solidFill>
                  <a:schemeClr val="tx1"/>
                </a:solidFill>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Arial" panose="020B0604020202020204" pitchFamily="34" charset="0"/>
              </a:rPr>
              <a:t>التي يمثل فيها الطراز الظاهري متخالف الجينات (جينات هجينة ) طرازا مظهريا وسيطا بين  الطرز الظاهرية السابقة  وعندما يتزاوج فرد متخالف الجينات مع اخر متخالف الجينات تكون النسبة للجيل الثاني ( جيل الاحفاد ) </a:t>
            </a:r>
            <a:r>
              <a:rPr lang="en-US" sz="2800" dirty="0">
                <a:ln w="0"/>
                <a:solidFill>
                  <a:schemeClr val="tx1"/>
                </a:solidFill>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Arial" panose="020B0604020202020204" pitchFamily="34" charset="0"/>
              </a:rPr>
              <a:t>1:2:1</a:t>
            </a:r>
          </a:p>
        </p:txBody>
      </p:sp>
      <p:sp>
        <p:nvSpPr>
          <p:cNvPr id="7" name="TextBox 6">
            <a:extLst>
              <a:ext uri="{FF2B5EF4-FFF2-40B4-BE49-F238E27FC236}">
                <a16:creationId xmlns:a16="http://schemas.microsoft.com/office/drawing/2014/main" id="{E76C1A2D-BBC8-4E77-A944-FA725FC3A899}"/>
              </a:ext>
            </a:extLst>
          </p:cNvPr>
          <p:cNvSpPr txBox="1"/>
          <p:nvPr/>
        </p:nvSpPr>
        <p:spPr>
          <a:xfrm>
            <a:off x="1298712" y="2513804"/>
            <a:ext cx="9594574" cy="467629"/>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marL="0" marR="0" algn="ctr" rtl="1">
              <a:lnSpc>
                <a:spcPct val="107000"/>
              </a:lnSpc>
              <a:spcBef>
                <a:spcPts val="0"/>
              </a:spcBef>
              <a:spcAft>
                <a:spcPts val="800"/>
              </a:spcAft>
            </a:pPr>
            <a:r>
              <a:rPr lang="ar-AE" sz="2400" b="1" dirty="0">
                <a:effectLst/>
                <a:latin typeface="Calibri" panose="020F0502020204030204" pitchFamily="34" charset="0"/>
                <a:ea typeface="Calibri" panose="020F0502020204030204" pitchFamily="34" charset="0"/>
                <a:cs typeface="Arial" panose="020B0604020202020204" pitchFamily="34" charset="0"/>
              </a:rPr>
              <a:t>مثال : نبات شب الليل الأبيض مع الأحمر يكون الجيل الأول ( جيل الأبناء ) وردي </a:t>
            </a:r>
            <a:endParaRPr lang="en-US" sz="24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10" name="Picture 9">
            <a:extLst>
              <a:ext uri="{FF2B5EF4-FFF2-40B4-BE49-F238E27FC236}">
                <a16:creationId xmlns:a16="http://schemas.microsoft.com/office/drawing/2014/main" id="{5E81B0D3-1AD2-4D31-8A45-3CDC9FA0593A}"/>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357809" y="3286539"/>
            <a:ext cx="5989982" cy="344556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aphicFrame>
        <p:nvGraphicFramePr>
          <p:cNvPr id="18" name="Table 17">
            <a:extLst>
              <a:ext uri="{FF2B5EF4-FFF2-40B4-BE49-F238E27FC236}">
                <a16:creationId xmlns:a16="http://schemas.microsoft.com/office/drawing/2014/main" id="{BB29B991-D64D-4DAA-B3FF-ACC0AF048FF5}"/>
              </a:ext>
            </a:extLst>
          </p:cNvPr>
          <p:cNvGraphicFramePr/>
          <p:nvPr/>
        </p:nvGraphicFramePr>
        <p:xfrm>
          <a:off x="7355155" y="3659339"/>
          <a:ext cx="4479036" cy="3072765"/>
        </p:xfrm>
        <a:graphic>
          <a:graphicData uri="http://schemas.openxmlformats.org/drawingml/2006/table">
            <a:tbl>
              <a:tblPr rtl="1" firstRow="1" firstCol="1" bandRow="1">
                <a:tableStyleId>{5C22544A-7EE6-4342-B048-85BDC9FD1C3A}</a:tableStyleId>
              </a:tblPr>
              <a:tblGrid>
                <a:gridCol w="1493012">
                  <a:extLst>
                    <a:ext uri="{9D8B030D-6E8A-4147-A177-3AD203B41FA5}">
                      <a16:colId xmlns:a16="http://schemas.microsoft.com/office/drawing/2014/main" val="969071941"/>
                    </a:ext>
                  </a:extLst>
                </a:gridCol>
                <a:gridCol w="1493012">
                  <a:extLst>
                    <a:ext uri="{9D8B030D-6E8A-4147-A177-3AD203B41FA5}">
                      <a16:colId xmlns:a16="http://schemas.microsoft.com/office/drawing/2014/main" val="3558005030"/>
                    </a:ext>
                  </a:extLst>
                </a:gridCol>
                <a:gridCol w="1493012">
                  <a:extLst>
                    <a:ext uri="{9D8B030D-6E8A-4147-A177-3AD203B41FA5}">
                      <a16:colId xmlns:a16="http://schemas.microsoft.com/office/drawing/2014/main" val="639082294"/>
                    </a:ext>
                  </a:extLst>
                </a:gridCol>
              </a:tblGrid>
              <a:tr h="905362">
                <a:tc>
                  <a:txBody>
                    <a:bodyPr/>
                    <a:lstStyle/>
                    <a:p>
                      <a:pPr marL="0" marR="0" algn="ctr" rtl="1" fontAlgn="t">
                        <a:lnSpc>
                          <a:spcPct val="107000"/>
                        </a:lnSpc>
                        <a:spcBef>
                          <a:spcPts val="0"/>
                        </a:spcBef>
                        <a:spcAft>
                          <a:spcPts val="800"/>
                        </a:spcAft>
                      </a:pPr>
                      <a:r>
                        <a:rPr lang="en-US" sz="2800" b="1" u="none" strike="noStrike" dirty="0">
                          <a:effectLst/>
                        </a:rPr>
                        <a:t>C</a:t>
                      </a:r>
                      <a:r>
                        <a:rPr lang="en-US" sz="2800" b="1" u="none" strike="noStrike" baseline="30000" dirty="0">
                          <a:effectLst/>
                        </a:rPr>
                        <a:t>R</a:t>
                      </a:r>
                      <a:endParaRPr lang="en-US" sz="2800" b="1" i="0" u="none" strike="noStrike" dirty="0">
                        <a:effectLst/>
                        <a:latin typeface="Arial" panose="020B0604020202020204" pitchFamily="34" charset="0"/>
                      </a:endParaRPr>
                    </a:p>
                  </a:txBody>
                  <a:tcPr marL="68580" marR="68580" marT="9525" marB="0"/>
                </a:tc>
                <a:tc>
                  <a:txBody>
                    <a:bodyPr/>
                    <a:lstStyle/>
                    <a:p>
                      <a:pPr marL="0" marR="0" algn="ctr" rtl="1" fontAlgn="t">
                        <a:lnSpc>
                          <a:spcPct val="107000"/>
                        </a:lnSpc>
                        <a:spcBef>
                          <a:spcPts val="0"/>
                        </a:spcBef>
                        <a:spcAft>
                          <a:spcPts val="800"/>
                        </a:spcAft>
                      </a:pPr>
                      <a:r>
                        <a:rPr lang="en-US" sz="2800" b="1" u="none" strike="noStrike" dirty="0">
                          <a:effectLst/>
                        </a:rPr>
                        <a:t>C</a:t>
                      </a:r>
                      <a:r>
                        <a:rPr lang="en-US" sz="2800" b="1" u="none" strike="noStrike" baseline="30000" dirty="0">
                          <a:effectLst/>
                        </a:rPr>
                        <a:t>R</a:t>
                      </a:r>
                      <a:endParaRPr lang="en-US" sz="2800" b="1" i="0" u="none" strike="noStrike" dirty="0">
                        <a:effectLst/>
                        <a:latin typeface="Arial" panose="020B0604020202020204" pitchFamily="34" charset="0"/>
                      </a:endParaRPr>
                    </a:p>
                  </a:txBody>
                  <a:tcPr marL="68580" marR="68580" marT="9525" marB="0"/>
                </a:tc>
                <a:tc>
                  <a:txBody>
                    <a:bodyPr/>
                    <a:lstStyle/>
                    <a:p>
                      <a:pPr marL="0" marR="0" algn="ctr" rtl="1" fontAlgn="t">
                        <a:lnSpc>
                          <a:spcPct val="107000"/>
                        </a:lnSpc>
                        <a:spcBef>
                          <a:spcPts val="0"/>
                        </a:spcBef>
                        <a:spcAft>
                          <a:spcPts val="800"/>
                        </a:spcAft>
                      </a:pPr>
                      <a:endParaRPr lang="en-US" sz="2800" b="1" u="none" strike="noStrike" dirty="0">
                        <a:effectLst/>
                      </a:endParaRPr>
                    </a:p>
                    <a:p>
                      <a:pPr marL="0" marR="0" algn="ctr" rtl="1" fontAlgn="t">
                        <a:lnSpc>
                          <a:spcPct val="107000"/>
                        </a:lnSpc>
                        <a:spcBef>
                          <a:spcPts val="0"/>
                        </a:spcBef>
                        <a:spcAft>
                          <a:spcPts val="800"/>
                        </a:spcAft>
                      </a:pPr>
                      <a:r>
                        <a:rPr lang="en-US" sz="2800" b="1" u="none" strike="noStrike" dirty="0">
                          <a:effectLst/>
                        </a:rPr>
                        <a:t> </a:t>
                      </a:r>
                      <a:endParaRPr lang="en-US" sz="2800" b="1" i="0" u="none" strike="noStrike" dirty="0">
                        <a:effectLst/>
                        <a:latin typeface="Arial" panose="020B0604020202020204" pitchFamily="34" charset="0"/>
                      </a:endParaRPr>
                    </a:p>
                  </a:txBody>
                  <a:tcPr marL="68580" marR="68580" marT="9525" marB="0"/>
                </a:tc>
                <a:extLst>
                  <a:ext uri="{0D108BD9-81ED-4DB2-BD59-A6C34878D82A}">
                    <a16:rowId xmlns:a16="http://schemas.microsoft.com/office/drawing/2014/main" val="4288393196"/>
                  </a:ext>
                </a:extLst>
              </a:tr>
              <a:tr h="890633">
                <a:tc>
                  <a:txBody>
                    <a:bodyPr/>
                    <a:lstStyle/>
                    <a:p>
                      <a:pPr marL="0" marR="0" algn="ctr" rtl="1" fontAlgn="t">
                        <a:lnSpc>
                          <a:spcPct val="107000"/>
                        </a:lnSpc>
                        <a:spcBef>
                          <a:spcPts val="0"/>
                        </a:spcBef>
                        <a:spcAft>
                          <a:spcPts val="800"/>
                        </a:spcAft>
                      </a:pPr>
                      <a:r>
                        <a:rPr lang="en-US" sz="2800" b="1" u="none" strike="noStrike">
                          <a:effectLst/>
                        </a:rPr>
                        <a:t>C</a:t>
                      </a:r>
                      <a:r>
                        <a:rPr lang="en-US" sz="2800" b="1" u="none" strike="noStrike" baseline="30000">
                          <a:effectLst/>
                        </a:rPr>
                        <a:t>R</a:t>
                      </a:r>
                      <a:r>
                        <a:rPr lang="en-US" sz="2800" b="1" u="none" strike="noStrike">
                          <a:effectLst/>
                        </a:rPr>
                        <a:t>C</a:t>
                      </a:r>
                      <a:r>
                        <a:rPr lang="en-US" sz="2800" b="1" u="none" strike="noStrike" baseline="30000">
                          <a:effectLst/>
                        </a:rPr>
                        <a:t>W</a:t>
                      </a:r>
                      <a:endParaRPr lang="en-US" sz="2800" b="1" i="0" u="none" strike="noStrike">
                        <a:effectLst/>
                        <a:latin typeface="Arial" panose="020B0604020202020204" pitchFamily="34" charset="0"/>
                      </a:endParaRPr>
                    </a:p>
                  </a:txBody>
                  <a:tcPr marL="68580" marR="68580" marT="9525" marB="0"/>
                </a:tc>
                <a:tc>
                  <a:txBody>
                    <a:bodyPr/>
                    <a:lstStyle/>
                    <a:p>
                      <a:pPr marL="0" marR="0" algn="ctr" rtl="1" fontAlgn="t">
                        <a:lnSpc>
                          <a:spcPct val="107000"/>
                        </a:lnSpc>
                        <a:spcBef>
                          <a:spcPts val="0"/>
                        </a:spcBef>
                        <a:spcAft>
                          <a:spcPts val="800"/>
                        </a:spcAft>
                      </a:pPr>
                      <a:r>
                        <a:rPr lang="en-US" sz="2800" b="1" u="none" strike="noStrike" dirty="0">
                          <a:effectLst/>
                        </a:rPr>
                        <a:t>C</a:t>
                      </a:r>
                      <a:r>
                        <a:rPr lang="en-US" sz="2800" b="1" u="none" strike="noStrike" baseline="30000" dirty="0">
                          <a:effectLst/>
                        </a:rPr>
                        <a:t>R</a:t>
                      </a:r>
                      <a:r>
                        <a:rPr lang="en-US" sz="2800" b="1" u="none" strike="noStrike" dirty="0">
                          <a:effectLst/>
                        </a:rPr>
                        <a:t>C</a:t>
                      </a:r>
                      <a:r>
                        <a:rPr lang="en-US" sz="2800" b="1" u="none" strike="noStrike" baseline="30000" dirty="0">
                          <a:effectLst/>
                        </a:rPr>
                        <a:t>W</a:t>
                      </a:r>
                      <a:endParaRPr lang="en-US" sz="2800" b="1" i="0" u="none" strike="noStrike" dirty="0">
                        <a:effectLst/>
                        <a:latin typeface="Arial" panose="020B0604020202020204" pitchFamily="34" charset="0"/>
                      </a:endParaRPr>
                    </a:p>
                  </a:txBody>
                  <a:tcPr marL="68580" marR="68580" marT="9525" marB="0"/>
                </a:tc>
                <a:tc>
                  <a:txBody>
                    <a:bodyPr/>
                    <a:lstStyle/>
                    <a:p>
                      <a:pPr marL="0" marR="0" algn="ctr" rtl="1" fontAlgn="t">
                        <a:lnSpc>
                          <a:spcPct val="107000"/>
                        </a:lnSpc>
                        <a:spcBef>
                          <a:spcPts val="0"/>
                        </a:spcBef>
                        <a:spcAft>
                          <a:spcPts val="800"/>
                        </a:spcAft>
                      </a:pPr>
                      <a:r>
                        <a:rPr lang="en-US" sz="2800" b="1" u="none" strike="noStrike" dirty="0">
                          <a:effectLst/>
                        </a:rPr>
                        <a:t> </a:t>
                      </a:r>
                    </a:p>
                    <a:p>
                      <a:pPr marL="0" marR="0" algn="ctr" rtl="1" fontAlgn="t">
                        <a:lnSpc>
                          <a:spcPct val="107000"/>
                        </a:lnSpc>
                        <a:spcBef>
                          <a:spcPts val="0"/>
                        </a:spcBef>
                        <a:spcAft>
                          <a:spcPts val="800"/>
                        </a:spcAft>
                      </a:pPr>
                      <a:r>
                        <a:rPr lang="en-US" sz="2800" b="1" u="none" strike="noStrike" dirty="0">
                          <a:effectLst/>
                        </a:rPr>
                        <a:t>C</a:t>
                      </a:r>
                      <a:r>
                        <a:rPr lang="en-US" sz="2800" b="1" u="none" strike="noStrike" baseline="30000" dirty="0">
                          <a:effectLst/>
                        </a:rPr>
                        <a:t>W</a:t>
                      </a:r>
                      <a:endParaRPr lang="en-US" sz="2800" b="1" i="0" u="none" strike="noStrike" dirty="0">
                        <a:effectLst/>
                        <a:latin typeface="Arial" panose="020B0604020202020204" pitchFamily="34" charset="0"/>
                      </a:endParaRPr>
                    </a:p>
                  </a:txBody>
                  <a:tcPr marL="68580" marR="68580" marT="9525" marB="0"/>
                </a:tc>
                <a:extLst>
                  <a:ext uri="{0D108BD9-81ED-4DB2-BD59-A6C34878D82A}">
                    <a16:rowId xmlns:a16="http://schemas.microsoft.com/office/drawing/2014/main" val="1869136720"/>
                  </a:ext>
                </a:extLst>
              </a:tr>
              <a:tr h="890633">
                <a:tc>
                  <a:txBody>
                    <a:bodyPr/>
                    <a:lstStyle/>
                    <a:p>
                      <a:pPr marL="0" marR="0" algn="ctr" rtl="1" fontAlgn="t">
                        <a:lnSpc>
                          <a:spcPct val="107000"/>
                        </a:lnSpc>
                        <a:spcBef>
                          <a:spcPts val="0"/>
                        </a:spcBef>
                        <a:spcAft>
                          <a:spcPts val="800"/>
                        </a:spcAft>
                      </a:pPr>
                      <a:r>
                        <a:rPr lang="en-US" sz="2800" b="1" u="none" strike="noStrike">
                          <a:effectLst/>
                        </a:rPr>
                        <a:t>C</a:t>
                      </a:r>
                      <a:r>
                        <a:rPr lang="en-US" sz="2800" b="1" u="none" strike="noStrike" baseline="30000">
                          <a:effectLst/>
                        </a:rPr>
                        <a:t>R</a:t>
                      </a:r>
                      <a:r>
                        <a:rPr lang="en-US" sz="2800" b="1" u="none" strike="noStrike">
                          <a:effectLst/>
                        </a:rPr>
                        <a:t>C</a:t>
                      </a:r>
                      <a:r>
                        <a:rPr lang="en-US" sz="2800" b="1" u="none" strike="noStrike" baseline="30000">
                          <a:effectLst/>
                        </a:rPr>
                        <a:t>W</a:t>
                      </a:r>
                      <a:endParaRPr lang="en-US" sz="2800" b="1" i="0" u="none" strike="noStrike">
                        <a:effectLst/>
                        <a:latin typeface="Arial" panose="020B0604020202020204" pitchFamily="34" charset="0"/>
                      </a:endParaRPr>
                    </a:p>
                  </a:txBody>
                  <a:tcPr marL="68580" marR="68580" marT="9525" marB="0"/>
                </a:tc>
                <a:tc>
                  <a:txBody>
                    <a:bodyPr/>
                    <a:lstStyle/>
                    <a:p>
                      <a:pPr marL="0" marR="0" algn="ctr" rtl="1" fontAlgn="t">
                        <a:lnSpc>
                          <a:spcPct val="107000"/>
                        </a:lnSpc>
                        <a:spcBef>
                          <a:spcPts val="0"/>
                        </a:spcBef>
                        <a:spcAft>
                          <a:spcPts val="800"/>
                        </a:spcAft>
                      </a:pPr>
                      <a:r>
                        <a:rPr lang="en-US" sz="2800" b="1" u="none" strike="noStrike" dirty="0">
                          <a:effectLst/>
                        </a:rPr>
                        <a:t>C</a:t>
                      </a:r>
                      <a:r>
                        <a:rPr lang="en-US" sz="2800" b="1" u="none" strike="noStrike" baseline="30000" dirty="0">
                          <a:effectLst/>
                        </a:rPr>
                        <a:t>R</a:t>
                      </a:r>
                      <a:r>
                        <a:rPr lang="en-US" sz="2800" b="1" u="none" strike="noStrike" dirty="0">
                          <a:effectLst/>
                        </a:rPr>
                        <a:t>C</a:t>
                      </a:r>
                      <a:r>
                        <a:rPr lang="en-US" sz="2800" b="1" u="none" strike="noStrike" baseline="30000" dirty="0">
                          <a:effectLst/>
                        </a:rPr>
                        <a:t>W</a:t>
                      </a:r>
                      <a:endParaRPr lang="en-US" sz="2800" b="1" u="none" strike="noStrike" dirty="0">
                        <a:effectLst/>
                      </a:endParaRPr>
                    </a:p>
                    <a:p>
                      <a:pPr marL="0" marR="0" algn="ctr" rtl="1" fontAlgn="t">
                        <a:lnSpc>
                          <a:spcPct val="107000"/>
                        </a:lnSpc>
                        <a:spcBef>
                          <a:spcPts val="0"/>
                        </a:spcBef>
                        <a:spcAft>
                          <a:spcPts val="800"/>
                        </a:spcAft>
                      </a:pPr>
                      <a:r>
                        <a:rPr lang="en-US" sz="2800" b="1" u="none" strike="noStrike" dirty="0">
                          <a:effectLst/>
                        </a:rPr>
                        <a:t> </a:t>
                      </a:r>
                      <a:endParaRPr lang="en-US" sz="2800" b="1" i="0" u="none" strike="noStrike" dirty="0">
                        <a:effectLst/>
                        <a:latin typeface="Arial" panose="020B0604020202020204" pitchFamily="34" charset="0"/>
                      </a:endParaRPr>
                    </a:p>
                  </a:txBody>
                  <a:tcPr marL="68580" marR="68580" marT="9525" marB="0"/>
                </a:tc>
                <a:tc>
                  <a:txBody>
                    <a:bodyPr/>
                    <a:lstStyle/>
                    <a:p>
                      <a:pPr marL="0" marR="0" algn="ctr" rtl="1" fontAlgn="t">
                        <a:lnSpc>
                          <a:spcPct val="107000"/>
                        </a:lnSpc>
                        <a:spcBef>
                          <a:spcPts val="0"/>
                        </a:spcBef>
                        <a:spcAft>
                          <a:spcPts val="800"/>
                        </a:spcAft>
                      </a:pPr>
                      <a:r>
                        <a:rPr lang="en-US" sz="2800" b="1" u="none" strike="noStrike" dirty="0">
                          <a:effectLst/>
                        </a:rPr>
                        <a:t>C</a:t>
                      </a:r>
                      <a:r>
                        <a:rPr lang="en-US" sz="2800" b="1" u="none" strike="noStrike" baseline="30000" dirty="0">
                          <a:effectLst/>
                        </a:rPr>
                        <a:t>W</a:t>
                      </a:r>
                      <a:endParaRPr lang="en-US" sz="2800" b="1" i="0" u="none" strike="noStrike" dirty="0">
                        <a:effectLst/>
                        <a:latin typeface="Arial" panose="020B0604020202020204" pitchFamily="34" charset="0"/>
                      </a:endParaRPr>
                    </a:p>
                  </a:txBody>
                  <a:tcPr marL="68580" marR="68580" marT="9525" marB="0"/>
                </a:tc>
                <a:extLst>
                  <a:ext uri="{0D108BD9-81ED-4DB2-BD59-A6C34878D82A}">
                    <a16:rowId xmlns:a16="http://schemas.microsoft.com/office/drawing/2014/main" val="1434219622"/>
                  </a:ext>
                </a:extLst>
              </a:tr>
            </a:tbl>
          </a:graphicData>
        </a:graphic>
      </p:graphicFrame>
      <p:sp>
        <p:nvSpPr>
          <p:cNvPr id="20" name="Rectangle: Rounded Corners 19">
            <a:extLst>
              <a:ext uri="{FF2B5EF4-FFF2-40B4-BE49-F238E27FC236}">
                <a16:creationId xmlns:a16="http://schemas.microsoft.com/office/drawing/2014/main" id="{ACD51AF6-1E11-49C6-983D-5F170BB389FB}"/>
              </a:ext>
            </a:extLst>
          </p:cNvPr>
          <p:cNvSpPr/>
          <p:nvPr/>
        </p:nvSpPr>
        <p:spPr>
          <a:xfrm>
            <a:off x="7355155" y="3140282"/>
            <a:ext cx="4479036" cy="519057"/>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AE" sz="3200" b="1" dirty="0"/>
              <a:t>انتاج الجيل الاول</a:t>
            </a:r>
            <a:endParaRPr lang="en-US" sz="3200" b="1" dirty="0"/>
          </a:p>
        </p:txBody>
      </p:sp>
    </p:spTree>
    <p:extLst>
      <p:ext uri="{BB962C8B-B14F-4D97-AF65-F5344CB8AC3E}">
        <p14:creationId xmlns:p14="http://schemas.microsoft.com/office/powerpoint/2010/main" val="4281132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6"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down)">
                                      <p:cBhvr>
                                        <p:cTn id="13" dur="580">
                                          <p:stCondLst>
                                            <p:cond delay="0"/>
                                          </p:stCondLst>
                                        </p:cTn>
                                        <p:tgtEl>
                                          <p:spTgt spid="5"/>
                                        </p:tgtEl>
                                      </p:cBhvr>
                                    </p:animEffect>
                                    <p:anim calcmode="lin" valueType="num">
                                      <p:cBhvr>
                                        <p:cTn id="14"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15"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6"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7"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8"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9" dur="26">
                                          <p:stCondLst>
                                            <p:cond delay="650"/>
                                          </p:stCondLst>
                                        </p:cTn>
                                        <p:tgtEl>
                                          <p:spTgt spid="5"/>
                                        </p:tgtEl>
                                      </p:cBhvr>
                                      <p:to x="100000" y="60000"/>
                                    </p:animScale>
                                    <p:animScale>
                                      <p:cBhvr>
                                        <p:cTn id="20" dur="166" decel="50000">
                                          <p:stCondLst>
                                            <p:cond delay="676"/>
                                          </p:stCondLst>
                                        </p:cTn>
                                        <p:tgtEl>
                                          <p:spTgt spid="5"/>
                                        </p:tgtEl>
                                      </p:cBhvr>
                                      <p:to x="100000" y="100000"/>
                                    </p:animScale>
                                    <p:animScale>
                                      <p:cBhvr>
                                        <p:cTn id="21" dur="26">
                                          <p:stCondLst>
                                            <p:cond delay="1312"/>
                                          </p:stCondLst>
                                        </p:cTn>
                                        <p:tgtEl>
                                          <p:spTgt spid="5"/>
                                        </p:tgtEl>
                                      </p:cBhvr>
                                      <p:to x="100000" y="80000"/>
                                    </p:animScale>
                                    <p:animScale>
                                      <p:cBhvr>
                                        <p:cTn id="22" dur="166" decel="50000">
                                          <p:stCondLst>
                                            <p:cond delay="1338"/>
                                          </p:stCondLst>
                                        </p:cTn>
                                        <p:tgtEl>
                                          <p:spTgt spid="5"/>
                                        </p:tgtEl>
                                      </p:cBhvr>
                                      <p:to x="100000" y="100000"/>
                                    </p:animScale>
                                    <p:animScale>
                                      <p:cBhvr>
                                        <p:cTn id="23" dur="26">
                                          <p:stCondLst>
                                            <p:cond delay="1642"/>
                                          </p:stCondLst>
                                        </p:cTn>
                                        <p:tgtEl>
                                          <p:spTgt spid="5"/>
                                        </p:tgtEl>
                                      </p:cBhvr>
                                      <p:to x="100000" y="90000"/>
                                    </p:animScale>
                                    <p:animScale>
                                      <p:cBhvr>
                                        <p:cTn id="24" dur="166" decel="50000">
                                          <p:stCondLst>
                                            <p:cond delay="1668"/>
                                          </p:stCondLst>
                                        </p:cTn>
                                        <p:tgtEl>
                                          <p:spTgt spid="5"/>
                                        </p:tgtEl>
                                      </p:cBhvr>
                                      <p:to x="100000" y="100000"/>
                                    </p:animScale>
                                    <p:animScale>
                                      <p:cBhvr>
                                        <p:cTn id="25" dur="26">
                                          <p:stCondLst>
                                            <p:cond delay="1808"/>
                                          </p:stCondLst>
                                        </p:cTn>
                                        <p:tgtEl>
                                          <p:spTgt spid="5"/>
                                        </p:tgtEl>
                                      </p:cBhvr>
                                      <p:to x="100000" y="95000"/>
                                    </p:animScale>
                                    <p:animScale>
                                      <p:cBhvr>
                                        <p:cTn id="26" dur="166" decel="50000">
                                          <p:stCondLst>
                                            <p:cond delay="1834"/>
                                          </p:stCondLst>
                                        </p:cTn>
                                        <p:tgtEl>
                                          <p:spTgt spid="5"/>
                                        </p:tgtEl>
                                      </p:cBhvr>
                                      <p:to x="100000" y="100000"/>
                                    </p:animScale>
                                  </p:childTnLst>
                                </p:cTn>
                              </p:par>
                            </p:childTnLst>
                          </p:cTn>
                        </p:par>
                      </p:childTnLst>
                    </p:cTn>
                  </p:par>
                  <p:par>
                    <p:cTn id="27" fill="hold">
                      <p:stCondLst>
                        <p:cond delay="indefinite"/>
                      </p:stCondLst>
                      <p:childTnLst>
                        <p:par>
                          <p:cTn id="28" fill="hold">
                            <p:stCondLst>
                              <p:cond delay="0"/>
                            </p:stCondLst>
                            <p:childTnLst>
                              <p:par>
                                <p:cTn id="29" presetID="45" presetClass="entr" presetSubtype="0"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2000"/>
                                        <p:tgtEl>
                                          <p:spTgt spid="7"/>
                                        </p:tgtEl>
                                      </p:cBhvr>
                                    </p:animEffect>
                                    <p:anim calcmode="lin" valueType="num">
                                      <p:cBhvr>
                                        <p:cTn id="32" dur="2000" fill="hold"/>
                                        <p:tgtEl>
                                          <p:spTgt spid="7"/>
                                        </p:tgtEl>
                                        <p:attrNameLst>
                                          <p:attrName>ppt_w</p:attrName>
                                        </p:attrNameLst>
                                      </p:cBhvr>
                                      <p:tavLst>
                                        <p:tav tm="0" fmla="#ppt_w*sin(2.5*pi*$)">
                                          <p:val>
                                            <p:fltVal val="0"/>
                                          </p:val>
                                        </p:tav>
                                        <p:tav tm="100000">
                                          <p:val>
                                            <p:fltVal val="1"/>
                                          </p:val>
                                        </p:tav>
                                      </p:tavLst>
                                    </p:anim>
                                    <p:anim calcmode="lin" valueType="num">
                                      <p:cBhvr>
                                        <p:cTn id="33" dur="2000" fill="hold"/>
                                        <p:tgtEl>
                                          <p:spTgt spid="7"/>
                                        </p:tgtEl>
                                        <p:attrNameLst>
                                          <p:attrName>ppt_h</p:attrName>
                                        </p:attrNameLst>
                                      </p:cBhvr>
                                      <p:tavLst>
                                        <p:tav tm="0">
                                          <p:val>
                                            <p:strVal val="#ppt_h"/>
                                          </p:val>
                                        </p:tav>
                                        <p:tav tm="100000">
                                          <p:val>
                                            <p:strVal val="#ppt_h"/>
                                          </p:val>
                                        </p:tav>
                                      </p:tavLst>
                                    </p:anim>
                                  </p:childTnLst>
                                </p:cTn>
                              </p:par>
                            </p:childTnLst>
                          </p:cTn>
                        </p:par>
                      </p:childTnLst>
                    </p:cTn>
                  </p:par>
                  <p:par>
                    <p:cTn id="34" fill="hold">
                      <p:stCondLst>
                        <p:cond delay="indefinite"/>
                      </p:stCondLst>
                      <p:childTnLst>
                        <p:par>
                          <p:cTn id="35" fill="hold">
                            <p:stCondLst>
                              <p:cond delay="0"/>
                            </p:stCondLst>
                            <p:childTnLst>
                              <p:par>
                                <p:cTn id="36" presetID="53" presetClass="entr" presetSubtype="16" fill="hold" grpId="0" nodeType="clickEffect">
                                  <p:stCondLst>
                                    <p:cond delay="0"/>
                                  </p:stCondLst>
                                  <p:childTnLst>
                                    <p:set>
                                      <p:cBhvr>
                                        <p:cTn id="37" dur="1" fill="hold">
                                          <p:stCondLst>
                                            <p:cond delay="0"/>
                                          </p:stCondLst>
                                        </p:cTn>
                                        <p:tgtEl>
                                          <p:spTgt spid="20"/>
                                        </p:tgtEl>
                                        <p:attrNameLst>
                                          <p:attrName>style.visibility</p:attrName>
                                        </p:attrNameLst>
                                      </p:cBhvr>
                                      <p:to>
                                        <p:strVal val="visible"/>
                                      </p:to>
                                    </p:set>
                                    <p:anim calcmode="lin" valueType="num">
                                      <p:cBhvr>
                                        <p:cTn id="38" dur="500" fill="hold"/>
                                        <p:tgtEl>
                                          <p:spTgt spid="20"/>
                                        </p:tgtEl>
                                        <p:attrNameLst>
                                          <p:attrName>ppt_w</p:attrName>
                                        </p:attrNameLst>
                                      </p:cBhvr>
                                      <p:tavLst>
                                        <p:tav tm="0">
                                          <p:val>
                                            <p:fltVal val="0"/>
                                          </p:val>
                                        </p:tav>
                                        <p:tav tm="100000">
                                          <p:val>
                                            <p:strVal val="#ppt_w"/>
                                          </p:val>
                                        </p:tav>
                                      </p:tavLst>
                                    </p:anim>
                                    <p:anim calcmode="lin" valueType="num">
                                      <p:cBhvr>
                                        <p:cTn id="39" dur="500" fill="hold"/>
                                        <p:tgtEl>
                                          <p:spTgt spid="20"/>
                                        </p:tgtEl>
                                        <p:attrNameLst>
                                          <p:attrName>ppt_h</p:attrName>
                                        </p:attrNameLst>
                                      </p:cBhvr>
                                      <p:tavLst>
                                        <p:tav tm="0">
                                          <p:val>
                                            <p:fltVal val="0"/>
                                          </p:val>
                                        </p:tav>
                                        <p:tav tm="100000">
                                          <p:val>
                                            <p:strVal val="#ppt_h"/>
                                          </p:val>
                                        </p:tav>
                                      </p:tavLst>
                                    </p:anim>
                                    <p:animEffect transition="in" filter="fade">
                                      <p:cBhvr>
                                        <p:cTn id="40" dur="500"/>
                                        <p:tgtEl>
                                          <p:spTgt spid="20"/>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18"/>
                                        </p:tgtEl>
                                        <p:attrNameLst>
                                          <p:attrName>style.visibility</p:attrName>
                                        </p:attrNameLst>
                                      </p:cBhvr>
                                      <p:to>
                                        <p:strVal val="visible"/>
                                      </p:to>
                                    </p:set>
                                    <p:anim calcmode="lin" valueType="num">
                                      <p:cBhvr additive="base">
                                        <p:cTn id="45" dur="500" fill="hold"/>
                                        <p:tgtEl>
                                          <p:spTgt spid="18"/>
                                        </p:tgtEl>
                                        <p:attrNameLst>
                                          <p:attrName>ppt_x</p:attrName>
                                        </p:attrNameLst>
                                      </p:cBhvr>
                                      <p:tavLst>
                                        <p:tav tm="0">
                                          <p:val>
                                            <p:strVal val="#ppt_x"/>
                                          </p:val>
                                        </p:tav>
                                        <p:tav tm="100000">
                                          <p:val>
                                            <p:strVal val="#ppt_x"/>
                                          </p:val>
                                        </p:tav>
                                      </p:tavLst>
                                    </p:anim>
                                    <p:anim calcmode="lin" valueType="num">
                                      <p:cBhvr additive="base">
                                        <p:cTn id="46"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10"/>
                                        </p:tgtEl>
                                        <p:attrNameLst>
                                          <p:attrName>style.visibility</p:attrName>
                                        </p:attrNameLst>
                                      </p:cBhvr>
                                      <p:to>
                                        <p:strVal val="visible"/>
                                      </p:to>
                                    </p:set>
                                    <p:anim calcmode="lin" valueType="num">
                                      <p:cBhvr additive="base">
                                        <p:cTn id="51" dur="500" fill="hold"/>
                                        <p:tgtEl>
                                          <p:spTgt spid="10"/>
                                        </p:tgtEl>
                                        <p:attrNameLst>
                                          <p:attrName>ppt_x</p:attrName>
                                        </p:attrNameLst>
                                      </p:cBhvr>
                                      <p:tavLst>
                                        <p:tav tm="0">
                                          <p:val>
                                            <p:strVal val="#ppt_x"/>
                                          </p:val>
                                        </p:tav>
                                        <p:tav tm="100000">
                                          <p:val>
                                            <p:strVal val="#ppt_x"/>
                                          </p:val>
                                        </p:tav>
                                      </p:tavLst>
                                    </p:anim>
                                    <p:anim calcmode="lin" valueType="num">
                                      <p:cBhvr additive="base">
                                        <p:cTn id="5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7" grpId="0" animBg="1"/>
      <p:bldP spid="2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735FBB3-0C98-4F47-A61E-CE916350C4F1}"/>
              </a:ext>
            </a:extLst>
          </p:cNvPr>
          <p:cNvSpPr txBox="1"/>
          <p:nvPr/>
        </p:nvSpPr>
        <p:spPr>
          <a:xfrm>
            <a:off x="2787555" y="1468142"/>
            <a:ext cx="6093724" cy="1657377"/>
          </a:xfrm>
          <a:prstGeom prst="rect">
            <a:avLst/>
          </a:prstGeom>
          <a:solidFill>
            <a:schemeClr val="accent2">
              <a:lumMod val="20000"/>
              <a:lumOff val="80000"/>
            </a:schemeClr>
          </a:solidFill>
        </p:spPr>
        <p:txBody>
          <a:bodyPr wrap="square">
            <a:spAutoFit/>
          </a:bodyPr>
          <a:lstStyle/>
          <a:p>
            <a:pPr marL="0" marR="0" algn="ctr" rtl="1">
              <a:lnSpc>
                <a:spcPct val="107000"/>
              </a:lnSpc>
              <a:spcBef>
                <a:spcPts val="0"/>
              </a:spcBef>
              <a:spcAft>
                <a:spcPts val="800"/>
              </a:spcAft>
            </a:pPr>
            <a:r>
              <a:rPr lang="ar-AE" sz="2800" b="1" dirty="0">
                <a:ln w="0"/>
                <a:solidFill>
                  <a:schemeClr val="accent1"/>
                </a:solidFill>
                <a:effectLst>
                  <a:outerShdw blurRad="38100" dist="25400" dir="5400000" algn="ctr" rotWithShape="0">
                    <a:srgbClr val="6E747A">
                      <a:alpha val="43000"/>
                    </a:srgbClr>
                  </a:outerShdw>
                </a:effectLst>
                <a:latin typeface="Calibri" panose="020F0502020204030204" pitchFamily="34" charset="0"/>
                <a:ea typeface="Calibri" panose="020F0502020204030204" pitchFamily="34" charset="0"/>
                <a:cs typeface="Arial" panose="020B0604020202020204" pitchFamily="34" charset="0"/>
              </a:rPr>
              <a:t>النسبة للجيل الثاني : </a:t>
            </a:r>
            <a:r>
              <a:rPr lang="en-US" sz="2800" b="1" dirty="0">
                <a:ln w="0"/>
                <a:solidFill>
                  <a:schemeClr val="accent1"/>
                </a:solidFill>
                <a:effectLst>
                  <a:outerShdw blurRad="38100" dist="25400" dir="5400000" algn="ctr" rotWithShape="0">
                    <a:srgbClr val="6E747A">
                      <a:alpha val="43000"/>
                    </a:srgbClr>
                  </a:outerShdw>
                </a:effectLst>
                <a:latin typeface="Calibri" panose="020F0502020204030204" pitchFamily="34" charset="0"/>
                <a:ea typeface="Calibri" panose="020F0502020204030204" pitchFamily="34" charset="0"/>
                <a:cs typeface="Arial" panose="020B0604020202020204" pitchFamily="34" charset="0"/>
              </a:rPr>
              <a:t>1:2:1</a:t>
            </a:r>
          </a:p>
          <a:p>
            <a:pPr marL="0" marR="0" algn="ctr" rtl="1">
              <a:lnSpc>
                <a:spcPct val="107000"/>
              </a:lnSpc>
              <a:spcBef>
                <a:spcPts val="0"/>
              </a:spcBef>
              <a:spcAft>
                <a:spcPts val="800"/>
              </a:spcAft>
            </a:pPr>
            <a:r>
              <a:rPr lang="ar-AE" sz="2800" b="1" dirty="0">
                <a:ln w="0"/>
                <a:solidFill>
                  <a:schemeClr val="accent1"/>
                </a:solidFill>
                <a:effectLst>
                  <a:outerShdw blurRad="38100" dist="25400" dir="5400000" algn="ctr" rotWithShape="0">
                    <a:srgbClr val="6E747A">
                      <a:alpha val="43000"/>
                    </a:srgbClr>
                  </a:outerShdw>
                </a:effectLst>
                <a:latin typeface="Calibri" panose="020F0502020204030204" pitchFamily="34" charset="0"/>
                <a:ea typeface="Calibri" panose="020F0502020204030204" pitchFamily="34" charset="0"/>
                <a:cs typeface="Arial" panose="020B0604020202020204" pitchFamily="34" charset="0"/>
              </a:rPr>
              <a:t>25% احمر -50%وردي -25%ابيض</a:t>
            </a:r>
            <a:endParaRPr lang="en-US" sz="2800" b="1" dirty="0">
              <a:ln w="0"/>
              <a:solidFill>
                <a:schemeClr val="accent1"/>
              </a:solidFill>
              <a:effectLst>
                <a:outerShdw blurRad="38100" dist="25400" dir="5400000" algn="ctr" rotWithShape="0">
                  <a:srgbClr val="6E747A">
                    <a:alpha val="43000"/>
                  </a:srgbClr>
                </a:outerShdw>
              </a:effectLst>
              <a:latin typeface="Calibri" panose="020F0502020204030204" pitchFamily="34" charset="0"/>
              <a:ea typeface="Calibri" panose="020F0502020204030204" pitchFamily="34" charset="0"/>
              <a:cs typeface="Arial" panose="020B0604020202020204" pitchFamily="34" charset="0"/>
            </a:endParaRPr>
          </a:p>
          <a:p>
            <a:pPr marL="0" marR="0" algn="ctr" rtl="1">
              <a:lnSpc>
                <a:spcPct val="107000"/>
              </a:lnSpc>
              <a:spcBef>
                <a:spcPts val="0"/>
              </a:spcBef>
              <a:spcAft>
                <a:spcPts val="800"/>
              </a:spcAft>
            </a:pPr>
            <a:r>
              <a:rPr lang="en-GB" sz="28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Calibri" panose="020F0502020204030204" pitchFamily="34" charset="0"/>
                <a:ea typeface="Calibri" panose="020F0502020204030204" pitchFamily="34" charset="0"/>
                <a:cs typeface="Arial" panose="020B0604020202020204" pitchFamily="34" charset="0"/>
              </a:rPr>
              <a:t>1WW:2RW:1RR</a:t>
            </a:r>
            <a:r>
              <a:rPr lang="ar-AE" sz="2800" b="1" u="none" strike="noStrike"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Calibri" panose="020F0502020204030204" pitchFamily="34" charset="0"/>
                <a:ea typeface="Calibri" panose="020F0502020204030204" pitchFamily="34" charset="0"/>
                <a:cs typeface="Arial" panose="020B0604020202020204" pitchFamily="34" charset="0"/>
              </a:rPr>
              <a:t> </a:t>
            </a:r>
            <a:endParaRPr lang="en-US" sz="28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Calibri" panose="020F0502020204030204" pitchFamily="34" charset="0"/>
              <a:ea typeface="Calibri" panose="020F0502020204030204" pitchFamily="34" charset="0"/>
              <a:cs typeface="Arial" panose="020B0604020202020204" pitchFamily="34" charset="0"/>
            </a:endParaRPr>
          </a:p>
        </p:txBody>
      </p:sp>
      <p:sp>
        <p:nvSpPr>
          <p:cNvPr id="4" name="Rectangle: Rounded Corners 3">
            <a:extLst>
              <a:ext uri="{FF2B5EF4-FFF2-40B4-BE49-F238E27FC236}">
                <a16:creationId xmlns:a16="http://schemas.microsoft.com/office/drawing/2014/main" id="{4CB21C3C-EA71-47C8-BF7A-F194E5D53021}"/>
              </a:ext>
            </a:extLst>
          </p:cNvPr>
          <p:cNvSpPr/>
          <p:nvPr/>
        </p:nvSpPr>
        <p:spPr>
          <a:xfrm>
            <a:off x="2210937" y="150125"/>
            <a:ext cx="7028597" cy="103723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ar-AE" sz="2800" b="1" dirty="0"/>
              <a:t>ما نسبة الطرز المظهرية والجينية للجيل الثاني؟؟؟</a:t>
            </a:r>
            <a:endParaRPr lang="en-US" sz="2800" b="1" dirty="0"/>
          </a:p>
        </p:txBody>
      </p:sp>
      <p:sp>
        <p:nvSpPr>
          <p:cNvPr id="6" name="TextBox 5">
            <a:extLst>
              <a:ext uri="{FF2B5EF4-FFF2-40B4-BE49-F238E27FC236}">
                <a16:creationId xmlns:a16="http://schemas.microsoft.com/office/drawing/2014/main" id="{5B0ABA03-CE9D-44E9-A054-5152775C2E28}"/>
              </a:ext>
            </a:extLst>
          </p:cNvPr>
          <p:cNvSpPr txBox="1"/>
          <p:nvPr/>
        </p:nvSpPr>
        <p:spPr>
          <a:xfrm>
            <a:off x="131928" y="3732482"/>
            <a:ext cx="11928143" cy="530145"/>
          </a:xfrm>
          <a:prstGeom prst="rect">
            <a:avLst/>
          </a:prstGeom>
          <a:solidFill>
            <a:srgbClr val="92D050"/>
          </a:solidFill>
        </p:spPr>
        <p:style>
          <a:lnRef idx="0">
            <a:schemeClr val="accent6"/>
          </a:lnRef>
          <a:fillRef idx="3">
            <a:schemeClr val="accent6"/>
          </a:fillRef>
          <a:effectRef idx="3">
            <a:schemeClr val="accent6"/>
          </a:effectRef>
          <a:fontRef idx="minor">
            <a:schemeClr val="lt1"/>
          </a:fontRef>
        </p:style>
        <p:txBody>
          <a:bodyPr wrap="square">
            <a:spAutoFit/>
          </a:bodyPr>
          <a:lstStyle/>
          <a:p>
            <a:pPr marL="0" marR="0" algn="r" rtl="1">
              <a:lnSpc>
                <a:spcPct val="107000"/>
              </a:lnSpc>
              <a:spcBef>
                <a:spcPts val="0"/>
              </a:spcBef>
              <a:spcAft>
                <a:spcPts val="800"/>
              </a:spcAft>
            </a:pPr>
            <a:r>
              <a:rPr lang="ar-AE" sz="2800" b="1" dirty="0">
                <a:effectLst/>
                <a:latin typeface="Calibri" panose="020F0502020204030204" pitchFamily="34" charset="0"/>
                <a:ea typeface="Calibri" panose="020F0502020204030204" pitchFamily="34" charset="0"/>
                <a:cs typeface="Arial" panose="020B0604020202020204" pitchFamily="34" charset="0"/>
              </a:rPr>
              <a:t>ملاحظة : في حالة السيادة غير التامة لا يوجد سائد او متنحي وهناك 3 طرز مظهرية احدهما وسطي </a:t>
            </a:r>
            <a:endParaRPr lang="en-US" sz="28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6146" name="Picture 2" descr="ملاحظة مهمة الى اﻻخوة فلسطينيو العراق بخصوص المعتقلين">
            <a:extLst>
              <a:ext uri="{FF2B5EF4-FFF2-40B4-BE49-F238E27FC236}">
                <a16:creationId xmlns:a16="http://schemas.microsoft.com/office/drawing/2014/main" id="{96DFBCB2-C595-405A-AAC2-FA7CF079DAC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78821" y="2599007"/>
            <a:ext cx="2381250" cy="1133475"/>
          </a:xfrm>
          <a:prstGeom prst="rect">
            <a:avLst/>
          </a:prstGeom>
          <a:noFill/>
          <a:extLst>
            <a:ext uri="{909E8E84-426E-40DD-AFC4-6F175D3DCCD1}">
              <a14:hiddenFill xmlns:a14="http://schemas.microsoft.com/office/drawing/2010/main">
                <a:solidFill>
                  <a:srgbClr val="FFFFFF"/>
                </a:solidFill>
              </a14:hiddenFill>
            </a:ext>
          </a:extLst>
        </p:spPr>
      </p:pic>
      <p:pic>
        <p:nvPicPr>
          <p:cNvPr id="7170" name="Picture 2" descr="سؤال-15">
            <a:extLst>
              <a:ext uri="{FF2B5EF4-FFF2-40B4-BE49-F238E27FC236}">
                <a16:creationId xmlns:a16="http://schemas.microsoft.com/office/drawing/2014/main" id="{26B05865-0D54-402A-8440-0B72FFB914D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4149" y="4612942"/>
            <a:ext cx="7670042" cy="186633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2" name="Arrow: Left 1">
            <a:extLst>
              <a:ext uri="{FF2B5EF4-FFF2-40B4-BE49-F238E27FC236}">
                <a16:creationId xmlns:a16="http://schemas.microsoft.com/office/drawing/2014/main" id="{FD7542D7-B573-4974-8B47-D9A2CE913D58}"/>
              </a:ext>
            </a:extLst>
          </p:cNvPr>
          <p:cNvSpPr/>
          <p:nvPr/>
        </p:nvSpPr>
        <p:spPr>
          <a:xfrm>
            <a:off x="8393373" y="5301149"/>
            <a:ext cx="1285448" cy="530145"/>
          </a:xfrm>
          <a:prstGeom prst="lef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Oval 4">
            <a:extLst>
              <a:ext uri="{FF2B5EF4-FFF2-40B4-BE49-F238E27FC236}">
                <a16:creationId xmlns:a16="http://schemas.microsoft.com/office/drawing/2014/main" id="{BC68AD15-85FD-4802-8F1C-36C29E9E5B92}"/>
              </a:ext>
            </a:extLst>
          </p:cNvPr>
          <p:cNvSpPr/>
          <p:nvPr/>
        </p:nvSpPr>
        <p:spPr>
          <a:xfrm>
            <a:off x="9678821" y="4339446"/>
            <a:ext cx="2381250" cy="2468308"/>
          </a:xfrm>
          <a:prstGeom prst="ellipse">
            <a:avLst/>
          </a:prstGeom>
          <a:solidFill>
            <a:srgbClr val="54A8B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AE" sz="2800" b="1" dirty="0"/>
              <a:t>الوان الفجل مثال على انعدام السيادة </a:t>
            </a:r>
            <a:endParaRPr lang="en-US" sz="2800" b="1" dirty="0"/>
          </a:p>
        </p:txBody>
      </p:sp>
    </p:spTree>
    <p:extLst>
      <p:ext uri="{BB962C8B-B14F-4D97-AF65-F5344CB8AC3E}">
        <p14:creationId xmlns:p14="http://schemas.microsoft.com/office/powerpoint/2010/main" val="1168049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fill="hold"/>
                                        <p:tgtEl>
                                          <p:spTgt spid="3"/>
                                        </p:tgtEl>
                                        <p:attrNameLst>
                                          <p:attrName>ppt_x</p:attrName>
                                        </p:attrNameLst>
                                      </p:cBhvr>
                                      <p:tavLst>
                                        <p:tav tm="0">
                                          <p:val>
                                            <p:strVal val="#ppt_x"/>
                                          </p:val>
                                        </p:tav>
                                        <p:tav tm="100000">
                                          <p:val>
                                            <p:strVal val="#ppt_x"/>
                                          </p:val>
                                        </p:tav>
                                      </p:tavLst>
                                    </p:anim>
                                    <p:anim calcmode="lin" valueType="num">
                                      <p:cBhvr additive="base">
                                        <p:cTn id="15"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6" presetClass="entr" presetSubtype="0" fill="hold" nodeType="clickEffect">
                                  <p:stCondLst>
                                    <p:cond delay="0"/>
                                  </p:stCondLst>
                                  <p:childTnLst>
                                    <p:set>
                                      <p:cBhvr>
                                        <p:cTn id="19" dur="1" fill="hold">
                                          <p:stCondLst>
                                            <p:cond delay="0"/>
                                          </p:stCondLst>
                                        </p:cTn>
                                        <p:tgtEl>
                                          <p:spTgt spid="6146"/>
                                        </p:tgtEl>
                                        <p:attrNameLst>
                                          <p:attrName>style.visibility</p:attrName>
                                        </p:attrNameLst>
                                      </p:cBhvr>
                                      <p:to>
                                        <p:strVal val="visible"/>
                                      </p:to>
                                    </p:set>
                                    <p:animEffect transition="in" filter="wipe(down)">
                                      <p:cBhvr>
                                        <p:cTn id="20" dur="580">
                                          <p:stCondLst>
                                            <p:cond delay="0"/>
                                          </p:stCondLst>
                                        </p:cTn>
                                        <p:tgtEl>
                                          <p:spTgt spid="6146"/>
                                        </p:tgtEl>
                                      </p:cBhvr>
                                    </p:animEffect>
                                    <p:anim calcmode="lin" valueType="num">
                                      <p:cBhvr>
                                        <p:cTn id="21" dur="1822" tmFilter="0,0; 0.14,0.36; 0.43,0.73; 0.71,0.91; 1.0,1.0">
                                          <p:stCondLst>
                                            <p:cond delay="0"/>
                                          </p:stCondLst>
                                        </p:cTn>
                                        <p:tgtEl>
                                          <p:spTgt spid="6146"/>
                                        </p:tgtEl>
                                        <p:attrNameLst>
                                          <p:attrName>ppt_x</p:attrName>
                                        </p:attrNameLst>
                                      </p:cBhvr>
                                      <p:tavLst>
                                        <p:tav tm="0">
                                          <p:val>
                                            <p:strVal val="#ppt_x-0.25"/>
                                          </p:val>
                                        </p:tav>
                                        <p:tav tm="100000">
                                          <p:val>
                                            <p:strVal val="#ppt_x"/>
                                          </p:val>
                                        </p:tav>
                                      </p:tavLst>
                                    </p:anim>
                                    <p:anim calcmode="lin" valueType="num">
                                      <p:cBhvr>
                                        <p:cTn id="22" dur="664" tmFilter="0.0,0.0; 0.25,0.07; 0.50,0.2; 0.75,0.467; 1.0,1.0">
                                          <p:stCondLst>
                                            <p:cond delay="0"/>
                                          </p:stCondLst>
                                        </p:cTn>
                                        <p:tgtEl>
                                          <p:spTgt spid="6146"/>
                                        </p:tgtEl>
                                        <p:attrNameLst>
                                          <p:attrName>ppt_y</p:attrName>
                                        </p:attrNameLst>
                                      </p:cBhvr>
                                      <p:tavLst>
                                        <p:tav tm="0" fmla="#ppt_y-sin(pi*$)/3">
                                          <p:val>
                                            <p:fltVal val="0.5"/>
                                          </p:val>
                                        </p:tav>
                                        <p:tav tm="100000">
                                          <p:val>
                                            <p:fltVal val="1"/>
                                          </p:val>
                                        </p:tav>
                                      </p:tavLst>
                                    </p:anim>
                                    <p:anim calcmode="lin" valueType="num">
                                      <p:cBhvr>
                                        <p:cTn id="23" dur="664" tmFilter="0, 0; 0.125,0.2665; 0.25,0.4; 0.375,0.465; 0.5,0.5;  0.625,0.535; 0.75,0.6; 0.875,0.7335; 1,1">
                                          <p:stCondLst>
                                            <p:cond delay="664"/>
                                          </p:stCondLst>
                                        </p:cTn>
                                        <p:tgtEl>
                                          <p:spTgt spid="6146"/>
                                        </p:tgtEl>
                                        <p:attrNameLst>
                                          <p:attrName>ppt_y</p:attrName>
                                        </p:attrNameLst>
                                      </p:cBhvr>
                                      <p:tavLst>
                                        <p:tav tm="0" fmla="#ppt_y-sin(pi*$)/9">
                                          <p:val>
                                            <p:fltVal val="0"/>
                                          </p:val>
                                        </p:tav>
                                        <p:tav tm="100000">
                                          <p:val>
                                            <p:fltVal val="1"/>
                                          </p:val>
                                        </p:tav>
                                      </p:tavLst>
                                    </p:anim>
                                    <p:anim calcmode="lin" valueType="num">
                                      <p:cBhvr>
                                        <p:cTn id="24" dur="332" tmFilter="0, 0; 0.125,0.2665; 0.25,0.4; 0.375,0.465; 0.5,0.5;  0.625,0.535; 0.75,0.6; 0.875,0.7335; 1,1">
                                          <p:stCondLst>
                                            <p:cond delay="1324"/>
                                          </p:stCondLst>
                                        </p:cTn>
                                        <p:tgtEl>
                                          <p:spTgt spid="6146"/>
                                        </p:tgtEl>
                                        <p:attrNameLst>
                                          <p:attrName>ppt_y</p:attrName>
                                        </p:attrNameLst>
                                      </p:cBhvr>
                                      <p:tavLst>
                                        <p:tav tm="0" fmla="#ppt_y-sin(pi*$)/27">
                                          <p:val>
                                            <p:fltVal val="0"/>
                                          </p:val>
                                        </p:tav>
                                        <p:tav tm="100000">
                                          <p:val>
                                            <p:fltVal val="1"/>
                                          </p:val>
                                        </p:tav>
                                      </p:tavLst>
                                    </p:anim>
                                    <p:anim calcmode="lin" valueType="num">
                                      <p:cBhvr>
                                        <p:cTn id="25" dur="164" tmFilter="0, 0; 0.125,0.2665; 0.25,0.4; 0.375,0.465; 0.5,0.5;  0.625,0.535; 0.75,0.6; 0.875,0.7335; 1,1">
                                          <p:stCondLst>
                                            <p:cond delay="1656"/>
                                          </p:stCondLst>
                                        </p:cTn>
                                        <p:tgtEl>
                                          <p:spTgt spid="6146"/>
                                        </p:tgtEl>
                                        <p:attrNameLst>
                                          <p:attrName>ppt_y</p:attrName>
                                        </p:attrNameLst>
                                      </p:cBhvr>
                                      <p:tavLst>
                                        <p:tav tm="0" fmla="#ppt_y-sin(pi*$)/81">
                                          <p:val>
                                            <p:fltVal val="0"/>
                                          </p:val>
                                        </p:tav>
                                        <p:tav tm="100000">
                                          <p:val>
                                            <p:fltVal val="1"/>
                                          </p:val>
                                        </p:tav>
                                      </p:tavLst>
                                    </p:anim>
                                    <p:animScale>
                                      <p:cBhvr>
                                        <p:cTn id="26" dur="26">
                                          <p:stCondLst>
                                            <p:cond delay="650"/>
                                          </p:stCondLst>
                                        </p:cTn>
                                        <p:tgtEl>
                                          <p:spTgt spid="6146"/>
                                        </p:tgtEl>
                                      </p:cBhvr>
                                      <p:to x="100000" y="60000"/>
                                    </p:animScale>
                                    <p:animScale>
                                      <p:cBhvr>
                                        <p:cTn id="27" dur="166" decel="50000">
                                          <p:stCondLst>
                                            <p:cond delay="676"/>
                                          </p:stCondLst>
                                        </p:cTn>
                                        <p:tgtEl>
                                          <p:spTgt spid="6146"/>
                                        </p:tgtEl>
                                      </p:cBhvr>
                                      <p:to x="100000" y="100000"/>
                                    </p:animScale>
                                    <p:animScale>
                                      <p:cBhvr>
                                        <p:cTn id="28" dur="26">
                                          <p:stCondLst>
                                            <p:cond delay="1312"/>
                                          </p:stCondLst>
                                        </p:cTn>
                                        <p:tgtEl>
                                          <p:spTgt spid="6146"/>
                                        </p:tgtEl>
                                      </p:cBhvr>
                                      <p:to x="100000" y="80000"/>
                                    </p:animScale>
                                    <p:animScale>
                                      <p:cBhvr>
                                        <p:cTn id="29" dur="166" decel="50000">
                                          <p:stCondLst>
                                            <p:cond delay="1338"/>
                                          </p:stCondLst>
                                        </p:cTn>
                                        <p:tgtEl>
                                          <p:spTgt spid="6146"/>
                                        </p:tgtEl>
                                      </p:cBhvr>
                                      <p:to x="100000" y="100000"/>
                                    </p:animScale>
                                    <p:animScale>
                                      <p:cBhvr>
                                        <p:cTn id="30" dur="26">
                                          <p:stCondLst>
                                            <p:cond delay="1642"/>
                                          </p:stCondLst>
                                        </p:cTn>
                                        <p:tgtEl>
                                          <p:spTgt spid="6146"/>
                                        </p:tgtEl>
                                      </p:cBhvr>
                                      <p:to x="100000" y="90000"/>
                                    </p:animScale>
                                    <p:animScale>
                                      <p:cBhvr>
                                        <p:cTn id="31" dur="166" decel="50000">
                                          <p:stCondLst>
                                            <p:cond delay="1668"/>
                                          </p:stCondLst>
                                        </p:cTn>
                                        <p:tgtEl>
                                          <p:spTgt spid="6146"/>
                                        </p:tgtEl>
                                      </p:cBhvr>
                                      <p:to x="100000" y="100000"/>
                                    </p:animScale>
                                    <p:animScale>
                                      <p:cBhvr>
                                        <p:cTn id="32" dur="26">
                                          <p:stCondLst>
                                            <p:cond delay="1808"/>
                                          </p:stCondLst>
                                        </p:cTn>
                                        <p:tgtEl>
                                          <p:spTgt spid="6146"/>
                                        </p:tgtEl>
                                      </p:cBhvr>
                                      <p:to x="100000" y="95000"/>
                                    </p:animScale>
                                    <p:animScale>
                                      <p:cBhvr>
                                        <p:cTn id="33" dur="166" decel="50000">
                                          <p:stCondLst>
                                            <p:cond delay="1834"/>
                                          </p:stCondLst>
                                        </p:cTn>
                                        <p:tgtEl>
                                          <p:spTgt spid="6146"/>
                                        </p:tgtEl>
                                      </p:cBhvr>
                                      <p:to x="100000" y="100000"/>
                                    </p:animScale>
                                  </p:childTnLst>
                                </p:cTn>
                              </p:par>
                            </p:childTnLst>
                          </p:cTn>
                        </p:par>
                      </p:childTnLst>
                    </p:cTn>
                  </p:par>
                  <p:par>
                    <p:cTn id="34" fill="hold">
                      <p:stCondLst>
                        <p:cond delay="indefinite"/>
                      </p:stCondLst>
                      <p:childTnLst>
                        <p:par>
                          <p:cTn id="35" fill="hold">
                            <p:stCondLst>
                              <p:cond delay="0"/>
                            </p:stCondLst>
                            <p:childTnLst>
                              <p:par>
                                <p:cTn id="36" presetID="26" presetClass="entr" presetSubtype="0" fill="hold" grpId="0" nodeType="click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wipe(down)">
                                      <p:cBhvr>
                                        <p:cTn id="38" dur="580">
                                          <p:stCondLst>
                                            <p:cond delay="0"/>
                                          </p:stCondLst>
                                        </p:cTn>
                                        <p:tgtEl>
                                          <p:spTgt spid="6"/>
                                        </p:tgtEl>
                                      </p:cBhvr>
                                    </p:animEffect>
                                    <p:anim calcmode="lin" valueType="num">
                                      <p:cBhvr>
                                        <p:cTn id="39"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40"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41"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42"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43"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44" dur="26">
                                          <p:stCondLst>
                                            <p:cond delay="650"/>
                                          </p:stCondLst>
                                        </p:cTn>
                                        <p:tgtEl>
                                          <p:spTgt spid="6"/>
                                        </p:tgtEl>
                                      </p:cBhvr>
                                      <p:to x="100000" y="60000"/>
                                    </p:animScale>
                                    <p:animScale>
                                      <p:cBhvr>
                                        <p:cTn id="45" dur="166" decel="50000">
                                          <p:stCondLst>
                                            <p:cond delay="676"/>
                                          </p:stCondLst>
                                        </p:cTn>
                                        <p:tgtEl>
                                          <p:spTgt spid="6"/>
                                        </p:tgtEl>
                                      </p:cBhvr>
                                      <p:to x="100000" y="100000"/>
                                    </p:animScale>
                                    <p:animScale>
                                      <p:cBhvr>
                                        <p:cTn id="46" dur="26">
                                          <p:stCondLst>
                                            <p:cond delay="1312"/>
                                          </p:stCondLst>
                                        </p:cTn>
                                        <p:tgtEl>
                                          <p:spTgt spid="6"/>
                                        </p:tgtEl>
                                      </p:cBhvr>
                                      <p:to x="100000" y="80000"/>
                                    </p:animScale>
                                    <p:animScale>
                                      <p:cBhvr>
                                        <p:cTn id="47" dur="166" decel="50000">
                                          <p:stCondLst>
                                            <p:cond delay="1338"/>
                                          </p:stCondLst>
                                        </p:cTn>
                                        <p:tgtEl>
                                          <p:spTgt spid="6"/>
                                        </p:tgtEl>
                                      </p:cBhvr>
                                      <p:to x="100000" y="100000"/>
                                    </p:animScale>
                                    <p:animScale>
                                      <p:cBhvr>
                                        <p:cTn id="48" dur="26">
                                          <p:stCondLst>
                                            <p:cond delay="1642"/>
                                          </p:stCondLst>
                                        </p:cTn>
                                        <p:tgtEl>
                                          <p:spTgt spid="6"/>
                                        </p:tgtEl>
                                      </p:cBhvr>
                                      <p:to x="100000" y="90000"/>
                                    </p:animScale>
                                    <p:animScale>
                                      <p:cBhvr>
                                        <p:cTn id="49" dur="166" decel="50000">
                                          <p:stCondLst>
                                            <p:cond delay="1668"/>
                                          </p:stCondLst>
                                        </p:cTn>
                                        <p:tgtEl>
                                          <p:spTgt spid="6"/>
                                        </p:tgtEl>
                                      </p:cBhvr>
                                      <p:to x="100000" y="100000"/>
                                    </p:animScale>
                                    <p:animScale>
                                      <p:cBhvr>
                                        <p:cTn id="50" dur="26">
                                          <p:stCondLst>
                                            <p:cond delay="1808"/>
                                          </p:stCondLst>
                                        </p:cTn>
                                        <p:tgtEl>
                                          <p:spTgt spid="6"/>
                                        </p:tgtEl>
                                      </p:cBhvr>
                                      <p:to x="100000" y="95000"/>
                                    </p:animScale>
                                    <p:animScale>
                                      <p:cBhvr>
                                        <p:cTn id="51" dur="166" decel="50000">
                                          <p:stCondLst>
                                            <p:cond delay="1834"/>
                                          </p:stCondLst>
                                        </p:cTn>
                                        <p:tgtEl>
                                          <p:spTgt spid="6"/>
                                        </p:tgtEl>
                                      </p:cBhvr>
                                      <p:to x="100000" y="100000"/>
                                    </p:animScale>
                                  </p:childTnLst>
                                </p:cTn>
                              </p:par>
                            </p:childTnLst>
                          </p:cTn>
                        </p:par>
                      </p:childTnLst>
                    </p:cTn>
                  </p:par>
                  <p:par>
                    <p:cTn id="52" fill="hold">
                      <p:stCondLst>
                        <p:cond delay="indefinite"/>
                      </p:stCondLst>
                      <p:childTnLst>
                        <p:par>
                          <p:cTn id="53" fill="hold">
                            <p:stCondLst>
                              <p:cond delay="0"/>
                            </p:stCondLst>
                            <p:childTnLst>
                              <p:par>
                                <p:cTn id="54" presetID="2" presetClass="entr" presetSubtype="4" fill="hold" grpId="0" nodeType="clickEffect">
                                  <p:stCondLst>
                                    <p:cond delay="0"/>
                                  </p:stCondLst>
                                  <p:childTnLst>
                                    <p:set>
                                      <p:cBhvr>
                                        <p:cTn id="55" dur="1" fill="hold">
                                          <p:stCondLst>
                                            <p:cond delay="0"/>
                                          </p:stCondLst>
                                        </p:cTn>
                                        <p:tgtEl>
                                          <p:spTgt spid="5"/>
                                        </p:tgtEl>
                                        <p:attrNameLst>
                                          <p:attrName>style.visibility</p:attrName>
                                        </p:attrNameLst>
                                      </p:cBhvr>
                                      <p:to>
                                        <p:strVal val="visible"/>
                                      </p:to>
                                    </p:set>
                                    <p:anim calcmode="lin" valueType="num">
                                      <p:cBhvr additive="base">
                                        <p:cTn id="56" dur="500" fill="hold"/>
                                        <p:tgtEl>
                                          <p:spTgt spid="5"/>
                                        </p:tgtEl>
                                        <p:attrNameLst>
                                          <p:attrName>ppt_x</p:attrName>
                                        </p:attrNameLst>
                                      </p:cBhvr>
                                      <p:tavLst>
                                        <p:tav tm="0">
                                          <p:val>
                                            <p:strVal val="#ppt_x"/>
                                          </p:val>
                                        </p:tav>
                                        <p:tav tm="100000">
                                          <p:val>
                                            <p:strVal val="#ppt_x"/>
                                          </p:val>
                                        </p:tav>
                                      </p:tavLst>
                                    </p:anim>
                                    <p:anim calcmode="lin" valueType="num">
                                      <p:cBhvr additive="base">
                                        <p:cTn id="57"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2" presetClass="entr" presetSubtype="4" fill="hold" grpId="0" nodeType="clickEffect">
                                  <p:stCondLst>
                                    <p:cond delay="0"/>
                                  </p:stCondLst>
                                  <p:childTnLst>
                                    <p:set>
                                      <p:cBhvr>
                                        <p:cTn id="61" dur="1" fill="hold">
                                          <p:stCondLst>
                                            <p:cond delay="0"/>
                                          </p:stCondLst>
                                        </p:cTn>
                                        <p:tgtEl>
                                          <p:spTgt spid="2"/>
                                        </p:tgtEl>
                                        <p:attrNameLst>
                                          <p:attrName>style.visibility</p:attrName>
                                        </p:attrNameLst>
                                      </p:cBhvr>
                                      <p:to>
                                        <p:strVal val="visible"/>
                                      </p:to>
                                    </p:set>
                                    <p:anim calcmode="lin" valueType="num">
                                      <p:cBhvr additive="base">
                                        <p:cTn id="62" dur="500" fill="hold"/>
                                        <p:tgtEl>
                                          <p:spTgt spid="2"/>
                                        </p:tgtEl>
                                        <p:attrNameLst>
                                          <p:attrName>ppt_x</p:attrName>
                                        </p:attrNameLst>
                                      </p:cBhvr>
                                      <p:tavLst>
                                        <p:tav tm="0">
                                          <p:val>
                                            <p:strVal val="#ppt_x"/>
                                          </p:val>
                                        </p:tav>
                                        <p:tav tm="100000">
                                          <p:val>
                                            <p:strVal val="#ppt_x"/>
                                          </p:val>
                                        </p:tav>
                                      </p:tavLst>
                                    </p:anim>
                                    <p:anim calcmode="lin" valueType="num">
                                      <p:cBhvr additive="base">
                                        <p:cTn id="63"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2" presetClass="entr" presetSubtype="4" fill="hold" nodeType="clickEffect">
                                  <p:stCondLst>
                                    <p:cond delay="0"/>
                                  </p:stCondLst>
                                  <p:childTnLst>
                                    <p:set>
                                      <p:cBhvr>
                                        <p:cTn id="67" dur="1" fill="hold">
                                          <p:stCondLst>
                                            <p:cond delay="0"/>
                                          </p:stCondLst>
                                        </p:cTn>
                                        <p:tgtEl>
                                          <p:spTgt spid="7170"/>
                                        </p:tgtEl>
                                        <p:attrNameLst>
                                          <p:attrName>style.visibility</p:attrName>
                                        </p:attrNameLst>
                                      </p:cBhvr>
                                      <p:to>
                                        <p:strVal val="visible"/>
                                      </p:to>
                                    </p:set>
                                    <p:anim calcmode="lin" valueType="num">
                                      <p:cBhvr additive="base">
                                        <p:cTn id="68" dur="500" fill="hold"/>
                                        <p:tgtEl>
                                          <p:spTgt spid="7170"/>
                                        </p:tgtEl>
                                        <p:attrNameLst>
                                          <p:attrName>ppt_x</p:attrName>
                                        </p:attrNameLst>
                                      </p:cBhvr>
                                      <p:tavLst>
                                        <p:tav tm="0">
                                          <p:val>
                                            <p:strVal val="#ppt_x"/>
                                          </p:val>
                                        </p:tav>
                                        <p:tav tm="100000">
                                          <p:val>
                                            <p:strVal val="#ppt_x"/>
                                          </p:val>
                                        </p:tav>
                                      </p:tavLst>
                                    </p:anim>
                                    <p:anim calcmode="lin" valueType="num">
                                      <p:cBhvr additive="base">
                                        <p:cTn id="69" dur="500" fill="hold"/>
                                        <p:tgtEl>
                                          <p:spTgt spid="717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animBg="1"/>
      <p:bldP spid="2" grpId="0" animBg="1"/>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6D22A0E-9E95-45A9-B315-3574932E8670}"/>
              </a:ext>
            </a:extLst>
          </p:cNvPr>
          <p:cNvSpPr txBox="1"/>
          <p:nvPr/>
        </p:nvSpPr>
        <p:spPr>
          <a:xfrm>
            <a:off x="2769704" y="157678"/>
            <a:ext cx="6096000" cy="592726"/>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marL="0" marR="0" algn="ctr" rtl="1">
              <a:lnSpc>
                <a:spcPct val="107000"/>
              </a:lnSpc>
              <a:spcBef>
                <a:spcPts val="0"/>
              </a:spcBef>
              <a:spcAft>
                <a:spcPts val="800"/>
              </a:spcAft>
            </a:pPr>
            <a:r>
              <a:rPr lang="ar-AE" sz="3200" b="1" dirty="0">
                <a:solidFill>
                  <a:srgbClr val="7030A0"/>
                </a:solidFill>
                <a:effectLst/>
                <a:latin typeface="Calibri" panose="020F0502020204030204" pitchFamily="34" charset="0"/>
                <a:ea typeface="Calibri" panose="020F0502020204030204" pitchFamily="34" charset="0"/>
                <a:cs typeface="Arial" panose="020B0604020202020204" pitchFamily="34" charset="0"/>
              </a:rPr>
              <a:t>مرض انيميا الخلايا المنجلية :</a:t>
            </a:r>
            <a:endParaRPr lang="en-US" sz="32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5" name="TextBox 4">
            <a:extLst>
              <a:ext uri="{FF2B5EF4-FFF2-40B4-BE49-F238E27FC236}">
                <a16:creationId xmlns:a16="http://schemas.microsoft.com/office/drawing/2014/main" id="{1E01EE08-D3DF-439A-9CF8-66E9ADD24EAC}"/>
              </a:ext>
            </a:extLst>
          </p:cNvPr>
          <p:cNvSpPr txBox="1"/>
          <p:nvPr/>
        </p:nvSpPr>
        <p:spPr>
          <a:xfrm>
            <a:off x="304800" y="1135932"/>
            <a:ext cx="11595651" cy="530145"/>
          </a:xfrm>
          <a:prstGeom prst="rect">
            <a:avLst/>
          </a:prstGeom>
          <a:solidFill>
            <a:srgbClr val="00B050"/>
          </a:solidFill>
        </p:spPr>
        <p:txBody>
          <a:bodyPr wrap="square">
            <a:spAutoFit/>
          </a:bodyPr>
          <a:lstStyle/>
          <a:p>
            <a:pPr marL="0" marR="0" algn="ctr" rtl="1">
              <a:lnSpc>
                <a:spcPct val="107000"/>
              </a:lnSpc>
              <a:spcBef>
                <a:spcPts val="0"/>
              </a:spcBef>
              <a:spcAft>
                <a:spcPts val="800"/>
              </a:spcAft>
            </a:pPr>
            <a:r>
              <a:rPr lang="ar-AE" sz="2800" b="1" dirty="0">
                <a:ln w="6600">
                  <a:solidFill>
                    <a:schemeClr val="accent2"/>
                  </a:solidFill>
                  <a:prstDash val="solid"/>
                </a:ln>
                <a:solidFill>
                  <a:srgbClr val="FFFFFF"/>
                </a:solidFill>
                <a:effectLst>
                  <a:outerShdw dist="38100" dir="2700000" algn="tl" rotWithShape="0">
                    <a:schemeClr val="accent2"/>
                  </a:outerShdw>
                </a:effectLst>
                <a:latin typeface="Calibri" panose="020F0502020204030204" pitchFamily="34" charset="0"/>
                <a:ea typeface="Calibri" panose="020F0502020204030204" pitchFamily="34" charset="0"/>
                <a:cs typeface="Arial" panose="020B0604020202020204" pitchFamily="34" charset="0"/>
              </a:rPr>
              <a:t>يتمتع الاشخاص هجينو الجينات لهذه الصفة بخلايا طبيبعية وخلايا منجلية في الوقت نفسه </a:t>
            </a:r>
            <a:endParaRPr lang="en-US" sz="2800" b="1" dirty="0">
              <a:ln w="6600">
                <a:solidFill>
                  <a:schemeClr val="accent2"/>
                </a:solidFill>
                <a:prstDash val="solid"/>
              </a:ln>
              <a:solidFill>
                <a:srgbClr val="FFFFFF"/>
              </a:solidFill>
              <a:effectLst>
                <a:outerShdw dist="38100" dir="2700000" algn="tl" rotWithShape="0">
                  <a:schemeClr val="accent2"/>
                </a:outerShdw>
              </a:effectLst>
              <a:latin typeface="Calibri" panose="020F0502020204030204" pitchFamily="34" charset="0"/>
              <a:ea typeface="Calibri" panose="020F0502020204030204" pitchFamily="34" charset="0"/>
              <a:cs typeface="Arial" panose="020B0604020202020204" pitchFamily="34" charset="0"/>
            </a:endParaRPr>
          </a:p>
        </p:txBody>
      </p:sp>
      <p:pic>
        <p:nvPicPr>
          <p:cNvPr id="7" name="Picture 2" descr="ملاحظة مهمة الى اﻻخوة فلسطينيو العراق بخصوص المعتقلين">
            <a:extLst>
              <a:ext uri="{FF2B5EF4-FFF2-40B4-BE49-F238E27FC236}">
                <a16:creationId xmlns:a16="http://schemas.microsoft.com/office/drawing/2014/main" id="{209E0D1F-D883-4920-86CB-473EDAF06D3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13778" y="1980426"/>
            <a:ext cx="2381250" cy="1133475"/>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9D48A8C6-F761-4B3C-BCDB-60097F9FC4E6}"/>
              </a:ext>
            </a:extLst>
          </p:cNvPr>
          <p:cNvSpPr txBox="1"/>
          <p:nvPr/>
        </p:nvSpPr>
        <p:spPr>
          <a:xfrm>
            <a:off x="132522" y="1923147"/>
            <a:ext cx="9281256" cy="1248034"/>
          </a:xfrm>
          <a:prstGeom prst="rect">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wrap="square">
            <a:spAutoFit/>
          </a:bodyPr>
          <a:lstStyle/>
          <a:p>
            <a:pPr marL="0" marR="0" algn="r" rtl="1">
              <a:lnSpc>
                <a:spcPct val="107000"/>
              </a:lnSpc>
              <a:spcBef>
                <a:spcPts val="0"/>
              </a:spcBef>
              <a:spcAft>
                <a:spcPts val="800"/>
              </a:spcAft>
            </a:pPr>
            <a:r>
              <a:rPr lang="ar-AE" sz="3600" b="1" cap="all" dirty="0">
                <a:ln w="4496" cap="flat" cmpd="sng" algn="ctr">
                  <a:solidFill>
                    <a:srgbClr val="5C437A"/>
                  </a:solidFill>
                  <a:prstDash val="solid"/>
                  <a:round/>
                </a:ln>
                <a:solidFill>
                  <a:srgbClr val="FF0000"/>
                </a:solidFill>
                <a:effectLst>
                  <a:reflection blurRad="12700" stA="28000" endPos="45000" dist="1003" dir="5400000" sy="-100000" algn="bl"/>
                </a:effectLst>
                <a:latin typeface="Calibri" panose="020F0502020204030204" pitchFamily="34" charset="0"/>
                <a:ea typeface="Calibri" panose="020F0502020204030204" pitchFamily="34" charset="0"/>
                <a:cs typeface="Arial" panose="020B0604020202020204" pitchFamily="34" charset="0"/>
              </a:rPr>
              <a:t>الانيميا المنجلية على المستوى الجيني  صفة لسيادة مشتركة ولكن على مستوى الطراز الظاهري هي سيادة غير تامة </a:t>
            </a:r>
            <a:endParaRPr lang="en-US" sz="3600" dirty="0">
              <a:solidFill>
                <a:srgbClr val="FF0000"/>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10" name="Oval 9">
            <a:extLst>
              <a:ext uri="{FF2B5EF4-FFF2-40B4-BE49-F238E27FC236}">
                <a16:creationId xmlns:a16="http://schemas.microsoft.com/office/drawing/2014/main" id="{E4785A29-6611-4F82-AEB9-BAD64B84A41B}"/>
              </a:ext>
            </a:extLst>
          </p:cNvPr>
          <p:cNvSpPr/>
          <p:nvPr/>
        </p:nvSpPr>
        <p:spPr>
          <a:xfrm>
            <a:off x="2522648" y="3266661"/>
            <a:ext cx="6891130" cy="1431235"/>
          </a:xfrm>
          <a:prstGeom prst="ellipse">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r>
              <a:rPr lang="ar-AE" sz="2800" b="1" dirty="0">
                <a:ln w="6600">
                  <a:solidFill>
                    <a:schemeClr val="accent2"/>
                  </a:solidFill>
                  <a:prstDash val="solid"/>
                </a:ln>
                <a:solidFill>
                  <a:srgbClr val="FFFFFF"/>
                </a:solidFill>
                <a:effectLst>
                  <a:outerShdw dist="38100" dir="2700000" algn="tl" rotWithShape="0">
                    <a:schemeClr val="accent2"/>
                  </a:outerShdw>
                </a:effectLst>
              </a:rPr>
              <a:t>ولكن ما هي السيادة المشتركة ؟؟؟؟وكيف تختلف عن السيادة غير التامة ؟؟؟</a:t>
            </a:r>
            <a:endParaRPr lang="en-US" sz="2800" b="1" dirty="0">
              <a:ln w="6600">
                <a:solidFill>
                  <a:schemeClr val="accent2"/>
                </a:solidFill>
                <a:prstDash val="solid"/>
              </a:ln>
              <a:solidFill>
                <a:srgbClr val="FFFFFF"/>
              </a:solidFill>
              <a:effectLst>
                <a:outerShdw dist="38100" dir="2700000" algn="tl" rotWithShape="0">
                  <a:schemeClr val="accent2"/>
                </a:outerShdw>
              </a:effectLst>
            </a:endParaRPr>
          </a:p>
        </p:txBody>
      </p:sp>
      <p:pic>
        <p:nvPicPr>
          <p:cNvPr id="8194" name="Picture 2" descr="Lovepik- صورة JPG-500626796 id خلاق بحث - صور فكر التحميل">
            <a:extLst>
              <a:ext uri="{FF2B5EF4-FFF2-40B4-BE49-F238E27FC236}">
                <a16:creationId xmlns:a16="http://schemas.microsoft.com/office/drawing/2014/main" id="{5317625F-4845-430F-B210-BF166DD1888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0250" y="4804355"/>
            <a:ext cx="8191500" cy="183542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4834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500" fill="hold"/>
                                        <p:tgtEl>
                                          <p:spTgt spid="5"/>
                                        </p:tgtEl>
                                        <p:attrNameLst>
                                          <p:attrName>ppt_x</p:attrName>
                                        </p:attrNameLst>
                                      </p:cBhvr>
                                      <p:tavLst>
                                        <p:tav tm="0">
                                          <p:val>
                                            <p:strVal val="#ppt_x"/>
                                          </p:val>
                                        </p:tav>
                                        <p:tav tm="100000">
                                          <p:val>
                                            <p:strVal val="#ppt_x"/>
                                          </p:val>
                                        </p:tav>
                                      </p:tavLst>
                                    </p:anim>
                                    <p:anim calcmode="lin" valueType="num">
                                      <p:cBhvr additive="base">
                                        <p:cTn id="15"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6" presetClass="entr" presetSubtype="0" fill="hold"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wipe(down)">
                                      <p:cBhvr>
                                        <p:cTn id="20" dur="580">
                                          <p:stCondLst>
                                            <p:cond delay="0"/>
                                          </p:stCondLst>
                                        </p:cTn>
                                        <p:tgtEl>
                                          <p:spTgt spid="7"/>
                                        </p:tgtEl>
                                      </p:cBhvr>
                                    </p:animEffect>
                                    <p:anim calcmode="lin" valueType="num">
                                      <p:cBhvr>
                                        <p:cTn id="21"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22"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23"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24"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25"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26" dur="26">
                                          <p:stCondLst>
                                            <p:cond delay="650"/>
                                          </p:stCondLst>
                                        </p:cTn>
                                        <p:tgtEl>
                                          <p:spTgt spid="7"/>
                                        </p:tgtEl>
                                      </p:cBhvr>
                                      <p:to x="100000" y="60000"/>
                                    </p:animScale>
                                    <p:animScale>
                                      <p:cBhvr>
                                        <p:cTn id="27" dur="166" decel="50000">
                                          <p:stCondLst>
                                            <p:cond delay="676"/>
                                          </p:stCondLst>
                                        </p:cTn>
                                        <p:tgtEl>
                                          <p:spTgt spid="7"/>
                                        </p:tgtEl>
                                      </p:cBhvr>
                                      <p:to x="100000" y="100000"/>
                                    </p:animScale>
                                    <p:animScale>
                                      <p:cBhvr>
                                        <p:cTn id="28" dur="26">
                                          <p:stCondLst>
                                            <p:cond delay="1312"/>
                                          </p:stCondLst>
                                        </p:cTn>
                                        <p:tgtEl>
                                          <p:spTgt spid="7"/>
                                        </p:tgtEl>
                                      </p:cBhvr>
                                      <p:to x="100000" y="80000"/>
                                    </p:animScale>
                                    <p:animScale>
                                      <p:cBhvr>
                                        <p:cTn id="29" dur="166" decel="50000">
                                          <p:stCondLst>
                                            <p:cond delay="1338"/>
                                          </p:stCondLst>
                                        </p:cTn>
                                        <p:tgtEl>
                                          <p:spTgt spid="7"/>
                                        </p:tgtEl>
                                      </p:cBhvr>
                                      <p:to x="100000" y="100000"/>
                                    </p:animScale>
                                    <p:animScale>
                                      <p:cBhvr>
                                        <p:cTn id="30" dur="26">
                                          <p:stCondLst>
                                            <p:cond delay="1642"/>
                                          </p:stCondLst>
                                        </p:cTn>
                                        <p:tgtEl>
                                          <p:spTgt spid="7"/>
                                        </p:tgtEl>
                                      </p:cBhvr>
                                      <p:to x="100000" y="90000"/>
                                    </p:animScale>
                                    <p:animScale>
                                      <p:cBhvr>
                                        <p:cTn id="31" dur="166" decel="50000">
                                          <p:stCondLst>
                                            <p:cond delay="1668"/>
                                          </p:stCondLst>
                                        </p:cTn>
                                        <p:tgtEl>
                                          <p:spTgt spid="7"/>
                                        </p:tgtEl>
                                      </p:cBhvr>
                                      <p:to x="100000" y="100000"/>
                                    </p:animScale>
                                    <p:animScale>
                                      <p:cBhvr>
                                        <p:cTn id="32" dur="26">
                                          <p:stCondLst>
                                            <p:cond delay="1808"/>
                                          </p:stCondLst>
                                        </p:cTn>
                                        <p:tgtEl>
                                          <p:spTgt spid="7"/>
                                        </p:tgtEl>
                                      </p:cBhvr>
                                      <p:to x="100000" y="95000"/>
                                    </p:animScale>
                                    <p:animScale>
                                      <p:cBhvr>
                                        <p:cTn id="33" dur="166" decel="50000">
                                          <p:stCondLst>
                                            <p:cond delay="1834"/>
                                          </p:stCondLst>
                                        </p:cTn>
                                        <p:tgtEl>
                                          <p:spTgt spid="7"/>
                                        </p:tgtEl>
                                      </p:cBhvr>
                                      <p:to x="100000" y="100000"/>
                                    </p:animScale>
                                  </p:childTnLst>
                                </p:cTn>
                              </p:par>
                            </p:childTnLst>
                          </p:cTn>
                        </p:par>
                      </p:childTnLst>
                    </p:cTn>
                  </p:par>
                  <p:par>
                    <p:cTn id="34" fill="hold">
                      <p:stCondLst>
                        <p:cond delay="indefinite"/>
                      </p:stCondLst>
                      <p:childTnLst>
                        <p:par>
                          <p:cTn id="35" fill="hold">
                            <p:stCondLst>
                              <p:cond delay="0"/>
                            </p:stCondLst>
                            <p:childTnLst>
                              <p:par>
                                <p:cTn id="36" presetID="53" presetClass="entr" presetSubtype="16" fill="hold" grpId="0" nodeType="click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p:cTn id="38" dur="500" fill="hold"/>
                                        <p:tgtEl>
                                          <p:spTgt spid="9"/>
                                        </p:tgtEl>
                                        <p:attrNameLst>
                                          <p:attrName>ppt_w</p:attrName>
                                        </p:attrNameLst>
                                      </p:cBhvr>
                                      <p:tavLst>
                                        <p:tav tm="0">
                                          <p:val>
                                            <p:fltVal val="0"/>
                                          </p:val>
                                        </p:tav>
                                        <p:tav tm="100000">
                                          <p:val>
                                            <p:strVal val="#ppt_w"/>
                                          </p:val>
                                        </p:tav>
                                      </p:tavLst>
                                    </p:anim>
                                    <p:anim calcmode="lin" valueType="num">
                                      <p:cBhvr>
                                        <p:cTn id="39" dur="500" fill="hold"/>
                                        <p:tgtEl>
                                          <p:spTgt spid="9"/>
                                        </p:tgtEl>
                                        <p:attrNameLst>
                                          <p:attrName>ppt_h</p:attrName>
                                        </p:attrNameLst>
                                      </p:cBhvr>
                                      <p:tavLst>
                                        <p:tav tm="0">
                                          <p:val>
                                            <p:fltVal val="0"/>
                                          </p:val>
                                        </p:tav>
                                        <p:tav tm="100000">
                                          <p:val>
                                            <p:strVal val="#ppt_h"/>
                                          </p:val>
                                        </p:tav>
                                      </p:tavLst>
                                    </p:anim>
                                    <p:animEffect transition="in" filter="fade">
                                      <p:cBhvr>
                                        <p:cTn id="40" dur="500"/>
                                        <p:tgtEl>
                                          <p:spTgt spid="9"/>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10"/>
                                        </p:tgtEl>
                                        <p:attrNameLst>
                                          <p:attrName>style.visibility</p:attrName>
                                        </p:attrNameLst>
                                      </p:cBhvr>
                                      <p:to>
                                        <p:strVal val="visible"/>
                                      </p:to>
                                    </p:set>
                                    <p:anim calcmode="lin" valueType="num">
                                      <p:cBhvr additive="base">
                                        <p:cTn id="45" dur="500" fill="hold"/>
                                        <p:tgtEl>
                                          <p:spTgt spid="10"/>
                                        </p:tgtEl>
                                        <p:attrNameLst>
                                          <p:attrName>ppt_x</p:attrName>
                                        </p:attrNameLst>
                                      </p:cBhvr>
                                      <p:tavLst>
                                        <p:tav tm="0">
                                          <p:val>
                                            <p:strVal val="#ppt_x"/>
                                          </p:val>
                                        </p:tav>
                                        <p:tav tm="100000">
                                          <p:val>
                                            <p:strVal val="#ppt_x"/>
                                          </p:val>
                                        </p:tav>
                                      </p:tavLst>
                                    </p:anim>
                                    <p:anim calcmode="lin" valueType="num">
                                      <p:cBhvr additive="base">
                                        <p:cTn id="4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1" presetClass="entr" presetSubtype="1" fill="hold" nodeType="clickEffect">
                                  <p:stCondLst>
                                    <p:cond delay="0"/>
                                  </p:stCondLst>
                                  <p:childTnLst>
                                    <p:set>
                                      <p:cBhvr>
                                        <p:cTn id="50" dur="1" fill="hold">
                                          <p:stCondLst>
                                            <p:cond delay="0"/>
                                          </p:stCondLst>
                                        </p:cTn>
                                        <p:tgtEl>
                                          <p:spTgt spid="8194"/>
                                        </p:tgtEl>
                                        <p:attrNameLst>
                                          <p:attrName>style.visibility</p:attrName>
                                        </p:attrNameLst>
                                      </p:cBhvr>
                                      <p:to>
                                        <p:strVal val="visible"/>
                                      </p:to>
                                    </p:set>
                                    <p:animEffect transition="in" filter="wheel(1)">
                                      <p:cBhvr>
                                        <p:cTn id="51" dur="2000"/>
                                        <p:tgtEl>
                                          <p:spTgt spid="81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9" grpId="0" animBg="1"/>
      <p:bldP spid="1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مفهوم السيادة">
            <a:extLst>
              <a:ext uri="{FF2B5EF4-FFF2-40B4-BE49-F238E27FC236}">
                <a16:creationId xmlns:a16="http://schemas.microsoft.com/office/drawing/2014/main" id="{79BFD6B5-F371-4296-BBC2-2AC9E9794B7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9537" y="0"/>
            <a:ext cx="5657437" cy="4416286"/>
          </a:xfrm>
          <a:prstGeom prst="rect">
            <a:avLst/>
          </a:prstGeom>
          <a:noFill/>
          <a:extLst>
            <a:ext uri="{909E8E84-426E-40DD-AFC4-6F175D3DCCD1}">
              <a14:hiddenFill xmlns:a14="http://schemas.microsoft.com/office/drawing/2010/main">
                <a:solidFill>
                  <a:srgbClr val="FFFFFF"/>
                </a:solidFill>
              </a14:hiddenFill>
            </a:ext>
          </a:extLst>
        </p:spPr>
      </p:pic>
      <p:pic>
        <p:nvPicPr>
          <p:cNvPr id="10242" name="Picture 2" descr="Its Biology - صور السيادة المشتركة في الوراثة ١٢ علمي | Facebook">
            <a:extLst>
              <a:ext uri="{FF2B5EF4-FFF2-40B4-BE49-F238E27FC236}">
                <a16:creationId xmlns:a16="http://schemas.microsoft.com/office/drawing/2014/main" id="{46FEBD99-5C12-46F9-8CB4-11A0FAD150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41798" y="3315"/>
            <a:ext cx="5657437" cy="435996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0E482578-9CC8-4C03-888C-336113800228}"/>
              </a:ext>
            </a:extLst>
          </p:cNvPr>
          <p:cNvSpPr/>
          <p:nvPr/>
        </p:nvSpPr>
        <p:spPr>
          <a:xfrm>
            <a:off x="808382" y="4416286"/>
            <a:ext cx="10575235" cy="1080051"/>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ar-AE" sz="3600" b="1" dirty="0"/>
              <a:t>هل ساد احد الاليلان على الاخر ؟هل امتزج تاثيرهما ؟؟؟</a:t>
            </a:r>
            <a:endParaRPr lang="en-US" sz="3600" b="1" dirty="0"/>
          </a:p>
        </p:txBody>
      </p:sp>
      <p:sp>
        <p:nvSpPr>
          <p:cNvPr id="6" name="TextBox 5">
            <a:extLst>
              <a:ext uri="{FF2B5EF4-FFF2-40B4-BE49-F238E27FC236}">
                <a16:creationId xmlns:a16="http://schemas.microsoft.com/office/drawing/2014/main" id="{AEB9ABE1-DADE-47B4-AA3E-4906DED6C7EB}"/>
              </a:ext>
            </a:extLst>
          </p:cNvPr>
          <p:cNvSpPr txBox="1"/>
          <p:nvPr/>
        </p:nvSpPr>
        <p:spPr>
          <a:xfrm>
            <a:off x="2683565" y="5690461"/>
            <a:ext cx="6109252" cy="592726"/>
          </a:xfrm>
          <a:prstGeom prst="rect">
            <a:avLst/>
          </a:prstGeom>
          <a:solidFill>
            <a:srgbClr val="92D050"/>
          </a:solidFill>
        </p:spPr>
        <p:txBody>
          <a:bodyPr wrap="square">
            <a:spAutoFit/>
          </a:bodyPr>
          <a:lstStyle/>
          <a:p>
            <a:pPr marL="0" marR="0" algn="ctr" rtl="1">
              <a:lnSpc>
                <a:spcPct val="107000"/>
              </a:lnSpc>
              <a:spcBef>
                <a:spcPts val="0"/>
              </a:spcBef>
              <a:spcAft>
                <a:spcPts val="800"/>
              </a:spcAft>
            </a:pPr>
            <a:r>
              <a:rPr lang="ar-AE" sz="3200" b="1" dirty="0">
                <a:effectLst/>
                <a:latin typeface="Calibri" panose="020F0502020204030204" pitchFamily="34" charset="0"/>
                <a:ea typeface="Calibri" panose="020F0502020204030204" pitchFamily="34" charset="0"/>
                <a:cs typeface="Arial" panose="020B0604020202020204" pitchFamily="34" charset="0"/>
              </a:rPr>
              <a:t>يظهر كلا الاليلين في حالة الجينات الهجينة </a:t>
            </a:r>
            <a:endParaRPr lang="en-US" sz="32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372496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42"/>
                                        </p:tgtEl>
                                        <p:attrNameLst>
                                          <p:attrName>style.visibility</p:attrName>
                                        </p:attrNameLst>
                                      </p:cBhvr>
                                      <p:to>
                                        <p:strVal val="visible"/>
                                      </p:to>
                                    </p:set>
                                    <p:anim calcmode="lin" valueType="num">
                                      <p:cBhvr additive="base">
                                        <p:cTn id="7" dur="500" fill="hold"/>
                                        <p:tgtEl>
                                          <p:spTgt spid="10242"/>
                                        </p:tgtEl>
                                        <p:attrNameLst>
                                          <p:attrName>ppt_x</p:attrName>
                                        </p:attrNameLst>
                                      </p:cBhvr>
                                      <p:tavLst>
                                        <p:tav tm="0">
                                          <p:val>
                                            <p:strVal val="#ppt_x"/>
                                          </p:val>
                                        </p:tav>
                                        <p:tav tm="100000">
                                          <p:val>
                                            <p:strVal val="#ppt_x"/>
                                          </p:val>
                                        </p:tav>
                                      </p:tavLst>
                                    </p:anim>
                                    <p:anim calcmode="lin" valueType="num">
                                      <p:cBhvr additive="base">
                                        <p:cTn id="8" dur="500" fill="hold"/>
                                        <p:tgtEl>
                                          <p:spTgt spid="1024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218"/>
                                        </p:tgtEl>
                                        <p:attrNameLst>
                                          <p:attrName>style.visibility</p:attrName>
                                        </p:attrNameLst>
                                      </p:cBhvr>
                                      <p:to>
                                        <p:strVal val="visible"/>
                                      </p:to>
                                    </p:set>
                                    <p:anim calcmode="lin" valueType="num">
                                      <p:cBhvr additive="base">
                                        <p:cTn id="13" dur="500" fill="hold"/>
                                        <p:tgtEl>
                                          <p:spTgt spid="9218"/>
                                        </p:tgtEl>
                                        <p:attrNameLst>
                                          <p:attrName>ppt_x</p:attrName>
                                        </p:attrNameLst>
                                      </p:cBhvr>
                                      <p:tavLst>
                                        <p:tav tm="0">
                                          <p:val>
                                            <p:strVal val="#ppt_x"/>
                                          </p:val>
                                        </p:tav>
                                        <p:tav tm="100000">
                                          <p:val>
                                            <p:strVal val="#ppt_x"/>
                                          </p:val>
                                        </p:tav>
                                      </p:tavLst>
                                    </p:anim>
                                    <p:anim calcmode="lin" valueType="num">
                                      <p:cBhvr additive="base">
                                        <p:cTn id="14" dur="500" fill="hold"/>
                                        <p:tgtEl>
                                          <p:spTgt spid="921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ppt_x"/>
                                          </p:val>
                                        </p:tav>
                                        <p:tav tm="100000">
                                          <p:val>
                                            <p:strVal val="#ppt_x"/>
                                          </p:val>
                                        </p:tav>
                                      </p:tavLst>
                                    </p:anim>
                                    <p:anim calcmode="lin" valueType="num">
                                      <p:cBhvr additive="base">
                                        <p:cTn id="20"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down)">
                                      <p:cBhvr>
                                        <p:cTn id="25" dur="580">
                                          <p:stCondLst>
                                            <p:cond delay="0"/>
                                          </p:stCondLst>
                                        </p:cTn>
                                        <p:tgtEl>
                                          <p:spTgt spid="6"/>
                                        </p:tgtEl>
                                      </p:cBhvr>
                                    </p:animEffect>
                                    <p:anim calcmode="lin" valueType="num">
                                      <p:cBhvr>
                                        <p:cTn id="26"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31" dur="26">
                                          <p:stCondLst>
                                            <p:cond delay="650"/>
                                          </p:stCondLst>
                                        </p:cTn>
                                        <p:tgtEl>
                                          <p:spTgt spid="6"/>
                                        </p:tgtEl>
                                      </p:cBhvr>
                                      <p:to x="100000" y="60000"/>
                                    </p:animScale>
                                    <p:animScale>
                                      <p:cBhvr>
                                        <p:cTn id="32" dur="166" decel="50000">
                                          <p:stCondLst>
                                            <p:cond delay="676"/>
                                          </p:stCondLst>
                                        </p:cTn>
                                        <p:tgtEl>
                                          <p:spTgt spid="6"/>
                                        </p:tgtEl>
                                      </p:cBhvr>
                                      <p:to x="100000" y="100000"/>
                                    </p:animScale>
                                    <p:animScale>
                                      <p:cBhvr>
                                        <p:cTn id="33" dur="26">
                                          <p:stCondLst>
                                            <p:cond delay="1312"/>
                                          </p:stCondLst>
                                        </p:cTn>
                                        <p:tgtEl>
                                          <p:spTgt spid="6"/>
                                        </p:tgtEl>
                                      </p:cBhvr>
                                      <p:to x="100000" y="80000"/>
                                    </p:animScale>
                                    <p:animScale>
                                      <p:cBhvr>
                                        <p:cTn id="34" dur="166" decel="50000">
                                          <p:stCondLst>
                                            <p:cond delay="1338"/>
                                          </p:stCondLst>
                                        </p:cTn>
                                        <p:tgtEl>
                                          <p:spTgt spid="6"/>
                                        </p:tgtEl>
                                      </p:cBhvr>
                                      <p:to x="100000" y="100000"/>
                                    </p:animScale>
                                    <p:animScale>
                                      <p:cBhvr>
                                        <p:cTn id="35" dur="26">
                                          <p:stCondLst>
                                            <p:cond delay="1642"/>
                                          </p:stCondLst>
                                        </p:cTn>
                                        <p:tgtEl>
                                          <p:spTgt spid="6"/>
                                        </p:tgtEl>
                                      </p:cBhvr>
                                      <p:to x="100000" y="90000"/>
                                    </p:animScale>
                                    <p:animScale>
                                      <p:cBhvr>
                                        <p:cTn id="36" dur="166" decel="50000">
                                          <p:stCondLst>
                                            <p:cond delay="1668"/>
                                          </p:stCondLst>
                                        </p:cTn>
                                        <p:tgtEl>
                                          <p:spTgt spid="6"/>
                                        </p:tgtEl>
                                      </p:cBhvr>
                                      <p:to x="100000" y="100000"/>
                                    </p:animScale>
                                    <p:animScale>
                                      <p:cBhvr>
                                        <p:cTn id="37" dur="26">
                                          <p:stCondLst>
                                            <p:cond delay="1808"/>
                                          </p:stCondLst>
                                        </p:cTn>
                                        <p:tgtEl>
                                          <p:spTgt spid="6"/>
                                        </p:tgtEl>
                                      </p:cBhvr>
                                      <p:to x="100000" y="95000"/>
                                    </p:animScale>
                                    <p:animScale>
                                      <p:cBhvr>
                                        <p:cTn id="38" dur="166" decel="50000">
                                          <p:stCondLst>
                                            <p:cond delay="1834"/>
                                          </p:stCondLst>
                                        </p:cTn>
                                        <p:tgtEl>
                                          <p:spTgt spid="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00544FC-9AA6-44FB-A83F-3ACBED9A7849}"/>
              </a:ext>
            </a:extLst>
          </p:cNvPr>
          <p:cNvSpPr txBox="1"/>
          <p:nvPr/>
        </p:nvSpPr>
        <p:spPr>
          <a:xfrm>
            <a:off x="3048000" y="134444"/>
            <a:ext cx="6096000" cy="467629"/>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marL="0" marR="0" algn="ctr" rtl="1">
              <a:lnSpc>
                <a:spcPct val="107000"/>
              </a:lnSpc>
              <a:spcBef>
                <a:spcPts val="0"/>
              </a:spcBef>
              <a:spcAft>
                <a:spcPts val="800"/>
              </a:spcAft>
            </a:pPr>
            <a:r>
              <a:rPr lang="ar-AE" sz="2400" dirty="0">
                <a:ln w="0"/>
                <a:solidFill>
                  <a:schemeClr val="tx1"/>
                </a:solidFill>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Arial" panose="020B0604020202020204" pitchFamily="34" charset="0"/>
              </a:rPr>
              <a:t>مرض انيميا الخلايا المنجلية والملاريا : </a:t>
            </a:r>
            <a:endParaRPr lang="en-US" sz="2400" dirty="0">
              <a:ln w="0"/>
              <a:solidFill>
                <a:schemeClr val="tx1"/>
              </a:solidFill>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Arial" panose="020B0604020202020204" pitchFamily="34" charset="0"/>
            </a:endParaRPr>
          </a:p>
        </p:txBody>
      </p:sp>
      <p:pic>
        <p:nvPicPr>
          <p:cNvPr id="6" name="صورة 45">
            <a:extLst>
              <a:ext uri="{FF2B5EF4-FFF2-40B4-BE49-F238E27FC236}">
                <a16:creationId xmlns:a16="http://schemas.microsoft.com/office/drawing/2014/main" id="{83BEA9E3-72BD-4CC7-B3E8-259A2D389056}"/>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4990686" y="772183"/>
            <a:ext cx="3066636" cy="159829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8">
            <a:extLst>
              <a:ext uri="{FF2B5EF4-FFF2-40B4-BE49-F238E27FC236}">
                <a16:creationId xmlns:a16="http://schemas.microsoft.com/office/drawing/2014/main" id="{42F04308-2F3E-4B10-ACDF-ACC1CDFFDEEF}"/>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238540" y="693479"/>
            <a:ext cx="4200939" cy="167699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2" name="Picture 11">
            <a:extLst>
              <a:ext uri="{FF2B5EF4-FFF2-40B4-BE49-F238E27FC236}">
                <a16:creationId xmlns:a16="http://schemas.microsoft.com/office/drawing/2014/main" id="{E7401C8C-3AFA-4FF8-B32D-4065FD8E19EA}"/>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8608529" y="695036"/>
            <a:ext cx="3344931" cy="180946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2" name="TextBox 21">
            <a:extLst>
              <a:ext uri="{FF2B5EF4-FFF2-40B4-BE49-F238E27FC236}">
                <a16:creationId xmlns:a16="http://schemas.microsoft.com/office/drawing/2014/main" id="{1A7190B0-4321-4012-99EC-A0606CBEA35E}"/>
              </a:ext>
            </a:extLst>
          </p:cNvPr>
          <p:cNvSpPr txBox="1"/>
          <p:nvPr/>
        </p:nvSpPr>
        <p:spPr>
          <a:xfrm>
            <a:off x="1397483" y="2637659"/>
            <a:ext cx="9059102" cy="592726"/>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marL="0" marR="0" algn="ctr" rtl="1">
              <a:lnSpc>
                <a:spcPct val="107000"/>
              </a:lnSpc>
              <a:spcBef>
                <a:spcPts val="0"/>
              </a:spcBef>
              <a:spcAft>
                <a:spcPts val="800"/>
              </a:spcAft>
            </a:pPr>
            <a:r>
              <a:rPr lang="ar-AE" sz="3200" b="1" dirty="0">
                <a:effectLst/>
                <a:latin typeface="Calibri" panose="020F0502020204030204" pitchFamily="34" charset="0"/>
                <a:ea typeface="Calibri" panose="020F0502020204030204" pitchFamily="34" charset="0"/>
                <a:cs typeface="Arial" panose="020B0604020202020204" pitchFamily="34" charset="0"/>
              </a:rPr>
              <a:t>التاثير : يؤثر في خلايا الدم الحمراء وقدرتها على نقل الاكسجين </a:t>
            </a:r>
            <a:endParaRPr lang="en-US" sz="32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24" name="TextBox 23">
            <a:extLst>
              <a:ext uri="{FF2B5EF4-FFF2-40B4-BE49-F238E27FC236}">
                <a16:creationId xmlns:a16="http://schemas.microsoft.com/office/drawing/2014/main" id="{E948A44D-D4D7-46B0-8808-A7F77850A453}"/>
              </a:ext>
            </a:extLst>
          </p:cNvPr>
          <p:cNvSpPr txBox="1"/>
          <p:nvPr/>
        </p:nvSpPr>
        <p:spPr>
          <a:xfrm>
            <a:off x="599661" y="3337128"/>
            <a:ext cx="10654747" cy="954107"/>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rtl="1"/>
            <a:r>
              <a:rPr lang="ar-AE" b="1" dirty="0">
                <a:solidFill>
                  <a:srgbClr val="FF0000"/>
                </a:solidFill>
                <a:effectLst/>
                <a:latin typeface="Calibri" panose="020F0502020204030204" pitchFamily="34" charset="0"/>
                <a:ea typeface="Calibri" panose="020F0502020204030204" pitchFamily="34" charset="0"/>
                <a:cs typeface="Arial" panose="020B0604020202020204" pitchFamily="34" charset="0"/>
              </a:rPr>
              <a:t>شكل خلية الدم الحمراء : في الحالة الطبيعية قرصية مقعرة الوجهين ولكن بسبب تغيرات الهيموجلوبين يتغير شكل خلية الدم الحمراء الى شكل منجلي او شكل حرف </a:t>
            </a:r>
            <a:r>
              <a:rPr lang="en-US" b="1" dirty="0">
                <a:solidFill>
                  <a:srgbClr val="FF0000"/>
                </a:solidFill>
                <a:effectLst/>
                <a:latin typeface="Calibri" panose="020F0502020204030204" pitchFamily="34" charset="0"/>
                <a:ea typeface="Calibri" panose="020F0502020204030204" pitchFamily="34" charset="0"/>
                <a:cs typeface="Arial" panose="020B0604020202020204" pitchFamily="34" charset="0"/>
              </a:rPr>
              <a:t>C</a:t>
            </a:r>
            <a:r>
              <a:rPr lang="ar-AE" b="1" dirty="0">
                <a:solidFill>
                  <a:srgbClr val="FF0000"/>
                </a:solidFill>
                <a:effectLst/>
                <a:latin typeface="Calibri" panose="020F0502020204030204" pitchFamily="34" charset="0"/>
                <a:ea typeface="Calibri" panose="020F0502020204030204" pitchFamily="34" charset="0"/>
                <a:cs typeface="Arial" panose="020B0604020202020204" pitchFamily="34" charset="0"/>
              </a:rPr>
              <a:t> ولا تنقل الخلايا المنجلية الاكسجين بفاعلية لانها توقف الدورة الدموية في الاوعية الصغيرة </a:t>
            </a:r>
            <a:endParaRPr lang="en-US" b="1" dirty="0">
              <a:solidFill>
                <a:srgbClr val="FF0000"/>
              </a:solidFill>
              <a:effectLst/>
              <a:latin typeface="Calibri" panose="020F0502020204030204" pitchFamily="34" charset="0"/>
              <a:ea typeface="Calibri" panose="020F0502020204030204" pitchFamily="34" charset="0"/>
              <a:cs typeface="Arial" panose="020B0604020202020204" pitchFamily="34" charset="0"/>
            </a:endParaRPr>
          </a:p>
          <a:p>
            <a:pPr algn="r" rtl="1"/>
            <a:endParaRPr lang="en-US" sz="2000" dirty="0">
              <a:solidFill>
                <a:srgbClr val="FF0000"/>
              </a:solidFill>
            </a:endParaRPr>
          </a:p>
        </p:txBody>
      </p:sp>
      <p:pic>
        <p:nvPicPr>
          <p:cNvPr id="11266" name="Picture 2" descr="Medical ibrahim 🧠 on Twitter: &quot;الأنيميا المنجلية، فقر الدم المنجلي Sickle  Cell Anemia راح اتكلم عن الحالة تحت ذي التغريدة… &quot;">
            <a:extLst>
              <a:ext uri="{FF2B5EF4-FFF2-40B4-BE49-F238E27FC236}">
                <a16:creationId xmlns:a16="http://schemas.microsoft.com/office/drawing/2014/main" id="{7F5805B9-D3A9-435F-940D-3C0102FA31C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8540" y="4420336"/>
            <a:ext cx="4749248" cy="2303220"/>
          </a:xfrm>
          <a:prstGeom prst="rect">
            <a:avLst/>
          </a:prstGeom>
          <a:noFill/>
          <a:extLst>
            <a:ext uri="{909E8E84-426E-40DD-AFC4-6F175D3DCCD1}">
              <a14:hiddenFill xmlns:a14="http://schemas.microsoft.com/office/drawing/2010/main">
                <a:solidFill>
                  <a:srgbClr val="FFFFFF"/>
                </a:solidFill>
              </a14:hiddenFill>
            </a:ext>
          </a:extLst>
        </p:spPr>
      </p:pic>
      <p:pic>
        <p:nvPicPr>
          <p:cNvPr id="12290" name="Picture 2" descr="نادي العلوم - ما هو فقر الدم المنجلي ؟ أنيميا الخلايا... | Facebook">
            <a:extLst>
              <a:ext uri="{FF2B5EF4-FFF2-40B4-BE49-F238E27FC236}">
                <a16:creationId xmlns:a16="http://schemas.microsoft.com/office/drawing/2014/main" id="{C4D01497-9726-4DD2-9CD1-4CD3522DDE9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96000" y="4504722"/>
            <a:ext cx="5158408" cy="221883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499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ppt_x"/>
                                          </p:val>
                                        </p:tav>
                                        <p:tav tm="100000">
                                          <p:val>
                                            <p:strVal val="#ppt_x"/>
                                          </p:val>
                                        </p:tav>
                                      </p:tavLst>
                                    </p:anim>
                                    <p:anim calcmode="lin" valueType="num">
                                      <p:cBhvr additive="base">
                                        <p:cTn id="1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6" presetClass="entr" presetSubtype="0" fill="hold" grpId="0" nodeType="click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wipe(down)">
                                      <p:cBhvr>
                                        <p:cTn id="31" dur="580">
                                          <p:stCondLst>
                                            <p:cond delay="0"/>
                                          </p:stCondLst>
                                        </p:cTn>
                                        <p:tgtEl>
                                          <p:spTgt spid="22"/>
                                        </p:tgtEl>
                                      </p:cBhvr>
                                    </p:animEffect>
                                    <p:anim calcmode="lin" valueType="num">
                                      <p:cBhvr>
                                        <p:cTn id="32" dur="1822" tmFilter="0,0; 0.14,0.36; 0.43,0.73; 0.71,0.91; 1.0,1.0">
                                          <p:stCondLst>
                                            <p:cond delay="0"/>
                                          </p:stCondLst>
                                        </p:cTn>
                                        <p:tgtEl>
                                          <p:spTgt spid="22"/>
                                        </p:tgtEl>
                                        <p:attrNameLst>
                                          <p:attrName>ppt_x</p:attrName>
                                        </p:attrNameLst>
                                      </p:cBhvr>
                                      <p:tavLst>
                                        <p:tav tm="0">
                                          <p:val>
                                            <p:strVal val="#ppt_x-0.25"/>
                                          </p:val>
                                        </p:tav>
                                        <p:tav tm="100000">
                                          <p:val>
                                            <p:strVal val="#ppt_x"/>
                                          </p:val>
                                        </p:tav>
                                      </p:tavLst>
                                    </p:anim>
                                    <p:anim calcmode="lin" valueType="num">
                                      <p:cBhvr>
                                        <p:cTn id="33" dur="664" tmFilter="0.0,0.0; 0.25,0.07; 0.50,0.2; 0.75,0.467; 1.0,1.0">
                                          <p:stCondLst>
                                            <p:cond delay="0"/>
                                          </p:stCondLst>
                                        </p:cTn>
                                        <p:tgtEl>
                                          <p:spTgt spid="22"/>
                                        </p:tgtEl>
                                        <p:attrNameLst>
                                          <p:attrName>ppt_y</p:attrName>
                                        </p:attrNameLst>
                                      </p:cBhvr>
                                      <p:tavLst>
                                        <p:tav tm="0" fmla="#ppt_y-sin(pi*$)/3">
                                          <p:val>
                                            <p:fltVal val="0.5"/>
                                          </p:val>
                                        </p:tav>
                                        <p:tav tm="100000">
                                          <p:val>
                                            <p:fltVal val="1"/>
                                          </p:val>
                                        </p:tav>
                                      </p:tavLst>
                                    </p:anim>
                                    <p:anim calcmode="lin" valueType="num">
                                      <p:cBhvr>
                                        <p:cTn id="34" dur="664" tmFilter="0, 0; 0.125,0.2665; 0.25,0.4; 0.375,0.465; 0.5,0.5;  0.625,0.535; 0.75,0.6; 0.875,0.7335; 1,1">
                                          <p:stCondLst>
                                            <p:cond delay="664"/>
                                          </p:stCondLst>
                                        </p:cTn>
                                        <p:tgtEl>
                                          <p:spTgt spid="22"/>
                                        </p:tgtEl>
                                        <p:attrNameLst>
                                          <p:attrName>ppt_y</p:attrName>
                                        </p:attrNameLst>
                                      </p:cBhvr>
                                      <p:tavLst>
                                        <p:tav tm="0" fmla="#ppt_y-sin(pi*$)/9">
                                          <p:val>
                                            <p:fltVal val="0"/>
                                          </p:val>
                                        </p:tav>
                                        <p:tav tm="100000">
                                          <p:val>
                                            <p:fltVal val="1"/>
                                          </p:val>
                                        </p:tav>
                                      </p:tavLst>
                                    </p:anim>
                                    <p:anim calcmode="lin" valueType="num">
                                      <p:cBhvr>
                                        <p:cTn id="35" dur="332" tmFilter="0, 0; 0.125,0.2665; 0.25,0.4; 0.375,0.465; 0.5,0.5;  0.625,0.535; 0.75,0.6; 0.875,0.7335; 1,1">
                                          <p:stCondLst>
                                            <p:cond delay="1324"/>
                                          </p:stCondLst>
                                        </p:cTn>
                                        <p:tgtEl>
                                          <p:spTgt spid="22"/>
                                        </p:tgtEl>
                                        <p:attrNameLst>
                                          <p:attrName>ppt_y</p:attrName>
                                        </p:attrNameLst>
                                      </p:cBhvr>
                                      <p:tavLst>
                                        <p:tav tm="0" fmla="#ppt_y-sin(pi*$)/27">
                                          <p:val>
                                            <p:fltVal val="0"/>
                                          </p:val>
                                        </p:tav>
                                        <p:tav tm="100000">
                                          <p:val>
                                            <p:fltVal val="1"/>
                                          </p:val>
                                        </p:tav>
                                      </p:tavLst>
                                    </p:anim>
                                    <p:anim calcmode="lin" valueType="num">
                                      <p:cBhvr>
                                        <p:cTn id="36" dur="164" tmFilter="0, 0; 0.125,0.2665; 0.25,0.4; 0.375,0.465; 0.5,0.5;  0.625,0.535; 0.75,0.6; 0.875,0.7335; 1,1">
                                          <p:stCondLst>
                                            <p:cond delay="1656"/>
                                          </p:stCondLst>
                                        </p:cTn>
                                        <p:tgtEl>
                                          <p:spTgt spid="22"/>
                                        </p:tgtEl>
                                        <p:attrNameLst>
                                          <p:attrName>ppt_y</p:attrName>
                                        </p:attrNameLst>
                                      </p:cBhvr>
                                      <p:tavLst>
                                        <p:tav tm="0" fmla="#ppt_y-sin(pi*$)/81">
                                          <p:val>
                                            <p:fltVal val="0"/>
                                          </p:val>
                                        </p:tav>
                                        <p:tav tm="100000">
                                          <p:val>
                                            <p:fltVal val="1"/>
                                          </p:val>
                                        </p:tav>
                                      </p:tavLst>
                                    </p:anim>
                                    <p:animScale>
                                      <p:cBhvr>
                                        <p:cTn id="37" dur="26">
                                          <p:stCondLst>
                                            <p:cond delay="650"/>
                                          </p:stCondLst>
                                        </p:cTn>
                                        <p:tgtEl>
                                          <p:spTgt spid="22"/>
                                        </p:tgtEl>
                                      </p:cBhvr>
                                      <p:to x="100000" y="60000"/>
                                    </p:animScale>
                                    <p:animScale>
                                      <p:cBhvr>
                                        <p:cTn id="38" dur="166" decel="50000">
                                          <p:stCondLst>
                                            <p:cond delay="676"/>
                                          </p:stCondLst>
                                        </p:cTn>
                                        <p:tgtEl>
                                          <p:spTgt spid="22"/>
                                        </p:tgtEl>
                                      </p:cBhvr>
                                      <p:to x="100000" y="100000"/>
                                    </p:animScale>
                                    <p:animScale>
                                      <p:cBhvr>
                                        <p:cTn id="39" dur="26">
                                          <p:stCondLst>
                                            <p:cond delay="1312"/>
                                          </p:stCondLst>
                                        </p:cTn>
                                        <p:tgtEl>
                                          <p:spTgt spid="22"/>
                                        </p:tgtEl>
                                      </p:cBhvr>
                                      <p:to x="100000" y="80000"/>
                                    </p:animScale>
                                    <p:animScale>
                                      <p:cBhvr>
                                        <p:cTn id="40" dur="166" decel="50000">
                                          <p:stCondLst>
                                            <p:cond delay="1338"/>
                                          </p:stCondLst>
                                        </p:cTn>
                                        <p:tgtEl>
                                          <p:spTgt spid="22"/>
                                        </p:tgtEl>
                                      </p:cBhvr>
                                      <p:to x="100000" y="100000"/>
                                    </p:animScale>
                                    <p:animScale>
                                      <p:cBhvr>
                                        <p:cTn id="41" dur="26">
                                          <p:stCondLst>
                                            <p:cond delay="1642"/>
                                          </p:stCondLst>
                                        </p:cTn>
                                        <p:tgtEl>
                                          <p:spTgt spid="22"/>
                                        </p:tgtEl>
                                      </p:cBhvr>
                                      <p:to x="100000" y="90000"/>
                                    </p:animScale>
                                    <p:animScale>
                                      <p:cBhvr>
                                        <p:cTn id="42" dur="166" decel="50000">
                                          <p:stCondLst>
                                            <p:cond delay="1668"/>
                                          </p:stCondLst>
                                        </p:cTn>
                                        <p:tgtEl>
                                          <p:spTgt spid="22"/>
                                        </p:tgtEl>
                                      </p:cBhvr>
                                      <p:to x="100000" y="100000"/>
                                    </p:animScale>
                                    <p:animScale>
                                      <p:cBhvr>
                                        <p:cTn id="43" dur="26">
                                          <p:stCondLst>
                                            <p:cond delay="1808"/>
                                          </p:stCondLst>
                                        </p:cTn>
                                        <p:tgtEl>
                                          <p:spTgt spid="22"/>
                                        </p:tgtEl>
                                      </p:cBhvr>
                                      <p:to x="100000" y="95000"/>
                                    </p:animScale>
                                    <p:animScale>
                                      <p:cBhvr>
                                        <p:cTn id="44" dur="166" decel="50000">
                                          <p:stCondLst>
                                            <p:cond delay="1834"/>
                                          </p:stCondLst>
                                        </p:cTn>
                                        <p:tgtEl>
                                          <p:spTgt spid="22"/>
                                        </p:tgtEl>
                                      </p:cBhvr>
                                      <p:to x="100000" y="100000"/>
                                    </p:animScale>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24"/>
                                        </p:tgtEl>
                                        <p:attrNameLst>
                                          <p:attrName>style.visibility</p:attrName>
                                        </p:attrNameLst>
                                      </p:cBhvr>
                                      <p:to>
                                        <p:strVal val="visible"/>
                                      </p:to>
                                    </p:set>
                                    <p:animEffect transition="in" filter="fade">
                                      <p:cBhvr>
                                        <p:cTn id="49" dur="1000"/>
                                        <p:tgtEl>
                                          <p:spTgt spid="24"/>
                                        </p:tgtEl>
                                      </p:cBhvr>
                                    </p:animEffect>
                                    <p:anim calcmode="lin" valueType="num">
                                      <p:cBhvr>
                                        <p:cTn id="50" dur="1000" fill="hold"/>
                                        <p:tgtEl>
                                          <p:spTgt spid="24"/>
                                        </p:tgtEl>
                                        <p:attrNameLst>
                                          <p:attrName>ppt_x</p:attrName>
                                        </p:attrNameLst>
                                      </p:cBhvr>
                                      <p:tavLst>
                                        <p:tav tm="0">
                                          <p:val>
                                            <p:strVal val="#ppt_x"/>
                                          </p:val>
                                        </p:tav>
                                        <p:tav tm="100000">
                                          <p:val>
                                            <p:strVal val="#ppt_x"/>
                                          </p:val>
                                        </p:tav>
                                      </p:tavLst>
                                    </p:anim>
                                    <p:anim calcmode="lin" valueType="num">
                                      <p:cBhvr>
                                        <p:cTn id="51"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 presetClass="entr" presetSubtype="4" fill="hold" nodeType="clickEffect">
                                  <p:stCondLst>
                                    <p:cond delay="0"/>
                                  </p:stCondLst>
                                  <p:childTnLst>
                                    <p:set>
                                      <p:cBhvr>
                                        <p:cTn id="55" dur="1" fill="hold">
                                          <p:stCondLst>
                                            <p:cond delay="0"/>
                                          </p:stCondLst>
                                        </p:cTn>
                                        <p:tgtEl>
                                          <p:spTgt spid="12290"/>
                                        </p:tgtEl>
                                        <p:attrNameLst>
                                          <p:attrName>style.visibility</p:attrName>
                                        </p:attrNameLst>
                                      </p:cBhvr>
                                      <p:to>
                                        <p:strVal val="visible"/>
                                      </p:to>
                                    </p:set>
                                    <p:anim calcmode="lin" valueType="num">
                                      <p:cBhvr additive="base">
                                        <p:cTn id="56" dur="500" fill="hold"/>
                                        <p:tgtEl>
                                          <p:spTgt spid="12290"/>
                                        </p:tgtEl>
                                        <p:attrNameLst>
                                          <p:attrName>ppt_x</p:attrName>
                                        </p:attrNameLst>
                                      </p:cBhvr>
                                      <p:tavLst>
                                        <p:tav tm="0">
                                          <p:val>
                                            <p:strVal val="#ppt_x"/>
                                          </p:val>
                                        </p:tav>
                                        <p:tav tm="100000">
                                          <p:val>
                                            <p:strVal val="#ppt_x"/>
                                          </p:val>
                                        </p:tav>
                                      </p:tavLst>
                                    </p:anim>
                                    <p:anim calcmode="lin" valueType="num">
                                      <p:cBhvr additive="base">
                                        <p:cTn id="57" dur="500" fill="hold"/>
                                        <p:tgtEl>
                                          <p:spTgt spid="12290"/>
                                        </p:tgtEl>
                                        <p:attrNameLst>
                                          <p:attrName>ppt_y</p:attrName>
                                        </p:attrNameLst>
                                      </p:cBhvr>
                                      <p:tavLst>
                                        <p:tav tm="0">
                                          <p:val>
                                            <p:strVal val="1+#ppt_h/2"/>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2" presetClass="entr" presetSubtype="4" fill="hold" nodeType="clickEffect">
                                  <p:stCondLst>
                                    <p:cond delay="0"/>
                                  </p:stCondLst>
                                  <p:childTnLst>
                                    <p:set>
                                      <p:cBhvr>
                                        <p:cTn id="61" dur="1" fill="hold">
                                          <p:stCondLst>
                                            <p:cond delay="0"/>
                                          </p:stCondLst>
                                        </p:cTn>
                                        <p:tgtEl>
                                          <p:spTgt spid="11266"/>
                                        </p:tgtEl>
                                        <p:attrNameLst>
                                          <p:attrName>style.visibility</p:attrName>
                                        </p:attrNameLst>
                                      </p:cBhvr>
                                      <p:to>
                                        <p:strVal val="visible"/>
                                      </p:to>
                                    </p:set>
                                    <p:anim calcmode="lin" valueType="num">
                                      <p:cBhvr additive="base">
                                        <p:cTn id="62" dur="500" fill="hold"/>
                                        <p:tgtEl>
                                          <p:spTgt spid="11266"/>
                                        </p:tgtEl>
                                        <p:attrNameLst>
                                          <p:attrName>ppt_x</p:attrName>
                                        </p:attrNameLst>
                                      </p:cBhvr>
                                      <p:tavLst>
                                        <p:tav tm="0">
                                          <p:val>
                                            <p:strVal val="#ppt_x"/>
                                          </p:val>
                                        </p:tav>
                                        <p:tav tm="100000">
                                          <p:val>
                                            <p:strVal val="#ppt_x"/>
                                          </p:val>
                                        </p:tav>
                                      </p:tavLst>
                                    </p:anim>
                                    <p:anim calcmode="lin" valueType="num">
                                      <p:cBhvr additive="base">
                                        <p:cTn id="63" dur="500" fill="hold"/>
                                        <p:tgtEl>
                                          <p:spTgt spid="1126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2" grpId="0" animBg="1"/>
      <p:bldP spid="2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DE8D3E7-1A35-4FFE-A66D-FF0B2AF5B5CA}"/>
              </a:ext>
            </a:extLst>
          </p:cNvPr>
          <p:cNvSpPr txBox="1"/>
          <p:nvPr/>
        </p:nvSpPr>
        <p:spPr>
          <a:xfrm>
            <a:off x="238540" y="287710"/>
            <a:ext cx="11714920" cy="530145"/>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marL="0" marR="0" algn="ctr" rtl="1">
              <a:lnSpc>
                <a:spcPct val="107000"/>
              </a:lnSpc>
              <a:spcBef>
                <a:spcPts val="0"/>
              </a:spcBef>
              <a:spcAft>
                <a:spcPts val="800"/>
              </a:spcAft>
            </a:pPr>
            <a:r>
              <a:rPr lang="ar-AE" sz="2800" b="1" cap="all" dirty="0">
                <a:ln w="4496" cap="flat" cmpd="sng" algn="ctr">
                  <a:solidFill>
                    <a:srgbClr val="5C437A"/>
                  </a:solidFill>
                  <a:prstDash val="solid"/>
                  <a:round/>
                </a:ln>
                <a:solidFill>
                  <a:srgbClr val="FFC000"/>
                </a:solidFill>
                <a:effectLst>
                  <a:reflection blurRad="12700" stA="28000" endPos="45000" dist="1003" dir="5400000" sy="-100000" algn="bl"/>
                </a:effectLst>
                <a:latin typeface="Calibri" panose="020F0502020204030204" pitchFamily="34" charset="0"/>
                <a:ea typeface="Calibri" panose="020F0502020204030204" pitchFamily="34" charset="0"/>
                <a:cs typeface="Arial" panose="020B0604020202020204" pitchFamily="34" charset="0"/>
              </a:rPr>
              <a:t>ان الاشخاص متخالفي الجينات يعيشون حياة طبيعية بشرط توفر غاز الاكسجين وعدم نقصه </a:t>
            </a:r>
            <a:endParaRPr lang="en-US" sz="28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5" name="TextBox 4">
            <a:extLst>
              <a:ext uri="{FF2B5EF4-FFF2-40B4-BE49-F238E27FC236}">
                <a16:creationId xmlns:a16="http://schemas.microsoft.com/office/drawing/2014/main" id="{F0BD651E-72D7-4001-8A27-81AEAC3673B5}"/>
              </a:ext>
            </a:extLst>
          </p:cNvPr>
          <p:cNvSpPr txBox="1"/>
          <p:nvPr/>
        </p:nvSpPr>
        <p:spPr>
          <a:xfrm>
            <a:off x="1916180" y="1014448"/>
            <a:ext cx="7924799" cy="530145"/>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marL="0" marR="0" algn="ctr" rtl="1">
              <a:lnSpc>
                <a:spcPct val="107000"/>
              </a:lnSpc>
              <a:spcBef>
                <a:spcPts val="0"/>
              </a:spcBef>
              <a:spcAft>
                <a:spcPts val="800"/>
              </a:spcAft>
            </a:pPr>
            <a:r>
              <a:rPr lang="ar-AE" sz="2800" b="1" cap="all" dirty="0">
                <a:ln w="4496" cap="flat" cmpd="sng" algn="ctr">
                  <a:solidFill>
                    <a:srgbClr val="5C437A"/>
                  </a:solidFill>
                  <a:prstDash val="solid"/>
                  <a:round/>
                </a:ln>
                <a:solidFill>
                  <a:srgbClr val="00B050"/>
                </a:solidFill>
                <a:effectLst>
                  <a:reflection blurRad="12700" stA="28000" endPos="45000" dist="1003" dir="5400000" sy="-100000" algn="bl"/>
                </a:effectLst>
                <a:latin typeface="Calibri" panose="020F0502020204030204" pitchFamily="34" charset="0"/>
                <a:ea typeface="Calibri" panose="020F0502020204030204" pitchFamily="34" charset="0"/>
                <a:cs typeface="Arial" panose="020B0604020202020204" pitchFamily="34" charset="0"/>
              </a:rPr>
              <a:t>لماذا يعيش </a:t>
            </a:r>
            <a:r>
              <a:rPr lang="en-US" sz="2800" b="1" cap="all" dirty="0">
                <a:ln w="4496" cap="flat" cmpd="sng" algn="ctr">
                  <a:solidFill>
                    <a:srgbClr val="5C437A"/>
                  </a:solidFill>
                  <a:prstDash val="solid"/>
                  <a:round/>
                </a:ln>
                <a:solidFill>
                  <a:srgbClr val="00B050"/>
                </a:solidFill>
                <a:effectLst>
                  <a:reflection blurRad="12700" stA="28000" endPos="45000" dist="1003" dir="5400000" sy="-100000" algn="bl"/>
                </a:effectLst>
                <a:latin typeface="Calibri" panose="020F0502020204030204" pitchFamily="34" charset="0"/>
                <a:ea typeface="Calibri" panose="020F0502020204030204" pitchFamily="34" charset="0"/>
                <a:cs typeface="Arial" panose="020B0604020202020204" pitchFamily="34" charset="0"/>
              </a:rPr>
              <a:t> </a:t>
            </a:r>
            <a:r>
              <a:rPr lang="ar-AE" sz="2800" b="1" cap="all" dirty="0">
                <a:ln w="4496" cap="flat" cmpd="sng" algn="ctr">
                  <a:solidFill>
                    <a:srgbClr val="5C437A"/>
                  </a:solidFill>
                  <a:prstDash val="solid"/>
                  <a:round/>
                </a:ln>
                <a:solidFill>
                  <a:srgbClr val="00B050"/>
                </a:solidFill>
                <a:effectLst>
                  <a:reflection blurRad="12700" stA="28000" endPos="45000" dist="1003" dir="5400000" sy="-100000" algn="bl"/>
                </a:effectLst>
                <a:latin typeface="Calibri" panose="020F0502020204030204" pitchFamily="34" charset="0"/>
                <a:ea typeface="Calibri" panose="020F0502020204030204" pitchFamily="34" charset="0"/>
                <a:cs typeface="Arial" panose="020B0604020202020204" pitchFamily="34" charset="0"/>
              </a:rPr>
              <a:t>الهجائن  بالانيميا المنجلية حياة طبيبعية ؟</a:t>
            </a:r>
            <a:endParaRPr lang="en-US" sz="28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7" name="TextBox 6">
            <a:extLst>
              <a:ext uri="{FF2B5EF4-FFF2-40B4-BE49-F238E27FC236}">
                <a16:creationId xmlns:a16="http://schemas.microsoft.com/office/drawing/2014/main" id="{026C71EE-8DAE-42D2-AC23-50477A4287AF}"/>
              </a:ext>
            </a:extLst>
          </p:cNvPr>
          <p:cNvSpPr txBox="1"/>
          <p:nvPr/>
        </p:nvSpPr>
        <p:spPr>
          <a:xfrm>
            <a:off x="1737274" y="1741186"/>
            <a:ext cx="8282609" cy="53014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marL="0" marR="0" algn="ctr" rtl="1">
              <a:lnSpc>
                <a:spcPct val="107000"/>
              </a:lnSpc>
              <a:spcBef>
                <a:spcPts val="0"/>
              </a:spcBef>
              <a:spcAft>
                <a:spcPts val="800"/>
              </a:spcAft>
            </a:pPr>
            <a:r>
              <a:rPr lang="ar-AE" sz="2800" b="1" cap="all" dirty="0">
                <a:ln w="4496" cap="flat" cmpd="sng" algn="ctr">
                  <a:solidFill>
                    <a:srgbClr val="5C437A"/>
                  </a:solidFill>
                  <a:prstDash val="solid"/>
                  <a:round/>
                </a:ln>
                <a:solidFill>
                  <a:srgbClr val="00B0F0"/>
                </a:solidFill>
                <a:effectLst>
                  <a:reflection blurRad="12700" stA="28000" endPos="45000" dist="1003" dir="5400000" sy="-100000" algn="bl"/>
                </a:effectLst>
                <a:latin typeface="Calibri" panose="020F0502020204030204" pitchFamily="34" charset="0"/>
                <a:ea typeface="Calibri" panose="020F0502020204030204" pitchFamily="34" charset="0"/>
                <a:cs typeface="Arial" panose="020B0604020202020204" pitchFamily="34" charset="0"/>
              </a:rPr>
              <a:t>لان الخلايا الطبيعية تعوض عن نقص الاكسجين في الخلايا المنجلية </a:t>
            </a:r>
            <a:endParaRPr lang="en-US" sz="28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9" name="TextBox 8">
            <a:extLst>
              <a:ext uri="{FF2B5EF4-FFF2-40B4-BE49-F238E27FC236}">
                <a16:creationId xmlns:a16="http://schemas.microsoft.com/office/drawing/2014/main" id="{96F14441-540A-4EFC-AB45-7FF52D6B05C0}"/>
              </a:ext>
            </a:extLst>
          </p:cNvPr>
          <p:cNvSpPr txBox="1"/>
          <p:nvPr/>
        </p:nvSpPr>
        <p:spPr>
          <a:xfrm>
            <a:off x="1063486" y="2467924"/>
            <a:ext cx="10065027" cy="467629"/>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marL="0" marR="0" algn="ctr" rtl="1">
              <a:lnSpc>
                <a:spcPct val="107000"/>
              </a:lnSpc>
              <a:spcBef>
                <a:spcPts val="0"/>
              </a:spcBef>
              <a:spcAft>
                <a:spcPts val="800"/>
              </a:spcAft>
            </a:pPr>
            <a:r>
              <a:rPr lang="ar-AE" sz="2400" b="1" dirty="0">
                <a:effectLst/>
                <a:latin typeface="Calibri" panose="020F0502020204030204" pitchFamily="34" charset="0"/>
                <a:ea typeface="Calibri" panose="020F0502020204030204" pitchFamily="34" charset="0"/>
                <a:cs typeface="Arial" panose="020B0604020202020204" pitchFamily="34" charset="0"/>
              </a:rPr>
              <a:t>الاليل المسؤول عن مرض الانيميا المنجلية شائع بشكل خاص لدى الأشخاص ذوي الأصول الافريقية </a:t>
            </a:r>
            <a:endParaRPr lang="en-US" sz="24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FDE15C58-1E2E-4F9E-A7B5-2296A18F5E7D}"/>
              </a:ext>
            </a:extLst>
          </p:cNvPr>
          <p:cNvSpPr txBox="1"/>
          <p:nvPr/>
        </p:nvSpPr>
        <p:spPr>
          <a:xfrm>
            <a:off x="3048000" y="3248705"/>
            <a:ext cx="6096000" cy="530145"/>
          </a:xfrm>
          <a:prstGeom prst="rect">
            <a:avLst/>
          </a:prstGeom>
          <a:solidFill>
            <a:srgbClr val="92D050"/>
          </a:solidFill>
        </p:spPr>
        <p:style>
          <a:lnRef idx="2">
            <a:schemeClr val="accent4"/>
          </a:lnRef>
          <a:fillRef idx="1">
            <a:schemeClr val="lt1"/>
          </a:fillRef>
          <a:effectRef idx="0">
            <a:schemeClr val="accent4"/>
          </a:effectRef>
          <a:fontRef idx="minor">
            <a:schemeClr val="dk1"/>
          </a:fontRef>
        </p:style>
        <p:txBody>
          <a:bodyPr wrap="square">
            <a:spAutoFit/>
          </a:bodyPr>
          <a:lstStyle/>
          <a:p>
            <a:pPr marL="0" marR="0" algn="ctr" rtl="1">
              <a:lnSpc>
                <a:spcPct val="107000"/>
              </a:lnSpc>
              <a:spcBef>
                <a:spcPts val="0"/>
              </a:spcBef>
              <a:spcAft>
                <a:spcPts val="800"/>
              </a:spcAft>
            </a:pPr>
            <a:r>
              <a:rPr lang="ar-AE" sz="2800" dirty="0">
                <a:ln w="0"/>
                <a:solidFill>
                  <a:schemeClr val="tx1"/>
                </a:solidFill>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Arial" panose="020B0604020202020204" pitchFamily="34" charset="0"/>
              </a:rPr>
              <a:t>مرض انيميا الخلايا المنجلية والملاريا : </a:t>
            </a:r>
            <a:endParaRPr lang="en-US" sz="2800" dirty="0">
              <a:ln w="0"/>
              <a:solidFill>
                <a:schemeClr val="tx1"/>
              </a:solidFill>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18C07390-8FAE-409F-AD92-F5259C582359}"/>
              </a:ext>
            </a:extLst>
          </p:cNvPr>
          <p:cNvSpPr txBox="1"/>
          <p:nvPr/>
        </p:nvSpPr>
        <p:spPr>
          <a:xfrm>
            <a:off x="1325217" y="3997993"/>
            <a:ext cx="9803296" cy="530145"/>
          </a:xfrm>
          <a:prstGeom prst="rect">
            <a:avLst/>
          </a:prstGeom>
          <a:solidFill>
            <a:srgbClr val="FFC000"/>
          </a:solidFill>
        </p:spPr>
        <p:txBody>
          <a:bodyPr wrap="square">
            <a:spAutoFit/>
          </a:bodyPr>
          <a:lstStyle/>
          <a:p>
            <a:pPr marL="0" marR="0" algn="ctr" rtl="1">
              <a:lnSpc>
                <a:spcPct val="107000"/>
              </a:lnSpc>
              <a:spcBef>
                <a:spcPts val="0"/>
              </a:spcBef>
              <a:spcAft>
                <a:spcPts val="800"/>
              </a:spcAft>
            </a:pPr>
            <a:r>
              <a:rPr lang="ar-AE" sz="2800" b="1" dirty="0">
                <a:effectLst/>
                <a:latin typeface="Calibri" panose="020F0502020204030204" pitchFamily="34" charset="0"/>
                <a:ea typeface="Calibri" panose="020F0502020204030204" pitchFamily="34" charset="0"/>
                <a:cs typeface="Arial" panose="020B0604020202020204" pitchFamily="34" charset="0"/>
              </a:rPr>
              <a:t>لوحظ انتشار كل من مرضي الانيميا المنجلية والملاريا في افريقيا  الوسطى </a:t>
            </a:r>
            <a:endParaRPr lang="en-US" sz="28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6" name="Rectangle 15">
            <a:extLst>
              <a:ext uri="{FF2B5EF4-FFF2-40B4-BE49-F238E27FC236}">
                <a16:creationId xmlns:a16="http://schemas.microsoft.com/office/drawing/2014/main" id="{8DABE08B-0FBE-40DF-8489-4912AE4FBF44}"/>
              </a:ext>
            </a:extLst>
          </p:cNvPr>
          <p:cNvSpPr/>
          <p:nvPr/>
        </p:nvSpPr>
        <p:spPr>
          <a:xfrm>
            <a:off x="2592040" y="4841290"/>
            <a:ext cx="6301405" cy="635735"/>
          </a:xfrm>
          <a:prstGeom prst="rect">
            <a:avLst/>
          </a:prstGeom>
        </p:spPr>
        <p:style>
          <a:lnRef idx="3">
            <a:schemeClr val="lt1"/>
          </a:lnRef>
          <a:fillRef idx="1">
            <a:schemeClr val="accent3"/>
          </a:fillRef>
          <a:effectRef idx="1">
            <a:schemeClr val="accent3"/>
          </a:effectRef>
          <a:fontRef idx="minor">
            <a:schemeClr val="lt1"/>
          </a:fontRef>
        </p:style>
        <p:txBody>
          <a:bodyPr rtlCol="0" anchor="ctr"/>
          <a:lstStyle/>
          <a:p>
            <a:pPr algn="ctr"/>
            <a:r>
              <a:rPr lang="ar-AE" sz="3600" b="1" dirty="0"/>
              <a:t>ما هو مرض الملاريا ؟؟</a:t>
            </a:r>
            <a:endParaRPr lang="en-US" sz="3600" b="1" dirty="0"/>
          </a:p>
        </p:txBody>
      </p:sp>
      <p:sp>
        <p:nvSpPr>
          <p:cNvPr id="18" name="TextBox 17">
            <a:extLst>
              <a:ext uri="{FF2B5EF4-FFF2-40B4-BE49-F238E27FC236}">
                <a16:creationId xmlns:a16="http://schemas.microsoft.com/office/drawing/2014/main" id="{B3455DCE-785D-4C4E-B553-FC7F50A0B2AD}"/>
              </a:ext>
            </a:extLst>
          </p:cNvPr>
          <p:cNvSpPr txBox="1"/>
          <p:nvPr/>
        </p:nvSpPr>
        <p:spPr>
          <a:xfrm>
            <a:off x="2694742" y="5551164"/>
            <a:ext cx="6096000" cy="584775"/>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en-US" sz="3200" b="1" dirty="0"/>
              <a:t>https://youtu.be/reKlLpbTHFs</a:t>
            </a:r>
          </a:p>
        </p:txBody>
      </p:sp>
    </p:spTree>
    <p:extLst>
      <p:ext uri="{BB962C8B-B14F-4D97-AF65-F5344CB8AC3E}">
        <p14:creationId xmlns:p14="http://schemas.microsoft.com/office/powerpoint/2010/main" val="2699504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Effect transition="in" filter="fade">
                                      <p:cBhvr>
                                        <p:cTn id="21" dur="500"/>
                                        <p:tgtEl>
                                          <p:spTgt spid="7"/>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p:cTn id="26" dur="500" fill="hold"/>
                                        <p:tgtEl>
                                          <p:spTgt spid="9"/>
                                        </p:tgtEl>
                                        <p:attrNameLst>
                                          <p:attrName>ppt_w</p:attrName>
                                        </p:attrNameLst>
                                      </p:cBhvr>
                                      <p:tavLst>
                                        <p:tav tm="0">
                                          <p:val>
                                            <p:fltVal val="0"/>
                                          </p:val>
                                        </p:tav>
                                        <p:tav tm="100000">
                                          <p:val>
                                            <p:strVal val="#ppt_w"/>
                                          </p:val>
                                        </p:tav>
                                      </p:tavLst>
                                    </p:anim>
                                    <p:anim calcmode="lin" valueType="num">
                                      <p:cBhvr>
                                        <p:cTn id="27" dur="500" fill="hold"/>
                                        <p:tgtEl>
                                          <p:spTgt spid="9"/>
                                        </p:tgtEl>
                                        <p:attrNameLst>
                                          <p:attrName>ppt_h</p:attrName>
                                        </p:attrNameLst>
                                      </p:cBhvr>
                                      <p:tavLst>
                                        <p:tav tm="0">
                                          <p:val>
                                            <p:fltVal val="0"/>
                                          </p:val>
                                        </p:tav>
                                        <p:tav tm="100000">
                                          <p:val>
                                            <p:strVal val="#ppt_h"/>
                                          </p:val>
                                        </p:tav>
                                      </p:tavLst>
                                    </p:anim>
                                    <p:animEffect transition="in" filter="fade">
                                      <p:cBhvr>
                                        <p:cTn id="28" dur="500"/>
                                        <p:tgtEl>
                                          <p:spTgt spid="9"/>
                                        </p:tgtEl>
                                      </p:cBhvr>
                                    </p:animEffect>
                                  </p:childTnLst>
                                </p:cTn>
                              </p:par>
                            </p:childTnLst>
                          </p:cTn>
                        </p:par>
                      </p:childTnLst>
                    </p:cTn>
                  </p:par>
                  <p:par>
                    <p:cTn id="29" fill="hold">
                      <p:stCondLst>
                        <p:cond delay="indefinite"/>
                      </p:stCondLst>
                      <p:childTnLst>
                        <p:par>
                          <p:cTn id="30" fill="hold">
                            <p:stCondLst>
                              <p:cond delay="0"/>
                            </p:stCondLst>
                            <p:childTnLst>
                              <p:par>
                                <p:cTn id="31" presetID="45" presetClass="entr" presetSubtype="0" fill="hold" grpId="0" nodeType="click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2000"/>
                                        <p:tgtEl>
                                          <p:spTgt spid="11"/>
                                        </p:tgtEl>
                                      </p:cBhvr>
                                    </p:animEffect>
                                    <p:anim calcmode="lin" valueType="num">
                                      <p:cBhvr>
                                        <p:cTn id="34" dur="2000" fill="hold"/>
                                        <p:tgtEl>
                                          <p:spTgt spid="11"/>
                                        </p:tgtEl>
                                        <p:attrNameLst>
                                          <p:attrName>ppt_w</p:attrName>
                                        </p:attrNameLst>
                                      </p:cBhvr>
                                      <p:tavLst>
                                        <p:tav tm="0" fmla="#ppt_w*sin(2.5*pi*$)">
                                          <p:val>
                                            <p:fltVal val="0"/>
                                          </p:val>
                                        </p:tav>
                                        <p:tav tm="100000">
                                          <p:val>
                                            <p:fltVal val="1"/>
                                          </p:val>
                                        </p:tav>
                                      </p:tavLst>
                                    </p:anim>
                                    <p:anim calcmode="lin" valueType="num">
                                      <p:cBhvr>
                                        <p:cTn id="35" dur="2000" fill="hold"/>
                                        <p:tgtEl>
                                          <p:spTgt spid="11"/>
                                        </p:tgtEl>
                                        <p:attrNameLst>
                                          <p:attrName>ppt_h</p:attrName>
                                        </p:attrNameLst>
                                      </p:cBhvr>
                                      <p:tavLst>
                                        <p:tav tm="0">
                                          <p:val>
                                            <p:strVal val="#ppt_h"/>
                                          </p:val>
                                        </p:tav>
                                        <p:tav tm="100000">
                                          <p:val>
                                            <p:strVal val="#ppt_h"/>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grpId="0" nodeType="clickEffect">
                                  <p:stCondLst>
                                    <p:cond delay="0"/>
                                  </p:stCondLst>
                                  <p:childTnLst>
                                    <p:set>
                                      <p:cBhvr>
                                        <p:cTn id="39" dur="1" fill="hold">
                                          <p:stCondLst>
                                            <p:cond delay="0"/>
                                          </p:stCondLst>
                                        </p:cTn>
                                        <p:tgtEl>
                                          <p:spTgt spid="13"/>
                                        </p:tgtEl>
                                        <p:attrNameLst>
                                          <p:attrName>style.visibility</p:attrName>
                                        </p:attrNameLst>
                                      </p:cBhvr>
                                      <p:to>
                                        <p:strVal val="visible"/>
                                      </p:to>
                                    </p:set>
                                    <p:anim calcmode="lin" valueType="num">
                                      <p:cBhvr additive="base">
                                        <p:cTn id="40" dur="500" fill="hold"/>
                                        <p:tgtEl>
                                          <p:spTgt spid="13"/>
                                        </p:tgtEl>
                                        <p:attrNameLst>
                                          <p:attrName>ppt_x</p:attrName>
                                        </p:attrNameLst>
                                      </p:cBhvr>
                                      <p:tavLst>
                                        <p:tav tm="0">
                                          <p:val>
                                            <p:strVal val="#ppt_x"/>
                                          </p:val>
                                        </p:tav>
                                        <p:tav tm="100000">
                                          <p:val>
                                            <p:strVal val="#ppt_x"/>
                                          </p:val>
                                        </p:tav>
                                      </p:tavLst>
                                    </p:anim>
                                    <p:anim calcmode="lin" valueType="num">
                                      <p:cBhvr additive="base">
                                        <p:cTn id="41"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grpId="0" nodeType="clickEffect">
                                  <p:stCondLst>
                                    <p:cond delay="0"/>
                                  </p:stCondLst>
                                  <p:childTnLst>
                                    <p:set>
                                      <p:cBhvr>
                                        <p:cTn id="45" dur="1" fill="hold">
                                          <p:stCondLst>
                                            <p:cond delay="0"/>
                                          </p:stCondLst>
                                        </p:cTn>
                                        <p:tgtEl>
                                          <p:spTgt spid="16"/>
                                        </p:tgtEl>
                                        <p:attrNameLst>
                                          <p:attrName>style.visibility</p:attrName>
                                        </p:attrNameLst>
                                      </p:cBhvr>
                                      <p:to>
                                        <p:strVal val="visible"/>
                                      </p:to>
                                    </p:set>
                                    <p:anim calcmode="lin" valueType="num">
                                      <p:cBhvr additive="base">
                                        <p:cTn id="46" dur="500" fill="hold"/>
                                        <p:tgtEl>
                                          <p:spTgt spid="16"/>
                                        </p:tgtEl>
                                        <p:attrNameLst>
                                          <p:attrName>ppt_x</p:attrName>
                                        </p:attrNameLst>
                                      </p:cBhvr>
                                      <p:tavLst>
                                        <p:tav tm="0">
                                          <p:val>
                                            <p:strVal val="#ppt_x"/>
                                          </p:val>
                                        </p:tav>
                                        <p:tav tm="100000">
                                          <p:val>
                                            <p:strVal val="#ppt_x"/>
                                          </p:val>
                                        </p:tav>
                                      </p:tavLst>
                                    </p:anim>
                                    <p:anim calcmode="lin" valueType="num">
                                      <p:cBhvr additive="base">
                                        <p:cTn id="47"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grpId="0" nodeType="clickEffect">
                                  <p:stCondLst>
                                    <p:cond delay="0"/>
                                  </p:stCondLst>
                                  <p:childTnLst>
                                    <p:set>
                                      <p:cBhvr>
                                        <p:cTn id="51" dur="1" fill="hold">
                                          <p:stCondLst>
                                            <p:cond delay="0"/>
                                          </p:stCondLst>
                                        </p:cTn>
                                        <p:tgtEl>
                                          <p:spTgt spid="18"/>
                                        </p:tgtEl>
                                        <p:attrNameLst>
                                          <p:attrName>style.visibility</p:attrName>
                                        </p:attrNameLst>
                                      </p:cBhvr>
                                      <p:to>
                                        <p:strVal val="visible"/>
                                      </p:to>
                                    </p:set>
                                    <p:anim calcmode="lin" valueType="num">
                                      <p:cBhvr additive="base">
                                        <p:cTn id="52" dur="500" fill="hold"/>
                                        <p:tgtEl>
                                          <p:spTgt spid="18"/>
                                        </p:tgtEl>
                                        <p:attrNameLst>
                                          <p:attrName>ppt_x</p:attrName>
                                        </p:attrNameLst>
                                      </p:cBhvr>
                                      <p:tavLst>
                                        <p:tav tm="0">
                                          <p:val>
                                            <p:strVal val="#ppt_x"/>
                                          </p:val>
                                        </p:tav>
                                        <p:tav tm="100000">
                                          <p:val>
                                            <p:strVal val="#ppt_x"/>
                                          </p:val>
                                        </p:tav>
                                      </p:tavLst>
                                    </p:anim>
                                    <p:anim calcmode="lin" valueType="num">
                                      <p:cBhvr additive="base">
                                        <p:cTn id="53"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7" grpId="0" animBg="1"/>
      <p:bldP spid="9" grpId="0" animBg="1"/>
      <p:bldP spid="11" grpId="0" animBg="1"/>
      <p:bldP spid="13" grpId="0" animBg="1"/>
      <p:bldP spid="16" grpId="0" animBg="1"/>
      <p:bldP spid="1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كيف يقي فقر الدم المنجلي من الإصابة بالملاريا؟ | الطبي">
            <a:extLst>
              <a:ext uri="{FF2B5EF4-FFF2-40B4-BE49-F238E27FC236}">
                <a16:creationId xmlns:a16="http://schemas.microsoft.com/office/drawing/2014/main" id="{3541B1D4-CB04-444F-933F-0ACA5082169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2095" y="1102000"/>
            <a:ext cx="5676900" cy="422537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D95C9135-519A-40F5-8CB1-7765BADBB240}"/>
              </a:ext>
            </a:extLst>
          </p:cNvPr>
          <p:cNvSpPr txBox="1"/>
          <p:nvPr/>
        </p:nvSpPr>
        <p:spPr>
          <a:xfrm>
            <a:off x="1302026" y="200823"/>
            <a:ext cx="9153939" cy="530145"/>
          </a:xfrm>
          <a:prstGeom prst="rect">
            <a:avLst/>
          </a:prstGeom>
          <a:noFill/>
          <a:ln w="9525"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wrap="square">
            <a:spAutoFit/>
          </a:bodyPr>
          <a:lstStyle/>
          <a:p>
            <a:pPr marL="0" marR="0" algn="ctr" rtl="1">
              <a:lnSpc>
                <a:spcPct val="107000"/>
              </a:lnSpc>
              <a:spcBef>
                <a:spcPts val="0"/>
              </a:spcBef>
              <a:spcAft>
                <a:spcPts val="800"/>
              </a:spcAft>
            </a:pPr>
            <a:r>
              <a:rPr lang="ar-AE" sz="2800" b="1" dirty="0">
                <a:solidFill>
                  <a:srgbClr val="7030A0"/>
                </a:solidFill>
                <a:effectLst/>
                <a:latin typeface="Calibri" panose="020F0502020204030204" pitchFamily="34" charset="0"/>
                <a:ea typeface="Calibri" panose="020F0502020204030204" pitchFamily="34" charset="0"/>
                <a:cs typeface="Arial" panose="020B0604020202020204" pitchFamily="34" charset="0"/>
              </a:rPr>
              <a:t>لماذا توجد مستويات عالية من اليلات الخلايا المنجلية في افريقيا الوسطى ؟؟</a:t>
            </a:r>
            <a:endParaRPr lang="en-US" sz="28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6" name="TextBox 5">
            <a:extLst>
              <a:ext uri="{FF2B5EF4-FFF2-40B4-BE49-F238E27FC236}">
                <a16:creationId xmlns:a16="http://schemas.microsoft.com/office/drawing/2014/main" id="{3566239E-E23A-4A2B-9FEE-37616B01E769}"/>
              </a:ext>
            </a:extLst>
          </p:cNvPr>
          <p:cNvSpPr txBox="1"/>
          <p:nvPr/>
        </p:nvSpPr>
        <p:spPr>
          <a:xfrm>
            <a:off x="6096000" y="1303394"/>
            <a:ext cx="5764696" cy="3296287"/>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marL="0" marR="0" algn="ctr" rtl="1">
              <a:lnSpc>
                <a:spcPct val="107000"/>
              </a:lnSpc>
              <a:spcBef>
                <a:spcPts val="0"/>
              </a:spcBef>
              <a:spcAft>
                <a:spcPts val="800"/>
              </a:spcAft>
            </a:pPr>
            <a:r>
              <a:rPr lang="ar-AE" sz="2800" b="1" dirty="0">
                <a:effectLst/>
                <a:latin typeface="Calibri" panose="020F0502020204030204" pitchFamily="34" charset="0"/>
                <a:ea typeface="Calibri" panose="020F0502020204030204" pitchFamily="34" charset="0"/>
                <a:cs typeface="Arial" panose="020B0604020202020204" pitchFamily="34" charset="0"/>
              </a:rPr>
              <a:t>لان الافراد متخالفي الجينات لديهم مقاومة عالية للملاريا اذ تكون معدلات الوفيات بسبب الملاريا اقل في المناطق التي ينتشر فيها مرض انيميا الخلايا المنجلية ولان نسبة الملاريا في تلك المناطق اقل سيعيش عدد اكبر من الافراد لينقل صفة انيميا الخلايا المنجلية لذريتهم و لهذا سيستمر المرض في التزايد في افريقيا </a:t>
            </a:r>
            <a:endParaRPr lang="en-US" sz="2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562118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down)">
                                      <p:cBhvr>
                                        <p:cTn id="25" dur="580">
                                          <p:stCondLst>
                                            <p:cond delay="0"/>
                                          </p:stCondLst>
                                        </p:cTn>
                                        <p:tgtEl>
                                          <p:spTgt spid="6"/>
                                        </p:tgtEl>
                                      </p:cBhvr>
                                    </p:animEffect>
                                    <p:anim calcmode="lin" valueType="num">
                                      <p:cBhvr>
                                        <p:cTn id="26"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31" dur="26">
                                          <p:stCondLst>
                                            <p:cond delay="650"/>
                                          </p:stCondLst>
                                        </p:cTn>
                                        <p:tgtEl>
                                          <p:spTgt spid="6"/>
                                        </p:tgtEl>
                                      </p:cBhvr>
                                      <p:to x="100000" y="60000"/>
                                    </p:animScale>
                                    <p:animScale>
                                      <p:cBhvr>
                                        <p:cTn id="32" dur="166" decel="50000">
                                          <p:stCondLst>
                                            <p:cond delay="676"/>
                                          </p:stCondLst>
                                        </p:cTn>
                                        <p:tgtEl>
                                          <p:spTgt spid="6"/>
                                        </p:tgtEl>
                                      </p:cBhvr>
                                      <p:to x="100000" y="100000"/>
                                    </p:animScale>
                                    <p:animScale>
                                      <p:cBhvr>
                                        <p:cTn id="33" dur="26">
                                          <p:stCondLst>
                                            <p:cond delay="1312"/>
                                          </p:stCondLst>
                                        </p:cTn>
                                        <p:tgtEl>
                                          <p:spTgt spid="6"/>
                                        </p:tgtEl>
                                      </p:cBhvr>
                                      <p:to x="100000" y="80000"/>
                                    </p:animScale>
                                    <p:animScale>
                                      <p:cBhvr>
                                        <p:cTn id="34" dur="166" decel="50000">
                                          <p:stCondLst>
                                            <p:cond delay="1338"/>
                                          </p:stCondLst>
                                        </p:cTn>
                                        <p:tgtEl>
                                          <p:spTgt spid="6"/>
                                        </p:tgtEl>
                                      </p:cBhvr>
                                      <p:to x="100000" y="100000"/>
                                    </p:animScale>
                                    <p:animScale>
                                      <p:cBhvr>
                                        <p:cTn id="35" dur="26">
                                          <p:stCondLst>
                                            <p:cond delay="1642"/>
                                          </p:stCondLst>
                                        </p:cTn>
                                        <p:tgtEl>
                                          <p:spTgt spid="6"/>
                                        </p:tgtEl>
                                      </p:cBhvr>
                                      <p:to x="100000" y="90000"/>
                                    </p:animScale>
                                    <p:animScale>
                                      <p:cBhvr>
                                        <p:cTn id="36" dur="166" decel="50000">
                                          <p:stCondLst>
                                            <p:cond delay="1668"/>
                                          </p:stCondLst>
                                        </p:cTn>
                                        <p:tgtEl>
                                          <p:spTgt spid="6"/>
                                        </p:tgtEl>
                                      </p:cBhvr>
                                      <p:to x="100000" y="100000"/>
                                    </p:animScale>
                                    <p:animScale>
                                      <p:cBhvr>
                                        <p:cTn id="37" dur="26">
                                          <p:stCondLst>
                                            <p:cond delay="1808"/>
                                          </p:stCondLst>
                                        </p:cTn>
                                        <p:tgtEl>
                                          <p:spTgt spid="6"/>
                                        </p:tgtEl>
                                      </p:cBhvr>
                                      <p:to x="100000" y="95000"/>
                                    </p:animScale>
                                    <p:animScale>
                                      <p:cBhvr>
                                        <p:cTn id="38" dur="166" decel="50000">
                                          <p:stCondLst>
                                            <p:cond delay="1834"/>
                                          </p:stCondLst>
                                        </p:cTn>
                                        <p:tgtEl>
                                          <p:spTgt spid="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5AB77CB-89F8-412A-B103-1315E2B5BB0D}"/>
              </a:ext>
            </a:extLst>
          </p:cNvPr>
          <p:cNvSpPr txBox="1"/>
          <p:nvPr/>
        </p:nvSpPr>
        <p:spPr>
          <a:xfrm>
            <a:off x="3485322" y="595153"/>
            <a:ext cx="7354956" cy="1257973"/>
          </a:xfrm>
          <a:prstGeom prst="rect">
            <a:avLst/>
          </a:prstGeom>
          <a:solidFill>
            <a:schemeClr val="accent2">
              <a:lumMod val="20000"/>
              <a:lumOff val="80000"/>
            </a:schemeClr>
          </a:solidFill>
        </p:spPr>
        <p:txBody>
          <a:bodyPr wrap="square">
            <a:spAutoFit/>
            <a:scene3d>
              <a:camera prst="orthographicFront"/>
              <a:lightRig rig="soft" dir="t">
                <a:rot lat="0" lon="0" rev="15600000"/>
              </a:lightRig>
            </a:scene3d>
            <a:sp3d extrusionH="57150" prstMaterial="softEdge">
              <a:bevelT w="25400" h="38100"/>
            </a:sp3d>
          </a:bodyPr>
          <a:lstStyle/>
          <a:p>
            <a:pPr marL="342900" marR="0" lvl="0" indent="-342900" algn="ctr" rtl="1">
              <a:lnSpc>
                <a:spcPct val="107000"/>
              </a:lnSpc>
              <a:spcBef>
                <a:spcPts val="0"/>
              </a:spcBef>
              <a:spcAft>
                <a:spcPts val="800"/>
              </a:spcAft>
              <a:buFont typeface="+mj-lt"/>
              <a:buAutoNum type="arabicPeriod"/>
            </a:pPr>
            <a:r>
              <a:rPr lang="ar-AE" sz="2400" b="1" dirty="0">
                <a:ln/>
                <a:solidFill>
                  <a:schemeClr val="accent4"/>
                </a:solidFill>
                <a:latin typeface="Calibri" panose="020F0502020204030204" pitchFamily="34" charset="0"/>
                <a:ea typeface="Calibri" panose="020F0502020204030204" pitchFamily="34" charset="0"/>
                <a:cs typeface="Arial" panose="020B0604020202020204" pitchFamily="34" charset="0"/>
              </a:rPr>
              <a:t>عند تزاوج ديك ودجاجة انجبا افراد بيضاء اللون بنسبة 25%وسوداء بنسبة 25% ورمادية بنسبة 50% ما نوع السيادة ؟ ما هي الطرز الجينية والمظهرية للابوين مستخدما مربع بانيت ؟</a:t>
            </a:r>
            <a:endParaRPr lang="en-US" sz="2400" b="1" dirty="0">
              <a:ln/>
              <a:solidFill>
                <a:schemeClr val="accent4"/>
              </a:solidFill>
              <a:latin typeface="Calibri" panose="020F0502020204030204" pitchFamily="34" charset="0"/>
              <a:ea typeface="Calibri" panose="020F0502020204030204" pitchFamily="34" charset="0"/>
              <a:cs typeface="Arial" panose="020B0604020202020204" pitchFamily="34" charset="0"/>
            </a:endParaRPr>
          </a:p>
        </p:txBody>
      </p:sp>
      <p:pic>
        <p:nvPicPr>
          <p:cNvPr id="14338" name="Picture 2" descr="مسابقات اسلامية سؤال وجواب – مفهرس">
            <a:extLst>
              <a:ext uri="{FF2B5EF4-FFF2-40B4-BE49-F238E27FC236}">
                <a16:creationId xmlns:a16="http://schemas.microsoft.com/office/drawing/2014/main" id="{DB61F918-0044-430D-B7DE-C00A39CC393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4557" y="0"/>
            <a:ext cx="2849217" cy="2156791"/>
          </a:xfrm>
          <a:prstGeom prst="rect">
            <a:avLst/>
          </a:prstGeom>
          <a:noFill/>
          <a:extLst>
            <a:ext uri="{909E8E84-426E-40DD-AFC4-6F175D3DCCD1}">
              <a14:hiddenFill xmlns:a14="http://schemas.microsoft.com/office/drawing/2010/main">
                <a:solidFill>
                  <a:srgbClr val="FFFFFF"/>
                </a:solidFill>
              </a14:hiddenFill>
            </a:ext>
          </a:extLst>
        </p:spPr>
      </p:pic>
      <p:sp>
        <p:nvSpPr>
          <p:cNvPr id="2" name="Oval 1">
            <a:extLst>
              <a:ext uri="{FF2B5EF4-FFF2-40B4-BE49-F238E27FC236}">
                <a16:creationId xmlns:a16="http://schemas.microsoft.com/office/drawing/2014/main" id="{68130709-3A90-4B02-8245-77803E6749A4}"/>
              </a:ext>
            </a:extLst>
          </p:cNvPr>
          <p:cNvSpPr/>
          <p:nvPr/>
        </p:nvSpPr>
        <p:spPr>
          <a:xfrm>
            <a:off x="3843131" y="2156791"/>
            <a:ext cx="6851374" cy="937591"/>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AE" sz="3600" b="1" dirty="0"/>
              <a:t>ارسل  الاجابة على التيمز </a:t>
            </a:r>
            <a:endParaRPr lang="en-US" sz="3600" b="1" dirty="0"/>
          </a:p>
        </p:txBody>
      </p:sp>
      <p:sp>
        <p:nvSpPr>
          <p:cNvPr id="6" name="TextBox 5">
            <a:extLst>
              <a:ext uri="{FF2B5EF4-FFF2-40B4-BE49-F238E27FC236}">
                <a16:creationId xmlns:a16="http://schemas.microsoft.com/office/drawing/2014/main" id="{F9C95E45-EC10-4502-9208-AED4F41E9AA8}"/>
              </a:ext>
            </a:extLst>
          </p:cNvPr>
          <p:cNvSpPr txBox="1"/>
          <p:nvPr/>
        </p:nvSpPr>
        <p:spPr>
          <a:xfrm>
            <a:off x="2653748" y="3398047"/>
            <a:ext cx="9018104" cy="1257973"/>
          </a:xfrm>
          <a:prstGeom prst="rect">
            <a:avLst/>
          </a:prstGeom>
        </p:spPr>
        <p:style>
          <a:lnRef idx="0">
            <a:schemeClr val="accent4"/>
          </a:lnRef>
          <a:fillRef idx="3">
            <a:schemeClr val="accent4"/>
          </a:fillRef>
          <a:effectRef idx="3">
            <a:schemeClr val="accent4"/>
          </a:effectRef>
          <a:fontRef idx="minor">
            <a:schemeClr val="lt1"/>
          </a:fontRef>
        </p:style>
        <p:txBody>
          <a:bodyPr wrap="square">
            <a:spAutoFit/>
          </a:bodyPr>
          <a:lstStyle/>
          <a:p>
            <a:pPr marR="0" lvl="0" algn="ctr" rtl="1">
              <a:lnSpc>
                <a:spcPct val="107000"/>
              </a:lnSpc>
              <a:spcBef>
                <a:spcPts val="0"/>
              </a:spcBef>
              <a:spcAft>
                <a:spcPts val="800"/>
              </a:spcAft>
            </a:pPr>
            <a:r>
              <a:rPr lang="ar-AE" sz="2400" b="1" dirty="0">
                <a:effectLst/>
                <a:latin typeface="Calibri" panose="020F0502020204030204" pitchFamily="34" charset="0"/>
                <a:ea typeface="Calibri" panose="020F0502020204030204" pitchFamily="34" charset="0"/>
                <a:cs typeface="Arial" panose="020B0604020202020204" pitchFamily="34" charset="0"/>
              </a:rPr>
              <a:t>2-عند تزاوج قطة وقطة قصيري الذيل كان النسل الناتج بالنسب التالية 25%بلا ذيل و 25%طويل الذيل  و50 %قصير الذيل ما الفرضية التي يمكن وضعها حول الطرز الجينية للابوين وطريقة توارث الذيل ؟ فسر اجابتك وراثيا  </a:t>
            </a:r>
            <a:endParaRPr lang="en-US" sz="24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15362" name="Picture 2" descr="سؤال وجواب: 100 سؤال وجواب شيقة ومنوعة للمسابقات | مجلة محطات">
            <a:extLst>
              <a:ext uri="{FF2B5EF4-FFF2-40B4-BE49-F238E27FC236}">
                <a16:creationId xmlns:a16="http://schemas.microsoft.com/office/drawing/2014/main" id="{EEEBD1C5-2AC9-456F-A0B0-AE590D6ACB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701210"/>
            <a:ext cx="2915478" cy="191411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4" name="Rectangle: Rounded Corners 3">
            <a:extLst>
              <a:ext uri="{FF2B5EF4-FFF2-40B4-BE49-F238E27FC236}">
                <a16:creationId xmlns:a16="http://schemas.microsoft.com/office/drawing/2014/main" id="{CAC28DE4-4AF9-4673-BCF9-8C512FD884B1}"/>
              </a:ext>
            </a:extLst>
          </p:cNvPr>
          <p:cNvSpPr/>
          <p:nvPr/>
        </p:nvSpPr>
        <p:spPr>
          <a:xfrm>
            <a:off x="6493565" y="4709031"/>
            <a:ext cx="4797287" cy="88338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AE" sz="2800" b="1" dirty="0"/>
              <a:t>استخدم رمز </a:t>
            </a:r>
            <a:r>
              <a:rPr lang="en-GB" sz="2800" b="1" dirty="0"/>
              <a:t>T</a:t>
            </a:r>
            <a:r>
              <a:rPr lang="en-US" sz="2800" b="1" dirty="0"/>
              <a:t> </a:t>
            </a:r>
            <a:r>
              <a:rPr lang="ar-AE" sz="2800" b="1" dirty="0"/>
              <a:t> لطول الذيل </a:t>
            </a:r>
          </a:p>
          <a:p>
            <a:pPr algn="ctr" rtl="1"/>
            <a:r>
              <a:rPr lang="ar-AE" sz="2800" b="1" dirty="0"/>
              <a:t>استخدم رمز </a:t>
            </a:r>
            <a:r>
              <a:rPr lang="en-GB" sz="2800" b="1" dirty="0"/>
              <a:t>N</a:t>
            </a:r>
            <a:r>
              <a:rPr lang="ar-AE" sz="2800" b="1" dirty="0"/>
              <a:t> لعدم وجود الذيل</a:t>
            </a:r>
            <a:endParaRPr lang="en-US" sz="2800" b="1" dirty="0"/>
          </a:p>
        </p:txBody>
      </p:sp>
      <p:sp>
        <p:nvSpPr>
          <p:cNvPr id="9" name="TextBox 8">
            <a:extLst>
              <a:ext uri="{FF2B5EF4-FFF2-40B4-BE49-F238E27FC236}">
                <a16:creationId xmlns:a16="http://schemas.microsoft.com/office/drawing/2014/main" id="{CD89628F-1126-4D95-A053-9E3B87925059}"/>
              </a:ext>
            </a:extLst>
          </p:cNvPr>
          <p:cNvSpPr txBox="1"/>
          <p:nvPr/>
        </p:nvSpPr>
        <p:spPr>
          <a:xfrm>
            <a:off x="3193773" y="5724238"/>
            <a:ext cx="8759687" cy="584775"/>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en-US" sz="3200" b="1" dirty="0"/>
              <a:t>https://www.liveworksheets.com/eg1181248ba</a:t>
            </a:r>
          </a:p>
        </p:txBody>
      </p:sp>
    </p:spTree>
    <p:extLst>
      <p:ext uri="{BB962C8B-B14F-4D97-AF65-F5344CB8AC3E}">
        <p14:creationId xmlns:p14="http://schemas.microsoft.com/office/powerpoint/2010/main" val="931752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338"/>
                                        </p:tgtEl>
                                        <p:attrNameLst>
                                          <p:attrName>style.visibility</p:attrName>
                                        </p:attrNameLst>
                                      </p:cBhvr>
                                      <p:to>
                                        <p:strVal val="visible"/>
                                      </p:to>
                                    </p:set>
                                    <p:anim calcmode="lin" valueType="num">
                                      <p:cBhvr additive="base">
                                        <p:cTn id="7" dur="500" fill="hold"/>
                                        <p:tgtEl>
                                          <p:spTgt spid="14338"/>
                                        </p:tgtEl>
                                        <p:attrNameLst>
                                          <p:attrName>ppt_x</p:attrName>
                                        </p:attrNameLst>
                                      </p:cBhvr>
                                      <p:tavLst>
                                        <p:tav tm="0">
                                          <p:val>
                                            <p:strVal val="#ppt_x"/>
                                          </p:val>
                                        </p:tav>
                                        <p:tav tm="100000">
                                          <p:val>
                                            <p:strVal val="#ppt_x"/>
                                          </p:val>
                                        </p:tav>
                                      </p:tavLst>
                                    </p:anim>
                                    <p:anim calcmode="lin" valueType="num">
                                      <p:cBhvr additive="base">
                                        <p:cTn id="8" dur="500" fill="hold"/>
                                        <p:tgtEl>
                                          <p:spTgt spid="1433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1000"/>
                                        <p:tgtEl>
                                          <p:spTgt spid="2"/>
                                        </p:tgtEl>
                                      </p:cBhvr>
                                    </p:animEffect>
                                    <p:anim calcmode="lin" valueType="num">
                                      <p:cBhvr>
                                        <p:cTn id="21" dur="1000" fill="hold"/>
                                        <p:tgtEl>
                                          <p:spTgt spid="2"/>
                                        </p:tgtEl>
                                        <p:attrNameLst>
                                          <p:attrName>ppt_x</p:attrName>
                                        </p:attrNameLst>
                                      </p:cBhvr>
                                      <p:tavLst>
                                        <p:tav tm="0">
                                          <p:val>
                                            <p:strVal val="#ppt_x"/>
                                          </p:val>
                                        </p:tav>
                                        <p:tav tm="100000">
                                          <p:val>
                                            <p:strVal val="#ppt_x"/>
                                          </p:val>
                                        </p:tav>
                                      </p:tavLst>
                                    </p:anim>
                                    <p:anim calcmode="lin" valueType="num">
                                      <p:cBhvr>
                                        <p:cTn id="22"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6"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down)">
                                      <p:cBhvr>
                                        <p:cTn id="27" dur="580">
                                          <p:stCondLst>
                                            <p:cond delay="0"/>
                                          </p:stCondLst>
                                        </p:cTn>
                                        <p:tgtEl>
                                          <p:spTgt spid="6"/>
                                        </p:tgtEl>
                                      </p:cBhvr>
                                    </p:animEffect>
                                    <p:anim calcmode="lin" valueType="num">
                                      <p:cBhvr>
                                        <p:cTn id="2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2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3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3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3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33" dur="26">
                                          <p:stCondLst>
                                            <p:cond delay="650"/>
                                          </p:stCondLst>
                                        </p:cTn>
                                        <p:tgtEl>
                                          <p:spTgt spid="6"/>
                                        </p:tgtEl>
                                      </p:cBhvr>
                                      <p:to x="100000" y="60000"/>
                                    </p:animScale>
                                    <p:animScale>
                                      <p:cBhvr>
                                        <p:cTn id="34" dur="166" decel="50000">
                                          <p:stCondLst>
                                            <p:cond delay="676"/>
                                          </p:stCondLst>
                                        </p:cTn>
                                        <p:tgtEl>
                                          <p:spTgt spid="6"/>
                                        </p:tgtEl>
                                      </p:cBhvr>
                                      <p:to x="100000" y="100000"/>
                                    </p:animScale>
                                    <p:animScale>
                                      <p:cBhvr>
                                        <p:cTn id="35" dur="26">
                                          <p:stCondLst>
                                            <p:cond delay="1312"/>
                                          </p:stCondLst>
                                        </p:cTn>
                                        <p:tgtEl>
                                          <p:spTgt spid="6"/>
                                        </p:tgtEl>
                                      </p:cBhvr>
                                      <p:to x="100000" y="80000"/>
                                    </p:animScale>
                                    <p:animScale>
                                      <p:cBhvr>
                                        <p:cTn id="36" dur="166" decel="50000">
                                          <p:stCondLst>
                                            <p:cond delay="1338"/>
                                          </p:stCondLst>
                                        </p:cTn>
                                        <p:tgtEl>
                                          <p:spTgt spid="6"/>
                                        </p:tgtEl>
                                      </p:cBhvr>
                                      <p:to x="100000" y="100000"/>
                                    </p:animScale>
                                    <p:animScale>
                                      <p:cBhvr>
                                        <p:cTn id="37" dur="26">
                                          <p:stCondLst>
                                            <p:cond delay="1642"/>
                                          </p:stCondLst>
                                        </p:cTn>
                                        <p:tgtEl>
                                          <p:spTgt spid="6"/>
                                        </p:tgtEl>
                                      </p:cBhvr>
                                      <p:to x="100000" y="90000"/>
                                    </p:animScale>
                                    <p:animScale>
                                      <p:cBhvr>
                                        <p:cTn id="38" dur="166" decel="50000">
                                          <p:stCondLst>
                                            <p:cond delay="1668"/>
                                          </p:stCondLst>
                                        </p:cTn>
                                        <p:tgtEl>
                                          <p:spTgt spid="6"/>
                                        </p:tgtEl>
                                      </p:cBhvr>
                                      <p:to x="100000" y="100000"/>
                                    </p:animScale>
                                    <p:animScale>
                                      <p:cBhvr>
                                        <p:cTn id="39" dur="26">
                                          <p:stCondLst>
                                            <p:cond delay="1808"/>
                                          </p:stCondLst>
                                        </p:cTn>
                                        <p:tgtEl>
                                          <p:spTgt spid="6"/>
                                        </p:tgtEl>
                                      </p:cBhvr>
                                      <p:to x="100000" y="95000"/>
                                    </p:animScale>
                                    <p:animScale>
                                      <p:cBhvr>
                                        <p:cTn id="40" dur="166" decel="50000">
                                          <p:stCondLst>
                                            <p:cond delay="1834"/>
                                          </p:stCondLst>
                                        </p:cTn>
                                        <p:tgtEl>
                                          <p:spTgt spid="6"/>
                                        </p:tgtEl>
                                      </p:cBhvr>
                                      <p:to x="100000" y="100000"/>
                                    </p:animScale>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4"/>
                                        </p:tgtEl>
                                        <p:attrNameLst>
                                          <p:attrName>style.visibility</p:attrName>
                                        </p:attrNameLst>
                                      </p:cBhvr>
                                      <p:to>
                                        <p:strVal val="visible"/>
                                      </p:to>
                                    </p:set>
                                    <p:anim calcmode="lin" valueType="num">
                                      <p:cBhvr additive="base">
                                        <p:cTn id="45" dur="500" fill="hold"/>
                                        <p:tgtEl>
                                          <p:spTgt spid="4"/>
                                        </p:tgtEl>
                                        <p:attrNameLst>
                                          <p:attrName>ppt_x</p:attrName>
                                        </p:attrNameLst>
                                      </p:cBhvr>
                                      <p:tavLst>
                                        <p:tav tm="0">
                                          <p:val>
                                            <p:strVal val="#ppt_x"/>
                                          </p:val>
                                        </p:tav>
                                        <p:tav tm="100000">
                                          <p:val>
                                            <p:strVal val="#ppt_x"/>
                                          </p:val>
                                        </p:tav>
                                      </p:tavLst>
                                    </p:anim>
                                    <p:anim calcmode="lin" valueType="num">
                                      <p:cBhvr additive="base">
                                        <p:cTn id="4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9"/>
                                        </p:tgtEl>
                                        <p:attrNameLst>
                                          <p:attrName>style.visibility</p:attrName>
                                        </p:attrNameLst>
                                      </p:cBhvr>
                                      <p:to>
                                        <p:strVal val="visible"/>
                                      </p:to>
                                    </p:set>
                                    <p:anim calcmode="lin" valueType="num">
                                      <p:cBhvr additive="base">
                                        <p:cTn id="51" dur="500" fill="hold"/>
                                        <p:tgtEl>
                                          <p:spTgt spid="9"/>
                                        </p:tgtEl>
                                        <p:attrNameLst>
                                          <p:attrName>ppt_x</p:attrName>
                                        </p:attrNameLst>
                                      </p:cBhvr>
                                      <p:tavLst>
                                        <p:tav tm="0">
                                          <p:val>
                                            <p:strVal val="#ppt_x"/>
                                          </p:val>
                                        </p:tav>
                                        <p:tav tm="100000">
                                          <p:val>
                                            <p:strVal val="#ppt_x"/>
                                          </p:val>
                                        </p:tav>
                                      </p:tavLst>
                                    </p:anim>
                                    <p:anim calcmode="lin" valueType="num">
                                      <p:cBhvr additive="base">
                                        <p:cTn id="5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nodeType="clickEffect">
                                  <p:stCondLst>
                                    <p:cond delay="0"/>
                                  </p:stCondLst>
                                  <p:childTnLst>
                                    <p:set>
                                      <p:cBhvr>
                                        <p:cTn id="56" dur="1" fill="hold">
                                          <p:stCondLst>
                                            <p:cond delay="0"/>
                                          </p:stCondLst>
                                        </p:cTn>
                                        <p:tgtEl>
                                          <p:spTgt spid="15362"/>
                                        </p:tgtEl>
                                        <p:attrNameLst>
                                          <p:attrName>style.visibility</p:attrName>
                                        </p:attrNameLst>
                                      </p:cBhvr>
                                      <p:to>
                                        <p:strVal val="visible"/>
                                      </p:to>
                                    </p:set>
                                    <p:anim calcmode="lin" valueType="num">
                                      <p:cBhvr additive="base">
                                        <p:cTn id="57" dur="500" fill="hold"/>
                                        <p:tgtEl>
                                          <p:spTgt spid="15362"/>
                                        </p:tgtEl>
                                        <p:attrNameLst>
                                          <p:attrName>ppt_x</p:attrName>
                                        </p:attrNameLst>
                                      </p:cBhvr>
                                      <p:tavLst>
                                        <p:tav tm="0">
                                          <p:val>
                                            <p:strVal val="#ppt_x"/>
                                          </p:val>
                                        </p:tav>
                                        <p:tav tm="100000">
                                          <p:val>
                                            <p:strVal val="#ppt_x"/>
                                          </p:val>
                                        </p:tav>
                                      </p:tavLst>
                                    </p:anim>
                                    <p:anim calcmode="lin" valueType="num">
                                      <p:cBhvr additive="base">
                                        <p:cTn id="58" dur="500" fill="hold"/>
                                        <p:tgtEl>
                                          <p:spTgt spid="1536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animBg="1"/>
      <p:bldP spid="6" grpId="0" animBg="1"/>
      <p:bldP spid="4" grpId="0" animBg="1"/>
      <p:bldP spid="9"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495</Words>
  <Application>Microsoft Office PowerPoint</Application>
  <PresentationFormat>Widescreen</PresentationFormat>
  <Paragraphs>53</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asifhammoud1978@gmail.com</cp:lastModifiedBy>
  <cp:revision>2</cp:revision>
  <dcterms:created xsi:type="dcterms:W3CDTF">2022-09-16T06:06:12Z</dcterms:created>
  <dcterms:modified xsi:type="dcterms:W3CDTF">2024-09-08T09:27:04Z</dcterms:modified>
</cp:coreProperties>
</file>