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7" r:id="rId3"/>
    <p:sldId id="259" r:id="rId4"/>
    <p:sldId id="256" r:id="rId5"/>
    <p:sldId id="260" r:id="rId6"/>
    <p:sldId id="283" r:id="rId7"/>
    <p:sldId id="262" r:id="rId8"/>
    <p:sldId id="261" r:id="rId9"/>
    <p:sldId id="263" r:id="rId10"/>
    <p:sldId id="264" r:id="rId11"/>
    <p:sldId id="282" r:id="rId12"/>
    <p:sldId id="271" r:id="rId13"/>
    <p:sldId id="281" r:id="rId14"/>
    <p:sldId id="265" r:id="rId15"/>
    <p:sldId id="280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 /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2.emf" /><Relationship Id="rId4" Type="http://schemas.openxmlformats.org/officeDocument/2006/relationships/image" Target="../media/image11.emf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1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61668" y="354841"/>
            <a:ext cx="2799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>
                <a:solidFill>
                  <a:srgbClr val="FF0000"/>
                </a:solidFill>
              </a:rPr>
              <a:t>مدرسة</a:t>
            </a:r>
            <a:r>
              <a:rPr lang="ar-AE" sz="2400" dirty="0"/>
              <a:t> </a:t>
            </a:r>
            <a:r>
              <a:rPr lang="ar-AE" sz="2400" b="1" dirty="0">
                <a:solidFill>
                  <a:srgbClr val="FF0000"/>
                </a:solidFill>
              </a:rPr>
              <a:t>الحكمة </a:t>
            </a:r>
          </a:p>
          <a:p>
            <a:pPr algn="r"/>
            <a:r>
              <a:rPr lang="ar-AE" sz="2400" b="1" dirty="0"/>
              <a:t>قسم الثانوى بنين </a:t>
            </a:r>
          </a:p>
          <a:p>
            <a:pPr algn="r"/>
            <a:r>
              <a:rPr lang="ar-AE" sz="2400" b="1" dirty="0">
                <a:solidFill>
                  <a:srgbClr val="FF0000"/>
                </a:solidFill>
              </a:rPr>
              <a:t>فرع النعيمية </a:t>
            </a:r>
          </a:p>
          <a:p>
            <a:pPr algn="r"/>
            <a:r>
              <a:rPr lang="ar-AE" sz="2400" b="1" dirty="0"/>
              <a:t>توجيه العلوم 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93325" cy="26886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193850"/>
            <a:ext cx="1092179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100" dirty="0">
                <a:solidFill>
                  <a:srgbClr val="002060"/>
                </a:solidFill>
              </a:rPr>
              <a:t>معلم المادة :                            </a:t>
            </a:r>
            <a:r>
              <a:rPr lang="ar-AE" sz="2100" b="1" dirty="0"/>
              <a:t>موجه العلوم :                                    </a:t>
            </a:r>
            <a:r>
              <a:rPr lang="ar-AE" sz="2100" b="1" dirty="0">
                <a:solidFill>
                  <a:srgbClr val="FF0000"/>
                </a:solidFill>
              </a:rPr>
              <a:t>مديرالقسم</a:t>
            </a:r>
          </a:p>
          <a:p>
            <a:pPr algn="r"/>
            <a:endParaRPr lang="ar-AE" sz="2100" dirty="0"/>
          </a:p>
          <a:p>
            <a:pPr algn="r"/>
            <a:r>
              <a:rPr lang="ar-AE" sz="2100" b="1" dirty="0">
                <a:solidFill>
                  <a:srgbClr val="002060"/>
                </a:solidFill>
              </a:rPr>
              <a:t>أ/السيد مصباح                          </a:t>
            </a:r>
            <a:r>
              <a:rPr lang="ar-AE" sz="2100" b="1" dirty="0"/>
              <a:t> أ/عطاحلوم                                 أ/عصام أبوسل </a:t>
            </a:r>
            <a:endParaRPr lang="en-US" sz="21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961" y="1280068"/>
            <a:ext cx="4544704" cy="3687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0932" y="3084394"/>
            <a:ext cx="2606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/>
              <a:t>الثانى عشر م الحكمة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364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A3A7431-A6DC-415B-B6A6-871E01FE8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70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5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AE" dirty="0"/>
              <a:t>الوحدة الأولى :                           </a:t>
            </a:r>
            <a:br>
              <a:rPr lang="ar-AE" dirty="0"/>
            </a:br>
            <a:r>
              <a:rPr lang="ar-AE" dirty="0"/>
              <a:t>                   </a:t>
            </a:r>
            <a:br>
              <a:rPr lang="ar-AE" dirty="0"/>
            </a:br>
            <a:r>
              <a:rPr lang="ar-AE" b="1" dirty="0">
                <a:solidFill>
                  <a:srgbClr val="C00000"/>
                </a:solidFill>
              </a:rPr>
              <a:t>الطاقة والتغيرات الكيميائية    </a:t>
            </a:r>
            <a:r>
              <a:rPr lang="ar-AE" dirty="0"/>
              <a:t>               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40" y="2638592"/>
            <a:ext cx="8902528" cy="21244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2639" y="5131558"/>
            <a:ext cx="7956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C00000"/>
                </a:solidFill>
              </a:rPr>
              <a:t>تقسم التفاعلات الكيميائية من حيث الطاقة الحرارية إلى قسمين هما </a:t>
            </a:r>
          </a:p>
          <a:p>
            <a:endParaRPr lang="ar-AE" dirty="0"/>
          </a:p>
          <a:p>
            <a:r>
              <a:rPr lang="ar-AE" dirty="0"/>
              <a:t>-------------------------------------------و----------------------------------------------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5534" y="163772"/>
            <a:ext cx="2292824" cy="750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السيدمصباح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84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5534" y="163772"/>
            <a:ext cx="2292824" cy="750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السيدمصباح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060" y="1214650"/>
            <a:ext cx="8283309" cy="25248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5218" y="4653887"/>
            <a:ext cx="7478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ماهى </a:t>
            </a:r>
            <a:r>
              <a:rPr lang="ar-AE" sz="3200" b="1" dirty="0">
                <a:solidFill>
                  <a:srgbClr val="FF0000"/>
                </a:solidFill>
              </a:rPr>
              <a:t>المعادلة الكيميائية ؟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2513" y="4026090"/>
            <a:ext cx="700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/>
              <a:t>التهيئة الحافزة ؟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0850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301" y="1128214"/>
            <a:ext cx="8596668" cy="2447499"/>
          </a:xfrm>
        </p:spPr>
        <p:txBody>
          <a:bodyPr>
            <a:normAutofit fontScale="90000"/>
          </a:bodyPr>
          <a:lstStyle/>
          <a:p>
            <a:r>
              <a:rPr lang="ar-AE" b="1" dirty="0">
                <a:solidFill>
                  <a:srgbClr val="0070C0"/>
                </a:solidFill>
              </a:rPr>
              <a:t>نواتج التعلم :                                   </a:t>
            </a:r>
            <a:br>
              <a:rPr lang="ar-AE" dirty="0"/>
            </a:br>
            <a:r>
              <a:rPr lang="ar-AE" dirty="0"/>
              <a:t>                                     </a:t>
            </a:r>
            <a:br>
              <a:rPr lang="ar-AE" dirty="0"/>
            </a:br>
            <a:r>
              <a:rPr lang="ar-AE" b="1" dirty="0">
                <a:solidFill>
                  <a:srgbClr val="FF0000"/>
                </a:solidFill>
              </a:rPr>
              <a:t>يتذكر </a:t>
            </a:r>
            <a:r>
              <a:rPr lang="ar-AE" dirty="0"/>
              <a:t> :                                               </a:t>
            </a:r>
            <a:br>
              <a:rPr lang="ar-AE" dirty="0"/>
            </a:br>
            <a:r>
              <a:rPr lang="ar-AE" dirty="0"/>
              <a:t>المعادلة الكيميائية                  </a:t>
            </a:r>
            <a:br>
              <a:rPr lang="ar-AE" dirty="0"/>
            </a:br>
            <a:r>
              <a:rPr lang="ar-AE" b="1" dirty="0">
                <a:solidFill>
                  <a:srgbClr val="FF0000"/>
                </a:solidFill>
              </a:rPr>
              <a:t>يعرف :                                            </a:t>
            </a:r>
            <a:br>
              <a:rPr lang="ar-AE" dirty="0"/>
            </a:br>
            <a:r>
              <a:rPr lang="ar-AE" dirty="0"/>
              <a:t>المعادلة الكيميائية الحرارية </a:t>
            </a:r>
            <a:r>
              <a:rPr lang="ar-SA" dirty="0"/>
              <a:t>  </a:t>
            </a:r>
            <a:br>
              <a:rPr lang="ar-SA" dirty="0"/>
            </a:br>
            <a:br>
              <a:rPr lang="ar-AE" dirty="0"/>
            </a:br>
            <a:r>
              <a:rPr lang="ar-AE" dirty="0"/>
              <a:t>حرارة الإحتراق            </a:t>
            </a:r>
            <a:r>
              <a:rPr lang="ar-AE" b="1" dirty="0"/>
              <a:t>   </a:t>
            </a:r>
            <a:endParaRPr lang="en-US" b="1" dirty="0"/>
          </a:p>
        </p:txBody>
      </p:sp>
      <p:sp>
        <p:nvSpPr>
          <p:cNvPr id="3" name="Right Arrow 2"/>
          <p:cNvSpPr/>
          <p:nvPr/>
        </p:nvSpPr>
        <p:spPr>
          <a:xfrm>
            <a:off x="614149" y="2674961"/>
            <a:ext cx="2197290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769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73638" y="0"/>
            <a:ext cx="1800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المقدمة :</a:t>
            </a:r>
            <a:endParaRPr 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63552" y="836712"/>
            <a:ext cx="831641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تعبر المعادلات الكيميائية الحرارية عن مقدار الحرارة المنطلقة أو الممتصة في التفاعلات الكيميائية </a:t>
            </a:r>
            <a:endParaRPr lang="ar-SA" dirty="0">
              <a:ea typeface="Calibri"/>
              <a:cs typeface="Simplified Arabic"/>
            </a:endParaRPr>
          </a:p>
          <a:p>
            <a:pPr>
              <a:tabLst>
                <a:tab pos="4186555" algn="l"/>
              </a:tabLst>
            </a:pPr>
            <a:endParaRPr lang="en-US" sz="1600" dirty="0"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78507" y="1654668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4186555" algn="l"/>
              </a:tabLst>
            </a:pPr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كتابة المعادلات الكيميائية الحرارية :-</a:t>
            </a:r>
            <a:endParaRPr lang="ar-SA" b="1" dirty="0">
              <a:solidFill>
                <a:srgbClr val="FF0000"/>
              </a:solidFill>
              <a:ea typeface="Calibri"/>
              <a:cs typeface="Simplified Arabic"/>
            </a:endParaRPr>
          </a:p>
          <a:p>
            <a:pPr>
              <a:tabLst>
                <a:tab pos="4186555" algn="l"/>
              </a:tabLst>
            </a:pPr>
            <a:endParaRPr lang="en-US" sz="1600" b="1" dirty="0">
              <a:ea typeface="Calibri"/>
              <a:cs typeface="Arial"/>
            </a:endParaRPr>
          </a:p>
          <a:p>
            <a:pPr>
              <a:tabLst>
                <a:tab pos="4186555" algn="l"/>
              </a:tabLst>
            </a:pP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65578" y="2240080"/>
            <a:ext cx="20332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أمثلة :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063" y="2547575"/>
            <a:ext cx="5972175" cy="913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04081" y="3980109"/>
            <a:ext cx="6901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حرارة الاحتراق :-       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heat of combustion    </a:t>
            </a:r>
            <a:r>
              <a:rPr lang="en-US" sz="2000" b="1" dirty="0">
                <a:latin typeface="Arial"/>
                <a:ea typeface="Calibri"/>
                <a:cs typeface="Simplified Arabic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sz="2000" b="1" dirty="0">
                <a:solidFill>
                  <a:srgbClr val="FF0000"/>
                </a:solidFill>
                <a:ea typeface="Calibri"/>
                <a:cs typeface="Simplified Arabic"/>
              </a:rPr>
              <a:t>H</a:t>
            </a:r>
            <a:r>
              <a:rPr lang="en-US" sz="2000" b="1" baseline="-25000" dirty="0">
                <a:solidFill>
                  <a:srgbClr val="FF0000"/>
                </a:solidFill>
                <a:ea typeface="Calibri"/>
                <a:cs typeface="Simplified Arabic"/>
              </a:rPr>
              <a:t>Comb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1882" y="4306745"/>
            <a:ext cx="667375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 </a:t>
            </a:r>
            <a:endParaRPr lang="en-US" sz="1600" dirty="0">
              <a:ea typeface="Calibri"/>
              <a:cs typeface="Arial"/>
            </a:endParaRPr>
          </a:p>
          <a:p>
            <a:pPr>
              <a:tabLst>
                <a:tab pos="4186555" algn="l"/>
              </a:tabLst>
            </a:pPr>
            <a:r>
              <a:rPr lang="ar-AE" sz="1600" dirty="0">
                <a:ea typeface="Calibri"/>
                <a:cs typeface="Simplified Arabic"/>
              </a:rPr>
              <a:t>       (</a:t>
            </a:r>
            <a:r>
              <a:rPr lang="ar-SA" dirty="0">
                <a:ea typeface="Calibri"/>
                <a:cs typeface="Simplified Arabic"/>
              </a:rPr>
              <a:t>هي الحرارة المنطلقة لدي الاحتراق الكامل لمول واحد من المادة</a:t>
            </a:r>
            <a:r>
              <a:rPr lang="ar-SA" sz="1600" dirty="0">
                <a:ea typeface="Calibri"/>
                <a:cs typeface="Simplified Arabic"/>
              </a:rPr>
              <a:t> </a:t>
            </a:r>
            <a:r>
              <a:rPr lang="ar-AE" sz="1600" dirty="0">
                <a:ea typeface="Calibri"/>
                <a:cs typeface="Simplified Arabic"/>
              </a:rPr>
              <a:t>إحتراقا كاملا أو المحتوى الحرارى الناتج عن إحتراق</a:t>
            </a:r>
            <a:r>
              <a:rPr lang="ar-SA" sz="1600" dirty="0">
                <a:ea typeface="Calibri"/>
                <a:cs typeface="Simplified Arabic"/>
              </a:rPr>
              <a:t>1مول من المادة إحتراقا تاما ) </a:t>
            </a:r>
            <a:endParaRPr lang="en-US" dirty="0"/>
          </a:p>
        </p:txBody>
      </p:sp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58" y="5512034"/>
            <a:ext cx="697539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47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5534" y="163772"/>
            <a:ext cx="2292824" cy="750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السيدمصباح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549" y="2634018"/>
            <a:ext cx="8243249" cy="230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7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696035" y="941695"/>
            <a:ext cx="8857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b="1" dirty="0">
                <a:solidFill>
                  <a:srgbClr val="FF0000"/>
                </a:solidFill>
              </a:rPr>
              <a:t>أكتب المعادلة الكيميائية الحرارية التى تعبر عن تفاعل الكمادة الحرارية 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2197" y="1924334"/>
            <a:ext cx="7983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4fe (s)+ 3o2(g)= 2fe2o3 (s)      H  = -1625kj</a:t>
            </a:r>
          </a:p>
        </p:txBody>
      </p:sp>
    </p:spTree>
    <p:extLst>
      <p:ext uri="{BB962C8B-B14F-4D97-AF65-F5344CB8AC3E}">
        <p14:creationId xmlns:p14="http://schemas.microsoft.com/office/powerpoint/2010/main" val="925012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5534" y="163772"/>
            <a:ext cx="2292824" cy="750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السيدمصباح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51760" y="5120640"/>
            <a:ext cx="6115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780" y="1841879"/>
            <a:ext cx="6535236" cy="9149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514" y="2142698"/>
            <a:ext cx="1883390" cy="7035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841" y="3224747"/>
            <a:ext cx="3775667" cy="6785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59" y="3903261"/>
            <a:ext cx="8802805" cy="218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53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5534" y="163772"/>
            <a:ext cx="2292824" cy="750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السيدمصباح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2" y="859808"/>
            <a:ext cx="9239534" cy="551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3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095629" cy="41079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70746" y="4722125"/>
            <a:ext cx="48995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 g/</a:t>
            </a:r>
            <a:r>
              <a:rPr lang="en-US" dirty="0" err="1"/>
              <a:t>mol</a:t>
            </a:r>
            <a:r>
              <a:rPr lang="en-US" dirty="0"/>
              <a:t> .ma</a:t>
            </a:r>
          </a:p>
          <a:p>
            <a:r>
              <a:rPr lang="en-US" dirty="0"/>
              <a:t>N = 54.0/180.18 =   0.3  </a:t>
            </a:r>
            <a:r>
              <a:rPr lang="en-US" dirty="0" err="1"/>
              <a:t>mol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1mol                        2808</a:t>
            </a:r>
          </a:p>
          <a:p>
            <a:endParaRPr lang="en-US" dirty="0"/>
          </a:p>
          <a:p>
            <a:r>
              <a:rPr lang="en-US" dirty="0"/>
              <a:t>0.3                           x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862317" y="5950423"/>
            <a:ext cx="1323833" cy="163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53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8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01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122830"/>
            <a:ext cx="9157647" cy="96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05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95534" y="163772"/>
            <a:ext cx="2292824" cy="750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rgbClr val="FF0000"/>
                </a:solidFill>
              </a:rPr>
              <a:t>السيدمصباح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845" y="1009935"/>
            <a:ext cx="7915702" cy="10170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70495" y="2552131"/>
            <a:ext cx="5977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</a:t>
            </a:r>
            <a:r>
              <a:rPr lang="en-US" dirty="0" err="1"/>
              <a:t>mol</a:t>
            </a:r>
            <a:r>
              <a:rPr lang="en-US" dirty="0"/>
              <a:t>                           286kJ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103mol                               x</a:t>
            </a:r>
          </a:p>
        </p:txBody>
      </p:sp>
    </p:spTree>
    <p:extLst>
      <p:ext uri="{BB962C8B-B14F-4D97-AF65-F5344CB8AC3E}">
        <p14:creationId xmlns:p14="http://schemas.microsoft.com/office/powerpoint/2010/main" val="1795126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174" y="1269242"/>
            <a:ext cx="7615154" cy="99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20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8235"/>
            <a:ext cx="4104456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840" y="0"/>
            <a:ext cx="698477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60290" y="1988840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تغيرات الحالة :-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4947947" y="2248990"/>
            <a:ext cx="4302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>
                <a:ea typeface="Calibri"/>
                <a:cs typeface="Simplified Arabic"/>
              </a:rPr>
              <a:t>هناك عمليات غير كيميائية تمتص أو تنطلق فيها الطاقة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030693" y="3241899"/>
            <a:ext cx="1510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علي سبيل المثا</a:t>
            </a:r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ل: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906" y="4158441"/>
            <a:ext cx="4869775" cy="166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46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11824" y="116633"/>
            <a:ext cx="608416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الحرارة المولية للتبخر :-</a:t>
            </a:r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H</a:t>
            </a:r>
            <a:r>
              <a:rPr lang="en-US" b="1" baseline="-25000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vap</a:t>
            </a:r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 </a:t>
            </a:r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</a:rPr>
              <a:t>Molar heat of vaporization </a:t>
            </a:r>
            <a:endParaRPr lang="en-US" b="1" dirty="0">
              <a:solidFill>
                <a:prstClr val="black"/>
              </a:solidFill>
            </a:endParaRPr>
          </a:p>
          <a:p>
            <a:pPr>
              <a:tabLst>
                <a:tab pos="4186555" algn="l"/>
              </a:tabLst>
            </a:pP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9736" y="732185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( الحرارة اللازمة لتبخر </a:t>
            </a:r>
            <a:r>
              <a:rPr lang="en-US" dirty="0">
                <a:latin typeface="Simplified Arabic"/>
                <a:ea typeface="Calibri"/>
                <a:cs typeface="Arial"/>
              </a:rPr>
              <a:t>1mol</a:t>
            </a:r>
            <a:r>
              <a:rPr lang="ar-AE" dirty="0">
                <a:ea typeface="Calibri"/>
                <a:cs typeface="Simplified Arabic"/>
              </a:rPr>
              <a:t> من سا</a:t>
            </a:r>
            <a:r>
              <a:rPr lang="ar-SA" dirty="0">
                <a:ea typeface="Calibri"/>
                <a:cs typeface="Simplified Arabic"/>
              </a:rPr>
              <a:t>ئل )</a:t>
            </a:r>
            <a:endParaRPr lang="en-US" sz="1600" dirty="0"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5680" y="1196752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الحرارة المولية للانصهار :- </a:t>
            </a:r>
            <a:r>
              <a:rPr lang="ar-SA" b="1" dirty="0">
                <a:ea typeface="Calibri"/>
                <a:cs typeface="Simplified Arabic"/>
              </a:rPr>
              <a:t>  </a:t>
            </a:r>
            <a:r>
              <a:rPr lang="en-US" b="1" dirty="0">
                <a:latin typeface="Simplified Arabic"/>
                <a:ea typeface="Calibri"/>
                <a:cs typeface="Arial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H</a:t>
            </a:r>
            <a:r>
              <a:rPr lang="en-US" b="1" baseline="-25000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fus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AE" b="1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</a:rPr>
              <a:t>Molar heat of fusion </a:t>
            </a:r>
            <a:r>
              <a:rPr lang="ar-AE" b="1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  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7528" y="2228044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186555" algn="l"/>
              </a:tabLst>
            </a:pPr>
            <a:r>
              <a:rPr lang="ar-SA" dirty="0">
                <a:ea typeface="Calibri"/>
                <a:cs typeface="Simplified Arabic"/>
              </a:rPr>
              <a:t>عند شرب كأس به ماء بارد فقد نضع فيه مكعب من الثلج ، فيبرد الماء لأنه يزود مكعب الثلج بالحرارة لكي ينصهر يتبين مما سبق أن تبخر السائل وصهر المادة الصلبة عمليتان ماصتان للحرارة ، وتكون </a:t>
            </a:r>
            <a:r>
              <a:rPr lang="en-US" dirty="0">
                <a:latin typeface="Arial"/>
                <a:ea typeface="Calibri"/>
                <a:cs typeface="Simplified Arabic"/>
              </a:rPr>
              <a:t>Δ</a:t>
            </a:r>
            <a:r>
              <a:rPr lang="en-US" dirty="0">
                <a:latin typeface="Simplified Arabic"/>
                <a:ea typeface="Calibri"/>
                <a:cs typeface="Arial"/>
              </a:rPr>
              <a:t>H</a:t>
            </a:r>
            <a:r>
              <a:rPr lang="ar-AE" sz="1600" dirty="0">
                <a:ea typeface="Calibri"/>
                <a:cs typeface="Simplified Arabic"/>
              </a:rPr>
              <a:t> لكل منهما موجبة </a:t>
            </a:r>
            <a:endParaRPr lang="en-US" sz="1600" dirty="0"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1864" y="3212977"/>
            <a:ext cx="5580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الجدول التالي يبين حرارة التبخر والانصهار القياسية لعدد من المواد المألوفة </a:t>
            </a:r>
            <a:endParaRPr lang="en-US" dirty="0">
              <a:ea typeface="Calibri"/>
              <a:cs typeface="Arial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1" y="3608690"/>
            <a:ext cx="5572125" cy="31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427" y="1734330"/>
            <a:ext cx="37131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42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40017" y="260648"/>
            <a:ext cx="4214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4186555" algn="l"/>
              </a:tabLst>
            </a:pPr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المعادلات الكيميا</a:t>
            </a:r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ئية</a:t>
            </a:r>
            <a:r>
              <a:rPr lang="ar-SA" sz="1600" b="1" dirty="0">
                <a:ea typeface="Calibri"/>
                <a:cs typeface="Simplified Arabic"/>
              </a:rPr>
              <a:t> </a:t>
            </a:r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الحرارية لتغيرات حالات المادة </a:t>
            </a:r>
            <a:r>
              <a:rPr lang="ar-SA" b="1" dirty="0">
                <a:ea typeface="Calibri"/>
                <a:cs typeface="Simplified Arabic"/>
              </a:rPr>
              <a:t> </a:t>
            </a:r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:-</a:t>
            </a:r>
            <a:r>
              <a:rPr lang="ar-SA" b="1" dirty="0">
                <a:ea typeface="Calibri"/>
                <a:cs typeface="Simplified Arabic"/>
              </a:rPr>
              <a:t> 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7848" y="653952"/>
            <a:ext cx="4362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>
                <a:ea typeface="Calibri"/>
                <a:cs typeface="Simplified Arabic"/>
              </a:rPr>
              <a:t>يتم وصف تبخر الماء وصهر الجليد بالمعادلتين التاليتين :</a:t>
            </a:r>
            <a:endParaRPr lang="en-US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1196752"/>
            <a:ext cx="5976664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83832" y="2136338"/>
            <a:ext cx="59766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 يتبين ان تبخر الماء يحتاج </a:t>
            </a:r>
            <a:r>
              <a:rPr lang="en-US" dirty="0">
                <a:latin typeface="Simplified Arabic"/>
                <a:ea typeface="Calibri"/>
                <a:cs typeface="Arial"/>
              </a:rPr>
              <a:t>40.7 KJ</a:t>
            </a:r>
            <a:r>
              <a:rPr lang="ar-AE" dirty="0">
                <a:ea typeface="Calibri"/>
                <a:cs typeface="Simplified Arabic"/>
              </a:rPr>
              <a:t> بينما انصهار الثلج يحتاج  </a:t>
            </a:r>
            <a:r>
              <a:rPr lang="en-US" dirty="0">
                <a:latin typeface="Simplified Arabic"/>
                <a:ea typeface="Calibri"/>
                <a:cs typeface="Arial"/>
              </a:rPr>
              <a:t>6.01 KJ</a:t>
            </a:r>
            <a:r>
              <a:rPr lang="ar-AE" dirty="0">
                <a:ea typeface="Calibri"/>
                <a:cs typeface="Simplified Arabic"/>
              </a:rPr>
              <a:t> </a:t>
            </a:r>
          </a:p>
          <a:p>
            <a:pPr>
              <a:tabLst>
                <a:tab pos="4186555" algn="l"/>
              </a:tabLst>
            </a:pPr>
            <a:endParaRPr lang="ar-AE" dirty="0">
              <a:ea typeface="Calibri"/>
              <a:cs typeface="Simplified Arabic"/>
            </a:endParaRPr>
          </a:p>
          <a:p>
            <a:pPr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 ، ولكن ماذا يحدث عندما يتكثف بخار الماء ويتجمد</a:t>
            </a:r>
            <a:r>
              <a:rPr lang="ar-AE" sz="1600" dirty="0">
                <a:ea typeface="Calibri"/>
                <a:cs typeface="Arial"/>
              </a:rPr>
              <a:t> </a:t>
            </a:r>
            <a:r>
              <a:rPr lang="ar-AE" dirty="0">
                <a:ea typeface="Calibri"/>
                <a:cs typeface="Simplified Arabic"/>
              </a:rPr>
              <a:t>الماء إلي جليد أي تنعكس </a:t>
            </a:r>
          </a:p>
          <a:p>
            <a:pPr>
              <a:tabLst>
                <a:tab pos="4186555" algn="l"/>
              </a:tabLst>
            </a:pPr>
            <a:endParaRPr lang="ar-AE" dirty="0">
              <a:ea typeface="Calibri"/>
              <a:cs typeface="Simplified Arabic"/>
            </a:endParaRPr>
          </a:p>
          <a:p>
            <a:pPr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المعادلتين فإن الاشارة تختلف أي تتحول  </a:t>
            </a:r>
            <a:r>
              <a:rPr lang="en-US" dirty="0">
                <a:latin typeface="Arial"/>
                <a:ea typeface="Calibri"/>
                <a:cs typeface="Simplified Arabic"/>
              </a:rPr>
              <a:t>Δ</a:t>
            </a:r>
            <a:r>
              <a:rPr lang="en-US" dirty="0">
                <a:latin typeface="Simplified Arabic"/>
                <a:ea typeface="Calibri"/>
                <a:cs typeface="Arial"/>
              </a:rPr>
              <a:t>H</a:t>
            </a:r>
            <a:r>
              <a:rPr lang="ar-SA" dirty="0">
                <a:ea typeface="Calibri"/>
                <a:cs typeface="Simplified Arabic"/>
              </a:rPr>
              <a:t> في التفاعلين إلي سالبة بدلا من </a:t>
            </a:r>
            <a:endParaRPr lang="ar-AE" dirty="0">
              <a:ea typeface="Calibri"/>
              <a:cs typeface="Simplified Arabic"/>
            </a:endParaRPr>
          </a:p>
          <a:p>
            <a:pPr>
              <a:tabLst>
                <a:tab pos="4186555" algn="l"/>
              </a:tabLst>
            </a:pPr>
            <a:endParaRPr lang="ar-AE" dirty="0">
              <a:ea typeface="Calibri"/>
              <a:cs typeface="Simplified Arabic"/>
            </a:endParaRPr>
          </a:p>
          <a:p>
            <a:pPr>
              <a:tabLst>
                <a:tab pos="4186555" algn="l"/>
              </a:tabLst>
            </a:pPr>
            <a:r>
              <a:rPr lang="ar-SA" dirty="0">
                <a:ea typeface="Calibri"/>
                <a:cs typeface="Simplified Arabic"/>
              </a:rPr>
              <a:t>موجبة وتكون التفاعلات طاردة للحرارة ولذا فإن </a:t>
            </a:r>
            <a:r>
              <a:rPr lang="ar-SA" dirty="0">
                <a:solidFill>
                  <a:srgbClr val="0070C0"/>
                </a:solidFill>
                <a:ea typeface="Calibri"/>
                <a:cs typeface="Simplified Arabic"/>
              </a:rPr>
              <a:t>حرارة التكثيف المولارية </a:t>
            </a:r>
            <a:r>
              <a:rPr lang="en-US" dirty="0">
                <a:solidFill>
                  <a:srgbClr val="0070C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dirty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H</a:t>
            </a:r>
            <a:r>
              <a:rPr lang="en-US" baseline="-25000" dirty="0">
                <a:solidFill>
                  <a:srgbClr val="0070C0"/>
                </a:solidFill>
                <a:latin typeface="Simplified Arabic"/>
                <a:ea typeface="Calibri"/>
                <a:cs typeface="Arial"/>
              </a:rPr>
              <a:t>cond </a:t>
            </a:r>
            <a:r>
              <a:rPr lang="ar-AE" baseline="-25000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 </a:t>
            </a:r>
          </a:p>
          <a:p>
            <a:pPr>
              <a:tabLst>
                <a:tab pos="4186555" algn="l"/>
              </a:tabLst>
            </a:pPr>
            <a:endParaRPr lang="ar-AE" b="1" baseline="-25000" dirty="0">
              <a:solidFill>
                <a:srgbClr val="FF0000"/>
              </a:solidFill>
              <a:latin typeface="Simplified Arabic"/>
              <a:ea typeface="Calibri"/>
              <a:cs typeface="Arial"/>
            </a:endParaRPr>
          </a:p>
          <a:p>
            <a:pPr>
              <a:tabLst>
                <a:tab pos="4186555" algn="l"/>
              </a:tabLst>
            </a:pPr>
            <a:r>
              <a:rPr lang="ar-SA" b="1" dirty="0">
                <a:solidFill>
                  <a:srgbClr val="FF0000"/>
                </a:solidFill>
                <a:ea typeface="Calibri"/>
                <a:cs typeface="Simplified Arabic"/>
              </a:rPr>
              <a:t>وحرارة التجمد المولارية </a:t>
            </a:r>
            <a:r>
              <a:rPr lang="en-US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H</a:t>
            </a:r>
            <a:r>
              <a:rPr lang="en-US" b="1" baseline="-25000" dirty="0">
                <a:solidFill>
                  <a:srgbClr val="FF0000"/>
                </a:solidFill>
                <a:latin typeface="Simplified Arabic"/>
                <a:ea typeface="Calibri"/>
                <a:cs typeface="Arial"/>
              </a:rPr>
              <a:t>solid</a:t>
            </a:r>
            <a:r>
              <a:rPr lang="ar-AE" b="1" baseline="-25000" dirty="0">
                <a:solidFill>
                  <a:prstClr val="black"/>
                </a:solidFill>
                <a:ea typeface="Calibri"/>
                <a:cs typeface="Simplified Arabic"/>
              </a:rPr>
              <a:t> </a:t>
            </a:r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 </a:t>
            </a:r>
            <a:r>
              <a:rPr lang="ar-AE" dirty="0">
                <a:ea typeface="Calibri"/>
                <a:cs typeface="Simplified Arabic"/>
              </a:rPr>
              <a:t>لهما نفس القيمة ولكن يختلفان في الاشارة </a:t>
            </a:r>
          </a:p>
          <a:p>
            <a:pPr>
              <a:tabLst>
                <a:tab pos="4186555" algn="l"/>
              </a:tabLst>
            </a:pPr>
            <a:endParaRPr lang="ar-AE" dirty="0">
              <a:ea typeface="Calibri"/>
              <a:cs typeface="Simplified Arabic"/>
            </a:endParaRPr>
          </a:p>
          <a:p>
            <a:pPr>
              <a:tabLst>
                <a:tab pos="4186555" algn="l"/>
              </a:tabLst>
            </a:pPr>
            <a:r>
              <a:rPr lang="ar-AE" dirty="0">
                <a:ea typeface="Calibri"/>
                <a:cs typeface="Simplified Arabic"/>
              </a:rPr>
              <a:t>وهذه العلاقات موضحة في الشكل التالي </a:t>
            </a:r>
            <a:endParaRPr lang="en-US" sz="1600" dirty="0">
              <a:ea typeface="Calibri"/>
              <a:cs typeface="Arial"/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624"/>
            <a:ext cx="3059832" cy="669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34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8712" y="0"/>
            <a:ext cx="5292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ea typeface="Calibri"/>
                <a:cs typeface="Simplified Arabic"/>
              </a:rPr>
              <a:t> قارن معادلات تكثف وتجمد الماء بمعادلتي تبخر وصهر الماء </a:t>
            </a:r>
            <a:endParaRPr lang="en-US" sz="1600" b="1" dirty="0">
              <a:solidFill>
                <a:srgbClr val="FF0000"/>
              </a:solidFill>
              <a:ea typeface="Calibri"/>
              <a:cs typeface="Arial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894" y="665401"/>
            <a:ext cx="5669671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75931" y="1515849"/>
            <a:ext cx="59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sz="2000" b="1" dirty="0">
                <a:solidFill>
                  <a:srgbClr val="FF0000"/>
                </a:solidFill>
                <a:latin typeface="Simplified Arabic"/>
                <a:ea typeface="Calibri"/>
              </a:rPr>
              <a:t>H</a:t>
            </a:r>
            <a:r>
              <a:rPr lang="en-US" b="1" baseline="-25000" dirty="0">
                <a:solidFill>
                  <a:srgbClr val="FF0000"/>
                </a:solidFill>
                <a:latin typeface="Simplified Arabic"/>
                <a:ea typeface="Calibri"/>
              </a:rPr>
              <a:t>vap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</a:rPr>
              <a:t>  =  - 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sz="2000" b="1" dirty="0">
                <a:solidFill>
                  <a:srgbClr val="FF0000"/>
                </a:solidFill>
                <a:latin typeface="Simplified Arabic"/>
                <a:ea typeface="Calibri"/>
              </a:rPr>
              <a:t>H</a:t>
            </a:r>
            <a:r>
              <a:rPr lang="en-US" sz="2000" b="1" baseline="-25000" dirty="0">
                <a:solidFill>
                  <a:srgbClr val="FF0000"/>
                </a:solidFill>
                <a:latin typeface="Simplified Arabic"/>
                <a:ea typeface="Calibri"/>
              </a:rPr>
              <a:t>cond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</a:rPr>
              <a:t>                       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sz="2000" b="1" dirty="0">
                <a:solidFill>
                  <a:srgbClr val="FF0000"/>
                </a:solidFill>
                <a:latin typeface="Simplified Arabic"/>
                <a:ea typeface="Calibri"/>
              </a:rPr>
              <a:t>H</a:t>
            </a:r>
            <a:r>
              <a:rPr lang="en-US" b="1" baseline="-25000" dirty="0">
                <a:solidFill>
                  <a:srgbClr val="FF0000"/>
                </a:solidFill>
                <a:latin typeface="Simplified Arabic"/>
                <a:ea typeface="Calibri"/>
              </a:rPr>
              <a:t>fus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</a:rPr>
              <a:t>   =   -  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Calibri"/>
                <a:cs typeface="Simplified Arabic"/>
              </a:rPr>
              <a:t>Δ</a:t>
            </a:r>
            <a:r>
              <a:rPr lang="en-US" sz="2000" b="1" dirty="0">
                <a:solidFill>
                  <a:srgbClr val="FF0000"/>
                </a:solidFill>
                <a:latin typeface="Simplified Arabic"/>
                <a:ea typeface="Calibri"/>
              </a:rPr>
              <a:t>H</a:t>
            </a:r>
            <a:r>
              <a:rPr lang="en-US" sz="2000" b="1" baseline="-25000" dirty="0">
                <a:solidFill>
                  <a:srgbClr val="FF0000"/>
                </a:solidFill>
                <a:latin typeface="Simplified Arabic"/>
                <a:ea typeface="Calibri"/>
              </a:rPr>
              <a:t>solid</a:t>
            </a:r>
            <a:r>
              <a:rPr lang="en-US" b="1" dirty="0">
                <a:solidFill>
                  <a:srgbClr val="FF0000"/>
                </a:solidFill>
                <a:latin typeface="Simplified Arabic"/>
                <a:ea typeface="Calibri"/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2196" y="1976895"/>
            <a:ext cx="27174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أسئلة هامة :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9204" y="2575317"/>
            <a:ext cx="94468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AE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س1: يغمر المزارعين في البلاد الباردة بساتينهم بالماء ؟ </a:t>
            </a:r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94151" y="3366830"/>
            <a:ext cx="791395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AE" sz="2000" dirty="0">
                <a:ea typeface="Calibri"/>
                <a:cs typeface="Simplified Arabic"/>
              </a:rPr>
              <a:t>لأن الماء عندما يتجمد فإنه يطلق حرارة تدف</a:t>
            </a:r>
            <a:r>
              <a:rPr lang="ar-SA" sz="2000" dirty="0">
                <a:ea typeface="Calibri"/>
                <a:cs typeface="Simplified Arabic"/>
              </a:rPr>
              <a:t>ئ</a:t>
            </a:r>
            <a:r>
              <a:rPr lang="ar-AE" sz="2000" dirty="0">
                <a:ea typeface="Calibri"/>
                <a:cs typeface="Simplified Arabic"/>
              </a:rPr>
              <a:t> الهواء المحيط فيمنع الفواكه والخضروات من التلف </a:t>
            </a:r>
            <a:endParaRPr lang="en-US" sz="2000" dirty="0"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0224" y="3860882"/>
            <a:ext cx="913809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س2: صنف تفاعلات التجمد والتكثف والتبخر والانصهار إلي طاردة أو ماصة للحرارة </a:t>
            </a:r>
            <a:endParaRPr lang="en-US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6161" y="5071537"/>
            <a:ext cx="857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/>
              <a:t>التجمد والتكثف كلاهما </a:t>
            </a:r>
            <a:r>
              <a:rPr lang="ar-AE" b="1" dirty="0">
                <a:solidFill>
                  <a:srgbClr val="FF0000"/>
                </a:solidFill>
              </a:rPr>
              <a:t>طارد للحرارة </a:t>
            </a:r>
            <a:r>
              <a:rPr lang="ar-AE" b="1" dirty="0"/>
              <a:t>بينما التبخر والانصهار كلاهما </a:t>
            </a:r>
            <a:r>
              <a:rPr lang="ar-AE" b="1" dirty="0">
                <a:solidFill>
                  <a:srgbClr val="FF0000"/>
                </a:solidFill>
              </a:rPr>
              <a:t>ماص للحرارة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4660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450967" y="112862"/>
            <a:ext cx="3010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dirty="0">
                <a:solidFill>
                  <a:srgbClr val="FF0000"/>
                </a:solidFill>
              </a:rPr>
              <a:t>الحرارة المنطلقة من تفاعل :-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03" y="544701"/>
            <a:ext cx="8713018" cy="1422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2707" y="1952903"/>
            <a:ext cx="9058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dirty="0">
                <a:latin typeface="Simplified Arabic"/>
                <a:ea typeface="Calibri"/>
              </a:rPr>
              <a:t> </a:t>
            </a:r>
            <a:r>
              <a:rPr lang="en-US" b="1" dirty="0">
                <a:latin typeface="Simplified Arabic"/>
                <a:ea typeface="Calibri"/>
              </a:rPr>
              <a:t>( 842 KJ )</a:t>
            </a:r>
            <a:r>
              <a:rPr lang="en-US" dirty="0">
                <a:latin typeface="Simplified Arabic"/>
                <a:ea typeface="Calibri"/>
              </a:rPr>
              <a:t>………………</a:t>
            </a:r>
            <a:r>
              <a:rPr lang="en-US" b="1" dirty="0">
                <a:latin typeface="Simplified Arabic"/>
                <a:ea typeface="Calibri"/>
              </a:rPr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779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84233" y="44624"/>
            <a:ext cx="3010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dirty="0">
                <a:solidFill>
                  <a:srgbClr val="FF0000"/>
                </a:solidFill>
              </a:rPr>
              <a:t>الحرارة المنطلقة من تفاعل :-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05698" y="0"/>
            <a:ext cx="1512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dirty="0">
                <a:solidFill>
                  <a:srgbClr val="FF0000"/>
                </a:solidFill>
                <a:ea typeface="Calibri"/>
                <a:cs typeface="Simplified Arabic"/>
              </a:rPr>
              <a:t>مسا</a:t>
            </a:r>
            <a:r>
              <a:rPr lang="ar-SA" dirty="0">
                <a:solidFill>
                  <a:srgbClr val="FF0000"/>
                </a:solidFill>
                <a:ea typeface="Calibri"/>
                <a:cs typeface="Simplified Arabic"/>
              </a:rPr>
              <a:t>ئ</a:t>
            </a:r>
            <a:r>
              <a:rPr lang="ar-AE" dirty="0">
                <a:solidFill>
                  <a:srgbClr val="FF0000"/>
                </a:solidFill>
                <a:ea typeface="Calibri"/>
                <a:cs typeface="Simplified Arabic"/>
              </a:rPr>
              <a:t>ل تدريبية :-</a:t>
            </a:r>
            <a:endParaRPr lang="en-US" sz="1600" dirty="0">
              <a:ea typeface="Calibri"/>
              <a:cs typeface="Arial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73" y="718370"/>
            <a:ext cx="8740401" cy="945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65837" y="2568799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dirty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dirty="0"/>
              <a:t>........</a:t>
            </a:r>
            <a:r>
              <a:rPr lang="ar-AE" dirty="0"/>
              <a:t>.....</a:t>
            </a:r>
            <a:r>
              <a:rPr lang="en-US" dirty="0"/>
              <a:t> (2.58kJ )</a:t>
            </a:r>
          </a:p>
        </p:txBody>
      </p:sp>
    </p:spTree>
    <p:extLst>
      <p:ext uri="{BB962C8B-B14F-4D97-AF65-F5344CB8AC3E}">
        <p14:creationId xmlns:p14="http://schemas.microsoft.com/office/powerpoint/2010/main" val="373975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343" y="949146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implified Arabic"/>
                <a:ea typeface="Calibri"/>
                <a:cs typeface="Arial"/>
              </a:rPr>
              <a:t>-2</a:t>
            </a:r>
            <a:r>
              <a:rPr lang="ar-AE" dirty="0">
                <a:ea typeface="Calibri"/>
                <a:cs typeface="Simplified Arabic"/>
              </a:rPr>
              <a:t> ما كمية الحرارة الناتجة عن تكثيف</a:t>
            </a:r>
            <a:r>
              <a:rPr lang="en-US" dirty="0">
                <a:latin typeface="Simplified Arabic"/>
                <a:ea typeface="Calibri"/>
                <a:cs typeface="Arial"/>
              </a:rPr>
              <a:t>275 g </a:t>
            </a:r>
            <a:r>
              <a:rPr lang="ar-AE" dirty="0">
                <a:ea typeface="Calibri"/>
                <a:cs typeface="Simplified Arabic"/>
              </a:rPr>
              <a:t> من غاز الامونيا وتحويله إلي سا</a:t>
            </a:r>
            <a:r>
              <a:rPr lang="ar-SA" dirty="0">
                <a:ea typeface="Calibri"/>
                <a:cs typeface="Simplified Arabic"/>
              </a:rPr>
              <a:t>ئل عند درجة غليانه </a:t>
            </a:r>
            <a:r>
              <a:rPr lang="en-US" dirty="0">
                <a:latin typeface="Simplified Arabic"/>
                <a:ea typeface="Calibri"/>
                <a:cs typeface="Arial"/>
              </a:rPr>
              <a:t>( NH</a:t>
            </a:r>
            <a:r>
              <a:rPr lang="en-US" baseline="-25000" dirty="0">
                <a:latin typeface="Simplified Arabic"/>
                <a:ea typeface="Calibri"/>
                <a:cs typeface="Arial"/>
              </a:rPr>
              <a:t>3</a:t>
            </a:r>
            <a:r>
              <a:rPr lang="en-US" dirty="0">
                <a:latin typeface="Simplified Arabic"/>
                <a:ea typeface="Calibri"/>
                <a:cs typeface="Arial"/>
              </a:rPr>
              <a:t> = 17 )</a:t>
            </a:r>
            <a:endParaRPr lang="en-US" sz="1600" dirty="0">
              <a:ea typeface="Calibri"/>
              <a:cs typeface="Arial"/>
            </a:endParaRPr>
          </a:p>
          <a:p>
            <a:r>
              <a:rPr lang="ar-AE" dirty="0">
                <a:ea typeface="Calibri"/>
                <a:cs typeface="Simplified Arabic"/>
              </a:rPr>
              <a:t>   ( الحرارة المولية لتكثيف الامونيا = </a:t>
            </a:r>
            <a:r>
              <a:rPr lang="en-US" dirty="0">
                <a:latin typeface="Simplified Arabic"/>
                <a:ea typeface="Calibri"/>
                <a:cs typeface="Arial"/>
              </a:rPr>
              <a:t>23.3 KJ.mol</a:t>
            </a:r>
            <a:r>
              <a:rPr lang="ar-AE" dirty="0">
                <a:ea typeface="Calibri"/>
                <a:cs typeface="Simplified Arabic"/>
              </a:rPr>
              <a:t> ) </a:t>
            </a:r>
            <a:endParaRPr lang="en-US" sz="1600" dirty="0"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8419" y="3172233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dirty="0">
                <a:ea typeface="Calibri"/>
                <a:cs typeface="Simplified Arabic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dirty="0">
                <a:latin typeface="Simplified Arabic"/>
                <a:ea typeface="Calibri"/>
                <a:cs typeface="Arial"/>
              </a:rPr>
              <a:t>377 KJ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398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9363" y="374261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implified Arabic"/>
                <a:ea typeface="Calibri"/>
                <a:cs typeface="Arial"/>
              </a:rPr>
              <a:t>-3</a:t>
            </a:r>
            <a:r>
              <a:rPr lang="ar-AE" dirty="0">
                <a:ea typeface="Calibri"/>
                <a:cs typeface="Simplified Arabic"/>
              </a:rPr>
              <a:t> ما كتلة الميثان </a:t>
            </a:r>
            <a:r>
              <a:rPr lang="en-US" dirty="0">
                <a:latin typeface="Simplified Arabic"/>
                <a:ea typeface="Calibri"/>
                <a:cs typeface="Arial"/>
              </a:rPr>
              <a:t>CH</a:t>
            </a:r>
            <a:r>
              <a:rPr lang="en-US" baseline="-25000" dirty="0">
                <a:latin typeface="Simplified Arabic"/>
                <a:ea typeface="Calibri"/>
                <a:cs typeface="Arial"/>
              </a:rPr>
              <a:t>4</a:t>
            </a:r>
            <a:r>
              <a:rPr lang="ar-AE" dirty="0">
                <a:ea typeface="Calibri"/>
                <a:cs typeface="Simplified Arabic"/>
              </a:rPr>
              <a:t> التي يجب حرقها لإنتاج </a:t>
            </a:r>
            <a:r>
              <a:rPr lang="en-US" dirty="0">
                <a:latin typeface="Simplified Arabic"/>
                <a:ea typeface="Calibri"/>
                <a:cs typeface="Arial"/>
              </a:rPr>
              <a:t>12,880 KJ </a:t>
            </a:r>
            <a:r>
              <a:rPr lang="ar-AE" dirty="0">
                <a:ea typeface="Calibri"/>
                <a:cs typeface="Simplified Arabic"/>
              </a:rPr>
              <a:t> من الحرارة </a:t>
            </a:r>
            <a:endParaRPr lang="en-US" dirty="0">
              <a:ea typeface="Calibri"/>
              <a:cs typeface="Simplified Arabic"/>
            </a:endParaRPr>
          </a:p>
          <a:p>
            <a:r>
              <a:rPr lang="en-US" dirty="0">
                <a:ea typeface="Calibri"/>
                <a:cs typeface="Simplified Arabic"/>
              </a:rPr>
              <a:t>                             </a:t>
            </a:r>
            <a:r>
              <a:rPr lang="ar-AE" dirty="0">
                <a:ea typeface="Calibri"/>
                <a:cs typeface="Simplified Arabic"/>
              </a:rPr>
              <a:t>( حرارة احتراق مول من الميثان = </a:t>
            </a:r>
            <a:r>
              <a:rPr lang="en-US" dirty="0">
                <a:latin typeface="Simplified Arabic"/>
                <a:ea typeface="Calibri"/>
                <a:cs typeface="Arial"/>
              </a:rPr>
              <a:t>-891 KJ.mol</a:t>
            </a:r>
            <a:r>
              <a:rPr lang="ar-AE" dirty="0">
                <a:ea typeface="Calibri"/>
                <a:cs typeface="Simplified Arabic"/>
              </a:rPr>
              <a:t>)</a:t>
            </a:r>
            <a:r>
              <a:rPr lang="en-US" dirty="0">
                <a:latin typeface="Simplified Arabic"/>
                <a:ea typeface="Calibri"/>
                <a:cs typeface="Arial"/>
              </a:rPr>
              <a:t>( CH</a:t>
            </a:r>
            <a:r>
              <a:rPr lang="en-US" baseline="-25000" dirty="0">
                <a:latin typeface="Simplified Arabic"/>
                <a:ea typeface="Calibri"/>
                <a:cs typeface="Arial"/>
              </a:rPr>
              <a:t>4</a:t>
            </a:r>
            <a:r>
              <a:rPr lang="en-US" dirty="0">
                <a:latin typeface="Simplified Arabic"/>
                <a:ea typeface="Calibri"/>
                <a:cs typeface="Arial"/>
              </a:rPr>
              <a:t> = 16)</a:t>
            </a:r>
            <a:endParaRPr lang="en-US" sz="1600" dirty="0"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8168" y="2728284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dirty="0">
                <a:ea typeface="Calibri"/>
                <a:cs typeface="Simplified Arabic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dirty="0">
                <a:latin typeface="Simplified Arabic"/>
                <a:ea typeface="Calibri"/>
                <a:cs typeface="Arial"/>
              </a:rPr>
              <a:t>231.3 g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07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1592</TotalTime>
  <Words>549</Words>
  <Application>Microsoft Office PowerPoint</Application>
  <PresentationFormat>Widescreen</PresentationFormat>
  <Paragraphs>81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Facet</vt:lpstr>
      <vt:lpstr>PowerPoint Presentation</vt:lpstr>
      <vt:lpstr>PowerPoint Presentation</vt:lpstr>
      <vt:lpstr>الوحدة الأولى :                                                الطاقة والتغيرات الكيميائية                      </vt:lpstr>
      <vt:lpstr>PowerPoint Presentation</vt:lpstr>
      <vt:lpstr>نواتج التعلم :                                                                          يتذكر  :                                                المعادلة الكيميائية                   يعرف :                                             المعادلة الكيميائية الحرارية     حرارة الإحتراق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Elsayed Elsayed Mosbah  Mohamed</dc:creator>
  <cp:lastModifiedBy>asifhammoud1978@gmail.com</cp:lastModifiedBy>
  <cp:revision>92</cp:revision>
  <dcterms:created xsi:type="dcterms:W3CDTF">2020-08-27T03:57:04Z</dcterms:created>
  <dcterms:modified xsi:type="dcterms:W3CDTF">2024-09-10T06:34:43Z</dcterms:modified>
</cp:coreProperties>
</file>