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-108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A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E1AF809-1700-4571-91F6-851219AFDFE8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A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1E715C8-EFB4-4E86-A790-B481ACBEBB66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الوحدة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AE" dirty="0"/>
              <a:t>المجالات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219373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AE" dirty="0"/>
              <a:t>القسم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ar-AE" dirty="0"/>
              <a:t>قياس المجالات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223415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خاصية من خصائص الفضاء المحيط بالشحنة حيث يؤثر بقوة كهربائية  في الجسيم المشحون فيه </a:t>
            </a:r>
          </a:p>
          <a:p>
            <a:endParaRPr lang="ar-AE" dirty="0"/>
          </a:p>
          <a:p>
            <a:r>
              <a:rPr lang="ar-AE" dirty="0"/>
              <a:t>شدة المجال الكهربائي ( </a:t>
            </a:r>
            <a:r>
              <a:rPr lang="en-GB" dirty="0"/>
              <a:t>E</a:t>
            </a:r>
            <a:r>
              <a:rPr lang="ar-AE" dirty="0"/>
              <a:t>  ) : مقدار القوة الكهربائية المؤثرة في شحنة اختبار مقسوما على مقدار تلك الشحنة</a:t>
            </a:r>
          </a:p>
          <a:p>
            <a:endParaRPr lang="ar-AE" dirty="0"/>
          </a:p>
          <a:p>
            <a:r>
              <a:rPr lang="ar-AE" dirty="0"/>
              <a:t>اتجاه القوة باتجاه المجال اذا كانت الشحنة موجبة و عكس اتجاه المجال اذا كانت الشحنة سالبة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تعريف المجال الكهربائي</a:t>
            </a:r>
          </a:p>
        </p:txBody>
      </p:sp>
    </p:spTree>
    <p:extLst>
      <p:ext uri="{BB962C8B-B14F-4D97-AF65-F5344CB8AC3E}">
        <p14:creationId xmlns:p14="http://schemas.microsoft.com/office/powerpoint/2010/main" val="3103275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𝐸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𝐹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𝑞</m:t>
                        </m:r>
                      </m:den>
                    </m:f>
                  </m:oMath>
                </a14:m>
                <a:r>
                  <a:rPr lang="ar-AE" dirty="0"/>
                  <a:t> </a:t>
                </a:r>
              </a:p>
              <a:p>
                <a:r>
                  <a:rPr lang="en-GB" dirty="0"/>
                  <a:t>E</a:t>
                </a:r>
                <a:r>
                  <a:rPr lang="ar-AE" dirty="0"/>
                  <a:t> شدة المجال الكهربائي ووحدته </a:t>
                </a:r>
                <a:r>
                  <a:rPr lang="en-GB" dirty="0"/>
                  <a:t>N/C</a:t>
                </a:r>
                <a:r>
                  <a:rPr lang="ar-AE" dirty="0"/>
                  <a:t> </a:t>
                </a:r>
              </a:p>
              <a:p>
                <a:r>
                  <a:rPr lang="en-GB" dirty="0"/>
                  <a:t>F</a:t>
                </a:r>
                <a:r>
                  <a:rPr lang="ar-AE" dirty="0"/>
                  <a:t> القوة الكهربائية </a:t>
                </a:r>
                <a:r>
                  <a:rPr lang="ar-AE" dirty="0" err="1"/>
                  <a:t>بالنيوتن</a:t>
                </a:r>
                <a:r>
                  <a:rPr lang="ar-AE" dirty="0"/>
                  <a:t> </a:t>
                </a:r>
                <a:r>
                  <a:rPr lang="en-GB" dirty="0"/>
                  <a:t>N</a:t>
                </a:r>
                <a:r>
                  <a:rPr lang="ar-AE" dirty="0"/>
                  <a:t> </a:t>
                </a:r>
              </a:p>
              <a:p>
                <a:r>
                  <a:rPr lang="en-GB" dirty="0"/>
                  <a:t>q</a:t>
                </a:r>
                <a:r>
                  <a:rPr lang="ar-AE" dirty="0"/>
                  <a:t> : مقدار الشحنة</a:t>
                </a:r>
              </a:p>
              <a:p>
                <a:endParaRPr lang="ar-AE" dirty="0"/>
              </a:p>
              <a:p>
                <a:r>
                  <a:rPr lang="ar-AE" dirty="0"/>
                  <a:t>يحسب المجال الكهربائي عند نقطة حول شحنة نقطية بالعلاقة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𝐸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𝐾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قوانين حساب المجال الكهربائي</a:t>
            </a:r>
          </a:p>
        </p:txBody>
      </p:sp>
    </p:spTree>
    <p:extLst>
      <p:ext uri="{BB962C8B-B14F-4D97-AF65-F5344CB8AC3E}">
        <p14:creationId xmlns:p14="http://schemas.microsoft.com/office/powerpoint/2010/main" val="930530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شحنة اختبار موجبة مقدارها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5.0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−6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𝐶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AE" dirty="0"/>
                  <a:t> تتأثر بمجال </a:t>
                </a:r>
              </a:p>
              <a:p>
                <a:pPr marL="109728" indent="0">
                  <a:buNone/>
                </a:pPr>
                <a:r>
                  <a:rPr lang="ar-AE" dirty="0"/>
                  <a:t>   كهربائي يبذل قوة بمقدار </a:t>
                </a:r>
                <a:r>
                  <a:rPr lang="en-GB" dirty="0"/>
                  <a:t>2.0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−4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AE" dirty="0"/>
                  <a:t> ما مقدار المجال </a:t>
                </a:r>
              </a:p>
              <a:p>
                <a:pPr marL="109728" indent="0">
                  <a:buNone/>
                </a:pPr>
                <a:r>
                  <a:rPr lang="ar-AE" dirty="0"/>
                  <a:t>   الكهربائي في موقع شحنة الاختبار</a:t>
                </a:r>
              </a:p>
              <a:p>
                <a:pPr marL="109728" indent="0">
                  <a:buNone/>
                </a:pPr>
                <a:r>
                  <a:rPr lang="ar-AE" dirty="0"/>
                  <a:t>الحل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𝐸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𝐹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2.0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−4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5.0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−6</m:t>
                              </m:r>
                            </m:sup>
                          </m:sSup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=40</m:t>
                      </m:r>
                      <m:r>
                        <a:rPr lang="en-GB" b="0" i="1" smtClean="0">
                          <a:latin typeface="Cambria Math"/>
                        </a:rPr>
                        <m:t>𝑁</m:t>
                      </m:r>
                      <m:r>
                        <a:rPr lang="en-GB" b="0" i="1" smtClean="0">
                          <a:latin typeface="Cambria Math"/>
                        </a:rPr>
                        <m:t>/</m:t>
                      </m:r>
                      <m:r>
                        <a:rPr lang="en-GB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 r="-7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 </a:t>
            </a:r>
          </a:p>
        </p:txBody>
      </p:sp>
    </p:spTree>
    <p:extLst>
      <p:ext uri="{BB962C8B-B14F-4D97-AF65-F5344CB8AC3E}">
        <p14:creationId xmlns:p14="http://schemas.microsoft.com/office/powerpoint/2010/main" val="265952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احسب مقدار المجال الكهربائي عند نقطة تبعد </a:t>
                </a:r>
                <a:r>
                  <a:rPr lang="en-GB" dirty="0"/>
                  <a:t>1.2m</a:t>
                </a:r>
                <a:r>
                  <a:rPr lang="ar-AE" dirty="0"/>
                  <a:t> عن شحنة نقطية </a:t>
                </a:r>
              </a:p>
              <a:p>
                <a:pPr marL="109728" indent="0">
                  <a:buNone/>
                </a:pPr>
                <a:r>
                  <a:rPr lang="ar-AE" dirty="0"/>
                  <a:t>  مقدارها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4.2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−6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AE" dirty="0"/>
                  <a:t> </a:t>
                </a:r>
              </a:p>
              <a:p>
                <a:pPr marL="109728" indent="0">
                  <a:buNone/>
                </a:pPr>
                <a:endParaRPr lang="ar-AE" dirty="0"/>
              </a:p>
              <a:p>
                <a:pPr marL="109728" indent="0">
                  <a:buNone/>
                </a:pPr>
                <a:r>
                  <a:rPr lang="ar-AE" dirty="0"/>
                  <a:t>الحل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𝐸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𝐾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=9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4.2×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−6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1.2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=26250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𝑁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𝑐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74" t="-1752" r="-7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 </a:t>
            </a:r>
          </a:p>
        </p:txBody>
      </p:sp>
    </p:spTree>
    <p:extLst>
      <p:ext uri="{BB962C8B-B14F-4D97-AF65-F5344CB8AC3E}">
        <p14:creationId xmlns:p14="http://schemas.microsoft.com/office/powerpoint/2010/main" val="416703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خط وهمي يمثل المسار الذي تسلكه شحنة اختبار حرة الحركة في المجال الكهربائي</a:t>
            </a:r>
          </a:p>
          <a:p>
            <a:endParaRPr lang="ar-AE" dirty="0"/>
          </a:p>
          <a:p>
            <a:r>
              <a:rPr lang="ar-AE" dirty="0"/>
              <a:t>اتجاه المماس لخط المجال عند نقطة يمثل اتجاه المجال عند تلك النقطة</a:t>
            </a:r>
          </a:p>
          <a:p>
            <a:endParaRPr lang="ar-AE" dirty="0"/>
          </a:p>
          <a:p>
            <a:r>
              <a:rPr lang="ar-AE" dirty="0"/>
              <a:t>كلما زادت كثافة خطوط المجال زادت شدة المجال عند النقطة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خط المجال الكهربائي</a:t>
            </a:r>
          </a:p>
        </p:txBody>
      </p:sp>
    </p:spTree>
    <p:extLst>
      <p:ext uri="{BB962C8B-B14F-4D97-AF65-F5344CB8AC3E}">
        <p14:creationId xmlns:p14="http://schemas.microsoft.com/office/powerpoint/2010/main" val="243539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82" y="1481138"/>
            <a:ext cx="1883435" cy="4525962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ar-AE" dirty="0"/>
              <a:t>1- تخرج من الشحنة الموجبة و تدخل في الشحنة السالبة</a:t>
            </a:r>
          </a:p>
          <a:p>
            <a:r>
              <a:rPr lang="ar-AE" dirty="0"/>
              <a:t>اتجاه المجال عند نقطة على الخط هو اتجاه المماس عند النقطة</a:t>
            </a:r>
          </a:p>
          <a:p>
            <a:r>
              <a:rPr lang="ar-AE" dirty="0"/>
              <a:t>لا تتقاطع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خواص خطوط المجال الكهربائي</a:t>
            </a:r>
          </a:p>
        </p:txBody>
      </p:sp>
    </p:spTree>
    <p:extLst>
      <p:ext uri="{BB962C8B-B14F-4D97-AF65-F5344CB8AC3E}">
        <p14:creationId xmlns:p14="http://schemas.microsoft.com/office/powerpoint/2010/main" val="1468938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جهاز يستخدم للحصول على شحنات كهربائية ساكنة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AE" dirty="0"/>
              <a:t>مولد فاندي جراف</a:t>
            </a:r>
          </a:p>
        </p:txBody>
      </p:sp>
    </p:spTree>
    <p:extLst>
      <p:ext uri="{BB962C8B-B14F-4D97-AF65-F5344CB8AC3E}">
        <p14:creationId xmlns:p14="http://schemas.microsoft.com/office/powerpoint/2010/main" val="1932262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AE" dirty="0"/>
              <a:t>القسم 2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ar-AE" dirty="0"/>
              <a:t>تطبيقات المجالات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2534477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فرق الجهد الكهربائي :ناتج قسمة الشغل المبذول في نقل الشحنة بين نقطتين مقسوما على مقدار تلك الشحنة</a:t>
                </a:r>
              </a:p>
              <a:p>
                <a:endParaRPr lang="ar-AE" dirty="0"/>
              </a:p>
              <a:p>
                <a14:m>
                  <m:oMath xmlns:m="http://schemas.openxmlformats.org/officeDocument/2006/math">
                    <m:r>
                      <a:rPr lang="ar-AE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𝑊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den>
                    </m:f>
                  </m:oMath>
                </a14:m>
                <a:endParaRPr lang="ar-AE" dirty="0"/>
              </a:p>
              <a:p>
                <a:endParaRPr lang="ar-AE" dirty="0"/>
              </a:p>
              <a:p>
                <a:r>
                  <a:rPr lang="ar-AE" dirty="0"/>
                  <a:t>وحدة قياس فرق الجهد الكهربائي هي الفولت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الطاقة و الجهد الكهربائي</a:t>
            </a:r>
          </a:p>
        </p:txBody>
      </p:sp>
    </p:spTree>
    <p:extLst>
      <p:ext uri="{BB962C8B-B14F-4D97-AF65-F5344CB8AC3E}">
        <p14:creationId xmlns:p14="http://schemas.microsoft.com/office/powerpoint/2010/main" val="1974151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ما الشغل المبذول على شحنة تبلغ </a:t>
                </a:r>
                <a:r>
                  <a:rPr lang="en-GB" dirty="0"/>
                  <a:t>3.0c </a:t>
                </a:r>
                <a:r>
                  <a:rPr lang="ar-AE" dirty="0"/>
                  <a:t> عند تحريكها خلال فرق جهد</a:t>
                </a:r>
              </a:p>
              <a:p>
                <a:pPr marL="109728" indent="0">
                  <a:buNone/>
                </a:pPr>
                <a:r>
                  <a:rPr lang="ar-AE" dirty="0"/>
                  <a:t>   يساوي </a:t>
                </a:r>
                <a:r>
                  <a:rPr lang="en-GB" dirty="0"/>
                  <a:t>1.5V</a:t>
                </a:r>
                <a:endParaRPr lang="ar-AE" dirty="0"/>
              </a:p>
              <a:p>
                <a:pPr marL="109728" indent="0">
                  <a:buNone/>
                </a:pPr>
                <a:endParaRPr lang="ar-AE" dirty="0"/>
              </a:p>
              <a:p>
                <a:pPr marL="109728" indent="0">
                  <a:buNone/>
                </a:pPr>
                <a:r>
                  <a:rPr lang="ar-AE" dirty="0"/>
                  <a:t>الحل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𝑊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𝑞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×∆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=3×1.5=4.5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𝐽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 t="-1752" r="-7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</a:t>
            </a:r>
          </a:p>
        </p:txBody>
      </p:sp>
    </p:spTree>
    <p:extLst>
      <p:ext uri="{BB962C8B-B14F-4D97-AF65-F5344CB8AC3E}">
        <p14:creationId xmlns:p14="http://schemas.microsoft.com/office/powerpoint/2010/main" val="3228680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ar-AE" dirty="0"/>
                  <a:t>يحسب فرق الجهد بين نقطتين في المجال الكهربائي المنتظم من</a:t>
                </a:r>
              </a:p>
              <a:p>
                <a:pPr marL="109728" indent="0">
                  <a:buNone/>
                </a:pPr>
                <a:r>
                  <a:rPr lang="ar-AE" dirty="0"/>
                  <a:t>  العلاقة :</a:t>
                </a:r>
              </a:p>
              <a:p>
                <a:pPr marL="109728" indent="0" algn="ctr">
                  <a:buNone/>
                </a:pPr>
                <a:r>
                  <a:rPr lang="ar-AE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ar-AE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AE" dirty="0"/>
                  <a:t>           </a:t>
                </a:r>
              </a:p>
              <a:p>
                <a:pPr marL="109728" indent="0">
                  <a:buNone/>
                </a:pPr>
                <a:endParaRPr lang="ar-AE" dirty="0"/>
              </a:p>
              <a:p>
                <a:pPr marL="109728" indent="0">
                  <a:buNone/>
                </a:pPr>
                <a:r>
                  <a:rPr lang="ar-AE" dirty="0"/>
                  <a:t>النقاط الواقعة على خط واحد عمودي على خطوط المجال كلها متساوية الجهد و فرق الجهد بين اي نقطتين    منها يساوي صفر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 r="-7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فرق الجهد بين نقطتين في مجال كهربائي منتظم</a:t>
            </a:r>
          </a:p>
        </p:txBody>
      </p:sp>
    </p:spTree>
    <p:extLst>
      <p:ext uri="{BB962C8B-B14F-4D97-AF65-F5344CB8AC3E}">
        <p14:creationId xmlns:p14="http://schemas.microsoft.com/office/powerpoint/2010/main" val="1308979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تبلغ شدة المجال الكهربائي بين صفيحتين فلزيتين مشحونتين متوازيتين  </a:t>
                </a:r>
              </a:p>
              <a:p>
                <a:r>
                  <a:rPr lang="ar-AE" dirty="0"/>
                  <a:t> تساوي </a:t>
                </a:r>
                <a:r>
                  <a:rPr lang="en-GB" dirty="0"/>
                  <a:t>6000N/c</a:t>
                </a:r>
                <a:r>
                  <a:rPr lang="ar-AE" dirty="0"/>
                  <a:t> تبعد الصفيحتان عن بعضهما مسافة </a:t>
                </a:r>
                <a:r>
                  <a:rPr lang="en-GB" dirty="0"/>
                  <a:t>0.05m</a:t>
                </a:r>
                <a:r>
                  <a:rPr lang="ar-AE" dirty="0"/>
                  <a:t>  </a:t>
                </a:r>
              </a:p>
              <a:p>
                <a:r>
                  <a:rPr lang="ar-AE" dirty="0"/>
                  <a:t> ما فرق الجهد الكهربائي بينهما </a:t>
                </a:r>
              </a:p>
              <a:p>
                <a:endParaRPr lang="ar-AE" dirty="0"/>
              </a:p>
              <a:p>
                <a:r>
                  <a:rPr lang="ar-AE" dirty="0"/>
                  <a:t>الحل</a:t>
                </a:r>
              </a:p>
              <a:p>
                <a14:m>
                  <m:oMath xmlns:m="http://schemas.openxmlformats.org/officeDocument/2006/math">
                    <m:r>
                      <a:rPr lang="ar-AE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=6000×0.05=300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ar-AE" dirty="0"/>
                  <a:t> </a:t>
                </a:r>
              </a:p>
              <a:p>
                <a:endParaRPr lang="ar-AE" dirty="0"/>
              </a:p>
              <a:p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4"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</a:t>
            </a:r>
          </a:p>
        </p:txBody>
      </p:sp>
    </p:spTree>
    <p:extLst>
      <p:ext uri="{BB962C8B-B14F-4D97-AF65-F5344CB8AC3E}">
        <p14:creationId xmlns:p14="http://schemas.microsoft.com/office/powerpoint/2010/main" val="4123107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اكدت على ان : </a:t>
                </a:r>
              </a:p>
              <a:p>
                <a:r>
                  <a:rPr lang="ar-AE" dirty="0"/>
                  <a:t>شحنة الالكترون اصغر شحنة معروفة   و لا يوجد شحنة اصغر منها </a:t>
                </a:r>
              </a:p>
              <a:p>
                <a:r>
                  <a:rPr lang="ar-AE" dirty="0"/>
                  <a:t>شحنة اي جسم مضاعفات صحيحة لشحنة الالكترون ( </a:t>
                </a:r>
                <a:r>
                  <a:rPr lang="ar-AE" dirty="0" err="1"/>
                  <a:t>مكماه</a:t>
                </a:r>
                <a:r>
                  <a:rPr lang="ar-AE" dirty="0"/>
                  <a:t> )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𝑞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𝑛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ar-AE" dirty="0"/>
                  <a:t> </a:t>
                </a:r>
              </a:p>
              <a:p>
                <a:r>
                  <a:rPr lang="en-GB" dirty="0"/>
                  <a:t>q</a:t>
                </a:r>
                <a:r>
                  <a:rPr lang="ar-AE" dirty="0"/>
                  <a:t> : شحنة الجسم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𝑒</m:t>
                    </m:r>
                    <m:r>
                      <a:rPr lang="en-GB" b="0" i="1" smtClean="0">
                        <a:latin typeface="Cambria Math"/>
                      </a:rPr>
                      <m:t>=1.6×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−19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AE" dirty="0"/>
                  <a:t>    = شحنة الالكترون</a:t>
                </a:r>
              </a:p>
              <a:p>
                <a:r>
                  <a:rPr lang="ar-AE" dirty="0"/>
                  <a:t>عند اتزان قطرة الزيت تكون القوة الكهربائية </a:t>
                </a:r>
                <a:r>
                  <a:rPr lang="ar-AE" dirty="0" err="1"/>
                  <a:t>لاعلى</a:t>
                </a:r>
                <a:r>
                  <a:rPr lang="ar-AE" dirty="0"/>
                  <a:t> تساوي الوزن </a:t>
                </a:r>
                <a:r>
                  <a:rPr lang="ar-AE" dirty="0" err="1"/>
                  <a:t>لاسفل</a:t>
                </a:r>
                <a:endParaRPr lang="ar-AE" dirty="0"/>
              </a:p>
              <a:p>
                <a:r>
                  <a:rPr lang="ar-AE" dirty="0"/>
                  <a:t>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𝑞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𝐸</m:t>
                        </m:r>
                      </m:den>
                    </m:f>
                  </m:oMath>
                </a14:m>
                <a:endParaRPr lang="ar-AE" dirty="0"/>
              </a:p>
              <a:p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تجربة قطرة الزيت لمليكان</a:t>
            </a:r>
          </a:p>
        </p:txBody>
      </p:sp>
    </p:spTree>
    <p:extLst>
      <p:ext uri="{BB962C8B-B14F-4D97-AF65-F5344CB8AC3E}">
        <p14:creationId xmlns:p14="http://schemas.microsoft.com/office/powerpoint/2010/main" val="2972859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تزن قطرة زيت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ar-AE" b="0" i="1" smtClean="0">
                        <a:latin typeface="Cambria Math"/>
                      </a:rPr>
                      <m:t>=1.9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ar-AE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ar-AE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ar-AE" b="0" i="1" smtClean="0">
                            <a:latin typeface="Cambria Math"/>
                            <a:ea typeface="Cambria Math"/>
                          </a:rPr>
                          <m:t>−15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AE" dirty="0"/>
                  <a:t> و تم تعليقها في مجال كهربائي منتظم مقداره </a:t>
                </a:r>
                <a:r>
                  <a:rPr lang="en-GB" dirty="0"/>
                  <a:t>6.0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ar-AE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AE" dirty="0"/>
                  <a:t> ما مقدار الشحنة المحصلة على القطرة و كم عدد الالكترونات الزائدة عليها</a:t>
                </a:r>
              </a:p>
              <a:p>
                <a:r>
                  <a:rPr lang="ar-AE" dirty="0"/>
                  <a:t>الحل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𝑞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𝐸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1.9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−15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6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/>
                      </a:rPr>
                      <m:t>=3.2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−19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𝐶</m:t>
                    </m:r>
                  </m:oMath>
                </a14:m>
                <a:r>
                  <a:rPr lang="ar-AE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𝑛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𝑒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3.2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−19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1.6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−19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/>
                      </a:rPr>
                      <m:t>=2 </m:t>
                    </m:r>
                  </m:oMath>
                </a14:m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94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</a:t>
            </a:r>
          </a:p>
        </p:txBody>
      </p:sp>
    </p:spTree>
    <p:extLst>
      <p:ext uri="{BB962C8B-B14F-4D97-AF65-F5344CB8AC3E}">
        <p14:creationId xmlns:p14="http://schemas.microsoft.com/office/powerpoint/2010/main" val="60661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تتركز الشحنات الكهربائية على السطوح الخارجية للموصلات المشحونة.</a:t>
            </a:r>
          </a:p>
          <a:p>
            <a:r>
              <a:rPr lang="ar-AE" dirty="0"/>
              <a:t>المجال الكهربائي داخل الموصل المشحون يساوي صفر</a:t>
            </a:r>
          </a:p>
          <a:p>
            <a:endParaRPr lang="ar-AE" dirty="0"/>
          </a:p>
          <a:p>
            <a:r>
              <a:rPr lang="ar-AE" dirty="0"/>
              <a:t>تتركز الشحنة في الموصل المخروطي المشحون عند الرأس المدبب </a:t>
            </a:r>
          </a:p>
          <a:p>
            <a:r>
              <a:rPr lang="ar-AE" dirty="0"/>
              <a:t>من التطبيقات عليها مانعة الصواعق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AE" dirty="0"/>
              <a:t>المجالات الكهربائية بالقرب من الموصلات المشحونة</a:t>
            </a:r>
          </a:p>
        </p:txBody>
      </p:sp>
    </p:spTree>
    <p:extLst>
      <p:ext uri="{BB962C8B-B14F-4D97-AF65-F5344CB8AC3E}">
        <p14:creationId xmlns:p14="http://schemas.microsoft.com/office/powerpoint/2010/main" val="2750717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المكثف الكهربائي : جهاز يستخدم لتخزين الطاقة الكهربائية و تفريغها لحظيا وقت الحاجة </a:t>
                </a:r>
              </a:p>
              <a:p>
                <a:endParaRPr lang="ar-AE" dirty="0"/>
              </a:p>
              <a:p>
                <a:r>
                  <a:rPr lang="ar-AE" dirty="0"/>
                  <a:t>السعة الكهربائية  : نسبة شحنة المكثف الى فرق الجهد بين صفيحتيه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𝐶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den>
                    </m:f>
                  </m:oMath>
                </a14:m>
                <a:r>
                  <a:rPr lang="ar-AE" dirty="0"/>
                  <a:t>    </a:t>
                </a:r>
              </a:p>
              <a:p>
                <a:r>
                  <a:rPr lang="ar-AE" dirty="0"/>
                  <a:t>لا تعتمد السعة على الشحنة او فرق الجهد انما تعتمد على ابعاد المكثف</a:t>
                </a:r>
              </a:p>
              <a:p>
                <a:r>
                  <a:rPr lang="ar-AE" dirty="0"/>
                  <a:t>شحنة المكثف القيمة المطلقة لشحنة احد صفيحتيه و هي لا تساوي مجموع شحنتي الصفيحتين لان هذا المجموع صفر دائما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المكثفات</a:t>
            </a:r>
          </a:p>
        </p:txBody>
      </p:sp>
    </p:spTree>
    <p:extLst>
      <p:ext uri="{BB962C8B-B14F-4D97-AF65-F5344CB8AC3E}">
        <p14:creationId xmlns:p14="http://schemas.microsoft.com/office/powerpoint/2010/main" val="1196605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وحدة قياس السعة هي الفاراد  </a:t>
            </a:r>
            <a:r>
              <a:rPr lang="en-GB" dirty="0"/>
              <a:t>F </a:t>
            </a:r>
            <a:r>
              <a:rPr lang="ar-AE" dirty="0"/>
              <a:t>  و تكافئ كولوم/فولت</a:t>
            </a:r>
          </a:p>
          <a:p>
            <a:endParaRPr lang="ar-AE" dirty="0"/>
          </a:p>
          <a:p>
            <a:r>
              <a:rPr lang="ar-AE" dirty="0"/>
              <a:t>كيف تزيد سعة المكثف :</a:t>
            </a:r>
          </a:p>
          <a:p>
            <a:r>
              <a:rPr lang="ar-AE" dirty="0"/>
              <a:t>1- زيادة المساحة المشتركة بين الصفيحتين</a:t>
            </a:r>
          </a:p>
          <a:p>
            <a:r>
              <a:rPr lang="ar-AE" dirty="0"/>
              <a:t>2- انقاص المسافة بين الصفيحتين</a:t>
            </a:r>
          </a:p>
          <a:p>
            <a:r>
              <a:rPr lang="ar-AE" dirty="0"/>
              <a:t>3- استبدال الهواء باي مادة عازلة </a:t>
            </a:r>
          </a:p>
          <a:p>
            <a:endParaRPr lang="ar-A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الفاراد</a:t>
            </a:r>
          </a:p>
        </p:txBody>
      </p:sp>
    </p:spTree>
    <p:extLst>
      <p:ext uri="{BB962C8B-B14F-4D97-AF65-F5344CB8AC3E}">
        <p14:creationId xmlns:p14="http://schemas.microsoft.com/office/powerpoint/2010/main" val="2133565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16" y="2710847"/>
            <a:ext cx="2715768" cy="2066544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ar-AE" dirty="0"/>
              <a:t>ميل الخط البياني الشحنة- الجهد يساوي السعة</a:t>
            </a:r>
          </a:p>
          <a:p>
            <a:endParaRPr lang="ar-AE" dirty="0"/>
          </a:p>
          <a:p>
            <a:r>
              <a:rPr lang="ar-AE" dirty="0"/>
              <a:t>المساحة تحت المنحنى تساوي </a:t>
            </a:r>
          </a:p>
          <a:p>
            <a:r>
              <a:rPr lang="ar-AE" dirty="0"/>
              <a:t>الطاقة المختزنة في المكثف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الخط البياني الشحنة - الجهد</a:t>
            </a:r>
          </a:p>
        </p:txBody>
      </p:sp>
    </p:spTree>
    <p:extLst>
      <p:ext uri="{BB962C8B-B14F-4D97-AF65-F5344CB8AC3E}">
        <p14:creationId xmlns:p14="http://schemas.microsoft.com/office/powerpoint/2010/main" val="4088297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ما مقدار شحنة مكثف سعته </a:t>
                </a:r>
                <a:r>
                  <a:rPr lang="en-GB" dirty="0"/>
                  <a:t>27</a:t>
                </a:r>
                <a:r>
                  <a:rPr lang="ar-AE" dirty="0"/>
                  <a:t> </a:t>
                </a:r>
                <a:r>
                  <a:rPr lang="ar-AE" dirty="0" err="1"/>
                  <a:t>ميكروفاراد</a:t>
                </a:r>
                <a:r>
                  <a:rPr lang="ar-AE" dirty="0"/>
                  <a:t> و فرق الجهد 45 فولت </a:t>
                </a:r>
              </a:p>
              <a:p>
                <a:endParaRPr lang="ar-AE" dirty="0"/>
              </a:p>
              <a:p>
                <a:r>
                  <a:rPr lang="ar-AE" dirty="0"/>
                  <a:t>الحل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𝑞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𝐶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=27×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−6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×45=1.22×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−3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𝐶</m:t>
                    </m:r>
                  </m:oMath>
                </a14:m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</a:t>
            </a:r>
          </a:p>
        </p:txBody>
      </p:sp>
    </p:spTree>
    <p:extLst>
      <p:ext uri="{BB962C8B-B14F-4D97-AF65-F5344CB8AC3E}">
        <p14:creationId xmlns:p14="http://schemas.microsoft.com/office/powerpoint/2010/main" val="1868432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146</TotalTime>
  <Words>801</Words>
  <Application>Microsoft Office PowerPoint</Application>
  <PresentationFormat>On-screen Show (4:3)</PresentationFormat>
  <Paragraphs>113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الوحدة 2</vt:lpstr>
      <vt:lpstr>القسم 1</vt:lpstr>
      <vt:lpstr>تعريف المجال الكهربائي</vt:lpstr>
      <vt:lpstr>قوانين حساب المجال الكهربائي</vt:lpstr>
      <vt:lpstr>سؤال </vt:lpstr>
      <vt:lpstr>سؤال </vt:lpstr>
      <vt:lpstr>خط المجال الكهربائي</vt:lpstr>
      <vt:lpstr>خواص خطوط المجال الكهربائي</vt:lpstr>
      <vt:lpstr>مولد فاندي جراف</vt:lpstr>
      <vt:lpstr>القسم 2 </vt:lpstr>
      <vt:lpstr>الطاقة و الجهد الكهربائي</vt:lpstr>
      <vt:lpstr>سؤال</vt:lpstr>
      <vt:lpstr>فرق الجهد بين نقطتين في مجال كهربائي منتظم</vt:lpstr>
      <vt:lpstr>سؤال</vt:lpstr>
      <vt:lpstr>تجربة قطرة الزيت لمليكان</vt:lpstr>
      <vt:lpstr>سؤال</vt:lpstr>
      <vt:lpstr>المجالات الكهربائية بالقرب من الموصلات المشحونة</vt:lpstr>
      <vt:lpstr>المكثفات</vt:lpstr>
      <vt:lpstr>الفاراد</vt:lpstr>
      <vt:lpstr>الخط البياني الشحنة - الجهد</vt:lpstr>
      <vt:lpstr>سؤال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الوحدة 2</dc:title>
  <dc:creator>PC-5</dc:creator>
  <cp:lastModifiedBy>asifhammoud1978@gmail.com</cp:lastModifiedBy>
  <cp:revision>16</cp:revision>
  <dcterms:created xsi:type="dcterms:W3CDTF">2019-03-30T09:04:17Z</dcterms:created>
  <dcterms:modified xsi:type="dcterms:W3CDTF">2024-09-09T18:13:35Z</dcterms:modified>
</cp:coreProperties>
</file>