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handoutMasterIdLst>
    <p:handoutMasterId r:id="rId24"/>
  </p:handoutMasterIdLst>
  <p:sldIdLst>
    <p:sldId id="461" r:id="rId5"/>
    <p:sldId id="2683" r:id="rId6"/>
    <p:sldId id="2678" r:id="rId7"/>
    <p:sldId id="296" r:id="rId8"/>
    <p:sldId id="299" r:id="rId9"/>
    <p:sldId id="2679" r:id="rId10"/>
    <p:sldId id="2705" r:id="rId11"/>
    <p:sldId id="298" r:id="rId12"/>
    <p:sldId id="2718" r:id="rId13"/>
    <p:sldId id="2719" r:id="rId14"/>
    <p:sldId id="2720" r:id="rId15"/>
    <p:sldId id="2727" r:id="rId16"/>
    <p:sldId id="2721" r:id="rId17"/>
    <p:sldId id="2728" r:id="rId18"/>
    <p:sldId id="2713" r:id="rId19"/>
    <p:sldId id="2715" r:id="rId20"/>
    <p:sldId id="2725" r:id="rId21"/>
    <p:sldId id="2726" r:id="rId22"/>
    <p:sldId id="460"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F263B64E-357E-433F-B6B0-51CA2AB0F73B}">
          <p14:sldIdLst>
            <p14:sldId id="461"/>
            <p14:sldId id="2683"/>
            <p14:sldId id="2678"/>
            <p14:sldId id="296"/>
            <p14:sldId id="299"/>
            <p14:sldId id="2679"/>
            <p14:sldId id="2705"/>
          </p14:sldIdLst>
        </p14:section>
        <p14:section name="Grammar" id="{DC29BE3B-EFBC-4E24-B3E2-47963FA686AB}">
          <p14:sldIdLst>
            <p14:sldId id="298"/>
            <p14:sldId id="2718"/>
            <p14:sldId id="2719"/>
            <p14:sldId id="2720"/>
            <p14:sldId id="2727"/>
            <p14:sldId id="2721"/>
            <p14:sldId id="2728"/>
          </p14:sldIdLst>
        </p14:section>
        <p14:section name="Functional Language" id="{5C547082-5C0B-48FA-A990-511A9CA86C49}">
          <p14:sldIdLst>
            <p14:sldId id="2713"/>
            <p14:sldId id="2715"/>
            <p14:sldId id="2725"/>
            <p14:sldId id="2726"/>
            <p14:sldId id="46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8C41"/>
    <a:srgbClr val="AC833B"/>
    <a:srgbClr val="2A5CAA"/>
    <a:srgbClr val="C00000"/>
    <a:srgbClr val="000000"/>
    <a:srgbClr val="5F5F5F"/>
    <a:srgbClr val="9A9C9B"/>
    <a:srgbClr val="3E8CFF"/>
    <a:srgbClr val="7F7F7F"/>
    <a:srgbClr val="CAD9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162" autoAdjust="0"/>
    <p:restoredTop sz="96327"/>
  </p:normalViewPr>
  <p:slideViewPr>
    <p:cSldViewPr showGuides="1">
      <p:cViewPr varScale="1">
        <p:scale>
          <a:sx n="124" d="100"/>
          <a:sy n="124" d="100"/>
        </p:scale>
        <p:origin x="696" y="168"/>
      </p:cViewPr>
      <p:guideLst/>
    </p:cSldViewPr>
  </p:slideViewPr>
  <p:notesTextViewPr>
    <p:cViewPr>
      <p:scale>
        <a:sx n="3" d="2"/>
        <a:sy n="3" d="2"/>
      </p:scale>
      <p:origin x="0" y="0"/>
    </p:cViewPr>
  </p:notesTextViewPr>
  <p:notesViewPr>
    <p:cSldViewPr showGuides="1">
      <p:cViewPr varScale="1">
        <p:scale>
          <a:sx n="65" d="100"/>
          <a:sy n="65" d="100"/>
        </p:scale>
        <p:origin x="3154"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F534F03-0BB8-47C7-AC99-C7269600F0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C228469-5E93-486B-8FBC-4678D925C3F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A50E1F5-6F97-43AE-B0B8-B774A98C5703}" type="datetimeFigureOut">
              <a:rPr lang="en-US" smtClean="0"/>
              <a:t>11/16/24</a:t>
            </a:fld>
            <a:endParaRPr lang="en-US"/>
          </a:p>
        </p:txBody>
      </p:sp>
      <p:sp>
        <p:nvSpPr>
          <p:cNvPr id="4" name="Footer Placeholder 3">
            <a:extLst>
              <a:ext uri="{FF2B5EF4-FFF2-40B4-BE49-F238E27FC236}">
                <a16:creationId xmlns:a16="http://schemas.microsoft.com/office/drawing/2014/main" id="{019656BA-B44C-4C37-B8C0-C91EB9E4C6C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16D6E45-8F0E-46D5-97CC-270B5EA29ED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67F6DDE-B5A1-43AB-B608-6C076EB07B67}" type="slidenum">
              <a:rPr lang="en-US" smtClean="0"/>
              <a:t>‹#›</a:t>
            </a:fld>
            <a:endParaRPr lang="en-US"/>
          </a:p>
        </p:txBody>
      </p:sp>
    </p:spTree>
    <p:extLst>
      <p:ext uri="{BB962C8B-B14F-4D97-AF65-F5344CB8AC3E}">
        <p14:creationId xmlns:p14="http://schemas.microsoft.com/office/powerpoint/2010/main" val="301567306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Whit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rgbClr val="595959"/>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rgbClr val="595959"/>
                </a:solidFill>
              </a:defRPr>
            </a:lvl1pPr>
            <a:lvl2pPr>
              <a:buNone/>
              <a:defRPr/>
            </a:lvl2pPr>
          </a:lstStyle>
          <a:p>
            <a:pPr lvl="0"/>
            <a:r>
              <a:rPr lang="en-US"/>
              <a:t>Click to edit Master text styles</a:t>
            </a:r>
          </a:p>
        </p:txBody>
      </p:sp>
      <p:pic>
        <p:nvPicPr>
          <p:cNvPr id="2" name="Picture 1" descr="Graphical user interface&#10;&#10;Description automatically generated with low confidence">
            <a:extLst>
              <a:ext uri="{FF2B5EF4-FFF2-40B4-BE49-F238E27FC236}">
                <a16:creationId xmlns:a16="http://schemas.microsoft.com/office/drawing/2014/main" id="{4498B5CB-EBED-11C7-F1FF-2873EF4A5C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76672"/>
            <a:ext cx="2832100" cy="1160137"/>
          </a:xfrm>
          <a:prstGeom prst="rect">
            <a:avLst/>
          </a:prstGeom>
        </p:spPr>
      </p:pic>
      <p:sp>
        <p:nvSpPr>
          <p:cNvPr id="3" name="Rectangle 2">
            <a:extLst>
              <a:ext uri="{FF2B5EF4-FFF2-40B4-BE49-F238E27FC236}">
                <a16:creationId xmlns:a16="http://schemas.microsoft.com/office/drawing/2014/main" id="{581B764E-4BB1-BE73-4AF7-2FE2F16552F5}"/>
              </a:ext>
            </a:extLst>
          </p:cNvPr>
          <p:cNvSpPr/>
          <p:nvPr userDrawn="1"/>
        </p:nvSpPr>
        <p:spPr>
          <a:xfrm>
            <a:off x="11280576" y="6165304"/>
            <a:ext cx="911424" cy="69269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AE"/>
          </a:p>
        </p:txBody>
      </p:sp>
    </p:spTree>
    <p:extLst>
      <p:ext uri="{BB962C8B-B14F-4D97-AF65-F5344CB8AC3E}">
        <p14:creationId xmlns:p14="http://schemas.microsoft.com/office/powerpoint/2010/main" val="78234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Whi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ACD6B6-BB46-49C5-7B42-1F25BCD51991}"/>
              </a:ext>
            </a:extLst>
          </p:cNvPr>
          <p:cNvSpPr/>
          <p:nvPr userDrawn="1"/>
        </p:nvSpPr>
        <p:spPr>
          <a:xfrm>
            <a:off x="0" y="1"/>
            <a:ext cx="12192000" cy="6858000"/>
          </a:xfrm>
          <a:prstGeom prst="rect">
            <a:avLst/>
          </a:prstGeom>
          <a:solidFill>
            <a:schemeClr val="bg1">
              <a:lumMod val="95000"/>
              <a:alpha val="4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354" rtl="0" eaLnBrk="1" latinLnBrk="0" hangingPunct="1"/>
            <a:endParaRPr lang="en-AE" dirty="0"/>
          </a:p>
        </p:txBody>
      </p:sp>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chemeClr val="accent3">
                    <a:lumMod val="75000"/>
                  </a:schemeClr>
                </a:solidFill>
                <a:latin typeface="+mj-lt"/>
              </a:defRPr>
            </a:lvl1pPr>
          </a:lstStyle>
          <a:p>
            <a:pPr lvl="0"/>
            <a:r>
              <a:rPr lang="en-US" dirty="0"/>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chemeClr val="accent3">
                    <a:lumMod val="75000"/>
                  </a:schemeClr>
                </a:solidFill>
              </a:defRPr>
            </a:lvl1pPr>
            <a:lvl2pPr>
              <a:buNone/>
              <a:defRPr/>
            </a:lvl2pPr>
          </a:lstStyle>
          <a:p>
            <a:pPr lvl="0"/>
            <a:r>
              <a:rPr lang="en-US"/>
              <a:t>Click to edit Master text styles</a:t>
            </a:r>
          </a:p>
        </p:txBody>
      </p:sp>
      <p:pic>
        <p:nvPicPr>
          <p:cNvPr id="7" name="Picture 6">
            <a:extLst>
              <a:ext uri="{FF2B5EF4-FFF2-40B4-BE49-F238E27FC236}">
                <a16:creationId xmlns:a16="http://schemas.microsoft.com/office/drawing/2014/main" id="{DE8DEB93-B3F2-7770-563B-6151D52A28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87899"/>
            <a:ext cx="2832100" cy="1160137"/>
          </a:xfrm>
          <a:prstGeom prst="rect">
            <a:avLst/>
          </a:prstGeom>
        </p:spPr>
      </p:pic>
    </p:spTree>
    <p:extLst>
      <p:ext uri="{BB962C8B-B14F-4D97-AF65-F5344CB8AC3E}">
        <p14:creationId xmlns:p14="http://schemas.microsoft.com/office/powerpoint/2010/main" val="3387217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solid colo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3E2B50-93C3-4005-9F12-71F80199725C}"/>
              </a:ext>
            </a:extLst>
          </p:cNvPr>
          <p:cNvSpPr>
            <a:spLocks/>
          </p:cNvSpPr>
          <p:nvPr userDrawn="1"/>
        </p:nvSpPr>
        <p:spPr>
          <a:xfrm>
            <a:off x="0" y="0"/>
            <a:ext cx="5627622"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808722" y="2764617"/>
            <a:ext cx="3844995" cy="878702"/>
          </a:xfrm>
          <a:noFill/>
        </p:spPr>
        <p:txBody>
          <a:bodyPr wrap="square" lIns="0" tIns="0" rIns="0" bIns="0" rtlCol="0" anchor="b">
            <a:noAutofit/>
          </a:bodyPr>
          <a:lstStyle>
            <a:lvl1pPr marL="0" indent="0">
              <a:buNone/>
              <a:defRPr lang="en-US" sz="3200" dirty="0">
                <a:solidFill>
                  <a:schemeClr val="tx1">
                    <a:lumMod val="65000"/>
                    <a:lumOff val="35000"/>
                  </a:schemeClr>
                </a:solidFill>
                <a:latin typeface="+mj-lt"/>
              </a:defRPr>
            </a:lvl1pPr>
          </a:lstStyle>
          <a:p>
            <a:pPr marL="0" lvl="0"/>
            <a:r>
              <a:rPr lang="en-US" dirty="0"/>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808725" y="3789040"/>
            <a:ext cx="3844992" cy="321242"/>
          </a:xfrm>
          <a:noFill/>
        </p:spPr>
        <p:txBody>
          <a:bodyPr wrap="square" lIns="0" tIns="0" rIns="0" bIns="0" rtlCol="0">
            <a:noAutofit/>
          </a:bodyPr>
          <a:lstStyle>
            <a:lvl1pPr marL="0" indent="0">
              <a:lnSpc>
                <a:spcPts val="1600"/>
              </a:lnSpc>
              <a:buNone/>
              <a:defRPr lang="en-US" sz="1200" dirty="0">
                <a:solidFill>
                  <a:schemeClr val="bg1">
                    <a:lumMod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13" name="Text Placeholder 2">
            <a:extLst>
              <a:ext uri="{FF2B5EF4-FFF2-40B4-BE49-F238E27FC236}">
                <a16:creationId xmlns:a16="http://schemas.microsoft.com/office/drawing/2014/main" id="{58C5A025-DCFC-428B-B283-0E4ADA7A0D92}"/>
              </a:ext>
            </a:extLst>
          </p:cNvPr>
          <p:cNvSpPr>
            <a:spLocks noGrp="1"/>
          </p:cNvSpPr>
          <p:nvPr>
            <p:ph type="body" idx="15" hasCustomPrompt="1"/>
          </p:nvPr>
        </p:nvSpPr>
        <p:spPr>
          <a:xfrm>
            <a:off x="1181100" y="2630010"/>
            <a:ext cx="4446522" cy="1597980"/>
          </a:xfrm>
        </p:spPr>
        <p:txBody>
          <a:bodyPr anchor="ctr">
            <a:noAutofit/>
          </a:bodyPr>
          <a:lstStyle>
            <a:lvl1pPr marL="0" indent="0">
              <a:lnSpc>
                <a:spcPct val="100000"/>
              </a:lnSpc>
              <a:buNone/>
              <a:defRPr sz="23900" b="0" i="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01</a:t>
            </a:r>
          </a:p>
        </p:txBody>
      </p:sp>
    </p:spTree>
    <p:extLst>
      <p:ext uri="{BB962C8B-B14F-4D97-AF65-F5344CB8AC3E}">
        <p14:creationId xmlns:p14="http://schemas.microsoft.com/office/powerpoint/2010/main" val="42737431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with ima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F935936-814B-FA4F-DB18-37B76B32DF79}"/>
              </a:ext>
            </a:extLst>
          </p:cNvPr>
          <p:cNvSpPr>
            <a:spLocks/>
          </p:cNvSpPr>
          <p:nvPr userDrawn="1"/>
        </p:nvSpPr>
        <p:spPr>
          <a:xfrm>
            <a:off x="6120680" y="0"/>
            <a:ext cx="6096000"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526278" y="2344260"/>
            <a:ext cx="4446522" cy="1597980"/>
          </a:xfrm>
        </p:spPr>
        <p:txBody>
          <a:bodyPr anchor="ctr">
            <a:normAutofit/>
          </a:bodyPr>
          <a:lstStyle>
            <a:lvl1pPr marL="0" indent="0">
              <a:buNone/>
              <a:defRPr sz="3200" b="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526212" y="4146551"/>
            <a:ext cx="4446587" cy="478716"/>
          </a:xfrm>
        </p:spPr>
        <p:txBody>
          <a:bodyPr anchor="ctr">
            <a:noAutofit/>
          </a:bodyPr>
          <a:lstStyle>
            <a:lvl1pPr marL="0" indent="0">
              <a:lnSpc>
                <a:spcPts val="1600"/>
              </a:lnSpc>
              <a:buNone/>
              <a:defRPr sz="1500">
                <a:solidFill>
                  <a:schemeClr val="tx1"/>
                </a:solidFill>
              </a:defRPr>
            </a:lvl1pPr>
            <a:lvl2pPr marL="457200" indent="0">
              <a:buNone/>
              <a:defRPr sz="1500"/>
            </a:lvl2pPr>
            <a:lvl3pPr marL="914400" indent="0">
              <a:buNone/>
              <a:defRPr sz="1500"/>
            </a:lvl3pPr>
            <a:lvl4pPr marL="1371600" indent="0">
              <a:buNone/>
              <a:defRPr sz="1500"/>
            </a:lvl4pPr>
            <a:lvl5pPr marL="1828800" indent="0">
              <a:buNone/>
              <a:defRPr sz="1500"/>
            </a:lvl5pPr>
          </a:lstStyle>
          <a:p>
            <a:pPr lvl="0"/>
            <a:r>
              <a:rPr lang="en-US"/>
              <a:t>Click to edit Master text styles</a:t>
            </a:r>
          </a:p>
        </p:txBody>
      </p:sp>
      <p:sp>
        <p:nvSpPr>
          <p:cNvPr id="4" name="Picture Placeholder 7">
            <a:extLst>
              <a:ext uri="{FF2B5EF4-FFF2-40B4-BE49-F238E27FC236}">
                <a16:creationId xmlns:a16="http://schemas.microsoft.com/office/drawing/2014/main" id="{E43E2E94-8839-4F5B-8C2C-3DDAEFEFD40D}"/>
              </a:ext>
            </a:extLst>
          </p:cNvPr>
          <p:cNvSpPr>
            <a:spLocks noGrp="1"/>
          </p:cNvSpPr>
          <p:nvPr>
            <p:ph type="pic" sz="quarter" idx="15"/>
          </p:nvPr>
        </p:nvSpPr>
        <p:spPr>
          <a:xfrm>
            <a:off x="0" y="0"/>
            <a:ext cx="6096000" cy="6858000"/>
          </a:xfrm>
          <a:solidFill>
            <a:schemeClr val="bg1">
              <a:lumMod val="95000"/>
            </a:schemeClr>
          </a:solidFill>
        </p:spPr>
        <p:txBody>
          <a:bodyPr/>
          <a:lstStyle>
            <a:lvl1pPr marL="0" indent="0" algn="r" rtl="1">
              <a:buNone/>
              <a:defRPr>
                <a:solidFill>
                  <a:schemeClr val="accent1"/>
                </a:solidFill>
              </a:defRPr>
            </a:lvl1pPr>
          </a:lstStyle>
          <a:p>
            <a:r>
              <a:rPr lang="en-US"/>
              <a:t>Click icon to add picture</a:t>
            </a:r>
            <a:endParaRPr lang="en-US" dirty="0"/>
          </a:p>
        </p:txBody>
      </p:sp>
    </p:spTree>
    <p:extLst>
      <p:ext uri="{BB962C8B-B14F-4D97-AF65-F5344CB8AC3E}">
        <p14:creationId xmlns:p14="http://schemas.microsoft.com/office/powerpoint/2010/main" val="2488524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6016B-48E0-44EA-B75B-7D8F1505DA56}"/>
              </a:ext>
            </a:extLst>
          </p:cNvPr>
          <p:cNvSpPr>
            <a:spLocks noGrp="1"/>
          </p:cNvSpPr>
          <p:nvPr>
            <p:ph type="title"/>
          </p:nvPr>
        </p:nvSpPr>
        <p:spPr>
          <a:xfrm>
            <a:off x="1181100" y="999067"/>
            <a:ext cx="4305300" cy="677334"/>
          </a:xfrm>
          <a:prstGeom prst="rect">
            <a:avLst/>
          </a:prstGeom>
          <a:noFill/>
        </p:spPr>
        <p:txBody>
          <a:bodyPr wrap="square" lIns="0" tIns="0" rIns="0" bIns="0" rtlCol="0" anchor="t">
            <a:noAutofit/>
          </a:bodyPr>
          <a:lstStyle>
            <a:lvl1pPr>
              <a:defRPr lang="en-US" sz="3200" dirty="0">
                <a:solidFill>
                  <a:schemeClr val="accent1"/>
                </a:solidFill>
                <a:latin typeface="+mj-lt"/>
                <a:ea typeface="+mn-ea"/>
                <a:cs typeface="+mn-cs"/>
              </a:defRPr>
            </a:lvl1pPr>
          </a:lstStyle>
          <a:p>
            <a:pPr marL="0" lvl="0">
              <a:lnSpc>
                <a:spcPts val="3500"/>
              </a:lnSpc>
            </a:pPr>
            <a:r>
              <a:rPr lang="en-US" dirty="0"/>
              <a:t>Click to edit Master title style</a:t>
            </a:r>
          </a:p>
        </p:txBody>
      </p:sp>
      <p:sp>
        <p:nvSpPr>
          <p:cNvPr id="3" name="Content Placeholder 2">
            <a:extLst>
              <a:ext uri="{FF2B5EF4-FFF2-40B4-BE49-F238E27FC236}">
                <a16:creationId xmlns:a16="http://schemas.microsoft.com/office/drawing/2014/main" id="{920DE026-E858-4D27-9D29-540BEEF45469}"/>
              </a:ext>
            </a:extLst>
          </p:cNvPr>
          <p:cNvSpPr>
            <a:spLocks noGrp="1"/>
          </p:cNvSpPr>
          <p:nvPr>
            <p:ph idx="1"/>
          </p:nvPr>
        </p:nvSpPr>
        <p:spPr>
          <a:xfrm>
            <a:off x="1181100" y="2196220"/>
            <a:ext cx="4305299" cy="3823577"/>
          </a:xfrm>
          <a:noFill/>
        </p:spPr>
        <p:txBody>
          <a:bodyPr wrap="square" lIns="0" tIns="0" rIns="0" bIns="0" rtlCol="0">
            <a:noAutofit/>
          </a:bodyPr>
          <a:lstStyle>
            <a:lvl1pPr marL="0" indent="0">
              <a:lnSpc>
                <a:spcPts val="1600"/>
              </a:lnSpc>
              <a:buNone/>
              <a:defRPr lang="en-US" sz="1200" kern="1200" dirty="0">
                <a:solidFill>
                  <a:schemeClr val="tx1">
                    <a:lumMod val="50000"/>
                    <a:lumOff val="50000"/>
                  </a:schemeClr>
                </a:solidFill>
                <a:latin typeface="Univers Next Arabic Light" panose="020B0403030202020203" pitchFamily="34" charset="-78"/>
                <a:ea typeface="+mn-ea"/>
                <a:cs typeface="+mn-cs"/>
              </a:defRPr>
            </a:lvl1pPr>
            <a:lvl2pPr marL="2286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2pPr>
            <a:lvl3pPr marL="6858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3pPr>
            <a:lvl4pPr marL="11430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4pPr>
            <a:lvl5pPr marL="16002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5pPr>
          </a:lstStyle>
          <a:p>
            <a:pPr marL="0" lvl="0">
              <a:lnSpc>
                <a:spcPts val="1900"/>
              </a:lnSpc>
            </a:pPr>
            <a:r>
              <a:rPr lang="en-US"/>
              <a:t>Click to edit Master text styles</a:t>
            </a:r>
          </a:p>
        </p:txBody>
      </p:sp>
      <p:sp>
        <p:nvSpPr>
          <p:cNvPr id="4" name="Rectangle 3">
            <a:extLst>
              <a:ext uri="{FF2B5EF4-FFF2-40B4-BE49-F238E27FC236}">
                <a16:creationId xmlns:a16="http://schemas.microsoft.com/office/drawing/2014/main" id="{867FA584-716B-49E1-AFA7-AB28C21540B6}"/>
              </a:ext>
            </a:extLst>
          </p:cNvPr>
          <p:cNvSpPr>
            <a:spLocks/>
          </p:cNvSpPr>
          <p:nvPr userDrawn="1"/>
        </p:nvSpPr>
        <p:spPr>
          <a:xfrm>
            <a:off x="5905500" y="0"/>
            <a:ext cx="62865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75000"/>
                </a:schemeClr>
              </a:solidFill>
            </a:endParaRPr>
          </a:p>
        </p:txBody>
      </p:sp>
      <p:sp>
        <p:nvSpPr>
          <p:cNvPr id="13" name="Content Placeholder 2">
            <a:extLst>
              <a:ext uri="{FF2B5EF4-FFF2-40B4-BE49-F238E27FC236}">
                <a16:creationId xmlns:a16="http://schemas.microsoft.com/office/drawing/2014/main" id="{CC158F92-02DC-4599-9591-7BAE7D1C8DCA}"/>
              </a:ext>
            </a:extLst>
          </p:cNvPr>
          <p:cNvSpPr>
            <a:spLocks noGrp="1"/>
          </p:cNvSpPr>
          <p:nvPr>
            <p:ph idx="10"/>
          </p:nvPr>
        </p:nvSpPr>
        <p:spPr>
          <a:xfrm>
            <a:off x="6400801" y="1877935"/>
            <a:ext cx="4571998" cy="434734"/>
          </a:xfrm>
          <a:noFill/>
        </p:spPr>
        <p:txBody>
          <a:bodyPr wrap="square" rtlCol="0">
            <a:spAutoFit/>
          </a:bodyPr>
          <a:lstStyle>
            <a:lvl1pPr marL="0" indent="0">
              <a:buNone/>
              <a:defRPr lang="en-US" sz="2400" kern="1200" dirty="0">
                <a:solidFill>
                  <a:schemeClr val="bg1"/>
                </a:solidFill>
                <a:latin typeface="Univers Next Arabic Light" panose="020B0403030202020203" pitchFamily="34" charset="-78"/>
                <a:ea typeface="+mn-ea"/>
                <a:cs typeface="+mn-cs"/>
              </a:defRPr>
            </a:lvl1pPr>
            <a:lvl2pPr marL="228600" indent="0">
              <a:buNone/>
              <a:defRPr lang="en-US" sz="2400" kern="1200" dirty="0">
                <a:solidFill>
                  <a:schemeClr val="bg1"/>
                </a:solidFill>
                <a:latin typeface="Univers Next Arabic Light" panose="020B0403030202020203" pitchFamily="34" charset="-78"/>
                <a:ea typeface="+mn-ea"/>
                <a:cs typeface="+mn-cs"/>
              </a:defRPr>
            </a:lvl2pPr>
            <a:lvl3pPr marL="685800" indent="0">
              <a:buNone/>
              <a:defRPr lang="en-US" sz="2400" kern="1200" dirty="0">
                <a:solidFill>
                  <a:schemeClr val="bg1"/>
                </a:solidFill>
                <a:latin typeface="Univers Next Arabic Light" panose="020B0403030202020203" pitchFamily="34" charset="-78"/>
                <a:ea typeface="+mn-ea"/>
                <a:cs typeface="+mn-cs"/>
              </a:defRPr>
            </a:lvl3pPr>
            <a:lvl4pPr marL="1143000" indent="0">
              <a:buNone/>
              <a:defRPr lang="en-US" sz="2400" kern="1200" dirty="0">
                <a:solidFill>
                  <a:schemeClr val="bg1"/>
                </a:solidFill>
                <a:latin typeface="Univers Next Arabic Light" panose="020B0403030202020203" pitchFamily="34" charset="-78"/>
                <a:ea typeface="+mn-ea"/>
                <a:cs typeface="+mn-cs"/>
              </a:defRPr>
            </a:lvl4pPr>
            <a:lvl5pPr marL="1600200" indent="0">
              <a:buNone/>
              <a:defRPr lang="en-US" sz="2400" kern="1200" dirty="0">
                <a:solidFill>
                  <a:schemeClr val="bg1"/>
                </a:solidFill>
                <a:latin typeface="Univers Next Arabic Light" panose="020B0403030202020203" pitchFamily="34" charset="-78"/>
                <a:ea typeface="+mn-ea"/>
                <a:cs typeface="+mn-cs"/>
              </a:defRPr>
            </a:lvl5pPr>
          </a:lstStyle>
          <a:p>
            <a:pPr marL="0" lvl="0">
              <a:lnSpc>
                <a:spcPts val="2600"/>
              </a:lnSpc>
            </a:pPr>
            <a:r>
              <a:rPr lang="en-US"/>
              <a:t>Click to edit Master text styles</a:t>
            </a:r>
          </a:p>
        </p:txBody>
      </p:sp>
      <p:sp>
        <p:nvSpPr>
          <p:cNvPr id="5" name="TextBox 4">
            <a:extLst>
              <a:ext uri="{FF2B5EF4-FFF2-40B4-BE49-F238E27FC236}">
                <a16:creationId xmlns:a16="http://schemas.microsoft.com/office/drawing/2014/main" id="{4F36D441-26EE-7A33-51AC-681A4F893678}"/>
              </a:ext>
            </a:extLst>
          </p:cNvPr>
          <p:cNvSpPr txBox="1"/>
          <p:nvPr userDrawn="1"/>
        </p:nvSpPr>
        <p:spPr>
          <a:xfrm>
            <a:off x="-24680" y="6385023"/>
            <a:ext cx="738436" cy="307777"/>
          </a:xfrm>
          <a:prstGeom prst="rect">
            <a:avLst/>
          </a:prstGeom>
          <a:noFill/>
        </p:spPr>
        <p:txBody>
          <a:bodyPr wrap="square" rtlCol="0">
            <a:spAutoFit/>
          </a:bodyPr>
          <a:lstStyle/>
          <a:p>
            <a:pPr algn="ctr"/>
            <a:fld id="{6AC66373-F682-2943-B1A3-3F6BA258E680}" type="slidenum">
              <a:rPr lang="en-AE" sz="1400" smtClean="0">
                <a:solidFill>
                  <a:schemeClr val="accent5"/>
                </a:solidFill>
              </a:rPr>
              <a:pPr algn="ctr"/>
              <a:t>‹#›</a:t>
            </a:fld>
            <a:endParaRPr lang="en-AE" sz="1400" dirty="0">
              <a:solidFill>
                <a:schemeClr val="accent5"/>
              </a:solidFill>
            </a:endParaRPr>
          </a:p>
        </p:txBody>
      </p:sp>
    </p:spTree>
    <p:extLst>
      <p:ext uri="{BB962C8B-B14F-4D97-AF65-F5344CB8AC3E}">
        <p14:creationId xmlns:p14="http://schemas.microsoft.com/office/powerpoint/2010/main" val="1859213030"/>
      </p:ext>
    </p:extLst>
  </p:cSld>
  <p:clrMapOvr>
    <a:masterClrMapping/>
  </p:clrMapOvr>
  <p:extLst>
    <p:ext uri="{DCECCB84-F9BA-43D5-87BE-67443E8EF086}">
      <p15:sldGuideLst xmlns:p15="http://schemas.microsoft.com/office/powerpoint/2012/main">
        <p15:guide id="1" pos="480" userDrawn="1">
          <p15:clr>
            <a:srgbClr val="FBAE40"/>
          </p15:clr>
        </p15:guide>
        <p15:guide id="2" pos="7512"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9A39B3-4138-343B-1E5A-94749B3ABA4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677F7C35-A42E-D18B-1517-935D5D71FE6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7">
            <a:extLst>
              <a:ext uri="{FF2B5EF4-FFF2-40B4-BE49-F238E27FC236}">
                <a16:creationId xmlns:a16="http://schemas.microsoft.com/office/drawing/2014/main" id="{D79BA685-4D78-B10C-BD72-988CDA336793}"/>
              </a:ext>
            </a:extLst>
          </p:cNvPr>
          <p:cNvSpPr>
            <a:spLocks noGrp="1"/>
          </p:cNvSpPr>
          <p:nvPr>
            <p:ph type="body" sz="quarter" idx="14"/>
          </p:nvPr>
        </p:nvSpPr>
        <p:spPr>
          <a:xfrm>
            <a:off x="11811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7" name="Text Placeholder 7">
            <a:extLst>
              <a:ext uri="{FF2B5EF4-FFF2-40B4-BE49-F238E27FC236}">
                <a16:creationId xmlns:a16="http://schemas.microsoft.com/office/drawing/2014/main" id="{FE941210-1382-4208-77B7-389B11BCB7A4}"/>
              </a:ext>
            </a:extLst>
          </p:cNvPr>
          <p:cNvSpPr>
            <a:spLocks noGrp="1"/>
          </p:cNvSpPr>
          <p:nvPr>
            <p:ph type="body" sz="quarter" idx="15"/>
          </p:nvPr>
        </p:nvSpPr>
        <p:spPr>
          <a:xfrm>
            <a:off x="1181100" y="3109900"/>
            <a:ext cx="3162300" cy="3292948"/>
          </a:xfrm>
        </p:spPr>
        <p:txBody>
          <a:bodyPr lIns="0" tIns="0" rIns="0" bIns="0">
            <a:noAutofit/>
          </a:bodyPr>
          <a:lstStyle>
            <a:lvl1pPr marL="0" indent="0">
              <a:lnSpc>
                <a:spcPts val="1600"/>
              </a:lnSpc>
              <a:spcBef>
                <a:spcPts val="0"/>
              </a:spcBef>
              <a:buFont typeface="Arial" panose="020B0604020202020204" pitchFamily="34" charset="0"/>
              <a:buNone/>
              <a:defRPr sz="1200" b="0">
                <a:solidFill>
                  <a:srgbClr val="7F7F7F"/>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9" name="Text Placeholder 7">
            <a:extLst>
              <a:ext uri="{FF2B5EF4-FFF2-40B4-BE49-F238E27FC236}">
                <a16:creationId xmlns:a16="http://schemas.microsoft.com/office/drawing/2014/main" id="{BB03C097-84C6-5411-5708-431B27EA84DD}"/>
              </a:ext>
            </a:extLst>
          </p:cNvPr>
          <p:cNvSpPr>
            <a:spLocks noGrp="1"/>
          </p:cNvSpPr>
          <p:nvPr>
            <p:ph type="body" sz="quarter" idx="17"/>
          </p:nvPr>
        </p:nvSpPr>
        <p:spPr>
          <a:xfrm>
            <a:off x="44958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0" name="Text Placeholder 7">
            <a:extLst>
              <a:ext uri="{FF2B5EF4-FFF2-40B4-BE49-F238E27FC236}">
                <a16:creationId xmlns:a16="http://schemas.microsoft.com/office/drawing/2014/main" id="{337D2AC6-285D-1D1D-C61B-E24A165F2927}"/>
              </a:ext>
            </a:extLst>
          </p:cNvPr>
          <p:cNvSpPr>
            <a:spLocks noGrp="1"/>
          </p:cNvSpPr>
          <p:nvPr>
            <p:ph type="body" sz="quarter" idx="18"/>
          </p:nvPr>
        </p:nvSpPr>
        <p:spPr>
          <a:xfrm>
            <a:off x="44958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1" name="Text Placeholder 7">
            <a:extLst>
              <a:ext uri="{FF2B5EF4-FFF2-40B4-BE49-F238E27FC236}">
                <a16:creationId xmlns:a16="http://schemas.microsoft.com/office/drawing/2014/main" id="{95DAF1D2-A1A8-25DB-685D-567E4CAC0ABE}"/>
              </a:ext>
            </a:extLst>
          </p:cNvPr>
          <p:cNvSpPr>
            <a:spLocks noGrp="1"/>
          </p:cNvSpPr>
          <p:nvPr>
            <p:ph type="body" sz="quarter" idx="19"/>
          </p:nvPr>
        </p:nvSpPr>
        <p:spPr>
          <a:xfrm>
            <a:off x="78105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2" name="Text Placeholder 7">
            <a:extLst>
              <a:ext uri="{FF2B5EF4-FFF2-40B4-BE49-F238E27FC236}">
                <a16:creationId xmlns:a16="http://schemas.microsoft.com/office/drawing/2014/main" id="{86C09128-4278-101F-FE56-E89D02FFC28C}"/>
              </a:ext>
            </a:extLst>
          </p:cNvPr>
          <p:cNvSpPr>
            <a:spLocks noGrp="1"/>
          </p:cNvSpPr>
          <p:nvPr>
            <p:ph type="body" sz="quarter" idx="20"/>
          </p:nvPr>
        </p:nvSpPr>
        <p:spPr>
          <a:xfrm>
            <a:off x="78105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3" name="Title 1">
            <a:extLst>
              <a:ext uri="{FF2B5EF4-FFF2-40B4-BE49-F238E27FC236}">
                <a16:creationId xmlns:a16="http://schemas.microsoft.com/office/drawing/2014/main" id="{AC697CFA-9EBD-5B61-836B-FEF765B68E74}"/>
              </a:ext>
            </a:extLst>
          </p:cNvPr>
          <p:cNvSpPr>
            <a:spLocks noGrp="1"/>
          </p:cNvSpPr>
          <p:nvPr>
            <p:ph type="title"/>
          </p:nvPr>
        </p:nvSpPr>
        <p:spPr>
          <a:xfrm>
            <a:off x="1181101" y="692342"/>
            <a:ext cx="9791700" cy="495300"/>
          </a:xfrm>
          <a:prstGeom prst="rect">
            <a:avLst/>
          </a:prstGeom>
        </p:spPr>
        <p:txBody>
          <a:bodyPr lIns="0" tIns="0" rIns="0" bIns="0">
            <a:noAutofit/>
          </a:bodyPr>
          <a:lstStyle>
            <a:lvl1pPr>
              <a:defRPr sz="3200">
                <a:solidFill>
                  <a:schemeClr val="tx1"/>
                </a:solidFill>
                <a:latin typeface="+mj-lt"/>
              </a:defRPr>
            </a:lvl1pPr>
          </a:lstStyle>
          <a:p>
            <a:r>
              <a:rPr lang="en-US" dirty="0"/>
              <a:t>Click to edit Master title style</a:t>
            </a:r>
          </a:p>
        </p:txBody>
      </p:sp>
      <p:sp>
        <p:nvSpPr>
          <p:cNvPr id="15" name="Text Placeholder 2">
            <a:extLst>
              <a:ext uri="{FF2B5EF4-FFF2-40B4-BE49-F238E27FC236}">
                <a16:creationId xmlns:a16="http://schemas.microsoft.com/office/drawing/2014/main" id="{156F0FA0-3D58-6C07-EC50-A0E285A0859A}"/>
              </a:ext>
            </a:extLst>
          </p:cNvPr>
          <p:cNvSpPr>
            <a:spLocks noGrp="1"/>
          </p:cNvSpPr>
          <p:nvPr>
            <p:ph type="body" idx="21"/>
          </p:nvPr>
        </p:nvSpPr>
        <p:spPr>
          <a:xfrm>
            <a:off x="1181100" y="1402550"/>
            <a:ext cx="9791700" cy="304800"/>
          </a:xfrm>
        </p:spPr>
        <p:txBody>
          <a:bodyPr lIns="0" tIns="0" rIns="0" bIns="0" anchor="t">
            <a:noAutofit/>
          </a:bodyPr>
          <a:lstStyle>
            <a:lvl1pPr marL="0" indent="0">
              <a:spcBef>
                <a:spcPts val="0"/>
              </a:spcBef>
              <a:buNone/>
              <a:defRPr sz="1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999426217"/>
      </p:ext>
    </p:extLst>
  </p:cSld>
  <p:clrMapOvr>
    <a:masterClrMapping/>
  </p:clrMapOvr>
  <p:extLst>
    <p:ext uri="{DCECCB84-F9BA-43D5-87BE-67443E8EF086}">
      <p15:sldGuideLst xmlns:p15="http://schemas.microsoft.com/office/powerpoint/2012/main">
        <p15:guide id="1" pos="480" userDrawn="1">
          <p15:clr>
            <a:srgbClr val="FBAE40"/>
          </p15:clr>
        </p15:guide>
        <p15:guide id="2" pos="7488"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ultiple Images 1">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181101"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4" name="Content Placeholder 2">
            <a:extLst>
              <a:ext uri="{FF2B5EF4-FFF2-40B4-BE49-F238E27FC236}">
                <a16:creationId xmlns:a16="http://schemas.microsoft.com/office/drawing/2014/main" id="{3A1E14AE-05B0-48B9-824B-211B1073CD2C}"/>
              </a:ext>
            </a:extLst>
          </p:cNvPr>
          <p:cNvSpPr>
            <a:spLocks noGrp="1"/>
          </p:cNvSpPr>
          <p:nvPr>
            <p:ph idx="1"/>
          </p:nvPr>
        </p:nvSpPr>
        <p:spPr>
          <a:xfrm>
            <a:off x="1181101"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15">
            <a:extLst>
              <a:ext uri="{FF2B5EF4-FFF2-40B4-BE49-F238E27FC236}">
                <a16:creationId xmlns:a16="http://schemas.microsoft.com/office/drawing/2014/main" id="{4BC40F95-120E-43D0-8E27-82B897E05A45}"/>
              </a:ext>
            </a:extLst>
          </p:cNvPr>
          <p:cNvSpPr>
            <a:spLocks noGrp="1"/>
          </p:cNvSpPr>
          <p:nvPr>
            <p:ph type="pic" sz="quarter" idx="21"/>
          </p:nvPr>
        </p:nvSpPr>
        <p:spPr>
          <a:xfrm>
            <a:off x="3672364"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2" name="Content Placeholder 2">
            <a:extLst>
              <a:ext uri="{FF2B5EF4-FFF2-40B4-BE49-F238E27FC236}">
                <a16:creationId xmlns:a16="http://schemas.microsoft.com/office/drawing/2014/main" id="{C3799C56-8C53-4962-850F-AD3A42C081B3}"/>
              </a:ext>
            </a:extLst>
          </p:cNvPr>
          <p:cNvSpPr>
            <a:spLocks noGrp="1"/>
          </p:cNvSpPr>
          <p:nvPr>
            <p:ph idx="22"/>
          </p:nvPr>
        </p:nvSpPr>
        <p:spPr>
          <a:xfrm>
            <a:off x="3672364"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3" name="Picture Placeholder 15">
            <a:extLst>
              <a:ext uri="{FF2B5EF4-FFF2-40B4-BE49-F238E27FC236}">
                <a16:creationId xmlns:a16="http://schemas.microsoft.com/office/drawing/2014/main" id="{6BC9F217-1850-47EE-86C9-054D8E074D0C}"/>
              </a:ext>
            </a:extLst>
          </p:cNvPr>
          <p:cNvSpPr>
            <a:spLocks noGrp="1"/>
          </p:cNvSpPr>
          <p:nvPr>
            <p:ph type="pic" sz="quarter" idx="23"/>
          </p:nvPr>
        </p:nvSpPr>
        <p:spPr>
          <a:xfrm>
            <a:off x="6163625"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4" name="Content Placeholder 2">
            <a:extLst>
              <a:ext uri="{FF2B5EF4-FFF2-40B4-BE49-F238E27FC236}">
                <a16:creationId xmlns:a16="http://schemas.microsoft.com/office/drawing/2014/main" id="{4DAAC9C4-2E45-433B-8D20-D2187F06F547}"/>
              </a:ext>
            </a:extLst>
          </p:cNvPr>
          <p:cNvSpPr>
            <a:spLocks noGrp="1"/>
          </p:cNvSpPr>
          <p:nvPr>
            <p:ph idx="24"/>
          </p:nvPr>
        </p:nvSpPr>
        <p:spPr>
          <a:xfrm>
            <a:off x="6163625"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5" name="Picture Placeholder 15">
            <a:extLst>
              <a:ext uri="{FF2B5EF4-FFF2-40B4-BE49-F238E27FC236}">
                <a16:creationId xmlns:a16="http://schemas.microsoft.com/office/drawing/2014/main" id="{157F90A8-ACDF-4AC8-AF32-05D38E23A1A1}"/>
              </a:ext>
            </a:extLst>
          </p:cNvPr>
          <p:cNvSpPr>
            <a:spLocks noGrp="1"/>
          </p:cNvSpPr>
          <p:nvPr>
            <p:ph type="pic" sz="quarter" idx="25"/>
          </p:nvPr>
        </p:nvSpPr>
        <p:spPr>
          <a:xfrm>
            <a:off x="8649810"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6" name="Content Placeholder 2">
            <a:extLst>
              <a:ext uri="{FF2B5EF4-FFF2-40B4-BE49-F238E27FC236}">
                <a16:creationId xmlns:a16="http://schemas.microsoft.com/office/drawing/2014/main" id="{7A00CA9F-4D47-457E-924D-B98E94AAAF8A}"/>
              </a:ext>
            </a:extLst>
          </p:cNvPr>
          <p:cNvSpPr>
            <a:spLocks noGrp="1"/>
          </p:cNvSpPr>
          <p:nvPr>
            <p:ph idx="26"/>
          </p:nvPr>
        </p:nvSpPr>
        <p:spPr>
          <a:xfrm>
            <a:off x="8649810"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Tree>
    <p:extLst>
      <p:ext uri="{BB962C8B-B14F-4D97-AF65-F5344CB8AC3E}">
        <p14:creationId xmlns:p14="http://schemas.microsoft.com/office/powerpoint/2010/main" val="26096744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ultiple images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B7D201D-EF70-4694-9DFC-D4E3AFF42FF8}"/>
              </a:ext>
            </a:extLst>
          </p:cNvPr>
          <p:cNvSpPr/>
          <p:nvPr userDrawn="1"/>
        </p:nvSpPr>
        <p:spPr>
          <a:xfrm>
            <a:off x="0" y="6281419"/>
            <a:ext cx="5986513" cy="5765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 y="2"/>
            <a:ext cx="2916936" cy="292075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990600"/>
            <a:ext cx="4724400" cy="495300"/>
          </a:xfrm>
          <a:prstGeom prst="rect">
            <a:avLst/>
          </a:prstGeom>
        </p:spPr>
        <p:txBody>
          <a:bodyPr vert="horz" lIns="91440" tIns="45720" rIns="91440" bIns="45720" rtlCol="0" anchor="ctr">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1" y="1676400"/>
            <a:ext cx="4724400" cy="321242"/>
          </a:xfrm>
        </p:spPr>
        <p:txBody>
          <a:bodyPr vert="horz" lIns="91440" tIns="45720" rIns="91440" bIns="45720" rtlCol="0">
            <a:noAutofit/>
          </a:bodyPr>
          <a:lstStyle>
            <a:lvl1pPr marL="0" indent="0">
              <a:buNone/>
              <a:defRPr lang="en-US" sz="1800" dirty="0">
                <a:solidFill>
                  <a:schemeClr val="tx1">
                    <a:lumMod val="50000"/>
                    <a:lumOff val="50000"/>
                  </a:schemeClr>
                </a:solidFill>
                <a:latin typeface="Univers Next Arabic Light" panose="020B0403030202020203" pitchFamily="34" charset="-78"/>
              </a:defRPr>
            </a:lvl1pPr>
          </a:lstStyle>
          <a:p>
            <a:pPr lvl="0">
              <a:lnSpc>
                <a:spcPts val="1900"/>
              </a:lnSpc>
            </a:pPr>
            <a:r>
              <a:rPr lang="en-US"/>
              <a:t>Click to edit Master text styles</a:t>
            </a:r>
          </a:p>
        </p:txBody>
      </p:sp>
      <p:sp>
        <p:nvSpPr>
          <p:cNvPr id="9" name="Picture Placeholder 15">
            <a:extLst>
              <a:ext uri="{FF2B5EF4-FFF2-40B4-BE49-F238E27FC236}">
                <a16:creationId xmlns:a16="http://schemas.microsoft.com/office/drawing/2014/main" id="{C51703EF-1A26-45E9-A3C8-32AC898632A8}"/>
              </a:ext>
            </a:extLst>
          </p:cNvPr>
          <p:cNvSpPr>
            <a:spLocks noGrp="1"/>
          </p:cNvSpPr>
          <p:nvPr>
            <p:ph type="pic" sz="quarter" idx="21"/>
          </p:nvPr>
        </p:nvSpPr>
        <p:spPr>
          <a:xfrm>
            <a:off x="1" y="3062798"/>
            <a:ext cx="2916936" cy="379520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0" name="Picture Placeholder 15">
            <a:extLst>
              <a:ext uri="{FF2B5EF4-FFF2-40B4-BE49-F238E27FC236}">
                <a16:creationId xmlns:a16="http://schemas.microsoft.com/office/drawing/2014/main" id="{71500DE1-B084-4405-BAFB-9C0503C16BA7}"/>
              </a:ext>
            </a:extLst>
          </p:cNvPr>
          <p:cNvSpPr>
            <a:spLocks noGrp="1"/>
          </p:cNvSpPr>
          <p:nvPr>
            <p:ph type="pic" sz="quarter" idx="22"/>
          </p:nvPr>
        </p:nvSpPr>
        <p:spPr>
          <a:xfrm>
            <a:off x="3058981" y="0"/>
            <a:ext cx="2884618" cy="6857998"/>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3" name="Text Placeholder 2">
            <a:extLst>
              <a:ext uri="{FF2B5EF4-FFF2-40B4-BE49-F238E27FC236}">
                <a16:creationId xmlns:a16="http://schemas.microsoft.com/office/drawing/2014/main" id="{181D3B1D-9FF9-4C8C-A192-BF3DE522D489}"/>
              </a:ext>
            </a:extLst>
          </p:cNvPr>
          <p:cNvSpPr>
            <a:spLocks noGrp="1"/>
          </p:cNvSpPr>
          <p:nvPr>
            <p:ph type="body" sz="quarter" idx="24"/>
          </p:nvPr>
        </p:nvSpPr>
        <p:spPr>
          <a:xfrm>
            <a:off x="6247875" y="2196220"/>
            <a:ext cx="4724925" cy="1461380"/>
          </a:xfrm>
        </p:spPr>
        <p:txBody>
          <a:bodyPr/>
          <a:lstStyle>
            <a:lvl1pPr marL="0" indent="0">
              <a:lnSpc>
                <a:spcPts val="1600"/>
              </a:lnSpc>
              <a:spcBef>
                <a:spcPts val="0"/>
              </a:spcBef>
              <a:buNone/>
              <a:defRPr lang="en-US" sz="1200" kern="1200" dirty="0" smtClean="0">
                <a:solidFill>
                  <a:schemeClr val="tx1">
                    <a:lumMod val="50000"/>
                    <a:lumOff val="50000"/>
                  </a:schemeClr>
                </a:solidFill>
                <a:latin typeface="Univers Next Arabic Light" panose="020B0403030202020203" pitchFamily="34" charset="-78"/>
                <a:ea typeface="+mn-ea"/>
                <a:cs typeface="+mn-cs"/>
              </a:defRPr>
            </a:lvl1pPr>
            <a:lvl2pPr>
              <a:buNone/>
              <a:defRPr/>
            </a:lvl2pPr>
          </a:lstStyle>
          <a:p>
            <a:pPr marL="228600" lvl="0" indent="-228600" algn="l" defTabSz="914400" rtl="0" eaLnBrk="1" latinLnBrk="0" hangingPunct="1">
              <a:lnSpc>
                <a:spcPts val="1900"/>
              </a:lnSpc>
              <a:spcBef>
                <a:spcPts val="1000"/>
              </a:spcBef>
            </a:pPr>
            <a:r>
              <a:rPr lang="en-US"/>
              <a:t>Click to edit Master text styles</a:t>
            </a:r>
          </a:p>
        </p:txBody>
      </p:sp>
      <p:sp>
        <p:nvSpPr>
          <p:cNvPr id="18" name="Text Placeholder 4">
            <a:extLst>
              <a:ext uri="{FF2B5EF4-FFF2-40B4-BE49-F238E27FC236}">
                <a16:creationId xmlns:a16="http://schemas.microsoft.com/office/drawing/2014/main" id="{677B0DC4-38A9-4172-8300-75EB3D62FA4F}"/>
              </a:ext>
            </a:extLst>
          </p:cNvPr>
          <p:cNvSpPr>
            <a:spLocks noGrp="1"/>
          </p:cNvSpPr>
          <p:nvPr>
            <p:ph type="body" sz="quarter" idx="25" hasCustomPrompt="1"/>
          </p:nvPr>
        </p:nvSpPr>
        <p:spPr>
          <a:xfrm>
            <a:off x="6247874"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20" name="Text Placeholder 4">
            <a:extLst>
              <a:ext uri="{FF2B5EF4-FFF2-40B4-BE49-F238E27FC236}">
                <a16:creationId xmlns:a16="http://schemas.microsoft.com/office/drawing/2014/main" id="{835444AF-182E-4BF6-A1FD-370D226695A5}"/>
              </a:ext>
            </a:extLst>
          </p:cNvPr>
          <p:cNvSpPr>
            <a:spLocks noGrp="1"/>
          </p:cNvSpPr>
          <p:nvPr>
            <p:ph type="body" sz="quarter" idx="26"/>
          </p:nvPr>
        </p:nvSpPr>
        <p:spPr>
          <a:xfrm>
            <a:off x="6247874"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1" name="Text Placeholder 4">
            <a:extLst>
              <a:ext uri="{FF2B5EF4-FFF2-40B4-BE49-F238E27FC236}">
                <a16:creationId xmlns:a16="http://schemas.microsoft.com/office/drawing/2014/main" id="{EB012E54-CB11-47F6-87AE-4E5856C26E19}"/>
              </a:ext>
            </a:extLst>
          </p:cNvPr>
          <p:cNvSpPr>
            <a:spLocks noGrp="1"/>
          </p:cNvSpPr>
          <p:nvPr>
            <p:ph type="body" sz="quarter" idx="27"/>
          </p:nvPr>
        </p:nvSpPr>
        <p:spPr>
          <a:xfrm>
            <a:off x="6247875"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5" name="Text Placeholder 4">
            <a:extLst>
              <a:ext uri="{FF2B5EF4-FFF2-40B4-BE49-F238E27FC236}">
                <a16:creationId xmlns:a16="http://schemas.microsoft.com/office/drawing/2014/main" id="{944287AD-F16C-415B-9352-14C86E7F83C5}"/>
              </a:ext>
            </a:extLst>
          </p:cNvPr>
          <p:cNvSpPr>
            <a:spLocks noGrp="1"/>
          </p:cNvSpPr>
          <p:nvPr>
            <p:ph type="body" sz="quarter" idx="28" hasCustomPrompt="1"/>
          </p:nvPr>
        </p:nvSpPr>
        <p:spPr>
          <a:xfrm>
            <a:off x="8008619"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36" name="Text Placeholder 4">
            <a:extLst>
              <a:ext uri="{FF2B5EF4-FFF2-40B4-BE49-F238E27FC236}">
                <a16:creationId xmlns:a16="http://schemas.microsoft.com/office/drawing/2014/main" id="{51ECDB9A-490B-4986-9AEA-CAB43A37359F}"/>
              </a:ext>
            </a:extLst>
          </p:cNvPr>
          <p:cNvSpPr>
            <a:spLocks noGrp="1"/>
          </p:cNvSpPr>
          <p:nvPr>
            <p:ph type="body" sz="quarter" idx="29"/>
          </p:nvPr>
        </p:nvSpPr>
        <p:spPr>
          <a:xfrm>
            <a:off x="8008619"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37" name="Text Placeholder 4">
            <a:extLst>
              <a:ext uri="{FF2B5EF4-FFF2-40B4-BE49-F238E27FC236}">
                <a16:creationId xmlns:a16="http://schemas.microsoft.com/office/drawing/2014/main" id="{75BC88EA-A440-461F-828A-E11E977A84BB}"/>
              </a:ext>
            </a:extLst>
          </p:cNvPr>
          <p:cNvSpPr>
            <a:spLocks noGrp="1"/>
          </p:cNvSpPr>
          <p:nvPr>
            <p:ph type="body" sz="quarter" idx="30"/>
          </p:nvPr>
        </p:nvSpPr>
        <p:spPr>
          <a:xfrm>
            <a:off x="8008619"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8" name="Text Placeholder 4">
            <a:extLst>
              <a:ext uri="{FF2B5EF4-FFF2-40B4-BE49-F238E27FC236}">
                <a16:creationId xmlns:a16="http://schemas.microsoft.com/office/drawing/2014/main" id="{A0E03348-65D4-4684-99CE-3F6E09D7D701}"/>
              </a:ext>
            </a:extLst>
          </p:cNvPr>
          <p:cNvSpPr>
            <a:spLocks noGrp="1"/>
          </p:cNvSpPr>
          <p:nvPr>
            <p:ph type="body" sz="quarter" idx="31" hasCustomPrompt="1"/>
          </p:nvPr>
        </p:nvSpPr>
        <p:spPr>
          <a:xfrm>
            <a:off x="9769365" y="4114800"/>
            <a:ext cx="1204912" cy="685800"/>
          </a:xfrm>
        </p:spPr>
        <p:txBody>
          <a:bodyPr lIns="0" tIns="0" rIns="0" bIns="0" anchor="ctr">
            <a:noAutofit/>
          </a:bodyPr>
          <a:lstStyle>
            <a:lvl1pPr marL="0" indent="0" algn="l" rtl="0">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39" name="Text Placeholder 4">
            <a:extLst>
              <a:ext uri="{FF2B5EF4-FFF2-40B4-BE49-F238E27FC236}">
                <a16:creationId xmlns:a16="http://schemas.microsoft.com/office/drawing/2014/main" id="{3F437648-709F-4DF7-BE43-35B61C71E3A3}"/>
              </a:ext>
            </a:extLst>
          </p:cNvPr>
          <p:cNvSpPr>
            <a:spLocks noGrp="1"/>
          </p:cNvSpPr>
          <p:nvPr>
            <p:ph type="body" sz="quarter" idx="32"/>
          </p:nvPr>
        </p:nvSpPr>
        <p:spPr>
          <a:xfrm>
            <a:off x="9769365" y="4991470"/>
            <a:ext cx="1204912" cy="685800"/>
          </a:xfrm>
        </p:spPr>
        <p:txBody>
          <a:bodyPr lIns="0" tIns="0" rIns="0" bIns="0" anchor="t">
            <a:normAutofit/>
          </a:bodyPr>
          <a:lstStyle>
            <a:lvl1pPr marL="0" indent="0" algn="l" rtl="0">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40" name="Text Placeholder 4">
            <a:extLst>
              <a:ext uri="{FF2B5EF4-FFF2-40B4-BE49-F238E27FC236}">
                <a16:creationId xmlns:a16="http://schemas.microsoft.com/office/drawing/2014/main" id="{5B7C5EE1-4F95-41C4-8428-28862E0E43C5}"/>
              </a:ext>
            </a:extLst>
          </p:cNvPr>
          <p:cNvSpPr>
            <a:spLocks noGrp="1"/>
          </p:cNvSpPr>
          <p:nvPr>
            <p:ph type="body" sz="quarter" idx="33"/>
          </p:nvPr>
        </p:nvSpPr>
        <p:spPr>
          <a:xfrm>
            <a:off x="9767888" y="4617498"/>
            <a:ext cx="1204912" cy="411702"/>
          </a:xfrm>
        </p:spPr>
        <p:txBody>
          <a:bodyPr lIns="0" tIns="0" rIns="0" bIns="0" anchor="t">
            <a:normAutofit/>
          </a:bodyPr>
          <a:lstStyle>
            <a:lvl1pPr marL="0" indent="0" algn="l" rtl="0">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1527282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ngle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1"/>
            <a:ext cx="5943600" cy="6857999"/>
          </a:xfrm>
          <a:solidFill>
            <a:schemeClr val="bg1">
              <a:lumMod val="95000"/>
            </a:schemeClr>
          </a:solidFill>
        </p:spPr>
        <p:txBody>
          <a:bodyPr>
            <a:normAutofit/>
          </a:bodyPr>
          <a:lstStyle>
            <a:lvl1pPr marL="0" indent="0" algn="ctr">
              <a:lnSpc>
                <a:spcPct val="300000"/>
              </a:lnSpc>
              <a:buNone/>
              <a:defRPr sz="14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0" y="998774"/>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0" y="1972235"/>
            <a:ext cx="4724400" cy="296626"/>
          </a:xfrm>
        </p:spPr>
        <p:txBody>
          <a:bodyPr vert="horz" lIns="0" tIns="0" rIns="0" bIns="0" rtlCol="0" anchor="t">
            <a:noAutofit/>
          </a:bodyPr>
          <a:lstStyle>
            <a:lvl1pPr>
              <a:buNone/>
              <a:defRPr lang="en-US" sz="1800" b="0" dirty="0">
                <a:solidFill>
                  <a:schemeClr val="tx1">
                    <a:lumMod val="60000"/>
                    <a:lumOff val="40000"/>
                  </a:schemeClr>
                </a:solidFill>
              </a:defRPr>
            </a:lvl1pPr>
          </a:lstStyle>
          <a:p>
            <a:pPr marL="228600" lvl="0" indent="-228600"/>
            <a:r>
              <a:rPr lang="en-US"/>
              <a:t>Click to edit Master text styles</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0" y="2475708"/>
            <a:ext cx="4724400" cy="1461380"/>
          </a:xfrm>
          <a:noFill/>
        </p:spPr>
        <p:txBody>
          <a:bodyPr wrap="square" lIns="0" tIns="0" rIns="0" bIns="0" rtlCol="0">
            <a:noAutofit/>
          </a:bodyPr>
          <a:lstStyle>
            <a:lvl1pPr marL="0" indent="0">
              <a:lnSpc>
                <a:spcPts val="1600"/>
              </a:lnSpc>
              <a:buNone/>
              <a:defRPr lang="en-US" sz="1200" dirty="0">
                <a:solidFill>
                  <a:schemeClr val="tx1">
                    <a:lumMod val="50000"/>
                    <a:lumOff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5" name="Text Placeholder 4">
            <a:extLst>
              <a:ext uri="{FF2B5EF4-FFF2-40B4-BE49-F238E27FC236}">
                <a16:creationId xmlns:a16="http://schemas.microsoft.com/office/drawing/2014/main" id="{915AF0BB-A63D-4065-B2A0-63B6D02B6D46}"/>
              </a:ext>
            </a:extLst>
          </p:cNvPr>
          <p:cNvSpPr>
            <a:spLocks noGrp="1"/>
          </p:cNvSpPr>
          <p:nvPr>
            <p:ph type="body" sz="quarter" idx="21" hasCustomPrompt="1"/>
          </p:nvPr>
        </p:nvSpPr>
        <p:spPr>
          <a:xfrm>
            <a:off x="6248400"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17" name="Text Placeholder 4">
            <a:extLst>
              <a:ext uri="{FF2B5EF4-FFF2-40B4-BE49-F238E27FC236}">
                <a16:creationId xmlns:a16="http://schemas.microsoft.com/office/drawing/2014/main" id="{335A9577-18BC-4835-97F1-4C7A3DBEE63C}"/>
              </a:ext>
            </a:extLst>
          </p:cNvPr>
          <p:cNvSpPr>
            <a:spLocks noGrp="1"/>
          </p:cNvSpPr>
          <p:nvPr>
            <p:ph type="body" sz="quarter" idx="22" hasCustomPrompt="1"/>
          </p:nvPr>
        </p:nvSpPr>
        <p:spPr>
          <a:xfrm>
            <a:off x="8011139"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18" name="Text Placeholder 4">
            <a:extLst>
              <a:ext uri="{FF2B5EF4-FFF2-40B4-BE49-F238E27FC236}">
                <a16:creationId xmlns:a16="http://schemas.microsoft.com/office/drawing/2014/main" id="{7659A318-05B2-4703-A67B-166ABBBC3CEA}"/>
              </a:ext>
            </a:extLst>
          </p:cNvPr>
          <p:cNvSpPr>
            <a:spLocks noGrp="1"/>
          </p:cNvSpPr>
          <p:nvPr>
            <p:ph type="body" sz="quarter" idx="23" hasCustomPrompt="1"/>
          </p:nvPr>
        </p:nvSpPr>
        <p:spPr>
          <a:xfrm>
            <a:off x="9773878"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23" name="Text Placeholder 4">
            <a:extLst>
              <a:ext uri="{FF2B5EF4-FFF2-40B4-BE49-F238E27FC236}">
                <a16:creationId xmlns:a16="http://schemas.microsoft.com/office/drawing/2014/main" id="{081BF27A-7B75-43A5-8F12-40C7ED9462CA}"/>
              </a:ext>
            </a:extLst>
          </p:cNvPr>
          <p:cNvSpPr>
            <a:spLocks noGrp="1"/>
          </p:cNvSpPr>
          <p:nvPr>
            <p:ph type="body" sz="quarter" idx="24"/>
          </p:nvPr>
        </p:nvSpPr>
        <p:spPr>
          <a:xfrm>
            <a:off x="6248400"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4" name="Text Placeholder 4">
            <a:extLst>
              <a:ext uri="{FF2B5EF4-FFF2-40B4-BE49-F238E27FC236}">
                <a16:creationId xmlns:a16="http://schemas.microsoft.com/office/drawing/2014/main" id="{C75E90EA-96E6-4381-AC4B-45057757E7AE}"/>
              </a:ext>
            </a:extLst>
          </p:cNvPr>
          <p:cNvSpPr>
            <a:spLocks noGrp="1"/>
          </p:cNvSpPr>
          <p:nvPr>
            <p:ph type="body" sz="quarter" idx="25"/>
          </p:nvPr>
        </p:nvSpPr>
        <p:spPr>
          <a:xfrm>
            <a:off x="8011139"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5" name="Text Placeholder 4">
            <a:extLst>
              <a:ext uri="{FF2B5EF4-FFF2-40B4-BE49-F238E27FC236}">
                <a16:creationId xmlns:a16="http://schemas.microsoft.com/office/drawing/2014/main" id="{DAEFD820-502C-443C-A86D-3D27FA651044}"/>
              </a:ext>
            </a:extLst>
          </p:cNvPr>
          <p:cNvSpPr>
            <a:spLocks noGrp="1"/>
          </p:cNvSpPr>
          <p:nvPr>
            <p:ph type="body" sz="quarter" idx="26"/>
          </p:nvPr>
        </p:nvSpPr>
        <p:spPr>
          <a:xfrm>
            <a:off x="9773878"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Tree>
    <p:extLst>
      <p:ext uri="{BB962C8B-B14F-4D97-AF65-F5344CB8AC3E}">
        <p14:creationId xmlns:p14="http://schemas.microsoft.com/office/powerpoint/2010/main" val="2147345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alf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0"/>
            <a:ext cx="5943599" cy="6857999"/>
          </a:xfrm>
          <a:solidFill>
            <a:schemeClr val="bg1">
              <a:lumMod val="95000"/>
            </a:schemeClr>
          </a:solidFill>
        </p:spPr>
        <p:txBody>
          <a:bodyPr>
            <a:normAutofit/>
          </a:bodyPr>
          <a:lstStyle>
            <a:lvl1pPr marL="0" indent="0" algn="ctr">
              <a:lnSpc>
                <a:spcPct val="300000"/>
              </a:lnSpc>
              <a:buNone/>
              <a:defRPr sz="20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2944576"/>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1" y="3913424"/>
            <a:ext cx="4724400" cy="296626"/>
          </a:xfrm>
        </p:spPr>
        <p:txBody>
          <a:bodyPr lIns="0" tIns="0" rIns="0" bIns="0" anchor="t">
            <a:noAutofit/>
          </a:bodyPr>
          <a:lstStyle>
            <a:lvl1pPr marL="0" indent="0">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Text Placeholder 3">
            <a:extLst>
              <a:ext uri="{FF2B5EF4-FFF2-40B4-BE49-F238E27FC236}">
                <a16:creationId xmlns:a16="http://schemas.microsoft.com/office/drawing/2014/main" id="{36E9C480-36E3-4F00-9205-0EBFF30CCF85}"/>
              </a:ext>
            </a:extLst>
          </p:cNvPr>
          <p:cNvSpPr>
            <a:spLocks noGrp="1"/>
          </p:cNvSpPr>
          <p:nvPr>
            <p:ph type="body" sz="quarter" idx="21"/>
          </p:nvPr>
        </p:nvSpPr>
        <p:spPr>
          <a:xfrm>
            <a:off x="6248400" y="4343400"/>
            <a:ext cx="4724400" cy="1676400"/>
          </a:xfrm>
        </p:spPr>
        <p:txBody>
          <a:bodyPr lIns="0" tIns="0" rIns="0" bIns="0"/>
          <a:lstStyle>
            <a:lvl1pPr marL="0" indent="0">
              <a:lnSpc>
                <a:spcPts val="1600"/>
              </a:lnSpc>
              <a:spcBef>
                <a:spcPts val="0"/>
              </a:spcBef>
              <a:buNone/>
              <a:defRPr sz="1200">
                <a:solidFill>
                  <a:srgbClr val="7F7F7F"/>
                </a:solidFill>
              </a:defRPr>
            </a:lvl1pPr>
            <a:lvl2pPr marL="0" indent="0">
              <a:lnSpc>
                <a:spcPts val="1600"/>
              </a:lnSpc>
              <a:spcBef>
                <a:spcPts val="0"/>
              </a:spcBef>
              <a:buNone/>
              <a:defRPr sz="1200">
                <a:solidFill>
                  <a:srgbClr val="7F7F7F"/>
                </a:solidFill>
              </a:defRPr>
            </a:lvl2pPr>
            <a:lvl3pPr>
              <a:buNone/>
              <a:defRPr/>
            </a:lvl3pPr>
            <a:lvl4pPr>
              <a:buNone/>
              <a:defRPr/>
            </a:lvl4pPr>
            <a:lvl5pPr>
              <a:buNone/>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749536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alf slide / Number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45C6A4B-1439-55C2-68B2-33EB67557407}"/>
              </a:ext>
            </a:extLst>
          </p:cNvPr>
          <p:cNvSpPr>
            <a:spLocks/>
          </p:cNvSpPr>
          <p:nvPr userDrawn="1"/>
        </p:nvSpPr>
        <p:spPr>
          <a:xfrm>
            <a:off x="0" y="3870972"/>
            <a:ext cx="12192000" cy="2987028"/>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a:extLst>
              <a:ext uri="{FF2B5EF4-FFF2-40B4-BE49-F238E27FC236}">
                <a16:creationId xmlns:a16="http://schemas.microsoft.com/office/drawing/2014/main" id="{77850D74-154B-4F53-974C-B97CCD3EEB89}"/>
              </a:ext>
            </a:extLst>
          </p:cNvPr>
          <p:cNvSpPr>
            <a:spLocks noGrp="1"/>
          </p:cNvSpPr>
          <p:nvPr>
            <p:ph type="body" sz="quarter" idx="25" hasCustomPrompt="1"/>
          </p:nvPr>
        </p:nvSpPr>
        <p:spPr>
          <a:xfrm>
            <a:off x="5075376" y="2438400"/>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3" name="Text Placeholder 3">
            <a:extLst>
              <a:ext uri="{FF2B5EF4-FFF2-40B4-BE49-F238E27FC236}">
                <a16:creationId xmlns:a16="http://schemas.microsoft.com/office/drawing/2014/main" id="{96DC4E10-45EB-43AA-9912-36C180624301}"/>
              </a:ext>
            </a:extLst>
          </p:cNvPr>
          <p:cNvSpPr>
            <a:spLocks noGrp="1"/>
          </p:cNvSpPr>
          <p:nvPr>
            <p:ph type="body" sz="quarter" idx="26" hasCustomPrompt="1"/>
          </p:nvPr>
        </p:nvSpPr>
        <p:spPr>
          <a:xfrm>
            <a:off x="8412260" y="2438400"/>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4" name="Text Placeholder 3">
            <a:extLst>
              <a:ext uri="{FF2B5EF4-FFF2-40B4-BE49-F238E27FC236}">
                <a16:creationId xmlns:a16="http://schemas.microsoft.com/office/drawing/2014/main" id="{C7732B9E-2BAB-40EF-97BE-141BC09F06D4}"/>
              </a:ext>
            </a:extLst>
          </p:cNvPr>
          <p:cNvSpPr>
            <a:spLocks noGrp="1"/>
          </p:cNvSpPr>
          <p:nvPr>
            <p:ph type="body" sz="quarter" idx="27" hasCustomPrompt="1"/>
          </p:nvPr>
        </p:nvSpPr>
        <p:spPr>
          <a:xfrm>
            <a:off x="5075376" y="4098332"/>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5" name="Text Placeholder 3">
            <a:extLst>
              <a:ext uri="{FF2B5EF4-FFF2-40B4-BE49-F238E27FC236}">
                <a16:creationId xmlns:a16="http://schemas.microsoft.com/office/drawing/2014/main" id="{DE5C5389-3D4D-4836-9773-EBCC717C5AC2}"/>
              </a:ext>
            </a:extLst>
          </p:cNvPr>
          <p:cNvSpPr>
            <a:spLocks noGrp="1"/>
          </p:cNvSpPr>
          <p:nvPr>
            <p:ph type="body" sz="quarter" idx="28" hasCustomPrompt="1"/>
          </p:nvPr>
        </p:nvSpPr>
        <p:spPr>
          <a:xfrm>
            <a:off x="8412260" y="4098332"/>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5075378" y="3027715"/>
            <a:ext cx="2555716" cy="564898"/>
          </a:xfrm>
        </p:spPr>
        <p:txBody>
          <a:bodyPr numCol="1">
            <a:normAutofit/>
          </a:bodyPr>
          <a:lstStyle>
            <a:lvl1pPr marL="0" indent="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8" name="Content Placeholder 2">
            <a:extLst>
              <a:ext uri="{FF2B5EF4-FFF2-40B4-BE49-F238E27FC236}">
                <a16:creationId xmlns:a16="http://schemas.microsoft.com/office/drawing/2014/main" id="{13229DDE-4ABB-43DA-AD18-86D340DD4D4F}"/>
              </a:ext>
            </a:extLst>
          </p:cNvPr>
          <p:cNvSpPr>
            <a:spLocks noGrp="1"/>
          </p:cNvSpPr>
          <p:nvPr>
            <p:ph idx="21"/>
          </p:nvPr>
        </p:nvSpPr>
        <p:spPr>
          <a:xfrm>
            <a:off x="8412260" y="3027716"/>
            <a:ext cx="2555716" cy="564898"/>
          </a:xfrm>
        </p:spPr>
        <p:txBody>
          <a:bodyPr numCol="1">
            <a:normAutofit/>
          </a:bodyPr>
          <a:lstStyle>
            <a:lvl1pPr marL="0" indent="0" rtl="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9" name="Content Placeholder 2">
            <a:extLst>
              <a:ext uri="{FF2B5EF4-FFF2-40B4-BE49-F238E27FC236}">
                <a16:creationId xmlns:a16="http://schemas.microsoft.com/office/drawing/2014/main" id="{22CBD5BF-9FD3-4654-94F4-F150CDEA2546}"/>
              </a:ext>
            </a:extLst>
          </p:cNvPr>
          <p:cNvSpPr>
            <a:spLocks noGrp="1"/>
          </p:cNvSpPr>
          <p:nvPr>
            <p:ph idx="22"/>
          </p:nvPr>
        </p:nvSpPr>
        <p:spPr>
          <a:xfrm>
            <a:off x="5075377" y="4675389"/>
            <a:ext cx="2555716" cy="564898"/>
          </a:xfrm>
          <a:solidFill>
            <a:schemeClr val="tx1"/>
          </a:solidFill>
        </p:spPr>
        <p:txBody>
          <a:bodyPr numCol="1">
            <a:normAutofit/>
          </a:bodyPr>
          <a:lstStyle>
            <a:lvl1pPr marL="0" indent="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10" name="Content Placeholder 2">
            <a:extLst>
              <a:ext uri="{FF2B5EF4-FFF2-40B4-BE49-F238E27FC236}">
                <a16:creationId xmlns:a16="http://schemas.microsoft.com/office/drawing/2014/main" id="{698766AF-4A13-46F4-9542-DAD9CE905F4E}"/>
              </a:ext>
            </a:extLst>
          </p:cNvPr>
          <p:cNvSpPr>
            <a:spLocks noGrp="1"/>
          </p:cNvSpPr>
          <p:nvPr>
            <p:ph idx="23"/>
          </p:nvPr>
        </p:nvSpPr>
        <p:spPr>
          <a:xfrm>
            <a:off x="8412261" y="4675389"/>
            <a:ext cx="2555716" cy="564898"/>
          </a:xfrm>
          <a:solidFill>
            <a:schemeClr val="tx1"/>
          </a:solidFill>
        </p:spPr>
        <p:txBody>
          <a:bodyPr numCol="1">
            <a:normAutofit/>
          </a:bodyPr>
          <a:lstStyle>
            <a:lvl1pPr marL="0" indent="0" rtl="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3" name="Title 1">
            <a:extLst>
              <a:ext uri="{FF2B5EF4-FFF2-40B4-BE49-F238E27FC236}">
                <a16:creationId xmlns:a16="http://schemas.microsoft.com/office/drawing/2014/main" id="{9C5835C4-53DC-D683-2C0C-A62DBB3DE48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5" name="Text Placeholder 2">
            <a:extLst>
              <a:ext uri="{FF2B5EF4-FFF2-40B4-BE49-F238E27FC236}">
                <a16:creationId xmlns:a16="http://schemas.microsoft.com/office/drawing/2014/main" id="{608C0909-41D8-2B95-1CC3-8A2F5777FC39}"/>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29379434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lain page">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12705125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you ">
    <p:bg>
      <p:bgPr>
        <a:solidFill>
          <a:schemeClr val="bg1">
            <a:lumMod val="20000"/>
            <a:lumOff val="80000"/>
            <a:alpha val="44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F5C07-AA54-4FBF-BFC6-2EDFF3DF2FD1}"/>
              </a:ext>
            </a:extLst>
          </p:cNvPr>
          <p:cNvSpPr>
            <a:spLocks noGrp="1"/>
          </p:cNvSpPr>
          <p:nvPr>
            <p:ph type="title"/>
          </p:nvPr>
        </p:nvSpPr>
        <p:spPr>
          <a:xfrm>
            <a:off x="0" y="3284984"/>
            <a:ext cx="12191999" cy="495300"/>
          </a:xfrm>
        </p:spPr>
        <p:txBody>
          <a:bodyPr lIns="0" tIns="0" rIns="0" bIns="0"/>
          <a:lstStyle>
            <a:lvl1pPr algn="ctr" rtl="0">
              <a:defRPr>
                <a:solidFill>
                  <a:schemeClr val="bg1"/>
                </a:solidFill>
              </a:defRPr>
            </a:lvl1pPr>
          </a:lstStyle>
          <a:p>
            <a:r>
              <a:rPr lang="en-US" dirty="0"/>
              <a:t>Click to edit Master title style</a:t>
            </a:r>
          </a:p>
        </p:txBody>
      </p:sp>
      <p:pic>
        <p:nvPicPr>
          <p:cNvPr id="3" name="Graphic 2">
            <a:extLst>
              <a:ext uri="{FF2B5EF4-FFF2-40B4-BE49-F238E27FC236}">
                <a16:creationId xmlns:a16="http://schemas.microsoft.com/office/drawing/2014/main" id="{6A10C545-CF73-ABAA-41B8-9D946D62FFF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4428" y="6021288"/>
            <a:ext cx="1399084" cy="523361"/>
          </a:xfrm>
          <a:prstGeom prst="rect">
            <a:avLst/>
          </a:prstGeom>
        </p:spPr>
      </p:pic>
    </p:spTree>
    <p:extLst>
      <p:ext uri="{BB962C8B-B14F-4D97-AF65-F5344CB8AC3E}">
        <p14:creationId xmlns:p14="http://schemas.microsoft.com/office/powerpoint/2010/main" val="2192981101"/>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9">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3388579"/>
      </p:ext>
    </p:extLst>
  </p:cSld>
  <p:clrMapOvr>
    <a:masterClrMapping/>
  </p:clrMapOvr>
  <p:transition spd="slow" advClick="0" advTm="1000">
    <p:push/>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0">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934033"/>
      </p:ext>
    </p:extLst>
  </p:cSld>
  <p:clrMapOvr>
    <a:masterClrMapping/>
  </p:clrMapOvr>
  <p:transition spd="slow" advClick="0" advTm="1000">
    <p:push/>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All Background With Logo">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D2485FB0-F20E-B4C0-1DD4-F2D3D7A41E1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619204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8D1757-832A-4C4B-ADEB-C155F6C14315}"/>
              </a:ext>
            </a:extLst>
          </p:cNvPr>
          <p:cNvSpPr>
            <a:spLocks noGrp="1"/>
          </p:cNvSpPr>
          <p:nvPr>
            <p:ph type="title"/>
          </p:nvPr>
        </p:nvSpPr>
        <p:spPr>
          <a:xfrm>
            <a:off x="1181101" y="990600"/>
            <a:ext cx="10248900" cy="4953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3D0F56-9493-45D7-9FFB-ED7079ABC49E}"/>
              </a:ext>
            </a:extLst>
          </p:cNvPr>
          <p:cNvSpPr>
            <a:spLocks noGrp="1"/>
          </p:cNvSpPr>
          <p:nvPr>
            <p:ph type="body" idx="1"/>
          </p:nvPr>
        </p:nvSpPr>
        <p:spPr>
          <a:xfrm>
            <a:off x="1181100" y="1692748"/>
            <a:ext cx="10248897" cy="440621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57279605"/>
      </p:ext>
    </p:extLst>
  </p:cSld>
  <p:clrMap bg1="lt1" tx1="dk1" bg2="lt2" tx2="dk2" accent1="accent1" accent2="accent2" accent3="accent3" accent4="accent4" accent5="accent5" accent6="accent6" hlink="hlink" folHlink="folHlink"/>
  <p:sldLayoutIdLst>
    <p:sldLayoutId id="2147483703" r:id="rId1"/>
    <p:sldLayoutId id="2147483717" r:id="rId2"/>
    <p:sldLayoutId id="2147483666" r:id="rId3"/>
    <p:sldLayoutId id="2147483660" r:id="rId4"/>
    <p:sldLayoutId id="2147483702" r:id="rId5"/>
    <p:sldLayoutId id="2147483650" r:id="rId6"/>
    <p:sldLayoutId id="2147483652" r:id="rId7"/>
    <p:sldLayoutId id="2147483663" r:id="rId8"/>
    <p:sldLayoutId id="2147483662" r:id="rId9"/>
    <p:sldLayoutId id="2147483668" r:id="rId10"/>
    <p:sldLayoutId id="2147483667" r:id="rId11"/>
    <p:sldLayoutId id="2147483705" r:id="rId12"/>
    <p:sldLayoutId id="2147483704" r:id="rId13"/>
    <p:sldLayoutId id="2147483718" r:id="rId14"/>
    <p:sldLayoutId id="2147483719" r:id="rId15"/>
    <p:sldLayoutId id="2147483720" r:id="rId16"/>
  </p:sldLayoutIdLs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44" userDrawn="1">
          <p15:clr>
            <a:srgbClr val="F26B43"/>
          </p15:clr>
        </p15:guide>
        <p15:guide id="2" pos="6912" userDrawn="1">
          <p15:clr>
            <a:srgbClr val="F26B43"/>
          </p15:clr>
        </p15:guide>
        <p15:guide id="3" orient="horz" pos="624" userDrawn="1">
          <p15:clr>
            <a:srgbClr val="F26B43"/>
          </p15:clr>
        </p15:guide>
        <p15:guide id="5" orient="horz" pos="3792" userDrawn="1">
          <p15:clr>
            <a:srgbClr val="F26B43"/>
          </p15:clr>
        </p15:guide>
        <p15:guide id="6" orient="horz" pos="4152" userDrawn="1">
          <p15:clr>
            <a:srgbClr val="F26B43"/>
          </p15:clr>
        </p15:guide>
        <p15:guide id="8" orient="horz" pos="960" userDrawn="1">
          <p15:clr>
            <a:srgbClr val="F26B43"/>
          </p15:clr>
        </p15:guide>
        <p15:guide id="9" orient="horz" pos="1056" userDrawn="1">
          <p15:clr>
            <a:srgbClr val="F26B43"/>
          </p15:clr>
        </p15:guide>
        <p15:guide id="10" orient="horz" pos="124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slide" Target="slide3.xml"/><Relationship Id="rId1" Type="http://schemas.openxmlformats.org/officeDocument/2006/relationships/slideLayout" Target="../slideLayouts/slideLayout14.xml"/><Relationship Id="rId5" Type="http://schemas.openxmlformats.org/officeDocument/2006/relationships/slide" Target="slide19.xml"/><Relationship Id="rId4" Type="http://schemas.openxmlformats.org/officeDocument/2006/relationships/slide" Target="slide8.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hyperlink" Target="https://www.mauthor.com/present/4806929341087744" TargetMode="Externa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hyperlink" Target="https://aec-powerpoint.officeapps.live.com/pods/G.10.3%20Passives%20(present%20continuous%20passive)%20Students%20can%20use%20present%20continuous%20passive%20(The%20car%20is%20bein" TargetMode="Externa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hyperlink" Target="https://www.mauthor.com/present/4554588165898240" TargetMode="Externa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hyperlink" Target="https://www.mauthor.com/present/6736088508530688" TargetMode="Externa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hyperlink" Target="https://www.mauthor.com/present/4845667746447360" TargetMode="Externa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hyperlink" Target="https://www.mauthor.com/present/5688084284440576" TargetMode="Externa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hyperlink" Target="https://www.mauthor.com/present/5905010499649536" TargetMode="Externa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hyperlink" Target="https://www.mauthor.com/present/5478140142551040" TargetMode="Externa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hyperlink" Target="https://www.mauthor.com/present/4581625077301248" TargetMode="Externa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9487CA-65E7-84ED-8D22-37966C97868C}"/>
              </a:ext>
            </a:extLst>
          </p:cNvPr>
          <p:cNvSpPr>
            <a:spLocks noGrp="1"/>
          </p:cNvSpPr>
          <p:nvPr>
            <p:ph type="body" sz="quarter" idx="14"/>
          </p:nvPr>
        </p:nvSpPr>
        <p:spPr>
          <a:xfrm>
            <a:off x="1190625" y="1988840"/>
            <a:ext cx="9791700" cy="3960440"/>
          </a:xfrm>
        </p:spPr>
        <p:txBody>
          <a:bodyPr>
            <a:normAutofit/>
          </a:bodyPr>
          <a:lstStyle/>
          <a:p>
            <a:pPr marL="0" indent="0">
              <a:lnSpc>
                <a:spcPct val="100000"/>
              </a:lnSpc>
              <a:buNone/>
            </a:pPr>
            <a:r>
              <a:rPr lang="en-GB" sz="4000" b="1" dirty="0">
                <a:solidFill>
                  <a:srgbClr val="AC833B"/>
                </a:solidFill>
                <a:latin typeface="Helvetica" panose="020B0604020202020204" pitchFamily="34" charset="0"/>
                <a:cs typeface="Helvetica" panose="020B0604020202020204" pitchFamily="34" charset="0"/>
              </a:rPr>
              <a:t>English Language </a:t>
            </a:r>
          </a:p>
          <a:p>
            <a:pPr marL="0" indent="0">
              <a:lnSpc>
                <a:spcPct val="100000"/>
              </a:lnSpc>
              <a:buNone/>
            </a:pPr>
            <a:r>
              <a:rPr lang="en-GB" sz="4000" b="1" dirty="0">
                <a:solidFill>
                  <a:srgbClr val="AC833B"/>
                </a:solidFill>
                <a:latin typeface="Helvetica" panose="020B0604020202020204" pitchFamily="34" charset="0"/>
                <a:cs typeface="Helvetica" panose="020B0604020202020204" pitchFamily="34" charset="0"/>
              </a:rPr>
              <a:t>Coverage, Grammar and Functional Language Teaching Resource</a:t>
            </a:r>
          </a:p>
          <a:p>
            <a:pPr marL="0" indent="0">
              <a:lnSpc>
                <a:spcPct val="100000"/>
              </a:lnSpc>
              <a:buNone/>
            </a:pPr>
            <a:r>
              <a:rPr lang="en-GB" sz="2400" b="1" dirty="0">
                <a:solidFill>
                  <a:srgbClr val="5F5F5F"/>
                </a:solidFill>
                <a:latin typeface="Helvetica" panose="020B0604020202020204" pitchFamily="34" charset="0"/>
                <a:cs typeface="Helvetica" panose="020B0604020202020204" pitchFamily="34" charset="0"/>
              </a:rPr>
              <a:t>Level 8.2</a:t>
            </a:r>
            <a:endParaRPr lang="en-GB" sz="1800" b="1" dirty="0">
              <a:solidFill>
                <a:srgbClr val="5F5F5F"/>
              </a:solidFill>
              <a:highlight>
                <a:srgbClr val="FFFF00"/>
              </a:highlight>
              <a:latin typeface="Helvetica" panose="020B0604020202020204" pitchFamily="34" charset="0"/>
              <a:cs typeface="Helvetica" panose="020B0604020202020204" pitchFamily="34" charset="0"/>
            </a:endParaRPr>
          </a:p>
          <a:p>
            <a:pPr marL="0" indent="0">
              <a:lnSpc>
                <a:spcPct val="100000"/>
              </a:lnSpc>
              <a:buNone/>
            </a:pPr>
            <a:r>
              <a:rPr lang="en-GB" sz="1800" b="1" dirty="0">
                <a:solidFill>
                  <a:srgbClr val="5F5F5F"/>
                </a:solidFill>
                <a:latin typeface="Helvetica" panose="020B0604020202020204" pitchFamily="34" charset="0"/>
                <a:cs typeface="Helvetica" panose="020B0604020202020204" pitchFamily="34" charset="0"/>
              </a:rPr>
              <a:t>Term 1</a:t>
            </a:r>
          </a:p>
          <a:p>
            <a:pPr marL="0" indent="0">
              <a:lnSpc>
                <a:spcPct val="100000"/>
              </a:lnSpc>
              <a:buNone/>
            </a:pPr>
            <a:r>
              <a:rPr lang="en-GB" sz="1800" b="1" dirty="0">
                <a:solidFill>
                  <a:srgbClr val="9A9C9B"/>
                </a:solidFill>
                <a:latin typeface="Helvetica" panose="020B0604020202020204" pitchFamily="34" charset="0"/>
                <a:cs typeface="Helvetica" panose="020B0604020202020204" pitchFamily="34" charset="0"/>
              </a:rPr>
              <a:t>2024 - 2025</a:t>
            </a:r>
          </a:p>
        </p:txBody>
      </p:sp>
    </p:spTree>
    <p:extLst>
      <p:ext uri="{BB962C8B-B14F-4D97-AF65-F5344CB8AC3E}">
        <p14:creationId xmlns:p14="http://schemas.microsoft.com/office/powerpoint/2010/main" val="2623750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15776" y="0"/>
            <a:ext cx="12207776" cy="6879266"/>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1495174"/>
            <a:ext cx="9351818"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8" name="Text Placeholder 12">
            <a:extLst>
              <a:ext uri="{FF2B5EF4-FFF2-40B4-BE49-F238E27FC236}">
                <a16:creationId xmlns:a16="http://schemas.microsoft.com/office/drawing/2014/main" id="{9008E426-17FC-91F7-427A-190ED49E816F}"/>
              </a:ext>
            </a:extLst>
          </p:cNvPr>
          <p:cNvSpPr txBox="1">
            <a:spLocks/>
          </p:cNvSpPr>
          <p:nvPr/>
        </p:nvSpPr>
        <p:spPr>
          <a:xfrm>
            <a:off x="320022" y="1832106"/>
            <a:ext cx="5115578" cy="451277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600" b="1" dirty="0">
                <a:solidFill>
                  <a:srgbClr val="AC833B"/>
                </a:solidFill>
                <a:latin typeface="Helvetica" pitchFamily="2" charset="0"/>
              </a:rPr>
              <a:t>03</a:t>
            </a:r>
          </a:p>
          <a:p>
            <a:pPr marL="0" indent="0">
              <a:lnSpc>
                <a:spcPct val="100000"/>
              </a:lnSpc>
              <a:buNone/>
            </a:pPr>
            <a:r>
              <a:rPr lang="en-US" sz="3600" b="1" dirty="0">
                <a:solidFill>
                  <a:srgbClr val="AC833B"/>
                </a:solidFill>
                <a:latin typeface="Helvetica" pitchFamily="2" charset="0"/>
              </a:rPr>
              <a:t>06</a:t>
            </a:r>
          </a:p>
          <a:p>
            <a:pPr marL="0" indent="0">
              <a:lnSpc>
                <a:spcPct val="100000"/>
              </a:lnSpc>
              <a:buNone/>
            </a:pPr>
            <a:r>
              <a:rPr lang="en-US" sz="3600" b="1" dirty="0">
                <a:solidFill>
                  <a:srgbClr val="AC833B"/>
                </a:solidFill>
                <a:latin typeface="Helvetica" pitchFamily="2" charset="0"/>
              </a:rPr>
              <a:t>08</a:t>
            </a:r>
          </a:p>
          <a:p>
            <a:pPr marL="0" indent="0">
              <a:lnSpc>
                <a:spcPct val="100000"/>
              </a:lnSpc>
              <a:buNone/>
            </a:pPr>
            <a:r>
              <a:rPr lang="en-US" sz="3600" b="1" dirty="0">
                <a:solidFill>
                  <a:srgbClr val="AC833B"/>
                </a:solidFill>
                <a:latin typeface="Helvetica" pitchFamily="2" charset="0"/>
              </a:rPr>
              <a:t>15</a:t>
            </a:r>
          </a:p>
        </p:txBody>
      </p:sp>
      <p:sp>
        <p:nvSpPr>
          <p:cNvPr id="35" name="مربع نص 34">
            <a:extLst>
              <a:ext uri="{FF2B5EF4-FFF2-40B4-BE49-F238E27FC236}">
                <a16:creationId xmlns:a16="http://schemas.microsoft.com/office/drawing/2014/main" id="{B56BE51F-9F50-53CF-CFBC-2F24AC2EF669}"/>
              </a:ext>
            </a:extLst>
          </p:cNvPr>
          <p:cNvSpPr txBox="1"/>
          <p:nvPr/>
        </p:nvSpPr>
        <p:spPr>
          <a:xfrm>
            <a:off x="1057384" y="1928628"/>
            <a:ext cx="5115577" cy="461665"/>
          </a:xfrm>
          <a:prstGeom prst="rect">
            <a:avLst/>
          </a:prstGeom>
          <a:noFill/>
        </p:spPr>
        <p:txBody>
          <a:bodyPr wrap="square" rtlCol="0">
            <a:spAutoFit/>
          </a:bodyPr>
          <a:lstStyle/>
          <a:p>
            <a:r>
              <a:rPr lang="en-US" altLang="ru-RU" sz="2400" u="sng" dirty="0">
                <a:solidFill>
                  <a:srgbClr val="AC833B"/>
                </a:solidFill>
                <a:latin typeface="Helvetica" pitchFamily="2" charset="0"/>
                <a:hlinkClick r:id="rId2" action="ppaction://hlinksldjump">
                  <a:extLst>
                    <a:ext uri="{A12FA001-AC4F-418D-AE19-62706E023703}">
                      <ahyp:hlinkClr xmlns:ahyp="http://schemas.microsoft.com/office/drawing/2018/hyperlinkcolor" val="tx"/>
                    </a:ext>
                  </a:extLst>
                </a:hlinkClick>
              </a:rPr>
              <a:t>How to use this resource</a:t>
            </a:r>
            <a:endParaRPr lang="en-US" altLang="ru-RU" sz="2400" u="sng" dirty="0">
              <a:solidFill>
                <a:srgbClr val="AC833B"/>
              </a:solidFill>
              <a:latin typeface="Helvetica" pitchFamily="2" charset="0"/>
            </a:endParaRPr>
          </a:p>
        </p:txBody>
      </p:sp>
      <p:sp>
        <p:nvSpPr>
          <p:cNvPr id="36" name="مربع نص 35">
            <a:extLst>
              <a:ext uri="{FF2B5EF4-FFF2-40B4-BE49-F238E27FC236}">
                <a16:creationId xmlns:a16="http://schemas.microsoft.com/office/drawing/2014/main" id="{ECAB7932-4E59-3F32-BBB5-1E43865CDD50}"/>
              </a:ext>
            </a:extLst>
          </p:cNvPr>
          <p:cNvSpPr txBox="1"/>
          <p:nvPr/>
        </p:nvSpPr>
        <p:spPr>
          <a:xfrm>
            <a:off x="1086057" y="2586282"/>
            <a:ext cx="5287115"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3" action="ppaction://hlinksldjump">
                  <a:extLst>
                    <a:ext uri="{A12FA001-AC4F-418D-AE19-62706E023703}">
                      <ahyp:hlinkClr xmlns:ahyp="http://schemas.microsoft.com/office/drawing/2018/hyperlinkcolor" val="tx"/>
                    </a:ext>
                  </a:extLst>
                </a:hlinkClick>
              </a:rPr>
              <a:t>Assessment Coverage</a:t>
            </a:r>
            <a:endParaRPr lang="en-US" altLang="ru-RU" sz="2400" dirty="0">
              <a:solidFill>
                <a:srgbClr val="AC833B"/>
              </a:solidFill>
              <a:latin typeface="Helvetica" pitchFamily="2" charset="0"/>
            </a:endParaRPr>
          </a:p>
        </p:txBody>
      </p:sp>
      <p:sp>
        <p:nvSpPr>
          <p:cNvPr id="37" name="مربع نص 36">
            <a:extLst>
              <a:ext uri="{FF2B5EF4-FFF2-40B4-BE49-F238E27FC236}">
                <a16:creationId xmlns:a16="http://schemas.microsoft.com/office/drawing/2014/main" id="{33877E01-C1E9-C468-5ABC-DCB3D8031BE0}"/>
              </a:ext>
            </a:extLst>
          </p:cNvPr>
          <p:cNvSpPr txBox="1"/>
          <p:nvPr/>
        </p:nvSpPr>
        <p:spPr>
          <a:xfrm>
            <a:off x="1057384" y="3304523"/>
            <a:ext cx="4985994"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4" action="ppaction://hlinksldjump">
                  <a:extLst>
                    <a:ext uri="{A12FA001-AC4F-418D-AE19-62706E023703}">
                      <ahyp:hlinkClr xmlns:ahyp="http://schemas.microsoft.com/office/drawing/2018/hyperlinkcolor" val="tx"/>
                    </a:ext>
                  </a:extLst>
                </a:hlinkClick>
              </a:rPr>
              <a:t>Preparation - Grammar</a:t>
            </a:r>
            <a:endParaRPr lang="en-US" altLang="ru-RU" sz="2400" dirty="0">
              <a:solidFill>
                <a:srgbClr val="AC833B"/>
              </a:solidFill>
              <a:latin typeface="Helvetica" pitchFamily="2" charset="0"/>
            </a:endParaRPr>
          </a:p>
        </p:txBody>
      </p:sp>
      <p:sp>
        <p:nvSpPr>
          <p:cNvPr id="38" name="مربع نص 37">
            <a:extLst>
              <a:ext uri="{FF2B5EF4-FFF2-40B4-BE49-F238E27FC236}">
                <a16:creationId xmlns:a16="http://schemas.microsoft.com/office/drawing/2014/main" id="{EA2E8846-59E3-E656-9993-ACBE46D7B3E4}"/>
              </a:ext>
            </a:extLst>
          </p:cNvPr>
          <p:cNvSpPr txBox="1"/>
          <p:nvPr/>
        </p:nvSpPr>
        <p:spPr>
          <a:xfrm>
            <a:off x="1057384" y="3956388"/>
            <a:ext cx="5263166"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5" action="ppaction://hlinksldjump">
                  <a:extLst>
                    <a:ext uri="{A12FA001-AC4F-418D-AE19-62706E023703}">
                      <ahyp:hlinkClr xmlns:ahyp="http://schemas.microsoft.com/office/drawing/2018/hyperlinkcolor" val="tx"/>
                    </a:ext>
                  </a:extLst>
                </a:hlinkClick>
              </a:rPr>
              <a:t>Preparation – Functional language</a:t>
            </a:r>
            <a:endParaRPr lang="en-US" altLang="ru-RU" sz="2400" dirty="0">
              <a:solidFill>
                <a:srgbClr val="AC833B"/>
              </a:solidFill>
              <a:latin typeface="Helvetica" pitchFamily="2" charset="0"/>
            </a:endParaRPr>
          </a:p>
        </p:txBody>
      </p:sp>
      <p:sp>
        <p:nvSpPr>
          <p:cNvPr id="2" name="Content Placeholder 12">
            <a:extLst>
              <a:ext uri="{FF2B5EF4-FFF2-40B4-BE49-F238E27FC236}">
                <a16:creationId xmlns:a16="http://schemas.microsoft.com/office/drawing/2014/main" id="{9885574A-6A85-0DC1-674E-544AA6151B69}"/>
              </a:ext>
            </a:extLst>
          </p:cNvPr>
          <p:cNvSpPr txBox="1">
            <a:spLocks/>
          </p:cNvSpPr>
          <p:nvPr/>
        </p:nvSpPr>
        <p:spPr>
          <a:xfrm>
            <a:off x="618624" y="369034"/>
            <a:ext cx="4493587" cy="8819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5600" b="1" dirty="0">
                <a:solidFill>
                  <a:schemeClr val="bg1"/>
                </a:solidFill>
                <a:latin typeface="Helvetica" pitchFamily="2" charset="0"/>
              </a:rPr>
              <a:t>INDEX</a:t>
            </a:r>
          </a:p>
        </p:txBody>
      </p:sp>
    </p:spTree>
    <p:extLst>
      <p:ext uri="{BB962C8B-B14F-4D97-AF65-F5344CB8AC3E}">
        <p14:creationId xmlns:p14="http://schemas.microsoft.com/office/powerpoint/2010/main" val="200056291"/>
      </p:ext>
    </p:extLst>
  </p:cSld>
  <p:clrMapOvr>
    <a:masterClrMapping/>
  </p:clrMapOvr>
  <p:transition spd="slow">
    <p:cover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rgbClr val="AC833B"/>
                </a:solidFill>
                <a:latin typeface="Helvetica" panose="020B0604020202020204" pitchFamily="34" charset="0"/>
                <a:cs typeface="Helvetica" panose="020B0604020202020204" pitchFamily="34" charset="0"/>
              </a:rPr>
              <a:t>How to use this resource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191096156"/>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36"/>
          <a:stretch/>
        </p:blipFill>
        <p:spPr>
          <a:xfrm>
            <a:off x="0" y="0"/>
            <a:ext cx="4935682" cy="6858000"/>
          </a:xfrm>
          <a:prstGeom prst="rect">
            <a:avLst/>
          </a:prstGeom>
          <a:solidFill>
            <a:srgbClr val="CAD9F2"/>
          </a:solidFill>
        </p:spPr>
      </p:pic>
      <p:sp>
        <p:nvSpPr>
          <p:cNvPr id="8" name="مربع نص 7">
            <a:extLst>
              <a:ext uri="{FF2B5EF4-FFF2-40B4-BE49-F238E27FC236}">
                <a16:creationId xmlns:a16="http://schemas.microsoft.com/office/drawing/2014/main" id="{3D929B9B-AC52-FEF8-CE15-990206DA5D95}"/>
              </a:ext>
            </a:extLst>
          </p:cNvPr>
          <p:cNvSpPr txBox="1"/>
          <p:nvPr/>
        </p:nvSpPr>
        <p:spPr>
          <a:xfrm>
            <a:off x="5494116" y="1903943"/>
            <a:ext cx="5935884" cy="4770537"/>
          </a:xfrm>
          <a:prstGeom prst="rect">
            <a:avLst/>
          </a:prstGeom>
          <a:noFill/>
        </p:spPr>
        <p:txBody>
          <a:bodyPr wrap="square" rtlCol="0">
            <a:spAutoFit/>
          </a:bodyPr>
          <a:lstStyle/>
          <a:p>
            <a:pPr algn="just"/>
            <a:r>
              <a:rPr lang="en-US" altLang="ru-RU" dirty="0">
                <a:latin typeface="Helvetica" pitchFamily="2" charset="0"/>
              </a:rPr>
              <a:t>The slides within this resource, although detailed, are designed as a starting point for teachers. You can:</a:t>
            </a:r>
          </a:p>
          <a:p>
            <a:endParaRPr lang="en-US" altLang="ru-RU" dirty="0">
              <a:latin typeface="Helvetica" pitchFamily="2" charset="0"/>
            </a:endParaRPr>
          </a:p>
          <a:p>
            <a:pPr marL="541338" indent="-184150">
              <a:buFont typeface="Arial" panose="020B0604020202020204" pitchFamily="34" charset="0"/>
              <a:buChar char="•"/>
            </a:pPr>
            <a:r>
              <a:rPr lang="en-US" altLang="ru-RU" dirty="0">
                <a:latin typeface="Helvetica" pitchFamily="2" charset="0"/>
              </a:rPr>
              <a:t>construct lessons around the language points explored in them. </a:t>
            </a:r>
          </a:p>
          <a:p>
            <a:pPr marL="541338" indent="-184150">
              <a:buFont typeface="Arial" panose="020B0604020202020204" pitchFamily="34" charset="0"/>
              <a:buChar char="•"/>
            </a:pPr>
            <a:r>
              <a:rPr lang="en-US" altLang="ru-RU" dirty="0">
                <a:latin typeface="Helvetica" pitchFamily="2" charset="0"/>
              </a:rPr>
              <a:t>use the slides individually as a resource within a lesson. </a:t>
            </a:r>
          </a:p>
          <a:p>
            <a:pPr marL="541338" indent="-184150">
              <a:buFont typeface="Arial" panose="020B0604020202020204" pitchFamily="34" charset="0"/>
              <a:buChar char="•"/>
            </a:pPr>
            <a:r>
              <a:rPr lang="en-US" altLang="ru-RU" dirty="0">
                <a:latin typeface="Helvetica" pitchFamily="2" charset="0"/>
              </a:rPr>
              <a:t>incorporate them gradually in lessons throughout the term (rather than the whole PowerPoint at once).</a:t>
            </a:r>
          </a:p>
          <a:p>
            <a:pPr marL="541338" indent="-184150">
              <a:buFont typeface="Arial" panose="020B0604020202020204" pitchFamily="34" charset="0"/>
              <a:buChar char="•"/>
            </a:pPr>
            <a:r>
              <a:rPr lang="en-US" altLang="ru-RU" dirty="0">
                <a:latin typeface="Helvetica" pitchFamily="2" charset="0"/>
              </a:rPr>
              <a:t>combine functional language and grammar slides which overlap.</a:t>
            </a:r>
          </a:p>
          <a:p>
            <a:pPr marL="285750" indent="-285750" algn="just">
              <a:buFont typeface="Arial" panose="020B0604020202020204" pitchFamily="34" charset="0"/>
              <a:buChar char="•"/>
            </a:pPr>
            <a:endParaRPr lang="en-US" altLang="ru-RU" dirty="0">
              <a:latin typeface="Helvetica" pitchFamily="2" charset="0"/>
            </a:endParaRPr>
          </a:p>
          <a:p>
            <a:pPr algn="just"/>
            <a:r>
              <a:rPr lang="en-US" altLang="ru-RU" dirty="0">
                <a:latin typeface="Helvetica" pitchFamily="2" charset="0"/>
              </a:rPr>
              <a:t>Ensure that students have been exposed to all the language points in the coverage ahead of their end of term exam.</a:t>
            </a:r>
          </a:p>
          <a:p>
            <a:endParaRPr lang="en-AE" sz="1600" dirty="0">
              <a:solidFill>
                <a:schemeClr val="bg1"/>
              </a:solidFill>
              <a:latin typeface="Helvetica" pitchFamily="2" charset="0"/>
            </a:endParaRPr>
          </a:p>
        </p:txBody>
      </p:sp>
      <p:sp>
        <p:nvSpPr>
          <p:cNvPr id="9" name="TextBox 35">
            <a:extLst>
              <a:ext uri="{FF2B5EF4-FFF2-40B4-BE49-F238E27FC236}">
                <a16:creationId xmlns:a16="http://schemas.microsoft.com/office/drawing/2014/main" id="{1960B302-AD3F-F9EB-CEC3-62D89A8E6E11}"/>
              </a:ext>
            </a:extLst>
          </p:cNvPr>
          <p:cNvSpPr txBox="1"/>
          <p:nvPr/>
        </p:nvSpPr>
        <p:spPr>
          <a:xfrm>
            <a:off x="5494116" y="889427"/>
            <a:ext cx="6266084" cy="830997"/>
          </a:xfrm>
          <a:prstGeom prst="rect">
            <a:avLst/>
          </a:prstGeom>
          <a:noFill/>
        </p:spPr>
        <p:txBody>
          <a:bodyPr wrap="square" rtlCol="0">
            <a:spAutoFit/>
          </a:bodyPr>
          <a:lstStyle/>
          <a:p>
            <a:r>
              <a:rPr lang="en-US" sz="2400" b="1" dirty="0">
                <a:latin typeface="Helvetica" pitchFamily="2" charset="0"/>
              </a:rPr>
              <a:t>The Coverage, Grammar and Functional Language Teaching Resource</a:t>
            </a:r>
          </a:p>
        </p:txBody>
      </p:sp>
    </p:spTree>
    <p:extLst>
      <p:ext uri="{BB962C8B-B14F-4D97-AF65-F5344CB8AC3E}">
        <p14:creationId xmlns:p14="http://schemas.microsoft.com/office/powerpoint/2010/main" val="2173676174"/>
      </p:ext>
    </p:extLst>
  </p:cSld>
  <p:clrMapOvr>
    <a:masterClrMapping/>
  </p:clrMapOvr>
  <p:transition>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375079" y="0"/>
            <a:ext cx="4935682" cy="6861276"/>
          </a:xfrm>
          <a:prstGeom prst="rect">
            <a:avLst/>
          </a:prstGeom>
        </p:spPr>
      </p:pic>
      <p:sp>
        <p:nvSpPr>
          <p:cNvPr id="8" name="مربع نص 7">
            <a:extLst>
              <a:ext uri="{FF2B5EF4-FFF2-40B4-BE49-F238E27FC236}">
                <a16:creationId xmlns:a16="http://schemas.microsoft.com/office/drawing/2014/main" id="{3D929B9B-AC52-FEF8-CE15-990206DA5D95}"/>
              </a:ext>
            </a:extLst>
          </p:cNvPr>
          <p:cNvSpPr txBox="1"/>
          <p:nvPr/>
        </p:nvSpPr>
        <p:spPr>
          <a:xfrm>
            <a:off x="537940" y="119331"/>
            <a:ext cx="6299200" cy="6740307"/>
          </a:xfrm>
          <a:prstGeom prst="rect">
            <a:avLst/>
          </a:prstGeom>
          <a:noFill/>
        </p:spPr>
        <p:txBody>
          <a:bodyPr wrap="square" lIns="91440" tIns="45720" rIns="91440" bIns="45720" rtlCol="0" anchor="t">
            <a:spAutoFit/>
          </a:bodyPr>
          <a:lstStyle/>
          <a:p>
            <a:pPr algn="just"/>
            <a:r>
              <a:rPr lang="en-GB" dirty="0">
                <a:latin typeface="Helvetica" pitchFamily="2" charset="0"/>
                <a:cs typeface="Arial" panose="020B0604020202020204" pitchFamily="34" charset="0"/>
              </a:rPr>
              <a:t>Within this document, you will find information about:</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coverage for this term.</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lexis families that assessments will contain.</a:t>
            </a:r>
          </a:p>
          <a:p>
            <a:pPr marL="541338" indent="-184150">
              <a:buFont typeface="Arial" panose="020B0604020202020204" pitchFamily="34" charset="0"/>
              <a:buChar char="•"/>
            </a:pPr>
            <a:r>
              <a:rPr lang="en-GB" dirty="0">
                <a:latin typeface="Helvetica" pitchFamily="2" charset="0"/>
                <a:cs typeface="Arial" panose="020B0604020202020204" pitchFamily="34" charset="0"/>
              </a:rPr>
              <a:t>particular grammatical and functional language points that will be tested in the exams.</a:t>
            </a:r>
          </a:p>
          <a:p>
            <a:pPr algn="just"/>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In the preparation sections, you will find examples and explanations for the grammatical and functional language points that will be assessed this term.</a:t>
            </a:r>
          </a:p>
          <a:p>
            <a:pPr algn="just"/>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The grammar preparation sections contain:</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explanation of the meaning of the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specific grammatical structure used within the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links to further resources. </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explanation of the circumstances under which the structure is used.</a:t>
            </a:r>
          </a:p>
          <a:p>
            <a:pPr marL="541338" indent="-184150">
              <a:buFont typeface="Arial" panose="020B0604020202020204" pitchFamily="34" charset="0"/>
              <a:buChar char="•"/>
            </a:pPr>
            <a:r>
              <a:rPr lang="en-GB" dirty="0">
                <a:latin typeface="Helvetica" pitchFamily="2" charset="0"/>
                <a:cs typeface="Arial" panose="020B0604020202020204" pitchFamily="34" charset="0"/>
              </a:rPr>
              <a:t>more example sentences.</a:t>
            </a:r>
          </a:p>
          <a:p>
            <a:pPr marL="285750" indent="-285750" algn="just">
              <a:buFont typeface="Arial" panose="020B0604020202020204" pitchFamily="34" charset="0"/>
              <a:buChar char="•"/>
            </a:pPr>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In the functional language preparation section, there are examples and explanation of how the functional language is used, as well as relevant associated grammar points.  </a:t>
            </a:r>
          </a:p>
        </p:txBody>
      </p:sp>
    </p:spTree>
    <p:extLst>
      <p:ext uri="{BB962C8B-B14F-4D97-AF65-F5344CB8AC3E}">
        <p14:creationId xmlns:p14="http://schemas.microsoft.com/office/powerpoint/2010/main" val="4140590268"/>
      </p:ext>
    </p:extLst>
  </p:cSld>
  <p:clrMapOvr>
    <a:masterClrMapping/>
  </p:clrMapOvr>
  <p:transition>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1244601" y="3145921"/>
            <a:ext cx="7248672" cy="4608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chemeClr val="bg1"/>
                </a:solidFill>
                <a:latin typeface="Helvetica" pitchFamily="2" charset="0"/>
              </a:rPr>
              <a:t>Term 1 Assessment Coverage</a:t>
            </a:r>
          </a:p>
        </p:txBody>
      </p:sp>
    </p:spTree>
    <p:extLst>
      <p:ext uri="{BB962C8B-B14F-4D97-AF65-F5344CB8AC3E}">
        <p14:creationId xmlns:p14="http://schemas.microsoft.com/office/powerpoint/2010/main" val="2378650963"/>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40C714C-A5CB-E31D-C98B-F3B637672D12}"/>
              </a:ext>
            </a:extLst>
          </p:cNvPr>
          <p:cNvGraphicFramePr>
            <a:graphicFrameLocks noGrp="1"/>
          </p:cNvGraphicFramePr>
          <p:nvPr>
            <p:extLst>
              <p:ext uri="{D42A27DB-BD31-4B8C-83A1-F6EECF244321}">
                <p14:modId xmlns:p14="http://schemas.microsoft.com/office/powerpoint/2010/main" val="666380006"/>
              </p:ext>
            </p:extLst>
          </p:nvPr>
        </p:nvGraphicFramePr>
        <p:xfrm>
          <a:off x="1" y="0"/>
          <a:ext cx="12192000" cy="6858001"/>
        </p:xfrm>
        <a:graphic>
          <a:graphicData uri="http://schemas.openxmlformats.org/drawingml/2006/table">
            <a:tbl>
              <a:tblPr bandRow="1">
                <a:tableStyleId>{5C22544A-7EE6-4342-B048-85BDC9FD1C3A}</a:tableStyleId>
              </a:tblPr>
              <a:tblGrid>
                <a:gridCol w="2493818">
                  <a:extLst>
                    <a:ext uri="{9D8B030D-6E8A-4147-A177-3AD203B41FA5}">
                      <a16:colId xmlns:a16="http://schemas.microsoft.com/office/drawing/2014/main" val="1108490023"/>
                    </a:ext>
                  </a:extLst>
                </a:gridCol>
                <a:gridCol w="2959834">
                  <a:extLst>
                    <a:ext uri="{9D8B030D-6E8A-4147-A177-3AD203B41FA5}">
                      <a16:colId xmlns:a16="http://schemas.microsoft.com/office/drawing/2014/main" val="488221599"/>
                    </a:ext>
                  </a:extLst>
                </a:gridCol>
                <a:gridCol w="3690348">
                  <a:extLst>
                    <a:ext uri="{9D8B030D-6E8A-4147-A177-3AD203B41FA5}">
                      <a16:colId xmlns:a16="http://schemas.microsoft.com/office/drawing/2014/main" val="2350489613"/>
                    </a:ext>
                  </a:extLst>
                </a:gridCol>
                <a:gridCol w="3048000">
                  <a:extLst>
                    <a:ext uri="{9D8B030D-6E8A-4147-A177-3AD203B41FA5}">
                      <a16:colId xmlns:a16="http://schemas.microsoft.com/office/drawing/2014/main" val="381832186"/>
                    </a:ext>
                  </a:extLst>
                </a:gridCol>
              </a:tblGrid>
              <a:tr h="526548">
                <a:tc gridSpan="4">
                  <a:txBody>
                    <a:bodyPr/>
                    <a:lstStyle/>
                    <a:p>
                      <a:pPr algn="ctr" rtl="0" fontAlgn="base">
                        <a:lnSpc>
                          <a:spcPts val="1295"/>
                        </a:lnSpc>
                      </a:pPr>
                      <a:r>
                        <a:rPr lang="en-US" sz="1400" b="1" dirty="0">
                          <a:solidFill>
                            <a:srgbClr val="FFFFFF"/>
                          </a:solidFill>
                          <a:effectLst/>
                          <a:latin typeface="Arial"/>
                        </a:rPr>
                        <a:t>Topic(s):</a:t>
                      </a:r>
                      <a:r>
                        <a:rPr lang="en-US" sz="1400" dirty="0">
                          <a:solidFill>
                            <a:srgbClr val="FFFFFF"/>
                          </a:solidFill>
                          <a:effectLst/>
                          <a:latin typeface="Arial"/>
                        </a:rPr>
                        <a:t> </a:t>
                      </a:r>
                      <a:r>
                        <a:rPr lang="en-US" sz="1400" b="1" dirty="0">
                          <a:solidFill>
                            <a:srgbClr val="FFFFFF"/>
                          </a:solidFill>
                          <a:effectLst/>
                          <a:latin typeface="Arial"/>
                        </a:rPr>
                        <a:t>Culture and customs, people, technology.</a:t>
                      </a:r>
                      <a:r>
                        <a:rPr lang="en-US" sz="1400" dirty="0">
                          <a:solidFill>
                            <a:srgbClr val="FFFFFF"/>
                          </a:solidFill>
                          <a:effectLst/>
                          <a:latin typeface="Arial"/>
                        </a:rPr>
                        <a:t> </a:t>
                      </a:r>
                      <a:endParaRPr lang="en-US" sz="1400" dirty="0">
                        <a:effectLst/>
                        <a:latin typeface="Arial"/>
                      </a:endParaRP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BA8C41"/>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82658872"/>
                  </a:ext>
                </a:extLst>
              </a:tr>
              <a:tr h="526548">
                <a:tc>
                  <a:txBody>
                    <a:bodyPr/>
                    <a:lstStyle/>
                    <a:p>
                      <a:pPr algn="ctr" rtl="0" fontAlgn="base">
                        <a:lnSpc>
                          <a:spcPts val="1295"/>
                        </a:lnSpc>
                      </a:pPr>
                      <a:r>
                        <a:rPr lang="en-US" sz="1400" b="1" dirty="0">
                          <a:solidFill>
                            <a:srgbClr val="FFFFFF"/>
                          </a:solidFill>
                          <a:effectLst/>
                          <a:latin typeface="Arial"/>
                        </a:rPr>
                        <a:t>ECFE Grammar</a:t>
                      </a:r>
                      <a:r>
                        <a:rPr lang="en-US" sz="1400" dirty="0">
                          <a:solidFill>
                            <a:srgbClr val="FFFFFF"/>
                          </a:solidFill>
                          <a:effectLst/>
                          <a:latin typeface="Arial"/>
                        </a:rPr>
                        <a:t> </a:t>
                      </a:r>
                      <a:endParaRPr lang="en-US" sz="1400" dirty="0">
                        <a:effectLst/>
                        <a:latin typeface="Arial"/>
                      </a:endParaRP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CD2341"/>
                    </a:solidFill>
                  </a:tcPr>
                </a:tc>
                <a:tc>
                  <a:txBody>
                    <a:bodyPr/>
                    <a:lstStyle/>
                    <a:p>
                      <a:pPr algn="ctr" rtl="0" fontAlgn="base">
                        <a:lnSpc>
                          <a:spcPts val="1295"/>
                        </a:lnSpc>
                      </a:pPr>
                      <a:r>
                        <a:rPr lang="en-US" sz="1400" b="1" dirty="0">
                          <a:solidFill>
                            <a:srgbClr val="FFFFFF"/>
                          </a:solidFill>
                          <a:effectLst/>
                          <a:latin typeface="Arial"/>
                        </a:rPr>
                        <a:t>Prerequisite</a:t>
                      </a:r>
                      <a:r>
                        <a:rPr lang="en-US" sz="1400" dirty="0">
                          <a:solidFill>
                            <a:srgbClr val="FFFFFF"/>
                          </a:solidFill>
                          <a:effectLst/>
                          <a:latin typeface="Arial"/>
                        </a:rPr>
                        <a:t> </a:t>
                      </a:r>
                      <a:endParaRPr lang="en-US" sz="1400" dirty="0">
                        <a:effectLst/>
                        <a:latin typeface="Arial"/>
                      </a:endParaRP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008447"/>
                    </a:solidFill>
                  </a:tcPr>
                </a:tc>
                <a:tc>
                  <a:txBody>
                    <a:bodyPr/>
                    <a:lstStyle/>
                    <a:p>
                      <a:pPr algn="ctr" rtl="0" fontAlgn="base">
                        <a:lnSpc>
                          <a:spcPts val="1295"/>
                        </a:lnSpc>
                      </a:pPr>
                      <a:r>
                        <a:rPr lang="en-US" sz="1400" b="1" dirty="0">
                          <a:effectLst/>
                          <a:latin typeface="Arial"/>
                        </a:rPr>
                        <a:t>GSE Grammar</a:t>
                      </a:r>
                      <a:r>
                        <a:rPr lang="en-US" sz="1400" dirty="0">
                          <a:effectLst/>
                          <a:latin typeface="Arial"/>
                        </a:rPr>
                        <a:t> </a:t>
                      </a: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CDCACE"/>
                    </a:solidFill>
                  </a:tcPr>
                </a:tc>
                <a:tc>
                  <a:txBody>
                    <a:bodyPr/>
                    <a:lstStyle/>
                    <a:p>
                      <a:pPr algn="ctr" rtl="0" fontAlgn="base">
                        <a:lnSpc>
                          <a:spcPts val="1295"/>
                        </a:lnSpc>
                      </a:pPr>
                      <a:r>
                        <a:rPr lang="en-US" sz="1400" b="1" dirty="0">
                          <a:solidFill>
                            <a:srgbClr val="FFFFFF"/>
                          </a:solidFill>
                          <a:effectLst/>
                          <a:latin typeface="Arial"/>
                        </a:rPr>
                        <a:t>Functional Language</a:t>
                      </a:r>
                      <a:r>
                        <a:rPr lang="en-US" sz="1400" dirty="0">
                          <a:solidFill>
                            <a:srgbClr val="FFFFFF"/>
                          </a:solidFill>
                          <a:effectLst/>
                          <a:latin typeface="Arial"/>
                        </a:rPr>
                        <a:t> </a:t>
                      </a:r>
                      <a:endParaRPr lang="en-US" sz="1400" dirty="0">
                        <a:effectLst/>
                        <a:latin typeface="Arial"/>
                      </a:endParaRP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000000"/>
                    </a:solidFill>
                  </a:tcPr>
                </a:tc>
                <a:extLst>
                  <a:ext uri="{0D108BD9-81ED-4DB2-BD59-A6C34878D82A}">
                    <a16:rowId xmlns:a16="http://schemas.microsoft.com/office/drawing/2014/main" val="1574859087"/>
                  </a:ext>
                </a:extLst>
              </a:tr>
              <a:tr h="846236">
                <a:tc>
                  <a:txBody>
                    <a:bodyPr/>
                    <a:lstStyle/>
                    <a:p>
                      <a:pPr algn="ctr" rtl="0" fontAlgn="base">
                        <a:lnSpc>
                          <a:spcPts val="1295"/>
                        </a:lnSpc>
                      </a:pPr>
                      <a:r>
                        <a:rPr lang="en-GB" sz="1400" dirty="0">
                          <a:effectLst/>
                          <a:latin typeface="Arial"/>
                        </a:rPr>
                        <a:t>Passives: with reporting verbs </a:t>
                      </a: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D4D9"/>
                    </a:solidFill>
                  </a:tcPr>
                </a:tc>
                <a:tc>
                  <a:txBody>
                    <a:bodyPr/>
                    <a:lstStyle/>
                    <a:p>
                      <a:pPr algn="ctr" rtl="0" fontAlgn="base">
                        <a:lnSpc>
                          <a:spcPts val="1295"/>
                        </a:lnSpc>
                      </a:pPr>
                      <a:r>
                        <a:rPr lang="en-GB" sz="1400" dirty="0">
                          <a:effectLst/>
                          <a:latin typeface="Arial"/>
                        </a:rPr>
                        <a:t>Can report current and future plans and intentions. (42) </a:t>
                      </a: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C3DDD6"/>
                    </a:solidFill>
                  </a:tcPr>
                </a:tc>
                <a:tc>
                  <a:txBody>
                    <a:bodyPr/>
                    <a:lstStyle/>
                    <a:p>
                      <a:pPr algn="ctr" rtl="0" fontAlgn="base">
                        <a:lnSpc>
                          <a:spcPts val="1295"/>
                        </a:lnSpc>
                      </a:pPr>
                      <a:r>
                        <a:rPr lang="en-GB" sz="1400" dirty="0">
                          <a:effectLst/>
                          <a:latin typeface="Arial"/>
                        </a:rPr>
                        <a:t>Can use 'it is/was believed/reported that' + VP to report beliefs, reports, rumours, etc. (67) </a:t>
                      </a: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FFFF"/>
                    </a:solidFill>
                  </a:tcPr>
                </a:tc>
                <a:tc rowSpan="6">
                  <a:txBody>
                    <a:bodyPr/>
                    <a:lstStyle/>
                    <a:p>
                      <a:pPr algn="ctr" rtl="0" fontAlgn="base">
                        <a:lnSpc>
                          <a:spcPts val="1295"/>
                        </a:lnSpc>
                      </a:pPr>
                      <a:r>
                        <a:rPr lang="en-US" sz="1400" dirty="0">
                          <a:effectLst/>
                          <a:latin typeface="Arial"/>
                        </a:rPr>
                        <a:t>Expressing opinion </a:t>
                      </a:r>
                    </a:p>
                    <a:p>
                      <a:pPr rtl="0" fontAlgn="base">
                        <a:lnSpc>
                          <a:spcPts val="1295"/>
                        </a:lnSpc>
                      </a:pPr>
                      <a:endParaRPr lang="en-US" sz="1400" dirty="0">
                        <a:effectLst/>
                        <a:latin typeface="Arial"/>
                      </a:endParaRPr>
                    </a:p>
                    <a:p>
                      <a:pPr algn="ctr" rtl="0" fontAlgn="base">
                        <a:lnSpc>
                          <a:spcPts val="1295"/>
                        </a:lnSpc>
                      </a:pPr>
                      <a:r>
                        <a:rPr lang="en-US" sz="1400" dirty="0">
                          <a:effectLst/>
                          <a:latin typeface="Arial"/>
                        </a:rPr>
                        <a:t>Describing past experiences and events </a:t>
                      </a:r>
                    </a:p>
                    <a:p>
                      <a:pPr algn="ctr" rtl="0" fontAlgn="base">
                        <a:lnSpc>
                          <a:spcPts val="1295"/>
                        </a:lnSpc>
                      </a:pPr>
                      <a:endParaRPr lang="en-US" sz="1400" dirty="0">
                        <a:effectLst/>
                        <a:latin typeface="Arial"/>
                      </a:endParaRPr>
                    </a:p>
                    <a:p>
                      <a:pPr algn="ctr" rtl="0" fontAlgn="base">
                        <a:lnSpc>
                          <a:spcPts val="1295"/>
                        </a:lnSpc>
                      </a:pPr>
                      <a:r>
                        <a:rPr lang="en-US" sz="1400" dirty="0">
                          <a:effectLst/>
                          <a:latin typeface="Arial"/>
                        </a:rPr>
                        <a:t>Comparing and contrasting </a:t>
                      </a: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2F2F2"/>
                    </a:solidFill>
                  </a:tcPr>
                </a:tc>
                <a:extLst>
                  <a:ext uri="{0D108BD9-81ED-4DB2-BD59-A6C34878D82A}">
                    <a16:rowId xmlns:a16="http://schemas.microsoft.com/office/drawing/2014/main" val="2326464362"/>
                  </a:ext>
                </a:extLst>
              </a:tr>
              <a:tr h="846236">
                <a:tc>
                  <a:txBody>
                    <a:bodyPr/>
                    <a:lstStyle/>
                    <a:p>
                      <a:pPr algn="ctr" rtl="0" fontAlgn="base">
                        <a:lnSpc>
                          <a:spcPts val="1295"/>
                        </a:lnSpc>
                      </a:pPr>
                      <a:r>
                        <a:rPr lang="en-GB" sz="1400" dirty="0">
                          <a:effectLst/>
                          <a:latin typeface="Arial"/>
                        </a:rPr>
                        <a:t>Passives: present continuous passive </a:t>
                      </a: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D4D9"/>
                    </a:solidFill>
                  </a:tcPr>
                </a:tc>
                <a:tc>
                  <a:txBody>
                    <a:bodyPr/>
                    <a:lstStyle/>
                    <a:p>
                      <a:pPr algn="ctr" rtl="0" fontAlgn="base">
                        <a:lnSpc>
                          <a:spcPts val="1295"/>
                        </a:lnSpc>
                      </a:pPr>
                      <a:r>
                        <a:rPr lang="en-GB" sz="1400" dirty="0">
                          <a:effectLst/>
                          <a:latin typeface="Arial"/>
                        </a:rPr>
                        <a:t>Can use the present simple passive. (48) </a:t>
                      </a: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C3DDD6"/>
                    </a:solidFill>
                  </a:tcPr>
                </a:tc>
                <a:tc>
                  <a:txBody>
                    <a:bodyPr/>
                    <a:lstStyle/>
                    <a:p>
                      <a:pPr algn="ctr" rtl="0" fontAlgn="base">
                        <a:lnSpc>
                          <a:spcPts val="1295"/>
                        </a:lnSpc>
                      </a:pPr>
                      <a:r>
                        <a:rPr lang="en-GB" sz="1400" dirty="0">
                          <a:effectLst/>
                          <a:latin typeface="Arial"/>
                        </a:rPr>
                        <a:t>Can use present continuous passive in complex sentences. (see English Grammar Profiler) </a:t>
                      </a: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FFFF"/>
                    </a:solidFill>
                  </a:tcPr>
                </a:tc>
                <a:tc vMerge="1">
                  <a:txBody>
                    <a:bodyPr/>
                    <a:lstStyle/>
                    <a:p>
                      <a:endParaRPr lang="en-US"/>
                    </a:p>
                  </a:txBody>
                  <a:tcPr/>
                </a:tc>
                <a:extLst>
                  <a:ext uri="{0D108BD9-81ED-4DB2-BD59-A6C34878D82A}">
                    <a16:rowId xmlns:a16="http://schemas.microsoft.com/office/drawing/2014/main" val="4194859800"/>
                  </a:ext>
                </a:extLst>
              </a:tr>
              <a:tr h="1071900">
                <a:tc>
                  <a:txBody>
                    <a:bodyPr/>
                    <a:lstStyle/>
                    <a:p>
                      <a:pPr algn="ctr" rtl="0" fontAlgn="base">
                        <a:lnSpc>
                          <a:spcPts val="1295"/>
                        </a:lnSpc>
                      </a:pPr>
                      <a:r>
                        <a:rPr lang="en-GB" sz="1400" dirty="0">
                          <a:effectLst/>
                          <a:latin typeface="Arial"/>
                        </a:rPr>
                        <a:t>Conditionals: second conditional </a:t>
                      </a: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D4D9"/>
                    </a:solidFill>
                  </a:tcPr>
                </a:tc>
                <a:tc>
                  <a:txBody>
                    <a:bodyPr/>
                    <a:lstStyle/>
                    <a:p>
                      <a:pPr algn="ctr" rtl="0" fontAlgn="base">
                        <a:lnSpc>
                          <a:spcPts val="1295"/>
                        </a:lnSpc>
                      </a:pPr>
                      <a:r>
                        <a:rPr lang="en-GB" sz="1400" dirty="0">
                          <a:effectLst/>
                          <a:latin typeface="Arial"/>
                        </a:rPr>
                        <a:t>Can describe hypothetical (counterfactual) results of a current action or situation using the second conditional. (48) </a:t>
                      </a: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C3DDD6"/>
                    </a:solidFill>
                  </a:tcPr>
                </a:tc>
                <a:tc>
                  <a:txBody>
                    <a:bodyPr/>
                    <a:lstStyle/>
                    <a:p>
                      <a:pPr algn="ctr" rtl="0" fontAlgn="base">
                        <a:lnSpc>
                          <a:spcPts val="1295"/>
                        </a:lnSpc>
                      </a:pPr>
                      <a:r>
                        <a:rPr lang="en-GB" sz="1400" dirty="0">
                          <a:effectLst/>
                          <a:latin typeface="Arial"/>
                        </a:rPr>
                        <a:t>Can use 'as if/as though' with the past simple to refer to hypothetical or counterfactual circumstances. (70) </a:t>
                      </a: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FFFF"/>
                    </a:solidFill>
                  </a:tcPr>
                </a:tc>
                <a:tc vMerge="1">
                  <a:txBody>
                    <a:bodyPr/>
                    <a:lstStyle/>
                    <a:p>
                      <a:endParaRPr lang="en-US"/>
                    </a:p>
                  </a:txBody>
                  <a:tcPr/>
                </a:tc>
                <a:extLst>
                  <a:ext uri="{0D108BD9-81ED-4DB2-BD59-A6C34878D82A}">
                    <a16:rowId xmlns:a16="http://schemas.microsoft.com/office/drawing/2014/main" val="2871487176"/>
                  </a:ext>
                </a:extLst>
              </a:tr>
              <a:tr h="846236">
                <a:tc>
                  <a:txBody>
                    <a:bodyPr/>
                    <a:lstStyle/>
                    <a:p>
                      <a:pPr algn="ctr" rtl="0" fontAlgn="base">
                        <a:lnSpc>
                          <a:spcPts val="1800"/>
                        </a:lnSpc>
                      </a:pPr>
                      <a:r>
                        <a:rPr lang="en-GB" sz="1400" dirty="0">
                          <a:effectLst/>
                          <a:latin typeface="Arial"/>
                        </a:rPr>
                        <a:t>Modals: deduction </a:t>
                      </a: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D4D9"/>
                    </a:solidFill>
                  </a:tcPr>
                </a:tc>
                <a:tc>
                  <a:txBody>
                    <a:bodyPr/>
                    <a:lstStyle/>
                    <a:p>
                      <a:pPr algn="ctr" rtl="0" fontAlgn="base">
                        <a:lnSpc>
                          <a:spcPts val="1295"/>
                        </a:lnSpc>
                      </a:pPr>
                      <a:r>
                        <a:rPr lang="en-GB" sz="1400" dirty="0">
                          <a:effectLst/>
                          <a:latin typeface="Arial"/>
                        </a:rPr>
                        <a:t>Can use 'must' and 'can't' for inferences and assumptions in the present. (49) </a:t>
                      </a: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C3DDD6"/>
                    </a:solidFill>
                  </a:tcPr>
                </a:tc>
                <a:tc>
                  <a:txBody>
                    <a:bodyPr/>
                    <a:lstStyle/>
                    <a:p>
                      <a:pPr algn="ctr" rtl="0" fontAlgn="base">
                        <a:lnSpc>
                          <a:spcPts val="1295"/>
                        </a:lnSpc>
                      </a:pPr>
                      <a:r>
                        <a:rPr lang="en-GB" sz="1400" dirty="0">
                          <a:effectLst/>
                          <a:latin typeface="Arial"/>
                        </a:rPr>
                        <a:t>Can use a wide range of modals of deduction in complex sentences. (see English Grammar Profile) </a:t>
                      </a: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FFFF"/>
                    </a:solidFill>
                  </a:tcPr>
                </a:tc>
                <a:tc vMerge="1">
                  <a:txBody>
                    <a:bodyPr/>
                    <a:lstStyle/>
                    <a:p>
                      <a:endParaRPr lang="en-US"/>
                    </a:p>
                  </a:txBody>
                  <a:tcPr/>
                </a:tc>
                <a:extLst>
                  <a:ext uri="{0D108BD9-81ED-4DB2-BD59-A6C34878D82A}">
                    <a16:rowId xmlns:a16="http://schemas.microsoft.com/office/drawing/2014/main" val="3676319154"/>
                  </a:ext>
                </a:extLst>
              </a:tr>
              <a:tr h="1316371">
                <a:tc>
                  <a:txBody>
                    <a:bodyPr/>
                    <a:lstStyle/>
                    <a:p>
                      <a:pPr algn="ctr" rtl="0" fontAlgn="base">
                        <a:lnSpc>
                          <a:spcPts val="1295"/>
                        </a:lnSpc>
                      </a:pPr>
                      <a:r>
                        <a:rPr lang="en-GB" sz="1400" dirty="0">
                          <a:effectLst/>
                          <a:latin typeface="Arial"/>
                        </a:rPr>
                        <a:t>Adjectives: comparatives </a:t>
                      </a: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D4D9"/>
                    </a:solidFill>
                  </a:tcPr>
                </a:tc>
                <a:tc>
                  <a:txBody>
                    <a:bodyPr/>
                    <a:lstStyle/>
                    <a:p>
                      <a:pPr algn="ctr" rtl="0" fontAlgn="base">
                        <a:lnSpc>
                          <a:spcPts val="1295"/>
                        </a:lnSpc>
                      </a:pPr>
                      <a:r>
                        <a:rPr lang="en-GB" sz="1400" dirty="0">
                          <a:effectLst/>
                          <a:latin typeface="Arial"/>
                        </a:rPr>
                        <a:t>Can make comparisons with 'more' + longer adjectives. (36) </a:t>
                      </a: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C3DDD6"/>
                    </a:solidFill>
                  </a:tcPr>
                </a:tc>
                <a:tc>
                  <a:txBody>
                    <a:bodyPr/>
                    <a:lstStyle/>
                    <a:p>
                      <a:pPr algn="ctr" rtl="0" fontAlgn="base">
                        <a:lnSpc>
                          <a:spcPts val="1295"/>
                        </a:lnSpc>
                      </a:pPr>
                      <a:r>
                        <a:rPr lang="en-GB" sz="1400" dirty="0">
                          <a:effectLst/>
                          <a:latin typeface="Arial"/>
                        </a:rPr>
                        <a:t>Can use 'than' + an increasing range of non-finite clauses (to-infinitive, reduced clause) forming the second part of a comparison after a comparative adjective. (see English Grammar Profile) </a:t>
                      </a: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FFFF"/>
                    </a:solidFill>
                  </a:tcPr>
                </a:tc>
                <a:tc vMerge="1">
                  <a:txBody>
                    <a:bodyPr/>
                    <a:lstStyle/>
                    <a:p>
                      <a:endParaRPr lang="en-US"/>
                    </a:p>
                  </a:txBody>
                  <a:tcPr/>
                </a:tc>
                <a:extLst>
                  <a:ext uri="{0D108BD9-81ED-4DB2-BD59-A6C34878D82A}">
                    <a16:rowId xmlns:a16="http://schemas.microsoft.com/office/drawing/2014/main" val="962824469"/>
                  </a:ext>
                </a:extLst>
              </a:tr>
              <a:tr h="877926">
                <a:tc>
                  <a:txBody>
                    <a:bodyPr/>
                    <a:lstStyle/>
                    <a:p>
                      <a:pPr algn="ctr" rtl="0" fontAlgn="base">
                        <a:lnSpc>
                          <a:spcPts val="1295"/>
                        </a:lnSpc>
                      </a:pPr>
                      <a:r>
                        <a:rPr lang="en-GB" sz="1400" dirty="0">
                          <a:effectLst/>
                          <a:latin typeface="Arial"/>
                        </a:rPr>
                        <a:t>Adjectives: superlatives </a:t>
                      </a: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D4D9"/>
                    </a:solidFill>
                  </a:tcPr>
                </a:tc>
                <a:tc>
                  <a:txBody>
                    <a:bodyPr/>
                    <a:lstStyle/>
                    <a:p>
                      <a:pPr algn="ctr" rtl="0" fontAlgn="base">
                        <a:lnSpc>
                          <a:spcPts val="1295"/>
                        </a:lnSpc>
                      </a:pPr>
                      <a:r>
                        <a:rPr lang="en-GB" sz="1400" dirty="0">
                          <a:effectLst/>
                          <a:latin typeface="Arial"/>
                        </a:rPr>
                        <a:t>Can form the superlative of longer regular adjectives with 'most'. (36) </a:t>
                      </a: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C3DDD6"/>
                    </a:solidFill>
                  </a:tcPr>
                </a:tc>
                <a:tc>
                  <a:txBody>
                    <a:bodyPr/>
                    <a:lstStyle/>
                    <a:p>
                      <a:pPr algn="ctr" rtl="0" fontAlgn="base">
                        <a:lnSpc>
                          <a:spcPts val="1295"/>
                        </a:lnSpc>
                      </a:pPr>
                      <a:r>
                        <a:rPr lang="en-GB" sz="1400" dirty="0">
                          <a:effectLst/>
                          <a:latin typeface="Arial"/>
                        </a:rPr>
                        <a:t>Can use a superlative adjective (+ noun) (+ 'that') followed by a clause to talk about something unique. (see English Grammar Profile) </a:t>
                      </a: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FFFF"/>
                    </a:solidFill>
                  </a:tcPr>
                </a:tc>
                <a:tc vMerge="1">
                  <a:txBody>
                    <a:bodyPr/>
                    <a:lstStyle/>
                    <a:p>
                      <a:endParaRPr lang="en-US"/>
                    </a:p>
                  </a:txBody>
                  <a:tcPr/>
                </a:tc>
                <a:extLst>
                  <a:ext uri="{0D108BD9-81ED-4DB2-BD59-A6C34878D82A}">
                    <a16:rowId xmlns:a16="http://schemas.microsoft.com/office/drawing/2014/main" val="1400497734"/>
                  </a:ext>
                </a:extLst>
              </a:tr>
            </a:tbl>
          </a:graphicData>
        </a:graphic>
      </p:graphicFrame>
    </p:spTree>
    <p:extLst>
      <p:ext uri="{BB962C8B-B14F-4D97-AF65-F5344CB8AC3E}">
        <p14:creationId xmlns:p14="http://schemas.microsoft.com/office/powerpoint/2010/main" val="1043678172"/>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id="{B8325CAE-AE48-2FC1-A66A-0642C70EB38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503486" y="17158"/>
            <a:ext cx="6688514" cy="6858000"/>
          </a:xfrm>
          <a:prstGeom prst="rect">
            <a:avLst/>
          </a:prstGeom>
          <a:solidFill>
            <a:srgbClr val="CAD9F2"/>
          </a:solidFill>
        </p:spPr>
      </p:pic>
      <p:sp>
        <p:nvSpPr>
          <p:cNvPr id="17" name="TextBox 35">
            <a:extLst>
              <a:ext uri="{FF2B5EF4-FFF2-40B4-BE49-F238E27FC236}">
                <a16:creationId xmlns:a16="http://schemas.microsoft.com/office/drawing/2014/main" id="{E4A89B44-3D4C-30DF-043F-AA96F228FAE5}"/>
              </a:ext>
            </a:extLst>
          </p:cNvPr>
          <p:cNvSpPr txBox="1"/>
          <p:nvPr/>
        </p:nvSpPr>
        <p:spPr>
          <a:xfrm>
            <a:off x="689481" y="3274462"/>
            <a:ext cx="4589152" cy="1077218"/>
          </a:xfrm>
          <a:prstGeom prst="rect">
            <a:avLst/>
          </a:prstGeom>
          <a:noFill/>
        </p:spPr>
        <p:txBody>
          <a:bodyPr wrap="square" rtlCol="0">
            <a:spAutoFit/>
          </a:bodyPr>
          <a:lstStyle/>
          <a:p>
            <a:r>
              <a:rPr lang="en-GB" sz="3200" b="1" dirty="0">
                <a:solidFill>
                  <a:schemeClr val="tx2"/>
                </a:solidFill>
                <a:latin typeface="Helvetica" pitchFamily="2" charset="0"/>
              </a:rPr>
              <a:t>Term 1 preparation: Grammar</a:t>
            </a:r>
          </a:p>
        </p:txBody>
      </p:sp>
      <p:cxnSp>
        <p:nvCxnSpPr>
          <p:cNvPr id="13" name="Straight Connector 7">
            <a:extLst>
              <a:ext uri="{FF2B5EF4-FFF2-40B4-BE49-F238E27FC236}">
                <a16:creationId xmlns:a16="http://schemas.microsoft.com/office/drawing/2014/main" id="{667C3293-6C02-BB42-858B-5AC74FF49B92}"/>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5" name="Straight Connector 7">
            <a:extLst>
              <a:ext uri="{FF2B5EF4-FFF2-40B4-BE49-F238E27FC236}">
                <a16:creationId xmlns:a16="http://schemas.microsoft.com/office/drawing/2014/main" id="{261CBF84-02FA-BA41-B05E-60A20AA1F4ED}"/>
              </a:ext>
            </a:extLst>
          </p:cNvPr>
          <p:cNvCxnSpPr>
            <a:cxnSpLocks/>
          </p:cNvCxnSpPr>
          <p:nvPr/>
        </p:nvCxnSpPr>
        <p:spPr>
          <a:xfrm>
            <a:off x="3119667"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23386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FF4AF-2EF0-E5DC-D2EF-07B2E581E360}"/>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96B77C59-D6E2-645D-3302-5429B484B657}"/>
              </a:ext>
            </a:extLst>
          </p:cNvPr>
          <p:cNvGraphicFramePr>
            <a:graphicFrameLocks noGrp="1"/>
          </p:cNvGraphicFramePr>
          <p:nvPr>
            <p:extLst>
              <p:ext uri="{D42A27DB-BD31-4B8C-83A1-F6EECF244321}">
                <p14:modId xmlns:p14="http://schemas.microsoft.com/office/powerpoint/2010/main" val="3969701813"/>
              </p:ext>
            </p:extLst>
          </p:nvPr>
        </p:nvGraphicFramePr>
        <p:xfrm>
          <a:off x="474689" y="303550"/>
          <a:ext cx="11242621" cy="5857758"/>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1334268">
                <a:tc gridSpan="2">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i="0" u="sng" kern="1200" dirty="0">
                          <a:solidFill>
                            <a:schemeClr val="accent1"/>
                          </a:solidFill>
                          <a:effectLst/>
                          <a:latin typeface="Arial"/>
                          <a:ea typeface="+mn-ea"/>
                          <a:cs typeface="Arial"/>
                        </a:rPr>
                        <a:t>It is thought that</a:t>
                      </a:r>
                      <a:r>
                        <a:rPr lang="en-US" sz="1800" b="1" i="0" u="none" kern="1200" dirty="0">
                          <a:solidFill>
                            <a:schemeClr val="accent1"/>
                          </a:solidFill>
                          <a:effectLst/>
                          <a:latin typeface="Arial"/>
                          <a:ea typeface="+mn-ea"/>
                          <a:cs typeface="Arial"/>
                        </a:rPr>
                        <a:t> </a:t>
                      </a:r>
                      <a:r>
                        <a:rPr lang="en-US" sz="1800" b="1" i="0" kern="1200" dirty="0">
                          <a:solidFill>
                            <a:schemeClr val="accent1"/>
                          </a:solidFill>
                          <a:effectLst/>
                          <a:latin typeface="Arial"/>
                          <a:ea typeface="+mn-ea"/>
                          <a:cs typeface="Arial"/>
                        </a:rPr>
                        <a:t>the new owner of the company is a</a:t>
                      </a:r>
                      <a:r>
                        <a:rPr lang="en-US" sz="1800" b="1" i="0" u="none" kern="1200" dirty="0">
                          <a:solidFill>
                            <a:schemeClr val="accent1"/>
                          </a:solidFill>
                          <a:effectLst/>
                          <a:latin typeface="Arial"/>
                          <a:ea typeface="+mn-ea"/>
                          <a:cs typeface="Arial"/>
                        </a:rPr>
                        <a:t> </a:t>
                      </a:r>
                      <a:r>
                        <a:rPr lang="en-US" sz="1800" b="1" i="0" kern="1200" dirty="0">
                          <a:solidFill>
                            <a:schemeClr val="accent1"/>
                          </a:solidFill>
                          <a:effectLst/>
                          <a:latin typeface="Arial"/>
                          <a:ea typeface="+mn-ea"/>
                          <a:cs typeface="Arial"/>
                        </a:rPr>
                        <a:t>highly-skilled programmer.</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071102">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1" eaLnBrk="1" fontAlgn="auto" latinLnBrk="0" hangingPunct="1">
                        <a:lnSpc>
                          <a:spcPct val="100000"/>
                        </a:lnSpc>
                        <a:spcBef>
                          <a:spcPts val="0"/>
                        </a:spcBef>
                        <a:spcAft>
                          <a:spcPts val="0"/>
                        </a:spcAft>
                        <a:buClrTx/>
                        <a:buSzTx/>
                        <a:buFontTx/>
                        <a:buNone/>
                        <a:tabLst/>
                        <a:defRPr/>
                      </a:pPr>
                      <a:r>
                        <a:rPr lang="en-GB" sz="1800" dirty="0">
                          <a:latin typeface="Arial"/>
                          <a:cs typeface="Arial"/>
                        </a:rPr>
                        <a:t>Is the person a skilled programmer? Are we sure? Who says that she is?</a:t>
                      </a:r>
                      <a:endParaRPr lang="x-none" sz="180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994072">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1800" b="1" i="0" u="none" strike="noStrike" noProof="0" dirty="0">
                          <a:effectLst/>
                          <a:latin typeface="Arial"/>
                        </a:rPr>
                        <a:t>Passive reporting statements</a:t>
                      </a:r>
                      <a:endParaRPr lang="en-US" sz="1800" b="1" u="none" dirty="0">
                        <a:latin typeface="Arial"/>
                      </a:endParaRPr>
                    </a:p>
                    <a:p>
                      <a:pPr lvl="0" algn="l">
                        <a:lnSpc>
                          <a:spcPct val="100000"/>
                        </a:lnSpc>
                        <a:spcBef>
                          <a:spcPts val="0"/>
                        </a:spcBef>
                        <a:spcAft>
                          <a:spcPts val="0"/>
                        </a:spcAft>
                        <a:buClrTx/>
                        <a:buSzTx/>
                        <a:buFontTx/>
                        <a:buNone/>
                      </a:pPr>
                      <a:r>
                        <a:rPr lang="en-US" sz="1800" b="0" i="0" u="none" strike="noStrike" noProof="0" dirty="0">
                          <a:effectLst/>
                          <a:latin typeface="Arial"/>
                        </a:rPr>
                        <a:t>it + be + ‘believed / reported / thought’ + that + verb phrase</a:t>
                      </a:r>
                    </a:p>
                    <a:p>
                      <a:pPr lvl="0" algn="l">
                        <a:lnSpc>
                          <a:spcPct val="100000"/>
                        </a:lnSpc>
                        <a:spcBef>
                          <a:spcPts val="0"/>
                        </a:spcBef>
                        <a:spcAft>
                          <a:spcPts val="0"/>
                        </a:spcAft>
                        <a:buNone/>
                      </a:pPr>
                      <a:r>
                        <a:rPr lang="en-US" sz="1800" b="0" i="0" u="none" strike="noStrike" noProof="0" dirty="0">
                          <a:solidFill>
                            <a:srgbClr val="BA8C41"/>
                          </a:solidFill>
                          <a:effectLst/>
                          <a:latin typeface="Arial"/>
                          <a:hlinkClick r:id="rId2">
                            <a:extLst>
                              <a:ext uri="{A12FA001-AC4F-418D-AE19-62706E023703}">
                                <ahyp:hlinkClr xmlns:ahyp="http://schemas.microsoft.com/office/drawing/2018/hyperlinkcolor" val="tx"/>
                              </a:ext>
                            </a:extLst>
                          </a:hlinkClick>
                        </a:rPr>
                        <a:t>G.10.7 Passives (past perfect simple passive)</a:t>
                      </a:r>
                      <a:endParaRPr lang="en-US" b="0" dirty="0">
                        <a:solidFill>
                          <a:srgbClr val="BA8C41"/>
                        </a:solidFill>
                        <a:latin typeface="Arial"/>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dirty="0">
                          <a:effectLst/>
                          <a:latin typeface="Arial"/>
                          <a:cs typeface="Arial"/>
                        </a:rPr>
                        <a:t>We use passives with reporting verbs </a:t>
                      </a:r>
                      <a:r>
                        <a:rPr lang="en-US" sz="1800" b="0" i="0" kern="1200" dirty="0">
                          <a:solidFill>
                            <a:schemeClr val="dk1"/>
                          </a:solidFill>
                          <a:effectLst/>
                          <a:latin typeface="Arial"/>
                          <a:ea typeface="+mn-ea"/>
                          <a:cs typeface="Arial"/>
                        </a:rPr>
                        <a:t>'thought / considered / believed’</a:t>
                      </a:r>
                      <a:r>
                        <a:rPr lang="en-US" sz="1800" dirty="0">
                          <a:effectLst/>
                          <a:latin typeface="Arial"/>
                          <a:cs typeface="Arial"/>
                        </a:rPr>
                        <a:t> to report beliefs, reports, </a:t>
                      </a:r>
                      <a:r>
                        <a:rPr lang="en-US" sz="1800" dirty="0" err="1">
                          <a:effectLst/>
                          <a:latin typeface="Arial"/>
                          <a:cs typeface="Arial"/>
                        </a:rPr>
                        <a:t>rumours</a:t>
                      </a:r>
                      <a:r>
                        <a:rPr lang="en-US" sz="1800" dirty="0">
                          <a:effectLst/>
                          <a:latin typeface="Arial"/>
                          <a:cs typeface="Arial"/>
                        </a:rPr>
                        <a:t>, etc. when we want to obscure the source of the information, or where the source of the information is not important. The emphasis is on the information that is being reported, not the people who are reporting it.</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1800" b="0" i="0" u="sng" kern="1200" dirty="0">
                          <a:solidFill>
                            <a:schemeClr val="tx1"/>
                          </a:solidFill>
                          <a:effectLst/>
                          <a:latin typeface="Arial"/>
                          <a:ea typeface="+mn-ea"/>
                          <a:cs typeface="Arial"/>
                        </a:rPr>
                        <a:t>It is reported that</a:t>
                      </a:r>
                      <a:r>
                        <a:rPr lang="en-US" sz="1800" b="0" i="0" u="none" kern="1200" dirty="0">
                          <a:solidFill>
                            <a:schemeClr val="tx1"/>
                          </a:solidFill>
                          <a:effectLst/>
                          <a:latin typeface="Arial"/>
                          <a:ea typeface="+mn-ea"/>
                          <a:cs typeface="Arial"/>
                        </a:rPr>
                        <a:t> they are </a:t>
                      </a:r>
                      <a:r>
                        <a:rPr lang="en-US" sz="1800" b="0" i="0" kern="1200" dirty="0">
                          <a:solidFill>
                            <a:schemeClr val="tx1"/>
                          </a:solidFill>
                          <a:effectLst/>
                          <a:latin typeface="Arial"/>
                          <a:ea typeface="+mn-ea"/>
                          <a:cs typeface="Arial"/>
                        </a:rPr>
                        <a:t>the most talented chefs in town. </a:t>
                      </a:r>
                      <a:endParaRPr lang="en-US" sz="1800" b="0" i="0" kern="1200" dirty="0">
                        <a:solidFill>
                          <a:schemeClr val="tx1"/>
                        </a:solidFill>
                        <a:effectLst/>
                        <a:latin typeface="Arial" panose="020B0604020202020204" pitchFamily="34" charset="0"/>
                        <a:ea typeface="+mn-ea"/>
                        <a:cs typeface="Arial" panose="020B0604020202020204" pitchFamily="34" charset="0"/>
                      </a:endParaRPr>
                    </a:p>
                    <a:p>
                      <a:pPr marL="0" marR="0" lvl="0" indent="0" algn="l" rtl="0" eaLnBrk="1" fontAlgn="auto" latinLnBrk="0" hangingPunct="1">
                        <a:lnSpc>
                          <a:spcPct val="100000"/>
                        </a:lnSpc>
                        <a:spcBef>
                          <a:spcPts val="0"/>
                        </a:spcBef>
                        <a:spcAft>
                          <a:spcPts val="0"/>
                        </a:spcAft>
                        <a:buClrTx/>
                        <a:buSzTx/>
                        <a:buFontTx/>
                        <a:buNone/>
                      </a:pPr>
                      <a:r>
                        <a:rPr lang="en-US" sz="1800" b="0" i="0" u="sng" kern="1200" dirty="0">
                          <a:solidFill>
                            <a:schemeClr val="dk1"/>
                          </a:solidFill>
                          <a:effectLst/>
                          <a:latin typeface="Arial"/>
                          <a:ea typeface="+mn-ea"/>
                          <a:cs typeface="Arial"/>
                        </a:rPr>
                        <a:t>It was believed that</a:t>
                      </a:r>
                      <a:r>
                        <a:rPr lang="en-US" sz="1800" b="0" i="0" u="none" kern="1200" dirty="0">
                          <a:solidFill>
                            <a:schemeClr val="dk1"/>
                          </a:solidFill>
                          <a:effectLst/>
                          <a:latin typeface="Arial"/>
                          <a:ea typeface="+mn-ea"/>
                          <a:cs typeface="Arial"/>
                        </a:rPr>
                        <a:t> everyone had </a:t>
                      </a:r>
                      <a:r>
                        <a:rPr lang="en-US" sz="1800" b="0" i="0" kern="1200" dirty="0">
                          <a:solidFill>
                            <a:schemeClr val="dk1"/>
                          </a:solidFill>
                          <a:effectLst/>
                          <a:latin typeface="Arial"/>
                          <a:ea typeface="+mn-ea"/>
                          <a:cs typeface="Arial"/>
                        </a:rPr>
                        <a:t>passed the exam. </a:t>
                      </a:r>
                    </a:p>
                    <a:p>
                      <a:pPr marL="0" marR="0" lvl="0" indent="0" algn="l">
                        <a:lnSpc>
                          <a:spcPct val="100000"/>
                        </a:lnSpc>
                        <a:spcBef>
                          <a:spcPts val="0"/>
                        </a:spcBef>
                        <a:spcAft>
                          <a:spcPts val="0"/>
                        </a:spcAft>
                        <a:buNone/>
                      </a:pPr>
                      <a:r>
                        <a:rPr lang="en-US" sz="1800" b="0" i="0" u="sng" strike="noStrike" kern="1200" noProof="0" dirty="0">
                          <a:effectLst/>
                          <a:latin typeface="Arial"/>
                        </a:rPr>
                        <a:t>It is now thought that</a:t>
                      </a:r>
                      <a:r>
                        <a:rPr lang="en-US" sz="1800" b="0" i="0" u="none" strike="noStrike" kern="1200" noProof="0" dirty="0">
                          <a:effectLst/>
                          <a:latin typeface="Arial"/>
                        </a:rPr>
                        <a:t> the game will be postponed until next week.</a:t>
                      </a:r>
                      <a:endParaRPr lang="en-US" dirty="0">
                        <a:latin typeface="Arial"/>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13483625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5EFAB-2662-12E5-2A23-6E18CF77FA49}"/>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DA2CF868-D4EF-6883-40F1-7879EDD94F42}"/>
              </a:ext>
            </a:extLst>
          </p:cNvPr>
          <p:cNvGraphicFramePr>
            <a:graphicFrameLocks noGrp="1"/>
          </p:cNvGraphicFramePr>
          <p:nvPr>
            <p:extLst>
              <p:ext uri="{D42A27DB-BD31-4B8C-83A1-F6EECF244321}">
                <p14:modId xmlns:p14="http://schemas.microsoft.com/office/powerpoint/2010/main" val="524022074"/>
              </p:ext>
            </p:extLst>
          </p:nvPr>
        </p:nvGraphicFramePr>
        <p:xfrm>
          <a:off x="474689" y="303550"/>
          <a:ext cx="11242621" cy="6250900"/>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1334268">
                <a:tc gridSpan="2">
                  <a:txBody>
                    <a:bodyPr/>
                    <a:lstStyle/>
                    <a:p>
                      <a:pPr algn="l">
                        <a:lnSpc>
                          <a:spcPct val="150000"/>
                        </a:lnSpc>
                      </a:pPr>
                      <a:r>
                        <a:rPr lang="x-none" sz="1800" b="1">
                          <a:solidFill>
                            <a:schemeClr val="accent1"/>
                          </a:solidFill>
                          <a:latin typeface="Arial"/>
                          <a:cs typeface="Arial"/>
                        </a:rPr>
                        <a:t>Why haven’t the IT students completed the online project? </a:t>
                      </a:r>
                      <a:endParaRPr lang="x-none" sz="1800" b="1">
                        <a:solidFill>
                          <a:schemeClr val="accent1"/>
                        </a:solidFill>
                        <a:latin typeface="Arial" panose="020B0604020202020204" pitchFamily="34" charset="0"/>
                        <a:cs typeface="Arial" panose="020B0604020202020204" pitchFamily="34" charset="0"/>
                      </a:endParaRPr>
                    </a:p>
                    <a:p>
                      <a:pPr algn="l">
                        <a:lnSpc>
                          <a:spcPct val="150000"/>
                        </a:lnSpc>
                      </a:pPr>
                      <a:r>
                        <a:rPr lang="x-none" sz="1800" b="1">
                          <a:solidFill>
                            <a:schemeClr val="accent1"/>
                          </a:solidFill>
                          <a:latin typeface="Arial"/>
                          <a:cs typeface="Arial"/>
                        </a:rPr>
                        <a:t>The students’ laptops </a:t>
                      </a:r>
                      <a:r>
                        <a:rPr lang="x-none" sz="1800" b="1" u="sng">
                          <a:solidFill>
                            <a:schemeClr val="accent1"/>
                          </a:solidFill>
                          <a:latin typeface="Arial"/>
                          <a:cs typeface="Arial"/>
                        </a:rPr>
                        <a:t>are being replaced</a:t>
                      </a:r>
                      <a:r>
                        <a:rPr lang="en-GB" sz="1800" b="1" u="none" dirty="0">
                          <a:solidFill>
                            <a:schemeClr val="accent1"/>
                          </a:solidFill>
                          <a:latin typeface="Arial"/>
                          <a:cs typeface="Arial"/>
                        </a:rPr>
                        <a:t> so they don’t have access.</a:t>
                      </a:r>
                      <a:endParaRPr lang="x-none" sz="1800" b="1" u="none" dirty="0">
                        <a:solidFill>
                          <a:schemeClr val="accent1"/>
                        </a:solidFill>
                        <a:latin typeface="Arial"/>
                        <a:cs typeface="Arial"/>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229158">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GB" sz="1800" dirty="0">
                          <a:latin typeface="Arial"/>
                          <a:cs typeface="Arial"/>
                        </a:rPr>
                        <a:t>Can the students work now? What has happened to their laptops? When will they get new ones? Who is replacing them?</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x-none" sz="1800" b="1" u="none" dirty="0">
                          <a:latin typeface="Arial"/>
                          <a:cs typeface="Arial"/>
                        </a:rPr>
                        <a:t>Present continuous passive</a:t>
                      </a:r>
                      <a:endParaRPr lang="x-none" sz="1800" b="1" u="none" dirty="0">
                        <a:latin typeface="Arial" panose="020B0604020202020204" pitchFamily="34" charset="0"/>
                        <a:cs typeface="Arial" panose="020B0604020202020204" pitchFamily="34" charset="0"/>
                      </a:endParaRPr>
                    </a:p>
                    <a:p>
                      <a:pPr algn="l"/>
                      <a:r>
                        <a:rPr lang="en-US" sz="1800" b="0" i="0" kern="1200" dirty="0">
                          <a:solidFill>
                            <a:schemeClr val="dk1"/>
                          </a:solidFill>
                          <a:effectLst/>
                          <a:latin typeface="Arial"/>
                          <a:ea typeface="+mn-ea"/>
                          <a:cs typeface="Arial"/>
                        </a:rPr>
                        <a:t>subject + is / are + being + past participle</a:t>
                      </a:r>
                    </a:p>
                    <a:p>
                      <a:pPr lvl="0" algn="l">
                        <a:lnSpc>
                          <a:spcPct val="100000"/>
                        </a:lnSpc>
                        <a:spcBef>
                          <a:spcPts val="0"/>
                        </a:spcBef>
                        <a:spcAft>
                          <a:spcPts val="0"/>
                        </a:spcAft>
                        <a:buNone/>
                      </a:pPr>
                      <a:r>
                        <a:rPr lang="en-US" sz="1800" b="0" i="0" u="none" strike="noStrike" kern="1200" noProof="0" dirty="0">
                          <a:solidFill>
                            <a:srgbClr val="BA8C41"/>
                          </a:solidFill>
                          <a:effectLst/>
                          <a:latin typeface="Arial"/>
                          <a:hlinkClick r:id="rId2" invalidUrl="https://aec-powerpoint.officeapps.live.com/pods/G.10.3 Passives (present continuous passive) Students can use present continuous passive (The car is bein">
                            <a:extLst>
                              <a:ext uri="{A12FA001-AC4F-418D-AE19-62706E023703}">
                                <ahyp:hlinkClr xmlns:ahyp="http://schemas.microsoft.com/office/drawing/2018/hyperlinkcolor" val="tx"/>
                              </a:ext>
                            </a:extLst>
                          </a:hlinkClick>
                        </a:rPr>
                        <a:t>G.10.3 Passives (present continuous passive)</a:t>
                      </a:r>
                      <a:endParaRPr lang="en-US" dirty="0">
                        <a:solidFill>
                          <a:srgbClr val="BA8C41"/>
                        </a:solidFill>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x-none" sz="1800" dirty="0">
                          <a:latin typeface="Arial"/>
                          <a:cs typeface="Arial"/>
                        </a:rPr>
                        <a:t>We use the present continuous passive to talk about actions </a:t>
                      </a:r>
                      <a:r>
                        <a:rPr lang="en-GB" sz="1800" dirty="0">
                          <a:latin typeface="Arial"/>
                          <a:cs typeface="Arial"/>
                        </a:rPr>
                        <a:t>ongoing </a:t>
                      </a:r>
                      <a:r>
                        <a:rPr lang="x-none" sz="1800" dirty="0">
                          <a:latin typeface="Arial"/>
                          <a:cs typeface="Arial"/>
                        </a:rPr>
                        <a:t>a</a:t>
                      </a:r>
                      <a:r>
                        <a:rPr lang="en-GB" sz="1800" dirty="0">
                          <a:latin typeface="Arial"/>
                          <a:cs typeface="Arial"/>
                        </a:rPr>
                        <a:t>t</a:t>
                      </a:r>
                      <a:r>
                        <a:rPr lang="x-none" sz="1800" dirty="0">
                          <a:latin typeface="Arial"/>
                          <a:cs typeface="Arial"/>
                        </a:rPr>
                        <a:t> the moment of speaking. </a:t>
                      </a:r>
                      <a:r>
                        <a:rPr lang="en-US" sz="1800" b="0" i="0" u="none" strike="noStrike" noProof="0" dirty="0">
                          <a:latin typeface="Arial"/>
                        </a:rPr>
                        <a:t>The passive voice is used to focus on the receiver of the action, not on who is carrying out the action. </a:t>
                      </a:r>
                      <a:endParaRPr lang="x-none" sz="1800" dirty="0">
                        <a:latin typeface="Arial"/>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dirty="0">
                          <a:latin typeface="Arial"/>
                          <a:cs typeface="Arial"/>
                        </a:rPr>
                        <a:t>The</a:t>
                      </a:r>
                      <a:r>
                        <a:rPr lang="x-none" sz="1800" dirty="0">
                          <a:latin typeface="Arial"/>
                          <a:cs typeface="Arial"/>
                        </a:rPr>
                        <a:t> new </a:t>
                      </a:r>
                      <a:r>
                        <a:rPr lang="en-US" sz="1800" dirty="0">
                          <a:latin typeface="Arial"/>
                          <a:cs typeface="Arial"/>
                        </a:rPr>
                        <a:t>exhibition which</a:t>
                      </a:r>
                      <a:r>
                        <a:rPr lang="x-none" sz="1800" dirty="0">
                          <a:latin typeface="Arial"/>
                          <a:cs typeface="Arial"/>
                        </a:rPr>
                        <a:t> </a:t>
                      </a:r>
                      <a:r>
                        <a:rPr lang="x-none" sz="1800" u="sng" dirty="0">
                          <a:latin typeface="Arial"/>
                          <a:cs typeface="Arial"/>
                        </a:rPr>
                        <a:t>is being</a:t>
                      </a:r>
                      <a:r>
                        <a:rPr lang="en-US" sz="1800" u="sng" dirty="0">
                          <a:latin typeface="Arial"/>
                          <a:cs typeface="Arial"/>
                        </a:rPr>
                        <a:t> created</a:t>
                      </a:r>
                      <a:r>
                        <a:rPr lang="x-none" sz="1800" u="none" dirty="0">
                          <a:latin typeface="Arial"/>
                          <a:cs typeface="Arial"/>
                        </a:rPr>
                        <a:t> </a:t>
                      </a:r>
                      <a:r>
                        <a:rPr lang="en-US" sz="1800" u="none" dirty="0">
                          <a:latin typeface="Arial"/>
                          <a:cs typeface="Arial"/>
                        </a:rPr>
                        <a:t>will focus on the history of the country.</a:t>
                      </a:r>
                      <a:endParaRPr lang="x-none" sz="1800" u="none" dirty="0">
                        <a:latin typeface="Arial"/>
                        <a:cs typeface="Arial"/>
                      </a:endParaRPr>
                    </a:p>
                    <a:p>
                      <a:pPr algn="l"/>
                      <a:r>
                        <a:rPr lang="en-US" sz="1800" b="0" i="0" kern="1200" dirty="0">
                          <a:solidFill>
                            <a:schemeClr val="dk1"/>
                          </a:solidFill>
                          <a:effectLst/>
                          <a:latin typeface="Arial" panose="020B0604020202020204" pitchFamily="34" charset="0"/>
                          <a:ea typeface="+mn-ea"/>
                          <a:cs typeface="Arial" panose="020B0604020202020204" pitchFamily="34" charset="0"/>
                        </a:rPr>
                        <a:t>People’s needs </a:t>
                      </a:r>
                      <a:r>
                        <a:rPr lang="en-US" sz="1800" b="0" i="0" u="sng" kern="1200" dirty="0">
                          <a:solidFill>
                            <a:schemeClr val="dk1"/>
                          </a:solidFill>
                          <a:effectLst/>
                          <a:latin typeface="Arial" panose="020B0604020202020204" pitchFamily="34" charset="0"/>
                          <a:ea typeface="+mn-ea"/>
                          <a:cs typeface="Arial" panose="020B0604020202020204" pitchFamily="34" charset="0"/>
                        </a:rPr>
                        <a:t>are not being met</a:t>
                      </a:r>
                      <a:r>
                        <a:rPr lang="en-US" sz="1800" b="0" i="0" u="none" kern="1200" dirty="0">
                          <a:solidFill>
                            <a:schemeClr val="dk1"/>
                          </a:solidFill>
                          <a:effectLst/>
                          <a:latin typeface="Arial" panose="020B0604020202020204" pitchFamily="34" charset="0"/>
                          <a:ea typeface="+mn-ea"/>
                          <a:cs typeface="Arial" panose="020B0604020202020204" pitchFamily="34" charset="0"/>
                        </a:rPr>
                        <a:t> by the hospital’s current level of provision.</a:t>
                      </a:r>
                      <a:endParaRPr lang="en-US" sz="1800" b="0" i="0" kern="1200" dirty="0">
                        <a:solidFill>
                          <a:schemeClr val="dk1"/>
                        </a:solidFill>
                        <a:effectLst/>
                        <a:latin typeface="Arial" panose="020B0604020202020204" pitchFamily="34" charset="0"/>
                        <a:ea typeface="+mn-ea"/>
                        <a:cs typeface="Arial" panose="020B0604020202020204" pitchFamily="34" charset="0"/>
                      </a:endParaRPr>
                    </a:p>
                    <a:p>
                      <a:pPr algn="l"/>
                      <a:r>
                        <a:rPr lang="en-US" sz="1800" b="0" i="0" kern="1200" dirty="0">
                          <a:solidFill>
                            <a:schemeClr val="dk1"/>
                          </a:solidFill>
                          <a:effectLst/>
                          <a:latin typeface="Arial" panose="020B0604020202020204" pitchFamily="34" charset="0"/>
                          <a:ea typeface="+mn-ea"/>
                          <a:cs typeface="Arial" panose="020B0604020202020204" pitchFamily="34" charset="0"/>
                        </a:rPr>
                        <a:t>Whether artificial intelligence can be used effectively in education </a:t>
                      </a:r>
                      <a:r>
                        <a:rPr lang="en-US" sz="1800" b="0" i="0" u="sng" kern="1200" dirty="0">
                          <a:solidFill>
                            <a:schemeClr val="dk1"/>
                          </a:solidFill>
                          <a:effectLst/>
                          <a:latin typeface="Arial" panose="020B0604020202020204" pitchFamily="34" charset="0"/>
                          <a:ea typeface="+mn-ea"/>
                          <a:cs typeface="Arial" panose="020B0604020202020204" pitchFamily="34" charset="0"/>
                        </a:rPr>
                        <a:t>is being considered</a:t>
                      </a:r>
                      <a:r>
                        <a:rPr lang="en-US" sz="1800" b="0" i="0" u="none" kern="1200" dirty="0">
                          <a:solidFill>
                            <a:schemeClr val="dk1"/>
                          </a:solidFill>
                          <a:effectLst/>
                          <a:latin typeface="Arial" panose="020B0604020202020204" pitchFamily="34" charset="0"/>
                          <a:ea typeface="+mn-ea"/>
                          <a:cs typeface="Arial" panose="020B0604020202020204" pitchFamily="34" charset="0"/>
                        </a:rPr>
                        <a:t> </a:t>
                      </a:r>
                      <a:r>
                        <a:rPr lang="en-US" sz="1800" b="0" i="0" kern="1200" dirty="0">
                          <a:solidFill>
                            <a:schemeClr val="dk1"/>
                          </a:solidFill>
                          <a:effectLst/>
                          <a:latin typeface="Arial" panose="020B0604020202020204" pitchFamily="34" charset="0"/>
                          <a:ea typeface="+mn-ea"/>
                          <a:cs typeface="Arial" panose="020B0604020202020204" pitchFamily="34" charset="0"/>
                        </a:rPr>
                        <a:t>in many schools across the country.</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382892524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A13BAB-31F2-8697-66F9-290FCB68187D}"/>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AACACD49-6D55-0BDB-F8F5-F1DD9834D09A}"/>
              </a:ext>
            </a:extLst>
          </p:cNvPr>
          <p:cNvGraphicFramePr>
            <a:graphicFrameLocks noGrp="1"/>
          </p:cNvGraphicFramePr>
          <p:nvPr>
            <p:extLst>
              <p:ext uri="{D42A27DB-BD31-4B8C-83A1-F6EECF244321}">
                <p14:modId xmlns:p14="http://schemas.microsoft.com/office/powerpoint/2010/main" val="2258701178"/>
              </p:ext>
            </p:extLst>
          </p:nvPr>
        </p:nvGraphicFramePr>
        <p:xfrm>
          <a:off x="474689" y="303550"/>
          <a:ext cx="11242621" cy="6084045"/>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1016338">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u="none" dirty="0">
                          <a:solidFill>
                            <a:schemeClr val="accent1"/>
                          </a:solidFill>
                          <a:latin typeface="Arial"/>
                          <a:cs typeface="Arial"/>
                        </a:rPr>
                        <a:t>You </a:t>
                      </a:r>
                      <a:r>
                        <a:rPr lang="en-US" sz="1800" b="1" u="sng" dirty="0">
                          <a:solidFill>
                            <a:schemeClr val="accent1"/>
                          </a:solidFill>
                          <a:latin typeface="Arial"/>
                          <a:cs typeface="Arial"/>
                        </a:rPr>
                        <a:t>act as if</a:t>
                      </a:r>
                      <a:r>
                        <a:rPr lang="en-US" sz="1800" b="1" u="none" dirty="0">
                          <a:solidFill>
                            <a:schemeClr val="accent1"/>
                          </a:solidFill>
                          <a:latin typeface="Arial"/>
                          <a:cs typeface="Arial"/>
                        </a:rPr>
                        <a:t> you don’t care about the rest of us.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740960">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dirty="0">
                          <a:latin typeface="Arial"/>
                        </a:rPr>
                        <a:t>Is this situation real? Who is the speaker talking to? Does the person addressed care about people? What is their </a:t>
                      </a:r>
                      <a:r>
                        <a:rPr lang="en-GB" noProof="0" dirty="0">
                          <a:latin typeface="Arial"/>
                        </a:rPr>
                        <a:t>behaviour</a:t>
                      </a:r>
                      <a:r>
                        <a:rPr lang="en-US" dirty="0">
                          <a:latin typeface="Arial"/>
                        </a:rPr>
                        <a:t> like? Is this situation possible?</a:t>
                      </a:r>
                      <a:endParaRPr lang="x-none" sz="1800" dirty="0">
                        <a:latin typeface="Arial"/>
                        <a:cs typeface="Arial"/>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759805">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u="none" strike="noStrike" kern="1200" dirty="0">
                          <a:solidFill>
                            <a:schemeClr val="tx2"/>
                          </a:solidFill>
                          <a:effectLst/>
                          <a:latin typeface="Arial"/>
                          <a:ea typeface="+mn-ea"/>
                          <a:cs typeface="+mn-cs"/>
                          <a:hlinkClick r:id="rId2">
                            <a:extLst>
                              <a:ext uri="{A12FA001-AC4F-418D-AE19-62706E023703}">
                                <ahyp:hlinkClr xmlns:ahyp="http://schemas.microsoft.com/office/drawing/2018/hyperlinkcolor" val="tx"/>
                              </a:ext>
                            </a:extLst>
                          </a:hlinkClick>
                        </a:rPr>
                        <a:t>Conditionals (Second)</a:t>
                      </a:r>
                      <a:endParaRPr lang="en-US" sz="1800" b="1" i="0" u="none" strike="noStrike" cap="none" dirty="0">
                        <a:solidFill>
                          <a:schemeClr val="tx2"/>
                        </a:solidFill>
                        <a:effectLst/>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tx1"/>
                          </a:solidFill>
                          <a:effectLst/>
                          <a:latin typeface="Arial"/>
                          <a:ea typeface="+mn-ea"/>
                          <a:cs typeface="+mn-cs"/>
                        </a:rPr>
                        <a:t>'as if/as though' + complement clause (past simple; equivalent to second conditional)</a:t>
                      </a:r>
                      <a:endParaRPr lang="en-US" sz="1800" kern="1200" dirty="0">
                        <a:solidFill>
                          <a:schemeClr val="dk1"/>
                        </a:solidFill>
                        <a:effectLst/>
                        <a:latin typeface="Arial"/>
                        <a:ea typeface="+mn-ea"/>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2362528">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tx1"/>
                          </a:solidFill>
                          <a:effectLst/>
                          <a:latin typeface="Arial"/>
                          <a:ea typeface="+mn-ea"/>
                          <a:cs typeface="+mn-cs"/>
                        </a:rPr>
                        <a:t>We use ‘as if’ and ‘as though’ to talk about a situation that may not be true but that is likely or possible. We use it to imagine a situation and say that it is similar to another situation.</a:t>
                      </a:r>
                      <a:r>
                        <a:rPr lang="en-US" sz="1800" b="0" dirty="0">
                          <a:solidFill>
                            <a:schemeClr val="tx1"/>
                          </a:solidFill>
                          <a:effectLst/>
                          <a:latin typeface="Arial" panose="020B0604020202020204" pitchFamily="34" charset="0"/>
                          <a:ea typeface="Arial" panose="020B0604020202020204" pitchFamily="34" charset="0"/>
                          <a:cs typeface="Arial" panose="020B0604020202020204" pitchFamily="34" charset="0"/>
                        </a:rPr>
                        <a:t> </a:t>
                      </a:r>
                      <a:r>
                        <a:rPr lang="en-US" sz="1800" b="0">
                          <a:solidFill>
                            <a:schemeClr val="tx1"/>
                          </a:solidFill>
                          <a:effectLst/>
                          <a:latin typeface="Arial" panose="020B0604020202020204" pitchFamily="34" charset="0"/>
                          <a:ea typeface="Arial" panose="020B0604020202020204" pitchFamily="34" charset="0"/>
                          <a:cs typeface="Arial" panose="020B0604020202020204" pitchFamily="34" charset="0"/>
                        </a:rPr>
                        <a:t>We refer to something appearing to be the case, but where it actually is not.</a:t>
                      </a:r>
                      <a:r>
                        <a:rPr lang="en-US" sz="1800" b="0" i="0" kern="1200">
                          <a:solidFill>
                            <a:schemeClr val="tx1"/>
                          </a:solidFill>
                          <a:effectLst/>
                          <a:latin typeface="Arial"/>
                          <a:ea typeface="+mn-ea"/>
                          <a:cs typeface="+mn-cs"/>
                        </a:rPr>
                        <a:t> </a:t>
                      </a:r>
                      <a:r>
                        <a:rPr lang="en-US" sz="1800" b="0" i="0" kern="1200" dirty="0">
                          <a:solidFill>
                            <a:schemeClr val="tx1"/>
                          </a:solidFill>
                          <a:effectLst/>
                          <a:latin typeface="Arial"/>
                          <a:ea typeface="+mn-ea"/>
                          <a:cs typeface="+mn-cs"/>
                        </a:rPr>
                        <a:t>The verb after the phrase can be in the present tense, the past, the past perfect etc. </a:t>
                      </a:r>
                    </a:p>
                    <a:p>
                      <a:pPr algn="l" rtl="0"/>
                      <a:r>
                        <a:rPr lang="en-US" sz="1800" b="0" i="0" kern="1200" dirty="0">
                          <a:solidFill>
                            <a:schemeClr val="tx1"/>
                          </a:solidFill>
                          <a:effectLst/>
                          <a:latin typeface="Arial"/>
                          <a:ea typeface="+mn-ea"/>
                          <a:cs typeface="+mn-cs"/>
                        </a:rPr>
                        <a:t>Examples:</a:t>
                      </a:r>
                    </a:p>
                    <a:p>
                      <a:pPr algn="l" rtl="0"/>
                      <a:r>
                        <a:rPr lang="en-US" sz="1800" b="0" i="0" kern="1200" dirty="0">
                          <a:solidFill>
                            <a:schemeClr val="tx1"/>
                          </a:solidFill>
                          <a:effectLst/>
                          <a:latin typeface="Arial"/>
                          <a:ea typeface="+mn-ea"/>
                          <a:cs typeface="+mn-cs"/>
                        </a:rPr>
                        <a:t>He looks </a:t>
                      </a:r>
                      <a:r>
                        <a:rPr lang="en-US" sz="1800" b="0" i="1" kern="1200" dirty="0">
                          <a:solidFill>
                            <a:schemeClr val="tx1"/>
                          </a:solidFill>
                          <a:effectLst/>
                          <a:latin typeface="Arial"/>
                          <a:ea typeface="+mn-ea"/>
                          <a:cs typeface="+mn-cs"/>
                        </a:rPr>
                        <a:t>as if he were angry. </a:t>
                      </a:r>
                      <a:r>
                        <a:rPr lang="en-US" sz="1800" b="0" i="0" kern="1200" dirty="0">
                          <a:solidFill>
                            <a:schemeClr val="tx1"/>
                          </a:solidFill>
                          <a:effectLst/>
                          <a:latin typeface="Arial"/>
                          <a:ea typeface="+mn-ea"/>
                          <a:cs typeface="+mn-cs"/>
                        </a:rPr>
                        <a:t>(present tense)</a:t>
                      </a:r>
                    </a:p>
                    <a:p>
                      <a:pPr algn="l" rtl="0"/>
                      <a:r>
                        <a:rPr lang="en-US" sz="1800" b="0" i="0" kern="1200" dirty="0">
                          <a:solidFill>
                            <a:schemeClr val="tx1"/>
                          </a:solidFill>
                          <a:effectLst/>
                          <a:latin typeface="Arial"/>
                          <a:ea typeface="+mn-ea"/>
                          <a:cs typeface="+mn-cs"/>
                        </a:rPr>
                        <a:t>He looked </a:t>
                      </a:r>
                      <a:r>
                        <a:rPr lang="en-US" sz="1800" b="0" i="1" kern="1200" dirty="0">
                          <a:solidFill>
                            <a:schemeClr val="tx1"/>
                          </a:solidFill>
                          <a:effectLst/>
                          <a:latin typeface="Arial"/>
                          <a:ea typeface="+mn-ea"/>
                          <a:cs typeface="+mn-cs"/>
                        </a:rPr>
                        <a:t>as if he were angry. </a:t>
                      </a:r>
                      <a:r>
                        <a:rPr lang="en-US" sz="1800" b="0" i="0" kern="1200" dirty="0">
                          <a:solidFill>
                            <a:schemeClr val="tx1"/>
                          </a:solidFill>
                          <a:effectLst/>
                          <a:latin typeface="Arial"/>
                          <a:ea typeface="+mn-ea"/>
                          <a:cs typeface="+mn-cs"/>
                        </a:rPr>
                        <a:t>(past tense) </a:t>
                      </a:r>
                    </a:p>
                    <a:p>
                      <a:pPr algn="l" rtl="0"/>
                      <a:r>
                        <a:rPr lang="en-US" sz="1800" b="0" i="0" kern="1200" dirty="0">
                          <a:solidFill>
                            <a:schemeClr val="tx1"/>
                          </a:solidFill>
                          <a:effectLst/>
                          <a:latin typeface="Arial"/>
                          <a:ea typeface="+mn-ea"/>
                          <a:cs typeface="+mn-cs"/>
                        </a:rPr>
                        <a:t>He looked </a:t>
                      </a:r>
                      <a:r>
                        <a:rPr lang="en-US" sz="1800" b="0" i="1" kern="1200" dirty="0">
                          <a:solidFill>
                            <a:schemeClr val="tx1"/>
                          </a:solidFill>
                          <a:effectLst/>
                          <a:latin typeface="Arial"/>
                          <a:ea typeface="+mn-ea"/>
                          <a:cs typeface="+mn-cs"/>
                        </a:rPr>
                        <a:t>as if he had been angry. </a:t>
                      </a:r>
                      <a:r>
                        <a:rPr lang="en-US" sz="1800" b="0" i="0" kern="1200" dirty="0">
                          <a:solidFill>
                            <a:schemeClr val="tx1"/>
                          </a:solidFill>
                          <a:effectLst/>
                          <a:latin typeface="Arial"/>
                          <a:ea typeface="+mn-ea"/>
                          <a:cs typeface="+mn-cs"/>
                        </a:rPr>
                        <a:t>(past perfect tense)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04414">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b="0" i="0" kern="1200" dirty="0">
                          <a:solidFill>
                            <a:schemeClr val="tx1"/>
                          </a:solidFill>
                          <a:effectLst/>
                          <a:latin typeface="Arial"/>
                          <a:ea typeface="+mn-ea"/>
                          <a:cs typeface="+mn-cs"/>
                        </a:rPr>
                        <a:t>Many old people </a:t>
                      </a:r>
                      <a:r>
                        <a:rPr lang="en-US" sz="1800" b="0" i="0" u="sng" kern="1200" dirty="0">
                          <a:solidFill>
                            <a:schemeClr val="tx1"/>
                          </a:solidFill>
                          <a:effectLst/>
                          <a:latin typeface="Arial"/>
                          <a:ea typeface="+mn-ea"/>
                          <a:cs typeface="+mn-cs"/>
                        </a:rPr>
                        <a:t>feel as though</a:t>
                      </a:r>
                      <a:r>
                        <a:rPr lang="en-US" sz="1800" b="0" i="0" u="none" kern="1200" dirty="0">
                          <a:solidFill>
                            <a:schemeClr val="tx1"/>
                          </a:solidFill>
                          <a:effectLst/>
                          <a:latin typeface="Arial"/>
                          <a:ea typeface="+mn-ea"/>
                          <a:cs typeface="+mn-cs"/>
                        </a:rPr>
                        <a:t> </a:t>
                      </a:r>
                      <a:r>
                        <a:rPr lang="en-US" sz="1800" b="0" i="0" kern="1200" dirty="0">
                          <a:solidFill>
                            <a:schemeClr val="tx1"/>
                          </a:solidFill>
                          <a:effectLst/>
                          <a:latin typeface="Arial"/>
                          <a:ea typeface="+mn-ea"/>
                          <a:cs typeface="+mn-cs"/>
                        </a:rPr>
                        <a:t>technology is too difficult for them to understand.</a:t>
                      </a:r>
                    </a:p>
                    <a:p>
                      <a:pPr algn="l" rtl="0"/>
                      <a:r>
                        <a:rPr lang="en-US" sz="1800" b="0" i="0" kern="1200" dirty="0">
                          <a:solidFill>
                            <a:schemeClr val="tx1"/>
                          </a:solidFill>
                          <a:effectLst/>
                          <a:latin typeface="Arial"/>
                          <a:ea typeface="+mn-ea"/>
                          <a:cs typeface="+mn-cs"/>
                        </a:rPr>
                        <a:t>The children </a:t>
                      </a:r>
                      <a:r>
                        <a:rPr lang="en-US" sz="1800" b="0" i="0" u="sng" kern="1200" dirty="0">
                          <a:solidFill>
                            <a:schemeClr val="tx1"/>
                          </a:solidFill>
                          <a:effectLst/>
                          <a:latin typeface="Arial"/>
                          <a:ea typeface="+mn-ea"/>
                          <a:cs typeface="+mn-cs"/>
                        </a:rPr>
                        <a:t>behaved as though</a:t>
                      </a:r>
                      <a:r>
                        <a:rPr lang="en-US" sz="1800" b="0" i="0" u="none" kern="1200" dirty="0">
                          <a:solidFill>
                            <a:schemeClr val="tx1"/>
                          </a:solidFill>
                          <a:effectLst/>
                          <a:latin typeface="Arial"/>
                          <a:ea typeface="+mn-ea"/>
                          <a:cs typeface="+mn-cs"/>
                        </a:rPr>
                        <a:t> </a:t>
                      </a:r>
                      <a:r>
                        <a:rPr lang="en-US" sz="1800" b="0" i="0" kern="1200" dirty="0">
                          <a:solidFill>
                            <a:schemeClr val="tx1"/>
                          </a:solidFill>
                          <a:effectLst/>
                          <a:latin typeface="Arial"/>
                          <a:ea typeface="+mn-ea"/>
                          <a:cs typeface="+mn-cs"/>
                        </a:rPr>
                        <a:t>the teacher wasn’t there.</a:t>
                      </a:r>
                    </a:p>
                    <a:p>
                      <a:pPr algn="l" rtl="0"/>
                      <a:r>
                        <a:rPr lang="en-US" sz="1800" b="0" i="0" kern="1200" dirty="0">
                          <a:solidFill>
                            <a:schemeClr val="tx1"/>
                          </a:solidFill>
                          <a:effectLst/>
                          <a:latin typeface="Arial"/>
                          <a:ea typeface="+mn-ea"/>
                          <a:cs typeface="+mn-cs"/>
                        </a:rPr>
                        <a:t>My mother </a:t>
                      </a:r>
                      <a:r>
                        <a:rPr lang="en-US" sz="1800" b="0" i="0" u="sng" kern="1200" dirty="0">
                          <a:solidFill>
                            <a:schemeClr val="tx1"/>
                          </a:solidFill>
                          <a:effectLst/>
                          <a:latin typeface="Arial"/>
                          <a:ea typeface="+mn-ea"/>
                          <a:cs typeface="+mn-cs"/>
                        </a:rPr>
                        <a:t>talked as if</a:t>
                      </a:r>
                      <a:r>
                        <a:rPr lang="en-US" sz="1800" b="0" i="0" u="none" kern="1200" dirty="0">
                          <a:solidFill>
                            <a:schemeClr val="tx1"/>
                          </a:solidFill>
                          <a:effectLst/>
                          <a:latin typeface="Arial"/>
                          <a:ea typeface="+mn-ea"/>
                          <a:cs typeface="+mn-cs"/>
                        </a:rPr>
                        <a:t> </a:t>
                      </a:r>
                      <a:r>
                        <a:rPr lang="en-US" sz="1800" b="0" i="0" kern="1200" dirty="0">
                          <a:solidFill>
                            <a:schemeClr val="tx1"/>
                          </a:solidFill>
                          <a:effectLst/>
                          <a:latin typeface="Arial"/>
                          <a:ea typeface="+mn-ea"/>
                          <a:cs typeface="+mn-cs"/>
                        </a:rPr>
                        <a:t>I had already been accepted by the university.</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996037586"/>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EC303E-92B5-C30D-9805-A9F33F8CCD58}"/>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D955881D-A7A6-CBB4-D322-D531F230F3F7}"/>
              </a:ext>
            </a:extLst>
          </p:cNvPr>
          <p:cNvGraphicFramePr>
            <a:graphicFrameLocks noGrp="1"/>
          </p:cNvGraphicFramePr>
          <p:nvPr>
            <p:extLst>
              <p:ext uri="{D42A27DB-BD31-4B8C-83A1-F6EECF244321}">
                <p14:modId xmlns:p14="http://schemas.microsoft.com/office/powerpoint/2010/main" val="1356426722"/>
              </p:ext>
            </p:extLst>
          </p:nvPr>
        </p:nvGraphicFramePr>
        <p:xfrm>
          <a:off x="474689" y="303550"/>
          <a:ext cx="11242621" cy="6271408"/>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965210">
                <a:tc gridSpan="2">
                  <a:txBody>
                    <a:bodyPr/>
                    <a:lstStyle/>
                    <a:p>
                      <a:pPr algn="l">
                        <a:lnSpc>
                          <a:spcPct val="150000"/>
                        </a:lnSpc>
                      </a:pPr>
                      <a:r>
                        <a:rPr lang="en-GB" sz="1800" b="1" u="none" dirty="0">
                          <a:solidFill>
                            <a:schemeClr val="accent1"/>
                          </a:solidFill>
                          <a:latin typeface="Arial"/>
                          <a:cs typeface="Arial"/>
                        </a:rPr>
                        <a:t>She always works late at the office. She </a:t>
                      </a:r>
                      <a:r>
                        <a:rPr lang="en-GB" sz="1800" b="1" u="sng" dirty="0">
                          <a:solidFill>
                            <a:schemeClr val="accent1"/>
                          </a:solidFill>
                          <a:latin typeface="Arial"/>
                          <a:cs typeface="Arial"/>
                        </a:rPr>
                        <a:t>must really like</a:t>
                      </a:r>
                      <a:r>
                        <a:rPr lang="en-GB" sz="1800" b="1" u="none" dirty="0">
                          <a:solidFill>
                            <a:schemeClr val="accent1"/>
                          </a:solidFill>
                          <a:latin typeface="Arial"/>
                          <a:cs typeface="Arial"/>
                        </a:rPr>
                        <a:t> her job.</a:t>
                      </a:r>
                      <a:endParaRPr lang="x-none" sz="1800" b="1" u="none" dirty="0">
                        <a:solidFill>
                          <a:schemeClr val="accent1"/>
                        </a:solidFill>
                        <a:latin typeface="Arial"/>
                        <a:cs typeface="Arial"/>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080120">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GB" sz="1800" dirty="0">
                          <a:latin typeface="Arial" panose="020B0604020202020204" pitchFamily="34" charset="0"/>
                          <a:cs typeface="Arial" panose="020B0604020202020204" pitchFamily="34" charset="0"/>
                        </a:rPr>
                        <a:t>Does the woman like her job? How can we tell?</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44359">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u="none" kern="1200" dirty="0">
                          <a:solidFill>
                            <a:schemeClr val="dk1"/>
                          </a:solidFill>
                          <a:effectLst/>
                          <a:latin typeface="Arial"/>
                          <a:ea typeface="+mn-ea"/>
                          <a:cs typeface="Arial"/>
                        </a:rPr>
                        <a:t>Modals: present modals (deduction)</a:t>
                      </a:r>
                    </a:p>
                    <a:p>
                      <a:pPr algn="l"/>
                      <a:r>
                        <a:rPr lang="en-GB" sz="1800" dirty="0">
                          <a:latin typeface="Arial"/>
                          <a:cs typeface="Arial"/>
                        </a:rPr>
                        <a:t>Present - subject + ‘must / can’t / might / could’ + base form of verb</a:t>
                      </a:r>
                    </a:p>
                    <a:p>
                      <a:pPr algn="l"/>
                      <a:r>
                        <a:rPr lang="en-GB" sz="1800" dirty="0">
                          <a:latin typeface="Arial"/>
                          <a:cs typeface="Arial"/>
                        </a:rPr>
                        <a:t>Present negative – can’t / couldn’t + base form of verb</a:t>
                      </a:r>
                    </a:p>
                    <a:p>
                      <a:pPr algn="l"/>
                      <a:r>
                        <a:rPr lang="en-US" sz="1800" dirty="0">
                          <a:latin typeface="Arial"/>
                          <a:cs typeface="Arial"/>
                        </a:rPr>
                        <a:t>Past - </a:t>
                      </a:r>
                      <a:r>
                        <a:rPr lang="x-none" sz="1800" dirty="0">
                          <a:latin typeface="Arial"/>
                          <a:cs typeface="Arial"/>
                        </a:rPr>
                        <a:t>subject + </a:t>
                      </a:r>
                      <a:r>
                        <a:rPr lang="en-GB" sz="1800" dirty="0">
                          <a:latin typeface="Arial"/>
                          <a:cs typeface="Arial"/>
                        </a:rPr>
                        <a:t>‘must / might / could’ + have</a:t>
                      </a:r>
                      <a:r>
                        <a:rPr lang="x-none" sz="1800" dirty="0">
                          <a:latin typeface="Arial"/>
                          <a:cs typeface="Arial"/>
                        </a:rPr>
                        <a:t> </a:t>
                      </a:r>
                      <a:r>
                        <a:rPr lang="x-none" sz="1800" i="1" dirty="0">
                          <a:latin typeface="Arial"/>
                          <a:cs typeface="Arial"/>
                        </a:rPr>
                        <a:t>+ </a:t>
                      </a:r>
                      <a:r>
                        <a:rPr lang="en-GB" sz="1800" i="0" dirty="0">
                          <a:latin typeface="Arial"/>
                          <a:cs typeface="Arial"/>
                        </a:rPr>
                        <a:t>past participle</a:t>
                      </a:r>
                      <a:r>
                        <a:rPr lang="x-none" sz="1800" i="0" dirty="0">
                          <a:latin typeface="Arial"/>
                          <a:cs typeface="Arial"/>
                        </a:rPr>
                        <a:t> </a:t>
                      </a:r>
                      <a:endParaRPr lang="en-US" sz="1800" i="0" dirty="0">
                        <a:latin typeface="Arial"/>
                        <a:cs typeface="Arial"/>
                      </a:endParaRPr>
                    </a:p>
                    <a:p>
                      <a:pPr algn="l"/>
                      <a:r>
                        <a:rPr lang="en-US" sz="1800" i="0" dirty="0">
                          <a:latin typeface="Arial"/>
                          <a:cs typeface="Arial"/>
                        </a:rPr>
                        <a:t>Past negative – can’t / couldn’t + have + past participle</a:t>
                      </a:r>
                    </a:p>
                    <a:p>
                      <a:pPr lvl="0" algn="l">
                        <a:lnSpc>
                          <a:spcPct val="100000"/>
                        </a:lnSpc>
                        <a:spcBef>
                          <a:spcPts val="0"/>
                        </a:spcBef>
                        <a:spcAft>
                          <a:spcPts val="0"/>
                        </a:spcAft>
                        <a:buNone/>
                      </a:pPr>
                      <a:r>
                        <a:rPr lang="en-US" sz="1800" b="0" i="0" u="none" strike="noStrike" noProof="0" dirty="0">
                          <a:solidFill>
                            <a:srgbClr val="BA8C41"/>
                          </a:solidFill>
                          <a:latin typeface="Arial"/>
                          <a:hlinkClick r:id="rId2">
                            <a:extLst>
                              <a:ext uri="{A12FA001-AC4F-418D-AE19-62706E023703}">
                                <ahyp:hlinkClr xmlns:ahyp="http://schemas.microsoft.com/office/drawing/2018/hyperlinkcolor" val="tx"/>
                              </a:ext>
                            </a:extLst>
                          </a:hlinkClick>
                        </a:rPr>
                        <a:t>G.8.2 Modals (past)</a:t>
                      </a:r>
                      <a:endParaRPr lang="en-US" dirty="0">
                        <a:solidFill>
                          <a:srgbClr val="BA8C41"/>
                        </a:solidFill>
                        <a:latin typeface="Arial"/>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244359">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x-none" sz="1800" dirty="0">
                          <a:latin typeface="Arial"/>
                          <a:cs typeface="Arial"/>
                        </a:rPr>
                        <a:t>We use modal</a:t>
                      </a:r>
                      <a:r>
                        <a:rPr lang="en-GB" sz="1800" dirty="0">
                          <a:latin typeface="Arial"/>
                          <a:cs typeface="Arial"/>
                        </a:rPr>
                        <a:t>s</a:t>
                      </a:r>
                      <a:r>
                        <a:rPr lang="x-none" sz="1800" dirty="0">
                          <a:latin typeface="Arial"/>
                          <a:cs typeface="Arial"/>
                        </a:rPr>
                        <a:t> of deduction to </a:t>
                      </a:r>
                      <a:r>
                        <a:rPr lang="en-US" sz="1800" dirty="0">
                          <a:latin typeface="Arial"/>
                          <a:cs typeface="Arial"/>
                        </a:rPr>
                        <a:t>express our level of certainty about something, </a:t>
                      </a:r>
                      <a:r>
                        <a:rPr lang="x-none" sz="1800" dirty="0">
                          <a:latin typeface="Arial"/>
                          <a:cs typeface="Arial"/>
                        </a:rPr>
                        <a:t>based on the information that we have. </a:t>
                      </a:r>
                      <a:r>
                        <a:rPr lang="en-GB" sz="1800" dirty="0">
                          <a:latin typeface="Arial"/>
                          <a:cs typeface="Arial"/>
                        </a:rPr>
                        <a:t>When we are sure of something, we use ‘must,’ ‘must have’ or ‘can’t.’ When we are less sure, we use ‘might’ or ‘could.’</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44359">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Arial" panose="020B0604020202020204" pitchFamily="34" charset="0"/>
                          <a:ea typeface="+mn-ea"/>
                          <a:cs typeface="Arial" panose="020B0604020202020204" pitchFamily="34" charset="0"/>
                        </a:rPr>
                        <a:t>You are surrounded by family and friends so you </a:t>
                      </a:r>
                      <a:r>
                        <a:rPr lang="en-US" sz="1800" b="0" i="0" u="sng" kern="1200" dirty="0">
                          <a:solidFill>
                            <a:schemeClr val="dk1"/>
                          </a:solidFill>
                          <a:effectLst/>
                          <a:latin typeface="Arial" panose="020B0604020202020204" pitchFamily="34" charset="0"/>
                          <a:ea typeface="+mn-ea"/>
                          <a:cs typeface="Arial" panose="020B0604020202020204" pitchFamily="34" charset="0"/>
                        </a:rPr>
                        <a:t>can't be</a:t>
                      </a:r>
                      <a:r>
                        <a:rPr lang="en-US" sz="1800" b="0" i="0" kern="1200" dirty="0">
                          <a:solidFill>
                            <a:schemeClr val="dk1"/>
                          </a:solidFill>
                          <a:effectLst/>
                          <a:latin typeface="Arial" panose="020B0604020202020204" pitchFamily="34" charset="0"/>
                          <a:ea typeface="+mn-ea"/>
                          <a:cs typeface="Arial" panose="020B0604020202020204" pitchFamily="34" charset="0"/>
                        </a:rPr>
                        <a:t> sad.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Arial" panose="020B0604020202020204" pitchFamily="34" charset="0"/>
                          <a:ea typeface="+mn-ea"/>
                          <a:cs typeface="Arial" panose="020B0604020202020204" pitchFamily="34" charset="0"/>
                        </a:rPr>
                        <a:t>She </a:t>
                      </a:r>
                      <a:r>
                        <a:rPr lang="en-US" sz="1800" b="0" i="0" u="sng" kern="1200" dirty="0">
                          <a:solidFill>
                            <a:schemeClr val="dk1"/>
                          </a:solidFill>
                          <a:effectLst/>
                          <a:latin typeface="Arial" panose="020B0604020202020204" pitchFamily="34" charset="0"/>
                          <a:ea typeface="+mn-ea"/>
                          <a:cs typeface="Arial" panose="020B0604020202020204" pitchFamily="34" charset="0"/>
                        </a:rPr>
                        <a:t>might have</a:t>
                      </a:r>
                      <a:r>
                        <a:rPr lang="en-US" sz="1800" b="0" i="0" u="none" kern="1200" dirty="0">
                          <a:solidFill>
                            <a:schemeClr val="dk1"/>
                          </a:solidFill>
                          <a:effectLst/>
                          <a:latin typeface="Arial" panose="020B0604020202020204" pitchFamily="34" charset="0"/>
                          <a:ea typeface="+mn-ea"/>
                          <a:cs typeface="Arial" panose="020B0604020202020204" pitchFamily="34" charset="0"/>
                        </a:rPr>
                        <a:t> </a:t>
                      </a:r>
                      <a:r>
                        <a:rPr lang="en-US" sz="1800" b="0" i="0" kern="1200" dirty="0">
                          <a:solidFill>
                            <a:schemeClr val="dk1"/>
                          </a:solidFill>
                          <a:effectLst/>
                          <a:latin typeface="Arial" panose="020B0604020202020204" pitchFamily="34" charset="0"/>
                          <a:ea typeface="+mn-ea"/>
                          <a:cs typeface="Arial" panose="020B0604020202020204" pitchFamily="34" charset="0"/>
                        </a:rPr>
                        <a:t>forgotten about the meeting yesterday because she wasn’t there.</a:t>
                      </a:r>
                      <a:endParaRPr lang="x-none" sz="1800">
                        <a:solidFill>
                          <a:schemeClr val="tx1"/>
                        </a:solidFill>
                        <a:latin typeface="Arial" panose="020B0604020202020204" pitchFamily="34" charset="0"/>
                        <a:cs typeface="Arial" panose="020B0604020202020204" pitchFamily="34" charset="0"/>
                      </a:endParaRPr>
                    </a:p>
                    <a:p>
                      <a:pPr marL="0" marR="0" lvl="0" indent="0" algn="l" rtl="0" eaLnBrk="1" fontAlgn="auto" latinLnBrk="0" hangingPunct="1">
                        <a:lnSpc>
                          <a:spcPct val="100000"/>
                        </a:lnSpc>
                        <a:spcBef>
                          <a:spcPts val="0"/>
                        </a:spcBef>
                        <a:spcAft>
                          <a:spcPts val="0"/>
                        </a:spcAft>
                        <a:buClrTx/>
                        <a:buSzTx/>
                        <a:buFontTx/>
                        <a:buNone/>
                      </a:pPr>
                      <a:r>
                        <a:rPr lang="en-US" sz="1800" b="0" i="0" kern="1200" dirty="0">
                          <a:solidFill>
                            <a:schemeClr val="dk1"/>
                          </a:solidFill>
                          <a:effectLst/>
                          <a:latin typeface="Arial" panose="020B0604020202020204" pitchFamily="34" charset="0"/>
                          <a:ea typeface="+mn-ea"/>
                          <a:cs typeface="Arial" panose="020B0604020202020204" pitchFamily="34" charset="0"/>
                        </a:rPr>
                        <a:t>He </a:t>
                      </a:r>
                      <a:r>
                        <a:rPr lang="en-US" sz="1800" b="0" i="0" u="sng" kern="1200" dirty="0">
                          <a:solidFill>
                            <a:schemeClr val="dk1"/>
                          </a:solidFill>
                          <a:effectLst/>
                          <a:latin typeface="Arial" panose="020B0604020202020204" pitchFamily="34" charset="0"/>
                          <a:ea typeface="+mn-ea"/>
                          <a:cs typeface="Arial" panose="020B0604020202020204" pitchFamily="34" charset="0"/>
                        </a:rPr>
                        <a:t>can’t have left</a:t>
                      </a:r>
                      <a:r>
                        <a:rPr lang="en-US" sz="1800" b="0" i="0" u="none" kern="1200" dirty="0">
                          <a:solidFill>
                            <a:schemeClr val="dk1"/>
                          </a:solidFill>
                          <a:effectLst/>
                          <a:latin typeface="Arial" panose="020B0604020202020204" pitchFamily="34" charset="0"/>
                          <a:ea typeface="+mn-ea"/>
                          <a:cs typeface="Arial" panose="020B0604020202020204" pitchFamily="34" charset="0"/>
                        </a:rPr>
                        <a:t> </a:t>
                      </a:r>
                      <a:r>
                        <a:rPr lang="en-US" sz="1800" b="0" i="0" kern="1200" dirty="0">
                          <a:solidFill>
                            <a:schemeClr val="dk1"/>
                          </a:solidFill>
                          <a:effectLst/>
                          <a:latin typeface="Arial" panose="020B0604020202020204" pitchFamily="34" charset="0"/>
                          <a:ea typeface="+mn-ea"/>
                          <a:cs typeface="Arial" panose="020B0604020202020204" pitchFamily="34" charset="0"/>
                        </a:rPr>
                        <a:t>the country because his passport is still here.</a:t>
                      </a:r>
                      <a:endParaRPr lang="en-US" sz="1800" b="0" i="0" u="none" kern="1200" dirty="0">
                        <a:solidFill>
                          <a:schemeClr val="dk1"/>
                        </a:solidFill>
                        <a:effectLst/>
                        <a:latin typeface="Arial" panose="020B0604020202020204" pitchFamily="34" charset="0"/>
                        <a:ea typeface="+mn-ea"/>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9172173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E67CE-3EF6-0494-F128-51AED3BE718A}"/>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199F59F2-FC2A-876B-FCD1-8090E4136DD9}"/>
              </a:ext>
            </a:extLst>
          </p:cNvPr>
          <p:cNvGraphicFramePr>
            <a:graphicFrameLocks noGrp="1"/>
          </p:cNvGraphicFramePr>
          <p:nvPr>
            <p:extLst>
              <p:ext uri="{D42A27DB-BD31-4B8C-83A1-F6EECF244321}">
                <p14:modId xmlns:p14="http://schemas.microsoft.com/office/powerpoint/2010/main" val="2628377520"/>
              </p:ext>
            </p:extLst>
          </p:nvPr>
        </p:nvGraphicFramePr>
        <p:xfrm>
          <a:off x="474689" y="303550"/>
          <a:ext cx="11242621" cy="6191550"/>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1181234">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dirty="0">
                          <a:solidFill>
                            <a:schemeClr val="accent1"/>
                          </a:solidFill>
                          <a:latin typeface="Arial"/>
                          <a:cs typeface="Arial"/>
                        </a:rPr>
                        <a:t>Sarah performed better in the final exams </a:t>
                      </a:r>
                      <a:r>
                        <a:rPr lang="en-GB" sz="1800" b="1" u="sng" dirty="0">
                          <a:solidFill>
                            <a:schemeClr val="accent1"/>
                          </a:solidFill>
                          <a:latin typeface="Arial"/>
                          <a:cs typeface="Arial"/>
                        </a:rPr>
                        <a:t>than she had ever expected</a:t>
                      </a:r>
                      <a:r>
                        <a:rPr lang="en-GB" sz="1800" b="1" dirty="0">
                          <a:solidFill>
                            <a:schemeClr val="accent1"/>
                          </a:solidFill>
                          <a:latin typeface="Arial"/>
                          <a:cs typeface="Arial"/>
                        </a:rPr>
                        <a:t>.</a:t>
                      </a:r>
                      <a:endParaRPr lang="x-none" sz="1800" b="1" dirty="0">
                        <a:solidFill>
                          <a:schemeClr val="accent1"/>
                        </a:solidFill>
                        <a:latin typeface="Arial"/>
                        <a:cs typeface="Arial"/>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855078">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GB" sz="1800" dirty="0">
                          <a:latin typeface="Arial"/>
                          <a:cs typeface="Arial"/>
                        </a:rPr>
                        <a:t>Did Sarah get a high mark in the exams? Did she expect to get a high mark?</a:t>
                      </a:r>
                      <a:endParaRPr lang="en-US" sz="1800" dirty="0">
                        <a:latin typeface="Arial"/>
                        <a:cs typeface="Arial"/>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fontAlgn="base"/>
                      <a:r>
                        <a:rPr lang="en-GB" sz="1800" u="none" strike="noStrike" kern="1200" dirty="0">
                          <a:solidFill>
                            <a:schemeClr val="tx2"/>
                          </a:solidFill>
                          <a:effectLst/>
                          <a:latin typeface="Arial"/>
                          <a:ea typeface="+mn-ea"/>
                          <a:cs typeface="+mn-cs"/>
                          <a:hlinkClick r:id="rId2">
                            <a:extLst>
                              <a:ext uri="{A12FA001-AC4F-418D-AE19-62706E023703}">
                                <ahyp:hlinkClr xmlns:ahyp="http://schemas.microsoft.com/office/drawing/2018/hyperlinkcolor" val="tx"/>
                              </a:ext>
                            </a:extLst>
                          </a:hlinkClick>
                        </a:rPr>
                        <a:t>Adjectives (comparatives)</a:t>
                      </a:r>
                      <a:endParaRPr lang="en-GB" sz="1800" u="none" strike="noStrike" kern="1200" dirty="0">
                        <a:solidFill>
                          <a:schemeClr val="tx2"/>
                        </a:solidFill>
                        <a:effectLst/>
                        <a:latin typeface="Arial"/>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800" dirty="0">
                          <a:solidFill>
                            <a:schemeClr val="tx1"/>
                          </a:solidFill>
                          <a:effectLst/>
                          <a:latin typeface="Arial"/>
                          <a:ea typeface="Arial" panose="020B0604020202020204" pitchFamily="34" charset="0"/>
                          <a:cs typeface="Arial"/>
                        </a:rPr>
                        <a:t>Can use 'than' + an increasing range of non-finite clauses (to-infinitive, reduced clause) forming the second part of a comparison after a comparative adjective.</a:t>
                      </a:r>
                    </a:p>
                    <a:p>
                      <a:pPr marL="0" marR="0" lvl="0" indent="0" algn="l" defTabSz="914400" rtl="0" eaLnBrk="1" fontAlgn="base" latinLnBrk="0" hangingPunct="1">
                        <a:lnSpc>
                          <a:spcPct val="100000"/>
                        </a:lnSpc>
                        <a:spcBef>
                          <a:spcPts val="0"/>
                        </a:spcBef>
                        <a:spcAft>
                          <a:spcPts val="0"/>
                        </a:spcAft>
                        <a:buClrTx/>
                        <a:buSzTx/>
                        <a:buFontTx/>
                        <a:buNone/>
                        <a:tabLst/>
                        <a:defRPr/>
                      </a:pPr>
                      <a:r>
                        <a:rPr lang="en-GB" sz="1800" dirty="0">
                          <a:solidFill>
                            <a:schemeClr val="tx1"/>
                          </a:solidFill>
                          <a:effectLst/>
                          <a:latin typeface="Arial"/>
                          <a:ea typeface="Arial" panose="020B0604020202020204" pitchFamily="34" charset="0"/>
                          <a:cs typeface="Arial"/>
                        </a:rPr>
                        <a:t>comparative phrase + ‘than’ + to infinitive</a:t>
                      </a:r>
                    </a:p>
                    <a:p>
                      <a:pPr marL="0" marR="0" lvl="0" indent="0" algn="l" defTabSz="914400" rtl="0" eaLnBrk="1" fontAlgn="base" latinLnBrk="0" hangingPunct="1">
                        <a:lnSpc>
                          <a:spcPct val="100000"/>
                        </a:lnSpc>
                        <a:spcBef>
                          <a:spcPts val="0"/>
                        </a:spcBef>
                        <a:spcAft>
                          <a:spcPts val="0"/>
                        </a:spcAft>
                        <a:buClrTx/>
                        <a:buSzTx/>
                        <a:buFontTx/>
                        <a:buNone/>
                        <a:tabLst/>
                        <a:defRPr/>
                      </a:pPr>
                      <a:r>
                        <a:rPr lang="en-GB" sz="1800" dirty="0">
                          <a:solidFill>
                            <a:schemeClr val="tx1"/>
                          </a:solidFill>
                          <a:effectLst/>
                          <a:latin typeface="Arial"/>
                          <a:ea typeface="Arial" panose="020B0604020202020204" pitchFamily="34" charset="0"/>
                          <a:cs typeface="Arial"/>
                        </a:rPr>
                        <a:t>comparative phrase + ‘than’ + past participle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x-none" sz="1800" dirty="0">
                          <a:latin typeface="Arial"/>
                          <a:cs typeface="Arial"/>
                        </a:rPr>
                        <a:t>We use </a:t>
                      </a:r>
                      <a:r>
                        <a:rPr lang="x-none" sz="1800" i="0" dirty="0">
                          <a:latin typeface="Arial"/>
                          <a:cs typeface="Arial"/>
                        </a:rPr>
                        <a:t>comparative adjectives </a:t>
                      </a:r>
                      <a:r>
                        <a:rPr lang="en-GB" sz="1800" i="0" dirty="0">
                          <a:latin typeface="Arial"/>
                          <a:cs typeface="Arial"/>
                        </a:rPr>
                        <a:t>and phrases followed by ‘than’ </a:t>
                      </a:r>
                      <a:r>
                        <a:rPr lang="x-none" sz="1800" i="0" dirty="0">
                          <a:latin typeface="Arial"/>
                          <a:cs typeface="Arial"/>
                        </a:rPr>
                        <a:t>when comparing two noun</a:t>
                      </a:r>
                      <a:r>
                        <a:rPr lang="en-GB" sz="1800" i="0" dirty="0">
                          <a:latin typeface="Arial"/>
                          <a:cs typeface="Arial"/>
                        </a:rPr>
                        <a:t> or verb phrases or clauses.</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GB" sz="1800" u="none" dirty="0">
                          <a:latin typeface="Arial" panose="020B0604020202020204" pitchFamily="34" charset="0"/>
                          <a:cs typeface="Arial" panose="020B0604020202020204" pitchFamily="34" charset="0"/>
                        </a:rPr>
                        <a:t>In the past, it was more difficult to book hotels on the internet </a:t>
                      </a:r>
                      <a:r>
                        <a:rPr lang="en-GB" sz="1800" u="sng" dirty="0">
                          <a:latin typeface="Arial" panose="020B0604020202020204" pitchFamily="34" charset="0"/>
                          <a:cs typeface="Arial" panose="020B0604020202020204" pitchFamily="34" charset="0"/>
                        </a:rPr>
                        <a:t>than to find</a:t>
                      </a:r>
                      <a:r>
                        <a:rPr lang="en-GB" sz="1800" u="none" dirty="0">
                          <a:latin typeface="Arial" panose="020B0604020202020204" pitchFamily="34" charset="0"/>
                          <a:cs typeface="Arial" panose="020B0604020202020204" pitchFamily="34" charset="0"/>
                        </a:rPr>
                        <a:t> one when you arrived at your destination.</a:t>
                      </a:r>
                    </a:p>
                    <a:p>
                      <a:pPr algn="l"/>
                      <a:r>
                        <a:rPr lang="en-GB" sz="1800" u="none" dirty="0">
                          <a:latin typeface="Arial" panose="020B0604020202020204" pitchFamily="34" charset="0"/>
                          <a:cs typeface="Arial" panose="020B0604020202020204" pitchFamily="34" charset="0"/>
                        </a:rPr>
                        <a:t>She always worked many more hours </a:t>
                      </a:r>
                      <a:r>
                        <a:rPr lang="en-GB" sz="1800" u="sng" dirty="0">
                          <a:latin typeface="Arial" panose="020B0604020202020204" pitchFamily="34" charset="0"/>
                          <a:cs typeface="Arial" panose="020B0604020202020204" pitchFamily="34" charset="0"/>
                        </a:rPr>
                        <a:t>than required</a:t>
                      </a:r>
                      <a:r>
                        <a:rPr lang="en-GB" sz="1800" u="none" dirty="0">
                          <a:latin typeface="Arial" panose="020B0604020202020204" pitchFamily="34" charset="0"/>
                          <a:cs typeface="Arial" panose="020B0604020202020204" pitchFamily="34" charset="0"/>
                        </a:rPr>
                        <a:t> to make sure her work was perfect.</a:t>
                      </a:r>
                    </a:p>
                    <a:p>
                      <a:pPr algn="l"/>
                      <a:r>
                        <a:rPr lang="en-GB" sz="1800" u="none" dirty="0">
                          <a:latin typeface="Arial" panose="020B0604020202020204" pitchFamily="34" charset="0"/>
                          <a:cs typeface="Arial" panose="020B0604020202020204" pitchFamily="34" charset="0"/>
                        </a:rPr>
                        <a:t>It is much easier to consider eating healthy food, Ahmed thought, </a:t>
                      </a:r>
                      <a:r>
                        <a:rPr lang="en-GB" sz="1800" u="sng" dirty="0">
                          <a:latin typeface="Arial" panose="020B0604020202020204" pitchFamily="34" charset="0"/>
                          <a:cs typeface="Arial" panose="020B0604020202020204" pitchFamily="34" charset="0"/>
                        </a:rPr>
                        <a:t>than to actually eat</a:t>
                      </a:r>
                      <a:r>
                        <a:rPr lang="en-GB" sz="1800" u="none" dirty="0">
                          <a:latin typeface="Arial" panose="020B0604020202020204" pitchFamily="34" charset="0"/>
                          <a:cs typeface="Arial" panose="020B0604020202020204" pitchFamily="34" charset="0"/>
                        </a:rPr>
                        <a:t> a healthy diet.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4037968937"/>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BC335-3BAB-AAAD-A882-FC04FDA341DA}"/>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990407F9-11DC-8924-D957-A9100D79BBA8}"/>
              </a:ext>
            </a:extLst>
          </p:cNvPr>
          <p:cNvGraphicFramePr>
            <a:graphicFrameLocks noGrp="1"/>
          </p:cNvGraphicFramePr>
          <p:nvPr>
            <p:extLst>
              <p:ext uri="{D42A27DB-BD31-4B8C-83A1-F6EECF244321}">
                <p14:modId xmlns:p14="http://schemas.microsoft.com/office/powerpoint/2010/main" val="2715121792"/>
              </p:ext>
            </p:extLst>
          </p:nvPr>
        </p:nvGraphicFramePr>
        <p:xfrm>
          <a:off x="474689" y="303550"/>
          <a:ext cx="11242621" cy="6092844"/>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1334268">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dirty="0">
                          <a:solidFill>
                            <a:schemeClr val="accent1"/>
                          </a:solidFill>
                          <a:latin typeface="Arial"/>
                          <a:cs typeface="Arial"/>
                        </a:rPr>
                        <a:t>This is by far the </a:t>
                      </a:r>
                      <a:r>
                        <a:rPr lang="en-GB" sz="1800" b="1" u="sng" dirty="0">
                          <a:solidFill>
                            <a:schemeClr val="accent1"/>
                          </a:solidFill>
                          <a:latin typeface="Arial"/>
                          <a:cs typeface="Arial"/>
                        </a:rPr>
                        <a:t>best wedding that</a:t>
                      </a:r>
                      <a:r>
                        <a:rPr lang="en-GB" sz="1800" b="1" u="none" dirty="0">
                          <a:solidFill>
                            <a:schemeClr val="accent1"/>
                          </a:solidFill>
                          <a:latin typeface="Arial"/>
                          <a:cs typeface="Arial"/>
                        </a:rPr>
                        <a:t> </a:t>
                      </a:r>
                      <a:r>
                        <a:rPr lang="en-GB" sz="1800" b="1" dirty="0">
                          <a:solidFill>
                            <a:schemeClr val="accent1"/>
                          </a:solidFill>
                          <a:latin typeface="Arial"/>
                          <a:cs typeface="Arial"/>
                        </a:rPr>
                        <a:t>I have ever been to.</a:t>
                      </a:r>
                      <a:endParaRPr lang="x-none" sz="1800" b="1" dirty="0">
                        <a:solidFill>
                          <a:schemeClr val="accent1"/>
                        </a:solidFill>
                        <a:latin typeface="Arial"/>
                        <a:cs typeface="Arial"/>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071102">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GB" sz="1800" dirty="0">
                          <a:latin typeface="Arial"/>
                          <a:cs typeface="Arial"/>
                        </a:rPr>
                        <a:t>Is this a good wedding? Has the speaker been to a wedding better </a:t>
                      </a:r>
                      <a:r>
                        <a:rPr lang="en-GB" sz="1800">
                          <a:latin typeface="Arial"/>
                          <a:cs typeface="Arial"/>
                        </a:rPr>
                        <a:t>than this in </a:t>
                      </a:r>
                      <a:r>
                        <a:rPr lang="en-GB" sz="1800" dirty="0">
                          <a:latin typeface="Arial"/>
                          <a:cs typeface="Arial"/>
                        </a:rPr>
                        <a:t>their whole life?</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u="none" strike="noStrike" kern="1200" dirty="0">
                          <a:solidFill>
                            <a:schemeClr val="tx2"/>
                          </a:solidFill>
                          <a:effectLst/>
                          <a:latin typeface="Arial"/>
                          <a:ea typeface="+mn-ea"/>
                          <a:cs typeface="+mn-cs"/>
                          <a:hlinkClick r:id="rId2">
                            <a:extLst>
                              <a:ext uri="{A12FA001-AC4F-418D-AE19-62706E023703}">
                                <ahyp:hlinkClr xmlns:ahyp="http://schemas.microsoft.com/office/drawing/2018/hyperlinkcolor" val="tx"/>
                              </a:ext>
                            </a:extLst>
                          </a:hlinkClick>
                        </a:rPr>
                        <a:t>Adjectives (superlatives)</a:t>
                      </a:r>
                      <a:endParaRPr lang="en-US" sz="1800" b="1" kern="1200" dirty="0">
                        <a:solidFill>
                          <a:schemeClr val="tx2"/>
                        </a:solidFill>
                        <a:effectLst/>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200" dirty="0">
                          <a:solidFill>
                            <a:schemeClr val="dk1"/>
                          </a:solidFill>
                          <a:effectLst/>
                          <a:latin typeface="Arial"/>
                          <a:ea typeface="+mn-ea"/>
                          <a:cs typeface="Arial"/>
                        </a:rPr>
                        <a:t>superlative adjective + noun + ‘that’ clause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200" dirty="0">
                          <a:solidFill>
                            <a:schemeClr val="dk1"/>
                          </a:solidFill>
                          <a:effectLst/>
                          <a:latin typeface="Arial"/>
                          <a:ea typeface="+mn-ea"/>
                          <a:cs typeface="Arial"/>
                        </a:rPr>
                        <a:t>‘by far’ / ‘among’ / ‘one of’ + the + superlative adjective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x-none" sz="1800" dirty="0">
                          <a:latin typeface="Arial"/>
                          <a:cs typeface="Arial"/>
                        </a:rPr>
                        <a:t>We use superlative adjectives </a:t>
                      </a:r>
                      <a:r>
                        <a:rPr lang="en-GB" sz="1800" dirty="0">
                          <a:latin typeface="Arial"/>
                          <a:cs typeface="Arial"/>
                        </a:rPr>
                        <a:t>with a ‘that’ clause </a:t>
                      </a:r>
                      <a:r>
                        <a:rPr lang="x-none" sz="1800" dirty="0">
                          <a:latin typeface="Arial"/>
                          <a:cs typeface="Arial"/>
                        </a:rPr>
                        <a:t>to </a:t>
                      </a:r>
                      <a:r>
                        <a:rPr lang="en-GB" sz="1800" dirty="0">
                          <a:latin typeface="Arial"/>
                          <a:cs typeface="Arial"/>
                        </a:rPr>
                        <a:t>express</a:t>
                      </a:r>
                      <a:r>
                        <a:rPr lang="x-none" sz="1800" dirty="0">
                          <a:latin typeface="Arial"/>
                          <a:cs typeface="Arial"/>
                        </a:rPr>
                        <a:t> </a:t>
                      </a:r>
                      <a:r>
                        <a:rPr lang="en-GB" sz="1800" dirty="0">
                          <a:latin typeface="Arial"/>
                          <a:cs typeface="Arial"/>
                        </a:rPr>
                        <a:t>uniqueness and that</a:t>
                      </a:r>
                      <a:r>
                        <a:rPr lang="x-none" sz="1800" dirty="0">
                          <a:latin typeface="Arial"/>
                          <a:cs typeface="Arial"/>
                        </a:rPr>
                        <a:t> something </a:t>
                      </a:r>
                      <a:r>
                        <a:rPr lang="en-GB" sz="1800" dirty="0">
                          <a:latin typeface="Arial"/>
                          <a:cs typeface="Arial"/>
                        </a:rPr>
                        <a:t>or someone </a:t>
                      </a:r>
                      <a:r>
                        <a:rPr lang="x-none" sz="1800" dirty="0">
                          <a:latin typeface="Arial"/>
                          <a:cs typeface="Arial"/>
                        </a:rPr>
                        <a:t>is </a:t>
                      </a:r>
                      <a:r>
                        <a:rPr lang="en-GB" sz="1800" dirty="0">
                          <a:latin typeface="Arial"/>
                          <a:cs typeface="Arial"/>
                        </a:rPr>
                        <a:t>either </a:t>
                      </a:r>
                      <a:r>
                        <a:rPr lang="x-none" sz="1800" dirty="0">
                          <a:latin typeface="Arial"/>
                          <a:cs typeface="Arial"/>
                        </a:rPr>
                        <a:t>the </a:t>
                      </a:r>
                      <a:r>
                        <a:rPr lang="en-GB" sz="1800" dirty="0">
                          <a:latin typeface="Arial"/>
                          <a:cs typeface="Arial"/>
                        </a:rPr>
                        <a:t>top or bottom of a specified group</a:t>
                      </a:r>
                      <a:r>
                        <a:rPr lang="x-none" sz="1800" dirty="0">
                          <a:latin typeface="Arial"/>
                          <a:cs typeface="Arial"/>
                        </a:rPr>
                        <a:t>. </a:t>
                      </a:r>
                      <a:r>
                        <a:rPr lang="en-GB" sz="1800" dirty="0">
                          <a:latin typeface="Arial"/>
                          <a:cs typeface="Arial"/>
                        </a:rPr>
                        <a:t>We use adverbial phrases such as ‘by far’ to intensify the superlative. ‘Among’ or ‘one of’ with a superlative is used to say there are several ‘bests’, for example, but only a small number.</a:t>
                      </a:r>
                      <a:endParaRPr lang="x-none" sz="1800" dirty="0">
                        <a:latin typeface="Arial"/>
                        <a:cs typeface="Arial"/>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b="0" i="0" kern="1200" dirty="0">
                          <a:solidFill>
                            <a:schemeClr val="dk1"/>
                          </a:solidFill>
                          <a:effectLst/>
                          <a:latin typeface="Arial" panose="020B0604020202020204" pitchFamily="34" charset="0"/>
                          <a:ea typeface="+mn-ea"/>
                          <a:cs typeface="Arial" panose="020B0604020202020204" pitchFamily="34" charset="0"/>
                        </a:rPr>
                        <a:t>She is </a:t>
                      </a:r>
                      <a:r>
                        <a:rPr lang="en-US" sz="1800" b="0" i="0" u="sng" kern="1200" dirty="0">
                          <a:solidFill>
                            <a:schemeClr val="dk1"/>
                          </a:solidFill>
                          <a:effectLst/>
                          <a:latin typeface="Arial" panose="020B0604020202020204" pitchFamily="34" charset="0"/>
                          <a:ea typeface="+mn-ea"/>
                          <a:cs typeface="Arial" panose="020B0604020202020204" pitchFamily="34" charset="0"/>
                        </a:rPr>
                        <a:t>by far the most enthusiastic colleague that</a:t>
                      </a:r>
                      <a:r>
                        <a:rPr lang="en-US" sz="1800" b="0" i="0" kern="1200" dirty="0">
                          <a:solidFill>
                            <a:schemeClr val="dk1"/>
                          </a:solidFill>
                          <a:effectLst/>
                          <a:latin typeface="Arial" panose="020B0604020202020204" pitchFamily="34" charset="0"/>
                          <a:ea typeface="+mn-ea"/>
                          <a:cs typeface="Arial" panose="020B0604020202020204" pitchFamily="34" charset="0"/>
                        </a:rPr>
                        <a:t> I’ve met in our company.</a:t>
                      </a:r>
                    </a:p>
                    <a:p>
                      <a:pPr algn="l" rtl="0"/>
                      <a:r>
                        <a:rPr lang="x-none" sz="1800" dirty="0">
                          <a:latin typeface="Arial"/>
                          <a:cs typeface="Arial"/>
                        </a:rPr>
                        <a:t>This is </a:t>
                      </a:r>
                      <a:r>
                        <a:rPr lang="en-GB" sz="1800" dirty="0">
                          <a:latin typeface="Arial"/>
                          <a:cs typeface="Arial"/>
                        </a:rPr>
                        <a:t>one of the </a:t>
                      </a:r>
                      <a:r>
                        <a:rPr lang="en-US" sz="1800" u="sng" dirty="0">
                          <a:latin typeface="Arial"/>
                          <a:cs typeface="Arial"/>
                        </a:rPr>
                        <a:t>most boring meetings </a:t>
                      </a:r>
                      <a:r>
                        <a:rPr lang="x-none" sz="1800" u="sng" dirty="0">
                          <a:latin typeface="Arial"/>
                          <a:cs typeface="Arial"/>
                        </a:rPr>
                        <a:t>that</a:t>
                      </a:r>
                      <a:r>
                        <a:rPr lang="x-none" sz="1800" dirty="0">
                          <a:latin typeface="Arial"/>
                          <a:cs typeface="Arial"/>
                        </a:rPr>
                        <a:t> I have ever</a:t>
                      </a:r>
                      <a:r>
                        <a:rPr lang="en-US" sz="1800" dirty="0">
                          <a:latin typeface="Arial"/>
                          <a:cs typeface="Arial"/>
                        </a:rPr>
                        <a:t> sat through</a:t>
                      </a:r>
                      <a:r>
                        <a:rPr lang="x-none" sz="1800" dirty="0">
                          <a:latin typeface="Arial"/>
                          <a:cs typeface="Arial"/>
                        </a:rPr>
                        <a:t>.</a:t>
                      </a:r>
                    </a:p>
                    <a:p>
                      <a:pPr algn="l" rtl="0"/>
                      <a:r>
                        <a:rPr lang="x-none" sz="1800" dirty="0">
                          <a:latin typeface="Arial"/>
                          <a:cs typeface="Arial"/>
                        </a:rPr>
                        <a:t>It’s </a:t>
                      </a:r>
                      <a:r>
                        <a:rPr lang="en-GB" sz="1800" dirty="0">
                          <a:latin typeface="Arial"/>
                          <a:cs typeface="Arial"/>
                        </a:rPr>
                        <a:t>among </a:t>
                      </a:r>
                      <a:r>
                        <a:rPr lang="x-none" sz="1800" dirty="0">
                          <a:latin typeface="Arial"/>
                          <a:cs typeface="Arial"/>
                        </a:rPr>
                        <a:t>the </a:t>
                      </a:r>
                      <a:r>
                        <a:rPr lang="x-none" sz="1800" u="sng" dirty="0">
                          <a:latin typeface="Arial"/>
                          <a:cs typeface="Arial"/>
                        </a:rPr>
                        <a:t>most useful design</a:t>
                      </a:r>
                      <a:r>
                        <a:rPr lang="en-GB" sz="1800" u="sng" dirty="0">
                          <a:latin typeface="Arial"/>
                          <a:cs typeface="Arial"/>
                        </a:rPr>
                        <a:t>s</a:t>
                      </a:r>
                      <a:r>
                        <a:rPr lang="x-none" sz="1800" u="sng" dirty="0">
                          <a:latin typeface="Arial"/>
                          <a:cs typeface="Arial"/>
                        </a:rPr>
                        <a:t> that</a:t>
                      </a:r>
                      <a:r>
                        <a:rPr lang="x-none" sz="1800" u="none" dirty="0">
                          <a:latin typeface="Arial"/>
                          <a:cs typeface="Arial"/>
                        </a:rPr>
                        <a:t> </a:t>
                      </a:r>
                      <a:r>
                        <a:rPr lang="x-none" sz="1800" dirty="0">
                          <a:latin typeface="Arial"/>
                          <a:cs typeface="Arial"/>
                        </a:rPr>
                        <a:t>I have </a:t>
                      </a:r>
                      <a:r>
                        <a:rPr lang="en-GB" sz="1800" dirty="0">
                          <a:latin typeface="Arial"/>
                          <a:cs typeface="Arial"/>
                        </a:rPr>
                        <a:t>ever </a:t>
                      </a:r>
                      <a:r>
                        <a:rPr lang="x-none" sz="1800" dirty="0">
                          <a:latin typeface="Arial"/>
                          <a:cs typeface="Arial"/>
                        </a:rPr>
                        <a:t>seen because it meets all the requirements.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28004004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4"/>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3200" b="1" dirty="0">
                <a:solidFill>
                  <a:schemeClr val="bg1"/>
                </a:solidFill>
                <a:latin typeface="Helvetica" pitchFamily="2" charset="0"/>
              </a:rPr>
              <a:t>Term 1 preparation:</a:t>
            </a:r>
          </a:p>
          <a:p>
            <a:pPr marL="0" indent="0">
              <a:lnSpc>
                <a:spcPct val="100000"/>
              </a:lnSpc>
              <a:buNone/>
            </a:pPr>
            <a:r>
              <a:rPr lang="en-GB" sz="3200" b="1" dirty="0">
                <a:solidFill>
                  <a:schemeClr val="bg1"/>
                </a:solidFill>
                <a:latin typeface="Helvetica" pitchFamily="2" charset="0"/>
              </a:rPr>
              <a:t>Functional language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35303854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C6DDE5BD-6E0F-574E-9FE0-9E16AE2F1BFB}"/>
              </a:ext>
            </a:extLst>
          </p:cNvPr>
          <p:cNvGraphicFramePr>
            <a:graphicFrameLocks noGrp="1"/>
          </p:cNvGraphicFramePr>
          <p:nvPr>
            <p:extLst>
              <p:ext uri="{D42A27DB-BD31-4B8C-83A1-F6EECF244321}">
                <p14:modId xmlns:p14="http://schemas.microsoft.com/office/powerpoint/2010/main" val="282323593"/>
              </p:ext>
            </p:extLst>
          </p:nvPr>
        </p:nvGraphicFramePr>
        <p:xfrm>
          <a:off x="407368" y="1052736"/>
          <a:ext cx="11069201" cy="4372035"/>
        </p:xfrm>
        <a:graphic>
          <a:graphicData uri="http://schemas.openxmlformats.org/drawingml/2006/table">
            <a:tbl>
              <a:tblPr firstRow="1" bandRow="1">
                <a:tableStyleId>{5940675A-B579-460E-94D1-54222C63F5DA}</a:tableStyleId>
              </a:tblPr>
              <a:tblGrid>
                <a:gridCol w="2641549">
                  <a:extLst>
                    <a:ext uri="{9D8B030D-6E8A-4147-A177-3AD203B41FA5}">
                      <a16:colId xmlns:a16="http://schemas.microsoft.com/office/drawing/2014/main" val="460172098"/>
                    </a:ext>
                  </a:extLst>
                </a:gridCol>
                <a:gridCol w="8427652">
                  <a:extLst>
                    <a:ext uri="{9D8B030D-6E8A-4147-A177-3AD203B41FA5}">
                      <a16:colId xmlns:a16="http://schemas.microsoft.com/office/drawing/2014/main" val="960561992"/>
                    </a:ext>
                  </a:extLst>
                </a:gridCol>
              </a:tblGrid>
              <a:tr h="2969081">
                <a:tc gridSpan="2">
                  <a:txBody>
                    <a:bodyPr/>
                    <a:lstStyle/>
                    <a:p>
                      <a:pPr algn="l">
                        <a:lnSpc>
                          <a:spcPct val="114000"/>
                        </a:lnSpc>
                      </a:pPr>
                      <a:r>
                        <a:rPr lang="en-US" sz="1800" b="1" u="sng" dirty="0">
                          <a:solidFill>
                            <a:schemeClr val="tx1"/>
                          </a:solidFill>
                          <a:latin typeface="Arial"/>
                          <a:cs typeface="Arial"/>
                        </a:rPr>
                        <a:t>The way I see it</a:t>
                      </a:r>
                      <a:r>
                        <a:rPr lang="x-none" sz="1800" b="1">
                          <a:solidFill>
                            <a:schemeClr val="tx1"/>
                          </a:solidFill>
                          <a:latin typeface="Arial"/>
                          <a:cs typeface="Arial"/>
                        </a:rPr>
                        <a:t>, artificial intelligence </a:t>
                      </a:r>
                      <a:r>
                        <a:rPr lang="en-GB" sz="1800" b="1" dirty="0">
                          <a:solidFill>
                            <a:schemeClr val="tx1"/>
                          </a:solidFill>
                          <a:latin typeface="Arial"/>
                          <a:cs typeface="Arial"/>
                        </a:rPr>
                        <a:t>will</a:t>
                      </a:r>
                      <a:r>
                        <a:rPr lang="x-none" sz="1800" b="1">
                          <a:solidFill>
                            <a:schemeClr val="tx1"/>
                          </a:solidFill>
                          <a:latin typeface="Arial"/>
                          <a:cs typeface="Arial"/>
                        </a:rPr>
                        <a:t> </a:t>
                      </a:r>
                      <a:r>
                        <a:rPr lang="en-US" sz="1800" b="1" dirty="0">
                          <a:solidFill>
                            <a:schemeClr val="tx1"/>
                          </a:solidFill>
                          <a:latin typeface="Arial"/>
                          <a:cs typeface="Arial"/>
                        </a:rPr>
                        <a:t>permanently replace many jobs, such as artists and authors. </a:t>
                      </a:r>
                    </a:p>
                    <a:p>
                      <a:pPr algn="l">
                        <a:lnSpc>
                          <a:spcPct val="114000"/>
                        </a:lnSpc>
                      </a:pPr>
                      <a:endParaRPr lang="en-US" sz="1800" b="1" dirty="0">
                        <a:solidFill>
                          <a:schemeClr val="tx1"/>
                        </a:solidFill>
                        <a:latin typeface="Arial" panose="020B0604020202020204" pitchFamily="34" charset="0"/>
                        <a:cs typeface="Arial" panose="020B0604020202020204" pitchFamily="34" charset="0"/>
                      </a:endParaRPr>
                    </a:p>
                    <a:p>
                      <a:pPr algn="l">
                        <a:lnSpc>
                          <a:spcPct val="114000"/>
                        </a:lnSpc>
                      </a:pPr>
                      <a:r>
                        <a:rPr lang="en-US" sz="1800" b="1" u="sng" dirty="0">
                          <a:solidFill>
                            <a:schemeClr val="tx1"/>
                          </a:solidFill>
                          <a:latin typeface="Arial" panose="020B0604020202020204" pitchFamily="34" charset="0"/>
                          <a:cs typeface="Arial" panose="020B0604020202020204" pitchFamily="34" charset="0"/>
                        </a:rPr>
                        <a:t>I can’t help thinking that</a:t>
                      </a:r>
                      <a:r>
                        <a:rPr lang="en-US" sz="1800" b="1" u="none" dirty="0">
                          <a:solidFill>
                            <a:schemeClr val="tx1"/>
                          </a:solidFill>
                          <a:latin typeface="Arial" panose="020B0604020202020204" pitchFamily="34" charset="0"/>
                          <a:cs typeface="Arial" panose="020B0604020202020204" pitchFamily="34" charset="0"/>
                        </a:rPr>
                        <a:t> </a:t>
                      </a:r>
                      <a:r>
                        <a:rPr lang="en-US" sz="1800" b="1" dirty="0">
                          <a:solidFill>
                            <a:schemeClr val="tx1"/>
                          </a:solidFill>
                          <a:latin typeface="Arial" panose="020B0604020202020204" pitchFamily="34" charset="0"/>
                          <a:cs typeface="Arial" panose="020B0604020202020204" pitchFamily="34" charset="0"/>
                        </a:rPr>
                        <a:t>people had a much higher quality of life in the past than they do today.</a:t>
                      </a:r>
                    </a:p>
                    <a:p>
                      <a:pPr algn="l">
                        <a:lnSpc>
                          <a:spcPct val="114000"/>
                        </a:lnSpc>
                      </a:pPr>
                      <a:endParaRPr lang="x-none" sz="1800" b="1">
                        <a:solidFill>
                          <a:schemeClr val="tx1"/>
                        </a:solidFill>
                        <a:latin typeface="Arial" panose="020B0604020202020204" pitchFamily="34" charset="0"/>
                        <a:cs typeface="Arial" panose="020B0604020202020204" pitchFamily="34" charset="0"/>
                      </a:endParaRPr>
                    </a:p>
                    <a:p>
                      <a:pPr algn="l">
                        <a:lnSpc>
                          <a:spcPct val="114000"/>
                        </a:lnSpc>
                      </a:pPr>
                      <a:r>
                        <a:rPr lang="en-US" sz="1800" b="1" dirty="0">
                          <a:solidFill>
                            <a:schemeClr val="tx1"/>
                          </a:solidFill>
                          <a:latin typeface="Arial" panose="020B0604020202020204" pitchFamily="34" charset="0"/>
                          <a:cs typeface="Arial" panose="020B0604020202020204" pitchFamily="34" charset="0"/>
                        </a:rPr>
                        <a:t>You </a:t>
                      </a:r>
                      <a:r>
                        <a:rPr lang="en-US" sz="1800" b="1" u="sng" dirty="0">
                          <a:solidFill>
                            <a:schemeClr val="tx1"/>
                          </a:solidFill>
                          <a:latin typeface="Arial" panose="020B0604020202020204" pitchFamily="34" charset="0"/>
                          <a:cs typeface="Arial" panose="020B0604020202020204" pitchFamily="34" charset="0"/>
                        </a:rPr>
                        <a:t>can’t have</a:t>
                      </a:r>
                      <a:r>
                        <a:rPr lang="en-US" sz="1800" b="1" u="none" dirty="0">
                          <a:solidFill>
                            <a:schemeClr val="tx1"/>
                          </a:solidFill>
                          <a:latin typeface="Arial" panose="020B0604020202020204" pitchFamily="34" charset="0"/>
                          <a:cs typeface="Arial" panose="020B0604020202020204" pitchFamily="34" charset="0"/>
                        </a:rPr>
                        <a:t> </a:t>
                      </a:r>
                      <a:r>
                        <a:rPr lang="en-US" sz="1800" b="1" dirty="0">
                          <a:solidFill>
                            <a:schemeClr val="tx1"/>
                          </a:solidFill>
                          <a:latin typeface="Arial" panose="020B0604020202020204" pitchFamily="34" charset="0"/>
                          <a:cs typeface="Arial" panose="020B0604020202020204" pitchFamily="34" charset="0"/>
                        </a:rPr>
                        <a:t>finished the exam. You’ve only been here twenty minutes.</a:t>
                      </a:r>
                      <a:endParaRPr lang="en-GB" sz="1800" b="1" dirty="0">
                        <a:solidFill>
                          <a:schemeClr val="tx1"/>
                        </a:solidFill>
                        <a:latin typeface="Arial" panose="020B0604020202020204" pitchFamily="34" charset="0"/>
                        <a:cs typeface="Arial" panose="020B0604020202020204" pitchFamily="34" charset="0"/>
                      </a:endParaRP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701477">
                <a:tc>
                  <a:txBody>
                    <a:bodyPr/>
                    <a:lstStyle/>
                    <a:p>
                      <a:pPr algn="ctr" rtl="0"/>
                      <a:r>
                        <a:rPr lang="en-GB" sz="1800" b="1" dirty="0">
                          <a:solidFill>
                            <a:srgbClr val="5F5F5F"/>
                          </a:solidFill>
                          <a:latin typeface="Arial" panose="020B0604020202020204" pitchFamily="34" charset="0"/>
                          <a:cs typeface="Arial" panose="020B0604020202020204" pitchFamily="34" charset="0"/>
                        </a:rPr>
                        <a:t>Functional language</a:t>
                      </a:r>
                      <a:r>
                        <a:rPr lang="en-AE" sz="1800" b="1" dirty="0">
                          <a:solidFill>
                            <a:srgbClr val="5F5F5F"/>
                          </a:solidFill>
                          <a:latin typeface="Arial" panose="020B0604020202020204" pitchFamily="34" charset="0"/>
                          <a:cs typeface="Arial" panose="020B0604020202020204" pitchFamily="34" charset="0"/>
                        </a:rPr>
                        <a:t> </a:t>
                      </a:r>
                      <a:r>
                        <a:rPr lang="en-GB" sz="1800" b="1" dirty="0">
                          <a:solidFill>
                            <a:srgbClr val="5F5F5F"/>
                          </a:solidFill>
                          <a:latin typeface="Arial" panose="020B0604020202020204" pitchFamily="34" charset="0"/>
                          <a:cs typeface="Arial" panose="020B0604020202020204" pitchFamily="34" charset="0"/>
                        </a:rPr>
                        <a:t>point</a:t>
                      </a:r>
                      <a:endParaRPr lang="en-AE" sz="1800" b="1" dirty="0">
                        <a:solidFill>
                          <a:srgbClr val="5F5F5F"/>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lvl="0" algn="l">
                        <a:lnSpc>
                          <a:spcPct val="100000"/>
                        </a:lnSpc>
                        <a:spcBef>
                          <a:spcPts val="0"/>
                        </a:spcBef>
                        <a:spcAft>
                          <a:spcPts val="0"/>
                        </a:spcAft>
                        <a:buNone/>
                      </a:pPr>
                      <a:r>
                        <a:rPr lang="en-US" sz="1800" b="0" i="0" u="sng" strike="noStrike" kern="1200" noProof="0" dirty="0">
                          <a:solidFill>
                            <a:schemeClr val="tx2"/>
                          </a:solidFill>
                          <a:effectLst/>
                          <a:latin typeface="Helvetica"/>
                          <a:hlinkClick r:id="rId2">
                            <a:extLst>
                              <a:ext uri="{A12FA001-AC4F-418D-AE19-62706E023703}">
                                <ahyp:hlinkClr xmlns:ahyp="http://schemas.microsoft.com/office/drawing/2018/hyperlinkcolor" val="tx"/>
                              </a:ext>
                            </a:extLst>
                          </a:hlinkClick>
                        </a:rPr>
                        <a:t>Expressing opinion</a:t>
                      </a:r>
                      <a:endParaRPr lang="en-US" u="sng" strike="noStrike" noProof="0" dirty="0">
                        <a:solidFill>
                          <a:schemeClr val="tx2"/>
                        </a:solidFill>
                        <a:latin typeface="Helvetica"/>
                        <a:hlinkClick r:id="rId2">
                          <a:extLst>
                            <a:ext uri="{A12FA001-AC4F-418D-AE19-62706E023703}">
                              <ahyp:hlinkClr xmlns:ahyp="http://schemas.microsoft.com/office/drawing/2018/hyperlinkcolor" val="tx"/>
                            </a:ext>
                          </a:extLst>
                        </a:hlinkClick>
                      </a:endParaRPr>
                    </a:p>
                  </a:txBody>
                  <a:tcPr anchor="ctr"/>
                </a:tc>
                <a:extLst>
                  <a:ext uri="{0D108BD9-81ED-4DB2-BD59-A6C34878D82A}">
                    <a16:rowId xmlns:a16="http://schemas.microsoft.com/office/drawing/2014/main" val="1865912953"/>
                  </a:ext>
                </a:extLst>
              </a:tr>
              <a:tr h="701477">
                <a:tc>
                  <a:txBody>
                    <a:bodyPr/>
                    <a:lstStyle/>
                    <a:p>
                      <a:pPr algn="ctr" rtl="0"/>
                      <a:r>
                        <a:rPr lang="en-GB" sz="1800" b="1" dirty="0">
                          <a:solidFill>
                            <a:srgbClr val="5F5F5F"/>
                          </a:solidFill>
                          <a:latin typeface="Arial" panose="020B0604020202020204" pitchFamily="34" charset="0"/>
                          <a:cs typeface="Arial" panose="020B0604020202020204" pitchFamily="34" charset="0"/>
                        </a:rPr>
                        <a:t>Associated grammar</a:t>
                      </a:r>
                      <a:endParaRPr lang="en-AE" sz="1800" b="1" dirty="0">
                        <a:solidFill>
                          <a:srgbClr val="5F5F5F"/>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a:r>
                        <a:rPr lang="en-US" sz="1800" dirty="0">
                          <a:latin typeface="Arial"/>
                          <a:cs typeface="Arial"/>
                        </a:rPr>
                        <a:t>M</a:t>
                      </a:r>
                      <a:r>
                        <a:rPr lang="x-none" sz="1800" dirty="0">
                          <a:latin typeface="Arial"/>
                          <a:cs typeface="Arial"/>
                        </a:rPr>
                        <a:t>odals of deduction, </a:t>
                      </a:r>
                      <a:r>
                        <a:rPr lang="x-none" sz="1800">
                          <a:latin typeface="Arial"/>
                          <a:cs typeface="Arial"/>
                        </a:rPr>
                        <a:t>present perfect</a:t>
                      </a:r>
                      <a:r>
                        <a:rPr lang="en-GB" sz="1800" dirty="0">
                          <a:latin typeface="Arial"/>
                          <a:cs typeface="Arial"/>
                        </a:rPr>
                        <a:t>, verb phrases</a:t>
                      </a:r>
                      <a:endParaRPr lang="x-none" sz="1800" dirty="0">
                        <a:latin typeface="Arial"/>
                        <a:cs typeface="Arial"/>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2570809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DFD28-BC3A-A393-BA3B-7CF576392380}"/>
            </a:ext>
          </a:extLst>
        </p:cNvPr>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23924D70-69AB-16FF-0DEF-A74C11909153}"/>
              </a:ext>
            </a:extLst>
          </p:cNvPr>
          <p:cNvGraphicFramePr>
            <a:graphicFrameLocks noGrp="1"/>
          </p:cNvGraphicFramePr>
          <p:nvPr>
            <p:extLst>
              <p:ext uri="{D42A27DB-BD31-4B8C-83A1-F6EECF244321}">
                <p14:modId xmlns:p14="http://schemas.microsoft.com/office/powerpoint/2010/main" val="2609815315"/>
              </p:ext>
            </p:extLst>
          </p:nvPr>
        </p:nvGraphicFramePr>
        <p:xfrm>
          <a:off x="407368" y="1052736"/>
          <a:ext cx="11069201" cy="4372035"/>
        </p:xfrm>
        <a:graphic>
          <a:graphicData uri="http://schemas.openxmlformats.org/drawingml/2006/table">
            <a:tbl>
              <a:tblPr firstRow="1" bandRow="1">
                <a:tableStyleId>{5940675A-B579-460E-94D1-54222C63F5DA}</a:tableStyleId>
              </a:tblPr>
              <a:tblGrid>
                <a:gridCol w="2641549">
                  <a:extLst>
                    <a:ext uri="{9D8B030D-6E8A-4147-A177-3AD203B41FA5}">
                      <a16:colId xmlns:a16="http://schemas.microsoft.com/office/drawing/2014/main" val="460172098"/>
                    </a:ext>
                  </a:extLst>
                </a:gridCol>
                <a:gridCol w="8427652">
                  <a:extLst>
                    <a:ext uri="{9D8B030D-6E8A-4147-A177-3AD203B41FA5}">
                      <a16:colId xmlns:a16="http://schemas.microsoft.com/office/drawing/2014/main" val="960561992"/>
                    </a:ext>
                  </a:extLst>
                </a:gridCol>
              </a:tblGrid>
              <a:tr h="2969081">
                <a:tc gridSpan="2">
                  <a:txBody>
                    <a:bodyPr/>
                    <a:lstStyle/>
                    <a:p>
                      <a:pPr algn="l" rtl="0">
                        <a:lnSpc>
                          <a:spcPct val="114000"/>
                        </a:lnSpc>
                        <a:spcAft>
                          <a:spcPts val="0"/>
                        </a:spcAft>
                      </a:pPr>
                      <a:r>
                        <a:rPr lang="en-US" sz="1800" b="1" u="none" dirty="0">
                          <a:solidFill>
                            <a:schemeClr val="tx1"/>
                          </a:solidFill>
                          <a:latin typeface="Arial" panose="020B0604020202020204" pitchFamily="34" charset="0"/>
                          <a:cs typeface="Arial" panose="020B0604020202020204" pitchFamily="34" charset="0"/>
                        </a:rPr>
                        <a:t>What happened to you when you were young, to make you the way you are now?</a:t>
                      </a:r>
                    </a:p>
                    <a:p>
                      <a:pPr algn="l" rtl="0">
                        <a:lnSpc>
                          <a:spcPct val="114000"/>
                        </a:lnSpc>
                        <a:spcAft>
                          <a:spcPts val="0"/>
                        </a:spcAft>
                      </a:pPr>
                      <a:endParaRPr lang="en-US" sz="1800" b="1" u="none" dirty="0">
                        <a:solidFill>
                          <a:schemeClr val="tx1"/>
                        </a:solidFill>
                        <a:latin typeface="Arial" panose="020B0604020202020204" pitchFamily="34" charset="0"/>
                        <a:cs typeface="Arial" panose="020B0604020202020204" pitchFamily="34" charset="0"/>
                      </a:endParaRPr>
                    </a:p>
                    <a:p>
                      <a:pPr algn="l" rtl="0">
                        <a:lnSpc>
                          <a:spcPct val="114000"/>
                        </a:lnSpc>
                        <a:spcAft>
                          <a:spcPts val="0"/>
                        </a:spcAft>
                      </a:pPr>
                      <a:r>
                        <a:rPr lang="en-US" sz="1800" b="1" u="none" dirty="0">
                          <a:solidFill>
                            <a:schemeClr val="tx1"/>
                          </a:solidFill>
                          <a:latin typeface="Arial" panose="020B0604020202020204" pitchFamily="34" charset="0"/>
                          <a:cs typeface="Arial" panose="020B0604020202020204" pitchFamily="34" charset="0"/>
                        </a:rPr>
                        <a:t>Until a few years ago, I had wanted to be an engineer, but now I am interested in studying healthcare instead.</a:t>
                      </a:r>
                    </a:p>
                    <a:p>
                      <a:pPr algn="l" rtl="0">
                        <a:lnSpc>
                          <a:spcPct val="114000"/>
                        </a:lnSpc>
                        <a:spcAft>
                          <a:spcPts val="0"/>
                        </a:spcAft>
                      </a:pPr>
                      <a:endParaRPr lang="en-US" sz="1800" b="1" u="none" dirty="0">
                        <a:solidFill>
                          <a:schemeClr val="tx1"/>
                        </a:solidFill>
                        <a:latin typeface="Arial" panose="020B0604020202020204" pitchFamily="34" charset="0"/>
                        <a:cs typeface="Arial" panose="020B0604020202020204" pitchFamily="34" charset="0"/>
                      </a:endParaRPr>
                    </a:p>
                    <a:p>
                      <a:pPr algn="l" rtl="0">
                        <a:lnSpc>
                          <a:spcPct val="114000"/>
                        </a:lnSpc>
                        <a:spcAft>
                          <a:spcPts val="0"/>
                        </a:spcAft>
                      </a:pPr>
                      <a:r>
                        <a:rPr lang="en-US" sz="1800" b="1" u="none" dirty="0">
                          <a:solidFill>
                            <a:schemeClr val="tx1"/>
                          </a:solidFill>
                          <a:latin typeface="Arial" panose="020B0604020202020204" pitchFamily="34" charset="0"/>
                          <a:cs typeface="Arial" panose="020B0604020202020204" pitchFamily="34" charset="0"/>
                        </a:rPr>
                        <a:t>My grandfather would always say confidence and creativity were his best qualities.</a:t>
                      </a: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701477">
                <a:tc>
                  <a:txBody>
                    <a:bodyPr/>
                    <a:lstStyle/>
                    <a:p>
                      <a:pPr algn="ctr" rtl="0"/>
                      <a:r>
                        <a:rPr lang="en-GB" sz="1800" b="1" dirty="0">
                          <a:solidFill>
                            <a:schemeClr val="tx1"/>
                          </a:solidFill>
                          <a:latin typeface="Arial" panose="020B0604020202020204" pitchFamily="34" charset="0"/>
                          <a:cs typeface="Arial" panose="020B0604020202020204" pitchFamily="34" charset="0"/>
                        </a:rPr>
                        <a:t>Functional language</a:t>
                      </a:r>
                      <a:r>
                        <a:rPr lang="en-AE" sz="1800" b="1">
                          <a:solidFill>
                            <a:schemeClr val="tx1"/>
                          </a:solidFill>
                          <a:latin typeface="Arial" panose="020B0604020202020204" pitchFamily="34" charset="0"/>
                          <a:cs typeface="Arial" panose="020B0604020202020204" pitchFamily="34" charset="0"/>
                        </a:rPr>
                        <a:t> </a:t>
                      </a:r>
                      <a:r>
                        <a:rPr lang="en-GB" sz="1800" b="1" dirty="0">
                          <a:solidFill>
                            <a:schemeClr val="tx1"/>
                          </a:solidFill>
                          <a:latin typeface="Arial" panose="020B0604020202020204" pitchFamily="34" charset="0"/>
                          <a:cs typeface="Arial" panose="020B0604020202020204" pitchFamily="34" charset="0"/>
                        </a:rPr>
                        <a:t>point</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fontAlgn="auto"/>
                      <a:r>
                        <a:rPr lang="en-US" sz="1800" b="0" i="0" u="sng" strike="noStrike" kern="1200" dirty="0">
                          <a:solidFill>
                            <a:schemeClr val="tx2"/>
                          </a:solidFill>
                          <a:effectLst/>
                          <a:latin typeface="Arial"/>
                          <a:ea typeface="+mn-ea"/>
                          <a:cs typeface="+mn-cs"/>
                          <a:hlinkClick r:id="rId2">
                            <a:extLst>
                              <a:ext uri="{A12FA001-AC4F-418D-AE19-62706E023703}">
                                <ahyp:hlinkClr xmlns:ahyp="http://schemas.microsoft.com/office/drawing/2018/hyperlinkcolor" val="tx"/>
                              </a:ext>
                            </a:extLst>
                          </a:hlinkClick>
                        </a:rPr>
                        <a:t>Describing past experiences and events​</a:t>
                      </a:r>
                      <a:endParaRPr lang="en-US" sz="1800" b="0" i="0" kern="1200" dirty="0">
                        <a:solidFill>
                          <a:schemeClr val="tx2"/>
                        </a:solidFill>
                        <a:effectLst/>
                        <a:latin typeface="Arial"/>
                        <a:ea typeface="+mn-ea"/>
                        <a:cs typeface="+mn-cs"/>
                      </a:endParaRPr>
                    </a:p>
                  </a:txBody>
                  <a:tcPr anchor="ctr"/>
                </a:tc>
                <a:extLst>
                  <a:ext uri="{0D108BD9-81ED-4DB2-BD59-A6C34878D82A}">
                    <a16:rowId xmlns:a16="http://schemas.microsoft.com/office/drawing/2014/main" val="1865912953"/>
                  </a:ext>
                </a:extLst>
              </a:tr>
              <a:tr h="701477">
                <a:tc>
                  <a:txBody>
                    <a:bodyPr/>
                    <a:lstStyle/>
                    <a:p>
                      <a:pPr algn="ctr" rtl="0"/>
                      <a:r>
                        <a:rPr lang="en-GB" sz="1800" b="1" dirty="0">
                          <a:solidFill>
                            <a:schemeClr val="tx1"/>
                          </a:solidFill>
                          <a:latin typeface="Arial" panose="020B0604020202020204" pitchFamily="34" charset="0"/>
                          <a:cs typeface="Arial" panose="020B0604020202020204" pitchFamily="34" charset="0"/>
                        </a:rPr>
                        <a:t>Associated grammar</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a:r>
                        <a:rPr lang="en-US" sz="1800" b="0" i="0" kern="1200" dirty="0">
                          <a:solidFill>
                            <a:schemeClr val="tx1"/>
                          </a:solidFill>
                          <a:effectLst/>
                          <a:latin typeface="Arial"/>
                          <a:ea typeface="+mn-ea"/>
                          <a:cs typeface="+mn-cs"/>
                        </a:rPr>
                        <a:t>Adverbial phrases of time, past simple and past continuous​, relative clauses, past perfect, adjectives</a:t>
                      </a:r>
                      <a:endParaRPr lang="en-US" sz="1800" dirty="0">
                        <a:latin typeface="Arial"/>
                        <a:cs typeface="Arial"/>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2171435474"/>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5FA4D-BA14-5015-1F9B-72BB6250E432}"/>
            </a:ext>
          </a:extLst>
        </p:cNvPr>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D37FE2EB-4AF9-57F2-46B0-61F42CBE3F67}"/>
              </a:ext>
            </a:extLst>
          </p:cNvPr>
          <p:cNvGraphicFramePr>
            <a:graphicFrameLocks noGrp="1"/>
          </p:cNvGraphicFramePr>
          <p:nvPr>
            <p:extLst>
              <p:ext uri="{D42A27DB-BD31-4B8C-83A1-F6EECF244321}">
                <p14:modId xmlns:p14="http://schemas.microsoft.com/office/powerpoint/2010/main" val="621563464"/>
              </p:ext>
            </p:extLst>
          </p:nvPr>
        </p:nvGraphicFramePr>
        <p:xfrm>
          <a:off x="407368" y="1052736"/>
          <a:ext cx="11069201" cy="4372035"/>
        </p:xfrm>
        <a:graphic>
          <a:graphicData uri="http://schemas.openxmlformats.org/drawingml/2006/table">
            <a:tbl>
              <a:tblPr firstRow="1" bandRow="1">
                <a:tableStyleId>{5940675A-B579-460E-94D1-54222C63F5DA}</a:tableStyleId>
              </a:tblPr>
              <a:tblGrid>
                <a:gridCol w="2641549">
                  <a:extLst>
                    <a:ext uri="{9D8B030D-6E8A-4147-A177-3AD203B41FA5}">
                      <a16:colId xmlns:a16="http://schemas.microsoft.com/office/drawing/2014/main" val="460172098"/>
                    </a:ext>
                  </a:extLst>
                </a:gridCol>
                <a:gridCol w="8427652">
                  <a:extLst>
                    <a:ext uri="{9D8B030D-6E8A-4147-A177-3AD203B41FA5}">
                      <a16:colId xmlns:a16="http://schemas.microsoft.com/office/drawing/2014/main" val="960561992"/>
                    </a:ext>
                  </a:extLst>
                </a:gridCol>
              </a:tblGrid>
              <a:tr h="2969081">
                <a:tc gridSpan="2">
                  <a:txBody>
                    <a:bodyPr/>
                    <a:lstStyle/>
                    <a:p>
                      <a:pPr lvl="0" algn="l">
                        <a:lnSpc>
                          <a:spcPct val="100000"/>
                        </a:lnSpc>
                        <a:spcBef>
                          <a:spcPts val="0"/>
                        </a:spcBef>
                        <a:spcAft>
                          <a:spcPts val="0"/>
                        </a:spcAft>
                        <a:buNone/>
                      </a:pPr>
                      <a:r>
                        <a:rPr lang="en-US" sz="1800" b="1" i="0" u="none" strike="noStrike" noProof="0" dirty="0">
                          <a:solidFill>
                            <a:schemeClr val="tx1"/>
                          </a:solidFill>
                          <a:latin typeface="Arial"/>
                        </a:rPr>
                        <a:t>The race went ahead, </a:t>
                      </a:r>
                      <a:r>
                        <a:rPr lang="en-US" sz="1800" b="1" i="0" u="sng" strike="noStrike" noProof="0" dirty="0">
                          <a:solidFill>
                            <a:schemeClr val="tx1"/>
                          </a:solidFill>
                          <a:latin typeface="Arial"/>
                        </a:rPr>
                        <a:t>despite</a:t>
                      </a:r>
                      <a:r>
                        <a:rPr lang="en-US" sz="1800" b="1" i="0" u="none" strike="noStrike" noProof="0" dirty="0">
                          <a:solidFill>
                            <a:schemeClr val="tx1"/>
                          </a:solidFill>
                          <a:latin typeface="Arial"/>
                        </a:rPr>
                        <a:t> several of the camels not having riders.</a:t>
                      </a:r>
                      <a:endParaRPr lang="en-US" dirty="0">
                        <a:solidFill>
                          <a:schemeClr val="tx1"/>
                        </a:solidFill>
                      </a:endParaRPr>
                    </a:p>
                    <a:p>
                      <a:pPr lvl="0" algn="l">
                        <a:lnSpc>
                          <a:spcPct val="100000"/>
                        </a:lnSpc>
                        <a:spcBef>
                          <a:spcPts val="0"/>
                        </a:spcBef>
                        <a:spcAft>
                          <a:spcPts val="0"/>
                        </a:spcAft>
                        <a:buNone/>
                      </a:pPr>
                      <a:endParaRPr lang="en-US" sz="1800" b="1" i="0" u="none" strike="noStrike" noProof="0" dirty="0">
                        <a:solidFill>
                          <a:schemeClr val="tx1"/>
                        </a:solidFill>
                        <a:latin typeface="Arial"/>
                      </a:endParaRPr>
                    </a:p>
                    <a:p>
                      <a:pPr lvl="0" algn="l">
                        <a:lnSpc>
                          <a:spcPct val="100000"/>
                        </a:lnSpc>
                        <a:spcBef>
                          <a:spcPts val="0"/>
                        </a:spcBef>
                        <a:spcAft>
                          <a:spcPts val="0"/>
                        </a:spcAft>
                        <a:buNone/>
                      </a:pPr>
                      <a:r>
                        <a:rPr lang="en-US" sz="1800" b="1" i="0" u="none" strike="noStrike" noProof="0" dirty="0">
                          <a:solidFill>
                            <a:schemeClr val="tx1"/>
                          </a:solidFill>
                          <a:latin typeface="Arial"/>
                        </a:rPr>
                        <a:t>What’s the </a:t>
                      </a:r>
                      <a:r>
                        <a:rPr lang="en-US" sz="1800" b="1" i="0" u="sng" strike="noStrike" noProof="0" dirty="0">
                          <a:solidFill>
                            <a:schemeClr val="tx1"/>
                          </a:solidFill>
                          <a:latin typeface="Arial"/>
                        </a:rPr>
                        <a:t>difference between</a:t>
                      </a:r>
                      <a:r>
                        <a:rPr lang="en-US" sz="1800" b="1" i="0" u="none" strike="noStrike" noProof="0" dirty="0">
                          <a:solidFill>
                            <a:schemeClr val="tx1"/>
                          </a:solidFill>
                          <a:latin typeface="Arial"/>
                        </a:rPr>
                        <a:t> leaving now and in ten minutes, after the film has finished?</a:t>
                      </a:r>
                    </a:p>
                    <a:p>
                      <a:pPr lvl="0" algn="l">
                        <a:lnSpc>
                          <a:spcPct val="100000"/>
                        </a:lnSpc>
                        <a:spcBef>
                          <a:spcPts val="0"/>
                        </a:spcBef>
                        <a:spcAft>
                          <a:spcPts val="0"/>
                        </a:spcAft>
                        <a:buNone/>
                      </a:pPr>
                      <a:endParaRPr lang="en-US" sz="1800" b="1" i="0" u="none" strike="noStrike" noProof="0" dirty="0">
                        <a:solidFill>
                          <a:schemeClr val="tx1"/>
                        </a:solidFill>
                        <a:latin typeface="Arial"/>
                      </a:endParaRPr>
                    </a:p>
                    <a:p>
                      <a:pPr lvl="0" algn="l">
                        <a:lnSpc>
                          <a:spcPct val="100000"/>
                        </a:lnSpc>
                        <a:spcBef>
                          <a:spcPts val="0"/>
                        </a:spcBef>
                        <a:spcAft>
                          <a:spcPts val="0"/>
                        </a:spcAft>
                        <a:buNone/>
                      </a:pPr>
                      <a:r>
                        <a:rPr lang="en-US" sz="1800" b="1" i="0" u="sng" strike="noStrike" noProof="0" dirty="0">
                          <a:solidFill>
                            <a:schemeClr val="tx1"/>
                          </a:solidFill>
                          <a:latin typeface="Arial"/>
                        </a:rPr>
                        <a:t>In contrast to</a:t>
                      </a:r>
                      <a:r>
                        <a:rPr lang="en-US" sz="1800" b="1" i="0" u="none" strike="noStrike" noProof="0" dirty="0">
                          <a:solidFill>
                            <a:schemeClr val="tx1"/>
                          </a:solidFill>
                          <a:latin typeface="Arial"/>
                        </a:rPr>
                        <a:t> traditional crafts, modern products are made quickly and in large quantities.</a:t>
                      </a:r>
                      <a:endParaRPr lang="en-US" i="0" u="none" strike="noStrike" noProof="0" dirty="0">
                        <a:solidFill>
                          <a:schemeClr val="tx1"/>
                        </a:solidFill>
                        <a:latin typeface="Arial"/>
                      </a:endParaRP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701477">
                <a:tc>
                  <a:txBody>
                    <a:bodyPr/>
                    <a:lstStyle/>
                    <a:p>
                      <a:pPr algn="ctr" rtl="0"/>
                      <a:r>
                        <a:rPr lang="en-GB" sz="1800" b="1" dirty="0">
                          <a:solidFill>
                            <a:schemeClr val="tx1"/>
                          </a:solidFill>
                          <a:latin typeface="Arial" panose="020B0604020202020204" pitchFamily="34" charset="0"/>
                          <a:cs typeface="Arial" panose="020B0604020202020204" pitchFamily="34" charset="0"/>
                        </a:rPr>
                        <a:t>Functional language</a:t>
                      </a:r>
                      <a:r>
                        <a:rPr lang="en-AE" sz="1800" b="1">
                          <a:solidFill>
                            <a:schemeClr val="tx1"/>
                          </a:solidFill>
                          <a:latin typeface="Arial" panose="020B0604020202020204" pitchFamily="34" charset="0"/>
                          <a:cs typeface="Arial" panose="020B0604020202020204" pitchFamily="34" charset="0"/>
                        </a:rPr>
                        <a:t> </a:t>
                      </a:r>
                      <a:r>
                        <a:rPr lang="en-GB" sz="1800" b="1" dirty="0">
                          <a:solidFill>
                            <a:schemeClr val="tx1"/>
                          </a:solidFill>
                          <a:latin typeface="Arial" panose="020B0604020202020204" pitchFamily="34" charset="0"/>
                          <a:cs typeface="Arial" panose="020B0604020202020204" pitchFamily="34" charset="0"/>
                        </a:rPr>
                        <a:t>point</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lvl="0" algn="l">
                        <a:lnSpc>
                          <a:spcPct val="100000"/>
                        </a:lnSpc>
                        <a:spcBef>
                          <a:spcPts val="0"/>
                        </a:spcBef>
                        <a:spcAft>
                          <a:spcPts val="0"/>
                        </a:spcAft>
                        <a:buNone/>
                      </a:pPr>
                      <a:r>
                        <a:rPr lang="en-US" sz="1800" b="0" i="0" u="none" strike="noStrike" kern="1200" noProof="0" dirty="0">
                          <a:solidFill>
                            <a:schemeClr val="tx2"/>
                          </a:solidFill>
                          <a:effectLst/>
                          <a:latin typeface="Arial"/>
                          <a:hlinkClick r:id="rId2">
                            <a:extLst>
                              <a:ext uri="{A12FA001-AC4F-418D-AE19-62706E023703}">
                                <ahyp:hlinkClr xmlns:ahyp="http://schemas.microsoft.com/office/drawing/2018/hyperlinkcolor" val="tx"/>
                              </a:ext>
                            </a:extLst>
                          </a:hlinkClick>
                        </a:rPr>
                        <a:t>Comparing and contrasting </a:t>
                      </a:r>
                      <a:endParaRPr lang="en-US" dirty="0">
                        <a:solidFill>
                          <a:schemeClr val="tx2"/>
                        </a:solidFill>
                      </a:endParaRPr>
                    </a:p>
                  </a:txBody>
                  <a:tcPr anchor="ctr"/>
                </a:tc>
                <a:extLst>
                  <a:ext uri="{0D108BD9-81ED-4DB2-BD59-A6C34878D82A}">
                    <a16:rowId xmlns:a16="http://schemas.microsoft.com/office/drawing/2014/main" val="1865912953"/>
                  </a:ext>
                </a:extLst>
              </a:tr>
              <a:tr h="701477">
                <a:tc>
                  <a:txBody>
                    <a:bodyPr/>
                    <a:lstStyle/>
                    <a:p>
                      <a:pPr algn="ctr" rtl="0"/>
                      <a:r>
                        <a:rPr lang="en-GB" sz="1800" b="1" dirty="0">
                          <a:solidFill>
                            <a:schemeClr val="tx1"/>
                          </a:solidFill>
                          <a:latin typeface="Arial" panose="020B0604020202020204" pitchFamily="34" charset="0"/>
                          <a:cs typeface="Arial" panose="020B0604020202020204" pitchFamily="34" charset="0"/>
                        </a:rPr>
                        <a:t>Associated grammar</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lvl="0" algn="l">
                        <a:buNone/>
                      </a:pPr>
                      <a:r>
                        <a:rPr lang="en-US" sz="1800" b="0" i="0" u="none" strike="noStrike" kern="1200" noProof="0" dirty="0">
                          <a:solidFill>
                            <a:srgbClr val="000000"/>
                          </a:solidFill>
                          <a:effectLst/>
                          <a:latin typeface="Arial"/>
                        </a:rPr>
                        <a:t>Adjectives, nouns, comparatives, superlatives </a:t>
                      </a:r>
                      <a:endParaRPr lang="en-US" dirty="0"/>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506810743"/>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56D79B-812E-5294-42EB-39AB43560288}"/>
              </a:ext>
            </a:extLst>
          </p:cNvPr>
          <p:cNvSpPr>
            <a:spLocks noGrp="1"/>
          </p:cNvSpPr>
          <p:nvPr>
            <p:ph type="title"/>
          </p:nvPr>
        </p:nvSpPr>
        <p:spPr/>
        <p:txBody>
          <a:bodyPr/>
          <a:lstStyle/>
          <a:p>
            <a:pPr algn="ctr"/>
            <a:r>
              <a:rPr lang="en-US" dirty="0"/>
              <a:t>Thank you</a:t>
            </a:r>
            <a:endParaRPr lang="en-AE" dirty="0"/>
          </a:p>
        </p:txBody>
      </p:sp>
    </p:spTree>
    <p:extLst>
      <p:ext uri="{BB962C8B-B14F-4D97-AF65-F5344CB8AC3E}">
        <p14:creationId xmlns:p14="http://schemas.microsoft.com/office/powerpoint/2010/main" val="3581349234"/>
      </p:ext>
    </p:extLst>
  </p:cSld>
  <p:clrMapOvr>
    <a:masterClrMapping/>
  </p:clrMapOvr>
</p:sld>
</file>

<file path=ppt/theme/theme1.xml><?xml version="1.0" encoding="utf-8"?>
<a:theme xmlns:a="http://schemas.openxmlformats.org/drawingml/2006/main" name="Office Theme">
  <a:themeElements>
    <a:clrScheme name="Moe PPT__">
      <a:dk1>
        <a:srgbClr val="5E5E5E"/>
      </a:dk1>
      <a:lt1>
        <a:srgbClr val="FFFFFF"/>
      </a:lt1>
      <a:dk2>
        <a:srgbClr val="AB833A"/>
      </a:dk2>
      <a:lt2>
        <a:srgbClr val="FFFFFF"/>
      </a:lt2>
      <a:accent1>
        <a:srgbClr val="AC833B"/>
      </a:accent1>
      <a:accent2>
        <a:srgbClr val="D0AB74"/>
      </a:accent2>
      <a:accent3>
        <a:srgbClr val="595959"/>
      </a:accent3>
      <a:accent4>
        <a:srgbClr val="CECECE"/>
      </a:accent4>
      <a:accent5>
        <a:srgbClr val="A9A9A9"/>
      </a:accent5>
      <a:accent6>
        <a:srgbClr val="5F5F5F"/>
      </a:accent6>
      <a:hlink>
        <a:srgbClr val="FFFFFF"/>
      </a:hlink>
      <a:folHlink>
        <a:srgbClr val="5E5E5E"/>
      </a:folHlink>
    </a:clrScheme>
    <a:fontScheme name="Custom 2">
      <a:majorFont>
        <a:latin typeface="Univers Next Arabic "/>
        <a:ea typeface=""/>
        <a:cs typeface=""/>
      </a:majorFont>
      <a:minorFont>
        <a:latin typeface="Univers Next Arabic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N EN" id="{0CC10CF4-144F-E948-A769-77F915408196}" vid="{D06F57A7-07F5-C84F-83D9-2A31E67FE68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10B0BF13B97DD4BB8CF62CFB1A9CDD2" ma:contentTypeVersion="10" ma:contentTypeDescription="Create a new document." ma:contentTypeScope="" ma:versionID="9d3933e53dcabb94610d316ca27d63b4">
  <xsd:schema xmlns:xsd="http://www.w3.org/2001/XMLSchema" xmlns:xs="http://www.w3.org/2001/XMLSchema" xmlns:p="http://schemas.microsoft.com/office/2006/metadata/properties" xmlns:ns2="9e9750b4-5bba-45f3-b196-96a2c6b5604b" xmlns:ns3="32e4c5a6-a30f-402c-a4de-1974d13e36c6" targetNamespace="http://schemas.microsoft.com/office/2006/metadata/properties" ma:root="true" ma:fieldsID="e69ff950d7f9c46a637cca37ee33dfbe" ns2:_="" ns3:_="">
    <xsd:import namespace="9e9750b4-5bba-45f3-b196-96a2c6b5604b"/>
    <xsd:import namespace="32e4c5a6-a30f-402c-a4de-1974d13e36c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MediaServiceSearchProperties" minOccurs="0"/>
                <xsd:element ref="ns2:MediaServiceObjectDetectorVersion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9750b4-5bba-45f3-b196-96a2c6b560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2e4c5a6-a30f-402c-a4de-1974d13e36c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C19CDEE-AFC6-4EE2-B4F7-8CA37066090B}">
  <ds:schemaRefs>
    <ds:schemaRef ds:uri="http://schemas.microsoft.com/office/2006/metadata/properties"/>
    <ds:schemaRef ds:uri="http://schemas.microsoft.com/office/infopath/2007/PartnerControls"/>
    <ds:schemaRef ds:uri="ed98f769-9929-4a8c-b4e0-3b1d78562470"/>
    <ds:schemaRef ds:uri="4a090edc-7a12-48de-8ccc-e297ffa550e8"/>
  </ds:schemaRefs>
</ds:datastoreItem>
</file>

<file path=customXml/itemProps2.xml><?xml version="1.0" encoding="utf-8"?>
<ds:datastoreItem xmlns:ds="http://schemas.openxmlformats.org/officeDocument/2006/customXml" ds:itemID="{89F0DD5D-9E3B-49C4-B321-0206CCC47594}"/>
</file>

<file path=customXml/itemProps3.xml><?xml version="1.0" encoding="utf-8"?>
<ds:datastoreItem xmlns:ds="http://schemas.openxmlformats.org/officeDocument/2006/customXml" ds:itemID="{F81099B7-B8BF-41D5-82E9-06FB6C4AF20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10725</TotalTime>
  <Words>1941</Words>
  <Application>Microsoft Macintosh PowerPoint</Application>
  <PresentationFormat>Widescreen</PresentationFormat>
  <Paragraphs>187</Paragraphs>
  <Slides>19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Univers Next Arabic </vt:lpstr>
      <vt:lpstr>Univers Next Arabic Bold</vt:lpstr>
      <vt:lpstr>Univers Next Arabic Light</vt:lpstr>
      <vt:lpstr>Arial</vt:lpstr>
      <vt:lpstr>Calibri</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Haya Abu Ruka</dc:creator>
  <cp:lastModifiedBy>Thomasin Hazelden</cp:lastModifiedBy>
  <cp:revision>92</cp:revision>
  <dcterms:created xsi:type="dcterms:W3CDTF">2024-07-05T04:49:36Z</dcterms:created>
  <dcterms:modified xsi:type="dcterms:W3CDTF">2024-11-16T11:16:07Z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0x010100810B0BF13B97DD4BB8CF62CFB1A9CDD2</vt:lpwstr>
  </property>
  <property fmtid="{D5CDD505-2E9C-101B-9397-08002B2CF9AE}" pid="3" name="MediaServiceImageTags">
    <vt:lpwstr/>
  </property>
</Properties>
</file>