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8" r:id="rId3"/>
    <p:sldId id="265" r:id="rId4"/>
    <p:sldId id="259" r:id="rId5"/>
    <p:sldId id="261" r:id="rId6"/>
    <p:sldId id="260" r:id="rId7"/>
    <p:sldId id="262" r:id="rId8"/>
    <p:sldId id="266" r:id="rId9"/>
    <p:sldId id="263" r:id="rId10"/>
    <p:sldId id="268" r:id="rId11"/>
    <p:sldId id="26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09706E-1BC8-4FA2-A9E5-65ECB3B1CCFC}" type="datetimeFigureOut">
              <a:rPr lang="en-US" smtClean="0"/>
              <a:t>4/15/2024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095C71-809D-4E18-B701-5A9D86AFD74E}" type="slidenum">
              <a:rPr lang="en-US" smtClean="0"/>
              <a:t>‹#›</a:t>
            </a:fld>
            <a:endParaRPr lang="en-US"/>
          </a:p>
        </p:txBody>
      </p:sp>
    </p:spTree>
    <p:extLst>
      <p:ext uri="{BB962C8B-B14F-4D97-AF65-F5344CB8AC3E}">
        <p14:creationId xmlns:p14="http://schemas.microsoft.com/office/powerpoint/2010/main" val="2128537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095C71-809D-4E18-B701-5A9D86AFD74E}" type="slidenum">
              <a:rPr lang="en-US" smtClean="0"/>
              <a:t>1</a:t>
            </a:fld>
            <a:endParaRPr lang="en-US"/>
          </a:p>
        </p:txBody>
      </p:sp>
    </p:spTree>
    <p:extLst>
      <p:ext uri="{BB962C8B-B14F-4D97-AF65-F5344CB8AC3E}">
        <p14:creationId xmlns:p14="http://schemas.microsoft.com/office/powerpoint/2010/main" val="5483432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7113567-3E00-4B0F-8E2A-9005F804D358}" type="datetime1">
              <a:rPr lang="en-US" smtClean="0"/>
              <a:t>4/15/2024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n-US"/>
              <a:t>Distance Learning Program                                        prepared by/ Ibrahim Eldabour</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95A4F8-B5E5-4AE7-931F-633145C27B2F}" type="datetime1">
              <a:rPr lang="en-US" smtClean="0"/>
              <a:t>4/15/2024</a:t>
            </a:fld>
            <a:endParaRPr lang="en-US" dirty="0"/>
          </a:p>
        </p:txBody>
      </p:sp>
      <p:sp>
        <p:nvSpPr>
          <p:cNvPr id="5" name="Footer Placeholder 4"/>
          <p:cNvSpPr>
            <a:spLocks noGrp="1"/>
          </p:cNvSpPr>
          <p:nvPr>
            <p:ph type="ftr" sz="quarter" idx="11"/>
          </p:nvPr>
        </p:nvSpPr>
        <p:spPr/>
        <p:txBody>
          <a:bodyPr/>
          <a:lstStyle/>
          <a:p>
            <a:r>
              <a:rPr lang="en-US"/>
              <a:t>Distance Learning Program                                        prepared by/ Ibrahim Eldabour</a:t>
            </a:r>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E48133-84C0-4EE4-B5BD-6CC40EF8B996}" type="datetime1">
              <a:rPr lang="en-US" smtClean="0"/>
              <a:t>4/15/2024</a:t>
            </a:fld>
            <a:endParaRPr lang="en-US" dirty="0"/>
          </a:p>
        </p:txBody>
      </p:sp>
      <p:sp>
        <p:nvSpPr>
          <p:cNvPr id="5" name="Footer Placeholder 4"/>
          <p:cNvSpPr>
            <a:spLocks noGrp="1"/>
          </p:cNvSpPr>
          <p:nvPr>
            <p:ph type="ftr" sz="quarter" idx="11"/>
          </p:nvPr>
        </p:nvSpPr>
        <p:spPr/>
        <p:txBody>
          <a:bodyPr/>
          <a:lstStyle/>
          <a:p>
            <a:r>
              <a:rPr lang="en-US"/>
              <a:t>Distance Learning Program                                        prepared by/ Ibrahim Eldabour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A64BAE-62A6-4B3A-9D86-E5EDF64EF529}" type="datetime1">
              <a:rPr lang="en-US" smtClean="0"/>
              <a:t>4/15/2024</a:t>
            </a:fld>
            <a:endParaRPr lang="en-US" dirty="0"/>
          </a:p>
        </p:txBody>
      </p:sp>
      <p:sp>
        <p:nvSpPr>
          <p:cNvPr id="6" name="Footer Placeholder 5"/>
          <p:cNvSpPr>
            <a:spLocks noGrp="1"/>
          </p:cNvSpPr>
          <p:nvPr>
            <p:ph type="ftr" sz="quarter" idx="11"/>
          </p:nvPr>
        </p:nvSpPr>
        <p:spPr/>
        <p:txBody>
          <a:bodyPr/>
          <a:lstStyle/>
          <a:p>
            <a:r>
              <a:rPr lang="en-US"/>
              <a:t>Distance Learning Program                                        prepared by/ Ibrahim Eldabour</a:t>
            </a:r>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0943DE-63FB-452A-8202-E2AA0F5B4E20}" type="datetime1">
              <a:rPr lang="en-US" smtClean="0"/>
              <a:t>4/15/2024</a:t>
            </a:fld>
            <a:endParaRPr lang="en-US" dirty="0"/>
          </a:p>
        </p:txBody>
      </p:sp>
      <p:sp>
        <p:nvSpPr>
          <p:cNvPr id="8" name="Footer Placeholder 7"/>
          <p:cNvSpPr>
            <a:spLocks noGrp="1"/>
          </p:cNvSpPr>
          <p:nvPr>
            <p:ph type="ftr" sz="quarter" idx="11"/>
          </p:nvPr>
        </p:nvSpPr>
        <p:spPr/>
        <p:txBody>
          <a:bodyPr/>
          <a:lstStyle/>
          <a:p>
            <a:r>
              <a:rPr lang="en-US"/>
              <a:t>Distance Learning Program                                        prepared by/ Ibrahim Eldabour</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2AD04A-2699-45E6-ADD4-15B419E629FA}" type="datetime1">
              <a:rPr lang="en-US" smtClean="0"/>
              <a:t>4/15/2024</a:t>
            </a:fld>
            <a:endParaRPr lang="en-US" dirty="0"/>
          </a:p>
        </p:txBody>
      </p:sp>
      <p:sp>
        <p:nvSpPr>
          <p:cNvPr id="4" name="Footer Placeholder 3"/>
          <p:cNvSpPr>
            <a:spLocks noGrp="1"/>
          </p:cNvSpPr>
          <p:nvPr>
            <p:ph type="ftr" sz="quarter" idx="11"/>
          </p:nvPr>
        </p:nvSpPr>
        <p:spPr/>
        <p:txBody>
          <a:bodyPr/>
          <a:lstStyle/>
          <a:p>
            <a:r>
              <a:rPr lang="en-US"/>
              <a:t>Distance Learning Program                                        prepared by/ Ibrahim Eldabour</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ADA38C-9E13-4624-85DA-7E859F1D918E}" type="datetime1">
              <a:rPr lang="en-US" smtClean="0"/>
              <a:t>4/15/2024</a:t>
            </a:fld>
            <a:endParaRPr lang="en-US" dirty="0"/>
          </a:p>
        </p:txBody>
      </p:sp>
      <p:sp>
        <p:nvSpPr>
          <p:cNvPr id="3" name="Footer Placeholder 2"/>
          <p:cNvSpPr>
            <a:spLocks noGrp="1"/>
          </p:cNvSpPr>
          <p:nvPr>
            <p:ph type="ftr" sz="quarter" idx="11"/>
          </p:nvPr>
        </p:nvSpPr>
        <p:spPr/>
        <p:txBody>
          <a:bodyPr/>
          <a:lstStyle/>
          <a:p>
            <a:r>
              <a:rPr lang="en-US"/>
              <a:t>Distance Learning Program                                        prepared by/ Ibrahim Eldabour</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341AFF-10DC-45CB-BFBF-4D2DA49DB845}" type="datetime1">
              <a:rPr lang="en-US" smtClean="0"/>
              <a:t>4/15/2024</a:t>
            </a:fld>
            <a:endParaRPr lang="en-US" dirty="0"/>
          </a:p>
        </p:txBody>
      </p:sp>
      <p:sp>
        <p:nvSpPr>
          <p:cNvPr id="6" name="Footer Placeholder 5"/>
          <p:cNvSpPr>
            <a:spLocks noGrp="1"/>
          </p:cNvSpPr>
          <p:nvPr>
            <p:ph type="ftr" sz="quarter" idx="11"/>
          </p:nvPr>
        </p:nvSpPr>
        <p:spPr/>
        <p:txBody>
          <a:bodyPr/>
          <a:lstStyle/>
          <a:p>
            <a:r>
              <a:rPr lang="en-US"/>
              <a:t>Distance Learning Program                                        prepared by/ Ibrahim Eldabour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4BF55B-1084-451F-9DB3-3A13B82369B8}" type="datetime1">
              <a:rPr lang="en-US" smtClean="0"/>
              <a:t>4/15/2024</a:t>
            </a:fld>
            <a:endParaRPr lang="en-US" dirty="0"/>
          </a:p>
        </p:txBody>
      </p:sp>
      <p:sp>
        <p:nvSpPr>
          <p:cNvPr id="6" name="Footer Placeholder 5"/>
          <p:cNvSpPr>
            <a:spLocks noGrp="1"/>
          </p:cNvSpPr>
          <p:nvPr>
            <p:ph type="ftr" sz="quarter" idx="11"/>
          </p:nvPr>
        </p:nvSpPr>
        <p:spPr/>
        <p:txBody>
          <a:bodyPr/>
          <a:lstStyle/>
          <a:p>
            <a:r>
              <a:rPr lang="en-US"/>
              <a:t>Distance Learning Program                                        prepared by/ Ibrahim Eldabour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7FAED4-8EF6-4D92-B1D5-EF1C2C5967BB}" type="datetime1">
              <a:rPr lang="en-US" smtClean="0"/>
              <a:t>4/15/2024</a:t>
            </a:fld>
            <a:endParaRPr lang="en-US" dirty="0"/>
          </a:p>
        </p:txBody>
      </p:sp>
      <p:sp>
        <p:nvSpPr>
          <p:cNvPr id="6" name="Footer Placeholder 5"/>
          <p:cNvSpPr>
            <a:spLocks noGrp="1"/>
          </p:cNvSpPr>
          <p:nvPr>
            <p:ph type="ftr" sz="quarter" idx="11"/>
          </p:nvPr>
        </p:nvSpPr>
        <p:spPr/>
        <p:txBody>
          <a:bodyPr/>
          <a:lstStyle/>
          <a:p>
            <a:r>
              <a:rPr lang="en-US"/>
              <a:t>Distance Learning Program                                        prepared by/ Ibrahim Eldabour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720E28-15E2-4A66-B1D4-0012ABF2C16A}" type="datetime1">
              <a:rPr lang="en-US" smtClean="0"/>
              <a:t>4/15/2024</a:t>
            </a:fld>
            <a:endParaRPr lang="en-US" dirty="0"/>
          </a:p>
        </p:txBody>
      </p:sp>
      <p:sp>
        <p:nvSpPr>
          <p:cNvPr id="5" name="Footer Placeholder 4"/>
          <p:cNvSpPr>
            <a:spLocks noGrp="1"/>
          </p:cNvSpPr>
          <p:nvPr>
            <p:ph type="ftr" sz="quarter" idx="11"/>
          </p:nvPr>
        </p:nvSpPr>
        <p:spPr/>
        <p:txBody>
          <a:bodyPr/>
          <a:lstStyle/>
          <a:p>
            <a:r>
              <a:rPr lang="en-US"/>
              <a:t>Distance Learning Program                                        prepared by/ Ibrahim Eldabour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9C2051-AB80-4A9B-B71A-E257A305CE8A}" type="datetime1">
              <a:rPr lang="en-US" smtClean="0"/>
              <a:t>4/15/2024</a:t>
            </a:fld>
            <a:endParaRPr lang="en-US" dirty="0"/>
          </a:p>
        </p:txBody>
      </p:sp>
      <p:sp>
        <p:nvSpPr>
          <p:cNvPr id="5" name="Footer Placeholder 4"/>
          <p:cNvSpPr>
            <a:spLocks noGrp="1"/>
          </p:cNvSpPr>
          <p:nvPr>
            <p:ph type="ftr" sz="quarter" idx="11"/>
          </p:nvPr>
        </p:nvSpPr>
        <p:spPr/>
        <p:txBody>
          <a:bodyPr/>
          <a:lstStyle/>
          <a:p>
            <a:r>
              <a:rPr lang="en-US"/>
              <a:t>Distance Learning Program                                        prepared by/ Ibrahim Eldabour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4A7B7B-C43F-4967-AEA3-5B3DB6D84705}" type="datetime1">
              <a:rPr lang="en-US" smtClean="0"/>
              <a:t>4/15/2024</a:t>
            </a:fld>
            <a:endParaRPr lang="en-US" dirty="0"/>
          </a:p>
        </p:txBody>
      </p:sp>
      <p:sp>
        <p:nvSpPr>
          <p:cNvPr id="5" name="Footer Placeholder 4"/>
          <p:cNvSpPr>
            <a:spLocks noGrp="1"/>
          </p:cNvSpPr>
          <p:nvPr>
            <p:ph type="ftr" sz="quarter" idx="11"/>
          </p:nvPr>
        </p:nvSpPr>
        <p:spPr/>
        <p:txBody>
          <a:bodyPr/>
          <a:lstStyle/>
          <a:p>
            <a:r>
              <a:rPr lang="en-US"/>
              <a:t>Distance Learning Program                                        prepared by/ Ibrahim Eldabour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17336D-FAC6-4579-AC26-1CD7A03F19A3}" type="datetime1">
              <a:rPr lang="en-US" smtClean="0"/>
              <a:t>4/15/2024</a:t>
            </a:fld>
            <a:endParaRPr lang="en-US" dirty="0"/>
          </a:p>
        </p:txBody>
      </p:sp>
      <p:sp>
        <p:nvSpPr>
          <p:cNvPr id="5" name="Footer Placeholder 4"/>
          <p:cNvSpPr>
            <a:spLocks noGrp="1"/>
          </p:cNvSpPr>
          <p:nvPr>
            <p:ph type="ftr" sz="quarter" idx="11"/>
          </p:nvPr>
        </p:nvSpPr>
        <p:spPr/>
        <p:txBody>
          <a:bodyPr/>
          <a:lstStyle/>
          <a:p>
            <a:r>
              <a:rPr lang="en-US"/>
              <a:t>Distance Learning Program                                        prepared by/ Ibrahim Eldabour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EE6724-CFDB-4459-9F22-20EC84AD7143}" type="datetime1">
              <a:rPr lang="en-US" smtClean="0"/>
              <a:t>4/15/2024</a:t>
            </a:fld>
            <a:endParaRPr lang="en-US" dirty="0"/>
          </a:p>
        </p:txBody>
      </p:sp>
      <p:sp>
        <p:nvSpPr>
          <p:cNvPr id="5" name="Footer Placeholder 4"/>
          <p:cNvSpPr>
            <a:spLocks noGrp="1"/>
          </p:cNvSpPr>
          <p:nvPr>
            <p:ph type="ftr" sz="quarter" idx="11"/>
          </p:nvPr>
        </p:nvSpPr>
        <p:spPr/>
        <p:txBody>
          <a:bodyPr/>
          <a:lstStyle/>
          <a:p>
            <a:r>
              <a:rPr lang="en-US"/>
              <a:t>Distance Learning Program                                        prepared by/ Ibrahim Eldabour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1FA1B9-5346-46C7-A3C2-49E69C1552B6}" type="datetime1">
              <a:rPr lang="en-US" smtClean="0"/>
              <a:t>4/15/2024</a:t>
            </a:fld>
            <a:endParaRPr lang="en-US" dirty="0"/>
          </a:p>
        </p:txBody>
      </p:sp>
      <p:sp>
        <p:nvSpPr>
          <p:cNvPr id="5" name="Footer Placeholder 4"/>
          <p:cNvSpPr>
            <a:spLocks noGrp="1"/>
          </p:cNvSpPr>
          <p:nvPr>
            <p:ph type="ftr" sz="quarter" idx="11"/>
          </p:nvPr>
        </p:nvSpPr>
        <p:spPr/>
        <p:txBody>
          <a:bodyPr/>
          <a:lstStyle/>
          <a:p>
            <a:r>
              <a:rPr lang="en-US"/>
              <a:t>Distance Learning Program                                        prepared by/ Ibrahim Eldabour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ABDE8D-851B-46C4-AC3C-4C2C3DCA0FC2}" type="datetime1">
              <a:rPr lang="en-US" smtClean="0"/>
              <a:t>4/15/2024</a:t>
            </a:fld>
            <a:endParaRPr lang="en-US" dirty="0"/>
          </a:p>
        </p:txBody>
      </p:sp>
      <p:sp>
        <p:nvSpPr>
          <p:cNvPr id="5" name="Footer Placeholder 4"/>
          <p:cNvSpPr>
            <a:spLocks noGrp="1"/>
          </p:cNvSpPr>
          <p:nvPr>
            <p:ph type="ftr" sz="quarter" idx="11"/>
          </p:nvPr>
        </p:nvSpPr>
        <p:spPr/>
        <p:txBody>
          <a:bodyPr/>
          <a:lstStyle/>
          <a:p>
            <a:r>
              <a:rPr lang="en-US"/>
              <a:t>Distance Learning Program                                        prepared by/ Ibrahim Eldabour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1C8B1B7-A433-448F-8EA5-CF0BC3051DED}" type="datetime1">
              <a:rPr lang="en-US" smtClean="0"/>
              <a:t>4/15/2024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Distance Learning Program                                        prepared by/ Ibrahim Eldabour</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sldNum="0"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7.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FF0000"/>
                </a:solidFill>
              </a:rPr>
              <a:t>6-1Area Between Curves </a:t>
            </a:r>
          </a:p>
        </p:txBody>
      </p:sp>
      <p:sp>
        <p:nvSpPr>
          <p:cNvPr id="5" name="Text Placeholder 4"/>
          <p:cNvSpPr>
            <a:spLocks noGrp="1"/>
          </p:cNvSpPr>
          <p:nvPr>
            <p:ph type="body" sz="half" idx="2"/>
          </p:nvPr>
        </p:nvSpPr>
        <p:spPr/>
        <p:txBody>
          <a:bodyPr>
            <a:normAutofit/>
          </a:bodyPr>
          <a:lstStyle/>
          <a:p>
            <a:r>
              <a:rPr lang="en-US" sz="2400" dirty="0"/>
              <a:t>Grade 12 advance</a:t>
            </a:r>
          </a:p>
        </p:txBody>
      </p:sp>
      <p:pic>
        <p:nvPicPr>
          <p:cNvPr id="7" name="Picture 6"/>
          <p:cNvPicPr>
            <a:picLocks noChangeAspect="1"/>
          </p:cNvPicPr>
          <p:nvPr/>
        </p:nvPicPr>
        <p:blipFill>
          <a:blip r:embed="rId3"/>
          <a:stretch>
            <a:fillRect/>
          </a:stretch>
        </p:blipFill>
        <p:spPr>
          <a:xfrm>
            <a:off x="7765960" y="1883832"/>
            <a:ext cx="3601523" cy="3641205"/>
          </a:xfrm>
          <a:prstGeom prst="rect">
            <a:avLst/>
          </a:prstGeom>
        </p:spPr>
      </p:pic>
      <p:pic>
        <p:nvPicPr>
          <p:cNvPr id="9" name="Google Shape;132;p25" descr="نتيجة بحث الصور عن ‪AUHV ,HVM HGJVFDM ,HGJUGDL‬‏"/>
          <p:cNvPicPr preferRelativeResize="0"/>
          <p:nvPr/>
        </p:nvPicPr>
        <p:blipFill rotWithShape="1">
          <a:blip r:embed="rId4">
            <a:alphaModFix/>
          </a:blip>
          <a:srcRect l="24460" t="11710" r="25001" b="13027"/>
          <a:stretch/>
        </p:blipFill>
        <p:spPr>
          <a:xfrm>
            <a:off x="640823" y="651240"/>
            <a:ext cx="1149339" cy="1035892"/>
          </a:xfrm>
          <a:prstGeom prst="rect">
            <a:avLst/>
          </a:prstGeom>
          <a:noFill/>
          <a:ln>
            <a:noFill/>
          </a:ln>
        </p:spPr>
      </p:pic>
    </p:spTree>
    <p:extLst>
      <p:ext uri="{BB962C8B-B14F-4D97-AF65-F5344CB8AC3E}">
        <p14:creationId xmlns:p14="http://schemas.microsoft.com/office/powerpoint/2010/main" val="2558400754"/>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Learning Objectives:</a:t>
            </a:r>
          </a:p>
        </p:txBody>
      </p:sp>
      <p:sp>
        <p:nvSpPr>
          <p:cNvPr id="3" name="Content Placeholder 2"/>
          <p:cNvSpPr>
            <a:spLocks noGrp="1"/>
          </p:cNvSpPr>
          <p:nvPr>
            <p:ph idx="1"/>
          </p:nvPr>
        </p:nvSpPr>
        <p:spPr/>
        <p:txBody>
          <a:bodyPr/>
          <a:lstStyle/>
          <a:p>
            <a:r>
              <a:rPr lang="en-US" b="1" dirty="0"/>
              <a:t>1.   Find the area between two curves using definite integrations.</a:t>
            </a:r>
            <a:endParaRPr lang="en-US" dirty="0"/>
          </a:p>
          <a:p>
            <a:r>
              <a:rPr lang="en-US" b="1" dirty="0"/>
              <a:t>2.  </a:t>
            </a:r>
            <a:r>
              <a:rPr lang="en-US" b="1" dirty="0">
                <a:solidFill>
                  <a:srgbClr val="FF0000"/>
                </a:solidFill>
              </a:rPr>
              <a:t>Compute the area of a region using definite integration with y as a variable.</a:t>
            </a:r>
            <a:endParaRPr lang="en-US" dirty="0">
              <a:solidFill>
                <a:srgbClr val="FF0000"/>
              </a:solidFill>
            </a:endParaRPr>
          </a:p>
          <a:p>
            <a:endParaRPr lang="en-US" dirty="0"/>
          </a:p>
        </p:txBody>
      </p:sp>
      <p:pic>
        <p:nvPicPr>
          <p:cNvPr id="4" name="Picture 3"/>
          <p:cNvPicPr>
            <a:picLocks noChangeAspect="1"/>
          </p:cNvPicPr>
          <p:nvPr/>
        </p:nvPicPr>
        <p:blipFill>
          <a:blip r:embed="rId2"/>
          <a:stretch>
            <a:fillRect/>
          </a:stretch>
        </p:blipFill>
        <p:spPr>
          <a:xfrm>
            <a:off x="6670163" y="3694599"/>
            <a:ext cx="3988379" cy="2181269"/>
          </a:xfrm>
          <a:prstGeom prst="rect">
            <a:avLst/>
          </a:prstGeom>
        </p:spPr>
      </p:pic>
      <p:pic>
        <p:nvPicPr>
          <p:cNvPr id="5" name="Picture 4"/>
          <p:cNvPicPr>
            <a:picLocks noChangeAspect="1"/>
          </p:cNvPicPr>
          <p:nvPr/>
        </p:nvPicPr>
        <p:blipFill>
          <a:blip r:embed="rId3"/>
          <a:stretch>
            <a:fillRect/>
          </a:stretch>
        </p:blipFill>
        <p:spPr>
          <a:xfrm>
            <a:off x="3306700" y="3477296"/>
            <a:ext cx="3125407" cy="2579169"/>
          </a:xfrm>
          <a:prstGeom prst="rect">
            <a:avLst/>
          </a:prstGeom>
        </p:spPr>
      </p:pic>
    </p:spTree>
    <p:extLst>
      <p:ext uri="{BB962C8B-B14F-4D97-AF65-F5344CB8AC3E}">
        <p14:creationId xmlns:p14="http://schemas.microsoft.com/office/powerpoint/2010/main" val="107866035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solidFill>
                  <a:srgbClr val="FF0000"/>
                </a:solidFill>
              </a:rPr>
              <a:t>Lesson starter </a:t>
            </a:r>
            <a:r>
              <a:rPr lang="en-US" dirty="0"/>
              <a:t>: what is the area of the red region (LMS)</a:t>
            </a:r>
          </a:p>
        </p:txBody>
      </p:sp>
      <p:pic>
        <p:nvPicPr>
          <p:cNvPr id="10" name="Picture 9"/>
          <p:cNvPicPr>
            <a:picLocks noChangeAspect="1"/>
          </p:cNvPicPr>
          <p:nvPr/>
        </p:nvPicPr>
        <p:blipFill>
          <a:blip r:embed="rId2"/>
          <a:stretch>
            <a:fillRect/>
          </a:stretch>
        </p:blipFill>
        <p:spPr>
          <a:xfrm>
            <a:off x="2753061" y="2621588"/>
            <a:ext cx="4676775" cy="3470119"/>
          </a:xfrm>
          <a:prstGeom prst="rect">
            <a:avLst/>
          </a:prstGeom>
        </p:spPr>
      </p:pic>
    </p:spTree>
    <p:extLst>
      <p:ext uri="{BB962C8B-B14F-4D97-AF65-F5344CB8AC3E}">
        <p14:creationId xmlns:p14="http://schemas.microsoft.com/office/powerpoint/2010/main" val="3923133495"/>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t>   </a:t>
            </a:r>
            <a:r>
              <a:rPr lang="en-US" sz="3100" b="1" dirty="0">
                <a:solidFill>
                  <a:srgbClr val="FF0000"/>
                </a:solidFill>
              </a:rPr>
              <a:t>The area between two curves using definite integrations.</a:t>
            </a:r>
            <a:br>
              <a:rPr lang="en-US" dirty="0"/>
            </a:br>
            <a:endParaRPr lang="en-US" dirty="0"/>
          </a:p>
        </p:txBody>
      </p:sp>
      <p:pic>
        <p:nvPicPr>
          <p:cNvPr id="4" name="Content Placeholder 3"/>
          <p:cNvPicPr>
            <a:picLocks noGrp="1" noChangeAspect="1"/>
          </p:cNvPicPr>
          <p:nvPr>
            <p:ph idx="1"/>
          </p:nvPr>
        </p:nvPicPr>
        <p:blipFill>
          <a:blip r:embed="rId2"/>
          <a:stretch>
            <a:fillRect/>
          </a:stretch>
        </p:blipFill>
        <p:spPr>
          <a:xfrm>
            <a:off x="2936383" y="2559319"/>
            <a:ext cx="5705341" cy="2438400"/>
          </a:xfrm>
          <a:prstGeom prst="rect">
            <a:avLst/>
          </a:prstGeom>
        </p:spPr>
      </p:pic>
      <p:pic>
        <p:nvPicPr>
          <p:cNvPr id="5" name="Picture 4"/>
          <p:cNvPicPr>
            <a:picLocks noChangeAspect="1"/>
          </p:cNvPicPr>
          <p:nvPr/>
        </p:nvPicPr>
        <p:blipFill>
          <a:blip r:embed="rId3"/>
          <a:stretch>
            <a:fillRect/>
          </a:stretch>
        </p:blipFill>
        <p:spPr>
          <a:xfrm>
            <a:off x="3383990" y="5129614"/>
            <a:ext cx="4858489" cy="771525"/>
          </a:xfrm>
          <a:prstGeom prst="rect">
            <a:avLst/>
          </a:prstGeom>
        </p:spPr>
      </p:pic>
    </p:spTree>
    <p:extLst>
      <p:ext uri="{BB962C8B-B14F-4D97-AF65-F5344CB8AC3E}">
        <p14:creationId xmlns:p14="http://schemas.microsoft.com/office/powerpoint/2010/main" val="1749887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Autofit/>
              </a:bodyPr>
              <a:lstStyle/>
              <a:p>
                <a:pPr algn="l"/>
                <a:r>
                  <a:rPr lang="en-US" sz="3600" b="1" i="1" u="sng" dirty="0">
                    <a:solidFill>
                      <a:srgbClr val="FF0000"/>
                    </a:solidFill>
                  </a:rPr>
                  <a:t>Example 1</a:t>
                </a:r>
                <a:r>
                  <a:rPr lang="en-US" sz="3600" u="sng" dirty="0">
                    <a:solidFill>
                      <a:srgbClr val="FF0000"/>
                    </a:solidFill>
                  </a:rPr>
                  <a:t> </a:t>
                </a:r>
                <a:r>
                  <a:rPr lang="en-US" sz="3600" dirty="0"/>
                  <a:t>:Determine the area of the region bounded by </a:t>
                </a:r>
                <a14:m>
                  <m:oMath xmlns:m="http://schemas.openxmlformats.org/officeDocument/2006/math">
                    <m:r>
                      <a:rPr lang="en-US" sz="3600" b="0" i="1" smtClean="0">
                        <a:latin typeface="Cambria Math" panose="02040503050406030204" pitchFamily="18" charset="0"/>
                      </a:rPr>
                      <m:t>𝑦</m:t>
                    </m:r>
                    <m:r>
                      <a:rPr lang="en-US" sz="3600" b="0" i="1" smtClean="0">
                        <a:latin typeface="Cambria Math" panose="02040503050406030204" pitchFamily="18" charset="0"/>
                      </a:rPr>
                      <m:t>=</m:t>
                    </m:r>
                    <m:r>
                      <a:rPr lang="en-US" sz="3600" b="0" i="1" smtClean="0">
                        <a:latin typeface="Cambria Math" panose="02040503050406030204" pitchFamily="18" charset="0"/>
                      </a:rPr>
                      <m:t>𝑥</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𝑒</m:t>
                        </m:r>
                      </m:e>
                      <m:sup>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𝑥</m:t>
                            </m:r>
                          </m:e>
                          <m:sup>
                            <m:r>
                              <a:rPr lang="en-US" sz="3600" b="0" i="1" smtClean="0">
                                <a:latin typeface="Cambria Math" panose="02040503050406030204" pitchFamily="18" charset="0"/>
                              </a:rPr>
                              <m:t>2</m:t>
                            </m:r>
                          </m:sup>
                        </m:sSup>
                      </m:sup>
                    </m:sSup>
                  </m:oMath>
                </a14:m>
                <a:r>
                  <a:rPr lang="en-US" sz="3600" dirty="0"/>
                  <a:t>,  </a:t>
                </a:r>
                <a14:m>
                  <m:oMath xmlns:m="http://schemas.openxmlformats.org/officeDocument/2006/math">
                    <m:r>
                      <a:rPr lang="en-US" sz="3600" i="1" dirty="0" smtClean="0">
                        <a:latin typeface="Cambria Math" panose="02040503050406030204" pitchFamily="18" charset="0"/>
                      </a:rPr>
                      <m:t>𝑦</m:t>
                    </m:r>
                    <m:r>
                      <a:rPr lang="en-US" sz="3600" i="1" dirty="0" smtClean="0">
                        <a:latin typeface="Cambria Math" panose="02040503050406030204" pitchFamily="18" charset="0"/>
                      </a:rPr>
                      <m:t>=</m:t>
                    </m:r>
                    <m:r>
                      <a:rPr lang="en-US" sz="3600" i="1" dirty="0" smtClean="0">
                        <a:latin typeface="Cambria Math" panose="02040503050406030204" pitchFamily="18" charset="0"/>
                      </a:rPr>
                      <m:t>𝑥</m:t>
                    </m:r>
                    <m:r>
                      <a:rPr lang="en-US" sz="3600" i="1" dirty="0" smtClean="0">
                        <a:latin typeface="Cambria Math" panose="02040503050406030204" pitchFamily="18" charset="0"/>
                      </a:rPr>
                      <m:t>+1</m:t>
                    </m:r>
                  </m:oMath>
                </a14:m>
                <a:r>
                  <a:rPr lang="en-US" sz="3600" dirty="0"/>
                  <a:t>, </a:t>
                </a:r>
                <a14:m>
                  <m:oMath xmlns:m="http://schemas.openxmlformats.org/officeDocument/2006/math">
                    <m:r>
                      <a:rPr lang="en-US" sz="3600" i="1" dirty="0" smtClean="0">
                        <a:latin typeface="Cambria Math" panose="02040503050406030204" pitchFamily="18" charset="0"/>
                      </a:rPr>
                      <m:t>𝑥</m:t>
                    </m:r>
                    <m:r>
                      <a:rPr lang="en-US" sz="3600" i="1" dirty="0" smtClean="0">
                        <a:latin typeface="Cambria Math" panose="02040503050406030204" pitchFamily="18" charset="0"/>
                      </a:rPr>
                      <m:t>=2</m:t>
                    </m:r>
                  </m:oMath>
                </a14:m>
                <a:r>
                  <a:rPr lang="en-US" sz="3600" dirty="0"/>
                  <a:t>, and the y-axis.</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0">
                <a:blip r:embed="rId2"/>
                <a:stretch>
                  <a:fillRect l="-1970" t="-26636" b="-36916"/>
                </a:stretch>
              </a:blipFill>
            </p:spPr>
            <p:txBody>
              <a:bodyPr/>
              <a:lstStyle/>
              <a:p>
                <a:r>
                  <a:rPr lang="en-US">
                    <a:noFill/>
                  </a:rPr>
                  <a:t> </a:t>
                </a:r>
              </a:p>
            </p:txBody>
          </p:sp>
        </mc:Fallback>
      </mc:AlternateContent>
      <p:pic>
        <p:nvPicPr>
          <p:cNvPr id="4" name="Content Placeholder 3"/>
          <p:cNvPicPr>
            <a:picLocks noGrp="1" noChangeAspect="1"/>
          </p:cNvPicPr>
          <p:nvPr>
            <p:ph idx="1"/>
          </p:nvPr>
        </p:nvPicPr>
        <p:blipFill>
          <a:blip r:embed="rId3"/>
          <a:stretch>
            <a:fillRect/>
          </a:stretch>
        </p:blipFill>
        <p:spPr>
          <a:xfrm>
            <a:off x="7212170" y="2527925"/>
            <a:ext cx="4171950" cy="3177415"/>
          </a:xfrm>
          <a:prstGeom prst="rect">
            <a:avLst/>
          </a:prstGeom>
        </p:spPr>
      </p:pic>
      <mc:AlternateContent xmlns:mc="http://schemas.openxmlformats.org/markup-compatibility/2006" xmlns:a14="http://schemas.microsoft.com/office/drawing/2010/main">
        <mc:Choice Requires="a14">
          <p:sp>
            <p:nvSpPr>
              <p:cNvPr id="5" name="Rectangle 4"/>
              <p:cNvSpPr/>
              <p:nvPr/>
            </p:nvSpPr>
            <p:spPr>
              <a:xfrm>
                <a:off x="1116170" y="2527925"/>
                <a:ext cx="6096000" cy="1544910"/>
              </a:xfrm>
              <a:prstGeom prst="rect">
                <a:avLst/>
              </a:prstGeom>
            </p:spPr>
            <p:txBody>
              <a:bodyPr>
                <a:spAutoFit/>
              </a:bodyPr>
              <a:lstStyle/>
              <a:p>
                <a:pPr algn="just"/>
                <a:r>
                  <a:rPr lang="en-US" dirty="0">
                    <a:solidFill>
                      <a:srgbClr val="000000"/>
                    </a:solidFill>
                    <a:latin typeface="Helvetica" panose="020B0604020202020204" pitchFamily="34" charset="0"/>
                  </a:rPr>
                  <a:t>In this case the last two pieces of information, </a:t>
                </a:r>
                <a14:m>
                  <m:oMath xmlns:m="http://schemas.openxmlformats.org/officeDocument/2006/math">
                    <m:r>
                      <a:rPr lang="en-US" i="1" dirty="0" smtClean="0">
                        <a:solidFill>
                          <a:srgbClr val="000000"/>
                        </a:solidFill>
                        <a:latin typeface="Cambria Math" panose="02040503050406030204" pitchFamily="18" charset="0"/>
                      </a:rPr>
                      <m:t>𝑥</m:t>
                    </m:r>
                    <m:r>
                      <a:rPr lang="en-US" i="1" dirty="0" smtClean="0">
                        <a:solidFill>
                          <a:srgbClr val="000000"/>
                        </a:solidFill>
                        <a:latin typeface="Cambria Math" panose="02040503050406030204" pitchFamily="18" charset="0"/>
                      </a:rPr>
                      <m:t>=2</m:t>
                    </m:r>
                  </m:oMath>
                </a14:m>
                <a:r>
                  <a:rPr lang="en-US" dirty="0">
                    <a:solidFill>
                      <a:srgbClr val="000000"/>
                    </a:solidFill>
                    <a:latin typeface="Helvetica" panose="020B0604020202020204" pitchFamily="34" charset="0"/>
                  </a:rPr>
                  <a:t> and the </a:t>
                </a:r>
                <a14:m>
                  <m:oMath xmlns:m="http://schemas.openxmlformats.org/officeDocument/2006/math">
                    <m:r>
                      <a:rPr lang="en-US" i="1" dirty="0" smtClean="0">
                        <a:solidFill>
                          <a:srgbClr val="000000"/>
                        </a:solidFill>
                        <a:latin typeface="Cambria Math" panose="02040503050406030204" pitchFamily="18" charset="0"/>
                      </a:rPr>
                      <m:t>𝑦</m:t>
                    </m:r>
                    <m:r>
                      <a:rPr lang="en-US" i="1" dirty="0" smtClean="0">
                        <a:solidFill>
                          <a:srgbClr val="000000"/>
                        </a:solidFill>
                        <a:latin typeface="Cambria Math" panose="02040503050406030204" pitchFamily="18" charset="0"/>
                      </a:rPr>
                      <m:t>−</m:t>
                    </m:r>
                    <m:r>
                      <a:rPr lang="en-US" i="1" dirty="0" smtClean="0">
                        <a:solidFill>
                          <a:srgbClr val="000000"/>
                        </a:solidFill>
                        <a:latin typeface="Cambria Math" panose="02040503050406030204" pitchFamily="18" charset="0"/>
                      </a:rPr>
                      <m:t>𝑎𝑥𝑖𝑠</m:t>
                    </m:r>
                  </m:oMath>
                </a14:m>
                <a:r>
                  <a:rPr lang="en-US" dirty="0">
                    <a:solidFill>
                      <a:srgbClr val="000000"/>
                    </a:solidFill>
                    <a:latin typeface="Helvetica" panose="020B0604020202020204" pitchFamily="34" charset="0"/>
                  </a:rPr>
                  <a:t>, tell us the right and left boundaries of the region. Also, recall that the</a:t>
                </a:r>
                <a14:m>
                  <m:oMath xmlns:m="http://schemas.openxmlformats.org/officeDocument/2006/math">
                    <m:r>
                      <a:rPr lang="en-US" i="1" dirty="0" smtClean="0">
                        <a:solidFill>
                          <a:srgbClr val="000000"/>
                        </a:solidFill>
                        <a:latin typeface="Cambria Math" panose="02040503050406030204" pitchFamily="18" charset="0"/>
                      </a:rPr>
                      <m:t> </m:t>
                    </m:r>
                    <m:r>
                      <a:rPr lang="en-US" i="1" dirty="0" smtClean="0">
                        <a:solidFill>
                          <a:srgbClr val="000000"/>
                        </a:solidFill>
                        <a:latin typeface="Cambria Math" panose="02040503050406030204" pitchFamily="18" charset="0"/>
                      </a:rPr>
                      <m:t>𝑦</m:t>
                    </m:r>
                    <m:r>
                      <a:rPr lang="en-US" i="1" dirty="0" smtClean="0">
                        <a:solidFill>
                          <a:srgbClr val="000000"/>
                        </a:solidFill>
                        <a:latin typeface="Cambria Math" panose="02040503050406030204" pitchFamily="18" charset="0"/>
                      </a:rPr>
                      <m:t>−</m:t>
                    </m:r>
                    <m:r>
                      <a:rPr lang="en-US" i="1" dirty="0" smtClean="0">
                        <a:solidFill>
                          <a:srgbClr val="000000"/>
                        </a:solidFill>
                        <a:latin typeface="Cambria Math" panose="02040503050406030204" pitchFamily="18" charset="0"/>
                      </a:rPr>
                      <m:t>𝑎𝑥𝑖𝑠</m:t>
                    </m:r>
                    <m:r>
                      <a:rPr lang="en-US" i="1" dirty="0" smtClean="0">
                        <a:solidFill>
                          <a:srgbClr val="000000"/>
                        </a:solidFill>
                        <a:latin typeface="Cambria Math" panose="02040503050406030204" pitchFamily="18" charset="0"/>
                      </a:rPr>
                      <m:t> </m:t>
                    </m:r>
                  </m:oMath>
                </a14:m>
                <a:r>
                  <a:rPr lang="en-US" dirty="0">
                    <a:solidFill>
                      <a:srgbClr val="000000"/>
                    </a:solidFill>
                    <a:latin typeface="Helvetica" panose="020B0604020202020204" pitchFamily="34" charset="0"/>
                  </a:rPr>
                  <a:t>is given by the line</a:t>
                </a:r>
                <a14:m>
                  <m:oMath xmlns:m="http://schemas.openxmlformats.org/officeDocument/2006/math">
                    <m:r>
                      <a:rPr lang="en-US" i="1" dirty="0" smtClean="0">
                        <a:solidFill>
                          <a:srgbClr val="000000"/>
                        </a:solidFill>
                        <a:latin typeface="Cambria Math" panose="02040503050406030204" pitchFamily="18" charset="0"/>
                      </a:rPr>
                      <m:t> </m:t>
                    </m:r>
                    <m:r>
                      <a:rPr lang="en-US" i="1" dirty="0" smtClean="0">
                        <a:solidFill>
                          <a:srgbClr val="000000"/>
                        </a:solidFill>
                        <a:latin typeface="Cambria Math" panose="02040503050406030204" pitchFamily="18" charset="0"/>
                      </a:rPr>
                      <m:t>𝑥</m:t>
                    </m:r>
                    <m:r>
                      <a:rPr lang="en-US" i="1" dirty="0" smtClean="0">
                        <a:solidFill>
                          <a:srgbClr val="000000"/>
                        </a:solidFill>
                        <a:latin typeface="Cambria Math" panose="02040503050406030204" pitchFamily="18" charset="0"/>
                      </a:rPr>
                      <m:t>=0</m:t>
                    </m:r>
                  </m:oMath>
                </a14:m>
                <a:r>
                  <a:rPr lang="en-US" dirty="0">
                    <a:solidFill>
                      <a:srgbClr val="000000"/>
                    </a:solidFill>
                    <a:latin typeface="Helvetica" panose="020B0604020202020204" pitchFamily="34" charset="0"/>
                  </a:rPr>
                  <a:t>. Here is the graph with the enclosed region shaded in.</a:t>
                </a:r>
                <a:endParaRPr lang="en-US" dirty="0"/>
              </a:p>
            </p:txBody>
          </p:sp>
        </mc:Choice>
        <mc:Fallback xmlns="">
          <p:sp>
            <p:nvSpPr>
              <p:cNvPr id="5" name="Rectangle 4"/>
              <p:cNvSpPr>
                <a:spLocks noRot="1" noChangeAspect="1" noMove="1" noResize="1" noEditPoints="1" noAdjustHandles="1" noChangeArrowheads="1" noChangeShapeType="1" noTextEdit="1"/>
              </p:cNvSpPr>
              <p:nvPr/>
            </p:nvSpPr>
            <p:spPr>
              <a:xfrm>
                <a:off x="1116170" y="2527925"/>
                <a:ext cx="6096000" cy="1544910"/>
              </a:xfrm>
              <a:prstGeom prst="rect">
                <a:avLst/>
              </a:prstGeom>
              <a:blipFill rotWithShape="0">
                <a:blip r:embed="rId4"/>
                <a:stretch>
                  <a:fillRect l="-800" t="-2372" r="-900"/>
                </a:stretch>
              </a:blipFill>
            </p:spPr>
            <p:txBody>
              <a:bodyPr/>
              <a:lstStyle/>
              <a:p>
                <a:r>
                  <a:rPr lang="en-US">
                    <a:noFill/>
                  </a:rPr>
                  <a:t> </a:t>
                </a:r>
              </a:p>
            </p:txBody>
          </p:sp>
        </mc:Fallback>
      </mc:AlternateContent>
      <p:pic>
        <p:nvPicPr>
          <p:cNvPr id="6" name="Picture 5"/>
          <p:cNvPicPr>
            <a:picLocks noChangeAspect="1"/>
          </p:cNvPicPr>
          <p:nvPr/>
        </p:nvPicPr>
        <p:blipFill>
          <a:blip r:embed="rId5"/>
          <a:stretch>
            <a:fillRect/>
          </a:stretch>
        </p:blipFill>
        <p:spPr>
          <a:xfrm>
            <a:off x="2216267" y="4072835"/>
            <a:ext cx="3879733" cy="718469"/>
          </a:xfrm>
          <a:prstGeom prst="rect">
            <a:avLst/>
          </a:prstGeom>
        </p:spPr>
      </p:pic>
      <p:pic>
        <p:nvPicPr>
          <p:cNvPr id="7" name="Picture 6"/>
          <p:cNvPicPr>
            <a:picLocks noChangeAspect="1"/>
          </p:cNvPicPr>
          <p:nvPr/>
        </p:nvPicPr>
        <p:blipFill>
          <a:blip r:embed="rId6"/>
          <a:stretch>
            <a:fillRect/>
          </a:stretch>
        </p:blipFill>
        <p:spPr>
          <a:xfrm>
            <a:off x="2972874" y="4862310"/>
            <a:ext cx="2133600" cy="533400"/>
          </a:xfrm>
          <a:prstGeom prst="rect">
            <a:avLst/>
          </a:prstGeom>
        </p:spPr>
      </p:pic>
      <p:pic>
        <p:nvPicPr>
          <p:cNvPr id="8" name="Picture 7"/>
          <p:cNvPicPr>
            <a:picLocks noChangeAspect="1"/>
          </p:cNvPicPr>
          <p:nvPr/>
        </p:nvPicPr>
        <p:blipFill>
          <a:blip r:embed="rId7"/>
          <a:stretch>
            <a:fillRect/>
          </a:stretch>
        </p:blipFill>
        <p:spPr>
          <a:xfrm>
            <a:off x="2972874" y="5466716"/>
            <a:ext cx="2181225" cy="552450"/>
          </a:xfrm>
          <a:prstGeom prst="rect">
            <a:avLst/>
          </a:prstGeom>
        </p:spPr>
      </p:pic>
      <p:pic>
        <p:nvPicPr>
          <p:cNvPr id="9" name="Picture 8"/>
          <p:cNvPicPr>
            <a:picLocks noChangeAspect="1"/>
          </p:cNvPicPr>
          <p:nvPr/>
        </p:nvPicPr>
        <p:blipFill>
          <a:blip r:embed="rId8"/>
          <a:stretch>
            <a:fillRect/>
          </a:stretch>
        </p:blipFill>
        <p:spPr>
          <a:xfrm>
            <a:off x="5192535" y="5424352"/>
            <a:ext cx="1933575" cy="561975"/>
          </a:xfrm>
          <a:prstGeom prst="rect">
            <a:avLst/>
          </a:prstGeom>
        </p:spPr>
      </p:pic>
    </p:spTree>
    <p:extLst>
      <p:ext uri="{BB962C8B-B14F-4D97-AF65-F5344CB8AC3E}">
        <p14:creationId xmlns:p14="http://schemas.microsoft.com/office/powerpoint/2010/main" val="15586289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fontScale="90000"/>
              </a:bodyPr>
              <a:lstStyle/>
              <a:p>
                <a:r>
                  <a:rPr lang="en-US" b="1" u="sng" dirty="0">
                    <a:solidFill>
                      <a:srgbClr val="FF0000"/>
                    </a:solidFill>
                  </a:rPr>
                  <a:t>Example 2</a:t>
                </a:r>
                <a:r>
                  <a:rPr lang="en-US" dirty="0"/>
                  <a:t>: Determine the area of the region enclosed by </a:t>
                </a:r>
                <a14:m>
                  <m:oMath xmlns:m="http://schemas.openxmlformats.org/officeDocument/2006/math">
                    <m:r>
                      <a:rPr lang="en-US" i="1" dirty="0" smtClean="0">
                        <a:latin typeface="Cambria Math" panose="02040503050406030204" pitchFamily="18" charset="0"/>
                      </a:rPr>
                      <m:t>𝑦</m:t>
                    </m:r>
                    <m:r>
                      <a:rPr lang="en-US" i="1" dirty="0" smtClean="0">
                        <a:latin typeface="Cambria Math" panose="02040503050406030204" pitchFamily="18" charset="0"/>
                      </a:rPr>
                      <m:t>=</m:t>
                    </m:r>
                    <m:sSup>
                      <m:sSupPr>
                        <m:ctrlPr>
                          <a:rPr lang="en-US" i="1" dirty="0" smtClean="0">
                            <a:latin typeface="Cambria Math" panose="02040503050406030204" pitchFamily="18" charset="0"/>
                          </a:rPr>
                        </m:ctrlPr>
                      </m:sSupPr>
                      <m:e>
                        <m:r>
                          <a:rPr lang="en-US" i="1" dirty="0">
                            <a:latin typeface="Cambria Math" panose="02040503050406030204" pitchFamily="18" charset="0"/>
                          </a:rPr>
                          <m:t>𝑥</m:t>
                        </m:r>
                      </m:e>
                      <m:sup>
                        <m:r>
                          <a:rPr lang="en-US" b="0" i="1" dirty="0" smtClean="0">
                            <a:latin typeface="Cambria Math" panose="02040503050406030204" pitchFamily="18" charset="0"/>
                          </a:rPr>
                          <m:t>2 </m:t>
                        </m:r>
                      </m:sup>
                    </m:sSup>
                  </m:oMath>
                </a14:m>
                <a:r>
                  <a:rPr lang="en-US" dirty="0"/>
                  <a:t> and </a:t>
                </a:r>
                <a14:m>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𝑥</m:t>
                        </m:r>
                      </m:e>
                    </m:rad>
                  </m:oMath>
                </a14:m>
                <a:r>
                  <a:rPr lang="en-US" dirty="0"/>
                  <a:t>.</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0">
                <a:blip r:embed="rId2"/>
                <a:stretch>
                  <a:fillRect l="-445" t="-8879" r="-1715" b="-21028"/>
                </a:stretch>
              </a:blipFill>
            </p:spPr>
            <p:txBody>
              <a:bodyPr/>
              <a:lstStyle/>
              <a:p>
                <a:r>
                  <a:rPr lang="en-US">
                    <a:noFill/>
                  </a:rPr>
                  <a:t> </a:t>
                </a:r>
              </a:p>
            </p:txBody>
          </p:sp>
        </mc:Fallback>
      </mc:AlternateContent>
      <p:pic>
        <p:nvPicPr>
          <p:cNvPr id="4" name="Content Placeholder 3"/>
          <p:cNvPicPr>
            <a:picLocks noGrp="1" noChangeAspect="1"/>
          </p:cNvPicPr>
          <p:nvPr>
            <p:ph idx="1"/>
          </p:nvPr>
        </p:nvPicPr>
        <p:blipFill>
          <a:blip r:embed="rId3"/>
          <a:stretch>
            <a:fillRect/>
          </a:stretch>
        </p:blipFill>
        <p:spPr>
          <a:xfrm>
            <a:off x="7391402" y="2625659"/>
            <a:ext cx="3924300" cy="3234228"/>
          </a:xfrm>
          <a:prstGeom prst="rect">
            <a:avLst/>
          </a:prstGeom>
        </p:spPr>
      </p:pic>
      <mc:AlternateContent xmlns:mc="http://schemas.openxmlformats.org/markup-compatibility/2006" xmlns:a14="http://schemas.microsoft.com/office/drawing/2010/main">
        <mc:Choice Requires="a14">
          <p:sp>
            <p:nvSpPr>
              <p:cNvPr id="5" name="Rectangle 4"/>
              <p:cNvSpPr/>
              <p:nvPr/>
            </p:nvSpPr>
            <p:spPr>
              <a:xfrm>
                <a:off x="1295402" y="2625659"/>
                <a:ext cx="6096000" cy="646331"/>
              </a:xfrm>
              <a:prstGeom prst="rect">
                <a:avLst/>
              </a:prstGeom>
            </p:spPr>
            <p:txBody>
              <a:bodyPr>
                <a:spAutoFit/>
              </a:bodyPr>
              <a:lstStyle/>
              <a:p>
                <a:r>
                  <a:rPr lang="en-US" dirty="0">
                    <a:solidFill>
                      <a:srgbClr val="000000"/>
                    </a:solidFill>
                    <a:latin typeface="Helvetica" panose="020B0604020202020204" pitchFamily="34" charset="0"/>
                  </a:rPr>
                  <a:t>in this case it’s pretty easy to see that they will intersect at </a:t>
                </a:r>
                <a14:m>
                  <m:oMath xmlns:m="http://schemas.openxmlformats.org/officeDocument/2006/math">
                    <m:r>
                      <a:rPr lang="en-US" b="0" i="1" smtClean="0">
                        <a:solidFill>
                          <a:srgbClr val="000000"/>
                        </a:solidFill>
                        <a:latin typeface="Cambria Math" panose="02040503050406030204" pitchFamily="18" charset="0"/>
                      </a:rPr>
                      <m:t>𝑥</m:t>
                    </m:r>
                    <m:r>
                      <a:rPr lang="en-US" b="0" i="1" smtClean="0">
                        <a:solidFill>
                          <a:srgbClr val="000000"/>
                        </a:solidFill>
                        <a:latin typeface="Cambria Math" panose="02040503050406030204" pitchFamily="18" charset="0"/>
                      </a:rPr>
                      <m:t>=0</m:t>
                    </m:r>
                  </m:oMath>
                </a14:m>
                <a:r>
                  <a:rPr lang="en-US" dirty="0">
                    <a:solidFill>
                      <a:srgbClr val="000000"/>
                    </a:solidFill>
                    <a:latin typeface="Helvetica" panose="020B0604020202020204" pitchFamily="34" charset="0"/>
                  </a:rPr>
                  <a:t> and </a:t>
                </a:r>
                <a14:m>
                  <m:oMath xmlns:m="http://schemas.openxmlformats.org/officeDocument/2006/math">
                    <m:r>
                      <a:rPr lang="en-US" i="1" dirty="0" smtClean="0">
                        <a:solidFill>
                          <a:srgbClr val="000000"/>
                        </a:solidFill>
                        <a:latin typeface="Cambria Math" panose="02040503050406030204" pitchFamily="18" charset="0"/>
                      </a:rPr>
                      <m:t>𝑥</m:t>
                    </m:r>
                    <m:r>
                      <a:rPr lang="en-US" i="1" dirty="0" smtClean="0">
                        <a:solidFill>
                          <a:srgbClr val="000000"/>
                        </a:solidFill>
                        <a:latin typeface="Cambria Math" panose="02040503050406030204" pitchFamily="18" charset="0"/>
                      </a:rPr>
                      <m:t>=1</m:t>
                    </m:r>
                  </m:oMath>
                </a14:m>
                <a:r>
                  <a:rPr lang="en-US" dirty="0">
                    <a:solidFill>
                      <a:srgbClr val="000000"/>
                    </a:solidFill>
                    <a:latin typeface="Helvetica" panose="020B0604020202020204" pitchFamily="34" charset="0"/>
                  </a:rPr>
                  <a:t> so these are the limits of integration.</a:t>
                </a:r>
                <a:endParaRPr lang="en-US" dirty="0"/>
              </a:p>
            </p:txBody>
          </p:sp>
        </mc:Choice>
        <mc:Fallback xmlns="">
          <p:sp>
            <p:nvSpPr>
              <p:cNvPr id="5" name="Rectangle 4"/>
              <p:cNvSpPr>
                <a:spLocks noRot="1" noChangeAspect="1" noMove="1" noResize="1" noEditPoints="1" noAdjustHandles="1" noChangeArrowheads="1" noChangeShapeType="1" noTextEdit="1"/>
              </p:cNvSpPr>
              <p:nvPr/>
            </p:nvSpPr>
            <p:spPr>
              <a:xfrm>
                <a:off x="1295402" y="2625659"/>
                <a:ext cx="6096000" cy="646331"/>
              </a:xfrm>
              <a:prstGeom prst="rect">
                <a:avLst/>
              </a:prstGeom>
              <a:blipFill rotWithShape="0">
                <a:blip r:embed="rId4"/>
                <a:stretch>
                  <a:fillRect l="-900" t="-5660" b="-13208"/>
                </a:stretch>
              </a:blipFill>
            </p:spPr>
            <p:txBody>
              <a:bodyPr/>
              <a:lstStyle/>
              <a:p>
                <a:r>
                  <a:rPr lang="en-US">
                    <a:noFill/>
                  </a:rPr>
                  <a:t> </a:t>
                </a:r>
              </a:p>
            </p:txBody>
          </p:sp>
        </mc:Fallback>
      </mc:AlternateContent>
      <p:pic>
        <p:nvPicPr>
          <p:cNvPr id="6" name="Picture 5"/>
          <p:cNvPicPr>
            <a:picLocks noChangeAspect="1"/>
          </p:cNvPicPr>
          <p:nvPr/>
        </p:nvPicPr>
        <p:blipFill>
          <a:blip r:embed="rId5"/>
          <a:stretch>
            <a:fillRect/>
          </a:stretch>
        </p:blipFill>
        <p:spPr>
          <a:xfrm>
            <a:off x="2265165" y="3389892"/>
            <a:ext cx="3879733" cy="718469"/>
          </a:xfrm>
          <a:prstGeom prst="rect">
            <a:avLst/>
          </a:prstGeom>
        </p:spPr>
      </p:pic>
      <p:pic>
        <p:nvPicPr>
          <p:cNvPr id="7" name="Picture 6"/>
          <p:cNvPicPr>
            <a:picLocks noChangeAspect="1"/>
          </p:cNvPicPr>
          <p:nvPr/>
        </p:nvPicPr>
        <p:blipFill>
          <a:blip r:embed="rId6"/>
          <a:stretch>
            <a:fillRect/>
          </a:stretch>
        </p:blipFill>
        <p:spPr>
          <a:xfrm>
            <a:off x="3156115" y="4226263"/>
            <a:ext cx="1987387" cy="603314"/>
          </a:xfrm>
          <a:prstGeom prst="rect">
            <a:avLst/>
          </a:prstGeom>
        </p:spPr>
      </p:pic>
      <p:pic>
        <p:nvPicPr>
          <p:cNvPr id="8" name="Picture 7"/>
          <p:cNvPicPr>
            <a:picLocks noChangeAspect="1"/>
          </p:cNvPicPr>
          <p:nvPr/>
        </p:nvPicPr>
        <p:blipFill>
          <a:blip r:embed="rId7"/>
          <a:stretch>
            <a:fillRect/>
          </a:stretch>
        </p:blipFill>
        <p:spPr>
          <a:xfrm>
            <a:off x="3323968" y="4947479"/>
            <a:ext cx="1762125" cy="571500"/>
          </a:xfrm>
          <a:prstGeom prst="rect">
            <a:avLst/>
          </a:prstGeom>
        </p:spPr>
      </p:pic>
      <p:pic>
        <p:nvPicPr>
          <p:cNvPr id="9" name="Picture 8"/>
          <p:cNvPicPr>
            <a:picLocks noChangeAspect="1"/>
          </p:cNvPicPr>
          <p:nvPr/>
        </p:nvPicPr>
        <p:blipFill>
          <a:blip r:embed="rId8"/>
          <a:stretch>
            <a:fillRect/>
          </a:stretch>
        </p:blipFill>
        <p:spPr>
          <a:xfrm>
            <a:off x="5143502" y="4947479"/>
            <a:ext cx="609600" cy="542925"/>
          </a:xfrm>
          <a:prstGeom prst="rect">
            <a:avLst/>
          </a:prstGeom>
        </p:spPr>
      </p:pic>
    </p:spTree>
    <p:extLst>
      <p:ext uri="{BB962C8B-B14F-4D97-AF65-F5344CB8AC3E}">
        <p14:creationId xmlns:p14="http://schemas.microsoft.com/office/powerpoint/2010/main" val="268643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fontScale="90000"/>
              </a:bodyPr>
              <a:lstStyle/>
              <a:p>
                <a:r>
                  <a:rPr lang="en-US" b="1" i="1" u="sng" dirty="0">
                    <a:solidFill>
                      <a:srgbClr val="FF0000"/>
                    </a:solidFill>
                  </a:rPr>
                  <a:t>Example 3</a:t>
                </a:r>
                <a:r>
                  <a:rPr lang="en-US" dirty="0"/>
                  <a:t> :Determine the area of the region bounded by </a:t>
                </a:r>
                <a14:m>
                  <m:oMath xmlns:m="http://schemas.openxmlformats.org/officeDocument/2006/math">
                    <m:r>
                      <a:rPr lang="en-US" i="1" dirty="0" smtClean="0">
                        <a:latin typeface="Cambria Math" panose="02040503050406030204" pitchFamily="18" charset="0"/>
                      </a:rPr>
                      <m:t>𝑦</m:t>
                    </m:r>
                    <m:r>
                      <a:rPr lang="en-US" i="1" dirty="0" smtClean="0">
                        <a:latin typeface="Cambria Math" panose="02040503050406030204" pitchFamily="18" charset="0"/>
                      </a:rPr>
                      <m:t>=2</m:t>
                    </m:r>
                    <m:sSup>
                      <m:sSupPr>
                        <m:ctrlPr>
                          <a:rPr lang="en-US" i="1" dirty="0" smtClean="0">
                            <a:latin typeface="Cambria Math" panose="02040503050406030204" pitchFamily="18" charset="0"/>
                          </a:rPr>
                        </m:ctrlPr>
                      </m:sSupPr>
                      <m:e>
                        <m:r>
                          <a:rPr lang="en-US" i="1" dirty="0">
                            <a:latin typeface="Cambria Math" panose="02040503050406030204" pitchFamily="18" charset="0"/>
                          </a:rPr>
                          <m:t>𝑥</m:t>
                        </m:r>
                      </m:e>
                      <m:sup>
                        <m:r>
                          <a:rPr lang="en-US" b="0" i="1" dirty="0" smtClean="0">
                            <a:latin typeface="Cambria Math" panose="02040503050406030204" pitchFamily="18" charset="0"/>
                          </a:rPr>
                          <m:t>2</m:t>
                        </m:r>
                      </m:sup>
                    </m:sSup>
                    <m:r>
                      <a:rPr lang="en-US" i="1" dirty="0" smtClean="0">
                        <a:latin typeface="Cambria Math" panose="02040503050406030204" pitchFamily="18" charset="0"/>
                      </a:rPr>
                      <m:t>+10</m:t>
                    </m:r>
                  </m:oMath>
                </a14:m>
                <a:r>
                  <a:rPr lang="en-US" dirty="0"/>
                  <a:t>and </a:t>
                </a:r>
                <a14:m>
                  <m:oMath xmlns:m="http://schemas.openxmlformats.org/officeDocument/2006/math">
                    <m:r>
                      <a:rPr lang="en-US" i="1" dirty="0" smtClean="0">
                        <a:latin typeface="Cambria Math" panose="02040503050406030204" pitchFamily="18" charset="0"/>
                      </a:rPr>
                      <m:t>𝑦</m:t>
                    </m:r>
                    <m:r>
                      <a:rPr lang="en-US" i="1" dirty="0" smtClean="0">
                        <a:latin typeface="Cambria Math" panose="02040503050406030204" pitchFamily="18" charset="0"/>
                      </a:rPr>
                      <m:t>=4</m:t>
                    </m:r>
                    <m:r>
                      <a:rPr lang="en-US" i="1" dirty="0" smtClean="0">
                        <a:latin typeface="Cambria Math" panose="02040503050406030204" pitchFamily="18" charset="0"/>
                      </a:rPr>
                      <m:t>𝑥</m:t>
                    </m:r>
                    <m:r>
                      <a:rPr lang="en-US" i="1" dirty="0" smtClean="0">
                        <a:latin typeface="Cambria Math" panose="02040503050406030204" pitchFamily="18" charset="0"/>
                      </a:rPr>
                      <m:t>+16</m:t>
                    </m:r>
                  </m:oMath>
                </a14:m>
                <a:r>
                  <a:rPr lang="en-US" dirty="0"/>
                  <a:t>.</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0">
                <a:blip r:embed="rId2"/>
                <a:stretch>
                  <a:fillRect l="-445" t="-8411" r="-1715" b="-21028"/>
                </a:stretch>
              </a:blipFill>
            </p:spPr>
            <p:txBody>
              <a:bodyPr/>
              <a:lstStyle/>
              <a:p>
                <a:r>
                  <a:rPr lang="en-US">
                    <a:noFill/>
                  </a:rPr>
                  <a:t> </a:t>
                </a:r>
              </a:p>
            </p:txBody>
          </p:sp>
        </mc:Fallback>
      </mc:AlternateContent>
      <p:pic>
        <p:nvPicPr>
          <p:cNvPr id="4" name="Content Placeholder 3"/>
          <p:cNvPicPr>
            <a:picLocks noGrp="1" noChangeAspect="1"/>
          </p:cNvPicPr>
          <p:nvPr>
            <p:ph idx="1"/>
          </p:nvPr>
        </p:nvPicPr>
        <p:blipFill>
          <a:blip r:embed="rId3"/>
          <a:stretch>
            <a:fillRect/>
          </a:stretch>
        </p:blipFill>
        <p:spPr>
          <a:xfrm>
            <a:off x="7830355" y="2645782"/>
            <a:ext cx="3331401" cy="3265621"/>
          </a:xfrm>
          <a:prstGeom prst="rect">
            <a:avLst/>
          </a:prstGeom>
        </p:spPr>
      </p:pic>
      <p:sp>
        <p:nvSpPr>
          <p:cNvPr id="5" name="Rectangle 4"/>
          <p:cNvSpPr/>
          <p:nvPr/>
        </p:nvSpPr>
        <p:spPr>
          <a:xfrm>
            <a:off x="1013137" y="2645782"/>
            <a:ext cx="6559639" cy="1200329"/>
          </a:xfrm>
          <a:prstGeom prst="rect">
            <a:avLst/>
          </a:prstGeom>
        </p:spPr>
        <p:txBody>
          <a:bodyPr wrap="square">
            <a:spAutoFit/>
          </a:bodyPr>
          <a:lstStyle/>
          <a:p>
            <a:r>
              <a:rPr lang="en-US" dirty="0">
                <a:solidFill>
                  <a:srgbClr val="000000"/>
                </a:solidFill>
                <a:latin typeface="Helvetica" panose="020B0604020202020204" pitchFamily="34" charset="0"/>
              </a:rPr>
              <a:t>In this case we can get the intersection points by setting the two equations equal.</a:t>
            </a:r>
          </a:p>
          <a:p>
            <a:br>
              <a:rPr lang="en-US" dirty="0">
                <a:solidFill>
                  <a:srgbClr val="000000"/>
                </a:solidFill>
                <a:latin typeface="Helvetica" panose="020B0604020202020204" pitchFamily="34" charset="0"/>
              </a:rPr>
            </a:br>
            <a:endParaRPr lang="en-US" dirty="0"/>
          </a:p>
        </p:txBody>
      </p:sp>
      <p:pic>
        <p:nvPicPr>
          <p:cNvPr id="6" name="Picture 5"/>
          <p:cNvPicPr>
            <a:picLocks noChangeAspect="1"/>
          </p:cNvPicPr>
          <p:nvPr/>
        </p:nvPicPr>
        <p:blipFill>
          <a:blip r:embed="rId4"/>
          <a:stretch>
            <a:fillRect/>
          </a:stretch>
        </p:blipFill>
        <p:spPr>
          <a:xfrm>
            <a:off x="1130244" y="3346987"/>
            <a:ext cx="2888542" cy="1353801"/>
          </a:xfrm>
          <a:prstGeom prst="rect">
            <a:avLst/>
          </a:prstGeom>
        </p:spPr>
      </p:pic>
      <p:pic>
        <p:nvPicPr>
          <p:cNvPr id="7" name="Picture 6"/>
          <p:cNvPicPr>
            <a:picLocks noChangeAspect="1"/>
          </p:cNvPicPr>
          <p:nvPr/>
        </p:nvPicPr>
        <p:blipFill>
          <a:blip r:embed="rId5"/>
          <a:stretch>
            <a:fillRect/>
          </a:stretch>
        </p:blipFill>
        <p:spPr>
          <a:xfrm>
            <a:off x="1730374" y="4879014"/>
            <a:ext cx="1409700" cy="336929"/>
          </a:xfrm>
          <a:prstGeom prst="rect">
            <a:avLst/>
          </a:prstGeom>
        </p:spPr>
      </p:pic>
      <p:pic>
        <p:nvPicPr>
          <p:cNvPr id="8" name="Picture 7"/>
          <p:cNvPicPr>
            <a:picLocks noChangeAspect="1"/>
          </p:cNvPicPr>
          <p:nvPr/>
        </p:nvPicPr>
        <p:blipFill>
          <a:blip r:embed="rId6"/>
          <a:stretch>
            <a:fillRect/>
          </a:stretch>
        </p:blipFill>
        <p:spPr>
          <a:xfrm>
            <a:off x="4143395" y="3346986"/>
            <a:ext cx="3562350" cy="2229565"/>
          </a:xfrm>
          <a:prstGeom prst="rect">
            <a:avLst/>
          </a:prstGeom>
        </p:spPr>
      </p:pic>
    </p:spTree>
    <p:extLst>
      <p:ext uri="{BB962C8B-B14F-4D97-AF65-F5344CB8AC3E}">
        <p14:creationId xmlns:p14="http://schemas.microsoft.com/office/powerpoint/2010/main" val="62597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solidFill>
                  <a:srgbClr val="FF0000"/>
                </a:solidFill>
              </a:rPr>
              <a:t>Formative assessment 1</a:t>
            </a:r>
            <a:r>
              <a:rPr lang="en-US" dirty="0"/>
              <a:t>: (LMS)</a:t>
            </a:r>
          </a:p>
        </p:txBody>
      </p:sp>
      <p:pic>
        <p:nvPicPr>
          <p:cNvPr id="4" name="Picture 3"/>
          <p:cNvPicPr>
            <a:picLocks noChangeAspect="1"/>
          </p:cNvPicPr>
          <p:nvPr/>
        </p:nvPicPr>
        <p:blipFill>
          <a:blip r:embed="rId2"/>
          <a:stretch>
            <a:fillRect/>
          </a:stretch>
        </p:blipFill>
        <p:spPr>
          <a:xfrm>
            <a:off x="6980349" y="2635874"/>
            <a:ext cx="3916249" cy="3494763"/>
          </a:xfrm>
          <a:prstGeom prst="rect">
            <a:avLst/>
          </a:prstGeom>
        </p:spPr>
      </p:pic>
      <p:pic>
        <p:nvPicPr>
          <p:cNvPr id="5" name="Picture 4"/>
          <p:cNvPicPr>
            <a:picLocks noChangeAspect="1"/>
          </p:cNvPicPr>
          <p:nvPr/>
        </p:nvPicPr>
        <p:blipFill>
          <a:blip r:embed="rId3"/>
          <a:stretch>
            <a:fillRect/>
          </a:stretch>
        </p:blipFill>
        <p:spPr>
          <a:xfrm>
            <a:off x="1295402" y="2635875"/>
            <a:ext cx="5384710" cy="1008845"/>
          </a:xfrm>
          <a:prstGeom prst="rect">
            <a:avLst/>
          </a:prstGeom>
        </p:spPr>
      </p:pic>
    </p:spTree>
    <p:extLst>
      <p:ext uri="{BB962C8B-B14F-4D97-AF65-F5344CB8AC3E}">
        <p14:creationId xmlns:p14="http://schemas.microsoft.com/office/powerpoint/2010/main" val="1719664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1166613" y="982132"/>
                <a:ext cx="9601196" cy="1303867"/>
              </a:xfrm>
            </p:spPr>
            <p:txBody>
              <a:bodyPr>
                <a:normAutofit fontScale="90000"/>
              </a:bodyPr>
              <a:lstStyle/>
              <a:p>
                <a:r>
                  <a:rPr lang="en-US" b="1" i="1" u="sng" dirty="0">
                    <a:solidFill>
                      <a:srgbClr val="FF0000"/>
                    </a:solidFill>
                  </a:rPr>
                  <a:t>Example 4</a:t>
                </a:r>
                <a:r>
                  <a:rPr lang="en-US" dirty="0"/>
                  <a:t> </a:t>
                </a:r>
                <a:r>
                  <a:rPr lang="en-US" sz="3600" dirty="0"/>
                  <a:t>Determine the area of the region bounded by </a:t>
                </a:r>
                <a14:m>
                  <m:oMath xmlns:m="http://schemas.openxmlformats.org/officeDocument/2006/math">
                    <m:r>
                      <a:rPr lang="en-US" sz="3600" b="0" i="1" smtClean="0">
                        <a:latin typeface="Cambria Math" panose="02040503050406030204" pitchFamily="18" charset="0"/>
                      </a:rPr>
                      <m:t>𝑦</m:t>
                    </m:r>
                    <m:r>
                      <a:rPr lang="en-US" sz="3600" b="0" i="1" smtClean="0">
                        <a:latin typeface="Cambria Math" panose="02040503050406030204" pitchFamily="18" charset="0"/>
                      </a:rPr>
                      <m:t>=2</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𝑥</m:t>
                        </m:r>
                      </m:e>
                      <m:sup>
                        <m:r>
                          <a:rPr lang="en-US" sz="3600" b="0" i="1" smtClean="0">
                            <a:latin typeface="Cambria Math" panose="02040503050406030204" pitchFamily="18" charset="0"/>
                          </a:rPr>
                          <m:t>2</m:t>
                        </m:r>
                      </m:sup>
                    </m:sSup>
                    <m:r>
                      <a:rPr lang="en-US" sz="3600" b="0" i="1" smtClean="0">
                        <a:latin typeface="Cambria Math" panose="02040503050406030204" pitchFamily="18" charset="0"/>
                      </a:rPr>
                      <m:t>+10 , </m:t>
                    </m:r>
                    <m:r>
                      <a:rPr lang="en-US" sz="3600" b="0" i="1" smtClean="0">
                        <a:latin typeface="Cambria Math" panose="02040503050406030204" pitchFamily="18" charset="0"/>
                      </a:rPr>
                      <m:t>𝑦</m:t>
                    </m:r>
                    <m:r>
                      <a:rPr lang="en-US" sz="3600" b="0" i="1" smtClean="0">
                        <a:latin typeface="Cambria Math" panose="02040503050406030204" pitchFamily="18" charset="0"/>
                      </a:rPr>
                      <m:t>=4</m:t>
                    </m:r>
                    <m:r>
                      <a:rPr lang="en-US" sz="3600" b="0" i="1" smtClean="0">
                        <a:latin typeface="Cambria Math" panose="02040503050406030204" pitchFamily="18" charset="0"/>
                      </a:rPr>
                      <m:t>𝑥</m:t>
                    </m:r>
                    <m:r>
                      <a:rPr lang="en-US" sz="3600" b="0" i="1" smtClean="0">
                        <a:latin typeface="Cambria Math" panose="02040503050406030204" pitchFamily="18" charset="0"/>
                      </a:rPr>
                      <m:t>+16 , </m:t>
                    </m:r>
                    <m:r>
                      <a:rPr lang="en-US" sz="3600" b="0" i="1" smtClean="0">
                        <a:latin typeface="Cambria Math" panose="02040503050406030204" pitchFamily="18" charset="0"/>
                      </a:rPr>
                      <m:t>𝑥</m:t>
                    </m:r>
                    <m:r>
                      <a:rPr lang="en-US" sz="3600" b="0" i="1" smtClean="0">
                        <a:latin typeface="Cambria Math" panose="02040503050406030204" pitchFamily="18" charset="0"/>
                      </a:rPr>
                      <m:t>=−2 , </m:t>
                    </m:r>
                    <m:r>
                      <a:rPr lang="en-US" sz="3600" b="0" i="1" smtClean="0">
                        <a:latin typeface="Cambria Math" panose="02040503050406030204" pitchFamily="18" charset="0"/>
                      </a:rPr>
                      <m:t>𝑥</m:t>
                    </m:r>
                    <m:r>
                      <a:rPr lang="en-US" sz="3600" b="0" i="1" smtClean="0">
                        <a:latin typeface="Cambria Math" panose="02040503050406030204" pitchFamily="18" charset="0"/>
                      </a:rPr>
                      <m:t>=5  </m:t>
                    </m:r>
                  </m:oMath>
                </a14:m>
                <a:r>
                  <a:rPr lang="en-US" dirty="0"/>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1166613" y="982132"/>
                <a:ext cx="9601196" cy="1303867"/>
              </a:xfrm>
              <a:blipFill rotWithShape="0">
                <a:blip r:embed="rId2"/>
                <a:stretch>
                  <a:fillRect l="-952" t="-8411" r="-1333" b="-14019"/>
                </a:stretch>
              </a:blipFill>
            </p:spPr>
            <p:txBody>
              <a:bodyPr/>
              <a:lstStyle/>
              <a:p>
                <a:r>
                  <a:rPr lang="en-US">
                    <a:noFill/>
                  </a:rPr>
                  <a:t> </a:t>
                </a:r>
              </a:p>
            </p:txBody>
          </p:sp>
        </mc:Fallback>
      </mc:AlternateContent>
      <p:pic>
        <p:nvPicPr>
          <p:cNvPr id="4" name="Content Placeholder 3"/>
          <p:cNvPicPr>
            <a:picLocks noGrp="1" noChangeAspect="1"/>
          </p:cNvPicPr>
          <p:nvPr>
            <p:ph idx="1"/>
          </p:nvPr>
        </p:nvPicPr>
        <p:blipFill>
          <a:blip r:embed="rId3"/>
          <a:stretch>
            <a:fillRect/>
          </a:stretch>
        </p:blipFill>
        <p:spPr>
          <a:xfrm>
            <a:off x="8049296" y="2554681"/>
            <a:ext cx="3343345" cy="3305206"/>
          </a:xfrm>
          <a:prstGeom prst="rect">
            <a:avLst/>
          </a:prstGeom>
        </p:spPr>
      </p:pic>
      <p:sp>
        <p:nvSpPr>
          <p:cNvPr id="5" name="Rectangle 4"/>
          <p:cNvSpPr/>
          <p:nvPr/>
        </p:nvSpPr>
        <p:spPr>
          <a:xfrm>
            <a:off x="1166613" y="2567099"/>
            <a:ext cx="6096000" cy="1477328"/>
          </a:xfrm>
          <a:prstGeom prst="rect">
            <a:avLst/>
          </a:prstGeom>
        </p:spPr>
        <p:txBody>
          <a:bodyPr>
            <a:spAutoFit/>
          </a:bodyPr>
          <a:lstStyle/>
          <a:p>
            <a:pPr algn="just"/>
            <a:r>
              <a:rPr lang="en-US" dirty="0">
                <a:solidFill>
                  <a:srgbClr val="000000"/>
                </a:solidFill>
                <a:latin typeface="Helvetica" panose="020B0604020202020204" pitchFamily="34" charset="0"/>
              </a:rPr>
              <a:t>There are three regions in which one function is always the upper function and the other is always the lower function. So, all that we need to do is find the area of each of the three regions, which we can do, and then add them all up.</a:t>
            </a:r>
            <a:endParaRPr lang="en-US" dirty="0"/>
          </a:p>
        </p:txBody>
      </p:sp>
      <p:pic>
        <p:nvPicPr>
          <p:cNvPr id="6" name="Picture 5"/>
          <p:cNvPicPr>
            <a:picLocks noChangeAspect="1"/>
          </p:cNvPicPr>
          <p:nvPr/>
        </p:nvPicPr>
        <p:blipFill rotWithShape="1">
          <a:blip r:embed="rId4"/>
          <a:srcRect b="3625"/>
          <a:stretch/>
        </p:blipFill>
        <p:spPr>
          <a:xfrm>
            <a:off x="777160" y="4044427"/>
            <a:ext cx="6885769" cy="2175034"/>
          </a:xfrm>
          <a:prstGeom prst="rect">
            <a:avLst/>
          </a:prstGeom>
        </p:spPr>
      </p:pic>
    </p:spTree>
    <p:extLst>
      <p:ext uri="{BB962C8B-B14F-4D97-AF65-F5344CB8AC3E}">
        <p14:creationId xmlns:p14="http://schemas.microsoft.com/office/powerpoint/2010/main" val="290015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n-US" b="1" dirty="0">
                <a:solidFill>
                  <a:srgbClr val="FF0000"/>
                </a:solidFill>
              </a:rPr>
              <a:t>Compute the area of a region using definite integration with y as a variable.</a:t>
            </a:r>
            <a:br>
              <a:rPr lang="en-US" dirty="0">
                <a:solidFill>
                  <a:srgbClr val="FF0000"/>
                </a:solidFill>
              </a:rPr>
            </a:br>
            <a:endParaRPr lang="en-US" dirty="0"/>
          </a:p>
        </p:txBody>
      </p:sp>
      <p:pic>
        <p:nvPicPr>
          <p:cNvPr id="7" name="Content Placeholder 6"/>
          <p:cNvPicPr>
            <a:picLocks noGrp="1" noChangeAspect="1"/>
          </p:cNvPicPr>
          <p:nvPr>
            <p:ph idx="1"/>
          </p:nvPr>
        </p:nvPicPr>
        <p:blipFill>
          <a:blip r:embed="rId2"/>
          <a:stretch>
            <a:fillRect/>
          </a:stretch>
        </p:blipFill>
        <p:spPr>
          <a:xfrm>
            <a:off x="1235863" y="3663213"/>
            <a:ext cx="5757365" cy="889974"/>
          </a:xfrm>
          <a:prstGeom prst="rect">
            <a:avLst/>
          </a:prstGeom>
        </p:spPr>
      </p:pic>
      <p:pic>
        <p:nvPicPr>
          <p:cNvPr id="6" name="Picture 5"/>
          <p:cNvPicPr>
            <a:picLocks noChangeAspect="1"/>
          </p:cNvPicPr>
          <p:nvPr/>
        </p:nvPicPr>
        <p:blipFill>
          <a:blip r:embed="rId3"/>
          <a:stretch>
            <a:fillRect/>
          </a:stretch>
        </p:blipFill>
        <p:spPr>
          <a:xfrm>
            <a:off x="7135835" y="2654300"/>
            <a:ext cx="3638550" cy="3124200"/>
          </a:xfrm>
          <a:prstGeom prst="rect">
            <a:avLst/>
          </a:prstGeom>
        </p:spPr>
      </p:pic>
    </p:spTree>
    <p:extLst>
      <p:ext uri="{BB962C8B-B14F-4D97-AF65-F5344CB8AC3E}">
        <p14:creationId xmlns:p14="http://schemas.microsoft.com/office/powerpoint/2010/main" val="1638066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fontScale="90000"/>
              </a:bodyPr>
              <a:lstStyle/>
              <a:p>
                <a:pPr algn="l"/>
                <a:r>
                  <a:rPr lang="en-US" b="1" i="1" u="sng" dirty="0">
                    <a:solidFill>
                      <a:srgbClr val="FF0000"/>
                    </a:solidFill>
                  </a:rPr>
                  <a:t>Example 5</a:t>
                </a:r>
                <a:r>
                  <a:rPr lang="en-US" b="1" i="1" dirty="0"/>
                  <a:t> : </a:t>
                </a:r>
                <a:r>
                  <a:rPr lang="en-US" dirty="0"/>
                  <a:t>Determine the area of the region enclosed by</a:t>
                </a:r>
                <a14:m>
                  <m:oMath xmlns:m="http://schemas.openxmlformats.org/officeDocument/2006/math">
                    <m:r>
                      <a:rPr lang="en-US" b="0" i="0"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=12</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2</m:t>
                        </m:r>
                      </m:sup>
                    </m:sSup>
                    <m:r>
                      <a:rPr lang="en-US" b="0" i="1" smtClean="0">
                        <a:latin typeface="Cambria Math" panose="02040503050406030204" pitchFamily="18" charset="0"/>
                      </a:rPr>
                      <m:t>−3 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−1 </m:t>
                    </m:r>
                  </m:oMath>
                </a14:m>
                <a:r>
                  <a:rPr lang="en-US" dirty="0"/>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0">
                <a:blip r:embed="rId2"/>
                <a:stretch>
                  <a:fillRect l="-2287" t="-8411" r="-1461" b="-21028"/>
                </a:stretch>
              </a:blipFill>
            </p:spPr>
            <p:txBody>
              <a:bodyPr/>
              <a:lstStyle/>
              <a:p>
                <a:r>
                  <a:rPr lang="en-US">
                    <a:noFill/>
                  </a:rPr>
                  <a:t> </a:t>
                </a:r>
              </a:p>
            </p:txBody>
          </p:sp>
        </mc:Fallback>
      </mc:AlternateContent>
      <p:sp>
        <p:nvSpPr>
          <p:cNvPr id="3" name="Content Placeholder 2"/>
          <p:cNvSpPr>
            <a:spLocks noGrp="1"/>
          </p:cNvSpPr>
          <p:nvPr>
            <p:ph idx="1"/>
          </p:nvPr>
        </p:nvSpPr>
        <p:spPr>
          <a:xfrm>
            <a:off x="1295401" y="2556932"/>
            <a:ext cx="6161467" cy="3318936"/>
          </a:xfrm>
        </p:spPr>
        <p:txBody>
          <a:bodyPr/>
          <a:lstStyle/>
          <a:p>
            <a:r>
              <a:rPr lang="en-US" sz="2000" dirty="0"/>
              <a:t> In this case we’ll get the intersection points by solving the second equation for x and then setting them equal. Here is that work,</a:t>
            </a:r>
          </a:p>
          <a:p>
            <a:pPr marL="0" indent="0">
              <a:buNone/>
            </a:pPr>
            <a:br>
              <a:rPr lang="en-US" dirty="0"/>
            </a:br>
            <a:endParaRPr lang="en-US" dirty="0"/>
          </a:p>
        </p:txBody>
      </p:sp>
      <p:pic>
        <p:nvPicPr>
          <p:cNvPr id="4" name="Picture 3"/>
          <p:cNvPicPr>
            <a:picLocks noChangeAspect="1"/>
          </p:cNvPicPr>
          <p:nvPr/>
        </p:nvPicPr>
        <p:blipFill>
          <a:blip r:embed="rId3"/>
          <a:stretch>
            <a:fillRect/>
          </a:stretch>
        </p:blipFill>
        <p:spPr>
          <a:xfrm>
            <a:off x="1295400" y="3733465"/>
            <a:ext cx="2130379" cy="1907481"/>
          </a:xfrm>
          <a:prstGeom prst="rect">
            <a:avLst/>
          </a:prstGeom>
        </p:spPr>
      </p:pic>
      <p:pic>
        <p:nvPicPr>
          <p:cNvPr id="5" name="Picture 4"/>
          <p:cNvPicPr>
            <a:picLocks noChangeAspect="1"/>
          </p:cNvPicPr>
          <p:nvPr/>
        </p:nvPicPr>
        <p:blipFill>
          <a:blip r:embed="rId4"/>
          <a:stretch>
            <a:fillRect/>
          </a:stretch>
        </p:blipFill>
        <p:spPr>
          <a:xfrm>
            <a:off x="7456868" y="2625725"/>
            <a:ext cx="3638550" cy="3181350"/>
          </a:xfrm>
          <a:prstGeom prst="rect">
            <a:avLst/>
          </a:prstGeom>
        </p:spPr>
      </p:pic>
      <p:pic>
        <p:nvPicPr>
          <p:cNvPr id="6" name="Picture 5"/>
          <p:cNvPicPr>
            <a:picLocks noChangeAspect="1"/>
          </p:cNvPicPr>
          <p:nvPr/>
        </p:nvPicPr>
        <p:blipFill>
          <a:blip r:embed="rId5"/>
          <a:stretch>
            <a:fillRect/>
          </a:stretch>
        </p:blipFill>
        <p:spPr>
          <a:xfrm>
            <a:off x="3855411" y="3304118"/>
            <a:ext cx="3476625" cy="2571750"/>
          </a:xfrm>
          <a:prstGeom prst="rect">
            <a:avLst/>
          </a:prstGeom>
        </p:spPr>
      </p:pic>
    </p:spTree>
    <p:extLst>
      <p:ext uri="{BB962C8B-B14F-4D97-AF65-F5344CB8AC3E}">
        <p14:creationId xmlns:p14="http://schemas.microsoft.com/office/powerpoint/2010/main" val="177275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214</TotalTime>
  <Words>399</Words>
  <Application>Microsoft Office PowerPoint</Application>
  <PresentationFormat>Widescreen</PresentationFormat>
  <Paragraphs>22</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Cambria Math</vt:lpstr>
      <vt:lpstr>Garamond</vt:lpstr>
      <vt:lpstr>Helvetica</vt:lpstr>
      <vt:lpstr>Organic</vt:lpstr>
      <vt:lpstr>6-1Area Between Curves </vt:lpstr>
      <vt:lpstr>Learning Objectives:</vt:lpstr>
      <vt:lpstr>Lesson starter : what is the area of the red region (LMS)</vt:lpstr>
      <vt:lpstr>   The area between two curves using definite integrations. </vt:lpstr>
      <vt:lpstr>Example 1 :Determine the area of the region bounded by y=xe^(-x^2 ),  y=x+1, x=2, and the y-axis.</vt:lpstr>
      <vt:lpstr>Example 2: Determine the area of the region enclosed by y=x^(2 ) and y=√x.</vt:lpstr>
      <vt:lpstr>Example 3 :Determine the area of the region bounded by y=2x^2+10and y=4x+16.</vt:lpstr>
      <vt:lpstr>Formative assessment 1: (LMS)</vt:lpstr>
      <vt:lpstr>Example 4 Determine the area of the region bounded by y=2x^2+10 , y=4x+16 , x=-2 , x=5   </vt:lpstr>
      <vt:lpstr>Compute the area of a region using definite integration with y as a variable. </vt:lpstr>
      <vt:lpstr>Example 5 : Determine the area of the region enclosed by x=12y^2-3 and y=x-1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6-1Area Between Curves</dc:title>
  <dc:creator>ibrahim eldabour</dc:creator>
  <cp:lastModifiedBy>Mustafa Ibrahim Yousif   Hussein</cp:lastModifiedBy>
  <cp:revision>21</cp:revision>
  <dcterms:created xsi:type="dcterms:W3CDTF">2020-04-04T04:38:41Z</dcterms:created>
  <dcterms:modified xsi:type="dcterms:W3CDTF">2024-04-15T03:49:37Z</dcterms:modified>
</cp:coreProperties>
</file>