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95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4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61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0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7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2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1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5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1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2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6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B32E2-8F78-482F-82DB-BC340016DFAF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6F37F-402F-44F2-9078-239B87BC1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2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00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ditableTemplates | Download Premium Powerpoint Templates and Business  Design Templat… | Powerpoint templates, Powerpoint template free, Powerpoint  design templates">
            <a:extLst>
              <a:ext uri="{FF2B5EF4-FFF2-40B4-BE49-F238E27FC236}">
                <a16:creationId xmlns:a16="http://schemas.microsoft.com/office/drawing/2014/main" id="{E381A265-1297-4117-910A-2755C519B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9FABC5-6238-4B57-9512-8E0A70E1A0FE}"/>
              </a:ext>
            </a:extLst>
          </p:cNvPr>
          <p:cNvSpPr/>
          <p:nvPr/>
        </p:nvSpPr>
        <p:spPr>
          <a:xfrm>
            <a:off x="1954695" y="238539"/>
            <a:ext cx="8282609" cy="12059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600" b="1" dirty="0">
                <a:solidFill>
                  <a:srgbClr val="00B0F0"/>
                </a:solidFill>
              </a:rPr>
              <a:t>السيادة المشتركة </a:t>
            </a:r>
            <a:endParaRPr lang="en-US" sz="6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823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5D3FC9-CB6C-4443-863B-923191142F9E}"/>
              </a:ext>
            </a:extLst>
          </p:cNvPr>
          <p:cNvSpPr/>
          <p:nvPr/>
        </p:nvSpPr>
        <p:spPr>
          <a:xfrm>
            <a:off x="3644348" y="437321"/>
            <a:ext cx="4704522" cy="12987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الاهداف </a:t>
            </a:r>
            <a:endParaRPr lang="en-US" sz="5400" b="1" dirty="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81B9CB-A3D9-4249-BBF5-9EC59AE3BE7D}"/>
              </a:ext>
            </a:extLst>
          </p:cNvPr>
          <p:cNvSpPr/>
          <p:nvPr/>
        </p:nvSpPr>
        <p:spPr>
          <a:xfrm>
            <a:off x="2107095" y="1948070"/>
            <a:ext cx="8176591" cy="119269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/>
              <a:t>ان يحدد الطالب مفهوم السيادة المشتركة </a:t>
            </a:r>
            <a:endParaRPr lang="en-US" sz="4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A8C1DB-0DBE-4383-9343-069C11DFBB8F}"/>
              </a:ext>
            </a:extLst>
          </p:cNvPr>
          <p:cNvSpPr/>
          <p:nvPr/>
        </p:nvSpPr>
        <p:spPr>
          <a:xfrm>
            <a:off x="2107095" y="3375992"/>
            <a:ext cx="8176591" cy="1192696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/>
              <a:t>ان يحدد الطالب طريقة توارث فصائل الدم  </a:t>
            </a:r>
            <a:endParaRPr lang="en-US" sz="3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A9D60F-53A6-4EA0-A288-59C56978C8AB}"/>
              </a:ext>
            </a:extLst>
          </p:cNvPr>
          <p:cNvSpPr/>
          <p:nvPr/>
        </p:nvSpPr>
        <p:spPr>
          <a:xfrm>
            <a:off x="2107094" y="4803914"/>
            <a:ext cx="8176591" cy="119269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ان يحدد الطالب طريقة توارث لون الفراء في الارانب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438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complete and Codominance">
            <a:extLst>
              <a:ext uri="{FF2B5EF4-FFF2-40B4-BE49-F238E27FC236}">
                <a16:creationId xmlns:a16="http://schemas.microsoft.com/office/drawing/2014/main" id="{CE76CBF4-4283-41B2-8809-3ECE7365D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190" y="1125401"/>
            <a:ext cx="4809092" cy="3327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11 2,3,4 mendgen part2 2010 for pdf">
            <a:extLst>
              <a:ext uri="{FF2B5EF4-FFF2-40B4-BE49-F238E27FC236}">
                <a16:creationId xmlns:a16="http://schemas.microsoft.com/office/drawing/2014/main" id="{9AF21AB5-D406-40CB-A3E3-EA297EA6F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78" y="3530670"/>
            <a:ext cx="4757531" cy="3327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214DEF-9BF1-4829-89E0-7898FC9C292C}"/>
              </a:ext>
            </a:extLst>
          </p:cNvPr>
          <p:cNvSpPr/>
          <p:nvPr/>
        </p:nvSpPr>
        <p:spPr>
          <a:xfrm>
            <a:off x="6732104" y="220938"/>
            <a:ext cx="4757531" cy="755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ماذا نستنج من هذه الصور؟</a:t>
            </a:r>
            <a:endParaRPr lang="en-US" sz="3200" b="1" dirty="0"/>
          </a:p>
        </p:txBody>
      </p:sp>
      <p:pic>
        <p:nvPicPr>
          <p:cNvPr id="4098" name="Picture 2" descr="Incomplete and Codominance">
            <a:extLst>
              <a:ext uri="{FF2B5EF4-FFF2-40B4-BE49-F238E27FC236}">
                <a16:creationId xmlns:a16="http://schemas.microsoft.com/office/drawing/2014/main" id="{C632AB76-889A-4338-9625-EF43DE7E3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82" y="220938"/>
            <a:ext cx="6410122" cy="3208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93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A94166-3970-4BC7-83BA-8DD538628CA4}"/>
              </a:ext>
            </a:extLst>
          </p:cNvPr>
          <p:cNvSpPr txBox="1"/>
          <p:nvPr/>
        </p:nvSpPr>
        <p:spPr>
          <a:xfrm>
            <a:off x="2809461" y="475730"/>
            <a:ext cx="6096000" cy="5927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السيادة المشتركة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8D126-5EB5-4557-889E-BB35D0F88DAA}"/>
              </a:ext>
            </a:extLst>
          </p:cNvPr>
          <p:cNvSpPr txBox="1"/>
          <p:nvPr/>
        </p:nvSpPr>
        <p:spPr>
          <a:xfrm>
            <a:off x="2941982" y="1469644"/>
            <a:ext cx="6096000" cy="5927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يظهر كلا الاليلين في حالة الجينات الهجينة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D4BBF8-2589-4ADD-92A8-ADBA3797A11D}"/>
              </a:ext>
            </a:extLst>
          </p:cNvPr>
          <p:cNvSpPr txBox="1"/>
          <p:nvPr/>
        </p:nvSpPr>
        <p:spPr>
          <a:xfrm>
            <a:off x="145775" y="2328627"/>
            <a:ext cx="11820938" cy="99116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المثال :نظام فصائل الدم </a:t>
            </a:r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</a:t>
            </a:r>
            <a:r>
              <a:rPr lang="ar-AE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(فصيلة الدم </a:t>
            </a:r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</a:t>
            </a:r>
            <a:r>
              <a:rPr lang="ar-AE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سيادة مشتركة واليلات متعددة ) +وراثة لون الشعر عند الحصان </a:t>
            </a:r>
            <a:endParaRPr lang="en-U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زمر الدم : تتبع وراثة فصائل الدم في... - بيولوجي- ثالثة علمي- للمعلمة  &quot;مفيدة أبوزيد&quot; | Facebook">
            <a:extLst>
              <a:ext uri="{FF2B5EF4-FFF2-40B4-BE49-F238E27FC236}">
                <a16:creationId xmlns:a16="http://schemas.microsoft.com/office/drawing/2014/main" id="{17938543-5C90-4414-BBD0-AD85D55F8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13" y="3538205"/>
            <a:ext cx="5711687" cy="31408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60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8227DC-C110-4F8E-BB6D-E14351A9E4B1}"/>
              </a:ext>
            </a:extLst>
          </p:cNvPr>
          <p:cNvSpPr txBox="1"/>
          <p:nvPr/>
        </p:nvSpPr>
        <p:spPr>
          <a:xfrm>
            <a:off x="4061791" y="170930"/>
            <a:ext cx="4068417" cy="53014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الاليلات المتعددة :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68AEB6-1FFB-40FF-97CD-DE52BDCF471F}"/>
              </a:ext>
            </a:extLst>
          </p:cNvPr>
          <p:cNvSpPr txBox="1"/>
          <p:nvPr/>
        </p:nvSpPr>
        <p:spPr>
          <a:xfrm>
            <a:off x="3047999" y="1005818"/>
            <a:ext cx="6096000" cy="4676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تحدد اشكال الوراثة هنا بأكثر من اليلين مثال 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769393-954B-4D0D-8F7A-2EFF4A03055E}"/>
              </a:ext>
            </a:extLst>
          </p:cNvPr>
          <p:cNvSpPr txBox="1"/>
          <p:nvPr/>
        </p:nvSpPr>
        <p:spPr>
          <a:xfrm>
            <a:off x="225287" y="1778190"/>
            <a:ext cx="11039061" cy="165314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342900" marR="0" lvl="0" indent="-34290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فصائل الدم : لنظام الفصائل ثلاثة  اشكال من الاليلات او علامات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sz="2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يدل على فصيلة الدم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 الاليل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2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يدل على فصيلة الدم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والاليل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( عدم وجود الاليلان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2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على فصيلة الدم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وهو متنحي بالنسبة للاليلان الاخران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الاليلان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2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2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بينهما سيادة مشتركة اما الاليل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فهو متنحي بالنسبة للاليلان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,I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60304C-521A-4218-ABE6-5C2B9EF96A6A}"/>
              </a:ext>
            </a:extLst>
          </p:cNvPr>
          <p:cNvSpPr/>
          <p:nvPr/>
        </p:nvSpPr>
        <p:spPr>
          <a:xfrm>
            <a:off x="7858539" y="4545496"/>
            <a:ext cx="3154018" cy="11131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/>
              <a:t>جين فصائل الدم</a:t>
            </a:r>
            <a:endParaRPr lang="en-US" sz="3600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3584D9-6C19-4997-B3A9-F30AFC2E3967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6559826" y="4399722"/>
            <a:ext cx="1298713" cy="7023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E941834-608E-42AA-AA1C-E56319325B1F}"/>
              </a:ext>
            </a:extLst>
          </p:cNvPr>
          <p:cNvCxnSpPr>
            <a:stCxn id="8" idx="1"/>
          </p:cNvCxnSpPr>
          <p:nvPr/>
        </p:nvCxnSpPr>
        <p:spPr>
          <a:xfrm flipH="1">
            <a:off x="6559826" y="5102087"/>
            <a:ext cx="1298713" cy="1457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D2E0A89-11F1-4CE0-B9FA-82A3E998552A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559826" y="5102087"/>
            <a:ext cx="1298713" cy="9683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E99110E-F46A-4542-B40C-07E9378CECA6}"/>
              </a:ext>
            </a:extLst>
          </p:cNvPr>
          <p:cNvSpPr/>
          <p:nvPr/>
        </p:nvSpPr>
        <p:spPr>
          <a:xfrm>
            <a:off x="384313" y="3987926"/>
            <a:ext cx="6082748" cy="7023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4000" b="1" baseline="30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sz="4000" b="1" baseline="30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4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يدل على فصيلة الدم </a:t>
            </a:r>
            <a:r>
              <a:rPr lang="en-US" sz="4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C7989F5-5A34-4F25-B990-78694A7616F9}"/>
              </a:ext>
            </a:extLst>
          </p:cNvPr>
          <p:cNvSpPr/>
          <p:nvPr/>
        </p:nvSpPr>
        <p:spPr>
          <a:xfrm>
            <a:off x="364434" y="4857411"/>
            <a:ext cx="6082748" cy="7023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الاليل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يدل على فصيلة الدم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4A07ACA-4AB3-4255-A1CE-D0A8DD2A038D}"/>
              </a:ext>
            </a:extLst>
          </p:cNvPr>
          <p:cNvSpPr/>
          <p:nvPr/>
        </p:nvSpPr>
        <p:spPr>
          <a:xfrm>
            <a:off x="364434" y="5719291"/>
            <a:ext cx="6082748" cy="7023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الاليل </a:t>
            </a:r>
            <a:r>
              <a:rPr lang="en-US" sz="36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ar-AE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يدل على فصيلة الدم</a:t>
            </a:r>
            <a:r>
              <a:rPr lang="en-US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87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6" grpId="0" animBg="1"/>
      <p:bldP spid="18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2C1E25-3F9F-4F7B-ADE8-F903EA4A6160}"/>
              </a:ext>
            </a:extLst>
          </p:cNvPr>
          <p:cNvGraphicFramePr/>
          <p:nvPr/>
        </p:nvGraphicFramePr>
        <p:xfrm>
          <a:off x="463827" y="394253"/>
          <a:ext cx="11264346" cy="606949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638794">
                  <a:extLst>
                    <a:ext uri="{9D8B030D-6E8A-4147-A177-3AD203B41FA5}">
                      <a16:colId xmlns:a16="http://schemas.microsoft.com/office/drawing/2014/main" val="2225657981"/>
                    </a:ext>
                  </a:extLst>
                </a:gridCol>
                <a:gridCol w="4403484">
                  <a:extLst>
                    <a:ext uri="{9D8B030D-6E8A-4147-A177-3AD203B41FA5}">
                      <a16:colId xmlns:a16="http://schemas.microsoft.com/office/drawing/2014/main" val="3571212199"/>
                    </a:ext>
                  </a:extLst>
                </a:gridCol>
                <a:gridCol w="4222068">
                  <a:extLst>
                    <a:ext uri="{9D8B030D-6E8A-4147-A177-3AD203B41FA5}">
                      <a16:colId xmlns:a16="http://schemas.microsoft.com/office/drawing/2014/main" val="1175930021"/>
                    </a:ext>
                  </a:extLst>
                </a:gridCol>
              </a:tblGrid>
              <a:tr h="837542"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600" b="1" u="none" strike="noStrike" dirty="0">
                          <a:effectLst/>
                        </a:rPr>
                        <a:t>الفصيلة</a:t>
                      </a:r>
                      <a:endParaRPr lang="ar-AE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600" b="1" u="none" strike="noStrike" dirty="0">
                          <a:effectLst/>
                        </a:rPr>
                        <a:t>الحالة النقية</a:t>
                      </a:r>
                      <a:endParaRPr lang="ar-AE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3600" b="1" u="none" strike="noStrike">
                          <a:effectLst/>
                        </a:rPr>
                        <a:t>الحالة الهجينة</a:t>
                      </a:r>
                      <a:endParaRPr lang="ar-AE" sz="3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018047562"/>
                  </a:ext>
                </a:extLst>
              </a:tr>
              <a:tr h="837542"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>
                          <a:effectLst/>
                        </a:rPr>
                        <a:t>A</a:t>
                      </a:r>
                      <a:endParaRPr lang="en-US" sz="3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 dirty="0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>
                          <a:effectLst/>
                        </a:rPr>
                        <a:t>A</a:t>
                      </a:r>
                      <a:r>
                        <a:rPr lang="en-US" sz="3600" b="1" u="none" strike="noStrike" dirty="0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>
                          <a:effectLst/>
                        </a:rPr>
                        <a:t>A</a:t>
                      </a:r>
                      <a:endParaRPr lang="en-US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u="none" strike="noStrike">
                          <a:effectLst/>
                        </a:rPr>
                        <a:t>I</a:t>
                      </a:r>
                      <a:r>
                        <a:rPr lang="en-US" sz="3600" b="1" u="none" strike="noStrike" baseline="30000">
                          <a:effectLst/>
                        </a:rPr>
                        <a:t>A</a:t>
                      </a:r>
                      <a:r>
                        <a:rPr lang="en-US" sz="3600" b="1" u="none" strike="noStrike">
                          <a:effectLst/>
                        </a:rPr>
                        <a:t>i</a:t>
                      </a:r>
                      <a:endParaRPr lang="en-US" sz="3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10526067"/>
                  </a:ext>
                </a:extLst>
              </a:tr>
              <a:tr h="837542"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>
                          <a:effectLst/>
                        </a:rPr>
                        <a:t>B</a:t>
                      </a:r>
                      <a:endParaRPr lang="en-US" sz="3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indent="45720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 dirty="0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>
                          <a:effectLst/>
                        </a:rPr>
                        <a:t>B</a:t>
                      </a:r>
                      <a:r>
                        <a:rPr lang="en-US" sz="3600" b="1" u="none" strike="noStrike" dirty="0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>
                          <a:effectLst/>
                        </a:rPr>
                        <a:t>B</a:t>
                      </a:r>
                      <a:endParaRPr lang="en-US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u="none" strike="noStrike" dirty="0" err="1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 err="1">
                          <a:effectLst/>
                        </a:rPr>
                        <a:t>Bi</a:t>
                      </a:r>
                      <a:endParaRPr lang="en-US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2429313"/>
                  </a:ext>
                </a:extLst>
              </a:tr>
              <a:tr h="837542"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>
                          <a:effectLst/>
                        </a:rPr>
                        <a:t>AB</a:t>
                      </a:r>
                      <a:endParaRPr lang="en-US" sz="3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3600" b="1" u="none" strike="noStrike" dirty="0">
                          <a:effectLst/>
                        </a:rPr>
                        <a:t>..................</a:t>
                      </a:r>
                      <a:endParaRPr lang="ar-AE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u="none" strike="noStrike" dirty="0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>
                          <a:effectLst/>
                        </a:rPr>
                        <a:t>A</a:t>
                      </a:r>
                      <a:r>
                        <a:rPr lang="en-US" sz="3600" b="1" u="none" strike="noStrike" dirty="0">
                          <a:effectLst/>
                        </a:rPr>
                        <a:t>I</a:t>
                      </a:r>
                      <a:r>
                        <a:rPr lang="en-US" sz="3600" b="1" u="none" strike="noStrike" baseline="30000" dirty="0">
                          <a:effectLst/>
                        </a:rPr>
                        <a:t>B</a:t>
                      </a:r>
                      <a:endParaRPr lang="en-US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262355922"/>
                  </a:ext>
                </a:extLst>
              </a:tr>
              <a:tr h="2719326"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>
                          <a:effectLst/>
                        </a:rPr>
                        <a:t>O</a:t>
                      </a:r>
                      <a:endParaRPr lang="en-US" sz="3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u="none" strike="noStrike" dirty="0">
                          <a:effectLst/>
                        </a:rPr>
                        <a:t>ii</a:t>
                      </a:r>
                      <a:endParaRPr lang="en-US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3600" b="1" u="none" strike="noStrike" dirty="0">
                          <a:effectLst/>
                        </a:rPr>
                        <a:t>.................</a:t>
                      </a:r>
                      <a:endParaRPr lang="ar-AE" sz="3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63426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1982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30BB12-424E-46DA-B1B5-E0027F417BAD}"/>
              </a:ext>
            </a:extLst>
          </p:cNvPr>
          <p:cNvSpPr/>
          <p:nvPr/>
        </p:nvSpPr>
        <p:spPr>
          <a:xfrm>
            <a:off x="400878" y="1908312"/>
            <a:ext cx="11390243" cy="136497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تزوج رجل مجهول صنف الدم من امراة مجهولة صنف الدم فانجبا اربعة ابناء احدهما فصيلة الدم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ar-A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والاخر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A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والاخر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</a:t>
            </a:r>
            <a:r>
              <a:rPr lang="ar-A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والاخر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ar-A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حدد الطرز الجينية للجميع مستخدما مربع بانيت 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194" name="Picture 2" descr="مسابقات اسلامية سؤال وجواب – مفهرس">
            <a:extLst>
              <a:ext uri="{FF2B5EF4-FFF2-40B4-BE49-F238E27FC236}">
                <a16:creationId xmlns:a16="http://schemas.microsoft.com/office/drawing/2014/main" id="{2E289B62-951E-4B7F-9691-37C2F308F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434" y="0"/>
            <a:ext cx="3843130" cy="19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67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0E0D74-A802-47CD-98F6-C4183B5C1968}"/>
              </a:ext>
            </a:extLst>
          </p:cNvPr>
          <p:cNvSpPr txBox="1"/>
          <p:nvPr/>
        </p:nvSpPr>
        <p:spPr>
          <a:xfrm>
            <a:off x="516835" y="735959"/>
            <a:ext cx="11489634" cy="99116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اختلط طفلان في مسنشفى الولادة احدهما فصيلة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والأخر من فصيلة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الدموية وكانت احدى الأمهات من فصيلة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والأخرى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كيف تنسب كل طفل لامه ؟مع التفسير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5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9666BC-8869-4787-ADA2-79F56CBB4C1F}"/>
              </a:ext>
            </a:extLst>
          </p:cNvPr>
          <p:cNvSpPr txBox="1"/>
          <p:nvPr/>
        </p:nvSpPr>
        <p:spPr>
          <a:xfrm>
            <a:off x="3207027" y="449226"/>
            <a:ext cx="6096000" cy="780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العامل الرايزيسي 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صورة 46" descr="Image result for RH FACTOR ALLELE">
            <a:extLst>
              <a:ext uri="{FF2B5EF4-FFF2-40B4-BE49-F238E27FC236}">
                <a16:creationId xmlns:a16="http://schemas.microsoft.com/office/drawing/2014/main" id="{530558C7-B8D1-43AA-80E0-8E0784A8D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17" y="4197641"/>
            <a:ext cx="4272307" cy="25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Picture 176">
            <a:extLst>
              <a:ext uri="{FF2B5EF4-FFF2-40B4-BE49-F238E27FC236}">
                <a16:creationId xmlns:a16="http://schemas.microsoft.com/office/drawing/2014/main" id="{1B936329-F082-4BC4-9F3F-F40209945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877" y="3988903"/>
            <a:ext cx="5102087" cy="275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BC9CC1F-72D2-412A-9C9A-107A7AEEF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81" y="1332950"/>
            <a:ext cx="11900193" cy="123110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هناك اليل اخر يحدد نوع بروتين على خلية الدم الحمراء  وسمي نسبة الى قرد الرايسز ويورث من كلا الابوين .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D75696-477C-4023-BC19-92F18263C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03" y="2667438"/>
            <a:ext cx="11900193" cy="7386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الاليل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Rh+ </a:t>
            </a: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سائد على الاليل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Rh-</a:t>
            </a: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  عندما نرث + من الام مثلا و- من الاب سيكون صنف الدم موجب ).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F528A9-AEDE-4F66-8FE8-DB045246B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0011" y="3509484"/>
            <a:ext cx="9290031" cy="584775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3200" b="1" i="0" u="none" strike="noStrike" spc="50" normalizeH="0" baseline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يبين الجدول التالي طريقة توارث العامل الرايزيسي:</a:t>
            </a:r>
            <a:endParaRPr kumimoji="0" lang="ar-AE" altLang="en-US" sz="3200" b="1" i="0" u="none" strike="noStrike" spc="50" normalizeH="0" baseline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20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C3CF738-61D6-4900-A033-73F599DAA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58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41" name="صورة 47" descr="Image result for RH FACTOR ALLELE">
            <a:extLst>
              <a:ext uri="{FF2B5EF4-FFF2-40B4-BE49-F238E27FC236}">
                <a16:creationId xmlns:a16="http://schemas.microsoft.com/office/drawing/2014/main" id="{70A6DC76-2265-4AA7-9412-33DA876EA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76" y="1394670"/>
            <a:ext cx="6483902" cy="442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FE5DDCC-42B0-4F5C-82D0-5E3539CF3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19" y="414250"/>
            <a:ext cx="10346102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يبين الرسم التالي شكل خلايا الدم الحمراء والبروتينات التي على سطحها لكل فصيلة دم .</a:t>
            </a:r>
            <a:endParaRPr kumimoji="0" lang="ar-AE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893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6FADE1-86A4-4C8D-A093-249F4743AF4D}"/>
              </a:ext>
            </a:extLst>
          </p:cNvPr>
          <p:cNvSpPr txBox="1"/>
          <p:nvPr/>
        </p:nvSpPr>
        <p:spPr>
          <a:xfrm>
            <a:off x="2703443" y="290201"/>
            <a:ext cx="6096000" cy="530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0" algn="ct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لون الفرو في الارانب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BE854-B3B0-400C-9C37-923F81371BB4}"/>
              </a:ext>
            </a:extLst>
          </p:cNvPr>
          <p:cNvSpPr txBox="1"/>
          <p:nvPr/>
        </p:nvSpPr>
        <p:spPr>
          <a:xfrm>
            <a:off x="132522" y="1015306"/>
            <a:ext cx="1163540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3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هناك اربع اليلات توضح التسلسل السيادي للون الفراء في الارانب .( عشر طرز جينية )</a:t>
            </a:r>
            <a:endParaRPr lang="en-US" sz="3200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6943B7-7F16-4658-98AB-579D28D6F09B}"/>
              </a:ext>
            </a:extLst>
          </p:cNvPr>
          <p:cNvGraphicFramePr/>
          <p:nvPr/>
        </p:nvGraphicFramePr>
        <p:xfrm>
          <a:off x="4378463" y="1908314"/>
          <a:ext cx="7402720" cy="3839112"/>
        </p:xfrm>
        <a:graphic>
          <a:graphicData uri="http://schemas.openxmlformats.org/drawingml/2006/table">
            <a:tbl>
              <a:tblPr rtl="1" firstRow="1" firstCol="1" bandRow="1">
                <a:tableStyleId>{8799B23B-EC83-4686-B30A-512413B5E67A}</a:tableStyleId>
              </a:tblPr>
              <a:tblGrid>
                <a:gridCol w="1045927">
                  <a:extLst>
                    <a:ext uri="{9D8B030D-6E8A-4147-A177-3AD203B41FA5}">
                      <a16:colId xmlns:a16="http://schemas.microsoft.com/office/drawing/2014/main" val="2309423065"/>
                    </a:ext>
                  </a:extLst>
                </a:gridCol>
                <a:gridCol w="2075091">
                  <a:extLst>
                    <a:ext uri="{9D8B030D-6E8A-4147-A177-3AD203B41FA5}">
                      <a16:colId xmlns:a16="http://schemas.microsoft.com/office/drawing/2014/main" val="3525862091"/>
                    </a:ext>
                  </a:extLst>
                </a:gridCol>
                <a:gridCol w="2206611">
                  <a:extLst>
                    <a:ext uri="{9D8B030D-6E8A-4147-A177-3AD203B41FA5}">
                      <a16:colId xmlns:a16="http://schemas.microsoft.com/office/drawing/2014/main" val="3565484587"/>
                    </a:ext>
                  </a:extLst>
                </a:gridCol>
                <a:gridCol w="2075091">
                  <a:extLst>
                    <a:ext uri="{9D8B030D-6E8A-4147-A177-3AD203B41FA5}">
                      <a16:colId xmlns:a16="http://schemas.microsoft.com/office/drawing/2014/main" val="455020704"/>
                    </a:ext>
                  </a:extLst>
                </a:gridCol>
              </a:tblGrid>
              <a:tr h="731217"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الاليل 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حالة السيادة 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>
                          <a:effectLst/>
                        </a:rPr>
                        <a:t>لون الارنب</a:t>
                      </a:r>
                      <a:endParaRPr lang="ar-AE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2400" b="1" u="none" strike="noStrike">
                          <a:effectLst/>
                        </a:rPr>
                        <a:t>الطرز الجينية </a:t>
                      </a:r>
                      <a:endParaRPr lang="ar-AE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14963091"/>
                  </a:ext>
                </a:extLst>
              </a:tr>
              <a:tr h="731217"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>
                          <a:effectLst/>
                        </a:rPr>
                        <a:t>C </a:t>
                      </a:r>
                      <a:endParaRPr lang="en-US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سائد على باقي الاليلات 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فرو بلون واحد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u="none" strike="noStrike" dirty="0" err="1">
                          <a:effectLst/>
                        </a:rPr>
                        <a:t>CC,Cc,CC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Ch</a:t>
                      </a:r>
                      <a:r>
                        <a:rPr lang="en-US" sz="2400" b="1" u="none" strike="noStrike" dirty="0" err="1">
                          <a:effectLst/>
                        </a:rPr>
                        <a:t>,Cc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h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41065582"/>
                  </a:ext>
                </a:extLst>
              </a:tr>
              <a:tr h="731217"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>
                          <a:effectLst/>
                        </a:rPr>
                        <a:t>c</a:t>
                      </a:r>
                      <a:endParaRPr lang="en-US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متنحي لبقية الاليلات 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امهق ( بيض اللون )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u="none" strike="noStrike" dirty="0">
                          <a:effectLst/>
                        </a:rPr>
                        <a:t>cc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007877561"/>
                  </a:ext>
                </a:extLst>
              </a:tr>
              <a:tr h="731217"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>
                          <a:effectLst/>
                        </a:rPr>
                        <a:t>c</a:t>
                      </a:r>
                      <a:r>
                        <a:rPr lang="en-US" sz="2400" b="1" u="none" strike="noStrike" baseline="30000">
                          <a:effectLst/>
                        </a:rPr>
                        <a:t>ch</a:t>
                      </a:r>
                      <a:endParaRPr lang="en-US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>
                          <a:effectLst/>
                        </a:rPr>
                        <a:t>سائد على الاليل </a:t>
                      </a:r>
                      <a:r>
                        <a:rPr lang="en-US" sz="2400" b="1" u="none" strike="noStrike">
                          <a:effectLst/>
                        </a:rPr>
                        <a:t>c,c</a:t>
                      </a:r>
                      <a:r>
                        <a:rPr lang="en-US" sz="2400" b="1" u="none" strike="noStrike" baseline="30000">
                          <a:effectLst/>
                        </a:rPr>
                        <a:t>h</a:t>
                      </a:r>
                      <a:endParaRPr lang="en-US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فرو بأكثر من لون 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ch</a:t>
                      </a: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ch</a:t>
                      </a:r>
                      <a:r>
                        <a:rPr lang="en-US" sz="2400" b="1" u="none" strike="noStrike" dirty="0" err="1">
                          <a:effectLst/>
                        </a:rPr>
                        <a:t>,c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ch</a:t>
                      </a: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h</a:t>
                      </a:r>
                      <a:r>
                        <a:rPr lang="en-US" sz="2400" b="1" u="none" strike="noStrike" dirty="0" err="1">
                          <a:effectLst/>
                        </a:rPr>
                        <a:t>,c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ch</a:t>
                      </a: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736827420"/>
                  </a:ext>
                </a:extLst>
              </a:tr>
              <a:tr h="731217"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>
                          <a:effectLst/>
                        </a:rPr>
                        <a:t>c</a:t>
                      </a:r>
                      <a:r>
                        <a:rPr lang="en-US" sz="2400" b="1" u="none" strike="noStrike" baseline="30000">
                          <a:effectLst/>
                        </a:rPr>
                        <a:t>h</a:t>
                      </a:r>
                      <a:endParaRPr lang="en-US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>
                          <a:effectLst/>
                        </a:rPr>
                        <a:t>سائد على الاليل </a:t>
                      </a:r>
                      <a:r>
                        <a:rPr lang="en-US" sz="2400" b="1" u="none" strike="noStrike">
                          <a:effectLst/>
                        </a:rPr>
                        <a:t>c</a:t>
                      </a:r>
                      <a:endParaRPr lang="en-US" sz="2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400" b="1" u="none" strike="noStrike" dirty="0">
                          <a:effectLst/>
                        </a:rPr>
                        <a:t>الهملايا </a:t>
                      </a:r>
                      <a:endParaRPr lang="ar-AE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r" rtl="1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h</a:t>
                      </a: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h</a:t>
                      </a:r>
                      <a:r>
                        <a:rPr lang="en-US" sz="2400" b="1" u="none" strike="noStrike" dirty="0" err="1">
                          <a:effectLst/>
                        </a:rPr>
                        <a:t>,c</a:t>
                      </a:r>
                      <a:r>
                        <a:rPr lang="en-US" sz="2400" b="1" u="none" strike="noStrike" baseline="30000" dirty="0" err="1">
                          <a:effectLst/>
                        </a:rPr>
                        <a:t>h</a:t>
                      </a:r>
                      <a:r>
                        <a:rPr lang="en-US" sz="2400" b="1" u="none" strike="noStrike" dirty="0" err="1">
                          <a:effectLst/>
                        </a:rPr>
                        <a:t>c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22204446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6CF120FC-0DE9-4B3C-B34E-8493712096E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20" y="1795041"/>
            <a:ext cx="3941819" cy="4492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834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32FC75-88A0-4A1E-9841-9A90D2FB3561}"/>
              </a:ext>
            </a:extLst>
          </p:cNvPr>
          <p:cNvSpPr txBox="1"/>
          <p:nvPr/>
        </p:nvSpPr>
        <p:spPr>
          <a:xfrm>
            <a:off x="477079" y="1908313"/>
            <a:ext cx="10707756" cy="146046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R="0" lvl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حدث تزاوج بين ارنب بلون واحد مع انثى ملونة الفراء فكان بعض افراد الجيل الأول امهق فسر ذلك وراثيا باستخدام مربع بانيت ؟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مسابقات اسلامية سؤال وجواب – مفهرس">
            <a:extLst>
              <a:ext uri="{FF2B5EF4-FFF2-40B4-BE49-F238E27FC236}">
                <a16:creationId xmlns:a16="http://schemas.microsoft.com/office/drawing/2014/main" id="{5350D838-703A-4B5A-A6B0-D60D0B1B7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366" y="1"/>
            <a:ext cx="3843130" cy="19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22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F0E38C-0A5D-4B5D-B116-BE9AF2BB8B49}"/>
              </a:ext>
            </a:extLst>
          </p:cNvPr>
          <p:cNvSpPr txBox="1"/>
          <p:nvPr/>
        </p:nvSpPr>
        <p:spPr>
          <a:xfrm>
            <a:off x="198783" y="603437"/>
            <a:ext cx="11608904" cy="129580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R="0" lvl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حدث تزاوج بين ارنب بلون واحد مع انثى ملونة فكان الجيل الأول بلون واحد وملون وهملايا نقي فسر ذلك باسس وراثية مستخدما مربع بانيت ؟</a:t>
            </a:r>
            <a:endParaRPr lang="en-U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1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3899F85-C771-4A54-97C9-A3032E300C35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2376187"/>
          <a:ext cx="8128000" cy="40538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971235">
                  <a:extLst>
                    <a:ext uri="{9D8B030D-6E8A-4147-A177-3AD203B41FA5}">
                      <a16:colId xmlns:a16="http://schemas.microsoft.com/office/drawing/2014/main" val="3244775248"/>
                    </a:ext>
                  </a:extLst>
                </a:gridCol>
                <a:gridCol w="4156765">
                  <a:extLst>
                    <a:ext uri="{9D8B030D-6E8A-4147-A177-3AD203B41FA5}">
                      <a16:colId xmlns:a16="http://schemas.microsoft.com/office/drawing/2014/main" val="258803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الطراز الجيني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3200" dirty="0"/>
                        <a:t>الطراز المظهري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1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3200" b="1" dirty="0"/>
                        <a:t>ارنب امهق 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9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/>
                        <a:t>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05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3200" b="1" dirty="0"/>
                        <a:t>فصيلة الدم </a:t>
                      </a:r>
                      <a:r>
                        <a:rPr lang="en-US" sz="3200" b="1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22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3200" b="1" dirty="0"/>
                        <a:t>سالب العامل الرايسيزي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5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3200" b="1" baseline="30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</a:t>
                      </a:r>
                      <a:r>
                        <a:rPr lang="en-US" sz="3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3200" b="1" baseline="30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413521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0469B6D-1F83-4C6C-A1E3-D4D430D27F87}"/>
              </a:ext>
            </a:extLst>
          </p:cNvPr>
          <p:cNvSpPr/>
          <p:nvPr/>
        </p:nvSpPr>
        <p:spPr>
          <a:xfrm>
            <a:off x="1842053" y="214058"/>
            <a:ext cx="8057322" cy="10601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chemeClr val="accent1">
                    <a:lumMod val="75000"/>
                  </a:schemeClr>
                </a:solidFill>
              </a:rPr>
              <a:t>اكمل الجدول التالي بما يناسب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514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430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asifhammoud1978@gmail.com</cp:lastModifiedBy>
  <cp:revision>2</cp:revision>
  <dcterms:created xsi:type="dcterms:W3CDTF">2022-09-16T05:59:05Z</dcterms:created>
  <dcterms:modified xsi:type="dcterms:W3CDTF">2024-09-08T09:39:41Z</dcterms:modified>
</cp:coreProperties>
</file>