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631139100622848"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uthor.com/present/4554588165898240" TargetMode="External"/><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4961167839199232"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62701771312332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6189237912862720"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9.1</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674FA-FF49-D09C-20B0-5BA484D989DE}"/>
              </a:ext>
            </a:extLst>
          </p:cNvPr>
          <p:cNvGraphicFramePr>
            <a:graphicFrameLocks noGrp="1"/>
          </p:cNvGraphicFramePr>
          <p:nvPr>
            <p:extLst>
              <p:ext uri="{D42A27DB-BD31-4B8C-83A1-F6EECF244321}">
                <p14:modId xmlns:p14="http://schemas.microsoft.com/office/powerpoint/2010/main" val="4081542397"/>
              </p:ext>
            </p:extLst>
          </p:nvPr>
        </p:nvGraphicFramePr>
        <p:xfrm>
          <a:off x="0" y="0"/>
          <a:ext cx="12192000" cy="6988406"/>
        </p:xfrm>
        <a:graphic>
          <a:graphicData uri="http://schemas.openxmlformats.org/drawingml/2006/table">
            <a:tbl>
              <a:tblPr firstRow="1" firstCol="1" bandRow="1"/>
              <a:tblGrid>
                <a:gridCol w="2490352">
                  <a:extLst>
                    <a:ext uri="{9D8B030D-6E8A-4147-A177-3AD203B41FA5}">
                      <a16:colId xmlns:a16="http://schemas.microsoft.com/office/drawing/2014/main" val="2914872695"/>
                    </a:ext>
                  </a:extLst>
                </a:gridCol>
                <a:gridCol w="2963787">
                  <a:extLst>
                    <a:ext uri="{9D8B030D-6E8A-4147-A177-3AD203B41FA5}">
                      <a16:colId xmlns:a16="http://schemas.microsoft.com/office/drawing/2014/main" val="2992089045"/>
                    </a:ext>
                  </a:extLst>
                </a:gridCol>
                <a:gridCol w="3687766">
                  <a:extLst>
                    <a:ext uri="{9D8B030D-6E8A-4147-A177-3AD203B41FA5}">
                      <a16:colId xmlns:a16="http://schemas.microsoft.com/office/drawing/2014/main" val="2979611404"/>
                    </a:ext>
                  </a:extLst>
                </a:gridCol>
                <a:gridCol w="3050095">
                  <a:extLst>
                    <a:ext uri="{9D8B030D-6E8A-4147-A177-3AD203B41FA5}">
                      <a16:colId xmlns:a16="http://schemas.microsoft.com/office/drawing/2014/main" val="4135529639"/>
                    </a:ext>
                  </a:extLst>
                </a:gridCol>
              </a:tblGrid>
              <a:tr h="404664">
                <a:tc gridSpan="4">
                  <a:txBody>
                    <a:bodyPr/>
                    <a:lstStyle/>
                    <a:p>
                      <a:pPr algn="ctr">
                        <a:lnSpc>
                          <a:spcPct val="107000"/>
                        </a:lnSpc>
                        <a:spcAft>
                          <a:spcPts val="800"/>
                        </a:spcAft>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4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Technology, money, people.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90786680"/>
                  </a:ext>
                </a:extLst>
              </a:tr>
              <a:tr h="274259">
                <a:tc>
                  <a:txBody>
                    <a:bodyPr/>
                    <a:lstStyle/>
                    <a:p>
                      <a:pPr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4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787606642"/>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participle clauses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perfect with adverbial clauses of time. (63)</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order a sequence of events using an appended clause with present participle or 'having' + past participle. (71)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causes and consequences</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past experiences and events</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30588864"/>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Conditionals: second conditional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hypothetical (counterfactual) results of a current action or situation using the second conditional. (48)</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'as if/as though' with the past simple to refer to hypothetical or counterfactual circumstances. (71)</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58441044"/>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Conditionals: first and second with inversion</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present or future outcomes of a hypothetical situation using 'even if'. (54)</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present or future outcomes of a hypothetical situation using initial 'only if' with inversion of subject and object. (71)</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794020637"/>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Verb forms: verb + to + infinitive / verb + infinitive / verb + ing</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some verbs connected with the senses + direct object + an ‘-ing’ form, to give emphasis to an ongoing activity.</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some verbs connected with the senses + direct object + infinitive without 'to' </a:t>
                      </a:r>
                      <a:r>
                        <a:rPr lang="en-US" sz="14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emphasising</a:t>
                      </a: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a complete action. (See English Grammar Profile)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310229766"/>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Conjunctions: subordinating</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conjunctions such as 'when' and 'before' with the present simple, with future reference. (48)</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'since …' to talk about reasons, causes and explanations. (72)</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493155533"/>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Adverbs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verb + '-ing' forms as the complement of a sentence. (37)</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'on the point of' and related phrases to talk about imminent events in the present and past. (71)</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42717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1748687105"/>
              </p:ext>
            </p:extLst>
          </p:nvPr>
        </p:nvGraphicFramePr>
        <p:xfrm>
          <a:off x="474689" y="400069"/>
          <a:ext cx="11242621" cy="605786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965210">
                <a:tc gridSpan="2">
                  <a:txBody>
                    <a:bodyPr/>
                    <a:lstStyle/>
                    <a:p>
                      <a:pPr marL="0" algn="l" defTabSz="914400" rtl="0" eaLnBrk="1" latinLnBrk="0" hangingPunct="1"/>
                      <a:r>
                        <a:rPr lang="en-US" sz="1800" b="1" u="sng" dirty="0">
                          <a:solidFill>
                            <a:schemeClr val="tx2"/>
                          </a:solidFill>
                          <a:effectLst/>
                          <a:latin typeface="Arial" panose="020B0604020202020204" pitchFamily="34" charset="0"/>
                          <a:ea typeface="Yu Mincho" panose="02020400000000000000" pitchFamily="18" charset="-128"/>
                          <a:cs typeface="Arial" panose="020B0604020202020204" pitchFamily="34" charset="0"/>
                        </a:rPr>
                        <a:t>Having developed the ground-breaking app</a:t>
                      </a:r>
                      <a:r>
                        <a:rPr lang="en-US" sz="1800" b="1" dirty="0">
                          <a:solidFill>
                            <a:schemeClr val="tx2"/>
                          </a:solidFill>
                          <a:effectLst/>
                          <a:latin typeface="Arial" panose="020B0604020202020204" pitchFamily="34" charset="0"/>
                          <a:ea typeface="Yu Mincho" panose="02020400000000000000" pitchFamily="18" charset="-128"/>
                          <a:cs typeface="Arial" panose="020B0604020202020204" pitchFamily="34" charset="0"/>
                        </a:rPr>
                        <a:t>, the engineer was featured in several tech magazines.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rtl="0">
                        <a:lnSpc>
                          <a:spcPct val="100000"/>
                        </a:lnSpc>
                        <a:spcBef>
                          <a:spcPts val="0"/>
                        </a:spcBef>
                        <a:spcAft>
                          <a:spcPts val="0"/>
                        </a:spcAft>
                        <a:buClr>
                          <a:schemeClr val="dk1"/>
                        </a:buClr>
                        <a:buSzPts val="1300"/>
                        <a:buFont typeface="Arial"/>
                        <a:buNone/>
                      </a:pPr>
                      <a:r>
                        <a:rPr lang="en-US" sz="1600" u="none" strike="noStrike" cap="none" dirty="0">
                          <a:solidFill>
                            <a:schemeClr val="tx1"/>
                          </a:solidFill>
                          <a:latin typeface="Arial" panose="020B0604020202020204" pitchFamily="34" charset="0"/>
                          <a:ea typeface="Arial"/>
                          <a:cs typeface="Arial" panose="020B0604020202020204" pitchFamily="34" charset="0"/>
                          <a:sym typeface="Arial"/>
                        </a:rPr>
                        <a:t>What are the two actions here? Which action came first? What is the relationship between the two events?</a:t>
                      </a:r>
                      <a:endParaRPr lang="en-US" sz="1600" u="none" strike="noStrike" cap="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99407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rtl="0">
                        <a:lnSpc>
                          <a:spcPct val="100000"/>
                        </a:lnSpc>
                        <a:spcBef>
                          <a:spcPts val="0"/>
                        </a:spcBef>
                        <a:spcAft>
                          <a:spcPts val="0"/>
                        </a:spcAft>
                        <a:buClr>
                          <a:schemeClr val="dk1"/>
                        </a:buClr>
                        <a:buSzPts val="1300"/>
                        <a:buFont typeface="Arial"/>
                        <a:buNone/>
                      </a:pPr>
                      <a:r>
                        <a:rPr lang="en-US" sz="1600" b="0" u="none" strike="noStrike" cap="none"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Participle clauses</a:t>
                      </a:r>
                      <a:endParaRPr lang="en-US" sz="1600" b="0" u="none" strike="noStrike" cap="none" dirty="0">
                        <a:solidFill>
                          <a:schemeClr val="tx2"/>
                        </a:solidFill>
                        <a:latin typeface="Arial" panose="020B0604020202020204" pitchFamily="34" charset="0"/>
                        <a:ea typeface="Arial"/>
                        <a:cs typeface="Arial" panose="020B0604020202020204" pitchFamily="34" charset="0"/>
                        <a:sym typeface="Arial"/>
                      </a:endParaRPr>
                    </a:p>
                    <a:p>
                      <a:pPr marL="0" marR="0" lvl="0" indent="0" algn="just" rtl="0">
                        <a:lnSpc>
                          <a:spcPct val="100000"/>
                        </a:lnSpc>
                        <a:spcBef>
                          <a:spcPts val="0"/>
                        </a:spcBef>
                        <a:spcAft>
                          <a:spcPts val="0"/>
                        </a:spcAft>
                        <a:buClr>
                          <a:schemeClr val="dk1"/>
                        </a:buClr>
                        <a:buSzPts val="1300"/>
                        <a:buFont typeface="Arial"/>
                        <a:buNone/>
                      </a:pPr>
                      <a:r>
                        <a:rPr lang="en-US" sz="1600" b="0" i="0" u="none" strike="noStrike" cap="none" dirty="0">
                          <a:solidFill>
                            <a:schemeClr val="tx1"/>
                          </a:solidFill>
                          <a:latin typeface="Arial" panose="020B0604020202020204" pitchFamily="34" charset="0"/>
                          <a:ea typeface="Arial"/>
                          <a:cs typeface="Arial" panose="020B0604020202020204" pitchFamily="34" charset="0"/>
                          <a:sym typeface="Arial"/>
                        </a:rPr>
                        <a:t>Perfect participle (having + past participle) reduced clause + main clause</a:t>
                      </a:r>
                      <a:endParaRPr lang="en-US" sz="1600" u="none" strike="noStrike" cap="none" dirty="0">
                        <a:solidFill>
                          <a:schemeClr val="tx1"/>
                        </a:solidFill>
                        <a:latin typeface="Arial" panose="020B0604020202020204" pitchFamily="34" charset="0"/>
                        <a:ea typeface="Arial"/>
                        <a:cs typeface="Arial" panose="020B0604020202020204" pitchFamily="34" charset="0"/>
                        <a:sym typeface="Arial"/>
                      </a:endParaRPr>
                    </a:p>
                    <a:p>
                      <a:pPr marL="0" marR="0" lvl="0" indent="0" algn="just" rtl="0">
                        <a:lnSpc>
                          <a:spcPct val="100000"/>
                        </a:lnSpc>
                        <a:spcBef>
                          <a:spcPts val="0"/>
                        </a:spcBef>
                        <a:spcAft>
                          <a:spcPts val="0"/>
                        </a:spcAft>
                        <a:buClr>
                          <a:schemeClr val="dk1"/>
                        </a:buClr>
                        <a:buSzPts val="1300"/>
                        <a:buFont typeface="Arial"/>
                        <a:buNone/>
                      </a:pPr>
                      <a:r>
                        <a:rPr lang="en-US" sz="1600" b="0" i="0" u="none" strike="noStrike" cap="none" dirty="0">
                          <a:solidFill>
                            <a:schemeClr val="tx1"/>
                          </a:solidFill>
                          <a:latin typeface="Arial" panose="020B0604020202020204" pitchFamily="34" charset="0"/>
                          <a:ea typeface="Arial"/>
                          <a:cs typeface="Arial" panose="020B0604020202020204" pitchFamily="34" charset="0"/>
                          <a:sym typeface="Arial"/>
                        </a:rPr>
                        <a:t>Present participle (verb -ing) reduced clause + main clause</a:t>
                      </a:r>
                      <a:endParaRPr lang="en-US" sz="1600" b="0" i="0" u="none" strike="noStrike" cap="none" dirty="0">
                        <a:solidFill>
                          <a:schemeClr val="tx1"/>
                        </a:solidFill>
                        <a:highlight>
                          <a:srgbClr val="FFFF00"/>
                        </a:highlight>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rtl="0">
                        <a:lnSpc>
                          <a:spcPct val="100000"/>
                        </a:lnSpc>
                        <a:spcBef>
                          <a:spcPts val="0"/>
                        </a:spcBef>
                        <a:spcAft>
                          <a:spcPts val="0"/>
                        </a:spcAft>
                        <a:buClr>
                          <a:schemeClr val="dk1"/>
                        </a:buClr>
                        <a:buSzPts val="1400"/>
                        <a:buFont typeface="Arial"/>
                        <a:buNone/>
                      </a:pPr>
                      <a:r>
                        <a:rPr lang="en-US" sz="1600" b="0" i="0" u="none" strike="noStrike" cap="none" dirty="0">
                          <a:solidFill>
                            <a:schemeClr val="tx1"/>
                          </a:solidFill>
                          <a:latin typeface="Arial" panose="020B0604020202020204" pitchFamily="34" charset="0"/>
                          <a:ea typeface="Arial"/>
                          <a:cs typeface="Arial" panose="020B0604020202020204" pitchFamily="34" charset="0"/>
                          <a:sym typeface="Arial"/>
                        </a:rPr>
                        <a:t>We use participle clauses to say information in a more economical way or for literary style. They are formed using the present participle (standing, knowing, being, etc.) or the perfect participle (having seen, having bought, having been, etc.).</a:t>
                      </a:r>
                      <a:endParaRPr lang="en-US" sz="1600" b="0" i="0" u="none" strike="noStrike" cap="none" dirty="0">
                        <a:solidFill>
                          <a:schemeClr val="tx1"/>
                        </a:solidFill>
                        <a:latin typeface="Arial" panose="020B0604020202020204" pitchFamily="34" charset="0"/>
                        <a:cs typeface="Arial" panose="020B0604020202020204" pitchFamily="34" charset="0"/>
                      </a:endParaRPr>
                    </a:p>
                    <a:p>
                      <a:pPr marL="0" marR="0" lvl="0" indent="0" algn="just" rtl="0">
                        <a:lnSpc>
                          <a:spcPct val="100000"/>
                        </a:lnSpc>
                        <a:spcBef>
                          <a:spcPts val="0"/>
                        </a:spcBef>
                        <a:spcAft>
                          <a:spcPts val="0"/>
                        </a:spcAft>
                        <a:buSzPts val="1400"/>
                        <a:buFont typeface="Arial"/>
                        <a:buNone/>
                      </a:pPr>
                      <a:r>
                        <a:rPr lang="en-US" sz="1600" b="0" i="0" u="none" strike="noStrike" cap="none" dirty="0">
                          <a:solidFill>
                            <a:schemeClr val="tx1"/>
                          </a:solidFill>
                          <a:latin typeface="Arial" panose="020B0604020202020204" pitchFamily="34" charset="0"/>
                          <a:ea typeface="Arial"/>
                          <a:cs typeface="Arial" panose="020B0604020202020204" pitchFamily="34" charset="0"/>
                        </a:rPr>
                        <a:t>A participle clause using a present participle can be used to express reason.</a:t>
                      </a:r>
                    </a:p>
                    <a:p>
                      <a:pPr marL="0" marR="0" lvl="0" indent="0" algn="just" rtl="0">
                        <a:lnSpc>
                          <a:spcPct val="100000"/>
                        </a:lnSpc>
                        <a:spcBef>
                          <a:spcPts val="0"/>
                        </a:spcBef>
                        <a:spcAft>
                          <a:spcPts val="0"/>
                        </a:spcAft>
                        <a:buClr>
                          <a:schemeClr val="dk1"/>
                        </a:buClr>
                        <a:buSzPts val="1400"/>
                        <a:buFont typeface="Arial"/>
                        <a:buNone/>
                      </a:pPr>
                      <a:r>
                        <a:rPr lang="en-US" sz="1600" b="0" i="0" u="none" strike="noStrike" cap="none" dirty="0">
                          <a:solidFill>
                            <a:schemeClr val="tx1"/>
                          </a:solidFill>
                          <a:latin typeface="Arial" panose="020B0604020202020204" pitchFamily="34" charset="0"/>
                          <a:ea typeface="Arial"/>
                          <a:cs typeface="Arial" panose="020B0604020202020204" pitchFamily="34" charset="0"/>
                          <a:sym typeface="Arial"/>
                        </a:rPr>
                        <a:t>A perfect participle clause (having + past participle) </a:t>
                      </a:r>
                      <a:r>
                        <a:rPr lang="en-US" sz="1600" b="0" i="0" u="none" strike="noStrike" cap="none" dirty="0">
                          <a:solidFill>
                            <a:schemeClr val="tx1"/>
                          </a:solidFill>
                          <a:latin typeface="Arial" panose="020B0604020202020204" pitchFamily="34" charset="0"/>
                          <a:ea typeface="Arial"/>
                          <a:cs typeface="Arial" panose="020B0604020202020204" pitchFamily="34" charset="0"/>
                        </a:rPr>
                        <a:t>can be </a:t>
                      </a:r>
                      <a:r>
                        <a:rPr lang="en-US" sz="1600" b="0" i="0" u="none" strike="noStrike" cap="none" dirty="0">
                          <a:solidFill>
                            <a:schemeClr val="tx1"/>
                          </a:solidFill>
                          <a:latin typeface="Arial" panose="020B0604020202020204" pitchFamily="34" charset="0"/>
                          <a:ea typeface="Arial"/>
                          <a:cs typeface="Arial" panose="020B0604020202020204" pitchFamily="34" charset="0"/>
                          <a:sym typeface="Arial"/>
                        </a:rPr>
                        <a:t>used to talk about two actions that happen one after the other. You use the perfect participle for the first action.</a:t>
                      </a:r>
                      <a:r>
                        <a:rPr lang="en-US" sz="1600" b="0" i="0" u="none" strike="noStrike" cap="none" dirty="0">
                          <a:solidFill>
                            <a:schemeClr val="tx1"/>
                          </a:solidFill>
                          <a:latin typeface="Arial" panose="020B0604020202020204" pitchFamily="34" charset="0"/>
                          <a:ea typeface="Arial"/>
                          <a:cs typeface="Arial" panose="020B0604020202020204" pitchFamily="34" charset="0"/>
                        </a:rPr>
                        <a:t> </a:t>
                      </a:r>
                      <a:endParaRPr lang="en-US" sz="1600" u="none" strike="noStrike" cap="none" dirty="0">
                        <a:solidFill>
                          <a:schemeClr val="tx1"/>
                        </a:solidFill>
                        <a:latin typeface="Arial" panose="020B0604020202020204" pitchFamily="34" charset="0"/>
                        <a:ea typeface="Arial"/>
                        <a:cs typeface="Arial" panose="020B0604020202020204" pitchFamily="34" charset="0"/>
                        <a:sym typeface="Arial"/>
                      </a:endParaRPr>
                    </a:p>
                    <a:p>
                      <a:pPr marL="0" marR="0" lvl="0" indent="0" algn="just" rtl="0">
                        <a:lnSpc>
                          <a:spcPct val="100000"/>
                        </a:lnSpc>
                        <a:spcBef>
                          <a:spcPts val="0"/>
                        </a:spcBef>
                        <a:spcAft>
                          <a:spcPts val="0"/>
                        </a:spcAft>
                        <a:buClr>
                          <a:schemeClr val="accent1"/>
                        </a:buClr>
                        <a:buSzPts val="1400"/>
                        <a:buFont typeface="Arial"/>
                        <a:buNone/>
                      </a:pPr>
                      <a:r>
                        <a:rPr lang="en-US" sz="1600" b="0" i="1" u="none" strike="noStrike" cap="none" dirty="0">
                          <a:solidFill>
                            <a:schemeClr val="tx1"/>
                          </a:solidFill>
                          <a:latin typeface="Arial" panose="020B0604020202020204" pitchFamily="34" charset="0"/>
                          <a:ea typeface="Arial"/>
                          <a:cs typeface="Arial" panose="020B0604020202020204" pitchFamily="34" charset="0"/>
                          <a:sym typeface="Arial"/>
                        </a:rPr>
                        <a:t>Having finished their training (first action), they are now looking for jobs (second action).</a:t>
                      </a:r>
                      <a:endParaRPr lang="en-US" sz="160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rtl="0">
                        <a:lnSpc>
                          <a:spcPct val="100000"/>
                        </a:lnSpc>
                        <a:spcBef>
                          <a:spcPts val="0"/>
                        </a:spcBef>
                        <a:spcAft>
                          <a:spcPts val="0"/>
                        </a:spcAft>
                        <a:buClr>
                          <a:schemeClr val="dk1"/>
                        </a:buClr>
                        <a:buSzPts val="1300"/>
                        <a:buFont typeface="Arial"/>
                        <a:buNone/>
                      </a:pPr>
                      <a:r>
                        <a:rPr lang="en-US" sz="1600" u="sng" strike="noStrike" cap="none" dirty="0">
                          <a:solidFill>
                            <a:schemeClr val="tx1"/>
                          </a:solidFill>
                          <a:latin typeface="Arial" panose="020B0604020202020204" pitchFamily="34" charset="0"/>
                          <a:ea typeface="Arial"/>
                          <a:cs typeface="Arial" panose="020B0604020202020204" pitchFamily="34" charset="0"/>
                          <a:sym typeface="Arial"/>
                        </a:rPr>
                        <a:t>Having completed</a:t>
                      </a:r>
                      <a:r>
                        <a:rPr lang="en-US" sz="1600" u="none" strike="noStrike" cap="none" dirty="0">
                          <a:solidFill>
                            <a:schemeClr val="tx1"/>
                          </a:solidFill>
                          <a:latin typeface="Arial" panose="020B0604020202020204" pitchFamily="34" charset="0"/>
                          <a:ea typeface="Arial"/>
                          <a:cs typeface="Arial" panose="020B0604020202020204" pitchFamily="34" charset="0"/>
                          <a:sym typeface="Arial"/>
                        </a:rPr>
                        <a:t> all my tasks, I registered my grandmother for mobile banking. </a:t>
                      </a:r>
                    </a:p>
                    <a:p>
                      <a:pPr marL="0" marR="0" lvl="0" indent="0" algn="just" rtl="0">
                        <a:lnSpc>
                          <a:spcPct val="100000"/>
                        </a:lnSpc>
                        <a:spcBef>
                          <a:spcPts val="0"/>
                        </a:spcBef>
                        <a:spcAft>
                          <a:spcPts val="0"/>
                        </a:spcAft>
                        <a:buClr>
                          <a:srgbClr val="000000"/>
                        </a:buClr>
                        <a:buSzPts val="1400"/>
                        <a:buFont typeface="Arial"/>
                        <a:buNone/>
                      </a:pPr>
                      <a:r>
                        <a:rPr lang="en-US" sz="1600" u="sng" strike="noStrike" cap="none" dirty="0">
                          <a:solidFill>
                            <a:schemeClr val="tx1"/>
                          </a:solidFill>
                          <a:latin typeface="Arial" panose="020B0604020202020204" pitchFamily="34" charset="0"/>
                          <a:ea typeface="Arial"/>
                          <a:cs typeface="Arial" panose="020B0604020202020204" pitchFamily="34" charset="0"/>
                          <a:sym typeface="Arial"/>
                        </a:rPr>
                        <a:t>Being a financial planner</a:t>
                      </a:r>
                      <a:r>
                        <a:rPr lang="en-US" sz="1600" u="none" strike="noStrike" cap="none" dirty="0">
                          <a:solidFill>
                            <a:schemeClr val="tx1"/>
                          </a:solidFill>
                          <a:latin typeface="Arial" panose="020B0604020202020204" pitchFamily="34" charset="0"/>
                          <a:ea typeface="Arial"/>
                          <a:cs typeface="Arial" panose="020B0604020202020204" pitchFamily="34" charset="0"/>
                          <a:sym typeface="Arial"/>
                        </a:rPr>
                        <a:t>, he facilitates educational </a:t>
                      </a:r>
                      <a:r>
                        <a:rPr lang="en-US" sz="1600" u="none" strike="noStrike" cap="none" dirty="0" err="1">
                          <a:solidFill>
                            <a:schemeClr val="tx1"/>
                          </a:solidFill>
                          <a:latin typeface="Arial" panose="020B0604020202020204" pitchFamily="34" charset="0"/>
                          <a:ea typeface="Arial"/>
                          <a:cs typeface="Arial" panose="020B0604020202020204" pitchFamily="34" charset="0"/>
                          <a:sym typeface="Arial"/>
                        </a:rPr>
                        <a:t>programmes</a:t>
                      </a:r>
                      <a:r>
                        <a:rPr lang="en-US" sz="1600" u="none" strike="noStrike" cap="none" dirty="0">
                          <a:solidFill>
                            <a:schemeClr val="tx1"/>
                          </a:solidFill>
                          <a:latin typeface="Arial" panose="020B0604020202020204" pitchFamily="34" charset="0"/>
                          <a:ea typeface="Arial"/>
                          <a:cs typeface="Arial" panose="020B0604020202020204" pitchFamily="34" charset="0"/>
                          <a:sym typeface="Arial"/>
                        </a:rPr>
                        <a:t> that teach people about making investments and saving money. </a:t>
                      </a:r>
                    </a:p>
                    <a:p>
                      <a:pPr marL="0" marR="0" lvl="0" indent="0" algn="just" rtl="0">
                        <a:lnSpc>
                          <a:spcPct val="100000"/>
                        </a:lnSpc>
                        <a:spcBef>
                          <a:spcPts val="0"/>
                        </a:spcBef>
                        <a:spcAft>
                          <a:spcPts val="0"/>
                        </a:spcAft>
                        <a:buClr>
                          <a:srgbClr val="000000"/>
                        </a:buClr>
                        <a:buSzPts val="1400"/>
                        <a:buFont typeface="Arial"/>
                        <a:buNone/>
                      </a:pPr>
                      <a:r>
                        <a:rPr lang="en-US" sz="1600" u="sng" strike="noStrike" cap="none" dirty="0">
                          <a:solidFill>
                            <a:schemeClr val="tx1"/>
                          </a:solidFill>
                          <a:latin typeface="Arial" panose="020B0604020202020204" pitchFamily="34" charset="0"/>
                          <a:ea typeface="Arial"/>
                          <a:cs typeface="Arial" panose="020B0604020202020204" pitchFamily="34" charset="0"/>
                          <a:sym typeface="Arial"/>
                        </a:rPr>
                        <a:t>Standing in the queue</a:t>
                      </a:r>
                      <a:r>
                        <a:rPr lang="en-US" sz="1600" u="none" strike="noStrike" cap="none" dirty="0">
                          <a:solidFill>
                            <a:schemeClr val="tx1"/>
                          </a:solidFill>
                          <a:latin typeface="Arial" panose="020B0604020202020204" pitchFamily="34" charset="0"/>
                          <a:ea typeface="Arial"/>
                          <a:cs typeface="Arial" panose="020B0604020202020204" pitchFamily="34" charset="0"/>
                          <a:sym typeface="Arial"/>
                        </a:rPr>
                        <a:t>, I </a:t>
                      </a:r>
                      <a:r>
                        <a:rPr lang="en-US" sz="1600" u="none" strike="noStrike" cap="none" dirty="0" err="1">
                          <a:solidFill>
                            <a:schemeClr val="tx1"/>
                          </a:solidFill>
                          <a:latin typeface="Arial" panose="020B0604020202020204" pitchFamily="34" charset="0"/>
                          <a:ea typeface="Arial"/>
                          <a:cs typeface="Arial" panose="020B0604020202020204" pitchFamily="34" charset="0"/>
                        </a:rPr>
                        <a:t>realised</a:t>
                      </a:r>
                      <a:r>
                        <a:rPr lang="en-US" sz="1600" u="none" strike="noStrike" cap="none" dirty="0">
                          <a:solidFill>
                            <a:schemeClr val="tx1"/>
                          </a:solidFill>
                          <a:latin typeface="Arial" panose="020B0604020202020204" pitchFamily="34" charset="0"/>
                          <a:ea typeface="Arial"/>
                          <a:cs typeface="Arial" panose="020B0604020202020204" pitchFamily="34" charset="0"/>
                        </a:rPr>
                        <a:t> </a:t>
                      </a:r>
                      <a:r>
                        <a:rPr lang="en-US" sz="1600" u="none" strike="noStrike" cap="none" dirty="0">
                          <a:solidFill>
                            <a:schemeClr val="tx1"/>
                          </a:solidFill>
                          <a:latin typeface="Arial" panose="020B0604020202020204" pitchFamily="34" charset="0"/>
                          <a:ea typeface="Arial"/>
                          <a:cs typeface="Arial" panose="020B0604020202020204" pitchFamily="34" charset="0"/>
                          <a:sym typeface="Arial"/>
                        </a:rPr>
                        <a:t>that my gadgets would not link to the store’s Wi-Fi.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417574038"/>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chemeClr val="tx2"/>
                          </a:solidFill>
                          <a:latin typeface="Arial" panose="020B0604020202020204" pitchFamily="34" charset="0"/>
                          <a:cs typeface="Arial" panose="020B0604020202020204" pitchFamily="34" charset="0"/>
                          <a:sym typeface="Arial"/>
                        </a:rPr>
                        <a:t>It was </a:t>
                      </a:r>
                      <a:r>
                        <a:rPr lang="en-US" sz="1800" b="1" i="0" u="sng" strike="noStrike" cap="none" dirty="0">
                          <a:solidFill>
                            <a:schemeClr val="tx2"/>
                          </a:solidFill>
                          <a:latin typeface="Arial" panose="020B0604020202020204" pitchFamily="34" charset="0"/>
                          <a:cs typeface="Arial" panose="020B0604020202020204" pitchFamily="34" charset="0"/>
                          <a:sym typeface="Arial"/>
                        </a:rPr>
                        <a:t>as though</a:t>
                      </a:r>
                      <a:r>
                        <a:rPr lang="en-US" sz="1800" b="1" i="0" u="none" strike="noStrike" cap="none" dirty="0">
                          <a:solidFill>
                            <a:schemeClr val="tx2"/>
                          </a:solidFill>
                          <a:latin typeface="Arial" panose="020B0604020202020204" pitchFamily="34" charset="0"/>
                          <a:cs typeface="Arial" panose="020B0604020202020204" pitchFamily="34" charset="0"/>
                          <a:sym typeface="Arial"/>
                        </a:rPr>
                        <a:t> my classmate didn’t </a:t>
                      </a:r>
                      <a:r>
                        <a:rPr lang="en-US" sz="1800" b="1" i="0" u="none" strike="noStrike" cap="none" dirty="0" err="1">
                          <a:solidFill>
                            <a:schemeClr val="tx2"/>
                          </a:solidFill>
                          <a:latin typeface="Arial" panose="020B0604020202020204" pitchFamily="34" charset="0"/>
                          <a:cs typeface="Arial" panose="020B0604020202020204" pitchFamily="34" charset="0"/>
                          <a:sym typeface="Arial"/>
                        </a:rPr>
                        <a:t>recognise</a:t>
                      </a:r>
                      <a:r>
                        <a:rPr lang="en-US" sz="1800" b="1" i="0" u="none" strike="noStrike" cap="none" dirty="0">
                          <a:solidFill>
                            <a:schemeClr val="tx2"/>
                          </a:solidFill>
                          <a:latin typeface="Arial" panose="020B0604020202020204" pitchFamily="34" charset="0"/>
                          <a:cs typeface="Arial" panose="020B0604020202020204" pitchFamily="34" charset="0"/>
                          <a:sym typeface="Arial"/>
                        </a:rPr>
                        <a:t> me.</a:t>
                      </a:r>
                      <a:endParaRPr lang="x-none" sz="1800"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Is this situation true? Does the classmate </a:t>
                      </a:r>
                      <a:r>
                        <a:rPr lang="en-US" sz="1800" b="0" i="0" u="none" strike="noStrike" cap="none" dirty="0" err="1">
                          <a:solidFill>
                            <a:schemeClr val="tx1"/>
                          </a:solidFill>
                          <a:latin typeface="Arial" panose="020B0604020202020204" pitchFamily="34" charset="0"/>
                          <a:ea typeface="Arial"/>
                          <a:cs typeface="Arial" panose="020B0604020202020204" pitchFamily="34" charset="0"/>
                          <a:sym typeface="Arial"/>
                        </a:rPr>
                        <a:t>recognise</a:t>
                      </a: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 the speaker? What is the classmate’s </a:t>
                      </a:r>
                      <a:r>
                        <a:rPr lang="en-US" sz="1800" b="0" i="0" u="none" strike="noStrike" cap="none" dirty="0" err="1">
                          <a:solidFill>
                            <a:schemeClr val="tx1"/>
                          </a:solidFill>
                          <a:latin typeface="Arial" panose="020B0604020202020204" pitchFamily="34" charset="0"/>
                          <a:ea typeface="Arial"/>
                          <a:cs typeface="Arial" panose="020B0604020202020204" pitchFamily="34" charset="0"/>
                          <a:sym typeface="Arial"/>
                        </a:rPr>
                        <a:t>behaviour</a:t>
                      </a: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 like?</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Conditionals (Second)</a:t>
                      </a:r>
                      <a:endParaRPr lang="en-US" sz="1800"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kern="1200" dirty="0">
                          <a:solidFill>
                            <a:schemeClr val="tx1"/>
                          </a:solidFill>
                          <a:effectLst/>
                          <a:latin typeface="Arial" panose="020B0604020202020204" pitchFamily="34" charset="0"/>
                          <a:ea typeface="+mn-ea"/>
                          <a:cs typeface="Arial" panose="020B0604020202020204" pitchFamily="34" charset="0"/>
                        </a:rPr>
                        <a:t>“A</a:t>
                      </a:r>
                      <a:r>
                        <a:rPr lang="en-US" sz="1800" b="0" i="0" kern="1200" dirty="0">
                          <a:solidFill>
                            <a:schemeClr val="tx1"/>
                          </a:solidFill>
                          <a:effectLst/>
                          <a:latin typeface="Arial" panose="020B0604020202020204" pitchFamily="34" charset="0"/>
                          <a:ea typeface="+mn-ea"/>
                          <a:cs typeface="Arial" panose="020B0604020202020204" pitchFamily="34" charset="0"/>
                        </a:rPr>
                        <a:t>s if / as though” + subordinate clause in past simple (equivalent to second conditional)</a:t>
                      </a:r>
                      <a:endParaRPr lang="en-US" sz="1800" i="0" u="none" strike="noStrike" cap="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We </a:t>
                      </a:r>
                      <a:r>
                        <a:rPr lang="en-US" sz="1800" b="0" dirty="0">
                          <a:solidFill>
                            <a:schemeClr val="tx1"/>
                          </a:solidFill>
                          <a:effectLst/>
                          <a:latin typeface="Arial" panose="020B0604020202020204" pitchFamily="34" charset="0"/>
                          <a:cs typeface="Arial" panose="020B0604020202020204" pitchFamily="34" charset="0"/>
                        </a:rPr>
                        <a:t>u</a:t>
                      </a:r>
                      <a:r>
                        <a:rPr lang="en-US" sz="1800" b="0" dirty="0">
                          <a:solidFill>
                            <a:schemeClr val="tx1"/>
                          </a:solidFill>
                          <a:effectLst/>
                          <a:latin typeface="Arial" panose="020B0604020202020204" pitchFamily="34" charset="0"/>
                          <a:ea typeface="Arial" panose="020B0604020202020204" pitchFamily="34" charset="0"/>
                          <a:cs typeface="Arial" panose="020B0604020202020204" pitchFamily="34" charset="0"/>
                        </a:rPr>
                        <a:t>se “as if / as though” with past simple to refer to something appearing to be the case, but where it actually is not.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The student hesitated </a:t>
                      </a:r>
                      <a:r>
                        <a:rPr lang="en-US" sz="1800" u="sng" dirty="0">
                          <a:solidFill>
                            <a:schemeClr val="tx1"/>
                          </a:solidFill>
                          <a:latin typeface="Arial" panose="020B0604020202020204" pitchFamily="34" charset="0"/>
                          <a:cs typeface="Arial" panose="020B0604020202020204" pitchFamily="34" charset="0"/>
                        </a:rPr>
                        <a:t>as though</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he was unsure of the question that the teacher asked. </a:t>
                      </a:r>
                    </a:p>
                    <a:p>
                      <a:pPr algn="l" rtl="0"/>
                      <a:r>
                        <a:rPr lang="en-US" sz="1800" dirty="0">
                          <a:solidFill>
                            <a:schemeClr val="tx1"/>
                          </a:solidFill>
                          <a:latin typeface="Arial" panose="020B0604020202020204" pitchFamily="34" charset="0"/>
                          <a:cs typeface="Arial" panose="020B0604020202020204" pitchFamily="34" charset="0"/>
                        </a:rPr>
                        <a:t>The professor’s lecture was amazing. It is </a:t>
                      </a:r>
                      <a:r>
                        <a:rPr lang="en-US" sz="1800" u="sng" dirty="0">
                          <a:solidFill>
                            <a:schemeClr val="tx1"/>
                          </a:solidFill>
                          <a:latin typeface="Arial" panose="020B0604020202020204" pitchFamily="34" charset="0"/>
                          <a:cs typeface="Arial" panose="020B0604020202020204" pitchFamily="34" charset="0"/>
                        </a:rPr>
                        <a:t>as if</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she knew the thoughts of everyone in her audience.</a:t>
                      </a:r>
                    </a:p>
                    <a:p>
                      <a:pPr algn="l" rtl="0"/>
                      <a:r>
                        <a:rPr lang="en-US" sz="1800" dirty="0">
                          <a:solidFill>
                            <a:schemeClr val="tx1"/>
                          </a:solidFill>
                          <a:latin typeface="Arial" panose="020B0604020202020204" pitchFamily="34" charset="0"/>
                          <a:cs typeface="Arial" panose="020B0604020202020204" pitchFamily="34" charset="0"/>
                        </a:rPr>
                        <a:t>Molly acts </a:t>
                      </a:r>
                      <a:r>
                        <a:rPr lang="en-US" sz="1800" u="sng" dirty="0">
                          <a:solidFill>
                            <a:schemeClr val="tx1"/>
                          </a:solidFill>
                          <a:latin typeface="Arial" panose="020B0604020202020204" pitchFamily="34" charset="0"/>
                          <a:cs typeface="Arial" panose="020B0604020202020204" pitchFamily="34" charset="0"/>
                        </a:rPr>
                        <a:t>as if</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social networking is more important than physical interaction. </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3773320046"/>
              </p:ext>
            </p:extLst>
          </p:nvPr>
        </p:nvGraphicFramePr>
        <p:xfrm>
          <a:off x="474689" y="255956"/>
          <a:ext cx="11242621" cy="634608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16338">
                <a:tc gridSpan="2">
                  <a:txBody>
                    <a:bodyPr/>
                    <a:lstStyle/>
                    <a:p>
                      <a:pPr marL="0" algn="l" defTabSz="914400" rtl="0" eaLnBrk="1" latinLnBrk="0" hangingPunct="1"/>
                      <a:r>
                        <a:rPr lang="en-US" sz="1800" b="1" u="sng" dirty="0">
                          <a:solidFill>
                            <a:schemeClr val="tx2"/>
                          </a:solidFill>
                          <a:effectLst/>
                          <a:latin typeface="Arial" panose="020B0604020202020204" pitchFamily="34" charset="0"/>
                          <a:ea typeface="Yu Mincho" panose="02020400000000000000" pitchFamily="18" charset="-128"/>
                          <a:cs typeface="Arial" panose="020B0604020202020204" pitchFamily="34" charset="0"/>
                        </a:rPr>
                        <a:t>Only if</a:t>
                      </a:r>
                      <a:r>
                        <a:rPr lang="en-US" sz="18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 </a:t>
                      </a:r>
                      <a:r>
                        <a:rPr lang="en-US" sz="1800" b="1" dirty="0">
                          <a:solidFill>
                            <a:schemeClr val="tx2"/>
                          </a:solidFill>
                          <a:effectLst/>
                          <a:latin typeface="Arial" panose="020B0604020202020204" pitchFamily="34" charset="0"/>
                          <a:ea typeface="Yu Mincho" panose="02020400000000000000" pitchFamily="18" charset="-128"/>
                          <a:cs typeface="Arial" panose="020B0604020202020204" pitchFamily="34" charset="0"/>
                        </a:rPr>
                        <a:t>you work hard, will you study at a top university.</a:t>
                      </a:r>
                      <a:endParaRPr lang="en-GB" sz="1800" b="1" dirty="0">
                        <a:solidFill>
                          <a:schemeClr val="tx2"/>
                        </a:solidFill>
                        <a:effectLst/>
                        <a:latin typeface="Arial" panose="020B0604020202020204" pitchFamily="34" charset="0"/>
                        <a:ea typeface="Yu Mincho" panose="02020400000000000000" pitchFamily="18"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010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How can the speaker get to university? What will happen if they don’t work hard?</a:t>
                      </a:r>
                      <a:endParaRPr lang="en-US"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22704">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First</a:t>
                      </a:r>
                      <a:r>
                        <a:rPr lang="en-GB" sz="1800" b="0" u="sng" kern="1200" dirty="0">
                          <a:solidFill>
                            <a:schemeClr val="tx2"/>
                          </a:solidFill>
                          <a:effectLst/>
                          <a:latin typeface="Arial" panose="020B0604020202020204" pitchFamily="34" charset="0"/>
                          <a:ea typeface="+mn-ea"/>
                          <a:cs typeface="Arial" panose="020B0604020202020204" pitchFamily="34" charset="0"/>
                        </a:rPr>
                        <a:t> and </a:t>
                      </a:r>
                      <a:r>
                        <a:rPr lang="en-GB" sz="1800" b="0" u="sng" kern="1200" dirty="0">
                          <a:solidFill>
                            <a:schemeClr val="tx2"/>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Second</a:t>
                      </a:r>
                      <a:r>
                        <a:rPr lang="en-GB" sz="1800" b="0" u="sng" kern="1200" dirty="0">
                          <a:solidFill>
                            <a:schemeClr val="tx2"/>
                          </a:solidFill>
                          <a:effectLst/>
                          <a:latin typeface="Arial" panose="020B0604020202020204" pitchFamily="34" charset="0"/>
                          <a:ea typeface="+mn-ea"/>
                          <a:cs typeface="Arial" panose="020B0604020202020204" pitchFamily="34" charset="0"/>
                        </a:rPr>
                        <a:t> Conditionals</a:t>
                      </a:r>
                      <a:r>
                        <a:rPr lang="en-GB" sz="1800" b="0" u="sng" kern="1200" baseline="0" dirty="0">
                          <a:solidFill>
                            <a:schemeClr val="tx2"/>
                          </a:solidFill>
                          <a:effectLst/>
                          <a:latin typeface="Arial" panose="020B0604020202020204" pitchFamily="34" charset="0"/>
                          <a:ea typeface="+mn-ea"/>
                          <a:cs typeface="Arial" panose="020B0604020202020204" pitchFamily="34" charset="0"/>
                        </a:rPr>
                        <a:t> </a:t>
                      </a:r>
                      <a:r>
                        <a:rPr lang="en-GB" sz="1800" b="0" u="sng" kern="1200" dirty="0">
                          <a:solidFill>
                            <a:schemeClr val="tx2"/>
                          </a:solidFill>
                          <a:effectLst/>
                          <a:latin typeface="Arial" panose="020B0604020202020204" pitchFamily="34" charset="0"/>
                          <a:ea typeface="+mn-ea"/>
                          <a:cs typeface="Arial" panose="020B0604020202020204" pitchFamily="34" charset="0"/>
                        </a:rPr>
                        <a:t>with inversion</a:t>
                      </a:r>
                      <a:endParaRPr lang="en-GB"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Only if + subject</a:t>
                      </a:r>
                      <a:r>
                        <a:rPr lang="en-US" sz="1800" b="0" i="0" u="none" strike="noStrike" cap="none" baseline="0" dirty="0">
                          <a:solidFill>
                            <a:schemeClr val="tx1"/>
                          </a:solidFill>
                          <a:latin typeface="Arial" panose="020B0604020202020204" pitchFamily="34" charset="0"/>
                          <a:ea typeface="Arial"/>
                          <a:cs typeface="Arial" panose="020B0604020202020204" pitchFamily="34" charset="0"/>
                          <a:sym typeface="Arial"/>
                        </a:rPr>
                        <a:t> + </a:t>
                      </a: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first conditional / second conditional</a:t>
                      </a:r>
                      <a:r>
                        <a:rPr lang="en-US" sz="1800" b="0" i="0" u="none" strike="noStrike" cap="none" baseline="0" dirty="0">
                          <a:solidFill>
                            <a:schemeClr val="tx1"/>
                          </a:solidFill>
                          <a:latin typeface="Arial" panose="020B0604020202020204" pitchFamily="34" charset="0"/>
                          <a:ea typeface="Arial"/>
                          <a:cs typeface="Arial" panose="020B0604020202020204" pitchFamily="34" charset="0"/>
                          <a:sym typeface="Arial"/>
                        </a:rPr>
                        <a:t> , +</a:t>
                      </a: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 inverted</a:t>
                      </a:r>
                      <a:r>
                        <a:rPr lang="en-US" sz="1800" b="0" i="0" u="none" strike="noStrike" cap="none" baseline="0" dirty="0">
                          <a:solidFill>
                            <a:schemeClr val="tx1"/>
                          </a:solidFill>
                          <a:latin typeface="Arial" panose="020B0604020202020204" pitchFamily="34" charset="0"/>
                          <a:ea typeface="Arial"/>
                          <a:cs typeface="Arial" panose="020B0604020202020204" pitchFamily="34" charset="0"/>
                          <a:sym typeface="Arial"/>
                        </a:rPr>
                        <a:t>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0163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just" rtl="0" eaLnBrk="1" fontAlgn="auto" latinLnBrk="0" hangingPunct="1">
                        <a:lnSpc>
                          <a:spcPct val="100000"/>
                        </a:lnSpc>
                        <a:spcBef>
                          <a:spcPts val="0"/>
                        </a:spcBef>
                        <a:spcAft>
                          <a:spcPts val="0"/>
                        </a:spcAft>
                        <a:buClrTx/>
                        <a:buSzTx/>
                        <a:buFontTx/>
                        <a:buNone/>
                      </a:pP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We use “only if” with either first or second conditional to talk about a strong condition. There is only one condition under which the circumstances can be met. The condition (success in education) is </a:t>
                      </a:r>
                      <a:r>
                        <a:rPr lang="en-US" sz="1800" u="none" strike="noStrike" cap="none" dirty="0" err="1">
                          <a:solidFill>
                            <a:schemeClr val="tx1"/>
                          </a:solidFill>
                          <a:latin typeface="Arial" panose="020B0604020202020204" pitchFamily="34" charset="0"/>
                          <a:ea typeface="Arial"/>
                          <a:cs typeface="Arial" panose="020B0604020202020204" pitchFamily="34" charset="0"/>
                          <a:sym typeface="Arial"/>
                        </a:rPr>
                        <a:t>emphasised</a:t>
                      </a: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 by putting it first in the sentence. The use of “Only if” strengthens the condition. “</a:t>
                      </a:r>
                      <a:r>
                        <a:rPr lang="en-US" sz="1800" u="none" strike="noStrike" cap="none" dirty="0">
                          <a:solidFill>
                            <a:schemeClr val="tx1"/>
                          </a:solidFill>
                          <a:latin typeface="Arial" panose="020B0604020202020204" pitchFamily="34" charset="0"/>
                          <a:ea typeface="Arial"/>
                          <a:cs typeface="Arial" panose="020B0604020202020204" pitchFamily="34" charset="0"/>
                        </a:rPr>
                        <a:t>Will” (first conditional) or “would” (second conditional) and the subject are inverted.</a:t>
                      </a:r>
                      <a:endParaRPr lang="en-US"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sng" strike="noStrike" cap="none" dirty="0">
                          <a:solidFill>
                            <a:schemeClr val="tx1"/>
                          </a:solidFill>
                          <a:latin typeface="Arial" panose="020B0604020202020204" pitchFamily="34" charset="0"/>
                          <a:ea typeface="Arial"/>
                          <a:cs typeface="Arial" panose="020B0604020202020204" pitchFamily="34" charset="0"/>
                          <a:sym typeface="Arial"/>
                        </a:rPr>
                        <a:t>Only if</a:t>
                      </a: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 we leave soon, will we be on time for class. (first conditional)</a:t>
                      </a:r>
                      <a:r>
                        <a:rPr lang="en-US" sz="1800" u="none" strike="noStrike" cap="none" dirty="0">
                          <a:solidFill>
                            <a:schemeClr val="tx1"/>
                          </a:solidFill>
                          <a:latin typeface="Arial" panose="020B0604020202020204" pitchFamily="34" charset="0"/>
                          <a:ea typeface="Arial"/>
                          <a:cs typeface="Arial" panose="020B0604020202020204" pitchFamily="34" charset="0"/>
                        </a:rPr>
                        <a:t> </a:t>
                      </a:r>
                      <a:endParaRPr lang="en-US" dirty="0">
                        <a:solidFill>
                          <a:schemeClr val="tx1"/>
                        </a:solidFill>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rgbClr val="000000"/>
                        </a:buClr>
                        <a:buSzPts val="1800"/>
                        <a:buFont typeface="Arial"/>
                        <a:buNone/>
                      </a:pPr>
                      <a:r>
                        <a:rPr lang="en-US" sz="1800" u="sng" strike="noStrike" cap="none" dirty="0">
                          <a:solidFill>
                            <a:schemeClr val="tx1"/>
                          </a:solidFill>
                          <a:latin typeface="Arial" panose="020B0604020202020204" pitchFamily="34" charset="0"/>
                          <a:ea typeface="Arial"/>
                          <a:cs typeface="Arial" panose="020B0604020202020204" pitchFamily="34" charset="0"/>
                          <a:sym typeface="Arial"/>
                        </a:rPr>
                        <a:t>Only if</a:t>
                      </a: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 I won a million dirhams, would I donate to many charities. (second conditional)</a:t>
                      </a:r>
                    </a:p>
                    <a:p>
                      <a:pPr marL="0" marR="0" lvl="0" indent="0" algn="l" rtl="0">
                        <a:lnSpc>
                          <a:spcPct val="100000"/>
                        </a:lnSpc>
                        <a:spcBef>
                          <a:spcPts val="0"/>
                        </a:spcBef>
                        <a:spcAft>
                          <a:spcPts val="0"/>
                        </a:spcAft>
                        <a:buClr>
                          <a:srgbClr val="000000"/>
                        </a:buClr>
                        <a:buSzPts val="1800"/>
                        <a:buFont typeface="Arial"/>
                        <a:buNone/>
                      </a:pPr>
                      <a:r>
                        <a:rPr lang="x-none" sz="1800" u="sng" dirty="0">
                          <a:solidFill>
                            <a:schemeClr val="tx1"/>
                          </a:solidFill>
                          <a:latin typeface="Arial" panose="020B0604020202020204" pitchFamily="34" charset="0"/>
                          <a:cs typeface="Arial" panose="020B0604020202020204" pitchFamily="34" charset="0"/>
                        </a:rPr>
                        <a:t>Only if</a:t>
                      </a:r>
                      <a:r>
                        <a:rPr lang="x-none" sz="1800" u="none" dirty="0">
                          <a:solidFill>
                            <a:schemeClr val="tx1"/>
                          </a:solidFill>
                          <a:latin typeface="Arial" panose="020B0604020202020204" pitchFamily="34" charset="0"/>
                          <a:cs typeface="Arial" panose="020B0604020202020204" pitchFamily="34" charset="0"/>
                        </a:rPr>
                        <a:t> </a:t>
                      </a:r>
                      <a:r>
                        <a:rPr lang="x-none" sz="1800" dirty="0">
                          <a:solidFill>
                            <a:schemeClr val="tx1"/>
                          </a:solidFill>
                          <a:latin typeface="Arial" panose="020B0604020202020204" pitchFamily="34" charset="0"/>
                          <a:cs typeface="Arial" panose="020B0604020202020204" pitchFamily="34" charset="0"/>
                        </a:rPr>
                        <a:t>you do well in your exams, will we buy you a new laptop.</a:t>
                      </a:r>
                      <a:r>
                        <a:rPr lang="en-GB" sz="1800" dirty="0">
                          <a:solidFill>
                            <a:schemeClr val="tx1"/>
                          </a:solidFill>
                          <a:latin typeface="Arial" panose="020B0604020202020204" pitchFamily="34" charset="0"/>
                          <a:cs typeface="Arial" panose="020B0604020202020204" pitchFamily="34" charset="0"/>
                        </a:rPr>
                        <a:t> (first conditional)</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4008344317"/>
              </p:ext>
            </p:extLst>
          </p:nvPr>
        </p:nvGraphicFramePr>
        <p:xfrm>
          <a:off x="474689" y="539796"/>
          <a:ext cx="11242621" cy="5778407"/>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9652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none" strike="noStrike" cap="none" dirty="0">
                          <a:solidFill>
                            <a:schemeClr val="tx2"/>
                          </a:solidFill>
                          <a:latin typeface="Arial" panose="020B0604020202020204" pitchFamily="34" charset="0"/>
                          <a:cs typeface="Arial" panose="020B0604020202020204" pitchFamily="34" charset="0"/>
                        </a:rPr>
                        <a:t>He </a:t>
                      </a:r>
                      <a:r>
                        <a:rPr lang="en-US" sz="2000" b="1" u="sng" strike="noStrike" cap="none" dirty="0">
                          <a:solidFill>
                            <a:schemeClr val="tx2"/>
                          </a:solidFill>
                          <a:latin typeface="Arial" panose="020B0604020202020204" pitchFamily="34" charset="0"/>
                          <a:cs typeface="Arial" panose="020B0604020202020204" pitchFamily="34" charset="0"/>
                        </a:rPr>
                        <a:t>saw her drive</a:t>
                      </a:r>
                      <a:r>
                        <a:rPr lang="en-US" sz="2000" b="1" u="none" strike="noStrike" cap="none" dirty="0">
                          <a:solidFill>
                            <a:schemeClr val="tx2"/>
                          </a:solidFill>
                          <a:latin typeface="Arial" panose="020B0604020202020204" pitchFamily="34" charset="0"/>
                          <a:cs typeface="Arial" panose="020B0604020202020204" pitchFamily="34" charset="0"/>
                        </a:rPr>
                        <a:t> her new electric car out of the garage.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Arial"/>
                          <a:cs typeface="Arial" panose="020B0604020202020204" pitchFamily="34" charset="0"/>
                          <a:sym typeface="Arial"/>
                        </a:rPr>
                        <a:t>Who drove the car? Who saw the woman drive her car? Did he see the whole event, or just part of the event?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GB" sz="1800" b="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gerund and infinitives</a:t>
                      </a:r>
                      <a:endParaRPr lang="en-GB" sz="1800" b="0" u="sng"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Can use verbs connected with the senses + direct object + infinitive without “to”, emphasising a complete action.</a:t>
                      </a:r>
                      <a:endParaRPr lang="en-GB" sz="1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rtl="0">
                        <a:spcBef>
                          <a:spcPts val="0"/>
                        </a:spcBef>
                        <a:spcAft>
                          <a:spcPts val="0"/>
                        </a:spcAft>
                        <a:buNone/>
                      </a:pPr>
                      <a:r>
                        <a:rPr lang="en-US" sz="1800" dirty="0">
                          <a:solidFill>
                            <a:schemeClr val="tx1"/>
                          </a:solidFill>
                          <a:latin typeface="Arial" panose="020B0604020202020204" pitchFamily="34" charset="0"/>
                          <a:cs typeface="Arial" panose="020B0604020202020204" pitchFamily="34" charset="0"/>
                        </a:rPr>
                        <a:t>Sensory word (see, hear, watch, notice) + direct object + infinitive without 'to'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cap="none" dirty="0">
                          <a:solidFill>
                            <a:schemeClr val="tx1"/>
                          </a:solidFill>
                          <a:latin typeface="Arial" panose="020B0604020202020204" pitchFamily="34" charset="0"/>
                          <a:ea typeface="Arial"/>
                          <a:cs typeface="Arial" panose="020B0604020202020204" pitchFamily="34" charset="0"/>
                          <a:sym typeface="Arial"/>
                        </a:rPr>
                        <a:t>We use sensory verbs with a direct object and an infinitive without “to” to </a:t>
                      </a:r>
                      <a:r>
                        <a:rPr lang="en-US" sz="1800" b="0" u="none" strike="noStrike" cap="none" dirty="0" err="1">
                          <a:solidFill>
                            <a:schemeClr val="tx1"/>
                          </a:solidFill>
                          <a:latin typeface="Arial" panose="020B0604020202020204" pitchFamily="34" charset="0"/>
                          <a:ea typeface="Arial"/>
                          <a:cs typeface="Arial" panose="020B0604020202020204" pitchFamily="34" charset="0"/>
                          <a:sym typeface="Arial"/>
                        </a:rPr>
                        <a:t>emphasise</a:t>
                      </a:r>
                      <a:r>
                        <a:rPr lang="en-US" sz="1800" b="0" u="none" strike="noStrike" cap="none" dirty="0">
                          <a:solidFill>
                            <a:schemeClr val="tx1"/>
                          </a:solidFill>
                          <a:latin typeface="Arial" panose="020B0604020202020204" pitchFamily="34" charset="0"/>
                          <a:ea typeface="Arial"/>
                          <a:cs typeface="Arial" panose="020B0604020202020204" pitchFamily="34" charset="0"/>
                          <a:sym typeface="Arial"/>
                        </a:rPr>
                        <a:t> the whole event. In the example above, the speaker observes the whole event of the woman driving her car out of the garage.</a:t>
                      </a:r>
                      <a:endParaRPr lang="en-US" sz="1800" b="0" u="none" strike="noStrike" cap="none" dirty="0">
                        <a:solidFill>
                          <a:schemeClr val="tx1"/>
                        </a:solidFill>
                        <a:highlight>
                          <a:srgbClr val="FFFF00"/>
                        </a:highlight>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dirty="0">
                          <a:solidFill>
                            <a:schemeClr val="tx1"/>
                          </a:solidFill>
                          <a:latin typeface="Arial" panose="020B0604020202020204" pitchFamily="34" charset="0"/>
                          <a:cs typeface="Arial" panose="020B0604020202020204" pitchFamily="34" charset="0"/>
                        </a:rPr>
                        <a:t>I </a:t>
                      </a:r>
                      <a:r>
                        <a:rPr lang="en-US" sz="1800" u="sng" dirty="0">
                          <a:solidFill>
                            <a:schemeClr val="tx1"/>
                          </a:solidFill>
                          <a:latin typeface="Arial" panose="020B0604020202020204" pitchFamily="34" charset="0"/>
                          <a:cs typeface="Arial" panose="020B0604020202020204" pitchFamily="34" charset="0"/>
                        </a:rPr>
                        <a:t>watched the young students treat</a:t>
                      </a:r>
                      <a:r>
                        <a:rPr lang="en-US" sz="1800" u="none" dirty="0">
                          <a:solidFill>
                            <a:schemeClr val="tx1"/>
                          </a:solidFill>
                          <a:latin typeface="Arial" panose="020B0604020202020204" pitchFamily="34" charset="0"/>
                          <a:cs typeface="Arial" panose="020B0604020202020204" pitchFamily="34" charset="0"/>
                        </a:rPr>
                        <a:t> the old woman with courtesy and thoughtfulness. </a:t>
                      </a:r>
                    </a:p>
                    <a:p>
                      <a:pPr marL="0" marR="0" lvl="0" indent="0" algn="l" rtl="0">
                        <a:spcBef>
                          <a:spcPts val="0"/>
                        </a:spcBef>
                        <a:spcAft>
                          <a:spcPts val="0"/>
                        </a:spcAft>
                        <a:buNone/>
                      </a:pPr>
                      <a:r>
                        <a:rPr lang="en-US" sz="1800" dirty="0">
                          <a:solidFill>
                            <a:schemeClr val="tx1"/>
                          </a:solidFill>
                          <a:latin typeface="Arial" panose="020B0604020202020204" pitchFamily="34" charset="0"/>
                          <a:cs typeface="Arial" panose="020B0604020202020204" pitchFamily="34" charset="0"/>
                        </a:rPr>
                        <a:t>Did you </a:t>
                      </a:r>
                      <a:r>
                        <a:rPr lang="en-US" sz="1800" u="sng" dirty="0">
                          <a:solidFill>
                            <a:schemeClr val="tx1"/>
                          </a:solidFill>
                          <a:latin typeface="Arial" panose="020B0604020202020204" pitchFamily="34" charset="0"/>
                          <a:cs typeface="Arial" panose="020B0604020202020204" pitchFamily="34" charset="0"/>
                        </a:rPr>
                        <a:t>hear him say</a:t>
                      </a:r>
                      <a:r>
                        <a:rPr lang="en-US" sz="1800" u="none" dirty="0">
                          <a:solidFill>
                            <a:schemeClr val="tx1"/>
                          </a:solidFill>
                          <a:latin typeface="Arial" panose="020B0604020202020204" pitchFamily="34" charset="0"/>
                          <a:cs typeface="Arial" panose="020B0604020202020204" pitchFamily="34" charset="0"/>
                        </a:rPr>
                        <a:t> that he can navigate the website on his own? </a:t>
                      </a:r>
                      <a:r>
                        <a:rPr lang="en-US" sz="1800" dirty="0">
                          <a:solidFill>
                            <a:schemeClr val="tx1"/>
                          </a:solidFill>
                          <a:latin typeface="Arial" panose="020B0604020202020204" pitchFamily="34" charset="0"/>
                          <a:cs typeface="Arial" panose="020B0604020202020204" pitchFamily="34" charset="0"/>
                        </a:rPr>
                        <a:t> </a:t>
                      </a:r>
                    </a:p>
                    <a:p>
                      <a:pPr marL="0" marR="0" lvl="0" indent="0" algn="l" rtl="0">
                        <a:spcBef>
                          <a:spcPts val="0"/>
                        </a:spcBef>
                        <a:spcAft>
                          <a:spcPts val="0"/>
                        </a:spcAft>
                        <a:buNone/>
                      </a:pPr>
                      <a:r>
                        <a:rPr lang="en-US" sz="1800" dirty="0">
                          <a:solidFill>
                            <a:schemeClr val="tx1"/>
                          </a:solidFill>
                          <a:latin typeface="Arial" panose="020B0604020202020204" pitchFamily="34" charset="0"/>
                          <a:cs typeface="Arial" panose="020B0604020202020204" pitchFamily="34" charset="0"/>
                        </a:rPr>
                        <a:t>She </a:t>
                      </a:r>
                      <a:r>
                        <a:rPr lang="en-US" sz="1800" u="sng" dirty="0">
                          <a:solidFill>
                            <a:schemeClr val="tx1"/>
                          </a:solidFill>
                          <a:latin typeface="Arial" panose="020B0604020202020204" pitchFamily="34" charset="0"/>
                          <a:cs typeface="Arial" panose="020B0604020202020204" pitchFamily="34" charset="0"/>
                        </a:rPr>
                        <a:t>saw her sister comment</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in a forum about the ethics of consumers streaming music and films.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3651237966"/>
              </p:ext>
            </p:extLst>
          </p:nvPr>
        </p:nvGraphicFramePr>
        <p:xfrm>
          <a:off x="474689" y="567107"/>
          <a:ext cx="11242621" cy="572378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000" b="1" u="sng" dirty="0">
                          <a:solidFill>
                            <a:schemeClr val="tx2"/>
                          </a:solidFill>
                          <a:latin typeface="Arial" panose="020B0604020202020204" pitchFamily="34" charset="0"/>
                          <a:cs typeface="Arial" panose="020B0604020202020204" pitchFamily="34" charset="0"/>
                        </a:rPr>
                        <a:t>Since</a:t>
                      </a:r>
                      <a:r>
                        <a:rPr lang="en-US" sz="2000" b="1" u="none" dirty="0">
                          <a:solidFill>
                            <a:schemeClr val="tx2"/>
                          </a:solidFill>
                          <a:latin typeface="Arial" panose="020B0604020202020204" pitchFamily="34" charset="0"/>
                          <a:cs typeface="Arial" panose="020B0604020202020204" pitchFamily="34" charset="0"/>
                        </a:rPr>
                        <a:t> our</a:t>
                      </a:r>
                      <a:r>
                        <a:rPr lang="en-US" sz="2000" b="1" dirty="0">
                          <a:solidFill>
                            <a:schemeClr val="tx2"/>
                          </a:solidFill>
                          <a:latin typeface="Arial" panose="020B0604020202020204" pitchFamily="34" charset="0"/>
                          <a:cs typeface="Arial" panose="020B0604020202020204" pitchFamily="34" charset="0"/>
                        </a:rPr>
                        <a:t> electric scooter wasn’t charged, we rode bicycles instead.</a:t>
                      </a:r>
                      <a:endParaRPr lang="x-none" sz="20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Did the speaker ride an electric scooter? Why not? What did the speaker ride? What word tells us where the reason is?</a:t>
                      </a:r>
                      <a:endParaRPr lang="x-none" sz="1800" b="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fontAlgn="ctr"/>
                      <a:r>
                        <a:rPr lang="en-GB" sz="1800" b="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Subordinating conjunctions</a:t>
                      </a:r>
                      <a:endParaRPr lang="en-GB" sz="1800" b="0" u="sng" kern="1200" dirty="0">
                        <a:solidFill>
                          <a:schemeClr val="tx2"/>
                        </a:solidFill>
                        <a:effectLst/>
                        <a:latin typeface="Arial" panose="020B0604020202020204" pitchFamily="34" charset="0"/>
                        <a:ea typeface="+mn-ea"/>
                        <a:cs typeface="Arial" panose="020B0604020202020204" pitchFamily="34" charset="0"/>
                      </a:endParaRPr>
                    </a:p>
                    <a:p>
                      <a:pPr algn="l" rtl="0" fontAlgn="ctr"/>
                      <a:r>
                        <a:rPr lang="en-US" sz="1800" b="0" i="0" kern="1200" dirty="0">
                          <a:solidFill>
                            <a:schemeClr val="tx1"/>
                          </a:solidFill>
                          <a:effectLst/>
                          <a:latin typeface="Arial" panose="020B0604020202020204" pitchFamily="34" charset="0"/>
                          <a:ea typeface="+mn-ea"/>
                          <a:cs typeface="Arial" panose="020B0604020202020204" pitchFamily="34" charset="0"/>
                        </a:rPr>
                        <a:t>“Since” + subordinate clause</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dirty="0">
                          <a:solidFill>
                            <a:schemeClr val="tx1"/>
                          </a:solidFill>
                          <a:effectLst/>
                          <a:latin typeface="Arial" panose="020B0604020202020204" pitchFamily="34" charset="0"/>
                          <a:ea typeface="Arial" panose="020B0604020202020204" pitchFamily="34" charset="0"/>
                          <a:cs typeface="Arial" panose="020B0604020202020204" pitchFamily="34" charset="0"/>
                        </a:rPr>
                        <a:t>In this context, ”since” is used </a:t>
                      </a:r>
                      <a:r>
                        <a:rPr lang="en-GB" sz="1800" kern="1200" dirty="0">
                          <a:solidFill>
                            <a:schemeClr val="tx1"/>
                          </a:solidFill>
                          <a:effectLst/>
                          <a:latin typeface="Arial" panose="020B0604020202020204" pitchFamily="34" charset="0"/>
                          <a:ea typeface="+mn-ea"/>
                          <a:cs typeface="Arial" panose="020B0604020202020204" pitchFamily="34" charset="0"/>
                        </a:rPr>
                        <a:t>to talk about reasons, causes and explanations</a:t>
                      </a:r>
                      <a:r>
                        <a:rPr lang="en-US" sz="1800" b="0" kern="1200" dirty="0">
                          <a:solidFill>
                            <a:schemeClr val="tx1"/>
                          </a:solidFill>
                          <a:effectLst/>
                          <a:latin typeface="Arial" panose="020B0604020202020204" pitchFamily="34" charset="0"/>
                          <a:ea typeface="+mn-ea"/>
                          <a:cs typeface="Arial" panose="020B0604020202020204" pitchFamily="34" charset="0"/>
                        </a:rPr>
                        <a:t>. It can be used with past, present and future tenses and can be positioned either at the beginning of a sentence or in the middle of the sentence between the result and the cause or reason.</a:t>
                      </a:r>
                      <a:endParaRPr lang="x-none" sz="18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u="sng" dirty="0">
                          <a:solidFill>
                            <a:schemeClr val="tx1"/>
                          </a:solidFill>
                          <a:latin typeface="Arial" panose="020B0604020202020204" pitchFamily="34" charset="0"/>
                          <a:cs typeface="Arial" panose="020B0604020202020204" pitchFamily="34" charset="0"/>
                        </a:rPr>
                        <a:t>Since</a:t>
                      </a:r>
                      <a:r>
                        <a:rPr lang="en-US" sz="1800" b="0" dirty="0">
                          <a:solidFill>
                            <a:schemeClr val="tx1"/>
                          </a:solidFill>
                          <a:latin typeface="Arial" panose="020B0604020202020204" pitchFamily="34" charset="0"/>
                          <a:cs typeface="Arial" panose="020B0604020202020204" pitchFamily="34" charset="0"/>
                        </a:rPr>
                        <a:t> you don't need your graphing calculator today, can I borrow it?</a:t>
                      </a:r>
                    </a:p>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I assumed that the school was closed </a:t>
                      </a:r>
                      <a:r>
                        <a:rPr lang="en-US" sz="1800" b="0" u="sng" dirty="0">
                          <a:solidFill>
                            <a:schemeClr val="tx1"/>
                          </a:solidFill>
                          <a:latin typeface="Arial" panose="020B0604020202020204" pitchFamily="34" charset="0"/>
                          <a:cs typeface="Arial" panose="020B0604020202020204" pitchFamily="34" charset="0"/>
                        </a:rPr>
                        <a:t>since</a:t>
                      </a:r>
                      <a:r>
                        <a:rPr lang="en-US" sz="1800" b="0" dirty="0">
                          <a:solidFill>
                            <a:schemeClr val="tx1"/>
                          </a:solidFill>
                          <a:latin typeface="Arial" panose="020B0604020202020204" pitchFamily="34" charset="0"/>
                          <a:cs typeface="Arial" panose="020B0604020202020204" pitchFamily="34" charset="0"/>
                        </a:rPr>
                        <a:t> the lights were off.</a:t>
                      </a:r>
                    </a:p>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The students won’t attend the museum trip </a:t>
                      </a:r>
                      <a:r>
                        <a:rPr lang="en-US" sz="1800" b="0" u="sng" dirty="0">
                          <a:solidFill>
                            <a:schemeClr val="tx1"/>
                          </a:solidFill>
                          <a:latin typeface="Arial" panose="020B0604020202020204" pitchFamily="34" charset="0"/>
                          <a:cs typeface="Arial" panose="020B0604020202020204" pitchFamily="34" charset="0"/>
                        </a:rPr>
                        <a:t>since</a:t>
                      </a:r>
                      <a:r>
                        <a:rPr lang="en-US" sz="1800" b="0" dirty="0">
                          <a:solidFill>
                            <a:schemeClr val="tx1"/>
                          </a:solidFill>
                          <a:latin typeface="Arial" panose="020B0604020202020204" pitchFamily="34" charset="0"/>
                          <a:cs typeface="Arial" panose="020B0604020202020204" pitchFamily="34" charset="0"/>
                        </a:rPr>
                        <a:t> they have an exam that day.</a:t>
                      </a:r>
                      <a:endParaRPr lang="x-none" sz="18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4210877214"/>
              </p:ext>
            </p:extLst>
          </p:nvPr>
        </p:nvGraphicFramePr>
        <p:xfrm>
          <a:off x="474689" y="382578"/>
          <a:ext cx="11242621" cy="609284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rtl="0" eaLnBrk="1" fontAlgn="auto" latinLnBrk="0" hangingPunct="1">
                        <a:lnSpc>
                          <a:spcPct val="100000"/>
                        </a:lnSpc>
                        <a:spcBef>
                          <a:spcPts val="0"/>
                        </a:spcBef>
                        <a:spcAft>
                          <a:spcPts val="0"/>
                        </a:spcAft>
                        <a:buClrTx/>
                        <a:buSzTx/>
                        <a:buFontTx/>
                        <a:buNone/>
                      </a:pPr>
                      <a:r>
                        <a:rPr lang="en-US" sz="2000" b="1" u="sng" strike="noStrike" cap="none" dirty="0">
                          <a:solidFill>
                            <a:schemeClr val="tx2"/>
                          </a:solidFill>
                          <a:latin typeface="Arial" panose="020B0604020202020204" pitchFamily="34" charset="0"/>
                          <a:cs typeface="Arial" panose="020B0604020202020204" pitchFamily="34" charset="0"/>
                        </a:rPr>
                        <a:t>She is on the point of losing</a:t>
                      </a:r>
                      <a:r>
                        <a:rPr lang="en-US" sz="2000" b="1" u="none" strike="noStrike" cap="none" dirty="0">
                          <a:solidFill>
                            <a:schemeClr val="tx2"/>
                          </a:solidFill>
                          <a:latin typeface="Arial" panose="020B0604020202020204" pitchFamily="34" charset="0"/>
                          <a:cs typeface="Arial" panose="020B0604020202020204" pitchFamily="34" charset="0"/>
                        </a:rPr>
                        <a:t> her scholarship because her grades are so poor.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chemeClr val="tx1"/>
                          </a:solidFill>
                          <a:latin typeface="Arial" panose="020B0604020202020204" pitchFamily="34" charset="0"/>
                          <a:cs typeface="Arial" panose="020B0604020202020204" pitchFamily="34" charset="0"/>
                        </a:rPr>
                        <a:t>Has she currently got a scholarship? What might happen to her scholarship? Why might she lose it? When might she lose it? Is this definite? Can she change the situation?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b="0"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gerunds</a:t>
                      </a:r>
                      <a:endParaRPr lang="en-GB" sz="1800" b="0" kern="1200" dirty="0">
                        <a:solidFill>
                          <a:schemeClr val="tx2"/>
                        </a:solidFill>
                        <a:effectLst/>
                        <a:latin typeface="Arial" panose="020B0604020202020204" pitchFamily="34" charset="0"/>
                        <a:ea typeface="+mn-ea"/>
                        <a:cs typeface="Arial" panose="020B0604020202020204" pitchFamily="34" charset="0"/>
                      </a:endParaRPr>
                    </a:p>
                    <a:p>
                      <a:pPr algn="l" rtl="0"/>
                      <a:r>
                        <a:rPr lang="en-US" sz="1800" b="0" i="0" kern="1200" dirty="0">
                          <a:solidFill>
                            <a:schemeClr val="tx1"/>
                          </a:solidFill>
                          <a:effectLst/>
                          <a:latin typeface="Arial" panose="020B0604020202020204" pitchFamily="34" charset="0"/>
                          <a:ea typeface="+mn-ea"/>
                          <a:cs typeface="Arial" panose="020B0604020202020204" pitchFamily="34" charset="0"/>
                        </a:rPr>
                        <a:t>Subject</a:t>
                      </a:r>
                      <a:r>
                        <a:rPr lang="en-US" sz="1800" b="0" i="0" kern="1200" baseline="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 “to be” (present or past tense) + on the point of +  gerund +</a:t>
                      </a:r>
                      <a:r>
                        <a:rPr lang="en-US" sz="1800" b="0" i="0" kern="1200" baseline="0" dirty="0">
                          <a:solidFill>
                            <a:schemeClr val="tx1"/>
                          </a:solidFill>
                          <a:effectLst/>
                          <a:latin typeface="Arial" panose="020B0604020202020204" pitchFamily="34" charset="0"/>
                          <a:ea typeface="+mn-ea"/>
                          <a:cs typeface="Arial" panose="020B0604020202020204" pitchFamily="34" charset="0"/>
                        </a:rPr>
                        <a:t> clause</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We use “on the point of” with a gerund to talk about imminent events in the present and past. </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chemeClr val="tx1"/>
                          </a:solidFill>
                          <a:latin typeface="Arial" panose="020B0604020202020204" pitchFamily="34" charset="0"/>
                          <a:cs typeface="Arial" panose="020B0604020202020204" pitchFamily="34" charset="0"/>
                        </a:rPr>
                        <a:t>We were </a:t>
                      </a:r>
                      <a:r>
                        <a:rPr lang="en-US" sz="1800" u="sng" strike="noStrike" cap="none" dirty="0">
                          <a:solidFill>
                            <a:schemeClr val="tx1"/>
                          </a:solidFill>
                          <a:latin typeface="Arial" panose="020B0604020202020204" pitchFamily="34" charset="0"/>
                          <a:cs typeface="Arial" panose="020B0604020202020204" pitchFamily="34" charset="0"/>
                        </a:rPr>
                        <a:t>on the point of leaving</a:t>
                      </a:r>
                      <a:r>
                        <a:rPr lang="en-US" sz="1800" u="none" strike="noStrike" cap="none" dirty="0">
                          <a:solidFill>
                            <a:schemeClr val="tx1"/>
                          </a:solidFill>
                          <a:latin typeface="Arial" panose="020B0604020202020204" pitchFamily="34" charset="0"/>
                          <a:cs typeface="Arial" panose="020B0604020202020204" pitchFamily="34" charset="0"/>
                        </a:rPr>
                        <a:t> our desks when the fire alarm rang. </a:t>
                      </a: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chemeClr val="tx1"/>
                          </a:solidFill>
                          <a:latin typeface="Arial" panose="020B0604020202020204" pitchFamily="34" charset="0"/>
                          <a:cs typeface="Arial" panose="020B0604020202020204" pitchFamily="34" charset="0"/>
                        </a:rPr>
                        <a:t>The team is </a:t>
                      </a:r>
                      <a:r>
                        <a:rPr lang="en-US" sz="1800" u="sng" strike="noStrike" cap="none" dirty="0">
                          <a:solidFill>
                            <a:schemeClr val="tx1"/>
                          </a:solidFill>
                          <a:latin typeface="Arial" panose="020B0604020202020204" pitchFamily="34" charset="0"/>
                          <a:cs typeface="Arial" panose="020B0604020202020204" pitchFamily="34" charset="0"/>
                        </a:rPr>
                        <a:t>on the point of developing</a:t>
                      </a:r>
                      <a:r>
                        <a:rPr lang="en-US" sz="1800" u="none" strike="noStrike" cap="none" dirty="0">
                          <a:solidFill>
                            <a:schemeClr val="tx1"/>
                          </a:solidFill>
                          <a:latin typeface="Arial" panose="020B0604020202020204" pitchFamily="34" charset="0"/>
                          <a:cs typeface="Arial" panose="020B0604020202020204" pitchFamily="34" charset="0"/>
                        </a:rPr>
                        <a:t> a new streaming app for the business. </a:t>
                      </a: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chemeClr val="tx1"/>
                          </a:solidFill>
                          <a:latin typeface="Arial" panose="020B0604020202020204" pitchFamily="34" charset="0"/>
                          <a:cs typeface="Arial" panose="020B0604020202020204" pitchFamily="34" charset="0"/>
                        </a:rPr>
                        <a:t>I am </a:t>
                      </a:r>
                      <a:r>
                        <a:rPr lang="en-US" sz="1800" u="sng" strike="noStrike" cap="none" dirty="0">
                          <a:solidFill>
                            <a:schemeClr val="tx1"/>
                          </a:solidFill>
                          <a:latin typeface="Arial" panose="020B0604020202020204" pitchFamily="34" charset="0"/>
                          <a:cs typeface="Arial" panose="020B0604020202020204" pitchFamily="34" charset="0"/>
                        </a:rPr>
                        <a:t>on the point of disconnecting</a:t>
                      </a:r>
                      <a:r>
                        <a:rPr lang="en-US" sz="1800" u="none" strike="noStrike" cap="none" dirty="0">
                          <a:solidFill>
                            <a:schemeClr val="tx1"/>
                          </a:solidFill>
                          <a:latin typeface="Arial" panose="020B0604020202020204" pitchFamily="34" charset="0"/>
                          <a:cs typeface="Arial" panose="020B0604020202020204" pitchFamily="34" charset="0"/>
                        </a:rPr>
                        <a:t> my wi-fi because someone keeps hacking into my connection.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211329928"/>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none" dirty="0">
                          <a:solidFill>
                            <a:schemeClr val="tx1"/>
                          </a:solidFill>
                          <a:latin typeface="Arial"/>
                          <a:cs typeface="Arial"/>
                        </a:rPr>
                        <a:t>This morning, I was watching a documentary with my little brother when our streaming app stopped working. Trying to fix it, we ended up breaking the laptop too! We’d only got it back from the computer shop last week, so we were very worried. We’d already asked our mother to take us to town later, when she would be home from work, so we asked her to take us back to the IT shop. Since we were back for the second time in two weeks, the engineer kindly fixed our laptop for half price. We promised our mother we would take more care of it in future.</a:t>
                      </a:r>
                      <a:endParaRPr lang="x-none" sz="1800" b="1" u="none" dirty="0">
                        <a:solidFill>
                          <a:schemeClr val="tx1"/>
                        </a:solidFill>
                        <a:latin typeface="Arial"/>
                        <a:cs typeface="Arial"/>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2"/>
                          </a:solidFill>
                          <a:effectLst/>
                          <a:latin typeface="Arial"/>
                          <a:ea typeface="Calibri" panose="020F0502020204030204" pitchFamily="34" charset="0"/>
                          <a:cs typeface="Arial"/>
                          <a:hlinkClick r:id="rId2">
                            <a:extLst>
                              <a:ext uri="{A12FA001-AC4F-418D-AE19-62706E023703}">
                                <ahyp:hlinkClr xmlns:ahyp="http://schemas.microsoft.com/office/drawing/2018/hyperlinkcolor" val="tx"/>
                              </a:ext>
                            </a:extLst>
                          </a:hlinkClick>
                        </a:rPr>
                        <a:t>Describing past experiences and events</a:t>
                      </a:r>
                      <a:endParaRPr lang="en-US" sz="1800" dirty="0">
                        <a:solidFill>
                          <a:schemeClr val="tx2"/>
                        </a:solidFill>
                        <a:effectLst/>
                        <a:latin typeface="Arial"/>
                        <a:ea typeface="Calibri" panose="020F0502020204030204" pitchFamily="34" charset="0"/>
                        <a:cs typeface="Aria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 Adverbial phrases of time, past Continuous​, relative clauses, past perfect simple, adjectives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1727656577"/>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I can’t help thinking that online shopping is dangerous and addictive!</a:t>
                      </a:r>
                    </a:p>
                    <a:p>
                      <a:pPr algn="l" rtl="0">
                        <a:lnSpc>
                          <a:spcPct val="100000"/>
                        </a:lnSpc>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The way I see it, life changed for everyone when the internet was invented.​</a:t>
                      </a:r>
                    </a:p>
                    <a:p>
                      <a:pPr algn="l" rtl="0">
                        <a:lnSpc>
                          <a:spcPct val="100000"/>
                        </a:lnSpc>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00000"/>
                        </a:lnSpc>
                      </a:pPr>
                      <a:r>
                        <a:rPr lang="en-US" sz="1800" b="1" u="none" dirty="0">
                          <a:solidFill>
                            <a:schemeClr val="tx1"/>
                          </a:solidFill>
                          <a:latin typeface="Arial" panose="020B0604020202020204" pitchFamily="34" charset="0"/>
                          <a:cs typeface="Arial" panose="020B0604020202020204" pitchFamily="34" charset="0"/>
                        </a:rPr>
                        <a:t>From my perspective, it seems as though technology has made life easier for most people.</a:t>
                      </a:r>
                      <a:endParaRPr lang="x-none"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a:t>
                      </a:r>
                      <a:r>
                        <a:rPr lang="en-US" sz="1800" b="0" i="0" u="sng" kern="1200" dirty="0">
                          <a:solidFill>
                            <a:schemeClr val="tx2"/>
                          </a:solidFill>
                          <a:effectLst/>
                          <a:latin typeface="Arial" panose="020B0604020202020204" pitchFamily="34" charset="0"/>
                          <a:ea typeface="+mn-ea"/>
                          <a:cs typeface="Arial" panose="020B0604020202020204" pitchFamily="34" charset="0"/>
                        </a:rPr>
                        <a:t>opinion</a:t>
                      </a:r>
                      <a:r>
                        <a:rPr lang="en-US" sz="1800" b="0" i="0" kern="1200" dirty="0">
                          <a:solidFill>
                            <a:schemeClr val="tx2"/>
                          </a:solidFill>
                          <a:effectLst/>
                          <a:latin typeface="Arial" panose="020B0604020202020204" pitchFamily="34" charset="0"/>
                          <a:ea typeface="+mn-ea"/>
                          <a:cs typeface="Arial" panose="020B0604020202020204" pitchFamily="34" charset="0"/>
                        </a:rPr>
                        <a:t>​</a:t>
                      </a: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noProof="0" dirty="0">
                          <a:solidFill>
                            <a:schemeClr val="tx1"/>
                          </a:solidFill>
                          <a:latin typeface="Arial" panose="020B0604020202020204" pitchFamily="34" charset="0"/>
                          <a:cs typeface="Arial" panose="020B0604020202020204" pitchFamily="34" charset="0"/>
                        </a:rPr>
                        <a:t>Pronouns, present modals, prepositional phrases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3205308101"/>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x-none" sz="1800" b="1" u="none">
                          <a:solidFill>
                            <a:schemeClr val="tx1"/>
                          </a:solidFill>
                          <a:latin typeface="Arial" panose="020B0604020202020204" pitchFamily="34" charset="0"/>
                          <a:cs typeface="Arial" panose="020B0604020202020204" pitchFamily="34" charset="0"/>
                        </a:rPr>
                        <a:t>The company's hard drive has been corrupted. </a:t>
                      </a:r>
                      <a:r>
                        <a:rPr lang="x-none" sz="1800" b="1" u="sng">
                          <a:solidFill>
                            <a:schemeClr val="tx1"/>
                          </a:solidFill>
                          <a:latin typeface="Arial" panose="020B0604020202020204" pitchFamily="34" charset="0"/>
                          <a:cs typeface="Arial" panose="020B0604020202020204" pitchFamily="34" charset="0"/>
                        </a:rPr>
                        <a:t>Consequently</a:t>
                      </a:r>
                      <a:r>
                        <a:rPr lang="x-none" sz="1800" b="1" u="none">
                          <a:solidFill>
                            <a:schemeClr val="tx1"/>
                          </a:solidFill>
                          <a:latin typeface="Arial" panose="020B0604020202020204" pitchFamily="34" charset="0"/>
                          <a:cs typeface="Arial" panose="020B0604020202020204" pitchFamily="34" charset="0"/>
                        </a:rPr>
                        <a:t>, we’ve been unable to complete the digital section of the project.</a:t>
                      </a:r>
                    </a:p>
                    <a:p>
                      <a:pPr algn="l" rtl="0">
                        <a:lnSpc>
                          <a:spcPct val="150000"/>
                        </a:lnSpc>
                      </a:pPr>
                      <a:r>
                        <a:rPr lang="x-none" sz="1800" b="1" u="sng">
                          <a:solidFill>
                            <a:schemeClr val="tx1"/>
                          </a:solidFill>
                          <a:latin typeface="Arial" panose="020B0604020202020204" pitchFamily="34" charset="0"/>
                          <a:cs typeface="Arial" panose="020B0604020202020204" pitchFamily="34" charset="0"/>
                        </a:rPr>
                        <a:t>As a result of</a:t>
                      </a:r>
                      <a:r>
                        <a:rPr lang="x-none" sz="1800" b="1" u="none">
                          <a:solidFill>
                            <a:schemeClr val="tx1"/>
                          </a:solidFill>
                          <a:latin typeface="Arial" panose="020B0604020202020204" pitchFamily="34" charset="0"/>
                          <a:cs typeface="Arial" panose="020B0604020202020204" pitchFamily="34" charset="0"/>
                        </a:rPr>
                        <a:t> the difficulties in importing the latest products from China, </a:t>
                      </a:r>
                      <a:r>
                        <a:rPr lang="en-GB" sz="1800" b="1" u="none" dirty="0">
                          <a:solidFill>
                            <a:schemeClr val="tx1"/>
                          </a:solidFill>
                          <a:latin typeface="Arial" panose="020B0604020202020204" pitchFamily="34" charset="0"/>
                          <a:cs typeface="Arial" panose="020B0604020202020204" pitchFamily="34" charset="0"/>
                        </a:rPr>
                        <a:t>staff</a:t>
                      </a:r>
                      <a:r>
                        <a:rPr lang="x-none" sz="1800" b="1" u="none">
                          <a:solidFill>
                            <a:schemeClr val="tx1"/>
                          </a:solidFill>
                          <a:latin typeface="Arial" panose="020B0604020202020204" pitchFamily="34" charset="0"/>
                          <a:cs typeface="Arial" panose="020B0604020202020204" pitchFamily="34" charset="0"/>
                        </a:rPr>
                        <a:t> were not issued with new laptops this year.</a:t>
                      </a:r>
                    </a:p>
                    <a:p>
                      <a:pPr algn="l" rtl="0">
                        <a:lnSpc>
                          <a:spcPct val="150000"/>
                        </a:lnSpc>
                      </a:pPr>
                      <a:r>
                        <a:rPr lang="x-none" sz="1800" b="1" u="sng">
                          <a:solidFill>
                            <a:schemeClr val="tx1"/>
                          </a:solidFill>
                          <a:latin typeface="Arial" panose="020B0604020202020204" pitchFamily="34" charset="0"/>
                          <a:cs typeface="Arial" panose="020B0604020202020204" pitchFamily="34" charset="0"/>
                        </a:rPr>
                        <a:t>Bec</a:t>
                      </a:r>
                      <a:r>
                        <a:rPr lang="en-US" sz="1800" b="1" u="sng" dirty="0">
                          <a:solidFill>
                            <a:schemeClr val="tx1"/>
                          </a:solidFill>
                          <a:latin typeface="Arial" panose="020B0604020202020204" pitchFamily="34" charset="0"/>
                          <a:cs typeface="Arial" panose="020B0604020202020204" pitchFamily="34" charset="0"/>
                        </a:rPr>
                        <a:t>au</a:t>
                      </a:r>
                      <a:r>
                        <a:rPr lang="x-none" sz="1800" b="1" u="sng">
                          <a:solidFill>
                            <a:schemeClr val="tx1"/>
                          </a:solidFill>
                          <a:latin typeface="Arial" panose="020B0604020202020204" pitchFamily="34" charset="0"/>
                          <a:cs typeface="Arial" panose="020B0604020202020204" pitchFamily="34" charset="0"/>
                        </a:rPr>
                        <a:t>se</a:t>
                      </a:r>
                      <a:r>
                        <a:rPr lang="x-none" sz="1800" b="1" u="none">
                          <a:solidFill>
                            <a:schemeClr val="tx1"/>
                          </a:solidFill>
                          <a:latin typeface="Arial" panose="020B0604020202020204" pitchFamily="34" charset="0"/>
                          <a:cs typeface="Arial" panose="020B0604020202020204" pitchFamily="34" charset="0"/>
                        </a:rPr>
                        <a:t> the technology is new to our company this year, we would like further training in </a:t>
                      </a:r>
                      <a:r>
                        <a:rPr lang="en-GB" sz="1800" b="1" u="none" dirty="0">
                          <a:solidFill>
                            <a:schemeClr val="tx1"/>
                          </a:solidFill>
                          <a:latin typeface="Arial" panose="020B0604020202020204" pitchFamily="34" charset="0"/>
                          <a:cs typeface="Arial" panose="020B0604020202020204" pitchFamily="34" charset="0"/>
                        </a:rPr>
                        <a:t>its</a:t>
                      </a:r>
                      <a:r>
                        <a:rPr lang="x-none" sz="1800" b="1" u="none">
                          <a:solidFill>
                            <a:schemeClr val="tx1"/>
                          </a:solidFill>
                          <a:latin typeface="Arial" panose="020B0604020202020204" pitchFamily="34" charset="0"/>
                          <a:cs typeface="Arial" panose="020B0604020202020204" pitchFamily="34" charset="0"/>
                        </a:rPr>
                        <a:t> special features.</a:t>
                      </a:r>
                      <a:endParaRPr lang="x-none"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causes and consequences</a:t>
                      </a:r>
                      <a:endParaRPr lang="en-US" sz="18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solidFill>
                            <a:srgbClr val="575756"/>
                          </a:solidFill>
                          <a:latin typeface="Arial" panose="020B0604020202020204" pitchFamily="34" charset="0"/>
                          <a:cs typeface="Arial" panose="020B0604020202020204" pitchFamily="34" charset="0"/>
                        </a:rPr>
                        <a:t>S</a:t>
                      </a:r>
                      <a:r>
                        <a:rPr lang="x-none" sz="1800">
                          <a:solidFill>
                            <a:srgbClr val="575756"/>
                          </a:solidFill>
                          <a:latin typeface="Arial" panose="020B0604020202020204" pitchFamily="34" charset="0"/>
                          <a:cs typeface="Arial" panose="020B0604020202020204" pitchFamily="34" charset="0"/>
                        </a:rPr>
                        <a:t>ubordinating conjunctions</a:t>
                      </a:r>
                      <a:endParaRPr lang="x-none" sz="1800" dirty="0">
                        <a:solidFill>
                          <a:srgbClr val="575756"/>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5D3696A9-BD39-4F53-99CA-6701494EF711}"/>
</file>

<file path=docProps/app.xml><?xml version="1.0" encoding="utf-8"?>
<Properties xmlns="http://schemas.openxmlformats.org/officeDocument/2006/extended-properties" xmlns:vt="http://schemas.openxmlformats.org/officeDocument/2006/docPropsVTypes">
  <Template>Office Theme</Template>
  <TotalTime>10790</TotalTime>
  <Words>1969</Words>
  <Application>Microsoft Macintosh PowerPoint</Application>
  <PresentationFormat>Widescreen</PresentationFormat>
  <Paragraphs>172</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94</cp:revision>
  <dcterms:created xsi:type="dcterms:W3CDTF">2024-07-05T04:49:36Z</dcterms:created>
  <dcterms:modified xsi:type="dcterms:W3CDTF">2024-11-16T11:17:10Z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