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89" r:id="rId5"/>
    <p:sldId id="257" r:id="rId6"/>
    <p:sldId id="3394" r:id="rId7"/>
    <p:sldId id="3384" r:id="rId8"/>
    <p:sldId id="3385" r:id="rId9"/>
    <p:sldId id="3711" r:id="rId10"/>
    <p:sldId id="3395" r:id="rId11"/>
    <p:sldId id="3392" r:id="rId12"/>
    <p:sldId id="3393" r:id="rId13"/>
    <p:sldId id="3530" r:id="rId14"/>
    <p:sldId id="3382" r:id="rId15"/>
    <p:sldId id="3531" r:id="rId16"/>
    <p:sldId id="3396" r:id="rId17"/>
    <p:sldId id="3397" r:id="rId18"/>
    <p:sldId id="3436" r:id="rId19"/>
    <p:sldId id="3434" r:id="rId20"/>
    <p:sldId id="3435" r:id="rId21"/>
    <p:sldId id="3437" r:id="rId22"/>
    <p:sldId id="3532" r:id="rId23"/>
    <p:sldId id="3398" r:id="rId24"/>
    <p:sldId id="3416" r:id="rId25"/>
    <p:sldId id="3399" r:id="rId26"/>
    <p:sldId id="3428" r:id="rId27"/>
    <p:sldId id="3438" r:id="rId28"/>
    <p:sldId id="3439" r:id="rId29"/>
    <p:sldId id="3440" r:id="rId30"/>
    <p:sldId id="3533" r:id="rId31"/>
    <p:sldId id="3400" r:id="rId32"/>
    <p:sldId id="3491" r:id="rId33"/>
    <p:sldId id="3484" r:id="rId34"/>
    <p:sldId id="3456" r:id="rId35"/>
    <p:sldId id="3490" r:id="rId36"/>
    <p:sldId id="3489" r:id="rId37"/>
    <p:sldId id="3534" r:id="rId38"/>
    <p:sldId id="3401" r:id="rId39"/>
    <p:sldId id="3709" r:id="rId40"/>
    <p:sldId id="3710" r:id="rId41"/>
    <p:sldId id="3528" r:id="rId42"/>
    <p:sldId id="3402" r:id="rId43"/>
    <p:sldId id="3496" r:id="rId44"/>
    <p:sldId id="3497" r:id="rId45"/>
    <p:sldId id="3498" r:id="rId46"/>
    <p:sldId id="3535" r:id="rId47"/>
    <p:sldId id="3403" r:id="rId48"/>
    <p:sldId id="3420" r:id="rId49"/>
    <p:sldId id="3510" r:id="rId50"/>
    <p:sldId id="3511" r:id="rId51"/>
    <p:sldId id="3512" r:id="rId52"/>
    <p:sldId id="3527" r:id="rId53"/>
    <p:sldId id="3529" r:id="rId54"/>
    <p:sldId id="3404" r:id="rId55"/>
    <p:sldId id="3539" r:id="rId56"/>
    <p:sldId id="3540" r:id="rId57"/>
    <p:sldId id="3542" r:id="rId58"/>
    <p:sldId id="3543" r:id="rId59"/>
    <p:sldId id="3544" r:id="rId60"/>
    <p:sldId id="3423" r:id="rId61"/>
    <p:sldId id="3405" r:id="rId62"/>
    <p:sldId id="3545" r:id="rId63"/>
    <p:sldId id="3546" r:id="rId64"/>
    <p:sldId id="3424" r:id="rId65"/>
    <p:sldId id="3406" r:id="rId66"/>
    <p:sldId id="3567" r:id="rId67"/>
    <p:sldId id="3570" r:id="rId68"/>
    <p:sldId id="3425" r:id="rId69"/>
    <p:sldId id="3407" r:id="rId70"/>
    <p:sldId id="3560" r:id="rId71"/>
    <p:sldId id="3561" r:id="rId72"/>
    <p:sldId id="3562" r:id="rId73"/>
    <p:sldId id="3563" r:id="rId74"/>
    <p:sldId id="3426" r:id="rId75"/>
    <p:sldId id="3408" r:id="rId76"/>
    <p:sldId id="3580" r:id="rId77"/>
    <p:sldId id="3582" r:id="rId78"/>
    <p:sldId id="3581" r:id="rId79"/>
    <p:sldId id="3429" r:id="rId80"/>
    <p:sldId id="3427" r:id="rId81"/>
    <p:sldId id="3619" r:id="rId82"/>
    <p:sldId id="3621" r:id="rId83"/>
    <p:sldId id="3430" r:id="rId84"/>
    <p:sldId id="3409" r:id="rId85"/>
    <p:sldId id="3623" r:id="rId86"/>
    <p:sldId id="3624" r:id="rId87"/>
    <p:sldId id="3651" r:id="rId88"/>
    <p:sldId id="3431" r:id="rId89"/>
    <p:sldId id="3410" r:id="rId90"/>
    <p:sldId id="3363" r:id="rId91"/>
    <p:sldId id="3361" r:id="rId92"/>
    <p:sldId id="3432" r:id="rId93"/>
    <p:sldId id="3411" r:id="rId94"/>
    <p:sldId id="3707" r:id="rId95"/>
    <p:sldId id="3708" r:id="rId96"/>
    <p:sldId id="3433" r:id="rId97"/>
    <p:sldId id="3412" r:id="rId98"/>
    <p:sldId id="3681" r:id="rId99"/>
    <p:sldId id="3680" r:id="rId100"/>
    <p:sldId id="3684" r:id="rId101"/>
    <p:sldId id="3712" r:id="rId102"/>
    <p:sldId id="3413" r:id="rId10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STIN DARYL   DSOUZA" initials="JDD" lastIdx="1" clrIdx="0">
    <p:extLst>
      <p:ext uri="{19B8F6BF-5375-455C-9EA6-DF929625EA0E}">
        <p15:presenceInfo xmlns:p15="http://schemas.microsoft.com/office/powerpoint/2012/main" userId="JUSTIN DARYL   DSOUZ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916696-6490-470C-A0EE-7DB57EFF38E9}" v="4" dt="2022-05-31T05:44:37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55" autoAdjust="0"/>
    <p:restoredTop sz="94660"/>
  </p:normalViewPr>
  <p:slideViewPr>
    <p:cSldViewPr snapToGrid="0">
      <p:cViewPr varScale="1">
        <p:scale>
          <a:sx n="85" d="100"/>
          <a:sy n="85" d="100"/>
        </p:scale>
        <p:origin x="65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07" Type="http://schemas.openxmlformats.org/officeDocument/2006/relationships/theme" Target="theme/theme1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tableStyles" Target="tableStyles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microsoft.com/office/2015/10/relationships/revisionInfo" Target="revisionInfo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commentAuthors" Target="commentAuthor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567BC-40B9-C4EC-9FCF-EB0BB538D4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CE00DF-8FDC-C1A5-0235-D87ABE1B3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43C0C6-B1BB-6DB7-0C4A-76C9A7BE3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11/19/2022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DB2DA-1E07-64BF-2958-8D1DA13F4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F1973-186B-A8A6-62B1-92CBB7A3C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178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CB1FE-3A7C-BC97-34B2-C0931A683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9D50D-F6B7-753E-A4CA-0FA458E3B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92979-BB2F-2878-EA0D-A286E3A91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11/19/2022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B98A5-42B8-0BF9-81BC-5F061A309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BBF8E-F523-918A-1FB4-B46F8824B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03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0EA3E-80DA-9595-A10B-A3846705B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96D64-3550-5020-06E7-BA9324084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ABE31-3859-96D0-6442-9C483C6DA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11/19/2022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166FB-9A3B-C68E-AAC3-5EBE2FED7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6F404-DC6F-65E4-0CE7-CBEECBFB3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852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3FE67-163C-C921-6DFA-258387A55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B9629-C881-DC68-240A-F6949D7EB2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91D54E-BF1C-5B3C-911F-18D5D3FAE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AE6761-06DA-5CC1-1477-45E640742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11/19/2022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B37BCA-A9CF-E79E-7352-A32AD0ABB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80CA4-89C4-DD2C-A250-838044640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737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B0E76-BBF2-64C4-A567-4F449F8BB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1D1099-02B7-9850-FFF5-ED723E18F2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F6136C-5F89-6855-CD2F-ABDA845A8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6BBB38-070C-C1EC-1E08-EFEAEEED35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5F7390-AF40-A5B1-3A3B-B9F629AD8F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20FB2E-6DA6-5882-2A76-ACFD259EC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11/19/2022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F80454-DE69-4B4B-19EF-36363EE52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E19E0F-C350-D710-3C04-782D27FE5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151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B0FEE-DF4A-4CDB-F0CE-78FEFCAA8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29137F-F204-74AE-2927-45CFAABA7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11/19/2022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8B148-32A7-6CFE-ADE8-0CCD9DBE0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18E833-7D5A-7EFB-D190-360273877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4241F2D0-19F4-4484-A929-BCE8B41B6F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4543" y="5349874"/>
            <a:ext cx="1794149" cy="150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129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E5E58D-E247-4EA5-E8FB-862510914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11/19/2022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2B7B53-FD36-7462-92B8-284451516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89FF9C-E16B-D2FD-6416-F9CDEFE12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445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CBA91-5FEE-B3DE-7F9A-E5A77E7E3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949F9-16C4-B98B-9F3E-E8FD5D48F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74857-75F8-AD9C-7BF9-440B3F293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2A6A88-C3F5-660B-E8C0-4FCFD47EF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11/19/2022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491B72-65D7-4419-C001-CA6D9B4FB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84A3D4-DA79-607B-CCC0-D6533C56F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636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48F61-8ACB-E555-F8CB-CFF7B5116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68AAE-3E48-21C1-CCEC-6EC3486082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41D70-B602-6CDA-FF6D-670A66BB18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2DD6A2-47EC-48B0-A167-83D526AB2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11/19/2022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5CCB41-DE1D-DFAE-C42D-7E733549C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A6C3BE-C211-278E-A0ED-2ACF0FC59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310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CE809-6522-86BC-BC10-A7208718E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800B88-FF9E-1F98-9738-5CF6B976F5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C7C93-99BE-10A1-376D-B70EFF80D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11/19/2022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2B8F3-AED7-910C-A076-B88A3478C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F799B-B636-253C-6104-5494BC685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504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B14556-774F-988D-2082-BAF62666CB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F1F408-76FD-A99F-E908-ADD47AB163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EC5DF-1CBC-C15D-D2E9-7B06F4455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11/19/2022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13FD4-3654-E029-7B17-17998D9C9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33345-17EE-E5C5-BA8C-4E98353F3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29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5C5D99-56EB-F1DC-59F8-9F8D3017E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023414-642F-C4D7-4950-8903CB41D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4790B-5413-C32E-55D1-490C7335A4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FA40F-29F0-4A09-A5E9-F0AD2AA880FB}" type="datetimeFigureOut">
              <a:rPr lang="en-US" smtClean="0"/>
              <a:t>11/19/2022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9AD83-B018-DE1E-AC3F-45C5A896FB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C5D6F-7F45-2E7D-EA58-FB27E801D9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35CB4-FA40-4F85-9C6B-D1A6CBD7A00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BAFE07F8-E63A-458E-9AB2-4A8AC00A46B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4543" y="5349874"/>
            <a:ext cx="1794149" cy="150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53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0.png"/><Relationship Id="rId13" Type="http://schemas.openxmlformats.org/officeDocument/2006/relationships/image" Target="../media/image2110.png"/><Relationship Id="rId18" Type="http://schemas.openxmlformats.org/officeDocument/2006/relationships/image" Target="../media/image2160.png"/><Relationship Id="rId3" Type="http://schemas.openxmlformats.org/officeDocument/2006/relationships/image" Target="../media/image410.png"/><Relationship Id="rId21" Type="http://schemas.openxmlformats.org/officeDocument/2006/relationships/image" Target="../media/image2180.png"/><Relationship Id="rId7" Type="http://schemas.openxmlformats.org/officeDocument/2006/relationships/image" Target="../media/image2050.png"/><Relationship Id="rId12" Type="http://schemas.openxmlformats.org/officeDocument/2006/relationships/image" Target="../media/image2100.png"/><Relationship Id="rId17" Type="http://schemas.openxmlformats.org/officeDocument/2006/relationships/image" Target="../media/image2150.png"/><Relationship Id="rId2" Type="http://schemas.openxmlformats.org/officeDocument/2006/relationships/image" Target="../media/image5.png"/><Relationship Id="rId16" Type="http://schemas.openxmlformats.org/officeDocument/2006/relationships/image" Target="../media/image2140.png"/><Relationship Id="rId20" Type="http://schemas.openxmlformats.org/officeDocument/2006/relationships/image" Target="../media/image2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40.png"/><Relationship Id="rId11" Type="http://schemas.openxmlformats.org/officeDocument/2006/relationships/image" Target="../media/image2090.png"/><Relationship Id="rId5" Type="http://schemas.openxmlformats.org/officeDocument/2006/relationships/image" Target="../media/image2030.png"/><Relationship Id="rId15" Type="http://schemas.openxmlformats.org/officeDocument/2006/relationships/image" Target="../media/image2130.png"/><Relationship Id="rId23" Type="http://schemas.openxmlformats.org/officeDocument/2006/relationships/image" Target="../media/image2.png"/><Relationship Id="rId10" Type="http://schemas.openxmlformats.org/officeDocument/2006/relationships/image" Target="../media/image2080.png"/><Relationship Id="rId19" Type="http://schemas.openxmlformats.org/officeDocument/2006/relationships/image" Target="../media/image11.png"/><Relationship Id="rId4" Type="http://schemas.openxmlformats.org/officeDocument/2006/relationships/image" Target="../media/image2020.png"/><Relationship Id="rId9" Type="http://schemas.openxmlformats.org/officeDocument/2006/relationships/image" Target="../media/image239.png"/><Relationship Id="rId14" Type="http://schemas.openxmlformats.org/officeDocument/2006/relationships/image" Target="../media/image2120.png"/><Relationship Id="rId22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0.png"/><Relationship Id="rId13" Type="http://schemas.openxmlformats.org/officeDocument/2006/relationships/image" Target="../media/image2371.png"/><Relationship Id="rId18" Type="http://schemas.openxmlformats.org/officeDocument/2006/relationships/image" Target="../media/image2350.png"/><Relationship Id="rId26" Type="http://schemas.openxmlformats.org/officeDocument/2006/relationships/image" Target="../media/image2430.png"/><Relationship Id="rId3" Type="http://schemas.openxmlformats.org/officeDocument/2006/relationships/image" Target="../media/image2210.png"/><Relationship Id="rId21" Type="http://schemas.openxmlformats.org/officeDocument/2006/relationships/image" Target="../media/image2380.png"/><Relationship Id="rId7" Type="http://schemas.openxmlformats.org/officeDocument/2006/relationships/image" Target="../media/image2250.png"/><Relationship Id="rId12" Type="http://schemas.openxmlformats.org/officeDocument/2006/relationships/image" Target="../media/image2300.png"/><Relationship Id="rId17" Type="http://schemas.openxmlformats.org/officeDocument/2006/relationships/image" Target="../media/image2340.png"/><Relationship Id="rId25" Type="http://schemas.openxmlformats.org/officeDocument/2006/relationships/image" Target="../media/image2420.png"/><Relationship Id="rId2" Type="http://schemas.openxmlformats.org/officeDocument/2006/relationships/image" Target="../media/image2200.png"/><Relationship Id="rId16" Type="http://schemas.openxmlformats.org/officeDocument/2006/relationships/image" Target="../media/image242.png"/><Relationship Id="rId20" Type="http://schemas.openxmlformats.org/officeDocument/2006/relationships/image" Target="../media/image2370.png"/><Relationship Id="rId29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40.png"/><Relationship Id="rId11" Type="http://schemas.openxmlformats.org/officeDocument/2006/relationships/image" Target="../media/image2290.png"/><Relationship Id="rId24" Type="http://schemas.openxmlformats.org/officeDocument/2006/relationships/image" Target="../media/image2410.png"/><Relationship Id="rId32" Type="http://schemas.openxmlformats.org/officeDocument/2006/relationships/image" Target="../media/image249.png"/><Relationship Id="rId5" Type="http://schemas.openxmlformats.org/officeDocument/2006/relationships/image" Target="../media/image2230.png"/><Relationship Id="rId15" Type="http://schemas.openxmlformats.org/officeDocument/2006/relationships/image" Target="../media/image2330.png"/><Relationship Id="rId23" Type="http://schemas.openxmlformats.org/officeDocument/2006/relationships/image" Target="../media/image2400.png"/><Relationship Id="rId28" Type="http://schemas.openxmlformats.org/officeDocument/2006/relationships/image" Target="../media/image245.png"/><Relationship Id="rId10" Type="http://schemas.openxmlformats.org/officeDocument/2006/relationships/image" Target="../media/image2280.png"/><Relationship Id="rId19" Type="http://schemas.openxmlformats.org/officeDocument/2006/relationships/image" Target="../media/image2360.png"/><Relationship Id="rId31" Type="http://schemas.openxmlformats.org/officeDocument/2006/relationships/image" Target="../media/image248.png"/><Relationship Id="rId4" Type="http://schemas.openxmlformats.org/officeDocument/2006/relationships/image" Target="../media/image2220.png"/><Relationship Id="rId9" Type="http://schemas.openxmlformats.org/officeDocument/2006/relationships/image" Target="../media/image2270.png"/><Relationship Id="rId14" Type="http://schemas.openxmlformats.org/officeDocument/2006/relationships/image" Target="../media/image2320.png"/><Relationship Id="rId22" Type="http://schemas.openxmlformats.org/officeDocument/2006/relationships/image" Target="../media/image2390.png"/><Relationship Id="rId27" Type="http://schemas.openxmlformats.org/officeDocument/2006/relationships/image" Target="../media/image2440.png"/><Relationship Id="rId30" Type="http://schemas.openxmlformats.org/officeDocument/2006/relationships/image" Target="../media/image24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2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2.png"/><Relationship Id="rId13" Type="http://schemas.openxmlformats.org/officeDocument/2006/relationships/image" Target="../media/image327.png"/><Relationship Id="rId18" Type="http://schemas.openxmlformats.org/officeDocument/2006/relationships/image" Target="../media/image331.png"/><Relationship Id="rId26" Type="http://schemas.openxmlformats.org/officeDocument/2006/relationships/image" Target="../media/image338.png"/><Relationship Id="rId3" Type="http://schemas.openxmlformats.org/officeDocument/2006/relationships/image" Target="../media/image3170.png"/><Relationship Id="rId21" Type="http://schemas.openxmlformats.org/officeDocument/2006/relationships/image" Target="../media/image334.png"/><Relationship Id="rId7" Type="http://schemas.openxmlformats.org/officeDocument/2006/relationships/image" Target="../media/image321.png"/><Relationship Id="rId12" Type="http://schemas.openxmlformats.org/officeDocument/2006/relationships/image" Target="../media/image326.png"/><Relationship Id="rId17" Type="http://schemas.openxmlformats.org/officeDocument/2006/relationships/image" Target="../media/image3300.png"/><Relationship Id="rId25" Type="http://schemas.openxmlformats.org/officeDocument/2006/relationships/image" Target="../media/image337.png"/><Relationship Id="rId2" Type="http://schemas.openxmlformats.org/officeDocument/2006/relationships/image" Target="../media/image3160.png"/><Relationship Id="rId16" Type="http://schemas.openxmlformats.org/officeDocument/2006/relationships/image" Target="../media/image297.png"/><Relationship Id="rId20" Type="http://schemas.openxmlformats.org/officeDocument/2006/relationships/image" Target="../media/image333.png"/><Relationship Id="rId29" Type="http://schemas.openxmlformats.org/officeDocument/2006/relationships/image" Target="../media/image3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0.png"/><Relationship Id="rId11" Type="http://schemas.openxmlformats.org/officeDocument/2006/relationships/image" Target="../media/image325.png"/><Relationship Id="rId24" Type="http://schemas.openxmlformats.org/officeDocument/2006/relationships/image" Target="../media/image336.png"/><Relationship Id="rId32" Type="http://schemas.openxmlformats.org/officeDocument/2006/relationships/image" Target="../media/image35.png"/><Relationship Id="rId5" Type="http://schemas.openxmlformats.org/officeDocument/2006/relationships/image" Target="../media/image319.png"/><Relationship Id="rId15" Type="http://schemas.openxmlformats.org/officeDocument/2006/relationships/image" Target="../media/image329.png"/><Relationship Id="rId23" Type="http://schemas.openxmlformats.org/officeDocument/2006/relationships/image" Target="../media/image335.png"/><Relationship Id="rId28" Type="http://schemas.openxmlformats.org/officeDocument/2006/relationships/image" Target="../media/image340.png"/><Relationship Id="rId10" Type="http://schemas.openxmlformats.org/officeDocument/2006/relationships/image" Target="../media/image324.png"/><Relationship Id="rId19" Type="http://schemas.openxmlformats.org/officeDocument/2006/relationships/image" Target="../media/image332.png"/><Relationship Id="rId31" Type="http://schemas.openxmlformats.org/officeDocument/2006/relationships/image" Target="../media/image343.png"/><Relationship Id="rId4" Type="http://schemas.openxmlformats.org/officeDocument/2006/relationships/image" Target="../media/image318.png"/><Relationship Id="rId9" Type="http://schemas.openxmlformats.org/officeDocument/2006/relationships/image" Target="../media/image323.png"/><Relationship Id="rId14" Type="http://schemas.openxmlformats.org/officeDocument/2006/relationships/image" Target="../media/image328.png"/><Relationship Id="rId22" Type="http://schemas.openxmlformats.org/officeDocument/2006/relationships/image" Target="../media/image287.png"/><Relationship Id="rId27" Type="http://schemas.openxmlformats.org/officeDocument/2006/relationships/image" Target="../media/image339.png"/><Relationship Id="rId30" Type="http://schemas.openxmlformats.org/officeDocument/2006/relationships/image" Target="../media/image3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6.png"/><Relationship Id="rId13" Type="http://schemas.openxmlformats.org/officeDocument/2006/relationships/image" Target="../media/image2110.png"/><Relationship Id="rId18" Type="http://schemas.openxmlformats.org/officeDocument/2006/relationships/image" Target="../media/image265.png"/><Relationship Id="rId3" Type="http://schemas.openxmlformats.org/officeDocument/2006/relationships/image" Target="../media/image251.png"/><Relationship Id="rId21" Type="http://schemas.openxmlformats.org/officeDocument/2006/relationships/image" Target="../media/image36.png"/><Relationship Id="rId7" Type="http://schemas.openxmlformats.org/officeDocument/2006/relationships/image" Target="../media/image255.png"/><Relationship Id="rId12" Type="http://schemas.openxmlformats.org/officeDocument/2006/relationships/image" Target="../media/image260.png"/><Relationship Id="rId17" Type="http://schemas.openxmlformats.org/officeDocument/2006/relationships/image" Target="../media/image264.png"/><Relationship Id="rId2" Type="http://schemas.openxmlformats.org/officeDocument/2006/relationships/image" Target="../media/image2500.png"/><Relationship Id="rId16" Type="http://schemas.openxmlformats.org/officeDocument/2006/relationships/image" Target="../media/image263.png"/><Relationship Id="rId20" Type="http://schemas.openxmlformats.org/officeDocument/2006/relationships/image" Target="../media/image2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4.png"/><Relationship Id="rId11" Type="http://schemas.openxmlformats.org/officeDocument/2006/relationships/image" Target="../media/image259.png"/><Relationship Id="rId5" Type="http://schemas.openxmlformats.org/officeDocument/2006/relationships/image" Target="../media/image253.png"/><Relationship Id="rId15" Type="http://schemas.openxmlformats.org/officeDocument/2006/relationships/image" Target="../media/image262.png"/><Relationship Id="rId23" Type="http://schemas.openxmlformats.org/officeDocument/2006/relationships/image" Target="../media/image2.png"/><Relationship Id="rId10" Type="http://schemas.openxmlformats.org/officeDocument/2006/relationships/image" Target="../media/image258.png"/><Relationship Id="rId19" Type="http://schemas.openxmlformats.org/officeDocument/2006/relationships/image" Target="../media/image244.png"/><Relationship Id="rId4" Type="http://schemas.openxmlformats.org/officeDocument/2006/relationships/image" Target="../media/image252.png"/><Relationship Id="rId9" Type="http://schemas.openxmlformats.org/officeDocument/2006/relationships/image" Target="../media/image257.png"/><Relationship Id="rId14" Type="http://schemas.openxmlformats.org/officeDocument/2006/relationships/image" Target="../media/image261.png"/><Relationship Id="rId22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4.png"/><Relationship Id="rId13" Type="http://schemas.openxmlformats.org/officeDocument/2006/relationships/image" Target="../media/image279.png"/><Relationship Id="rId18" Type="http://schemas.openxmlformats.org/officeDocument/2006/relationships/image" Target="../media/image283.png"/><Relationship Id="rId26" Type="http://schemas.openxmlformats.org/officeDocument/2006/relationships/image" Target="../media/image291.png"/><Relationship Id="rId3" Type="http://schemas.openxmlformats.org/officeDocument/2006/relationships/image" Target="../media/image2690.png"/><Relationship Id="rId21" Type="http://schemas.openxmlformats.org/officeDocument/2006/relationships/image" Target="../media/image286.png"/><Relationship Id="rId7" Type="http://schemas.openxmlformats.org/officeDocument/2006/relationships/image" Target="../media/image273.png"/><Relationship Id="rId12" Type="http://schemas.openxmlformats.org/officeDocument/2006/relationships/image" Target="../media/image278.png"/><Relationship Id="rId17" Type="http://schemas.openxmlformats.org/officeDocument/2006/relationships/image" Target="../media/image2820.png"/><Relationship Id="rId25" Type="http://schemas.openxmlformats.org/officeDocument/2006/relationships/image" Target="../media/image290.png"/><Relationship Id="rId2" Type="http://schemas.openxmlformats.org/officeDocument/2006/relationships/image" Target="../media/image2680.png"/><Relationship Id="rId16" Type="http://schemas.openxmlformats.org/officeDocument/2006/relationships/image" Target="../media/image266.png"/><Relationship Id="rId20" Type="http://schemas.openxmlformats.org/officeDocument/2006/relationships/image" Target="../media/image285.png"/><Relationship Id="rId29" Type="http://schemas.openxmlformats.org/officeDocument/2006/relationships/image" Target="../media/image2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2.png"/><Relationship Id="rId11" Type="http://schemas.openxmlformats.org/officeDocument/2006/relationships/image" Target="../media/image277.png"/><Relationship Id="rId24" Type="http://schemas.openxmlformats.org/officeDocument/2006/relationships/image" Target="../media/image289.png"/><Relationship Id="rId32" Type="http://schemas.openxmlformats.org/officeDocument/2006/relationships/image" Target="../media/image38.png"/><Relationship Id="rId5" Type="http://schemas.openxmlformats.org/officeDocument/2006/relationships/image" Target="../media/image271.png"/><Relationship Id="rId15" Type="http://schemas.openxmlformats.org/officeDocument/2006/relationships/image" Target="../media/image281.png"/><Relationship Id="rId23" Type="http://schemas.openxmlformats.org/officeDocument/2006/relationships/image" Target="../media/image288.png"/><Relationship Id="rId28" Type="http://schemas.openxmlformats.org/officeDocument/2006/relationships/image" Target="../media/image293.png"/><Relationship Id="rId10" Type="http://schemas.openxmlformats.org/officeDocument/2006/relationships/image" Target="../media/image276.png"/><Relationship Id="rId19" Type="http://schemas.openxmlformats.org/officeDocument/2006/relationships/image" Target="../media/image284.png"/><Relationship Id="rId31" Type="http://schemas.openxmlformats.org/officeDocument/2006/relationships/image" Target="../media/image296.png"/><Relationship Id="rId4" Type="http://schemas.openxmlformats.org/officeDocument/2006/relationships/image" Target="../media/image2700.png"/><Relationship Id="rId9" Type="http://schemas.openxmlformats.org/officeDocument/2006/relationships/image" Target="../media/image275.png"/><Relationship Id="rId14" Type="http://schemas.openxmlformats.org/officeDocument/2006/relationships/image" Target="../media/image280.png"/><Relationship Id="rId22" Type="http://schemas.openxmlformats.org/officeDocument/2006/relationships/image" Target="../media/image287.png"/><Relationship Id="rId27" Type="http://schemas.openxmlformats.org/officeDocument/2006/relationships/image" Target="../media/image292.png"/><Relationship Id="rId30" Type="http://schemas.openxmlformats.org/officeDocument/2006/relationships/image" Target="../media/image29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0.png"/><Relationship Id="rId13" Type="http://schemas.openxmlformats.org/officeDocument/2006/relationships/image" Target="../media/image1720.png"/><Relationship Id="rId18" Type="http://schemas.openxmlformats.org/officeDocument/2006/relationships/image" Target="../media/image177.png"/><Relationship Id="rId3" Type="http://schemas.openxmlformats.org/officeDocument/2006/relationships/image" Target="../media/image40.png"/><Relationship Id="rId21" Type="http://schemas.openxmlformats.org/officeDocument/2006/relationships/image" Target="../media/image180.png"/><Relationship Id="rId7" Type="http://schemas.openxmlformats.org/officeDocument/2006/relationships/image" Target="../media/image1660.png"/><Relationship Id="rId12" Type="http://schemas.openxmlformats.org/officeDocument/2006/relationships/image" Target="../media/image1710.png"/><Relationship Id="rId17" Type="http://schemas.openxmlformats.org/officeDocument/2006/relationships/image" Target="../media/image1760.png"/><Relationship Id="rId2" Type="http://schemas.openxmlformats.org/officeDocument/2006/relationships/image" Target="../media/image1310.png"/><Relationship Id="rId16" Type="http://schemas.openxmlformats.org/officeDocument/2006/relationships/image" Target="../media/image1750.png"/><Relationship Id="rId20" Type="http://schemas.openxmlformats.org/officeDocument/2006/relationships/image" Target="../media/image1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0.png"/><Relationship Id="rId11" Type="http://schemas.openxmlformats.org/officeDocument/2006/relationships/image" Target="../media/image1700.png"/><Relationship Id="rId5" Type="http://schemas.openxmlformats.org/officeDocument/2006/relationships/image" Target="../media/image1640.png"/><Relationship Id="rId15" Type="http://schemas.openxmlformats.org/officeDocument/2006/relationships/image" Target="../media/image1740.png"/><Relationship Id="rId10" Type="http://schemas.openxmlformats.org/officeDocument/2006/relationships/image" Target="../media/image1690.png"/><Relationship Id="rId19" Type="http://schemas.openxmlformats.org/officeDocument/2006/relationships/image" Target="../media/image178.png"/><Relationship Id="rId4" Type="http://schemas.openxmlformats.org/officeDocument/2006/relationships/image" Target="../media/image1630.png"/><Relationship Id="rId9" Type="http://schemas.openxmlformats.org/officeDocument/2006/relationships/image" Target="../media/image1680.png"/><Relationship Id="rId14" Type="http://schemas.openxmlformats.org/officeDocument/2006/relationships/image" Target="../media/image1730.png"/><Relationship Id="rId22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20.png"/><Relationship Id="rId18" Type="http://schemas.openxmlformats.org/officeDocument/2006/relationships/image" Target="../media/image1070.png"/><Relationship Id="rId3" Type="http://schemas.openxmlformats.org/officeDocument/2006/relationships/image" Target="../media/image200.png"/><Relationship Id="rId12" Type="http://schemas.openxmlformats.org/officeDocument/2006/relationships/image" Target="../media/image1011.png"/><Relationship Id="rId17" Type="http://schemas.openxmlformats.org/officeDocument/2006/relationships/image" Target="../media/image1060.png"/><Relationship Id="rId2" Type="http://schemas.openxmlformats.org/officeDocument/2006/relationships/image" Target="../media/image195.png"/><Relationship Id="rId16" Type="http://schemas.openxmlformats.org/officeDocument/2006/relationships/image" Target="../media/image1050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8.png"/><Relationship Id="rId5" Type="http://schemas.openxmlformats.org/officeDocument/2006/relationships/image" Target="../media/image220.png"/><Relationship Id="rId15" Type="http://schemas.openxmlformats.org/officeDocument/2006/relationships/image" Target="../media/image1040.png"/><Relationship Id="rId19" Type="http://schemas.openxmlformats.org/officeDocument/2006/relationships/image" Target="../media/image1080.png"/><Relationship Id="rId4" Type="http://schemas.openxmlformats.org/officeDocument/2006/relationships/image" Target="../media/image210.png"/><Relationship Id="rId14" Type="http://schemas.openxmlformats.org/officeDocument/2006/relationships/image" Target="../media/image10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490.png"/><Relationship Id="rId3" Type="http://schemas.openxmlformats.org/officeDocument/2006/relationships/image" Target="../media/image390.png"/><Relationship Id="rId7" Type="http://schemas.openxmlformats.org/officeDocument/2006/relationships/image" Target="../media/image430.png"/><Relationship Id="rId12" Type="http://schemas.openxmlformats.org/officeDocument/2006/relationships/image" Target="../media/image48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0.png"/><Relationship Id="rId11" Type="http://schemas.openxmlformats.org/officeDocument/2006/relationships/image" Target="../media/image470.png"/><Relationship Id="rId5" Type="http://schemas.openxmlformats.org/officeDocument/2006/relationships/image" Target="../media/image4100.png"/><Relationship Id="rId10" Type="http://schemas.openxmlformats.org/officeDocument/2006/relationships/image" Target="../media/image460.png"/><Relationship Id="rId4" Type="http://schemas.openxmlformats.org/officeDocument/2006/relationships/image" Target="../media/image400.png"/><Relationship Id="rId9" Type="http://schemas.openxmlformats.org/officeDocument/2006/relationships/image" Target="../media/image450.png"/><Relationship Id="rId1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18" Type="http://schemas.openxmlformats.org/officeDocument/2006/relationships/image" Target="../media/image87.png"/><Relationship Id="rId3" Type="http://schemas.openxmlformats.org/officeDocument/2006/relationships/image" Target="../media/image720.png"/><Relationship Id="rId21" Type="http://schemas.openxmlformats.org/officeDocument/2006/relationships/image" Target="../media/image44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17" Type="http://schemas.openxmlformats.org/officeDocument/2006/relationships/image" Target="../media/image86.png"/><Relationship Id="rId2" Type="http://schemas.openxmlformats.org/officeDocument/2006/relationships/image" Target="../media/image710.png"/><Relationship Id="rId16" Type="http://schemas.openxmlformats.org/officeDocument/2006/relationships/image" Target="../media/image85.png"/><Relationship Id="rId20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0.png"/><Relationship Id="rId11" Type="http://schemas.openxmlformats.org/officeDocument/2006/relationships/image" Target="../media/image80.png"/><Relationship Id="rId5" Type="http://schemas.openxmlformats.org/officeDocument/2006/relationships/image" Target="../media/image740.png"/><Relationship Id="rId15" Type="http://schemas.openxmlformats.org/officeDocument/2006/relationships/image" Target="../media/image84.png"/><Relationship Id="rId10" Type="http://schemas.openxmlformats.org/officeDocument/2006/relationships/image" Target="../media/image79.png"/><Relationship Id="rId19" Type="http://schemas.openxmlformats.org/officeDocument/2006/relationships/image" Target="../media/image88.png"/><Relationship Id="rId4" Type="http://schemas.openxmlformats.org/officeDocument/2006/relationships/image" Target="../media/image730.png"/><Relationship Id="rId9" Type="http://schemas.openxmlformats.org/officeDocument/2006/relationships/image" Target="../media/image78.png"/><Relationship Id="rId14" Type="http://schemas.openxmlformats.org/officeDocument/2006/relationships/image" Target="../media/image8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0.png"/><Relationship Id="rId13" Type="http://schemas.openxmlformats.org/officeDocument/2006/relationships/image" Target="../media/image1210.png"/><Relationship Id="rId18" Type="http://schemas.openxmlformats.org/officeDocument/2006/relationships/image" Target="../media/image1260.png"/><Relationship Id="rId3" Type="http://schemas.openxmlformats.org/officeDocument/2006/relationships/image" Target="../media/image1110.png"/><Relationship Id="rId7" Type="http://schemas.openxmlformats.org/officeDocument/2006/relationships/image" Target="../media/image1150.png"/><Relationship Id="rId12" Type="http://schemas.openxmlformats.org/officeDocument/2006/relationships/image" Target="../media/image1200.png"/><Relationship Id="rId17" Type="http://schemas.openxmlformats.org/officeDocument/2006/relationships/image" Target="../media/image1250.png"/><Relationship Id="rId2" Type="http://schemas.openxmlformats.org/officeDocument/2006/relationships/image" Target="../media/image1100.png"/><Relationship Id="rId16" Type="http://schemas.openxmlformats.org/officeDocument/2006/relationships/image" Target="../media/image12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0.png"/><Relationship Id="rId11" Type="http://schemas.openxmlformats.org/officeDocument/2006/relationships/image" Target="../media/image1190.png"/><Relationship Id="rId5" Type="http://schemas.openxmlformats.org/officeDocument/2006/relationships/image" Target="../media/image1130.png"/><Relationship Id="rId15" Type="http://schemas.openxmlformats.org/officeDocument/2006/relationships/image" Target="../media/image1230.png"/><Relationship Id="rId10" Type="http://schemas.openxmlformats.org/officeDocument/2006/relationships/image" Target="../media/image1180.png"/><Relationship Id="rId19" Type="http://schemas.openxmlformats.org/officeDocument/2006/relationships/image" Target="../media/image44.png"/><Relationship Id="rId4" Type="http://schemas.openxmlformats.org/officeDocument/2006/relationships/image" Target="../media/image1120.png"/><Relationship Id="rId9" Type="http://schemas.openxmlformats.org/officeDocument/2006/relationships/image" Target="../media/image1170.png"/><Relationship Id="rId14" Type="http://schemas.openxmlformats.org/officeDocument/2006/relationships/image" Target="../media/image12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0.png"/><Relationship Id="rId3" Type="http://schemas.openxmlformats.org/officeDocument/2006/relationships/image" Target="../media/image46.png"/><Relationship Id="rId7" Type="http://schemas.openxmlformats.org/officeDocument/2006/relationships/image" Target="../media/image29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2.png"/><Relationship Id="rId5" Type="http://schemas.openxmlformats.org/officeDocument/2006/relationships/image" Target="../media/image270.png"/><Relationship Id="rId4" Type="http://schemas.openxmlformats.org/officeDocument/2006/relationships/image" Target="../media/image26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50.png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../media/image49.png"/><Relationship Id="rId2" Type="http://schemas.openxmlformats.org/officeDocument/2006/relationships/image" Target="NULL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../media/image52.png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image" Target="NULL"/><Relationship Id="rId16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9" Type="http://schemas.openxmlformats.org/officeDocument/2006/relationships/image" Target="../media/image47.png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../media/image53.png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image" Target="NULL"/><Relationship Id="rId16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../media/image47.png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57.png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../media/image54.png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../media/image421.png"/><Relationship Id="rId12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../media/image58.png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../media/image54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62.png"/><Relationship Id="rId4" Type="http://schemas.openxmlformats.org/officeDocument/2006/relationships/image" Target="NULL"/><Relationship Id="rId9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../media/image54.png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../media/image65.png"/><Relationship Id="rId2" Type="http://schemas.openxmlformats.org/officeDocument/2006/relationships/image" Target="NULL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../media/image64.png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Relationship Id="rId22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8" Type="http://schemas.openxmlformats.org/officeDocument/2006/relationships/image" Target="../media/image72.png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image" Target="NULL"/><Relationship Id="rId16" Type="http://schemas.openxmlformats.org/officeDocument/2006/relationships/image" Target="NULL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../media/image73.png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image" Target="NULL"/><Relationship Id="rId16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../media/image74.png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image" Target="NULL"/><Relationship Id="rId16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../media/image70.png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0.png"/><Relationship Id="rId13" Type="http://schemas.openxmlformats.org/officeDocument/2006/relationships/image" Target="../media/image961.png"/><Relationship Id="rId3" Type="http://schemas.openxmlformats.org/officeDocument/2006/relationships/image" Target="../media/image93.png"/><Relationship Id="rId7" Type="http://schemas.openxmlformats.org/officeDocument/2006/relationships/image" Target="../media/image940.png"/><Relationship Id="rId12" Type="http://schemas.openxmlformats.org/officeDocument/2006/relationships/image" Target="../media/image950.png"/><Relationship Id="rId2" Type="http://schemas.openxmlformats.org/officeDocument/2006/relationships/image" Target="../media/image99.png"/><Relationship Id="rId16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11" Type="http://schemas.openxmlformats.org/officeDocument/2006/relationships/image" Target="../media/image161.png"/><Relationship Id="rId5" Type="http://schemas.openxmlformats.org/officeDocument/2006/relationships/image" Target="../media/image95.png"/><Relationship Id="rId15" Type="http://schemas.openxmlformats.org/officeDocument/2006/relationships/image" Target="../media/image98.png"/><Relationship Id="rId10" Type="http://schemas.openxmlformats.org/officeDocument/2006/relationships/image" Target="../media/image1580.png"/><Relationship Id="rId4" Type="http://schemas.openxmlformats.org/officeDocument/2006/relationships/image" Target="../media/image94.png"/><Relationship Id="rId9" Type="http://schemas.openxmlformats.org/officeDocument/2006/relationships/image" Target="../media/image160.png"/><Relationship Id="rId14" Type="http://schemas.openxmlformats.org/officeDocument/2006/relationships/image" Target="../media/image9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png"/><Relationship Id="rId18" Type="http://schemas.openxmlformats.org/officeDocument/2006/relationships/image" Target="../media/image1790.png"/><Relationship Id="rId3" Type="http://schemas.openxmlformats.org/officeDocument/2006/relationships/image" Target="../media/image100.png"/><Relationship Id="rId21" Type="http://schemas.openxmlformats.org/officeDocument/2006/relationships/image" Target="../media/image1460.png"/><Relationship Id="rId7" Type="http://schemas.openxmlformats.org/officeDocument/2006/relationships/image" Target="../media/image104.png"/><Relationship Id="rId12" Type="http://schemas.openxmlformats.org/officeDocument/2006/relationships/image" Target="../media/image109.png"/><Relationship Id="rId17" Type="http://schemas.openxmlformats.org/officeDocument/2006/relationships/image" Target="../media/image114.png"/><Relationship Id="rId2" Type="http://schemas.openxmlformats.org/officeDocument/2006/relationships/image" Target="../media/image991.png"/><Relationship Id="rId16" Type="http://schemas.openxmlformats.org/officeDocument/2006/relationships/image" Target="../media/image113.png"/><Relationship Id="rId20" Type="http://schemas.openxmlformats.org/officeDocument/2006/relationships/image" Target="../media/image1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102.png"/><Relationship Id="rId15" Type="http://schemas.openxmlformats.org/officeDocument/2006/relationships/image" Target="../media/image112.png"/><Relationship Id="rId23" Type="http://schemas.openxmlformats.org/officeDocument/2006/relationships/image" Target="../media/image75.png"/><Relationship Id="rId10" Type="http://schemas.openxmlformats.org/officeDocument/2006/relationships/image" Target="../media/image107.png"/><Relationship Id="rId19" Type="http://schemas.openxmlformats.org/officeDocument/2006/relationships/image" Target="../media/image1800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Relationship Id="rId14" Type="http://schemas.openxmlformats.org/officeDocument/2006/relationships/image" Target="../media/image111.png"/><Relationship Id="rId22" Type="http://schemas.openxmlformats.org/officeDocument/2006/relationships/image" Target="../media/image147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87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12" Type="http://schemas.openxmlformats.org/officeDocument/2006/relationships/image" Target="../media/image186.png"/><Relationship Id="rId2" Type="http://schemas.openxmlformats.org/officeDocument/2006/relationships/image" Target="../media/image115.png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5" Type="http://schemas.openxmlformats.org/officeDocument/2006/relationships/image" Target="../media/image118.png"/><Relationship Id="rId15" Type="http://schemas.openxmlformats.org/officeDocument/2006/relationships/image" Target="../media/image1611.png"/><Relationship Id="rId10" Type="http://schemas.openxmlformats.org/officeDocument/2006/relationships/image" Target="../media/image122.png"/><Relationship Id="rId4" Type="http://schemas.openxmlformats.org/officeDocument/2006/relationships/image" Target="../media/image117.png"/><Relationship Id="rId9" Type="http://schemas.openxmlformats.org/officeDocument/2006/relationships/image" Target="../media/image123.png"/><Relationship Id="rId14" Type="http://schemas.openxmlformats.org/officeDocument/2006/relationships/image" Target="../media/image18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00.png"/><Relationship Id="rId13" Type="http://schemas.openxmlformats.org/officeDocument/2006/relationships/image" Target="../media/image230.png"/><Relationship Id="rId18" Type="http://schemas.openxmlformats.org/officeDocument/2006/relationships/image" Target="../media/image75.png"/><Relationship Id="rId3" Type="http://schemas.openxmlformats.org/officeDocument/2006/relationships/image" Target="../media/image135.png"/><Relationship Id="rId7" Type="http://schemas.openxmlformats.org/officeDocument/2006/relationships/image" Target="../media/image224.png"/><Relationship Id="rId12" Type="http://schemas.openxmlformats.org/officeDocument/2006/relationships/image" Target="../media/image229.png"/><Relationship Id="rId17" Type="http://schemas.openxmlformats.org/officeDocument/2006/relationships/image" Target="../media/image140.png"/><Relationship Id="rId2" Type="http://schemas.openxmlformats.org/officeDocument/2006/relationships/image" Target="../media/image131.png"/><Relationship Id="rId16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28.png"/><Relationship Id="rId5" Type="http://schemas.openxmlformats.org/officeDocument/2006/relationships/image" Target="../media/image137.png"/><Relationship Id="rId15" Type="http://schemas.openxmlformats.org/officeDocument/2006/relationships/image" Target="../media/image126.png"/><Relationship Id="rId10" Type="http://schemas.openxmlformats.org/officeDocument/2006/relationships/image" Target="../media/image22700.png"/><Relationship Id="rId4" Type="http://schemas.openxmlformats.org/officeDocument/2006/relationships/image" Target="../media/image125.png"/><Relationship Id="rId9" Type="http://schemas.openxmlformats.org/officeDocument/2006/relationships/image" Target="../media/image22600.png"/><Relationship Id="rId14" Type="http://schemas.openxmlformats.org/officeDocument/2006/relationships/image" Target="../media/image23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image" Target="NULL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../media/image130.png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Relationship Id="rId22" Type="http://schemas.openxmlformats.org/officeDocument/2006/relationships/image" Target="../media/image12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image" Target="NULL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../media/image133.png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Relationship Id="rId22" Type="http://schemas.openxmlformats.org/officeDocument/2006/relationships/image" Target="../media/image13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136.png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../media/image138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../media/image145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image" Target="NULL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Relationship Id="rId22" Type="http://schemas.openxmlformats.org/officeDocument/2006/relationships/image" Target="NUL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8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image" Target="NULL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image" Target="NULL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image" Target="NULL"/><Relationship Id="rId16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image" Target="NULL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Relationship Id="rId22" Type="http://schemas.openxmlformats.org/officeDocument/2006/relationships/image" Target="NUL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3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image" Target="NULL"/><Relationship Id="rId16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0.png"/><Relationship Id="rId13" Type="http://schemas.openxmlformats.org/officeDocument/2006/relationships/image" Target="../media/image731.png"/><Relationship Id="rId18" Type="http://schemas.openxmlformats.org/officeDocument/2006/relationships/image" Target="../media/image781.png"/><Relationship Id="rId3" Type="http://schemas.openxmlformats.org/officeDocument/2006/relationships/image" Target="../media/image630.png"/><Relationship Id="rId21" Type="http://schemas.openxmlformats.org/officeDocument/2006/relationships/image" Target="../media/image811.png"/><Relationship Id="rId12" Type="http://schemas.openxmlformats.org/officeDocument/2006/relationships/image" Target="../media/image721.png"/><Relationship Id="rId17" Type="http://schemas.openxmlformats.org/officeDocument/2006/relationships/image" Target="../media/image771.png"/><Relationship Id="rId2" Type="http://schemas.openxmlformats.org/officeDocument/2006/relationships/image" Target="../media/image620.png"/><Relationship Id="rId16" Type="http://schemas.openxmlformats.org/officeDocument/2006/relationships/image" Target="../media/image761.png"/><Relationship Id="rId20" Type="http://schemas.openxmlformats.org/officeDocument/2006/relationships/image" Target="../media/image8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2.png"/><Relationship Id="rId11" Type="http://schemas.openxmlformats.org/officeDocument/2006/relationships/image" Target="../media/image711.png"/><Relationship Id="rId24" Type="http://schemas.openxmlformats.org/officeDocument/2006/relationships/image" Target="../media/image841.png"/><Relationship Id="rId5" Type="http://schemas.openxmlformats.org/officeDocument/2006/relationships/image" Target="../media/image650.png"/><Relationship Id="rId15" Type="http://schemas.openxmlformats.org/officeDocument/2006/relationships/image" Target="../media/image751.png"/><Relationship Id="rId23" Type="http://schemas.openxmlformats.org/officeDocument/2006/relationships/image" Target="../media/image830.png"/><Relationship Id="rId10" Type="http://schemas.openxmlformats.org/officeDocument/2006/relationships/image" Target="../media/image700.png"/><Relationship Id="rId19" Type="http://schemas.openxmlformats.org/officeDocument/2006/relationships/image" Target="../media/image791.png"/><Relationship Id="rId4" Type="http://schemas.openxmlformats.org/officeDocument/2006/relationships/image" Target="../media/image640.png"/><Relationship Id="rId9" Type="http://schemas.openxmlformats.org/officeDocument/2006/relationships/image" Target="../media/image690.png"/><Relationship Id="rId14" Type="http://schemas.openxmlformats.org/officeDocument/2006/relationships/image" Target="../media/image741.png"/><Relationship Id="rId22" Type="http://schemas.openxmlformats.org/officeDocument/2006/relationships/image" Target="../media/image820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1.png"/><Relationship Id="rId13" Type="http://schemas.openxmlformats.org/officeDocument/2006/relationships/image" Target="../media/image1090.png"/><Relationship Id="rId18" Type="http://schemas.openxmlformats.org/officeDocument/2006/relationships/image" Target="../media/image1141.png"/><Relationship Id="rId3" Type="http://schemas.openxmlformats.org/officeDocument/2006/relationships/image" Target="../media/image1001.png"/><Relationship Id="rId21" Type="http://schemas.openxmlformats.org/officeDocument/2006/relationships/image" Target="../media/image1171.png"/><Relationship Id="rId12" Type="http://schemas.openxmlformats.org/officeDocument/2006/relationships/image" Target="../media/image1081.png"/><Relationship Id="rId17" Type="http://schemas.openxmlformats.org/officeDocument/2006/relationships/image" Target="../media/image1131.png"/><Relationship Id="rId2" Type="http://schemas.openxmlformats.org/officeDocument/2006/relationships/image" Target="../media/image620.png"/><Relationship Id="rId16" Type="http://schemas.openxmlformats.org/officeDocument/2006/relationships/image" Target="../media/image1121.png"/><Relationship Id="rId20" Type="http://schemas.openxmlformats.org/officeDocument/2006/relationships/image" Target="../media/image11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1.png"/><Relationship Id="rId11" Type="http://schemas.openxmlformats.org/officeDocument/2006/relationships/image" Target="../media/image1071.png"/><Relationship Id="rId24" Type="http://schemas.openxmlformats.org/officeDocument/2006/relationships/image" Target="../media/image1201.png"/><Relationship Id="rId5" Type="http://schemas.openxmlformats.org/officeDocument/2006/relationships/image" Target="../media/image1021.png"/><Relationship Id="rId15" Type="http://schemas.openxmlformats.org/officeDocument/2006/relationships/image" Target="../media/image1111.png"/><Relationship Id="rId23" Type="http://schemas.openxmlformats.org/officeDocument/2006/relationships/image" Target="../media/image1191.png"/><Relationship Id="rId10" Type="http://schemas.openxmlformats.org/officeDocument/2006/relationships/image" Target="../media/image1061.png"/><Relationship Id="rId19" Type="http://schemas.openxmlformats.org/officeDocument/2006/relationships/image" Target="../media/image1151.png"/><Relationship Id="rId4" Type="http://schemas.openxmlformats.org/officeDocument/2006/relationships/image" Target="../media/image1010.png"/><Relationship Id="rId9" Type="http://schemas.openxmlformats.org/officeDocument/2006/relationships/image" Target="../media/image1051.png"/><Relationship Id="rId14" Type="http://schemas.openxmlformats.org/officeDocument/2006/relationships/image" Target="../media/image1101.png"/><Relationship Id="rId22" Type="http://schemas.openxmlformats.org/officeDocument/2006/relationships/image" Target="../media/image1181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1.png"/><Relationship Id="rId13" Type="http://schemas.openxmlformats.org/officeDocument/2006/relationships/image" Target="../media/image172.png"/><Relationship Id="rId18" Type="http://schemas.openxmlformats.org/officeDocument/2006/relationships/image" Target="../media/image1770.png"/><Relationship Id="rId3" Type="http://schemas.openxmlformats.org/officeDocument/2006/relationships/image" Target="../media/image670.png"/><Relationship Id="rId7" Type="http://schemas.openxmlformats.org/officeDocument/2006/relationships/image" Target="../media/image1661.png"/><Relationship Id="rId12" Type="http://schemas.openxmlformats.org/officeDocument/2006/relationships/image" Target="../media/image171.png"/><Relationship Id="rId17" Type="http://schemas.openxmlformats.org/officeDocument/2006/relationships/image" Target="../media/image176.png"/><Relationship Id="rId2" Type="http://schemas.openxmlformats.org/officeDocument/2006/relationships/image" Target="../media/image551.png"/><Relationship Id="rId16" Type="http://schemas.openxmlformats.org/officeDocument/2006/relationships/image" Target="../media/image1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1.png"/><Relationship Id="rId11" Type="http://schemas.openxmlformats.org/officeDocument/2006/relationships/image" Target="../media/image170.png"/><Relationship Id="rId5" Type="http://schemas.openxmlformats.org/officeDocument/2006/relationships/image" Target="../media/image1500.png"/><Relationship Id="rId15" Type="http://schemas.openxmlformats.org/officeDocument/2006/relationships/image" Target="../media/image174.png"/><Relationship Id="rId10" Type="http://schemas.openxmlformats.org/officeDocument/2006/relationships/image" Target="../media/image169.png"/><Relationship Id="rId19" Type="http://schemas.openxmlformats.org/officeDocument/2006/relationships/image" Target="../media/image1780.png"/><Relationship Id="rId4" Type="http://schemas.openxmlformats.org/officeDocument/2006/relationships/image" Target="../media/image1461.png"/><Relationship Id="rId9" Type="http://schemas.openxmlformats.org/officeDocument/2006/relationships/image" Target="../media/image168.png"/><Relationship Id="rId14" Type="http://schemas.openxmlformats.org/officeDocument/2006/relationships/image" Target="../media/image173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emf"/><Relationship Id="rId2" Type="http://schemas.openxmlformats.org/officeDocument/2006/relationships/image" Target="../media/image15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2.png"/><Relationship Id="rId4" Type="http://schemas.openxmlformats.org/officeDocument/2006/relationships/image" Target="../media/image160.em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emf"/><Relationship Id="rId7" Type="http://schemas.openxmlformats.org/officeDocument/2006/relationships/image" Target="../media/image167.png"/><Relationship Id="rId2" Type="http://schemas.openxmlformats.org/officeDocument/2006/relationships/image" Target="../media/image163.emf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166.emf"/><Relationship Id="rId4" Type="http://schemas.openxmlformats.org/officeDocument/2006/relationships/image" Target="../media/image165.emf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5.png"/><Relationship Id="rId13" Type="http://schemas.openxmlformats.org/officeDocument/2006/relationships/image" Target="../media/image243.png"/><Relationship Id="rId18" Type="http://schemas.openxmlformats.org/officeDocument/2006/relationships/image" Target="../media/image246.png"/><Relationship Id="rId3" Type="http://schemas.openxmlformats.org/officeDocument/2006/relationships/image" Target="../media/image233.png"/><Relationship Id="rId21" Type="http://schemas.openxmlformats.org/officeDocument/2006/relationships/image" Target="../media/image184.png"/><Relationship Id="rId7" Type="http://schemas.openxmlformats.org/officeDocument/2006/relationships/image" Target="../media/image3110.png"/><Relationship Id="rId12" Type="http://schemas.openxmlformats.org/officeDocument/2006/relationships/image" Target="../media/image552.png"/><Relationship Id="rId17" Type="http://schemas.openxmlformats.org/officeDocument/2006/relationships/image" Target="../media/image601.png"/><Relationship Id="rId2" Type="http://schemas.openxmlformats.org/officeDocument/2006/relationships/image" Target="../media/image232.png"/><Relationship Id="rId16" Type="http://schemas.openxmlformats.org/officeDocument/2006/relationships/image" Target="../media/image590.png"/><Relationship Id="rId20" Type="http://schemas.openxmlformats.org/officeDocument/2006/relationships/image" Target="../media/image2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0.png"/><Relationship Id="rId11" Type="http://schemas.openxmlformats.org/officeDocument/2006/relationships/image" Target="../media/image241.png"/><Relationship Id="rId24" Type="http://schemas.openxmlformats.org/officeDocument/2006/relationships/image" Target="../media/image313.png"/><Relationship Id="rId5" Type="http://schemas.openxmlformats.org/officeDocument/2006/relationships/image" Target="../media/image491.png"/><Relationship Id="rId15" Type="http://schemas.openxmlformats.org/officeDocument/2006/relationships/image" Target="../media/image580.png"/><Relationship Id="rId23" Type="http://schemas.openxmlformats.org/officeDocument/2006/relationships/image" Target="../media/image660.png"/><Relationship Id="rId10" Type="http://schemas.openxmlformats.org/officeDocument/2006/relationships/image" Target="../media/image237.png"/><Relationship Id="rId19" Type="http://schemas.openxmlformats.org/officeDocument/2006/relationships/image" Target="../media/image250.png"/><Relationship Id="rId4" Type="http://schemas.openxmlformats.org/officeDocument/2006/relationships/image" Target="../media/image234.png"/><Relationship Id="rId9" Type="http://schemas.openxmlformats.org/officeDocument/2006/relationships/image" Target="../media/image236.png"/><Relationship Id="rId14" Type="http://schemas.openxmlformats.org/officeDocument/2006/relationships/image" Target="../media/image570.png"/><Relationship Id="rId22" Type="http://schemas.openxmlformats.org/officeDocument/2006/relationships/image" Target="../media/image298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6.png"/><Relationship Id="rId13" Type="http://schemas.openxmlformats.org/officeDocument/2006/relationships/image" Target="../media/image351.png"/><Relationship Id="rId18" Type="http://schemas.openxmlformats.org/officeDocument/2006/relationships/image" Target="../media/image355.png"/><Relationship Id="rId3" Type="http://schemas.openxmlformats.org/officeDocument/2006/relationships/image" Target="../media/image316.png"/><Relationship Id="rId21" Type="http://schemas.openxmlformats.org/officeDocument/2006/relationships/image" Target="../media/image367.png"/><Relationship Id="rId7" Type="http://schemas.openxmlformats.org/officeDocument/2006/relationships/image" Target="../media/image3110.png"/><Relationship Id="rId12" Type="http://schemas.openxmlformats.org/officeDocument/2006/relationships/image" Target="../media/image3610.png"/><Relationship Id="rId17" Type="http://schemas.openxmlformats.org/officeDocument/2006/relationships/image" Target="../media/image354.png"/><Relationship Id="rId25" Type="http://schemas.openxmlformats.org/officeDocument/2006/relationships/image" Target="../media/image377.png"/><Relationship Id="rId2" Type="http://schemas.openxmlformats.org/officeDocument/2006/relationships/image" Target="../media/image315.png"/><Relationship Id="rId16" Type="http://schemas.openxmlformats.org/officeDocument/2006/relationships/image" Target="../media/image353.png"/><Relationship Id="rId20" Type="http://schemas.openxmlformats.org/officeDocument/2006/relationships/image" Target="../media/image3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4.png"/><Relationship Id="rId11" Type="http://schemas.openxmlformats.org/officeDocument/2006/relationships/image" Target="../media/image350.png"/><Relationship Id="rId24" Type="http://schemas.openxmlformats.org/officeDocument/2006/relationships/image" Target="../media/image185.png"/><Relationship Id="rId5" Type="http://schemas.openxmlformats.org/officeDocument/2006/relationships/image" Target="../media/image330.png"/><Relationship Id="rId15" Type="http://schemas.openxmlformats.org/officeDocument/2006/relationships/image" Target="../media/image782.png"/><Relationship Id="rId23" Type="http://schemas.openxmlformats.org/officeDocument/2006/relationships/image" Target="../media/image861.png"/><Relationship Id="rId10" Type="http://schemas.openxmlformats.org/officeDocument/2006/relationships/image" Target="../media/image348.png"/><Relationship Id="rId19" Type="http://schemas.openxmlformats.org/officeDocument/2006/relationships/image" Target="../media/image356.png"/><Relationship Id="rId4" Type="http://schemas.openxmlformats.org/officeDocument/2006/relationships/image" Target="../media/image317.png"/><Relationship Id="rId9" Type="http://schemas.openxmlformats.org/officeDocument/2006/relationships/image" Target="../media/image347.png"/><Relationship Id="rId14" Type="http://schemas.openxmlformats.org/officeDocument/2006/relationships/image" Target="../media/image352.png"/><Relationship Id="rId22" Type="http://schemas.openxmlformats.org/officeDocument/2006/relationships/image" Target="../media/image851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1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2.png"/><Relationship Id="rId13" Type="http://schemas.openxmlformats.org/officeDocument/2006/relationships/image" Target="../media/image1192.png"/><Relationship Id="rId18" Type="http://schemas.openxmlformats.org/officeDocument/2006/relationships/image" Target="../media/image1241.png"/><Relationship Id="rId3" Type="http://schemas.openxmlformats.org/officeDocument/2006/relationships/image" Target="../media/image1102.png"/><Relationship Id="rId21" Type="http://schemas.openxmlformats.org/officeDocument/2006/relationships/image" Target="../media/image1270.png"/><Relationship Id="rId7" Type="http://schemas.openxmlformats.org/officeDocument/2006/relationships/image" Target="../media/image1132.png"/><Relationship Id="rId12" Type="http://schemas.openxmlformats.org/officeDocument/2006/relationships/image" Target="../media/image1182.png"/><Relationship Id="rId17" Type="http://schemas.openxmlformats.org/officeDocument/2006/relationships/image" Target="../media/image1231.png"/><Relationship Id="rId2" Type="http://schemas.openxmlformats.org/officeDocument/2006/relationships/image" Target="../media/image4310.png"/><Relationship Id="rId16" Type="http://schemas.openxmlformats.org/officeDocument/2006/relationships/image" Target="../media/image1221.png"/><Relationship Id="rId20" Type="http://schemas.openxmlformats.org/officeDocument/2006/relationships/image" Target="../media/image12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2.png"/><Relationship Id="rId11" Type="http://schemas.openxmlformats.org/officeDocument/2006/relationships/image" Target="../media/image1172.png"/><Relationship Id="rId5" Type="http://schemas.openxmlformats.org/officeDocument/2006/relationships/image" Target="../media/image397.png"/><Relationship Id="rId15" Type="http://schemas.openxmlformats.org/officeDocument/2006/relationships/image" Target="../media/image1211.png"/><Relationship Id="rId10" Type="http://schemas.openxmlformats.org/officeDocument/2006/relationships/image" Target="../media/image1162.png"/><Relationship Id="rId19" Type="http://schemas.openxmlformats.org/officeDocument/2006/relationships/image" Target="../media/image192.png"/><Relationship Id="rId4" Type="http://schemas.openxmlformats.org/officeDocument/2006/relationships/image" Target="../media/image1112.png"/><Relationship Id="rId9" Type="http://schemas.openxmlformats.org/officeDocument/2006/relationships/image" Target="../media/image1152.png"/><Relationship Id="rId14" Type="http://schemas.openxmlformats.org/officeDocument/2006/relationships/image" Target="../media/image1202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0.png"/><Relationship Id="rId13" Type="http://schemas.openxmlformats.org/officeDocument/2006/relationships/image" Target="../media/image1012.png"/><Relationship Id="rId18" Type="http://schemas.openxmlformats.org/officeDocument/2006/relationships/image" Target="../media/image1062.png"/><Relationship Id="rId3" Type="http://schemas.openxmlformats.org/officeDocument/2006/relationships/image" Target="../media/image910.png"/><Relationship Id="rId21" Type="http://schemas.openxmlformats.org/officeDocument/2006/relationships/image" Target="../media/image193.png"/><Relationship Id="rId7" Type="http://schemas.openxmlformats.org/officeDocument/2006/relationships/image" Target="../media/image951.png"/><Relationship Id="rId12" Type="http://schemas.openxmlformats.org/officeDocument/2006/relationships/image" Target="../media/image1002.png"/><Relationship Id="rId17" Type="http://schemas.openxmlformats.org/officeDocument/2006/relationships/image" Target="../media/image1052.png"/><Relationship Id="rId2" Type="http://schemas.openxmlformats.org/officeDocument/2006/relationships/image" Target="../media/image4310.png"/><Relationship Id="rId16" Type="http://schemas.openxmlformats.org/officeDocument/2006/relationships/image" Target="../media/image1042.png"/><Relationship Id="rId20" Type="http://schemas.openxmlformats.org/officeDocument/2006/relationships/image" Target="../media/image10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1.png"/><Relationship Id="rId11" Type="http://schemas.openxmlformats.org/officeDocument/2006/relationships/image" Target="../media/image990.png"/><Relationship Id="rId5" Type="http://schemas.openxmlformats.org/officeDocument/2006/relationships/image" Target="../media/image401.png"/><Relationship Id="rId15" Type="http://schemas.openxmlformats.org/officeDocument/2006/relationships/image" Target="../media/image1032.png"/><Relationship Id="rId10" Type="http://schemas.openxmlformats.org/officeDocument/2006/relationships/image" Target="../media/image981.png"/><Relationship Id="rId19" Type="http://schemas.openxmlformats.org/officeDocument/2006/relationships/image" Target="../media/image1072.png"/><Relationship Id="rId4" Type="http://schemas.openxmlformats.org/officeDocument/2006/relationships/image" Target="../media/image921.png"/><Relationship Id="rId9" Type="http://schemas.openxmlformats.org/officeDocument/2006/relationships/image" Target="../media/image970.png"/><Relationship Id="rId14" Type="http://schemas.openxmlformats.org/officeDocument/2006/relationships/image" Target="../media/image1022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1.png"/><Relationship Id="rId13" Type="http://schemas.openxmlformats.org/officeDocument/2006/relationships/image" Target="../media/image752.png"/><Relationship Id="rId18" Type="http://schemas.openxmlformats.org/officeDocument/2006/relationships/image" Target="../media/image802.png"/><Relationship Id="rId26" Type="http://schemas.openxmlformats.org/officeDocument/2006/relationships/image" Target="../media/image881.png"/><Relationship Id="rId3" Type="http://schemas.openxmlformats.org/officeDocument/2006/relationships/image" Target="../media/image651.png"/><Relationship Id="rId21" Type="http://schemas.openxmlformats.org/officeDocument/2006/relationships/image" Target="../media/image831.png"/><Relationship Id="rId7" Type="http://schemas.openxmlformats.org/officeDocument/2006/relationships/image" Target="../media/image696.png"/><Relationship Id="rId12" Type="http://schemas.openxmlformats.org/officeDocument/2006/relationships/image" Target="../media/image742.png"/><Relationship Id="rId17" Type="http://schemas.openxmlformats.org/officeDocument/2006/relationships/image" Target="../media/image792.png"/><Relationship Id="rId25" Type="http://schemas.openxmlformats.org/officeDocument/2006/relationships/image" Target="../media/image871.png"/><Relationship Id="rId2" Type="http://schemas.openxmlformats.org/officeDocument/2006/relationships/image" Target="../media/image4310.png"/><Relationship Id="rId16" Type="http://schemas.openxmlformats.org/officeDocument/2006/relationships/image" Target="../media/image403.png"/><Relationship Id="rId20" Type="http://schemas.openxmlformats.org/officeDocument/2006/relationships/image" Target="../media/image8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10.png"/><Relationship Id="rId11" Type="http://schemas.openxmlformats.org/officeDocument/2006/relationships/image" Target="../media/image732.png"/><Relationship Id="rId24" Type="http://schemas.openxmlformats.org/officeDocument/2006/relationships/image" Target="../media/image862.png"/><Relationship Id="rId5" Type="http://schemas.openxmlformats.org/officeDocument/2006/relationships/image" Target="../media/image397.png"/><Relationship Id="rId15" Type="http://schemas.openxmlformats.org/officeDocument/2006/relationships/image" Target="../media/image772.png"/><Relationship Id="rId23" Type="http://schemas.openxmlformats.org/officeDocument/2006/relationships/image" Target="../media/image852.png"/><Relationship Id="rId28" Type="http://schemas.openxmlformats.org/officeDocument/2006/relationships/image" Target="../media/image901.png"/><Relationship Id="rId10" Type="http://schemas.openxmlformats.org/officeDocument/2006/relationships/image" Target="../media/image722.png"/><Relationship Id="rId19" Type="http://schemas.openxmlformats.org/officeDocument/2006/relationships/image" Target="../media/image812.png"/><Relationship Id="rId4" Type="http://schemas.openxmlformats.org/officeDocument/2006/relationships/image" Target="../media/image661.png"/><Relationship Id="rId9" Type="http://schemas.openxmlformats.org/officeDocument/2006/relationships/image" Target="../media/image712.png"/><Relationship Id="rId14" Type="http://schemas.openxmlformats.org/officeDocument/2006/relationships/image" Target="../media/image762.png"/><Relationship Id="rId22" Type="http://schemas.openxmlformats.org/officeDocument/2006/relationships/image" Target="../media/image842.png"/><Relationship Id="rId27" Type="http://schemas.openxmlformats.org/officeDocument/2006/relationships/image" Target="../media/image891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72.png"/><Relationship Id="rId13" Type="http://schemas.openxmlformats.org/officeDocument/2006/relationships/image" Target="../media/image2421.png"/><Relationship Id="rId18" Type="http://schemas.openxmlformats.org/officeDocument/2006/relationships/image" Target="../media/image2470.png"/><Relationship Id="rId26" Type="http://schemas.openxmlformats.org/officeDocument/2006/relationships/image" Target="../media/image196.png"/><Relationship Id="rId3" Type="http://schemas.openxmlformats.org/officeDocument/2006/relationships/image" Target="../media/image2321.png"/><Relationship Id="rId21" Type="http://schemas.openxmlformats.org/officeDocument/2006/relationships/image" Target="../media/image2501.png"/><Relationship Id="rId7" Type="http://schemas.openxmlformats.org/officeDocument/2006/relationships/image" Target="../media/image2361.png"/><Relationship Id="rId12" Type="http://schemas.openxmlformats.org/officeDocument/2006/relationships/image" Target="../media/image2411.png"/><Relationship Id="rId17" Type="http://schemas.openxmlformats.org/officeDocument/2006/relationships/image" Target="../media/image2460.png"/><Relationship Id="rId25" Type="http://schemas.openxmlformats.org/officeDocument/2006/relationships/image" Target="../media/image194.png"/><Relationship Id="rId2" Type="http://schemas.openxmlformats.org/officeDocument/2006/relationships/image" Target="../media/image2310.png"/><Relationship Id="rId16" Type="http://schemas.openxmlformats.org/officeDocument/2006/relationships/image" Target="../media/image2450.png"/><Relationship Id="rId20" Type="http://schemas.openxmlformats.org/officeDocument/2006/relationships/image" Target="../media/image24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51.png"/><Relationship Id="rId11" Type="http://schemas.openxmlformats.org/officeDocument/2006/relationships/image" Target="../media/image2401.png"/><Relationship Id="rId24" Type="http://schemas.openxmlformats.org/officeDocument/2006/relationships/image" Target="../media/image2530.png"/><Relationship Id="rId5" Type="http://schemas.openxmlformats.org/officeDocument/2006/relationships/image" Target="../media/image2341.png"/><Relationship Id="rId15" Type="http://schemas.openxmlformats.org/officeDocument/2006/relationships/image" Target="../media/image2441.png"/><Relationship Id="rId23" Type="http://schemas.openxmlformats.org/officeDocument/2006/relationships/image" Target="../media/image2520.png"/><Relationship Id="rId10" Type="http://schemas.openxmlformats.org/officeDocument/2006/relationships/image" Target="../media/image2391.png"/><Relationship Id="rId19" Type="http://schemas.openxmlformats.org/officeDocument/2006/relationships/image" Target="../media/image2480.png"/><Relationship Id="rId4" Type="http://schemas.openxmlformats.org/officeDocument/2006/relationships/image" Target="../media/image2301.png"/><Relationship Id="rId9" Type="http://schemas.openxmlformats.org/officeDocument/2006/relationships/image" Target="../media/image2381.png"/><Relationship Id="rId14" Type="http://schemas.openxmlformats.org/officeDocument/2006/relationships/image" Target="../media/image2431.png"/><Relationship Id="rId22" Type="http://schemas.openxmlformats.org/officeDocument/2006/relationships/image" Target="../media/image2510.png"/><Relationship Id="rId27" Type="http://schemas.openxmlformats.org/officeDocument/2006/relationships/image" Target="../media/image2560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2822" y="100594"/>
            <a:ext cx="10155555" cy="6444328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915"/>
              </a:spcBef>
            </a:pPr>
            <a:r>
              <a:rPr lang="en-IE" sz="7200" b="1" spc="-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Justin Daryl Dsouza</a:t>
            </a:r>
            <a:br>
              <a:rPr lang="en-IE" sz="7200" spc="-34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E" sz="7200" spc="-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</a:t>
            </a:r>
            <a:r>
              <a:rPr lang="en-IE" sz="7200" spc="-3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Orouba</a:t>
            </a:r>
            <a:r>
              <a:rPr lang="en-IE" sz="7200" spc="-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Boys School (5034)</a:t>
            </a:r>
            <a:br>
              <a:rPr lang="en-IE" sz="7200" spc="-34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E" sz="6600" spc="-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G12 Adv T1 Revision 2022-23</a:t>
            </a:r>
            <a:endParaRPr lang="en-IE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45715C-F60D-4BD4-AD8F-D78806F42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994"/>
            <a:ext cx="12192000" cy="5949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93EC5D2-E59E-4152-A254-58368BD00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501" y="990454"/>
            <a:ext cx="8075415" cy="505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261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25157D13-4317-4867-AD32-BF868CFBE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994"/>
            <a:ext cx="12192000" cy="59490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3CC8FAF-0849-4BA0-A22E-A14B5FAEA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794" y="2007556"/>
            <a:ext cx="6530906" cy="152413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188B809-5C1D-4BEF-A2A2-1F19A2F6D08C}"/>
              </a:ext>
            </a:extLst>
          </p:cNvPr>
          <p:cNvSpPr txBox="1"/>
          <p:nvPr/>
        </p:nvSpPr>
        <p:spPr>
          <a:xfrm>
            <a:off x="291548" y="740514"/>
            <a:ext cx="2610678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solidFill>
                  <a:schemeClr val="bg1"/>
                </a:solidFill>
                <a:highlight>
                  <a:srgbClr val="000080"/>
                </a:highlight>
                <a:latin typeface="Calibri" panose="020F0502020204030204" pitchFamily="34" charset="0"/>
                <a:cs typeface="Arial" panose="020B0604020202020204" pitchFamily="34" charset="0"/>
              </a:rPr>
              <a:t>Example: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Q9 Page: 68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DF7D046-BCBE-4CE2-946F-407CB009933D}"/>
                  </a:ext>
                </a:extLst>
              </p:cNvPr>
              <p:cNvSpPr txBox="1"/>
              <p:nvPr/>
            </p:nvSpPr>
            <p:spPr>
              <a:xfrm>
                <a:off x="291548" y="1188576"/>
                <a:ext cx="6427305" cy="3928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Estimate the length of the curve of  </a:t>
                </a:r>
                <a14:m>
                  <m:oMath xmlns:m="http://schemas.openxmlformats.org/officeDocument/2006/math"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)=</m:t>
                    </m:r>
                    <m:rad>
                      <m:radPr>
                        <m:degHide m:val="on"/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e>
                    </m:rad>
                  </m:oMath>
                </a14:m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≤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≤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𝟑</m:t>
                    </m:r>
                  </m:oMath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DF7D046-BCBE-4CE2-946F-407CB00993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8" y="1188576"/>
                <a:ext cx="6427305" cy="392800"/>
              </a:xfrm>
              <a:prstGeom prst="rect">
                <a:avLst/>
              </a:prstGeom>
              <a:blipFill>
                <a:blip r:embed="rId4"/>
                <a:stretch>
                  <a:fillRect l="-854" t="-3125" b="-25000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>
            <a:extLst>
              <a:ext uri="{FF2B5EF4-FFF2-40B4-BE49-F238E27FC236}">
                <a16:creationId xmlns:a16="http://schemas.microsoft.com/office/drawing/2014/main" id="{F892DA59-DD77-4F66-A954-8637A5248573}"/>
              </a:ext>
            </a:extLst>
          </p:cNvPr>
          <p:cNvSpPr/>
          <p:nvPr/>
        </p:nvSpPr>
        <p:spPr>
          <a:xfrm>
            <a:off x="291548" y="740514"/>
            <a:ext cx="6334539" cy="8408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B72C29C-10AF-40DC-861C-7143AE280198}"/>
                  </a:ext>
                </a:extLst>
              </p:cNvPr>
              <p:cNvSpPr txBox="1"/>
              <p:nvPr/>
            </p:nvSpPr>
            <p:spPr>
              <a:xfrm>
                <a:off x="8028091" y="2365986"/>
                <a:ext cx="2128921" cy="8072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en-US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B72C29C-10AF-40DC-861C-7143AE2801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091" y="2365986"/>
                <a:ext cx="2128921" cy="8072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458A450-0B41-434F-9EF3-8B0A8A54273D}"/>
                  </a:ext>
                </a:extLst>
              </p:cNvPr>
              <p:cNvSpPr txBox="1"/>
              <p:nvPr/>
            </p:nvSpPr>
            <p:spPr>
              <a:xfrm>
                <a:off x="1596887" y="3957868"/>
                <a:ext cx="2128921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𝑭𝒓𝒐𝒎</m:t>
                      </m:r>
                      <m:r>
                        <a:rPr lang="en-US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𝑪𝒂𝒍𝒄𝒖𝒍𝒂𝒕𝒐𝒓</m:t>
                      </m:r>
                      <m:r>
                        <a:rPr lang="en-US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: </m:t>
                      </m:r>
                    </m:oMath>
                  </m:oMathPara>
                </a14:m>
                <a:endParaRPr lang="en-US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458A450-0B41-434F-9EF3-8B0A8A542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6887" y="3957868"/>
                <a:ext cx="2128921" cy="4912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723E3DBC-CED5-4B0C-9E67-12E3A2AD12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2256" y="3755343"/>
            <a:ext cx="2088634" cy="8963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4EA93E0-203F-4ACB-B773-20DA7E144ED3}"/>
                  </a:ext>
                </a:extLst>
              </p:cNvPr>
              <p:cNvSpPr/>
              <p:nvPr/>
            </p:nvSpPr>
            <p:spPr>
              <a:xfrm>
                <a:off x="1879518" y="5166664"/>
                <a:ext cx="1215271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Arc Length</a:t>
                </a:r>
                <a14:m>
                  <m:oMath xmlns:m="http://schemas.openxmlformats.org/officeDocument/2006/math">
                    <m:r>
                      <a:rPr lang="en-US" b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endParaRPr lang="en-US" b="1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4EA93E0-203F-4ACB-B773-20DA7E144E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9518" y="5166664"/>
                <a:ext cx="1215271" cy="461665"/>
              </a:xfrm>
              <a:prstGeom prst="rect">
                <a:avLst/>
              </a:prstGeom>
              <a:blipFill>
                <a:blip r:embed="rId8"/>
                <a:stretch>
                  <a:fillRect l="-10891" r="-3465" b="-7792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A9207974-78C8-482B-8F96-A9070366C67A}"/>
                  </a:ext>
                </a:extLst>
              </p:cNvPr>
              <p:cNvSpPr/>
              <p:nvPr/>
            </p:nvSpPr>
            <p:spPr>
              <a:xfrm>
                <a:off x="3136447" y="5166665"/>
                <a:ext cx="3768324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𝟏𝟔𝟕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A9207974-78C8-482B-8F96-A9070366C6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6447" y="5166665"/>
                <a:ext cx="3768324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792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1" grpId="0"/>
      <p:bldP spid="43" grpId="0" animBg="1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B9EAAD8-73B9-4AE0-B98E-5F295438B8A3}"/>
              </a:ext>
            </a:extLst>
          </p:cNvPr>
          <p:cNvSpPr txBox="1"/>
          <p:nvPr/>
        </p:nvSpPr>
        <p:spPr>
          <a:xfrm>
            <a:off x="291548" y="740514"/>
            <a:ext cx="2610678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solidFill>
                  <a:schemeClr val="bg1"/>
                </a:solidFill>
                <a:highlight>
                  <a:srgbClr val="000080"/>
                </a:highlight>
                <a:latin typeface="Calibri" panose="020F0502020204030204" pitchFamily="34" charset="0"/>
                <a:cs typeface="Arial" panose="020B0604020202020204" pitchFamily="34" charset="0"/>
              </a:rPr>
              <a:t>Example: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Q9 Page: 68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3619CF-B707-4370-8B88-E67830B04B6E}"/>
                  </a:ext>
                </a:extLst>
              </p:cNvPr>
              <p:cNvSpPr txBox="1"/>
              <p:nvPr/>
            </p:nvSpPr>
            <p:spPr>
              <a:xfrm>
                <a:off x="291548" y="1188576"/>
                <a:ext cx="6427305" cy="3928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Estimate the length of the curve of  </a:t>
                </a:r>
                <a14:m>
                  <m:oMath xmlns:m="http://schemas.openxmlformats.org/officeDocument/2006/math"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)=</m:t>
                    </m:r>
                    <m:rad>
                      <m:radPr>
                        <m:degHide m:val="on"/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e>
                    </m:rad>
                  </m:oMath>
                </a14:m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≤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≤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𝟑</m:t>
                    </m:r>
                  </m:oMath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3619CF-B707-4370-8B88-E67830B04B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8" y="1188576"/>
                <a:ext cx="6427305" cy="392800"/>
              </a:xfrm>
              <a:prstGeom prst="rect">
                <a:avLst/>
              </a:prstGeom>
              <a:blipFill>
                <a:blip r:embed="rId2"/>
                <a:stretch>
                  <a:fillRect l="-854" t="-3125" b="-25000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447B08B0-8C83-4331-AB07-71F3824E0DAA}"/>
              </a:ext>
            </a:extLst>
          </p:cNvPr>
          <p:cNvSpPr/>
          <p:nvPr/>
        </p:nvSpPr>
        <p:spPr>
          <a:xfrm>
            <a:off x="291548" y="740514"/>
            <a:ext cx="6334539" cy="8408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C05B7A-1CF1-4E55-8D90-D06A6E34D8CA}"/>
              </a:ext>
            </a:extLst>
          </p:cNvPr>
          <p:cNvSpPr txBox="1"/>
          <p:nvPr/>
        </p:nvSpPr>
        <p:spPr>
          <a:xfrm>
            <a:off x="145776" y="1662744"/>
            <a:ext cx="14577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/>
                <a:highlight>
                  <a:srgbClr val="00008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Solution: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D287F97-3EB8-4285-9D66-53993A528BA2}"/>
                  </a:ext>
                </a:extLst>
              </p:cNvPr>
              <p:cNvSpPr txBox="1"/>
              <p:nvPr/>
            </p:nvSpPr>
            <p:spPr>
              <a:xfrm>
                <a:off x="1358349" y="1743694"/>
                <a:ext cx="4114800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The endpoints of the curve on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"/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e>
                    </m:d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</m:t>
                    </m:r>
                    <m:d>
                      <m:dPr>
                        <m:begChr m:val=""/>
                        <m:endChr m:val="]"/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e>
                    </m:d>
                  </m:oMath>
                </a14:m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are: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D287F97-3EB8-4285-9D66-53993A528B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8349" y="1743694"/>
                <a:ext cx="4114800" cy="374846"/>
              </a:xfrm>
              <a:prstGeom prst="rect">
                <a:avLst/>
              </a:prstGeom>
              <a:blipFill>
                <a:blip r:embed="rId3"/>
                <a:stretch>
                  <a:fillRect l="-1333" t="-122581" b="-185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78249C0-7CF8-49F0-A8D8-F38B0EF40D89}"/>
                  </a:ext>
                </a:extLst>
              </p:cNvPr>
              <p:cNvSpPr txBox="1"/>
              <p:nvPr/>
            </p:nvSpPr>
            <p:spPr>
              <a:xfrm>
                <a:off x="2183942" y="2081246"/>
                <a:ext cx="1543878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𝟎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, (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78249C0-7CF8-49F0-A8D8-F38B0EF40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3942" y="2081246"/>
                <a:ext cx="1543878" cy="4912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B6A6EA4C-CD7A-4A9A-BE5A-385ECA4A3B9A}"/>
              </a:ext>
            </a:extLst>
          </p:cNvPr>
          <p:cNvSpPr/>
          <p:nvPr/>
        </p:nvSpPr>
        <p:spPr>
          <a:xfrm>
            <a:off x="291547" y="3355083"/>
            <a:ext cx="1208645" cy="341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</a:rPr>
              <a:t>Left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698E30-9DEC-4C5D-964A-C93150BC1D9A}"/>
              </a:ext>
            </a:extLst>
          </p:cNvPr>
          <p:cNvSpPr/>
          <p:nvPr/>
        </p:nvSpPr>
        <p:spPr>
          <a:xfrm>
            <a:off x="1554452" y="3351802"/>
            <a:ext cx="1215272" cy="341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Right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57CEEE-6081-4BBE-B574-5E77B1C55D8F}"/>
              </a:ext>
            </a:extLst>
          </p:cNvPr>
          <p:cNvSpPr/>
          <p:nvPr/>
        </p:nvSpPr>
        <p:spPr>
          <a:xfrm>
            <a:off x="2810727" y="3351802"/>
            <a:ext cx="3768324" cy="341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>
              <a:lnSpc>
                <a:spcPct val="107000"/>
              </a:lnSpc>
            </a:pPr>
            <a:r>
              <a:rPr lang="en-US" sz="2400" dirty="0"/>
              <a:t>Length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EF78A90-F065-4CBA-960D-4CBC28AFF026}"/>
                  </a:ext>
                </a:extLst>
              </p:cNvPr>
              <p:cNvSpPr/>
              <p:nvPr/>
            </p:nvSpPr>
            <p:spPr>
              <a:xfrm>
                <a:off x="284921" y="3735377"/>
                <a:ext cx="1215271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EF78A90-F065-4CBA-960D-4CBC28AFF0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1" y="3735377"/>
                <a:ext cx="121527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CFE5016-B9C6-4E19-82FE-9AF0565C76F7}"/>
                  </a:ext>
                </a:extLst>
              </p:cNvPr>
              <p:cNvSpPr/>
              <p:nvPr/>
            </p:nvSpPr>
            <p:spPr>
              <a:xfrm>
                <a:off x="291547" y="4237061"/>
                <a:ext cx="1208645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(0</a:t>
                </a:r>
                <a14:m>
                  <m:oMath xmlns:m="http://schemas.openxmlformats.org/officeDocument/2006/math">
                    <m:r>
                      <a:rPr lang="en-US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𝟕𝟓</m:t>
                    </m:r>
                    <m:r>
                      <a:rPr lang="en-US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𝟑𝟐𝟑</m:t>
                    </m:r>
                    <m:r>
                      <a:rPr lang="en-US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40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CFE5016-B9C6-4E19-82FE-9AF0565C76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7" y="4237061"/>
                <a:ext cx="1208645" cy="461665"/>
              </a:xfrm>
              <a:prstGeom prst="rect">
                <a:avLst/>
              </a:prstGeom>
              <a:blipFill>
                <a:blip r:embed="rId6"/>
                <a:stretch>
                  <a:fillRect l="-3500" r="-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06E3D15-CDD4-4679-B59B-A5484DED44BE}"/>
                  </a:ext>
                </a:extLst>
              </p:cNvPr>
              <p:cNvSpPr/>
              <p:nvPr/>
            </p:nvSpPr>
            <p:spPr>
              <a:xfrm>
                <a:off x="291547" y="4736165"/>
                <a:ext cx="119334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𝟓𝟖𝟏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06E3D15-CDD4-4679-B59B-A5484DED44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7" y="4736165"/>
                <a:ext cx="119334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BEB1AB2-AE80-44C8-9F7E-53BF18EF5733}"/>
                  </a:ext>
                </a:extLst>
              </p:cNvPr>
              <p:cNvSpPr/>
              <p:nvPr/>
            </p:nvSpPr>
            <p:spPr>
              <a:xfrm>
                <a:off x="291547" y="5240429"/>
                <a:ext cx="119334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𝟖𝟎𝟑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BEB1AB2-AE80-44C8-9F7E-53BF18EF57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7" y="5240429"/>
                <a:ext cx="1193349" cy="461665"/>
              </a:xfrm>
              <a:prstGeom prst="rect">
                <a:avLst/>
              </a:prstGeom>
              <a:blipFill>
                <a:blip r:embed="rId8"/>
                <a:stretch>
                  <a:fillRect l="-40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FF06985-921C-411D-AEE4-9B7F93B4A1A6}"/>
                  </a:ext>
                </a:extLst>
              </p:cNvPr>
              <p:cNvSpPr/>
              <p:nvPr/>
            </p:nvSpPr>
            <p:spPr>
              <a:xfrm>
                <a:off x="1547824" y="3735377"/>
                <a:ext cx="1215271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  <m:r>
                        <a:rPr lang="en-US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FF06985-921C-411D-AEE4-9B7F93B4A1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824" y="3735377"/>
                <a:ext cx="1215271" cy="461665"/>
              </a:xfrm>
              <a:prstGeom prst="rect">
                <a:avLst/>
              </a:prstGeom>
              <a:blipFill>
                <a:blip r:embed="rId9"/>
                <a:stretch>
                  <a:fillRect l="-2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E74F96E-99A7-44D7-BC99-7E10A821EC27}"/>
                  </a:ext>
                </a:extLst>
              </p:cNvPr>
              <p:cNvSpPr/>
              <p:nvPr/>
            </p:nvSpPr>
            <p:spPr>
              <a:xfrm>
                <a:off x="1554452" y="4234484"/>
                <a:ext cx="1208644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𝟓𝟖𝟏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E74F96E-99A7-44D7-BC99-7E10A821EC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452" y="4234484"/>
                <a:ext cx="1208644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53B0F7C-BE01-4557-A235-8B4BD4BA25CA}"/>
                  </a:ext>
                </a:extLst>
              </p:cNvPr>
              <p:cNvSpPr/>
              <p:nvPr/>
            </p:nvSpPr>
            <p:spPr>
              <a:xfrm>
                <a:off x="1547825" y="4733591"/>
                <a:ext cx="1222670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𝟖𝟎𝟑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53B0F7C-BE01-4557-A235-8B4BD4BA25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825" y="4733591"/>
                <a:ext cx="1222670" cy="461665"/>
              </a:xfrm>
              <a:prstGeom prst="rect">
                <a:avLst/>
              </a:prstGeom>
              <a:blipFill>
                <a:blip r:embed="rId11"/>
                <a:stretch>
                  <a:fillRect l="-2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75A0847-5DB0-4368-AC53-8A4E84C17769}"/>
                  </a:ext>
                </a:extLst>
              </p:cNvPr>
              <p:cNvSpPr/>
              <p:nvPr/>
            </p:nvSpPr>
            <p:spPr>
              <a:xfrm>
                <a:off x="1547824" y="5237852"/>
                <a:ext cx="1215271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75A0847-5DB0-4368-AC53-8A4E84C177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824" y="5237852"/>
                <a:ext cx="1215271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31D4827-2937-4A79-9A19-45C500CB2152}"/>
                  </a:ext>
                </a:extLst>
              </p:cNvPr>
              <p:cNvSpPr/>
              <p:nvPr/>
            </p:nvSpPr>
            <p:spPr>
              <a:xfrm>
                <a:off x="1547824" y="5742393"/>
                <a:ext cx="1215271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Arc Length</a:t>
                </a:r>
                <a14:m>
                  <m:oMath xmlns:m="http://schemas.openxmlformats.org/officeDocument/2006/math">
                    <m:r>
                      <a:rPr lang="en-US" b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endParaRPr lang="en-US" b="1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31D4827-2937-4A79-9A19-45C500CB21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824" y="5742393"/>
                <a:ext cx="1215271" cy="461665"/>
              </a:xfrm>
              <a:prstGeom prst="rect">
                <a:avLst/>
              </a:prstGeom>
              <a:blipFill>
                <a:blip r:embed="rId13"/>
                <a:stretch>
                  <a:fillRect l="-11443" r="-3980" b="-6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143CB12F-CB46-44D9-AEC5-E0DB242746C8}"/>
                  </a:ext>
                </a:extLst>
              </p:cNvPr>
              <p:cNvSpPr/>
              <p:nvPr/>
            </p:nvSpPr>
            <p:spPr>
              <a:xfrm>
                <a:off x="2810728" y="3732802"/>
                <a:ext cx="3768324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𝟑𝟐𝟓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𝟕𝟓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𝟖𝟏𝟕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143CB12F-CB46-44D9-AEC5-E0DB242746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0728" y="3732802"/>
                <a:ext cx="3768324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0067206-DA0D-43D5-B081-0025261B7A0B}"/>
                  </a:ext>
                </a:extLst>
              </p:cNvPr>
              <p:cNvSpPr/>
              <p:nvPr/>
            </p:nvSpPr>
            <p:spPr>
              <a:xfrm>
                <a:off x="2813421" y="4234484"/>
                <a:ext cx="3759655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𝟓𝟖𝟏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𝟑𝟐𝟓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𝟕𝟓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𝟕𝟗𝟑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0067206-DA0D-43D5-B081-0025261B7A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421" y="4234484"/>
                <a:ext cx="3759655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B8EEA408-E795-4B8F-9A32-057679B9E24A}"/>
                  </a:ext>
                </a:extLst>
              </p:cNvPr>
              <p:cNvSpPr/>
              <p:nvPr/>
            </p:nvSpPr>
            <p:spPr>
              <a:xfrm>
                <a:off x="2804753" y="4733591"/>
                <a:ext cx="3768324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Ins="0" rtlCol="0" anchor="ctr"/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𝟖𝟎𝟑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𝟓𝟖𝟏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𝟕𝟖𝟐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B8EEA408-E795-4B8F-9A32-057679B9E2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753" y="4733591"/>
                <a:ext cx="3768324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4EFA0486-DFC8-4843-BCB7-B54A0A018DBC}"/>
                  </a:ext>
                </a:extLst>
              </p:cNvPr>
              <p:cNvSpPr/>
              <p:nvPr/>
            </p:nvSpPr>
            <p:spPr>
              <a:xfrm>
                <a:off x="2804753" y="5237852"/>
                <a:ext cx="3768323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𝟖𝟎𝟑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𝟕𝟕𝟔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4EFA0486-DFC8-4843-BCB7-B54A0A018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753" y="5237852"/>
                <a:ext cx="3768323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6ADFE28-41E0-4782-B278-CC4BAB8C5747}"/>
                  </a:ext>
                </a:extLst>
              </p:cNvPr>
              <p:cNvSpPr/>
              <p:nvPr/>
            </p:nvSpPr>
            <p:spPr>
              <a:xfrm>
                <a:off x="2804753" y="5742394"/>
                <a:ext cx="3768324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𝟏𝟔𝟕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6ADFE28-41E0-4782-B278-CC4BAB8C57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753" y="5742394"/>
                <a:ext cx="3768324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6" name="Picture 55">
            <a:extLst>
              <a:ext uri="{FF2B5EF4-FFF2-40B4-BE49-F238E27FC236}">
                <a16:creationId xmlns:a16="http://schemas.microsoft.com/office/drawing/2014/main" id="{FF263D1B-8831-4075-B584-FC02A0214F7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707478" y="3673008"/>
            <a:ext cx="4023465" cy="2743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3135232-4A89-4D7D-B518-B81503433D34}"/>
                  </a:ext>
                </a:extLst>
              </p:cNvPr>
              <p:cNvSpPr txBox="1"/>
              <p:nvPr/>
            </p:nvSpPr>
            <p:spPr>
              <a:xfrm>
                <a:off x="338739" y="2846102"/>
                <a:ext cx="7574000" cy="5665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800" b="1" dirty="0">
                    <a:solidFill>
                      <a:srgbClr val="00206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Using five points (four segments):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num>
                      <m:den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2000" b="1" dirty="0">
                    <a:solidFill>
                      <a:srgbClr val="00206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800" b="1" dirty="0">
                    <a:solidFill>
                      <a:srgbClr val="00206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= 0.75   ,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0 ,  0.75  ,  1.5 ,  2.25 , 3</m:t>
                    </m:r>
                  </m:oMath>
                </a14:m>
                <a:endParaRPr lang="en-US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3135232-4A89-4D7D-B518-B81503433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739" y="2846102"/>
                <a:ext cx="7574000" cy="566502"/>
              </a:xfrm>
              <a:prstGeom prst="rect">
                <a:avLst/>
              </a:prstGeom>
              <a:blipFill>
                <a:blip r:embed="rId20"/>
                <a:stretch>
                  <a:fillRect l="-725" b="-43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B2D5C7B-D2E3-4C6C-BBD4-5F797D2DC9C1}"/>
                  </a:ext>
                </a:extLst>
              </p:cNvPr>
              <p:cNvSpPr txBox="1"/>
              <p:nvPr/>
            </p:nvSpPr>
            <p:spPr>
              <a:xfrm>
                <a:off x="145776" y="2470287"/>
                <a:ext cx="3217509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lvl="0" indent="-342900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Font typeface="+mj-lt"/>
                  <a:buAutoNum type="alphaLcPeriod"/>
                </a:pP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𝒏</m:t>
                    </m:r>
                    <m: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line</m:t>
                    </m:r>
                  </m:oMath>
                </a14:m>
                <a:r>
                  <a:rPr lang="en-US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segments</a:t>
                </a: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B2D5C7B-D2E3-4C6C-BBD4-5F797D2DC9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76" y="2470287"/>
                <a:ext cx="3217509" cy="374846"/>
              </a:xfrm>
              <a:prstGeom prst="rect">
                <a:avLst/>
              </a:prstGeom>
              <a:blipFill>
                <a:blip r:embed="rId21"/>
                <a:stretch>
                  <a:fillRect l="-1515" t="-6452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778B44DC-0887-4BA9-B40D-7CA0BFF68A6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838660" y="696540"/>
            <a:ext cx="3600450" cy="244190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A3522A5-4626-4BC6-B205-6CC7AC0FE9E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0" y="49994"/>
            <a:ext cx="12192000" cy="59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86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8" grpId="0" animBg="1"/>
      <p:bldP spid="20" grpId="0" animBg="1"/>
      <p:bldP spid="22" grpId="0" animBg="1"/>
      <p:bldP spid="24" grpId="0" animBg="1"/>
      <p:bldP spid="26" grpId="0" animBg="1"/>
      <p:bldP spid="28" grpId="0" animBg="1"/>
      <p:bldP spid="30" grpId="0" animBg="1"/>
      <p:bldP spid="34" grpId="0" animBg="1"/>
      <p:bldP spid="36" grpId="0" animBg="1"/>
      <p:bldP spid="38" grpId="0" animBg="1"/>
      <p:bldP spid="40" grpId="0" animBg="1"/>
      <p:bldP spid="42" grpId="0" animBg="1"/>
      <p:bldP spid="44" grpId="0" animBg="1"/>
      <p:bldP spid="46" grpId="0" animBg="1"/>
      <p:bldP spid="48" grpId="0" animBg="1"/>
      <p:bldP spid="50" grpId="0" animBg="1"/>
      <p:bldP spid="52" grpId="0" animBg="1"/>
      <p:bldP spid="57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DA54136-4FBA-4ED5-B3B5-ADA5660D991B}"/>
              </a:ext>
            </a:extLst>
          </p:cNvPr>
          <p:cNvSpPr/>
          <p:nvPr/>
        </p:nvSpPr>
        <p:spPr>
          <a:xfrm>
            <a:off x="165653" y="1457782"/>
            <a:ext cx="1239450" cy="341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</a:rPr>
              <a:t>Left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DBC7AD-3A88-4E0E-BEA7-F2B289785DEC}"/>
              </a:ext>
            </a:extLst>
          </p:cNvPr>
          <p:cNvSpPr/>
          <p:nvPr/>
        </p:nvSpPr>
        <p:spPr>
          <a:xfrm>
            <a:off x="1437595" y="1457076"/>
            <a:ext cx="1239449" cy="341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Right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2087EA-C428-47DB-913A-01635C6E6BDF}"/>
              </a:ext>
            </a:extLst>
          </p:cNvPr>
          <p:cNvSpPr/>
          <p:nvPr/>
        </p:nvSpPr>
        <p:spPr>
          <a:xfrm>
            <a:off x="2708884" y="1464078"/>
            <a:ext cx="3720463" cy="341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>
              <a:lnSpc>
                <a:spcPct val="107000"/>
              </a:lnSpc>
            </a:pPr>
            <a:r>
              <a:rPr lang="en-US" sz="2400" dirty="0"/>
              <a:t>Length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664BD04-AD32-4385-B4C4-7409BB6D0B43}"/>
                  </a:ext>
                </a:extLst>
              </p:cNvPr>
              <p:cNvSpPr/>
              <p:nvPr/>
            </p:nvSpPr>
            <p:spPr>
              <a:xfrm>
                <a:off x="159026" y="1838076"/>
                <a:ext cx="123944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664BD04-AD32-4385-B4C4-7409BB6D0B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26" y="1838076"/>
                <a:ext cx="1239449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F0D52CE-602B-436B-85FA-565E07F6D2E0}"/>
                  </a:ext>
                </a:extLst>
              </p:cNvPr>
              <p:cNvSpPr/>
              <p:nvPr/>
            </p:nvSpPr>
            <p:spPr>
              <a:xfrm>
                <a:off x="165652" y="2339760"/>
                <a:ext cx="1232823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274320" rIns="0"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𝟑𝟕𝟓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𝟏𝟕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140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F0D52CE-602B-436B-85FA-565E07F6D2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652" y="2339760"/>
                <a:ext cx="1232823" cy="461665"/>
              </a:xfrm>
              <a:prstGeom prst="rect">
                <a:avLst/>
              </a:prstGeom>
              <a:blipFill>
                <a:blip r:embed="rId3"/>
                <a:stretch>
                  <a:fillRect r="-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0A76860-58A8-4EF0-97DC-4296423B9C96}"/>
                  </a:ext>
                </a:extLst>
              </p:cNvPr>
              <p:cNvSpPr/>
              <p:nvPr/>
            </p:nvSpPr>
            <p:spPr>
              <a:xfrm>
                <a:off x="165652" y="2838864"/>
                <a:ext cx="1232823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𝟑𝟐𝟑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0A76860-58A8-4EF0-97DC-4296423B9C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652" y="2838864"/>
                <a:ext cx="1232823" cy="461665"/>
              </a:xfrm>
              <a:prstGeom prst="rect">
                <a:avLst/>
              </a:prstGeom>
              <a:blipFill>
                <a:blip r:embed="rId4"/>
                <a:stretch>
                  <a:fillRect l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9A06F0B-1810-408E-8FA9-8685119F5FDE}"/>
                  </a:ext>
                </a:extLst>
              </p:cNvPr>
              <p:cNvSpPr/>
              <p:nvPr/>
            </p:nvSpPr>
            <p:spPr>
              <a:xfrm>
                <a:off x="165652" y="3343128"/>
                <a:ext cx="1232823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𝟏𝟐𝟓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𝟒𝟔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9A06F0B-1810-408E-8FA9-8685119F5F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652" y="3343128"/>
                <a:ext cx="1232823" cy="461665"/>
              </a:xfrm>
              <a:prstGeom prst="rect">
                <a:avLst/>
              </a:prstGeom>
              <a:blipFill>
                <a:blip r:embed="rId5"/>
                <a:stretch>
                  <a:fillRect l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12B7A33-7017-40D7-9181-DBB031DEB500}"/>
                  </a:ext>
                </a:extLst>
              </p:cNvPr>
              <p:cNvSpPr/>
              <p:nvPr/>
            </p:nvSpPr>
            <p:spPr>
              <a:xfrm>
                <a:off x="1430968" y="1840651"/>
                <a:ext cx="123944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𝟑𝟕𝟓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12B7A33-7017-40D7-9181-DBB031DEB5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968" y="1840651"/>
                <a:ext cx="1239449" cy="461665"/>
              </a:xfrm>
              <a:prstGeom prst="rect">
                <a:avLst/>
              </a:prstGeom>
              <a:blipFill>
                <a:blip r:embed="rId6"/>
                <a:stretch>
                  <a:fillRect l="-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C6F8C54-BEB6-48FC-9110-9C55E80B1207}"/>
                  </a:ext>
                </a:extLst>
              </p:cNvPr>
              <p:cNvSpPr/>
              <p:nvPr/>
            </p:nvSpPr>
            <p:spPr>
              <a:xfrm>
                <a:off x="1437596" y="2339758"/>
                <a:ext cx="1239450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𝟑𝟐𝟑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C6F8C54-BEB6-48FC-9110-9C55E80B12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7596" y="2339758"/>
                <a:ext cx="1239450" cy="461665"/>
              </a:xfrm>
              <a:prstGeom prst="rect">
                <a:avLst/>
              </a:prstGeom>
              <a:blipFill>
                <a:blip r:embed="rId7"/>
                <a:stretch>
                  <a:fillRect l="-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26183D1-2964-4CF2-AA05-381507F24C43}"/>
                  </a:ext>
                </a:extLst>
              </p:cNvPr>
              <p:cNvSpPr/>
              <p:nvPr/>
            </p:nvSpPr>
            <p:spPr>
              <a:xfrm>
                <a:off x="1430969" y="2838865"/>
                <a:ext cx="1246078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𝟏𝟐𝟓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𝟒𝟔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26183D1-2964-4CF2-AA05-381507F24C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969" y="2838865"/>
                <a:ext cx="1246078" cy="461665"/>
              </a:xfrm>
              <a:prstGeom prst="rect">
                <a:avLst/>
              </a:prstGeom>
              <a:blipFill>
                <a:blip r:embed="rId8"/>
                <a:stretch>
                  <a:fillRect l="-14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E9E93FE-81F1-4C8B-82D3-0E6E29177785}"/>
                  </a:ext>
                </a:extLst>
              </p:cNvPr>
              <p:cNvSpPr/>
              <p:nvPr/>
            </p:nvSpPr>
            <p:spPr>
              <a:xfrm>
                <a:off x="1430969" y="3343126"/>
                <a:ext cx="1246078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𝟓𝟖𝟏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E9E93FE-81F1-4C8B-82D3-0E6E291777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969" y="3343126"/>
                <a:ext cx="1246078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5DAD746C-66B8-4FD3-8AC1-C30FE554EFDB}"/>
                  </a:ext>
                </a:extLst>
              </p:cNvPr>
              <p:cNvSpPr/>
              <p:nvPr/>
            </p:nvSpPr>
            <p:spPr>
              <a:xfrm>
                <a:off x="1430968" y="3847667"/>
                <a:ext cx="123944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𝟖𝟖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𝟔𝟗𝟔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5DAD746C-66B8-4FD3-8AC1-C30FE554EF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968" y="3847667"/>
                <a:ext cx="1239449" cy="461665"/>
              </a:xfrm>
              <a:prstGeom prst="rect">
                <a:avLst/>
              </a:prstGeom>
              <a:blipFill>
                <a:blip r:embed="rId10"/>
                <a:stretch>
                  <a:fillRect l="-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D3C4ADA-EBC5-42E4-B583-E51E49F662C3}"/>
                  </a:ext>
                </a:extLst>
              </p:cNvPr>
              <p:cNvSpPr/>
              <p:nvPr/>
            </p:nvSpPr>
            <p:spPr>
              <a:xfrm>
                <a:off x="2708884" y="1845078"/>
                <a:ext cx="3720463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𝟏𝟕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𝟑𝟕𝟓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𝟒𝟏𝟑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D3C4ADA-EBC5-42E4-B583-E51E49F662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8884" y="1845078"/>
                <a:ext cx="3720463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F54582D-A654-4055-BE7C-577F20264B66}"/>
                  </a:ext>
                </a:extLst>
              </p:cNvPr>
              <p:cNvSpPr/>
              <p:nvPr/>
            </p:nvSpPr>
            <p:spPr>
              <a:xfrm>
                <a:off x="2711579" y="2346760"/>
                <a:ext cx="3717768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𝟑𝟐𝟑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𝟏𝟕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𝟕𝟓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𝟑𝟕𝟓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𝟒𝟎𝟒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F54582D-A654-4055-BE7C-577F20264B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579" y="2346760"/>
                <a:ext cx="3717768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04EC676B-1CF9-41D4-944A-6D9FC9D8C52D}"/>
                  </a:ext>
                </a:extLst>
              </p:cNvPr>
              <p:cNvSpPr/>
              <p:nvPr/>
            </p:nvSpPr>
            <p:spPr>
              <a:xfrm>
                <a:off x="2702909" y="2845867"/>
                <a:ext cx="3697891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Ins="0"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.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𝟒𝟔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.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𝟑𝟐𝟑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.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𝟏𝟐𝟓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.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𝟕𝟓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400" b="1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400" b="1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𝟎</m:t>
                      </m:r>
                      <m:r>
                        <a:rPr lang="en-US" sz="1400" b="1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.</m:t>
                      </m:r>
                      <m:r>
                        <a:rPr lang="en-US" sz="1400" b="1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𝟑𝟗𝟗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04EC676B-1CF9-41D4-944A-6D9FC9D8C5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909" y="2845867"/>
                <a:ext cx="3697891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64C2D8D-FFC7-42B1-8492-0E6119DFF28C}"/>
                  </a:ext>
                </a:extLst>
              </p:cNvPr>
              <p:cNvSpPr/>
              <p:nvPr/>
            </p:nvSpPr>
            <p:spPr>
              <a:xfrm>
                <a:off x="2702910" y="3350128"/>
                <a:ext cx="3717767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𝟓𝟖𝟏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𝟒𝟔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𝟏𝟐𝟓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𝟑𝟗𝟓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64C2D8D-FFC7-42B1-8492-0E6119DFF2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910" y="3350128"/>
                <a:ext cx="3717767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1B53DC7-A392-44A1-BB6A-E1C89C0B8A96}"/>
                  </a:ext>
                </a:extLst>
              </p:cNvPr>
              <p:cNvSpPr/>
              <p:nvPr/>
            </p:nvSpPr>
            <p:spPr>
              <a:xfrm>
                <a:off x="2702910" y="3854670"/>
                <a:ext cx="3717768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𝟔𝟗𝟔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𝟓𝟖𝟏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𝟖𝟖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𝟑𝟗𝟐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1B53DC7-A392-44A1-BB6A-E1C89C0B8A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910" y="3854670"/>
                <a:ext cx="3717768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C5D9BA3-FD45-4470-AC3B-B72D1D0E0041}"/>
                  </a:ext>
                </a:extLst>
              </p:cNvPr>
              <p:cNvSpPr txBox="1"/>
              <p:nvPr/>
            </p:nvSpPr>
            <p:spPr>
              <a:xfrm>
                <a:off x="159025" y="910377"/>
                <a:ext cx="10243932" cy="568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800" b="1" dirty="0">
                    <a:solidFill>
                      <a:srgbClr val="00206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Using nine points (eight segments):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0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num>
                      <m:den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sz="2000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000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</a:t>
                </a:r>
                <a:r>
                  <a:rPr lang="en-US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0.375</a:t>
                </a:r>
                <a:r>
                  <a:rPr lang="en-US" sz="1600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,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m:rPr>
                        <m:nor/>
                      </m:rPr>
                      <a:rPr lang="en-US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 0 , 0.375 , 0.75 , 1.125 , 1.5 , 1.875 , 2.25 , 2.625 , 3</m:t>
                    </m:r>
                  </m:oMath>
                </a14:m>
                <a:endParaRPr lang="en-US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C5D9BA3-FD45-4470-AC3B-B72D1D0E00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25" y="910377"/>
                <a:ext cx="10243932" cy="568104"/>
              </a:xfrm>
              <a:prstGeom prst="rect">
                <a:avLst/>
              </a:prstGeom>
              <a:blipFill>
                <a:blip r:embed="rId16"/>
                <a:stretch>
                  <a:fillRect l="-476" b="-31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069DA62-10B0-416B-BE56-D0735CB12456}"/>
                  </a:ext>
                </a:extLst>
              </p:cNvPr>
              <p:cNvSpPr/>
              <p:nvPr/>
            </p:nvSpPr>
            <p:spPr>
              <a:xfrm>
                <a:off x="174321" y="4851034"/>
                <a:ext cx="1217527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27432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𝟖𝟎𝟑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140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069DA62-10B0-416B-BE56-D0735CB124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21" y="4851034"/>
                <a:ext cx="1217527" cy="461665"/>
              </a:xfrm>
              <a:prstGeom prst="rect">
                <a:avLst/>
              </a:prstGeom>
              <a:blipFill>
                <a:blip r:embed="rId17"/>
                <a:stretch>
                  <a:fillRect l="-1493" r="-9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EA862F5-C7CA-4DC9-8D6B-1F15A90DB8BE}"/>
                  </a:ext>
                </a:extLst>
              </p:cNvPr>
              <p:cNvSpPr/>
              <p:nvPr/>
            </p:nvSpPr>
            <p:spPr>
              <a:xfrm>
                <a:off x="174321" y="5350138"/>
                <a:ext cx="1217527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𝟔𝟑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𝟗𝟎𝟒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EA862F5-C7CA-4DC9-8D6B-1F15A90DB8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21" y="5350138"/>
                <a:ext cx="1217527" cy="461665"/>
              </a:xfrm>
              <a:prstGeom prst="rect">
                <a:avLst/>
              </a:prstGeom>
              <a:blipFill>
                <a:blip r:embed="rId18"/>
                <a:stretch>
                  <a:fillRect l="-1493" r="-9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88E86449-E596-418F-9FDA-F9A7FC39478A}"/>
                  </a:ext>
                </a:extLst>
              </p:cNvPr>
              <p:cNvSpPr/>
              <p:nvPr/>
            </p:nvSpPr>
            <p:spPr>
              <a:xfrm>
                <a:off x="1439638" y="4351925"/>
                <a:ext cx="1230780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𝟖𝟎𝟑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88E86449-E596-418F-9FDA-F9A7FC3947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638" y="4351925"/>
                <a:ext cx="1230780" cy="461665"/>
              </a:xfrm>
              <a:prstGeom prst="rect">
                <a:avLst/>
              </a:prstGeom>
              <a:blipFill>
                <a:blip r:embed="rId19"/>
                <a:stretch>
                  <a:fillRect r="-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23A5E41E-CA58-4C55-81C1-B8B0E3DA0DB7}"/>
                  </a:ext>
                </a:extLst>
              </p:cNvPr>
              <p:cNvSpPr/>
              <p:nvPr/>
            </p:nvSpPr>
            <p:spPr>
              <a:xfrm>
                <a:off x="1446264" y="4851032"/>
                <a:ext cx="1230781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𝟔𝟑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𝟗𝟎𝟒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23A5E41E-CA58-4C55-81C1-B8B0E3DA0D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6264" y="4851032"/>
                <a:ext cx="1230781" cy="461665"/>
              </a:xfrm>
              <a:prstGeom prst="rect">
                <a:avLst/>
              </a:prstGeom>
              <a:blipFill>
                <a:blip r:embed="rId20"/>
                <a:stretch>
                  <a:fillRect r="-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2417F2D-B920-44D7-8BE7-11918A617AC4}"/>
                  </a:ext>
                </a:extLst>
              </p:cNvPr>
              <p:cNvSpPr/>
              <p:nvPr/>
            </p:nvSpPr>
            <p:spPr>
              <a:xfrm>
                <a:off x="1439637" y="5350139"/>
                <a:ext cx="124607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1600" b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600" b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2417F2D-B920-44D7-8BE7-11918A617A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637" y="5350139"/>
                <a:ext cx="1246079" cy="46166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F5DFEAC0-1BEB-48BE-A128-4B2F5ACD2258}"/>
                  </a:ext>
                </a:extLst>
              </p:cNvPr>
              <p:cNvSpPr/>
              <p:nvPr/>
            </p:nvSpPr>
            <p:spPr>
              <a:xfrm>
                <a:off x="1439637" y="5842243"/>
                <a:ext cx="124607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Arc Length</a:t>
                </a:r>
                <a14:m>
                  <m:oMath xmlns:m="http://schemas.openxmlformats.org/officeDocument/2006/math">
                    <m:r>
                      <a:rPr lang="en-US" b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endParaRPr lang="en-US" b="1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F5DFEAC0-1BEB-48BE-A128-4B2F5ACD22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637" y="5842243"/>
                <a:ext cx="1246079" cy="461665"/>
              </a:xfrm>
              <a:prstGeom prst="rect">
                <a:avLst/>
              </a:prstGeom>
              <a:blipFill>
                <a:blip r:embed="rId22"/>
                <a:stretch>
                  <a:fillRect l="-10145" r="-289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E0D2EA1F-6B2B-4F1C-8C75-46F5466E297B}"/>
                  </a:ext>
                </a:extLst>
              </p:cNvPr>
              <p:cNvSpPr/>
              <p:nvPr/>
            </p:nvSpPr>
            <p:spPr>
              <a:xfrm>
                <a:off x="2717554" y="4356352"/>
                <a:ext cx="3703124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𝟖𝟎𝟑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𝟔𝟗𝟔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𝟖𝟖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𝟑𝟗𝟎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E0D2EA1F-6B2B-4F1C-8C75-46F5466E29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7554" y="4356352"/>
                <a:ext cx="3703124" cy="46166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07973AD-5FCF-421F-86AB-0133D3FA91C3}"/>
                  </a:ext>
                </a:extLst>
              </p:cNvPr>
              <p:cNvSpPr/>
              <p:nvPr/>
            </p:nvSpPr>
            <p:spPr>
              <a:xfrm>
                <a:off x="2720248" y="4858034"/>
                <a:ext cx="3700430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𝟗𝟎𝟒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𝟖𝟎𝟑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𝟔𝟑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𝟑𝟖𝟖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07973AD-5FCF-421F-86AB-0133D3FA91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0248" y="4858034"/>
                <a:ext cx="3700430" cy="46166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DC54097-811E-4BB2-BA7F-153A97BD66CE}"/>
                  </a:ext>
                </a:extLst>
              </p:cNvPr>
              <p:cNvSpPr/>
              <p:nvPr/>
            </p:nvSpPr>
            <p:spPr>
              <a:xfrm>
                <a:off x="2711579" y="5357141"/>
                <a:ext cx="3717768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𝟗𝟎𝟒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𝟔𝟑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𝟑𝟖𝟕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DC54097-811E-4BB2-BA7F-153A97BD66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579" y="5357141"/>
                <a:ext cx="3717768" cy="461665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9F2510C6-8D06-48F2-BAEF-742BBCF32855}"/>
                  </a:ext>
                </a:extLst>
              </p:cNvPr>
              <p:cNvSpPr/>
              <p:nvPr/>
            </p:nvSpPr>
            <p:spPr>
              <a:xfrm>
                <a:off x="2711579" y="5849246"/>
                <a:ext cx="3717768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𝟏𝟔𝟖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9F2510C6-8D06-48F2-BAEF-742BBCF328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579" y="5849246"/>
                <a:ext cx="3717768" cy="461665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C0F0A33C-F7E5-4DA8-A6AE-CF1604EF114B}"/>
                  </a:ext>
                </a:extLst>
              </p:cNvPr>
              <p:cNvSpPr/>
              <p:nvPr/>
            </p:nvSpPr>
            <p:spPr>
              <a:xfrm>
                <a:off x="174319" y="3841262"/>
                <a:ext cx="121752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𝟓𝟖𝟏</m:t>
                      </m:r>
                      <m:r>
                        <a:rPr lang="en-US" sz="1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C0F0A33C-F7E5-4DA8-A6AE-CF1604EF11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19" y="3841262"/>
                <a:ext cx="1217529" cy="461665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3E64EA46-74B2-4861-8E76-FC713463ABB4}"/>
                  </a:ext>
                </a:extLst>
              </p:cNvPr>
              <p:cNvSpPr/>
              <p:nvPr/>
            </p:nvSpPr>
            <p:spPr>
              <a:xfrm>
                <a:off x="159027" y="4349349"/>
                <a:ext cx="1232822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𝟖𝟖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𝟔𝟗𝟔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3E64EA46-74B2-4861-8E76-FC713463AB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27" y="4349349"/>
                <a:ext cx="1232822" cy="461665"/>
              </a:xfrm>
              <a:prstGeom prst="rect">
                <a:avLst/>
              </a:prstGeom>
              <a:blipFill>
                <a:blip r:embed="rId28"/>
                <a:stretch>
                  <a:fillRect r="-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8" name="Picture 97">
            <a:extLst>
              <a:ext uri="{FF2B5EF4-FFF2-40B4-BE49-F238E27FC236}">
                <a16:creationId xmlns:a16="http://schemas.microsoft.com/office/drawing/2014/main" id="{F1B1725E-A62C-4D26-A0C9-0BA5F93BB9D8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851967" y="1627697"/>
            <a:ext cx="4840604" cy="31520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81717300-646A-4338-A986-E30AE42B8055}"/>
                  </a:ext>
                </a:extLst>
              </p:cNvPr>
              <p:cNvSpPr txBox="1"/>
              <p:nvPr/>
            </p:nvSpPr>
            <p:spPr>
              <a:xfrm>
                <a:off x="159026" y="547111"/>
                <a:ext cx="3061846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b="1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b. 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𝒏</m:t>
                    </m:r>
                    <m: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b="1" i="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𝟖</m:t>
                    </m:r>
                    <m: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line</m:t>
                    </m:r>
                  </m:oMath>
                </a14:m>
                <a:r>
                  <a:rPr lang="en-US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segments</a:t>
                </a:r>
              </a:p>
            </p:txBody>
          </p:sp>
        </mc:Choice>
        <mc:Fallback xmlns="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81717300-646A-4338-A986-E30AE42B80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26" y="547111"/>
                <a:ext cx="3061846" cy="374846"/>
              </a:xfrm>
              <a:prstGeom prst="rect">
                <a:avLst/>
              </a:prstGeom>
              <a:blipFill>
                <a:blip r:embed="rId30"/>
                <a:stretch>
                  <a:fillRect l="-1594" t="-819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53021D0-448B-411A-9967-979200502654}"/>
                  </a:ext>
                </a:extLst>
              </p:cNvPr>
              <p:cNvSpPr txBox="1"/>
              <p:nvPr/>
            </p:nvSpPr>
            <p:spPr>
              <a:xfrm>
                <a:off x="549323" y="84677"/>
                <a:ext cx="6093724" cy="426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r>
                      <a:rPr lang="en-US" sz="20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20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20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)=</m:t>
                    </m:r>
                    <m:rad>
                      <m:radPr>
                        <m:degHide m:val="on"/>
                        <m:ctrlPr>
                          <a:rPr lang="en-US" sz="20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a:rPr lang="en-US" sz="20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sz="20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20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e>
                    </m:rad>
                  </m:oMath>
                </a14:m>
                <a:r>
                  <a:rPr lang="en-US" sz="20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≤</m:t>
                    </m:r>
                    <m:r>
                      <a:rPr lang="en-US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≤</m:t>
                    </m:r>
                    <m:r>
                      <a:rPr lang="en-US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𝟑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53021D0-448B-411A-9967-979200502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323" y="84677"/>
                <a:ext cx="6093724" cy="426527"/>
              </a:xfrm>
              <a:prstGeom prst="rect">
                <a:avLst/>
              </a:prstGeom>
              <a:blipFill>
                <a:blip r:embed="rId31"/>
                <a:stretch>
                  <a:fillRect l="-400" t="-1429" b="-2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1ACA387-21A9-4099-B862-C809D0733DE2}"/>
                  </a:ext>
                </a:extLst>
              </p:cNvPr>
              <p:cNvSpPr txBox="1"/>
              <p:nvPr/>
            </p:nvSpPr>
            <p:spPr>
              <a:xfrm>
                <a:off x="7277669" y="5147874"/>
                <a:ext cx="3468067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The actual arc length </a:t>
                </a:r>
                <a14:m>
                  <m:oMath xmlns:m="http://schemas.openxmlformats.org/officeDocument/2006/math"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𝟑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𝟏𝟔𝟖</m:t>
                    </m:r>
                  </m:oMath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1ACA387-21A9-4099-B862-C809D0733D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669" y="5147874"/>
                <a:ext cx="3468067" cy="374846"/>
              </a:xfrm>
              <a:prstGeom prst="rect">
                <a:avLst/>
              </a:prstGeom>
              <a:blipFill>
                <a:blip r:embed="rId32"/>
                <a:stretch>
                  <a:fillRect l="-1582" t="-6452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52D3BC0-4EA1-4ABA-A8BA-D7567401C3BB}"/>
              </a:ext>
            </a:extLst>
          </p:cNvPr>
          <p:cNvSpPr txBox="1"/>
          <p:nvPr/>
        </p:nvSpPr>
        <p:spPr>
          <a:xfrm>
            <a:off x="7284296" y="5580970"/>
            <a:ext cx="34680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You will learn how to find it using definite integral</a:t>
            </a:r>
          </a:p>
        </p:txBody>
      </p:sp>
    </p:spTree>
    <p:extLst>
      <p:ext uri="{BB962C8B-B14F-4D97-AF65-F5344CB8AC3E}">
        <p14:creationId xmlns:p14="http://schemas.microsoft.com/office/powerpoint/2010/main" val="245903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5" grpId="0" animBg="1"/>
      <p:bldP spid="37" grpId="0"/>
      <p:bldP spid="39" grpId="0" animBg="1"/>
      <p:bldP spid="41" grpId="0" animBg="1"/>
      <p:bldP spid="45" grpId="0" animBg="1"/>
      <p:bldP spid="47" grpId="0" animBg="1"/>
      <p:bldP spid="49" grpId="0" animBg="1"/>
      <p:bldP spid="53" grpId="0" animBg="1"/>
      <p:bldP spid="55" grpId="0" animBg="1"/>
      <p:bldP spid="57" grpId="0" animBg="1"/>
      <p:bldP spid="59" grpId="0" animBg="1"/>
      <p:bldP spid="63" grpId="0" animBg="1"/>
      <p:bldP spid="91" grpId="0" animBg="1"/>
      <p:bldP spid="93" grpId="0" animBg="1"/>
      <p:bldP spid="100" grpId="0"/>
      <p:bldP spid="40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B9EAAD8-73B9-4AE0-B98E-5F295438B8A3}"/>
              </a:ext>
            </a:extLst>
          </p:cNvPr>
          <p:cNvSpPr txBox="1"/>
          <p:nvPr/>
        </p:nvSpPr>
        <p:spPr>
          <a:xfrm>
            <a:off x="291548" y="740514"/>
            <a:ext cx="2610678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solidFill>
                  <a:schemeClr val="bg1"/>
                </a:solidFill>
                <a:highlight>
                  <a:srgbClr val="000080"/>
                </a:highlight>
                <a:latin typeface="Calibri" panose="020F0502020204030204" pitchFamily="34" charset="0"/>
                <a:cs typeface="Arial" panose="020B0604020202020204" pitchFamily="34" charset="0"/>
              </a:rPr>
              <a:t>Exercise: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Q7 Page: 68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3619CF-B707-4370-8B88-E67830B04B6E}"/>
                  </a:ext>
                </a:extLst>
              </p:cNvPr>
              <p:cNvSpPr txBox="1"/>
              <p:nvPr/>
            </p:nvSpPr>
            <p:spPr>
              <a:xfrm>
                <a:off x="291548" y="1188576"/>
                <a:ext cx="6669648" cy="4847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Estimate the length of the curve of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𝒄𝒐𝒔𝒙</m:t>
                    </m:r>
                  </m:oMath>
                </a14:m>
                <a:r>
                  <a:rPr lang="en-US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for 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≤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≤</m:t>
                    </m:r>
                    <m:f>
                      <m:fPr>
                        <m:ctrlP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𝝅</m:t>
                        </m:r>
                      </m:num>
                      <m:den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</m:oMath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3619CF-B707-4370-8B88-E67830B04B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8" y="1188576"/>
                <a:ext cx="6669648" cy="484748"/>
              </a:xfrm>
              <a:prstGeom prst="rect">
                <a:avLst/>
              </a:prstGeom>
              <a:blipFill>
                <a:blip r:embed="rId2"/>
                <a:stretch>
                  <a:fillRect l="-823" b="-8861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447B08B0-8C83-4331-AB07-71F3824E0DAA}"/>
              </a:ext>
            </a:extLst>
          </p:cNvPr>
          <p:cNvSpPr/>
          <p:nvPr/>
        </p:nvSpPr>
        <p:spPr>
          <a:xfrm>
            <a:off x="291548" y="740514"/>
            <a:ext cx="6532333" cy="944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C05B7A-1CF1-4E55-8D90-D06A6E34D8CA}"/>
              </a:ext>
            </a:extLst>
          </p:cNvPr>
          <p:cNvSpPr txBox="1"/>
          <p:nvPr/>
        </p:nvSpPr>
        <p:spPr>
          <a:xfrm>
            <a:off x="139148" y="1755505"/>
            <a:ext cx="14577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/>
                <a:highlight>
                  <a:srgbClr val="00008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Solution: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D287F97-3EB8-4285-9D66-53993A528BA2}"/>
                  </a:ext>
                </a:extLst>
              </p:cNvPr>
              <p:cNvSpPr txBox="1"/>
              <p:nvPr/>
            </p:nvSpPr>
            <p:spPr>
              <a:xfrm>
                <a:off x="1437861" y="1690134"/>
                <a:ext cx="4737651" cy="533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The endpoints of the curve on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"/>
                        <m:ctrlP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e>
                    </m:d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</m:t>
                    </m:r>
                    <m:d>
                      <m:dPr>
                        <m:begChr m:val=""/>
                        <m:endChr m:val="]"/>
                        <m:ctrlP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𝝅</m:t>
                            </m:r>
                          </m:num>
                          <m:den>
                            <m:r>
                              <a:rPr lang="en-US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den>
                        </m:f>
                      </m:e>
                    </m:d>
                  </m:oMath>
                </a14:m>
                <a:r>
                  <a:rPr lang="en-US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are: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D287F97-3EB8-4285-9D66-53993A528B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7861" y="1690134"/>
                <a:ext cx="4737651" cy="533672"/>
              </a:xfrm>
              <a:prstGeom prst="rect">
                <a:avLst/>
              </a:prstGeom>
              <a:blipFill>
                <a:blip r:embed="rId3"/>
                <a:stretch>
                  <a:fillRect l="-1158" t="-156818" b="-237500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78249C0-7CF8-49F0-A8D8-F38B0EF40D89}"/>
                  </a:ext>
                </a:extLst>
              </p:cNvPr>
              <p:cNvSpPr txBox="1"/>
              <p:nvPr/>
            </p:nvSpPr>
            <p:spPr>
              <a:xfrm>
                <a:off x="5213719" y="1684682"/>
                <a:ext cx="1543878" cy="7028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𝟎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, 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𝟎</m:t>
                          </m:r>
                        </m:e>
                      </m:d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78249C0-7CF8-49F0-A8D8-F38B0EF40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719" y="1684682"/>
                <a:ext cx="1543878" cy="7028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B6A6EA4C-CD7A-4A9A-BE5A-385ECA4A3B9A}"/>
              </a:ext>
            </a:extLst>
          </p:cNvPr>
          <p:cNvSpPr/>
          <p:nvPr/>
        </p:nvSpPr>
        <p:spPr>
          <a:xfrm>
            <a:off x="291547" y="3355083"/>
            <a:ext cx="1208645" cy="341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</a:rPr>
              <a:t>Left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698E30-9DEC-4C5D-964A-C93150BC1D9A}"/>
              </a:ext>
            </a:extLst>
          </p:cNvPr>
          <p:cNvSpPr/>
          <p:nvPr/>
        </p:nvSpPr>
        <p:spPr>
          <a:xfrm>
            <a:off x="1554452" y="3351802"/>
            <a:ext cx="1215272" cy="341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Right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57CEEE-6081-4BBE-B574-5E77B1C55D8F}"/>
              </a:ext>
            </a:extLst>
          </p:cNvPr>
          <p:cNvSpPr/>
          <p:nvPr/>
        </p:nvSpPr>
        <p:spPr>
          <a:xfrm>
            <a:off x="2810727" y="3351802"/>
            <a:ext cx="3768324" cy="341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>
              <a:lnSpc>
                <a:spcPct val="107000"/>
              </a:lnSpc>
            </a:pPr>
            <a:r>
              <a:rPr lang="en-US" sz="2400" dirty="0"/>
              <a:t>Length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EF78A90-F065-4CBA-960D-4CBC28AFF026}"/>
                  </a:ext>
                </a:extLst>
              </p:cNvPr>
              <p:cNvSpPr/>
              <p:nvPr/>
            </p:nvSpPr>
            <p:spPr>
              <a:xfrm>
                <a:off x="284921" y="3735377"/>
                <a:ext cx="1215271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EF78A90-F065-4CBA-960D-4CBC28AFF0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1" y="3735377"/>
                <a:ext cx="121527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CFE5016-B9C6-4E19-82FE-9AF0565C76F7}"/>
                  </a:ext>
                </a:extLst>
              </p:cNvPr>
              <p:cNvSpPr/>
              <p:nvPr/>
            </p:nvSpPr>
            <p:spPr>
              <a:xfrm>
                <a:off x="291547" y="4237061"/>
                <a:ext cx="1208645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den>
                          </m:f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𝟗𝟐</m:t>
                          </m:r>
                        </m:e>
                      </m:d>
                    </m:oMath>
                  </m:oMathPara>
                </a14:m>
                <a:endParaRPr lang="en-US" sz="1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CFE5016-B9C6-4E19-82FE-9AF0565C76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7" y="4237061"/>
                <a:ext cx="1208645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06E3D15-CDD4-4679-B59B-A5484DED44BE}"/>
                  </a:ext>
                </a:extLst>
              </p:cNvPr>
              <p:cNvSpPr/>
              <p:nvPr/>
            </p:nvSpPr>
            <p:spPr>
              <a:xfrm>
                <a:off x="291547" y="4736165"/>
                <a:ext cx="119334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𝟕𝟏</m:t>
                          </m:r>
                        </m:e>
                      </m:d>
                    </m:oMath>
                  </m:oMathPara>
                </a14:m>
                <a:endParaRPr lang="en-US" sz="1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06E3D15-CDD4-4679-B59B-A5484DED44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7" y="4736165"/>
                <a:ext cx="119334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BEB1AB2-AE80-44C8-9F7E-53BF18EF5733}"/>
                  </a:ext>
                </a:extLst>
              </p:cNvPr>
              <p:cNvSpPr/>
              <p:nvPr/>
            </p:nvSpPr>
            <p:spPr>
              <a:xfrm>
                <a:off x="291547" y="5240429"/>
                <a:ext cx="119334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1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den>
                          </m:f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𝟑𝟖𝟑</m:t>
                          </m:r>
                        </m:e>
                      </m:d>
                    </m:oMath>
                  </m:oMathPara>
                </a14:m>
                <a:endParaRPr lang="en-US" sz="1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BEB1AB2-AE80-44C8-9F7E-53BF18EF57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7" y="5240429"/>
                <a:ext cx="1193349" cy="461665"/>
              </a:xfrm>
              <a:prstGeom prst="rect">
                <a:avLst/>
              </a:prstGeom>
              <a:blipFill>
                <a:blip r:embed="rId8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FF06985-921C-411D-AEE4-9B7F93B4A1A6}"/>
                  </a:ext>
                </a:extLst>
              </p:cNvPr>
              <p:cNvSpPr/>
              <p:nvPr/>
            </p:nvSpPr>
            <p:spPr>
              <a:xfrm>
                <a:off x="1547824" y="3735377"/>
                <a:ext cx="1215271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den>
                          </m:f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𝟗𝟐</m:t>
                          </m:r>
                        </m:e>
                      </m:d>
                    </m:oMath>
                  </m:oMathPara>
                </a14:m>
                <a:endParaRPr lang="en-US" sz="1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FF06985-921C-411D-AEE4-9B7F93B4A1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824" y="3735377"/>
                <a:ext cx="1215271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E74F96E-99A7-44D7-BC99-7E10A821EC27}"/>
                  </a:ext>
                </a:extLst>
              </p:cNvPr>
              <p:cNvSpPr/>
              <p:nvPr/>
            </p:nvSpPr>
            <p:spPr>
              <a:xfrm>
                <a:off x="1554452" y="4234484"/>
                <a:ext cx="1208644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𝟕𝟏</m:t>
                          </m:r>
                        </m:e>
                      </m:d>
                    </m:oMath>
                  </m:oMathPara>
                </a14:m>
                <a:endParaRPr lang="en-US" sz="1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E74F96E-99A7-44D7-BC99-7E10A821EC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452" y="4234484"/>
                <a:ext cx="1208644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53B0F7C-BE01-4557-A235-8B4BD4BA25CA}"/>
                  </a:ext>
                </a:extLst>
              </p:cNvPr>
              <p:cNvSpPr/>
              <p:nvPr/>
            </p:nvSpPr>
            <p:spPr>
              <a:xfrm>
                <a:off x="1547825" y="4733591"/>
                <a:ext cx="1222670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1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den>
                          </m:f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𝟑𝟖𝟑</m:t>
                          </m:r>
                        </m:e>
                      </m:d>
                    </m:oMath>
                  </m:oMathPara>
                </a14:m>
                <a:endParaRPr lang="en-US" sz="1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53B0F7C-BE01-4557-A235-8B4BD4BA25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825" y="4733591"/>
                <a:ext cx="1222670" cy="461665"/>
              </a:xfrm>
              <a:prstGeom prst="rect">
                <a:avLst/>
              </a:prstGeom>
              <a:blipFill>
                <a:blip r:embed="rId11"/>
                <a:stretch>
                  <a:fillRect b="-12987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75A0847-5DB0-4368-AC53-8A4E84C17769}"/>
                  </a:ext>
                </a:extLst>
              </p:cNvPr>
              <p:cNvSpPr/>
              <p:nvPr/>
            </p:nvSpPr>
            <p:spPr>
              <a:xfrm>
                <a:off x="1547824" y="5237852"/>
                <a:ext cx="1215271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</m:d>
                    </m:oMath>
                  </m:oMathPara>
                </a14:m>
                <a:endParaRPr lang="en-US" sz="1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75A0847-5DB0-4368-AC53-8A4E84C177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824" y="5237852"/>
                <a:ext cx="1215271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31D4827-2937-4A79-9A19-45C500CB2152}"/>
                  </a:ext>
                </a:extLst>
              </p:cNvPr>
              <p:cNvSpPr/>
              <p:nvPr/>
            </p:nvSpPr>
            <p:spPr>
              <a:xfrm>
                <a:off x="1547824" y="5742393"/>
                <a:ext cx="1215271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Arc Length</a:t>
                </a:r>
                <a14:m>
                  <m:oMath xmlns:m="http://schemas.openxmlformats.org/officeDocument/2006/math">
                    <m:r>
                      <a:rPr lang="en-US" b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endParaRPr lang="en-US" b="1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31D4827-2937-4A79-9A19-45C500CB21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824" y="5742393"/>
                <a:ext cx="1215271" cy="461665"/>
              </a:xfrm>
              <a:prstGeom prst="rect">
                <a:avLst/>
              </a:prstGeom>
              <a:blipFill>
                <a:blip r:embed="rId13"/>
                <a:stretch>
                  <a:fillRect l="-11443" r="-3980" b="-6410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143CB12F-CB46-44D9-AEC5-E0DB242746C8}"/>
                  </a:ext>
                </a:extLst>
              </p:cNvPr>
              <p:cNvSpPr/>
              <p:nvPr/>
            </p:nvSpPr>
            <p:spPr>
              <a:xfrm>
                <a:off x="2810728" y="3732802"/>
                <a:ext cx="3768324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𝟗𝟐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𝝅</m:t>
                                  </m:r>
                                </m:num>
                                <m:den>
                                  <m:r>
                                    <a:rPr lang="en-US" sz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𝟖</m:t>
                                  </m:r>
                                </m:den>
                              </m:f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143CB12F-CB46-44D9-AEC5-E0DB242746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0728" y="3732802"/>
                <a:ext cx="3768324" cy="461665"/>
              </a:xfrm>
              <a:prstGeom prst="rect">
                <a:avLst/>
              </a:prstGeom>
              <a:blipFill>
                <a:blip r:embed="rId14"/>
                <a:stretch>
                  <a:fillRect b="-1282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0067206-DA0D-43D5-B081-0025261B7A0B}"/>
                  </a:ext>
                </a:extLst>
              </p:cNvPr>
              <p:cNvSpPr/>
              <p:nvPr/>
            </p:nvSpPr>
            <p:spPr>
              <a:xfrm>
                <a:off x="2813421" y="4234484"/>
                <a:ext cx="3759655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𝟕𝟏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𝟗𝟐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𝟒</m:t>
                                      </m:r>
                                    </m:den>
                                  </m:f>
                                  <m:r>
                                    <a:rPr lang="en-US" sz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𝟖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𝟒𝟒𝟗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0067206-DA0D-43D5-B081-0025261B7A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421" y="4234484"/>
                <a:ext cx="3759655" cy="461665"/>
              </a:xfrm>
              <a:prstGeom prst="rect">
                <a:avLst/>
              </a:prstGeom>
              <a:blipFill>
                <a:blip r:embed="rId15"/>
                <a:stretch>
                  <a:fillRect b="-11688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B8EEA408-E795-4B8F-9A32-057679B9E24A}"/>
                  </a:ext>
                </a:extLst>
              </p:cNvPr>
              <p:cNvSpPr/>
              <p:nvPr/>
            </p:nvSpPr>
            <p:spPr>
              <a:xfrm>
                <a:off x="2804753" y="4733591"/>
                <a:ext cx="3768324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𝟑𝟖𝟑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𝟕𝟏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𝟑</m:t>
                                      </m:r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𝟖</m:t>
                                      </m:r>
                                    </m:den>
                                  </m:f>
                                  <m:r>
                                    <a:rPr lang="en-US" sz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𝟒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𝟓𝟎𝟗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B8EEA408-E795-4B8F-9A32-057679B9E2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753" y="4733591"/>
                <a:ext cx="3768324" cy="461665"/>
              </a:xfrm>
              <a:prstGeom prst="rect">
                <a:avLst/>
              </a:prstGeom>
              <a:blipFill>
                <a:blip r:embed="rId16"/>
                <a:stretch>
                  <a:fillRect t="-2597" b="-6494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4EFA0486-DFC8-4843-BCB7-B54A0A018DBC}"/>
                  </a:ext>
                </a:extLst>
              </p:cNvPr>
              <p:cNvSpPr/>
              <p:nvPr/>
            </p:nvSpPr>
            <p:spPr>
              <a:xfrm>
                <a:off x="2804753" y="5237852"/>
                <a:ext cx="3768323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𝟑𝟖𝟑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den>
                                  </m:f>
                                  <m:r>
                                    <a:rPr lang="en-US" sz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𝟑</m:t>
                                      </m:r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𝟖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𝟓𝟒𝟖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4EFA0486-DFC8-4843-BCB7-B54A0A018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753" y="5237852"/>
                <a:ext cx="3768323" cy="461665"/>
              </a:xfrm>
              <a:prstGeom prst="rect">
                <a:avLst/>
              </a:prstGeom>
              <a:blipFill>
                <a:blip r:embed="rId17"/>
                <a:stretch>
                  <a:fillRect b="-11538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6ADFE28-41E0-4782-B278-CC4BAB8C5747}"/>
                  </a:ext>
                </a:extLst>
              </p:cNvPr>
              <p:cNvSpPr/>
              <p:nvPr/>
            </p:nvSpPr>
            <p:spPr>
              <a:xfrm>
                <a:off x="2804753" y="5742394"/>
                <a:ext cx="3768324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𝟗𝟎𝟔</m:t>
                      </m:r>
                    </m:oMath>
                  </m:oMathPara>
                </a14:m>
                <a:endParaRPr lang="en-US" sz="11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6ADFE28-41E0-4782-B278-CC4BAB8C57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753" y="5742394"/>
                <a:ext cx="3768324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3135232-4A89-4D7D-B518-B81503433D34}"/>
                  </a:ext>
                </a:extLst>
              </p:cNvPr>
              <p:cNvSpPr txBox="1"/>
              <p:nvPr/>
            </p:nvSpPr>
            <p:spPr>
              <a:xfrm>
                <a:off x="284921" y="2704177"/>
                <a:ext cx="7123044" cy="6585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800" b="1" dirty="0">
                    <a:solidFill>
                      <a:srgbClr val="00206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Using five points (four segments</a:t>
                </a:r>
                <a:r>
                  <a:rPr lang="en-US" sz="2000" b="1" dirty="0">
                    <a:solidFill>
                      <a:srgbClr val="00206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):   </a:t>
                </a:r>
                <a:r>
                  <a:rPr lang="en-US" sz="2000" b="1" dirty="0"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sz="20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sz="20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𝝅</m:t>
                            </m:r>
                          </m:num>
                          <m:den>
                            <m:r>
                              <a:rPr lang="en-US" sz="20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den>
                        </m:f>
                        <m:r>
                          <a:rPr lang="en-US" sz="20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num>
                      <m:den>
                        <m:r>
                          <a:rPr lang="en-US" sz="20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2000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>
                            <a:latin typeface="Cambria Math" panose="02040503050406030204" pitchFamily="18" charset="0"/>
                          </a:rPr>
                          <m:t>𝝅</m:t>
                        </m:r>
                      </m:num>
                      <m:den>
                        <m:r>
                          <a:rPr lang="en-US" sz="2000"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sz="2000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,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m:rPr>
                        <m:nor/>
                      </m:rPr>
                      <a:rPr lang="en-US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 </m:t>
                    </m:r>
                    <m:r>
                      <m:rPr>
                        <m:nor/>
                      </m:rPr>
                      <a:rPr lang="en-US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0 ,  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1">
                            <a:latin typeface="Cambria Math" panose="02040503050406030204" pitchFamily="18" charset="0"/>
                          </a:rPr>
                          <m:t>π</m:t>
                        </m:r>
                        <m:r>
                          <a:rPr lang="en-US" b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m:rPr>
                        <m:nor/>
                      </m:rPr>
                      <a:rPr lang="en-US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 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1">
                            <a:latin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4 </m:t>
                        </m:r>
                      </m:den>
                    </m:f>
                    <m:r>
                      <m:rPr>
                        <m:nor/>
                      </m:rPr>
                      <a:rPr lang="en-US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, 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US" b="0" i="1">
                            <a:latin typeface="Cambria Math" panose="02040503050406030204" pitchFamily="18" charset="0"/>
                          </a:rPr>
                          <m:t>π</m:t>
                        </m:r>
                        <m:r>
                          <a:rPr lang="en-US" b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m:rPr>
                        <m:nor/>
                      </m:rPr>
                      <a:rPr lang="en-US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, 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1">
                            <a:latin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3135232-4A89-4D7D-B518-B81503433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1" y="2704177"/>
                <a:ext cx="7123044" cy="658578"/>
              </a:xfrm>
              <a:prstGeom prst="rect">
                <a:avLst/>
              </a:prstGeom>
              <a:blipFill>
                <a:blip r:embed="rId19"/>
                <a:stretch>
                  <a:fillRect l="-771" b="-6481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B2D5C7B-D2E3-4C6C-BBD4-5F797D2DC9C1}"/>
                  </a:ext>
                </a:extLst>
              </p:cNvPr>
              <p:cNvSpPr txBox="1"/>
              <p:nvPr/>
            </p:nvSpPr>
            <p:spPr>
              <a:xfrm>
                <a:off x="51881" y="2367156"/>
                <a:ext cx="3217509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lvl="0" indent="-342900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Font typeface="+mj-lt"/>
                  <a:buAutoNum type="alphaLcPeriod"/>
                </a:pP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𝒏</m:t>
                    </m:r>
                    <m: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line</m:t>
                    </m:r>
                  </m:oMath>
                </a14:m>
                <a:r>
                  <a:rPr lang="en-US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segments</a:t>
                </a: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B2D5C7B-D2E3-4C6C-BBD4-5F797D2DC9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81" y="2367156"/>
                <a:ext cx="3217509" cy="374846"/>
              </a:xfrm>
              <a:prstGeom prst="rect">
                <a:avLst/>
              </a:prstGeom>
              <a:blipFill>
                <a:blip r:embed="rId20"/>
                <a:stretch>
                  <a:fillRect l="-1518" t="-6452" b="-24194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0307DF6B-0E0F-4BDD-AB3E-6A43B93BEE1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662726" y="737941"/>
            <a:ext cx="3695700" cy="22955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0A9A87A-25B2-49C5-BDAC-97B55635CE0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45307" y="3495938"/>
            <a:ext cx="4930539" cy="332343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5157D13-4317-4867-AD32-BF868CFBE19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0" y="49994"/>
            <a:ext cx="12192000" cy="59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253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8" grpId="0" animBg="1"/>
      <p:bldP spid="20" grpId="0" animBg="1"/>
      <p:bldP spid="22" grpId="0" animBg="1"/>
      <p:bldP spid="24" grpId="0" animBg="1"/>
      <p:bldP spid="26" grpId="0" animBg="1"/>
      <p:bldP spid="28" grpId="0" animBg="1"/>
      <p:bldP spid="30" grpId="0" animBg="1"/>
      <p:bldP spid="34" grpId="0" animBg="1"/>
      <p:bldP spid="36" grpId="0" animBg="1"/>
      <p:bldP spid="38" grpId="0" animBg="1"/>
      <p:bldP spid="40" grpId="0" animBg="1"/>
      <p:bldP spid="42" grpId="0" animBg="1"/>
      <p:bldP spid="44" grpId="0" animBg="1"/>
      <p:bldP spid="46" grpId="0" animBg="1"/>
      <p:bldP spid="48" grpId="0" animBg="1"/>
      <p:bldP spid="50" grpId="0" animBg="1"/>
      <p:bldP spid="52" grpId="0" animBg="1"/>
      <p:bldP spid="57" grpId="0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DA54136-4FBA-4ED5-B3B5-ADA5660D991B}"/>
              </a:ext>
            </a:extLst>
          </p:cNvPr>
          <p:cNvSpPr/>
          <p:nvPr/>
        </p:nvSpPr>
        <p:spPr>
          <a:xfrm>
            <a:off x="165653" y="1457782"/>
            <a:ext cx="1239450" cy="341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</a:rPr>
              <a:t>Left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DBC7AD-3A88-4E0E-BEA7-F2B289785DEC}"/>
              </a:ext>
            </a:extLst>
          </p:cNvPr>
          <p:cNvSpPr/>
          <p:nvPr/>
        </p:nvSpPr>
        <p:spPr>
          <a:xfrm>
            <a:off x="1437595" y="1457076"/>
            <a:ext cx="1239449" cy="341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Right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2087EA-C428-47DB-913A-01635C6E6BDF}"/>
              </a:ext>
            </a:extLst>
          </p:cNvPr>
          <p:cNvSpPr/>
          <p:nvPr/>
        </p:nvSpPr>
        <p:spPr>
          <a:xfrm>
            <a:off x="2708884" y="1464078"/>
            <a:ext cx="3720463" cy="341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>
              <a:lnSpc>
                <a:spcPct val="107000"/>
              </a:lnSpc>
            </a:pPr>
            <a:r>
              <a:rPr lang="en-US" sz="2400" dirty="0"/>
              <a:t>Length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664BD04-AD32-4385-B4C4-7409BB6D0B43}"/>
                  </a:ext>
                </a:extLst>
              </p:cNvPr>
              <p:cNvSpPr/>
              <p:nvPr/>
            </p:nvSpPr>
            <p:spPr>
              <a:xfrm>
                <a:off x="159026" y="1838076"/>
                <a:ext cx="123944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664BD04-AD32-4385-B4C4-7409BB6D0B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26" y="1838076"/>
                <a:ext cx="1239449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F0D52CE-602B-436B-85FA-565E07F6D2E0}"/>
                  </a:ext>
                </a:extLst>
              </p:cNvPr>
              <p:cNvSpPr/>
              <p:nvPr/>
            </p:nvSpPr>
            <p:spPr>
              <a:xfrm>
                <a:off x="165652" y="2339760"/>
                <a:ext cx="1232823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𝟏𝟔</m:t>
                              </m:r>
                            </m:den>
                          </m:f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𝟗𝟖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F0D52CE-602B-436B-85FA-565E07F6D2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652" y="2339760"/>
                <a:ext cx="1232823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0A76860-58A8-4EF0-97DC-4296423B9C96}"/>
                  </a:ext>
                </a:extLst>
              </p:cNvPr>
              <p:cNvSpPr/>
              <p:nvPr/>
            </p:nvSpPr>
            <p:spPr>
              <a:xfrm>
                <a:off x="165652" y="2838864"/>
                <a:ext cx="1232823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den>
                          </m:f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𝟗𝟐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0A76860-58A8-4EF0-97DC-4296423B9C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652" y="2838864"/>
                <a:ext cx="1232823" cy="461665"/>
              </a:xfrm>
              <a:prstGeom prst="rect">
                <a:avLst/>
              </a:prstGeom>
              <a:blipFill>
                <a:blip r:embed="rId4"/>
                <a:stretch>
                  <a:fillRect b="-3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9A06F0B-1810-408E-8FA9-8685119F5FDE}"/>
                  </a:ext>
                </a:extLst>
              </p:cNvPr>
              <p:cNvSpPr/>
              <p:nvPr/>
            </p:nvSpPr>
            <p:spPr>
              <a:xfrm>
                <a:off x="165652" y="3343128"/>
                <a:ext cx="1232823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𝟏𝟔</m:t>
                              </m:r>
                            </m:den>
                          </m:f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𝟖𝟑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9A06F0B-1810-408E-8FA9-8685119F5F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652" y="3343128"/>
                <a:ext cx="1232823" cy="461665"/>
              </a:xfrm>
              <a:prstGeom prst="rect">
                <a:avLst/>
              </a:prstGeom>
              <a:blipFill>
                <a:blip r:embed="rId5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12B7A33-7017-40D7-9181-DBB031DEB500}"/>
                  </a:ext>
                </a:extLst>
              </p:cNvPr>
              <p:cNvSpPr/>
              <p:nvPr/>
            </p:nvSpPr>
            <p:spPr>
              <a:xfrm>
                <a:off x="1430968" y="1840651"/>
                <a:ext cx="123944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𝟏𝟔</m:t>
                              </m:r>
                            </m:den>
                          </m:f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𝟗𝟖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12B7A33-7017-40D7-9181-DBB031DEB5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968" y="1840651"/>
                <a:ext cx="1239449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C6F8C54-BEB6-48FC-9110-9C55E80B1207}"/>
                  </a:ext>
                </a:extLst>
              </p:cNvPr>
              <p:cNvSpPr/>
              <p:nvPr/>
            </p:nvSpPr>
            <p:spPr>
              <a:xfrm>
                <a:off x="1437596" y="2339758"/>
                <a:ext cx="1239450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den>
                          </m:f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𝟗𝟐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C6F8C54-BEB6-48FC-9110-9C55E80B12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7596" y="2339758"/>
                <a:ext cx="1239450" cy="461665"/>
              </a:xfrm>
              <a:prstGeom prst="rect">
                <a:avLst/>
              </a:prstGeom>
              <a:blipFill>
                <a:blip r:embed="rId7"/>
                <a:stretch>
                  <a:fillRect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26183D1-2964-4CF2-AA05-381507F24C43}"/>
                  </a:ext>
                </a:extLst>
              </p:cNvPr>
              <p:cNvSpPr/>
              <p:nvPr/>
            </p:nvSpPr>
            <p:spPr>
              <a:xfrm>
                <a:off x="1430969" y="2838865"/>
                <a:ext cx="1246078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𝟏𝟔</m:t>
                              </m:r>
                            </m:den>
                          </m:f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𝟖𝟑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26183D1-2964-4CF2-AA05-381507F24C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969" y="2838865"/>
                <a:ext cx="1246078" cy="461665"/>
              </a:xfrm>
              <a:prstGeom prst="rect">
                <a:avLst/>
              </a:prstGeom>
              <a:blipFill>
                <a:blip r:embed="rId8"/>
                <a:stretch>
                  <a:fillRect b="-5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E9E93FE-81F1-4C8B-82D3-0E6E29177785}"/>
                  </a:ext>
                </a:extLst>
              </p:cNvPr>
              <p:cNvSpPr/>
              <p:nvPr/>
            </p:nvSpPr>
            <p:spPr>
              <a:xfrm>
                <a:off x="1430969" y="3343126"/>
                <a:ext cx="1246078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𝟕𝟏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E9E93FE-81F1-4C8B-82D3-0E6E291777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969" y="3343126"/>
                <a:ext cx="1246078" cy="461665"/>
              </a:xfrm>
              <a:prstGeom prst="rect">
                <a:avLst/>
              </a:prstGeom>
              <a:blipFill>
                <a:blip r:embed="rId9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5DAD746C-66B8-4FD3-8AC1-C30FE554EFDB}"/>
                  </a:ext>
                </a:extLst>
              </p:cNvPr>
              <p:cNvSpPr/>
              <p:nvPr/>
            </p:nvSpPr>
            <p:spPr>
              <a:xfrm>
                <a:off x="1430968" y="3847667"/>
                <a:ext cx="123944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𝟏𝟔</m:t>
                              </m:r>
                            </m:den>
                          </m:f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𝟓𝟔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5DAD746C-66B8-4FD3-8AC1-C30FE554EF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968" y="3847667"/>
                <a:ext cx="1239449" cy="461665"/>
              </a:xfrm>
              <a:prstGeom prst="rect">
                <a:avLst/>
              </a:prstGeom>
              <a:blipFill>
                <a:blip r:embed="rId10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D3C4ADA-EBC5-42E4-B583-E51E49F662C3}"/>
                  </a:ext>
                </a:extLst>
              </p:cNvPr>
              <p:cNvSpPr/>
              <p:nvPr/>
            </p:nvSpPr>
            <p:spPr>
              <a:xfrm>
                <a:off x="2708884" y="1845078"/>
                <a:ext cx="3720463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𝟗𝟖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𝝅</m:t>
                                  </m:r>
                                </m:num>
                                <m:den>
                                  <m:r>
                                    <a:rPr lang="en-US" sz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𝟏𝟔</m:t>
                                  </m:r>
                                </m:den>
                              </m:f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𝟏𝟗𝟕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D3C4ADA-EBC5-42E4-B583-E51E49F662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8884" y="1845078"/>
                <a:ext cx="3720463" cy="461665"/>
              </a:xfrm>
              <a:prstGeom prst="rect">
                <a:avLst/>
              </a:prstGeom>
              <a:blipFill>
                <a:blip r:embed="rId11"/>
                <a:stretch>
                  <a:fillRect b="-1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F54582D-A654-4055-BE7C-577F20264B66}"/>
                  </a:ext>
                </a:extLst>
              </p:cNvPr>
              <p:cNvSpPr/>
              <p:nvPr/>
            </p:nvSpPr>
            <p:spPr>
              <a:xfrm>
                <a:off x="2711579" y="2346760"/>
                <a:ext cx="3717768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𝟗𝟐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𝟗𝟖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𝟖</m:t>
                                      </m:r>
                                    </m:den>
                                  </m:f>
                                  <m:r>
                                    <a:rPr lang="en-US" sz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𝟏𝟔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𝟐𝟎𝟒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F54582D-A654-4055-BE7C-577F20264B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579" y="2346760"/>
                <a:ext cx="3717768" cy="461665"/>
              </a:xfrm>
              <a:prstGeom prst="rect">
                <a:avLst/>
              </a:prstGeom>
              <a:blipFill>
                <a:blip r:embed="rId12"/>
                <a:stretch>
                  <a:fillRect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04EC676B-1CF9-41D4-944A-6D9FC9D8C52D}"/>
                  </a:ext>
                </a:extLst>
              </p:cNvPr>
              <p:cNvSpPr/>
              <p:nvPr/>
            </p:nvSpPr>
            <p:spPr>
              <a:xfrm>
                <a:off x="2702909" y="2845867"/>
                <a:ext cx="3717767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𝟖𝟑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𝟗𝟐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𝟑</m:t>
                                      </m:r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𝟏𝟔</m:t>
                                      </m:r>
                                    </m:den>
                                  </m:f>
                                  <m:r>
                                    <a:rPr lang="en-US" sz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𝟖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𝟐𝟏𝟕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04EC676B-1CF9-41D4-944A-6D9FC9D8C5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909" y="2845867"/>
                <a:ext cx="3717767" cy="461665"/>
              </a:xfrm>
              <a:prstGeom prst="rect">
                <a:avLst/>
              </a:prstGeom>
              <a:blipFill>
                <a:blip r:embed="rId13"/>
                <a:stretch>
                  <a:fillRect t="-2564" b="-6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64C2D8D-FFC7-42B1-8492-0E6119DFF28C}"/>
                  </a:ext>
                </a:extLst>
              </p:cNvPr>
              <p:cNvSpPr/>
              <p:nvPr/>
            </p:nvSpPr>
            <p:spPr>
              <a:xfrm>
                <a:off x="2702910" y="3350128"/>
                <a:ext cx="3717767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𝟕𝟏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𝟖𝟑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𝟒</m:t>
                                      </m:r>
                                    </m:den>
                                  </m:f>
                                  <m:r>
                                    <a:rPr lang="en-US" sz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𝟑</m:t>
                                      </m:r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𝟏𝟔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𝟐𝟑𝟐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64C2D8D-FFC7-42B1-8492-0E6119DFF2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910" y="3350128"/>
                <a:ext cx="3717767" cy="461665"/>
              </a:xfrm>
              <a:prstGeom prst="rect">
                <a:avLst/>
              </a:prstGeom>
              <a:blipFill>
                <a:blip r:embed="rId14"/>
                <a:stretch>
                  <a:fillRect b="-11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1B53DC7-A392-44A1-BB6A-E1C89C0B8A96}"/>
                  </a:ext>
                </a:extLst>
              </p:cNvPr>
              <p:cNvSpPr/>
              <p:nvPr/>
            </p:nvSpPr>
            <p:spPr>
              <a:xfrm>
                <a:off x="2702910" y="3854670"/>
                <a:ext cx="3717768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𝟓𝟔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𝟕𝟏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𝟓</m:t>
                                      </m:r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𝟏𝟔</m:t>
                                      </m:r>
                                    </m:den>
                                  </m:f>
                                  <m:r>
                                    <a:rPr lang="en-US" sz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𝟒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𝟐𝟒𝟖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1B53DC7-A392-44A1-BB6A-E1C89C0B8A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910" y="3854670"/>
                <a:ext cx="3717768" cy="461665"/>
              </a:xfrm>
              <a:prstGeom prst="rect">
                <a:avLst/>
              </a:prstGeom>
              <a:blipFill>
                <a:blip r:embed="rId15"/>
                <a:stretch>
                  <a:fillRect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C5D9BA3-FD45-4470-AC3B-B72D1D0E0041}"/>
                  </a:ext>
                </a:extLst>
              </p:cNvPr>
              <p:cNvSpPr txBox="1"/>
              <p:nvPr/>
            </p:nvSpPr>
            <p:spPr>
              <a:xfrm>
                <a:off x="159026" y="777857"/>
                <a:ext cx="9554818" cy="7168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800" b="1" dirty="0">
                    <a:solidFill>
                      <a:srgbClr val="00206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Using nine points (eight segments):   </a:t>
                </a:r>
                <a:r>
                  <a:rPr lang="en-US" sz="1200" b="1" dirty="0"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sz="22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sz="22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𝝅</m:t>
                            </m:r>
                          </m:num>
                          <m:den>
                            <m:r>
                              <a:rPr lang="en-US" sz="22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den>
                        </m:f>
                        <m:r>
                          <a:rPr lang="en-US" sz="22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22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num>
                      <m:den>
                        <m:r>
                          <a:rPr lang="en-US" sz="22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sz="2000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>
                            <a:latin typeface="Cambria Math" panose="02040503050406030204" pitchFamily="18" charset="0"/>
                          </a:rPr>
                          <m:t>𝝅</m:t>
                        </m:r>
                      </m:num>
                      <m:den>
                        <m:r>
                          <a:rPr lang="en-US" sz="2000">
                            <a:latin typeface="Cambria Math" panose="02040503050406030204" pitchFamily="18" charset="0"/>
                          </a:rPr>
                          <m:t>𝟏𝟔</m:t>
                        </m:r>
                      </m:den>
                    </m:f>
                  </m:oMath>
                </a14:m>
                <a:r>
                  <a:rPr lang="en-US" sz="2000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,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m:rPr>
                        <m:nor/>
                      </m:rPr>
                      <a:rPr lang="en-US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 0 , 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>
                            <a:latin typeface="Cambria Math" panose="02040503050406030204" pitchFamily="18" charset="0"/>
                          </a:rPr>
                          <m:t>𝝅</m:t>
                        </m:r>
                      </m:num>
                      <m:den>
                        <m:r>
                          <a:rPr lang="en-US" sz="2000">
                            <a:latin typeface="Cambria Math" panose="02040503050406030204" pitchFamily="18" charset="0"/>
                          </a:rPr>
                          <m:t>𝟏𝟔</m:t>
                        </m:r>
                      </m:den>
                    </m:f>
                    <m:r>
                      <m:rPr>
                        <m:nor/>
                      </m:rPr>
                      <a:rPr lang="en-US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, </m:t>
                    </m:r>
                    <m:r>
                      <m:rPr>
                        <m:nor/>
                      </m:rPr>
                      <a:rPr lang="en-US" sz="2200" dirty="0"/>
                      <m:t> 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>
                            <a:latin typeface="Cambria Math" panose="02040503050406030204" pitchFamily="18" charset="0"/>
                          </a:rPr>
                          <m:t>𝝅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m:rPr>
                        <m:nor/>
                      </m:rPr>
                      <a:rPr lang="en-US" sz="2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  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200">
                            <a:latin typeface="Cambria Math" panose="02040503050406030204" pitchFamily="18" charset="0"/>
                          </a:rPr>
                          <m:t>𝝅</m:t>
                        </m:r>
                      </m:num>
                      <m:den>
                        <m:r>
                          <a:rPr lang="en-US" sz="2200">
                            <a:latin typeface="Cambria Math" panose="02040503050406030204" pitchFamily="18" charset="0"/>
                          </a:rPr>
                          <m:t>𝟏𝟔</m:t>
                        </m:r>
                      </m:den>
                    </m:f>
                    <m:r>
                      <m:rPr>
                        <m:nor/>
                      </m:rPr>
                      <a:rPr lang="en-US" sz="2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,  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>
                            <a:latin typeface="Cambria Math" panose="02040503050406030204" pitchFamily="18" charset="0"/>
                          </a:rPr>
                          <m:t>𝝅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m:rPr>
                        <m:nor/>
                      </m:rPr>
                      <a:rPr lang="en-US" sz="2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,  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2200">
                            <a:latin typeface="Cambria Math" panose="02040503050406030204" pitchFamily="18" charset="0"/>
                          </a:rPr>
                          <m:t>𝝅</m:t>
                        </m:r>
                      </m:num>
                      <m:den>
                        <m:r>
                          <a:rPr lang="en-US" sz="2200">
                            <a:latin typeface="Cambria Math" panose="02040503050406030204" pitchFamily="18" charset="0"/>
                          </a:rPr>
                          <m:t>𝟏𝟔</m:t>
                        </m:r>
                      </m:den>
                    </m:f>
                    <m:r>
                      <m:rPr>
                        <m:nor/>
                      </m:rPr>
                      <a:rPr lang="en-US" sz="2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,  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200">
                            <a:latin typeface="Cambria Math" panose="02040503050406030204" pitchFamily="18" charset="0"/>
                          </a:rPr>
                          <m:t>𝝅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m:rPr>
                        <m:nor/>
                      </m:rPr>
                      <a:rPr lang="en-US" sz="2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, </m:t>
                    </m:r>
                    <m:r>
                      <m:rPr>
                        <m:nor/>
                      </m:rPr>
                      <a:rPr lang="en-US" sz="2200" dirty="0"/>
                      <m:t> 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sz="2200">
                            <a:latin typeface="Cambria Math" panose="02040503050406030204" pitchFamily="18" charset="0"/>
                          </a:rPr>
                          <m:t>𝝅</m:t>
                        </m:r>
                      </m:num>
                      <m:den>
                        <m:r>
                          <a:rPr lang="en-US" sz="2200">
                            <a:latin typeface="Cambria Math" panose="02040503050406030204" pitchFamily="18" charset="0"/>
                          </a:rPr>
                          <m:t>𝟏𝟔</m:t>
                        </m:r>
                      </m:den>
                    </m:f>
                    <m:r>
                      <m:rPr>
                        <m:nor/>
                      </m:rPr>
                      <a:rPr lang="en-US" sz="2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 </m:t>
                    </m:r>
                    <m:f>
                      <m:fPr>
                        <m:ctrlPr>
                          <a:rPr lang="en-US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𝝅</m:t>
                        </m:r>
                      </m:num>
                      <m:den>
                        <m:r>
                          <a:rPr lang="en-US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</m:oMath>
                </a14:m>
                <a:endParaRPr lang="en-US" sz="220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C5D9BA3-FD45-4470-AC3B-B72D1D0E00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26" y="777857"/>
                <a:ext cx="9554818" cy="716863"/>
              </a:xfrm>
              <a:prstGeom prst="rect">
                <a:avLst/>
              </a:prstGeom>
              <a:blipFill>
                <a:blip r:embed="rId16"/>
                <a:stretch>
                  <a:fillRect l="-511" b="-4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069DA62-10B0-416B-BE56-D0735CB12456}"/>
                  </a:ext>
                </a:extLst>
              </p:cNvPr>
              <p:cNvSpPr/>
              <p:nvPr/>
            </p:nvSpPr>
            <p:spPr>
              <a:xfrm>
                <a:off x="174321" y="4851034"/>
                <a:ext cx="1217527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9144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den>
                          </m:f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𝟖𝟑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069DA62-10B0-416B-BE56-D0735CB124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21" y="4851034"/>
                <a:ext cx="1217527" cy="461665"/>
              </a:xfrm>
              <a:prstGeom prst="rect">
                <a:avLst/>
              </a:prstGeom>
              <a:blipFill>
                <a:blip r:embed="rId17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EA862F5-C7CA-4DC9-8D6B-1F15A90DB8BE}"/>
                  </a:ext>
                </a:extLst>
              </p:cNvPr>
              <p:cNvSpPr/>
              <p:nvPr/>
            </p:nvSpPr>
            <p:spPr>
              <a:xfrm>
                <a:off x="174321" y="5350138"/>
                <a:ext cx="1217527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𝟏𝟔</m:t>
                              </m:r>
                            </m:den>
                          </m:f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𝟏𝟗𝟓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EA862F5-C7CA-4DC9-8D6B-1F15A90DB8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21" y="5350138"/>
                <a:ext cx="1217527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88E86449-E596-418F-9FDA-F9A7FC39478A}"/>
                  </a:ext>
                </a:extLst>
              </p:cNvPr>
              <p:cNvSpPr/>
              <p:nvPr/>
            </p:nvSpPr>
            <p:spPr>
              <a:xfrm>
                <a:off x="1439638" y="4351925"/>
                <a:ext cx="1230780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den>
                          </m:f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𝟖𝟑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88E86449-E596-418F-9FDA-F9A7FC3947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638" y="4351925"/>
                <a:ext cx="1230780" cy="461665"/>
              </a:xfrm>
              <a:prstGeom prst="rect">
                <a:avLst/>
              </a:prstGeom>
              <a:blipFill>
                <a:blip r:embed="rId19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23A5E41E-CA58-4C55-81C1-B8B0E3DA0DB7}"/>
                  </a:ext>
                </a:extLst>
              </p:cNvPr>
              <p:cNvSpPr/>
              <p:nvPr/>
            </p:nvSpPr>
            <p:spPr>
              <a:xfrm>
                <a:off x="1446264" y="4851032"/>
                <a:ext cx="1230781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𝟏𝟔</m:t>
                              </m:r>
                            </m:den>
                          </m:f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𝟏𝟗𝟓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23A5E41E-CA58-4C55-81C1-B8B0E3DA0D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6264" y="4851032"/>
                <a:ext cx="1230781" cy="46166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2417F2D-B920-44D7-8BE7-11918A617AC4}"/>
                  </a:ext>
                </a:extLst>
              </p:cNvPr>
              <p:cNvSpPr/>
              <p:nvPr/>
            </p:nvSpPr>
            <p:spPr>
              <a:xfrm>
                <a:off x="1439637" y="5350139"/>
                <a:ext cx="124607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2417F2D-B920-44D7-8BE7-11918A617A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637" y="5350139"/>
                <a:ext cx="1246079" cy="461665"/>
              </a:xfrm>
              <a:prstGeom prst="rect">
                <a:avLst/>
              </a:prstGeom>
              <a:blipFill>
                <a:blip r:embed="rId21"/>
                <a:stretch>
                  <a:fillRect b="-3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F5DFEAC0-1BEB-48BE-A128-4B2F5ACD2258}"/>
                  </a:ext>
                </a:extLst>
              </p:cNvPr>
              <p:cNvSpPr/>
              <p:nvPr/>
            </p:nvSpPr>
            <p:spPr>
              <a:xfrm>
                <a:off x="1439637" y="5856248"/>
                <a:ext cx="124607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Arc Length</a:t>
                </a:r>
                <a14:m>
                  <m:oMath xmlns:m="http://schemas.openxmlformats.org/officeDocument/2006/math">
                    <m:r>
                      <a:rPr lang="en-US" b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endParaRPr lang="en-US" b="1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F5DFEAC0-1BEB-48BE-A128-4B2F5ACD22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637" y="5856248"/>
                <a:ext cx="1246079" cy="461665"/>
              </a:xfrm>
              <a:prstGeom prst="rect">
                <a:avLst/>
              </a:prstGeom>
              <a:blipFill>
                <a:blip r:embed="rId22"/>
                <a:stretch>
                  <a:fillRect l="-10145" r="-2899" b="-7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E0D2EA1F-6B2B-4F1C-8C75-46F5466E297B}"/>
                  </a:ext>
                </a:extLst>
              </p:cNvPr>
              <p:cNvSpPr/>
              <p:nvPr/>
            </p:nvSpPr>
            <p:spPr>
              <a:xfrm>
                <a:off x="2717554" y="4356352"/>
                <a:ext cx="3703124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𝟖𝟑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𝟓𝟔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𝟑</m:t>
                                      </m:r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𝟖</m:t>
                                      </m:r>
                                    </m:den>
                                  </m:f>
                                  <m:r>
                                    <a:rPr lang="en-US" sz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𝟓</m:t>
                                      </m:r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𝟏𝟔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𝟐𝟔𝟐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E0D2EA1F-6B2B-4F1C-8C75-46F5466E29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7554" y="4356352"/>
                <a:ext cx="3703124" cy="461665"/>
              </a:xfrm>
              <a:prstGeom prst="rect">
                <a:avLst/>
              </a:prstGeom>
              <a:blipFill>
                <a:blip r:embed="rId23"/>
                <a:stretch>
                  <a:fillRect b="-11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07973AD-5FCF-421F-86AB-0133D3FA91C3}"/>
                  </a:ext>
                </a:extLst>
              </p:cNvPr>
              <p:cNvSpPr/>
              <p:nvPr/>
            </p:nvSpPr>
            <p:spPr>
              <a:xfrm>
                <a:off x="2720248" y="4858034"/>
                <a:ext cx="3700430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𝟏𝟗𝟓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𝟖𝟑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𝟕</m:t>
                                      </m:r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𝟏𝟔</m:t>
                                      </m:r>
                                    </m:den>
                                  </m:f>
                                  <m:r>
                                    <a:rPr lang="en-US" sz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𝟑</m:t>
                                      </m:r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𝟖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𝟐𝟕𝟐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07973AD-5FCF-421F-86AB-0133D3FA91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0248" y="4858034"/>
                <a:ext cx="3700430" cy="461665"/>
              </a:xfrm>
              <a:prstGeom prst="rect">
                <a:avLst/>
              </a:prstGeom>
              <a:blipFill>
                <a:blip r:embed="rId24"/>
                <a:stretch>
                  <a:fillRect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DC54097-811E-4BB2-BA7F-153A97BD66CE}"/>
                  </a:ext>
                </a:extLst>
              </p:cNvPr>
              <p:cNvSpPr/>
              <p:nvPr/>
            </p:nvSpPr>
            <p:spPr>
              <a:xfrm>
                <a:off x="2711579" y="5357141"/>
                <a:ext cx="3717767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𝟏𝟗𝟓</m:t>
                              </m:r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den>
                                  </m:f>
                                  <m:r>
                                    <a:rPr lang="en-US" sz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𝟕</m:t>
                                      </m:r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𝟏𝟔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𝟐𝟕𝟕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DC54097-811E-4BB2-BA7F-153A97BD66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579" y="5357141"/>
                <a:ext cx="3717767" cy="461665"/>
              </a:xfrm>
              <a:prstGeom prst="rect">
                <a:avLst/>
              </a:prstGeom>
              <a:blipFill>
                <a:blip r:embed="rId25"/>
                <a:stretch>
                  <a:fillRect t="-2564"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9F2510C6-8D06-48F2-BAEF-742BBCF32855}"/>
                  </a:ext>
                </a:extLst>
              </p:cNvPr>
              <p:cNvSpPr/>
              <p:nvPr/>
            </p:nvSpPr>
            <p:spPr>
              <a:xfrm>
                <a:off x="2711579" y="5863251"/>
                <a:ext cx="3717768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𝟗𝟎𝟗</m:t>
                      </m:r>
                    </m:oMath>
                  </m:oMathPara>
                </a14:m>
                <a:endParaRPr lang="en-US" sz="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9F2510C6-8D06-48F2-BAEF-742BBCF328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579" y="5863251"/>
                <a:ext cx="3717768" cy="461665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C0F0A33C-F7E5-4DA8-A6AE-CF1604EF114B}"/>
                  </a:ext>
                </a:extLst>
              </p:cNvPr>
              <p:cNvSpPr/>
              <p:nvPr/>
            </p:nvSpPr>
            <p:spPr>
              <a:xfrm>
                <a:off x="174319" y="3841262"/>
                <a:ext cx="121752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𝟕𝟏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C0F0A33C-F7E5-4DA8-A6AE-CF1604EF11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19" y="3841262"/>
                <a:ext cx="1217529" cy="461665"/>
              </a:xfrm>
              <a:prstGeom prst="rect">
                <a:avLst/>
              </a:prstGeom>
              <a:blipFill>
                <a:blip r:embed="rId27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3E64EA46-74B2-4861-8E76-FC713463ABB4}"/>
                  </a:ext>
                </a:extLst>
              </p:cNvPr>
              <p:cNvSpPr/>
              <p:nvPr/>
            </p:nvSpPr>
            <p:spPr>
              <a:xfrm>
                <a:off x="159027" y="4349349"/>
                <a:ext cx="1232822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𝟏𝟔</m:t>
                              </m:r>
                            </m:den>
                          </m:f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𝟓𝟔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3E64EA46-74B2-4861-8E76-FC713463AB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27" y="4349349"/>
                <a:ext cx="1232822" cy="461665"/>
              </a:xfrm>
              <a:prstGeom prst="rect">
                <a:avLst/>
              </a:prstGeom>
              <a:blipFill>
                <a:blip r:embed="rId28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81717300-646A-4338-A986-E30AE42B8055}"/>
                  </a:ext>
                </a:extLst>
              </p:cNvPr>
              <p:cNvSpPr txBox="1"/>
              <p:nvPr/>
            </p:nvSpPr>
            <p:spPr>
              <a:xfrm>
                <a:off x="159026" y="467599"/>
                <a:ext cx="3061846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b="1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b. 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𝒏</m:t>
                    </m:r>
                    <m: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b="1" i="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𝟖</m:t>
                    </m:r>
                    <m: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line</m:t>
                    </m:r>
                  </m:oMath>
                </a14:m>
                <a:r>
                  <a:rPr lang="en-US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segments</a:t>
                </a:r>
              </a:p>
            </p:txBody>
          </p:sp>
        </mc:Choice>
        <mc:Fallback xmlns="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81717300-646A-4338-A986-E30AE42B80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26" y="467599"/>
                <a:ext cx="3061846" cy="374846"/>
              </a:xfrm>
              <a:prstGeom prst="rect">
                <a:avLst/>
              </a:prstGeom>
              <a:blipFill>
                <a:blip r:embed="rId29"/>
                <a:stretch>
                  <a:fillRect l="-1594" t="-819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1ACA387-21A9-4099-B862-C809D0733DE2}"/>
                  </a:ext>
                </a:extLst>
              </p:cNvPr>
              <p:cNvSpPr txBox="1"/>
              <p:nvPr/>
            </p:nvSpPr>
            <p:spPr>
              <a:xfrm>
                <a:off x="7277669" y="6327311"/>
                <a:ext cx="3468067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The actual arc length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𝟗𝟎𝟗</m:t>
                    </m:r>
                  </m:oMath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1ACA387-21A9-4099-B862-C809D0733D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669" y="6327311"/>
                <a:ext cx="3468067" cy="374846"/>
              </a:xfrm>
              <a:prstGeom prst="rect">
                <a:avLst/>
              </a:prstGeom>
              <a:blipFill>
                <a:blip r:embed="rId30"/>
                <a:stretch>
                  <a:fillRect l="-1582" t="-819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37C76EF-295E-4B9E-8AA8-FB842EB309F6}"/>
                  </a:ext>
                </a:extLst>
              </p:cNvPr>
              <p:cNvSpPr txBox="1"/>
              <p:nvPr/>
            </p:nvSpPr>
            <p:spPr>
              <a:xfrm>
                <a:off x="174319" y="-22212"/>
                <a:ext cx="3824475" cy="4998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d>
                      <m:dPr>
                        <m:ctrlPr>
                          <a:rPr lang="en-US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  <m:r>
                      <a:rPr lang="en-US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𝒄𝒐𝒔𝒙</m:t>
                    </m:r>
                  </m:oMath>
                </a14:m>
                <a:r>
                  <a:rPr lang="en-US" sz="2000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for 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≤</m:t>
                    </m:r>
                    <m:r>
                      <a:rPr lang="en-US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≤</m:t>
                    </m:r>
                    <m:f>
                      <m:fPr>
                        <m:ctrlPr>
                          <a:rPr lang="en-US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𝝅</m:t>
                        </m:r>
                      </m:num>
                      <m:den>
                        <m:r>
                          <a:rPr lang="en-US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37C76EF-295E-4B9E-8AA8-FB842EB309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19" y="-22212"/>
                <a:ext cx="3824475" cy="499880"/>
              </a:xfrm>
              <a:prstGeom prst="rect">
                <a:avLst/>
              </a:prstGeom>
              <a:blipFill>
                <a:blip r:embed="rId31"/>
                <a:stretch>
                  <a:fillRect l="-797" b="-85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0271CC3C-E266-4577-9665-30B2A7AF2B35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6605516" y="1554263"/>
            <a:ext cx="5362926" cy="460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558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5" grpId="0" animBg="1"/>
      <p:bldP spid="37" grpId="0"/>
      <p:bldP spid="39" grpId="0" animBg="1"/>
      <p:bldP spid="41" grpId="0" animBg="1"/>
      <p:bldP spid="45" grpId="0" animBg="1"/>
      <p:bldP spid="47" grpId="0" animBg="1"/>
      <p:bldP spid="49" grpId="0" animBg="1"/>
      <p:bldP spid="53" grpId="0" animBg="1"/>
      <p:bldP spid="55" grpId="0" animBg="1"/>
      <p:bldP spid="57" grpId="0" animBg="1"/>
      <p:bldP spid="59" grpId="0" animBg="1"/>
      <p:bldP spid="63" grpId="0" animBg="1"/>
      <p:bldP spid="91" grpId="0" animBg="1"/>
      <p:bldP spid="93" grpId="0" animBg="1"/>
      <p:bldP spid="100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B9EAAD8-73B9-4AE0-B98E-5F295438B8A3}"/>
              </a:ext>
            </a:extLst>
          </p:cNvPr>
          <p:cNvSpPr txBox="1"/>
          <p:nvPr/>
        </p:nvSpPr>
        <p:spPr>
          <a:xfrm>
            <a:off x="291548" y="740514"/>
            <a:ext cx="2610678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solidFill>
                  <a:schemeClr val="bg1"/>
                </a:solidFill>
                <a:highlight>
                  <a:srgbClr val="000080"/>
                </a:highlight>
                <a:latin typeface="Calibri" panose="020F0502020204030204" pitchFamily="34" charset="0"/>
                <a:cs typeface="Arial" panose="020B0604020202020204" pitchFamily="34" charset="0"/>
              </a:rPr>
              <a:t>Exercise: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Q11 Page: 68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3619CF-B707-4370-8B88-E67830B04B6E}"/>
                  </a:ext>
                </a:extLst>
              </p:cNvPr>
              <p:cNvSpPr txBox="1"/>
              <p:nvPr/>
            </p:nvSpPr>
            <p:spPr>
              <a:xfrm>
                <a:off x="291548" y="1188576"/>
                <a:ext cx="6669648" cy="3785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Estimate the length of the curve of 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r>
                  <a:rPr lang="en-US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≤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≤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</m:t>
                    </m:r>
                  </m:oMath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3619CF-B707-4370-8B88-E67830B04B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8" y="1188576"/>
                <a:ext cx="6669648" cy="378565"/>
              </a:xfrm>
              <a:prstGeom prst="rect">
                <a:avLst/>
              </a:prstGeom>
              <a:blipFill>
                <a:blip r:embed="rId2"/>
                <a:stretch>
                  <a:fillRect l="-823" t="-6452" b="-25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447B08B0-8C83-4331-AB07-71F3824E0DAA}"/>
              </a:ext>
            </a:extLst>
          </p:cNvPr>
          <p:cNvSpPr/>
          <p:nvPr/>
        </p:nvSpPr>
        <p:spPr>
          <a:xfrm>
            <a:off x="291548" y="740514"/>
            <a:ext cx="6532333" cy="8408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C05B7A-1CF1-4E55-8D90-D06A6E34D8CA}"/>
              </a:ext>
            </a:extLst>
          </p:cNvPr>
          <p:cNvSpPr txBox="1"/>
          <p:nvPr/>
        </p:nvSpPr>
        <p:spPr>
          <a:xfrm>
            <a:off x="145776" y="1662744"/>
            <a:ext cx="14577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/>
                <a:highlight>
                  <a:srgbClr val="00008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Solution: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D287F97-3EB8-4285-9D66-53993A528BA2}"/>
                  </a:ext>
                </a:extLst>
              </p:cNvPr>
              <p:cNvSpPr txBox="1"/>
              <p:nvPr/>
            </p:nvSpPr>
            <p:spPr>
              <a:xfrm>
                <a:off x="1358348" y="1743694"/>
                <a:ext cx="4737651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The endpoints of the curve on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"/>
                        <m:ctrlP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e>
                    </m:d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</m:t>
                    </m:r>
                    <m:d>
                      <m:dPr>
                        <m:begChr m:val=""/>
                        <m:endChr m:val="]"/>
                        <m:ctrlP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e>
                    </m:d>
                  </m:oMath>
                </a14:m>
                <a:r>
                  <a:rPr lang="en-US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are: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D287F97-3EB8-4285-9D66-53993A528B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8348" y="1743694"/>
                <a:ext cx="4737651" cy="374846"/>
              </a:xfrm>
              <a:prstGeom prst="rect">
                <a:avLst/>
              </a:prstGeom>
              <a:blipFill>
                <a:blip r:embed="rId3"/>
                <a:stretch>
                  <a:fillRect l="-1158" t="-122581" b="-185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78249C0-7CF8-49F0-A8D8-F38B0EF40D89}"/>
                  </a:ext>
                </a:extLst>
              </p:cNvPr>
              <p:cNvSpPr txBox="1"/>
              <p:nvPr/>
            </p:nvSpPr>
            <p:spPr>
              <a:xfrm>
                <a:off x="5550173" y="1769559"/>
                <a:ext cx="1543878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𝟓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, (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𝟓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78249C0-7CF8-49F0-A8D8-F38B0EF40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0173" y="1769559"/>
                <a:ext cx="1543878" cy="4912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B6A6EA4C-CD7A-4A9A-BE5A-385ECA4A3B9A}"/>
              </a:ext>
            </a:extLst>
          </p:cNvPr>
          <p:cNvSpPr/>
          <p:nvPr/>
        </p:nvSpPr>
        <p:spPr>
          <a:xfrm>
            <a:off x="291547" y="3355083"/>
            <a:ext cx="1208645" cy="341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</a:rPr>
              <a:t>Left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698E30-9DEC-4C5D-964A-C93150BC1D9A}"/>
              </a:ext>
            </a:extLst>
          </p:cNvPr>
          <p:cNvSpPr/>
          <p:nvPr/>
        </p:nvSpPr>
        <p:spPr>
          <a:xfrm>
            <a:off x="1554452" y="3351802"/>
            <a:ext cx="1215272" cy="341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Right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57CEEE-6081-4BBE-B574-5E77B1C55D8F}"/>
              </a:ext>
            </a:extLst>
          </p:cNvPr>
          <p:cNvSpPr/>
          <p:nvPr/>
        </p:nvSpPr>
        <p:spPr>
          <a:xfrm>
            <a:off x="2810727" y="3351802"/>
            <a:ext cx="3768324" cy="341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>
              <a:lnSpc>
                <a:spcPct val="107000"/>
              </a:lnSpc>
            </a:pPr>
            <a:r>
              <a:rPr lang="en-US" sz="2400" dirty="0"/>
              <a:t>Length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EF78A90-F065-4CBA-960D-4CBC28AFF026}"/>
                  </a:ext>
                </a:extLst>
              </p:cNvPr>
              <p:cNvSpPr/>
              <p:nvPr/>
            </p:nvSpPr>
            <p:spPr>
              <a:xfrm>
                <a:off x="284921" y="3735377"/>
                <a:ext cx="1215271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EF78A90-F065-4CBA-960D-4CBC28AFF0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1" y="3735377"/>
                <a:ext cx="121527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CFE5016-B9C6-4E19-82FE-9AF0565C76F7}"/>
                  </a:ext>
                </a:extLst>
              </p:cNvPr>
              <p:cNvSpPr/>
              <p:nvPr/>
            </p:nvSpPr>
            <p:spPr>
              <a:xfrm>
                <a:off x="291547" y="4237061"/>
                <a:ext cx="1208645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CFE5016-B9C6-4E19-82FE-9AF0565C76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7" y="4237061"/>
                <a:ext cx="1208645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06E3D15-CDD4-4679-B59B-A5484DED44BE}"/>
                  </a:ext>
                </a:extLst>
              </p:cNvPr>
              <p:cNvSpPr/>
              <p:nvPr/>
            </p:nvSpPr>
            <p:spPr>
              <a:xfrm>
                <a:off x="291547" y="4736165"/>
                <a:ext cx="119334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06E3D15-CDD4-4679-B59B-A5484DED44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7" y="4736165"/>
                <a:ext cx="119334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BEB1AB2-AE80-44C8-9F7E-53BF18EF5733}"/>
                  </a:ext>
                </a:extLst>
              </p:cNvPr>
              <p:cNvSpPr/>
              <p:nvPr/>
            </p:nvSpPr>
            <p:spPr>
              <a:xfrm>
                <a:off x="291547" y="5240429"/>
                <a:ext cx="119334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BEB1AB2-AE80-44C8-9F7E-53BF18EF57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7" y="5240429"/>
                <a:ext cx="1193349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FF06985-921C-411D-AEE4-9B7F93B4A1A6}"/>
                  </a:ext>
                </a:extLst>
              </p:cNvPr>
              <p:cNvSpPr/>
              <p:nvPr/>
            </p:nvSpPr>
            <p:spPr>
              <a:xfrm>
                <a:off x="1547824" y="3735377"/>
                <a:ext cx="1215271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FF06985-921C-411D-AEE4-9B7F93B4A1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824" y="3735377"/>
                <a:ext cx="1215271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E74F96E-99A7-44D7-BC99-7E10A821EC27}"/>
                  </a:ext>
                </a:extLst>
              </p:cNvPr>
              <p:cNvSpPr/>
              <p:nvPr/>
            </p:nvSpPr>
            <p:spPr>
              <a:xfrm>
                <a:off x="1554452" y="4234484"/>
                <a:ext cx="1208644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E74F96E-99A7-44D7-BC99-7E10A821EC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452" y="4234484"/>
                <a:ext cx="1208644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53B0F7C-BE01-4557-A235-8B4BD4BA25CA}"/>
                  </a:ext>
                </a:extLst>
              </p:cNvPr>
              <p:cNvSpPr/>
              <p:nvPr/>
            </p:nvSpPr>
            <p:spPr>
              <a:xfrm>
                <a:off x="1547825" y="4733591"/>
                <a:ext cx="1222670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53B0F7C-BE01-4557-A235-8B4BD4BA25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825" y="4733591"/>
                <a:ext cx="122267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75A0847-5DB0-4368-AC53-8A4E84C17769}"/>
                  </a:ext>
                </a:extLst>
              </p:cNvPr>
              <p:cNvSpPr/>
              <p:nvPr/>
            </p:nvSpPr>
            <p:spPr>
              <a:xfrm>
                <a:off x="1547824" y="5237852"/>
                <a:ext cx="1215271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75A0847-5DB0-4368-AC53-8A4E84C177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824" y="5237852"/>
                <a:ext cx="1215271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31D4827-2937-4A79-9A19-45C500CB2152}"/>
                  </a:ext>
                </a:extLst>
              </p:cNvPr>
              <p:cNvSpPr/>
              <p:nvPr/>
            </p:nvSpPr>
            <p:spPr>
              <a:xfrm>
                <a:off x="1547824" y="5742393"/>
                <a:ext cx="1215271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Arc Length</a:t>
                </a:r>
                <a14:m>
                  <m:oMath xmlns:m="http://schemas.openxmlformats.org/officeDocument/2006/math">
                    <m:r>
                      <a:rPr lang="en-US" b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endParaRPr lang="en-US" b="1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31D4827-2937-4A79-9A19-45C500CB21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824" y="5742393"/>
                <a:ext cx="1215271" cy="461665"/>
              </a:xfrm>
              <a:prstGeom prst="rect">
                <a:avLst/>
              </a:prstGeom>
              <a:blipFill>
                <a:blip r:embed="rId13"/>
                <a:stretch>
                  <a:fillRect l="-11443" r="-3980" b="-6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143CB12F-CB46-44D9-AEC5-E0DB242746C8}"/>
                  </a:ext>
                </a:extLst>
              </p:cNvPr>
              <p:cNvSpPr/>
              <p:nvPr/>
            </p:nvSpPr>
            <p:spPr>
              <a:xfrm>
                <a:off x="2810728" y="3732802"/>
                <a:ext cx="3768324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(−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−−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𝟏𝟔𝟐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143CB12F-CB46-44D9-AEC5-E0DB242746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0728" y="3732802"/>
                <a:ext cx="3768324" cy="461665"/>
              </a:xfrm>
              <a:prstGeom prst="rect">
                <a:avLst/>
              </a:prstGeom>
              <a:blipFill>
                <a:blip r:embed="rId14"/>
                <a:stretch>
                  <a:fillRect b="-14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0067206-DA0D-43D5-B081-0025261B7A0B}"/>
                  </a:ext>
                </a:extLst>
              </p:cNvPr>
              <p:cNvSpPr/>
              <p:nvPr/>
            </p:nvSpPr>
            <p:spPr>
              <a:xfrm>
                <a:off x="2813421" y="4234484"/>
                <a:ext cx="3759655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−−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𝟒𝟏𝟒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0067206-DA0D-43D5-B081-0025261B7A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421" y="4234484"/>
                <a:ext cx="3759655" cy="461665"/>
              </a:xfrm>
              <a:prstGeom prst="rect">
                <a:avLst/>
              </a:prstGeom>
              <a:blipFill>
                <a:blip r:embed="rId15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B8EEA408-E795-4B8F-9A32-057679B9E24A}"/>
                  </a:ext>
                </a:extLst>
              </p:cNvPr>
              <p:cNvSpPr/>
              <p:nvPr/>
            </p:nvSpPr>
            <p:spPr>
              <a:xfrm>
                <a:off x="2804753" y="4733591"/>
                <a:ext cx="3768324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𝟒𝟏𝟒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B8EEA408-E795-4B8F-9A32-057679B9E2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753" y="4733591"/>
                <a:ext cx="3768324" cy="461665"/>
              </a:xfrm>
              <a:prstGeom prst="rect">
                <a:avLst/>
              </a:prstGeom>
              <a:blipFill>
                <a:blip r:embed="rId16"/>
                <a:stretch>
                  <a:fillRect t="-1299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4EFA0486-DFC8-4843-BCB7-B54A0A018DBC}"/>
                  </a:ext>
                </a:extLst>
              </p:cNvPr>
              <p:cNvSpPr/>
              <p:nvPr/>
            </p:nvSpPr>
            <p:spPr>
              <a:xfrm>
                <a:off x="2804753" y="5237852"/>
                <a:ext cx="3768323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𝟏𝟔𝟐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4EFA0486-DFC8-4843-BCB7-B54A0A018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753" y="5237852"/>
                <a:ext cx="3768323" cy="461665"/>
              </a:xfrm>
              <a:prstGeom prst="rect">
                <a:avLst/>
              </a:prstGeom>
              <a:blipFill>
                <a:blip r:embed="rId17"/>
                <a:stretch>
                  <a:fillRect b="-14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6ADFE28-41E0-4782-B278-CC4BAB8C5747}"/>
                  </a:ext>
                </a:extLst>
              </p:cNvPr>
              <p:cNvSpPr/>
              <p:nvPr/>
            </p:nvSpPr>
            <p:spPr>
              <a:xfrm>
                <a:off x="2804753" y="5742394"/>
                <a:ext cx="3768324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𝟏𝟓𝟑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6ADFE28-41E0-4782-B278-CC4BAB8C57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753" y="5742394"/>
                <a:ext cx="3768324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3135232-4A89-4D7D-B518-B81503433D34}"/>
                  </a:ext>
                </a:extLst>
              </p:cNvPr>
              <p:cNvSpPr txBox="1"/>
              <p:nvPr/>
            </p:nvSpPr>
            <p:spPr>
              <a:xfrm>
                <a:off x="152403" y="2700331"/>
                <a:ext cx="7127178" cy="5665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800" b="1" dirty="0">
                    <a:solidFill>
                      <a:srgbClr val="00206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Using five points (four segments):</a:t>
                </a:r>
                <a:r>
                  <a:rPr lang="en-US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num>
                      <m:den>
                        <m:r>
                          <a:rPr lang="en-US" sz="20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2000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= 1   ,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m:rPr>
                        <m:nor/>
                      </m:rPr>
                      <a:rPr lang="en-US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    −2 ,  −1  ,  0 ,  1 , 2</m:t>
                    </m:r>
                  </m:oMath>
                </a14:m>
                <a:endParaRPr lang="en-US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3135232-4A89-4D7D-B518-B81503433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3" y="2700331"/>
                <a:ext cx="7127178" cy="566502"/>
              </a:xfrm>
              <a:prstGeom prst="rect">
                <a:avLst/>
              </a:prstGeom>
              <a:blipFill>
                <a:blip r:embed="rId19"/>
                <a:stretch>
                  <a:fillRect l="-684" b="-43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B2D5C7B-D2E3-4C6C-BBD4-5F797D2DC9C1}"/>
                  </a:ext>
                </a:extLst>
              </p:cNvPr>
              <p:cNvSpPr txBox="1"/>
              <p:nvPr/>
            </p:nvSpPr>
            <p:spPr>
              <a:xfrm>
                <a:off x="145776" y="2245003"/>
                <a:ext cx="3217509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lvl="0" indent="-342900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Font typeface="+mj-lt"/>
                  <a:buAutoNum type="alphaLcPeriod"/>
                </a:pP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𝒏</m:t>
                    </m:r>
                    <m: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line</m:t>
                    </m:r>
                  </m:oMath>
                </a14:m>
                <a:r>
                  <a:rPr lang="en-US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segments</a:t>
                </a: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B2D5C7B-D2E3-4C6C-BBD4-5F797D2DC9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76" y="2245003"/>
                <a:ext cx="3217509" cy="374846"/>
              </a:xfrm>
              <a:prstGeom prst="rect">
                <a:avLst/>
              </a:prstGeom>
              <a:blipFill>
                <a:blip r:embed="rId20"/>
                <a:stretch>
                  <a:fillRect l="-1515" t="-6452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FA26DB32-8241-4A82-A32C-3DC89432AA1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837640" y="671195"/>
            <a:ext cx="2886597" cy="27770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996F15-7277-49F2-BA93-5FC977F0B28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506059" y="3623937"/>
            <a:ext cx="3762375" cy="314263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81F48A5-E6C5-4427-BA06-91B8A8CC07C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0" y="49994"/>
            <a:ext cx="12192000" cy="59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75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8" grpId="0" animBg="1"/>
      <p:bldP spid="20" grpId="0" animBg="1"/>
      <p:bldP spid="22" grpId="0" animBg="1"/>
      <p:bldP spid="24" grpId="0" animBg="1"/>
      <p:bldP spid="26" grpId="0" animBg="1"/>
      <p:bldP spid="28" grpId="0" animBg="1"/>
      <p:bldP spid="30" grpId="0" animBg="1"/>
      <p:bldP spid="34" grpId="0" animBg="1"/>
      <p:bldP spid="36" grpId="0" animBg="1"/>
      <p:bldP spid="38" grpId="0" animBg="1"/>
      <p:bldP spid="40" grpId="0" animBg="1"/>
      <p:bldP spid="42" grpId="0" animBg="1"/>
      <p:bldP spid="44" grpId="0" animBg="1"/>
      <p:bldP spid="46" grpId="0" animBg="1"/>
      <p:bldP spid="48" grpId="0" animBg="1"/>
      <p:bldP spid="50" grpId="0" animBg="1"/>
      <p:bldP spid="52" grpId="0" animBg="1"/>
      <p:bldP spid="57" grpId="0"/>
      <p:bldP spid="5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DA54136-4FBA-4ED5-B3B5-ADA5660D991B}"/>
              </a:ext>
            </a:extLst>
          </p:cNvPr>
          <p:cNvSpPr/>
          <p:nvPr/>
        </p:nvSpPr>
        <p:spPr>
          <a:xfrm>
            <a:off x="165653" y="1457782"/>
            <a:ext cx="1239450" cy="341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</a:rPr>
              <a:t>Left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DBC7AD-3A88-4E0E-BEA7-F2B289785DEC}"/>
              </a:ext>
            </a:extLst>
          </p:cNvPr>
          <p:cNvSpPr/>
          <p:nvPr/>
        </p:nvSpPr>
        <p:spPr>
          <a:xfrm>
            <a:off x="1437595" y="1457076"/>
            <a:ext cx="1239449" cy="341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Right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2087EA-C428-47DB-913A-01635C6E6BDF}"/>
              </a:ext>
            </a:extLst>
          </p:cNvPr>
          <p:cNvSpPr/>
          <p:nvPr/>
        </p:nvSpPr>
        <p:spPr>
          <a:xfrm>
            <a:off x="2708884" y="1464078"/>
            <a:ext cx="3720463" cy="341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>
              <a:lnSpc>
                <a:spcPct val="107000"/>
              </a:lnSpc>
            </a:pPr>
            <a:r>
              <a:rPr lang="en-US" sz="2400" dirty="0"/>
              <a:t>Length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664BD04-AD32-4385-B4C4-7409BB6D0B43}"/>
                  </a:ext>
                </a:extLst>
              </p:cNvPr>
              <p:cNvSpPr/>
              <p:nvPr/>
            </p:nvSpPr>
            <p:spPr>
              <a:xfrm>
                <a:off x="159026" y="1838076"/>
                <a:ext cx="123944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664BD04-AD32-4385-B4C4-7409BB6D0B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26" y="1838076"/>
                <a:ext cx="1239449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F0D52CE-602B-436B-85FA-565E07F6D2E0}"/>
                  </a:ext>
                </a:extLst>
              </p:cNvPr>
              <p:cNvSpPr/>
              <p:nvPr/>
            </p:nvSpPr>
            <p:spPr>
              <a:xfrm>
                <a:off x="165652" y="2339760"/>
                <a:ext cx="1232823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27432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160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F0D52CE-602B-436B-85FA-565E07F6D2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652" y="2339760"/>
                <a:ext cx="1232823" cy="461665"/>
              </a:xfrm>
              <a:prstGeom prst="rect">
                <a:avLst/>
              </a:prstGeom>
              <a:blipFill>
                <a:blip r:embed="rId3"/>
                <a:stretch>
                  <a:fillRect l="-3922" r="-4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0A76860-58A8-4EF0-97DC-4296423B9C96}"/>
                  </a:ext>
                </a:extLst>
              </p:cNvPr>
              <p:cNvSpPr/>
              <p:nvPr/>
            </p:nvSpPr>
            <p:spPr>
              <a:xfrm>
                <a:off x="165652" y="2838864"/>
                <a:ext cx="1232823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0A76860-58A8-4EF0-97DC-4296423B9C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652" y="2838864"/>
                <a:ext cx="123282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9A06F0B-1810-408E-8FA9-8685119F5FDE}"/>
                  </a:ext>
                </a:extLst>
              </p:cNvPr>
              <p:cNvSpPr/>
              <p:nvPr/>
            </p:nvSpPr>
            <p:spPr>
              <a:xfrm>
                <a:off x="165652" y="3343128"/>
                <a:ext cx="1232823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,−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9A06F0B-1810-408E-8FA9-8685119F5F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652" y="3343128"/>
                <a:ext cx="1232823" cy="461665"/>
              </a:xfrm>
              <a:prstGeom prst="rect">
                <a:avLst/>
              </a:prstGeom>
              <a:blipFill>
                <a:blip r:embed="rId5"/>
                <a:stretch>
                  <a:fillRect l="-6863" r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12B7A33-7017-40D7-9181-DBB031DEB500}"/>
                  </a:ext>
                </a:extLst>
              </p:cNvPr>
              <p:cNvSpPr/>
              <p:nvPr/>
            </p:nvSpPr>
            <p:spPr>
              <a:xfrm>
                <a:off x="1430968" y="1840651"/>
                <a:ext cx="123944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274320" rIns="0" rtlCol="0" anchor="ctr"/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n-US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12B7A33-7017-40D7-9181-DBB031DEB5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968" y="1840651"/>
                <a:ext cx="1239449" cy="461665"/>
              </a:xfrm>
              <a:prstGeom prst="rect">
                <a:avLst/>
              </a:prstGeom>
              <a:blipFill>
                <a:blip r:embed="rId6"/>
                <a:stretch>
                  <a:fillRect l="-3902" r="-3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C6F8C54-BEB6-48FC-9110-9C55E80B1207}"/>
                  </a:ext>
                </a:extLst>
              </p:cNvPr>
              <p:cNvSpPr/>
              <p:nvPr/>
            </p:nvSpPr>
            <p:spPr>
              <a:xfrm>
                <a:off x="1437596" y="2339758"/>
                <a:ext cx="1239450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C6F8C54-BEB6-48FC-9110-9C55E80B12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7596" y="2339758"/>
                <a:ext cx="1239450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26183D1-2964-4CF2-AA05-381507F24C43}"/>
                  </a:ext>
                </a:extLst>
              </p:cNvPr>
              <p:cNvSpPr/>
              <p:nvPr/>
            </p:nvSpPr>
            <p:spPr>
              <a:xfrm>
                <a:off x="1430969" y="2838865"/>
                <a:ext cx="1246078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,−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26183D1-2964-4CF2-AA05-381507F24C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969" y="2838865"/>
                <a:ext cx="1246078" cy="461665"/>
              </a:xfrm>
              <a:prstGeom prst="rect">
                <a:avLst/>
              </a:prstGeom>
              <a:blipFill>
                <a:blip r:embed="rId8"/>
                <a:stretch>
                  <a:fillRect l="-7282" r="-121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E9E93FE-81F1-4C8B-82D3-0E6E29177785}"/>
                  </a:ext>
                </a:extLst>
              </p:cNvPr>
              <p:cNvSpPr/>
              <p:nvPr/>
            </p:nvSpPr>
            <p:spPr>
              <a:xfrm>
                <a:off x="1430969" y="3343126"/>
                <a:ext cx="1246078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E9E93FE-81F1-4C8B-82D3-0E6E291777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969" y="3343126"/>
                <a:ext cx="1246078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5DAD746C-66B8-4FD3-8AC1-C30FE554EFDB}"/>
                  </a:ext>
                </a:extLst>
              </p:cNvPr>
              <p:cNvSpPr/>
              <p:nvPr/>
            </p:nvSpPr>
            <p:spPr>
              <a:xfrm>
                <a:off x="1430968" y="3847667"/>
                <a:ext cx="123944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5DAD746C-66B8-4FD3-8AC1-C30FE554EF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968" y="3847667"/>
                <a:ext cx="1239449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D3C4ADA-EBC5-42E4-B583-E51E49F662C3}"/>
                  </a:ext>
                </a:extLst>
              </p:cNvPr>
              <p:cNvSpPr/>
              <p:nvPr/>
            </p:nvSpPr>
            <p:spPr>
              <a:xfrm>
                <a:off x="2708884" y="1845078"/>
                <a:ext cx="3720463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𝟖𝟐𝟎</m:t>
                      </m:r>
                    </m:oMath>
                  </m:oMathPara>
                </a14:m>
                <a:endParaRPr lang="en-US" sz="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D3C4ADA-EBC5-42E4-B583-E51E49F662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8884" y="1845078"/>
                <a:ext cx="3720463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F54582D-A654-4055-BE7C-577F20264B66}"/>
                  </a:ext>
                </a:extLst>
              </p:cNvPr>
              <p:cNvSpPr/>
              <p:nvPr/>
            </p:nvSpPr>
            <p:spPr>
              <a:xfrm>
                <a:off x="2711579" y="2346760"/>
                <a:ext cx="3717768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𝟑𝟒𝟔</m:t>
                      </m:r>
                    </m:oMath>
                  </m:oMathPara>
                </a14:m>
                <a:endParaRPr lang="en-US" sz="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F54582D-A654-4055-BE7C-577F20264B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579" y="2346760"/>
                <a:ext cx="3717768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04EC676B-1CF9-41D4-944A-6D9FC9D8C52D}"/>
                  </a:ext>
                </a:extLst>
              </p:cNvPr>
              <p:cNvSpPr/>
              <p:nvPr/>
            </p:nvSpPr>
            <p:spPr>
              <a:xfrm>
                <a:off x="2702909" y="2845867"/>
                <a:ext cx="3717767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𝟗𝟎𝟏</m:t>
                      </m:r>
                    </m:oMath>
                  </m:oMathPara>
                </a14:m>
                <a:endParaRPr lang="en-US" sz="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04EC676B-1CF9-41D4-944A-6D9FC9D8C5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909" y="2845867"/>
                <a:ext cx="3717767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64C2D8D-FFC7-42B1-8492-0E6119DFF28C}"/>
                  </a:ext>
                </a:extLst>
              </p:cNvPr>
              <p:cNvSpPr/>
              <p:nvPr/>
            </p:nvSpPr>
            <p:spPr>
              <a:xfrm>
                <a:off x="2702910" y="3350128"/>
                <a:ext cx="3717767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𝟓𝟓𝟗</m:t>
                      </m:r>
                    </m:oMath>
                  </m:oMathPara>
                </a14:m>
                <a:endParaRPr lang="en-US" sz="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64C2D8D-FFC7-42B1-8492-0E6119DFF2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910" y="3350128"/>
                <a:ext cx="3717767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1B53DC7-A392-44A1-BB6A-E1C89C0B8A96}"/>
                  </a:ext>
                </a:extLst>
              </p:cNvPr>
              <p:cNvSpPr/>
              <p:nvPr/>
            </p:nvSpPr>
            <p:spPr>
              <a:xfrm>
                <a:off x="2702910" y="3854670"/>
                <a:ext cx="3717768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𝟓𝟓𝟗</m:t>
                      </m:r>
                    </m:oMath>
                  </m:oMathPara>
                </a14:m>
                <a:endParaRPr lang="en-US" sz="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1B53DC7-A392-44A1-BB6A-E1C89C0B8A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910" y="3854670"/>
                <a:ext cx="3717768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C5D9BA3-FD45-4470-AC3B-B72D1D0E0041}"/>
                  </a:ext>
                </a:extLst>
              </p:cNvPr>
              <p:cNvSpPr txBox="1"/>
              <p:nvPr/>
            </p:nvSpPr>
            <p:spPr>
              <a:xfrm>
                <a:off x="159026" y="923629"/>
                <a:ext cx="8931966" cy="568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800" b="1" dirty="0">
                    <a:solidFill>
                      <a:srgbClr val="00206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Using nine points (eight segments):   </a:t>
                </a:r>
                <a:r>
                  <a:rPr lang="en-US" sz="2000" b="1" dirty="0"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num>
                      <m:den>
                        <m:r>
                          <a:rPr lang="en-US" sz="20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sz="2000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=  </a:t>
                </a:r>
                <a:r>
                  <a:rPr lang="en-US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0.5</a:t>
                </a:r>
                <a:r>
                  <a:rPr lang="en-US" sz="1600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,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m:rPr>
                        <m:nor/>
                      </m:rPr>
                      <a:rPr lang="en-US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 −2 , −1.5 , −1 , −0.5 , 0 , 0.5 , 1 , 1.5 , 2</m:t>
                    </m:r>
                  </m:oMath>
                </a14:m>
                <a:endParaRPr lang="en-US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C5D9BA3-FD45-4470-AC3B-B72D1D0E00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26" y="923629"/>
                <a:ext cx="8931966" cy="568104"/>
              </a:xfrm>
              <a:prstGeom prst="rect">
                <a:avLst/>
              </a:prstGeom>
              <a:blipFill>
                <a:blip r:embed="rId16"/>
                <a:stretch>
                  <a:fillRect l="-546" b="-7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069DA62-10B0-416B-BE56-D0735CB12456}"/>
                  </a:ext>
                </a:extLst>
              </p:cNvPr>
              <p:cNvSpPr/>
              <p:nvPr/>
            </p:nvSpPr>
            <p:spPr>
              <a:xfrm>
                <a:off x="174321" y="4851034"/>
                <a:ext cx="1217527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27432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160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069DA62-10B0-416B-BE56-D0735CB124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21" y="4851034"/>
                <a:ext cx="1217527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EA862F5-C7CA-4DC9-8D6B-1F15A90DB8BE}"/>
                  </a:ext>
                </a:extLst>
              </p:cNvPr>
              <p:cNvSpPr/>
              <p:nvPr/>
            </p:nvSpPr>
            <p:spPr>
              <a:xfrm>
                <a:off x="174321" y="5350138"/>
                <a:ext cx="1217527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EA862F5-C7CA-4DC9-8D6B-1F15A90DB8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21" y="5350138"/>
                <a:ext cx="1217527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88E86449-E596-418F-9FDA-F9A7FC39478A}"/>
                  </a:ext>
                </a:extLst>
              </p:cNvPr>
              <p:cNvSpPr/>
              <p:nvPr/>
            </p:nvSpPr>
            <p:spPr>
              <a:xfrm>
                <a:off x="1439638" y="4351925"/>
                <a:ext cx="1230780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88E86449-E596-418F-9FDA-F9A7FC3947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638" y="4351925"/>
                <a:ext cx="1230780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23A5E41E-CA58-4C55-81C1-B8B0E3DA0DB7}"/>
                  </a:ext>
                </a:extLst>
              </p:cNvPr>
              <p:cNvSpPr/>
              <p:nvPr/>
            </p:nvSpPr>
            <p:spPr>
              <a:xfrm>
                <a:off x="1446264" y="4851032"/>
                <a:ext cx="1230781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23A5E41E-CA58-4C55-81C1-B8B0E3DA0D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6264" y="4851032"/>
                <a:ext cx="1230781" cy="46166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2417F2D-B920-44D7-8BE7-11918A617AC4}"/>
                  </a:ext>
                </a:extLst>
              </p:cNvPr>
              <p:cNvSpPr/>
              <p:nvPr/>
            </p:nvSpPr>
            <p:spPr>
              <a:xfrm>
                <a:off x="1439637" y="5350139"/>
                <a:ext cx="124607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2417F2D-B920-44D7-8BE7-11918A617A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637" y="5350139"/>
                <a:ext cx="1246079" cy="46166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F5DFEAC0-1BEB-48BE-A128-4B2F5ACD2258}"/>
                  </a:ext>
                </a:extLst>
              </p:cNvPr>
              <p:cNvSpPr/>
              <p:nvPr/>
            </p:nvSpPr>
            <p:spPr>
              <a:xfrm>
                <a:off x="1439637" y="5856248"/>
                <a:ext cx="124607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Arc Length</a:t>
                </a:r>
                <a14:m>
                  <m:oMath xmlns:m="http://schemas.openxmlformats.org/officeDocument/2006/math">
                    <m:r>
                      <a:rPr lang="en-US" b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endParaRPr lang="en-US" b="1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F5DFEAC0-1BEB-48BE-A128-4B2F5ACD22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637" y="5856248"/>
                <a:ext cx="1246079" cy="461665"/>
              </a:xfrm>
              <a:prstGeom prst="rect">
                <a:avLst/>
              </a:prstGeom>
              <a:blipFill>
                <a:blip r:embed="rId22"/>
                <a:stretch>
                  <a:fillRect l="-10145" r="-2899" b="-7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E0D2EA1F-6B2B-4F1C-8C75-46F5466E297B}"/>
                  </a:ext>
                </a:extLst>
              </p:cNvPr>
              <p:cNvSpPr/>
              <p:nvPr/>
            </p:nvSpPr>
            <p:spPr>
              <a:xfrm>
                <a:off x="2717554" y="4356352"/>
                <a:ext cx="3703124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𝟗𝟎𝟏</m:t>
                      </m:r>
                    </m:oMath>
                  </m:oMathPara>
                </a14:m>
                <a:endParaRPr lang="en-US" sz="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E0D2EA1F-6B2B-4F1C-8C75-46F5466E29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7554" y="4356352"/>
                <a:ext cx="3703124" cy="46166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07973AD-5FCF-421F-86AB-0133D3FA91C3}"/>
                  </a:ext>
                </a:extLst>
              </p:cNvPr>
              <p:cNvSpPr/>
              <p:nvPr/>
            </p:nvSpPr>
            <p:spPr>
              <a:xfrm>
                <a:off x="2720248" y="4858034"/>
                <a:ext cx="3700430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𝟑𝟒𝟔</m:t>
                      </m:r>
                    </m:oMath>
                  </m:oMathPara>
                </a14:m>
                <a:endParaRPr lang="en-US" sz="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07973AD-5FCF-421F-86AB-0133D3FA91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0248" y="4858034"/>
                <a:ext cx="3700430" cy="46166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DC54097-811E-4BB2-BA7F-153A97BD66CE}"/>
                  </a:ext>
                </a:extLst>
              </p:cNvPr>
              <p:cNvSpPr/>
              <p:nvPr/>
            </p:nvSpPr>
            <p:spPr>
              <a:xfrm>
                <a:off x="2711579" y="5357141"/>
                <a:ext cx="3717767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𝟖𝟐𝟎</m:t>
                      </m:r>
                    </m:oMath>
                  </m:oMathPara>
                </a14:m>
                <a:endParaRPr lang="en-US" sz="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DC54097-811E-4BB2-BA7F-153A97BD66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579" y="5357141"/>
                <a:ext cx="3717767" cy="461665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9F2510C6-8D06-48F2-BAEF-742BBCF32855}"/>
                  </a:ext>
                </a:extLst>
              </p:cNvPr>
              <p:cNvSpPr/>
              <p:nvPr/>
            </p:nvSpPr>
            <p:spPr>
              <a:xfrm>
                <a:off x="2711579" y="5863251"/>
                <a:ext cx="3717768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𝟐𝟓𝟑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9F2510C6-8D06-48F2-BAEF-742BBCF328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579" y="5863251"/>
                <a:ext cx="3717768" cy="461665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C0F0A33C-F7E5-4DA8-A6AE-CF1604EF114B}"/>
                  </a:ext>
                </a:extLst>
              </p:cNvPr>
              <p:cNvSpPr/>
              <p:nvPr/>
            </p:nvSpPr>
            <p:spPr>
              <a:xfrm>
                <a:off x="174319" y="3841262"/>
                <a:ext cx="1217529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C0F0A33C-F7E5-4DA8-A6AE-CF1604EF11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19" y="3841262"/>
                <a:ext cx="1217529" cy="461665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3E64EA46-74B2-4861-8E76-FC713463ABB4}"/>
                  </a:ext>
                </a:extLst>
              </p:cNvPr>
              <p:cNvSpPr/>
              <p:nvPr/>
            </p:nvSpPr>
            <p:spPr>
              <a:xfrm>
                <a:off x="159027" y="4349349"/>
                <a:ext cx="1232822" cy="46166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3E64EA46-74B2-4861-8E76-FC713463AB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27" y="4349349"/>
                <a:ext cx="1232822" cy="461665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81717300-646A-4338-A986-E30AE42B8055}"/>
                  </a:ext>
                </a:extLst>
              </p:cNvPr>
              <p:cNvSpPr txBox="1"/>
              <p:nvPr/>
            </p:nvSpPr>
            <p:spPr>
              <a:xfrm>
                <a:off x="159026" y="586867"/>
                <a:ext cx="3061846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b="1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b. 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𝒏</m:t>
                    </m:r>
                    <m: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b="1" i="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𝟖</m:t>
                    </m:r>
                    <m: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line</m:t>
                    </m:r>
                  </m:oMath>
                </a14:m>
                <a:r>
                  <a:rPr lang="en-US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segments</a:t>
                </a:r>
              </a:p>
            </p:txBody>
          </p:sp>
        </mc:Choice>
        <mc:Fallback xmlns="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81717300-646A-4338-A986-E30AE42B80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26" y="586867"/>
                <a:ext cx="3061846" cy="374846"/>
              </a:xfrm>
              <a:prstGeom prst="rect">
                <a:avLst/>
              </a:prstGeom>
              <a:blipFill>
                <a:blip r:embed="rId29"/>
                <a:stretch>
                  <a:fillRect l="-1594" t="-6452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1ACA387-21A9-4099-B862-C809D0733DE2}"/>
                  </a:ext>
                </a:extLst>
              </p:cNvPr>
              <p:cNvSpPr txBox="1"/>
              <p:nvPr/>
            </p:nvSpPr>
            <p:spPr>
              <a:xfrm>
                <a:off x="7131896" y="6130490"/>
                <a:ext cx="3468067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The actual arc length </a:t>
                </a:r>
                <a14:m>
                  <m:oMath xmlns:m="http://schemas.openxmlformats.org/officeDocument/2006/math"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𝟐𝟗𝟑𝟔</m:t>
                    </m:r>
                  </m:oMath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1ACA387-21A9-4099-B862-C809D0733D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1896" y="6130490"/>
                <a:ext cx="3468067" cy="374846"/>
              </a:xfrm>
              <a:prstGeom prst="rect">
                <a:avLst/>
              </a:prstGeom>
              <a:blipFill>
                <a:blip r:embed="rId30"/>
                <a:stretch>
                  <a:fillRect l="-1582" t="-819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9D592FA-14FD-461A-A0D1-39C1052A3359}"/>
                  </a:ext>
                </a:extLst>
              </p:cNvPr>
              <p:cNvSpPr txBox="1"/>
              <p:nvPr/>
            </p:nvSpPr>
            <p:spPr>
              <a:xfrm>
                <a:off x="165652" y="82150"/>
                <a:ext cx="3560187" cy="407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d>
                      <m:dPr>
                        <m:ctrlPr>
                          <a:rPr lang="en-US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  <m:r>
                      <a:rPr lang="en-US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US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  <m:r>
                      <a:rPr lang="en-US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r>
                  <a:rPr lang="en-US" sz="2000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≤</m:t>
                    </m:r>
                    <m:r>
                      <a:rPr lang="en-US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≤</m:t>
                    </m:r>
                    <m:r>
                      <a:rPr lang="en-US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9D592FA-14FD-461A-A0D1-39C1052A33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652" y="82150"/>
                <a:ext cx="3560187" cy="407099"/>
              </a:xfrm>
              <a:prstGeom prst="rect">
                <a:avLst/>
              </a:prstGeom>
              <a:blipFill>
                <a:blip r:embed="rId31"/>
                <a:stretch>
                  <a:fillRect l="-685" t="-4478" b="-268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63194517-F89E-4EA4-AB44-6A207D664CFD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6914236" y="1627697"/>
            <a:ext cx="4533900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18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5" grpId="0" animBg="1"/>
      <p:bldP spid="37" grpId="0"/>
      <p:bldP spid="39" grpId="0" animBg="1"/>
      <p:bldP spid="41" grpId="0" animBg="1"/>
      <p:bldP spid="45" grpId="0" animBg="1"/>
      <p:bldP spid="47" grpId="0" animBg="1"/>
      <p:bldP spid="49" grpId="0" animBg="1"/>
      <p:bldP spid="53" grpId="0" animBg="1"/>
      <p:bldP spid="55" grpId="0" animBg="1"/>
      <p:bldP spid="57" grpId="0" animBg="1"/>
      <p:bldP spid="59" grpId="0" animBg="1"/>
      <p:bldP spid="63" grpId="0" animBg="1"/>
      <p:bldP spid="91" grpId="0" animBg="1"/>
      <p:bldP spid="93" grpId="0" animBg="1"/>
      <p:bldP spid="100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ext Topic (podcast) - Next Topic | Listen Notes">
            <a:extLst>
              <a:ext uri="{FF2B5EF4-FFF2-40B4-BE49-F238E27FC236}">
                <a16:creationId xmlns:a16="http://schemas.microsoft.com/office/drawing/2014/main" id="{14B879F3-C9E0-4402-AAE7-E720F5A04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692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7AC259F-B7C6-44F9-8FA4-E534884F7994}"/>
                  </a:ext>
                </a:extLst>
              </p:cNvPr>
              <p:cNvSpPr txBox="1"/>
              <p:nvPr/>
            </p:nvSpPr>
            <p:spPr>
              <a:xfrm>
                <a:off x="-133066" y="728879"/>
                <a:ext cx="6093724" cy="1382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indent="45720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400" dirty="0">
                    <a:solidFill>
                      <a:schemeClr val="bg1"/>
                    </a:solidFill>
                    <a:highlight>
                      <a:srgbClr val="000080"/>
                    </a:highlight>
                    <a:latin typeface="+mj-lt"/>
                    <a:ea typeface="+mj-ea"/>
                    <a:cs typeface="+mj-cs"/>
                  </a:rPr>
                  <a:t>Example:</a:t>
                </a:r>
                <a:r>
                  <a:rPr lang="en-US" sz="1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3 Page: 71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indent="45720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Use the graph to determine: 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indent="45720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b="1" dirty="0">
                    <a:effectLst/>
                    <a:ea typeface="Calibri" panose="020F0502020204030204" pitchFamily="34" charset="0"/>
                    <a:cs typeface="Arial" panose="020B0604020202020204" pitchFamily="34" charset="0"/>
                  </a:rPr>
                  <a:t>    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limLowPr>
                          <m:e>
                            <m: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𝒙</m:t>
                            </m:r>
                            <m: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1800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𝟏</m:t>
                                </m:r>
                              </m:e>
                              <m:sup>
                                <m:r>
                                  <a:rPr lang="en-US" sz="1800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𝒇</m:t>
                        </m:r>
                        <m:d>
                          <m:dPr>
                            <m:ctrlP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𝒙</m:t>
                            </m:r>
                          </m:e>
                        </m:d>
                      </m:e>
                    </m:func>
                  </m:oMath>
                </a14:m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limLowPr>
                          <m:e>
                            <m: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𝒙</m:t>
                            </m:r>
                            <m: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1800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𝟏</m:t>
                                </m:r>
                              </m:e>
                              <m:sup>
                                <m:r>
                                  <a:rPr lang="en-US" sz="1800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𝒇</m:t>
                        </m:r>
                        <m:d>
                          <m:dPr>
                            <m:ctrlP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𝒙</m:t>
                            </m:r>
                          </m:e>
                        </m:d>
                      </m:e>
                    </m:func>
                  </m:oMath>
                </a14:m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limLowPr>
                          <m:e>
                            <m: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𝒙</m:t>
                            </m:r>
                            <m: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→</m:t>
                            </m:r>
                            <m: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𝟏</m:t>
                            </m:r>
                          </m:lim>
                        </m:limLow>
                      </m:fName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𝒇</m:t>
                        </m:r>
                        <m:d>
                          <m:dPr>
                            <m:ctrlP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𝒙</m:t>
                            </m:r>
                          </m:e>
                        </m:d>
                      </m:e>
                    </m:func>
                  </m:oMath>
                </a14:m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limLowPr>
                          <m:e>
                            <m: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𝒙</m:t>
                            </m:r>
                            <m: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→−</m:t>
                            </m:r>
                            <m: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𝟏</m:t>
                            </m:r>
                          </m:lim>
                        </m:limLow>
                      </m:fName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𝒇</m:t>
                        </m:r>
                        <m:d>
                          <m:dPr>
                            <m:ctrlP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𝒙</m:t>
                            </m:r>
                          </m:e>
                        </m:d>
                      </m:e>
                    </m:func>
                  </m:oMath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7AC259F-B7C6-44F9-8FA4-E534884F7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33066" y="728879"/>
                <a:ext cx="6093724" cy="1382686"/>
              </a:xfrm>
              <a:prstGeom prst="rect">
                <a:avLst/>
              </a:prstGeom>
              <a:blipFill>
                <a:blip r:embed="rId2"/>
                <a:stretch>
                  <a:fillRect t="-3097" b="-442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C9F16929-4EEB-4240-921C-6A70718AA21D}"/>
              </a:ext>
            </a:extLst>
          </p:cNvPr>
          <p:cNvSpPr txBox="1"/>
          <p:nvPr/>
        </p:nvSpPr>
        <p:spPr>
          <a:xfrm>
            <a:off x="100727" y="2363336"/>
            <a:ext cx="1431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highlight>
                  <a:srgbClr val="000080"/>
                </a:highlight>
                <a:latin typeface="+mj-lt"/>
                <a:ea typeface="+mj-ea"/>
                <a:cs typeface="+mj-cs"/>
              </a:rPr>
              <a:t>Solution: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D7A07D-366D-4B4D-8DEF-8C350203A943}"/>
              </a:ext>
            </a:extLst>
          </p:cNvPr>
          <p:cNvSpPr/>
          <p:nvPr/>
        </p:nvSpPr>
        <p:spPr>
          <a:xfrm>
            <a:off x="303663" y="728879"/>
            <a:ext cx="5428397" cy="15639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BCAC96-1762-4672-B71B-D93A7E8B3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8523" y="697445"/>
            <a:ext cx="2952750" cy="24955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5107907-F2E6-47DA-B2C2-91DA12C59AB9}"/>
                  </a:ext>
                </a:extLst>
              </p:cNvPr>
              <p:cNvSpPr txBox="1"/>
              <p:nvPr/>
            </p:nvSpPr>
            <p:spPr>
              <a:xfrm>
                <a:off x="1558688" y="2818149"/>
                <a:ext cx="8346743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45720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8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approaches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from the left (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&lt;</m:t>
                    </m:r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</a:t>
                </a:r>
                <a:r>
                  <a:rPr lang="en-US" sz="18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the graph approaches </a:t>
                </a:r>
                <a14:m>
                  <m:oMath xmlns:m="http://schemas.openxmlformats.org/officeDocument/2006/math"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US" sz="18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value of 2</a:t>
                </a:r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5107907-F2E6-47DA-B2C2-91DA12C59A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8688" y="2818149"/>
                <a:ext cx="8346743" cy="374846"/>
              </a:xfrm>
              <a:prstGeom prst="rect">
                <a:avLst/>
              </a:prstGeom>
              <a:blipFill>
                <a:blip r:embed="rId4"/>
                <a:stretch>
                  <a:fillRect t="-6452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0431E81-0E92-4A59-B2EC-25A9B7BB0293}"/>
                  </a:ext>
                </a:extLst>
              </p:cNvPr>
              <p:cNvSpPr txBox="1"/>
              <p:nvPr/>
            </p:nvSpPr>
            <p:spPr>
              <a:xfrm>
                <a:off x="100727" y="2817328"/>
                <a:ext cx="1204415" cy="4528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0431E81-0E92-4A59-B2EC-25A9B7BB02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27" y="2817328"/>
                <a:ext cx="1204415" cy="452816"/>
              </a:xfrm>
              <a:prstGeom prst="rect">
                <a:avLst/>
              </a:prstGeom>
              <a:blipFill>
                <a:blip r:embed="rId5"/>
                <a:stretch>
                  <a:fillRect b="-4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74E5E11-2338-4C69-8D22-8DDE4F611BAB}"/>
                  </a:ext>
                </a:extLst>
              </p:cNvPr>
              <p:cNvSpPr txBox="1"/>
              <p:nvPr/>
            </p:nvSpPr>
            <p:spPr>
              <a:xfrm>
                <a:off x="733642" y="2817328"/>
                <a:ext cx="1624083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indent="45720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𝟐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74E5E11-2338-4C69-8D22-8DDE4F611B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642" y="2817328"/>
                <a:ext cx="1624083" cy="4912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450DB31-08B1-4524-A773-5B6230CA77A5}"/>
                  </a:ext>
                </a:extLst>
              </p:cNvPr>
              <p:cNvSpPr txBox="1"/>
              <p:nvPr/>
            </p:nvSpPr>
            <p:spPr>
              <a:xfrm>
                <a:off x="100727" y="3291219"/>
                <a:ext cx="1026994" cy="460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450DB31-08B1-4524-A773-5B6230CA77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27" y="3291219"/>
                <a:ext cx="1026994" cy="460191"/>
              </a:xfrm>
              <a:prstGeom prst="rect">
                <a:avLst/>
              </a:prstGeom>
              <a:blipFill>
                <a:blip r:embed="rId7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98E2271-1757-4A95-AA7A-BAE44B723649}"/>
                  </a:ext>
                </a:extLst>
              </p:cNvPr>
              <p:cNvSpPr txBox="1"/>
              <p:nvPr/>
            </p:nvSpPr>
            <p:spPr>
              <a:xfrm>
                <a:off x="614224" y="3319794"/>
                <a:ext cx="1327245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indent="45720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98E2271-1757-4A95-AA7A-BAE44B723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224" y="3319794"/>
                <a:ext cx="1327245" cy="4912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1DFB8A2-B505-4FFF-B760-857F901322F1}"/>
                  </a:ext>
                </a:extLst>
              </p:cNvPr>
              <p:cNvSpPr txBox="1"/>
              <p:nvPr/>
            </p:nvSpPr>
            <p:spPr>
              <a:xfrm>
                <a:off x="1558688" y="3333891"/>
                <a:ext cx="8346743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45720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8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As</a:t>
                </a:r>
                <a:r>
                  <a:rPr lang="en-US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approaches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from the right (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&gt;</m:t>
                    </m:r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</a:t>
                </a:r>
                <a:r>
                  <a:rPr lang="en-US" sz="18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the graph approaches </a:t>
                </a:r>
                <a14:m>
                  <m:oMath xmlns:m="http://schemas.openxmlformats.org/officeDocument/2006/math"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US" sz="18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value of </a:t>
                </a:r>
                <a14:m>
                  <m:oMath xmlns:m="http://schemas.openxmlformats.org/officeDocument/2006/math"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1DFB8A2-B505-4FFF-B760-857F901322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8688" y="3333891"/>
                <a:ext cx="8346743" cy="374846"/>
              </a:xfrm>
              <a:prstGeom prst="rect">
                <a:avLst/>
              </a:prstGeom>
              <a:blipFill>
                <a:blip r:embed="rId9"/>
                <a:stretch>
                  <a:fillRect t="-819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E21251A-0090-45EA-970F-1ABFA0A83F6A}"/>
                  </a:ext>
                </a:extLst>
              </p:cNvPr>
              <p:cNvSpPr txBox="1"/>
              <p:nvPr/>
            </p:nvSpPr>
            <p:spPr>
              <a:xfrm>
                <a:off x="614224" y="3780219"/>
                <a:ext cx="3364172" cy="460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e>
                      </m:func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≠</m:t>
                      </m:r>
                      <m:func>
                        <m:func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E21251A-0090-45EA-970F-1ABFA0A83F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224" y="3780219"/>
                <a:ext cx="3364172" cy="460191"/>
              </a:xfrm>
              <a:prstGeom prst="rect">
                <a:avLst/>
              </a:prstGeom>
              <a:blipFill>
                <a:blip r:embed="rId10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C56FC97-BB09-486C-B936-0D0FB2D533FC}"/>
                  </a:ext>
                </a:extLst>
              </p:cNvPr>
              <p:cNvSpPr txBox="1"/>
              <p:nvPr/>
            </p:nvSpPr>
            <p:spPr>
              <a:xfrm>
                <a:off x="-340057" y="4269219"/>
                <a:ext cx="2121164" cy="580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indent="45720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C56FC97-BB09-486C-B936-0D0FB2D53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40057" y="4269219"/>
                <a:ext cx="2121164" cy="58067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1E2EBA44-6029-4DB1-AC7C-21A5009F27C2}"/>
              </a:ext>
            </a:extLst>
          </p:cNvPr>
          <p:cNvSpPr txBox="1"/>
          <p:nvPr/>
        </p:nvSpPr>
        <p:spPr>
          <a:xfrm>
            <a:off x="7594837" y="3536165"/>
            <a:ext cx="6264322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B718015-40DF-429B-9ECD-4F2CC8DBB036}"/>
                  </a:ext>
                </a:extLst>
              </p:cNvPr>
              <p:cNvSpPr txBox="1"/>
              <p:nvPr/>
            </p:nvSpPr>
            <p:spPr>
              <a:xfrm>
                <a:off x="-170522" y="4914884"/>
                <a:ext cx="1569492" cy="4528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B718015-40DF-429B-9ECD-4F2CC8DBB0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0522" y="4914884"/>
                <a:ext cx="1569492" cy="452816"/>
              </a:xfrm>
              <a:prstGeom prst="rect">
                <a:avLst/>
              </a:prstGeom>
              <a:blipFill>
                <a:blip r:embed="rId12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F3B2EE9-9343-4F58-852B-D53887432C70}"/>
                  </a:ext>
                </a:extLst>
              </p:cNvPr>
              <p:cNvSpPr txBox="1"/>
              <p:nvPr/>
            </p:nvSpPr>
            <p:spPr>
              <a:xfrm>
                <a:off x="702934" y="4906598"/>
                <a:ext cx="1078173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indent="45720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F3B2EE9-9343-4F58-852B-D53887432C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934" y="4906598"/>
                <a:ext cx="1078173" cy="4912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45C0BB9-92E5-4D94-95C8-30E1008BFBFE}"/>
                  </a:ext>
                </a:extLst>
              </p:cNvPr>
              <p:cNvSpPr txBox="1"/>
              <p:nvPr/>
            </p:nvSpPr>
            <p:spPr>
              <a:xfrm>
                <a:off x="1398970" y="4936358"/>
                <a:ext cx="8877794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45720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8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approaches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from the left (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&lt;−</m:t>
                    </m:r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 the graph approaches </a:t>
                </a:r>
                <a14:m>
                  <m:oMath xmlns:m="http://schemas.openxmlformats.org/officeDocument/2006/math"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US" sz="18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value of 1</a:t>
                </a:r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45C0BB9-92E5-4D94-95C8-30E1008BFB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8970" y="4936358"/>
                <a:ext cx="8877794" cy="374846"/>
              </a:xfrm>
              <a:prstGeom prst="rect">
                <a:avLst/>
              </a:prstGeom>
              <a:blipFill>
                <a:blip r:embed="rId14"/>
                <a:stretch>
                  <a:fillRect t="-819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6C64452-0A7B-43DE-BA06-6693ACBBB43D}"/>
                  </a:ext>
                </a:extLst>
              </p:cNvPr>
              <p:cNvSpPr txBox="1"/>
              <p:nvPr/>
            </p:nvSpPr>
            <p:spPr>
              <a:xfrm>
                <a:off x="-80746" y="5462879"/>
                <a:ext cx="1389940" cy="460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6C64452-0A7B-43DE-BA06-6693ACBBB4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0746" y="5462879"/>
                <a:ext cx="1389940" cy="460191"/>
              </a:xfrm>
              <a:prstGeom prst="rect">
                <a:avLst/>
              </a:prstGeom>
              <a:blipFill>
                <a:blip r:embed="rId1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D3274A4-11BA-4316-B6D9-A9AA71F08630}"/>
                  </a:ext>
                </a:extLst>
              </p:cNvPr>
              <p:cNvSpPr txBox="1"/>
              <p:nvPr/>
            </p:nvSpPr>
            <p:spPr>
              <a:xfrm>
                <a:off x="697816" y="5462879"/>
                <a:ext cx="1160060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indent="45720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D3274A4-11BA-4316-B6D9-A9AA71F086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816" y="5462879"/>
                <a:ext cx="1160060" cy="49128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329F680-935E-471E-9FDF-8C40C4527F23}"/>
                  </a:ext>
                </a:extLst>
              </p:cNvPr>
              <p:cNvSpPr txBox="1"/>
              <p:nvPr/>
            </p:nvSpPr>
            <p:spPr>
              <a:xfrm>
                <a:off x="1398970" y="5462879"/>
                <a:ext cx="8877794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45720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8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As</a:t>
                </a:r>
                <a:r>
                  <a:rPr lang="en-US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approaches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from the right (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&gt;−</m:t>
                    </m:r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 the graph approaches </a:t>
                </a:r>
                <a14:m>
                  <m:oMath xmlns:m="http://schemas.openxmlformats.org/officeDocument/2006/math"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US" sz="18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value of </a:t>
                </a:r>
                <a14:m>
                  <m:oMath xmlns:m="http://schemas.openxmlformats.org/officeDocument/2006/math"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329F680-935E-471E-9FDF-8C40C4527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8970" y="5462879"/>
                <a:ext cx="8877794" cy="374846"/>
              </a:xfrm>
              <a:prstGeom prst="rect">
                <a:avLst/>
              </a:prstGeom>
              <a:blipFill>
                <a:blip r:embed="rId17"/>
                <a:stretch>
                  <a:fillRect t="-6452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6AE5988-5505-48BE-8EA8-C4A287C0E469}"/>
                  </a:ext>
                </a:extLst>
              </p:cNvPr>
              <p:cNvSpPr txBox="1"/>
              <p:nvPr/>
            </p:nvSpPr>
            <p:spPr>
              <a:xfrm>
                <a:off x="504967" y="5834841"/>
                <a:ext cx="3911648" cy="5885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indent="45720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e>
                      </m:func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=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e>
                      </m:func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6AE5988-5505-48BE-8EA8-C4A287C0E4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967" y="5834841"/>
                <a:ext cx="3911648" cy="58855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E6D6202-9180-422B-8380-4F3A5213F93D}"/>
                  </a:ext>
                </a:extLst>
              </p:cNvPr>
              <p:cNvSpPr txBox="1"/>
              <p:nvPr/>
            </p:nvSpPr>
            <p:spPr>
              <a:xfrm>
                <a:off x="-449095" y="6335171"/>
                <a:ext cx="1951630" cy="580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indent="45720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E6D6202-9180-422B-8380-4F3A5213F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49095" y="6335171"/>
                <a:ext cx="1951630" cy="58067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5EB7D16-677E-4A5A-9B31-5D17F5710CFB}"/>
                  </a:ext>
                </a:extLst>
              </p:cNvPr>
              <p:cNvSpPr txBox="1"/>
              <p:nvPr/>
            </p:nvSpPr>
            <p:spPr>
              <a:xfrm>
                <a:off x="1025146" y="4311892"/>
                <a:ext cx="192433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𝒅𝒐𝒆𝒔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𝒏𝒐𝒕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𝒆𝒙𝒊𝒔𝒕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5EB7D16-677E-4A5A-9B31-5D17F5710C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146" y="4311892"/>
                <a:ext cx="1924334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3C2CB2E-924C-4F70-B9C1-BCC3654CE686}"/>
                  </a:ext>
                </a:extLst>
              </p:cNvPr>
              <p:cNvSpPr txBox="1"/>
              <p:nvPr/>
            </p:nvSpPr>
            <p:spPr>
              <a:xfrm>
                <a:off x="936652" y="6370179"/>
                <a:ext cx="68238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3C2CB2E-924C-4F70-B9C1-BCC3654CE6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652" y="6370179"/>
                <a:ext cx="682387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FA260D-43CE-4831-93D9-E44058583AD5}"/>
              </a:ext>
            </a:extLst>
          </p:cNvPr>
          <p:cNvCxnSpPr/>
          <p:nvPr/>
        </p:nvCxnSpPr>
        <p:spPr>
          <a:xfrm>
            <a:off x="100727" y="4849891"/>
            <a:ext cx="44315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98FED173-20BB-42DB-9F98-02B05FDD43B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-5865"/>
            <a:ext cx="12192000" cy="60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22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3" grpId="0"/>
      <p:bldP spid="15" grpId="0"/>
      <p:bldP spid="19" grpId="0"/>
      <p:bldP spid="21" grpId="0"/>
      <p:bldP spid="23" grpId="0"/>
      <p:bldP spid="25" grpId="0"/>
      <p:bldP spid="27" grpId="0"/>
      <p:bldP spid="31" grpId="0"/>
      <p:bldP spid="33" grpId="0"/>
      <p:bldP spid="35" grpId="0"/>
      <p:bldP spid="37" grpId="0"/>
      <p:bldP spid="39" grpId="0"/>
      <p:bldP spid="41" grpId="0"/>
      <p:bldP spid="43" grpId="0"/>
      <p:bldP spid="45" grpId="0"/>
      <p:bldP spid="47" grpId="0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ext Topic (podcast) - Next Topic | Listen Notes">
            <a:extLst>
              <a:ext uri="{FF2B5EF4-FFF2-40B4-BE49-F238E27FC236}">
                <a16:creationId xmlns:a16="http://schemas.microsoft.com/office/drawing/2014/main" id="{691524D0-2A16-4242-BDB4-9444CC406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654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FEA126-6CDC-4DBC-AF1B-5E8B21588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298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8222FE-F510-4371-BB06-90D57FEFA3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042" y="869831"/>
            <a:ext cx="5464013" cy="571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862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B3FA0F-BC85-4C81-AAFF-BE63F0500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3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3EFDF9-4288-46A9-B42C-A585239E1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042" y="869831"/>
            <a:ext cx="5464013" cy="571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192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67FE0F43-1B74-4C5E-B7C0-BE6E6EF66151}"/>
              </a:ext>
            </a:extLst>
          </p:cNvPr>
          <p:cNvSpPr txBox="1"/>
          <p:nvPr/>
        </p:nvSpPr>
        <p:spPr>
          <a:xfrm>
            <a:off x="436539" y="775623"/>
            <a:ext cx="2751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C0C0C0"/>
                </a:highlight>
              </a:rPr>
              <a:t>Exercise:</a:t>
            </a:r>
            <a:r>
              <a:rPr lang="en-US" b="1" dirty="0"/>
              <a:t> Q3 Page: 85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B011F6-EFB5-4A8D-9946-249A50B29D9D}"/>
              </a:ext>
            </a:extLst>
          </p:cNvPr>
          <p:cNvSpPr txBox="1"/>
          <p:nvPr/>
        </p:nvSpPr>
        <p:spPr>
          <a:xfrm>
            <a:off x="689363" y="1333882"/>
            <a:ext cx="2853545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Evaluate: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76CC91-E586-45C5-AC9A-BE8EFA6175CD}"/>
              </a:ext>
            </a:extLst>
          </p:cNvPr>
          <p:cNvSpPr/>
          <p:nvPr/>
        </p:nvSpPr>
        <p:spPr>
          <a:xfrm>
            <a:off x="436538" y="769402"/>
            <a:ext cx="5291739" cy="102266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211CFF-2214-41B9-84F7-B99E5393B4E4}"/>
              </a:ext>
            </a:extLst>
          </p:cNvPr>
          <p:cNvSpPr txBox="1"/>
          <p:nvPr/>
        </p:nvSpPr>
        <p:spPr>
          <a:xfrm>
            <a:off x="1133865" y="1925827"/>
            <a:ext cx="120015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highlight>
                  <a:srgbClr val="C0C0C0"/>
                </a:highlight>
              </a:rPr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AF5D2C6-7C48-4F97-B8DD-92D5D60BEF6D}"/>
                  </a:ext>
                </a:extLst>
              </p:cNvPr>
              <p:cNvSpPr txBox="1"/>
              <p:nvPr/>
            </p:nvSpPr>
            <p:spPr>
              <a:xfrm>
                <a:off x="1750916" y="1267079"/>
                <a:ext cx="2167548" cy="4725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𝒄𝒐𝒔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AF5D2C6-7C48-4F97-B8DD-92D5D60BEF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0916" y="1267079"/>
                <a:ext cx="2167548" cy="472565"/>
              </a:xfrm>
              <a:prstGeom prst="rect">
                <a:avLst/>
              </a:prstGeom>
              <a:blipFill>
                <a:blip r:embed="rId2"/>
                <a:stretch>
                  <a:fillRect b="-2597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A53856F-E184-4224-87C2-F2011E4133FA}"/>
                  </a:ext>
                </a:extLst>
              </p:cNvPr>
              <p:cNvSpPr txBox="1"/>
              <p:nvPr/>
            </p:nvSpPr>
            <p:spPr>
              <a:xfrm>
                <a:off x="436538" y="2770140"/>
                <a:ext cx="2167548" cy="4725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𝒄𝒐𝒔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A53856F-E184-4224-87C2-F2011E4133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538" y="2770140"/>
                <a:ext cx="2167548" cy="472565"/>
              </a:xfrm>
              <a:prstGeom prst="rect">
                <a:avLst/>
              </a:prstGeom>
              <a:blipFill>
                <a:blip r:embed="rId3"/>
                <a:stretch>
                  <a:fillRect b="-2564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AEDF3CF-61DA-46DF-87B9-E2676E67C0F7}"/>
                  </a:ext>
                </a:extLst>
              </p:cNvPr>
              <p:cNvSpPr txBox="1"/>
              <p:nvPr/>
            </p:nvSpPr>
            <p:spPr>
              <a:xfrm>
                <a:off x="2154094" y="2803930"/>
                <a:ext cx="2866899" cy="404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=</m:t>
                          </m:r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𝒄𝒐𝒔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=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𝒄𝒐𝒔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𝟎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AEDF3CF-61DA-46DF-87B9-E2676E67C0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4094" y="2803930"/>
                <a:ext cx="2866899" cy="4049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20C4E5D-E821-4CEF-A528-4D8F75F317D9}"/>
                  </a:ext>
                </a:extLst>
              </p:cNvPr>
              <p:cNvSpPr txBox="1"/>
              <p:nvPr/>
            </p:nvSpPr>
            <p:spPr>
              <a:xfrm>
                <a:off x="4720717" y="2654017"/>
                <a:ext cx="927652" cy="7048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𝝅</m:t>
                          </m:r>
                        </m:num>
                        <m:den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20C4E5D-E821-4CEF-A528-4D8F75F31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0717" y="2654017"/>
                <a:ext cx="927652" cy="7048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871283E-C8D1-442B-9EBD-4F0F82D1137E}"/>
                  </a:ext>
                </a:extLst>
              </p:cNvPr>
              <p:cNvSpPr txBox="1"/>
              <p:nvPr/>
            </p:nvSpPr>
            <p:spPr>
              <a:xfrm>
                <a:off x="623629" y="2311523"/>
                <a:ext cx="24845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7030A0"/>
                    </a:solidFill>
                  </a:rPr>
                  <a:t>By substituting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871283E-C8D1-442B-9EBD-4F0F82D113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629" y="2311523"/>
                <a:ext cx="2484508" cy="369332"/>
              </a:xfrm>
              <a:prstGeom prst="rect">
                <a:avLst/>
              </a:prstGeom>
              <a:blipFill>
                <a:blip r:embed="rId6"/>
                <a:stretch>
                  <a:fillRect l="-1961" t="-8197" b="-24590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>
            <a:extLst>
              <a:ext uri="{FF2B5EF4-FFF2-40B4-BE49-F238E27FC236}">
                <a16:creationId xmlns:a16="http://schemas.microsoft.com/office/drawing/2014/main" id="{E0CD2203-FEBA-494E-AAD6-0AEB3CA5EC03}"/>
              </a:ext>
            </a:extLst>
          </p:cNvPr>
          <p:cNvSpPr txBox="1"/>
          <p:nvPr/>
        </p:nvSpPr>
        <p:spPr>
          <a:xfrm>
            <a:off x="220720" y="3758385"/>
            <a:ext cx="2751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C0C0C0"/>
                </a:highlight>
              </a:rPr>
              <a:t>Example:</a:t>
            </a:r>
            <a:r>
              <a:rPr lang="en-US" b="1" dirty="0"/>
              <a:t> Q9 Page: 85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43FDB4F-9012-4CC2-A36E-BF70F09ECE7B}"/>
              </a:ext>
            </a:extLst>
          </p:cNvPr>
          <p:cNvSpPr txBox="1"/>
          <p:nvPr/>
        </p:nvSpPr>
        <p:spPr>
          <a:xfrm>
            <a:off x="473544" y="4316644"/>
            <a:ext cx="2853545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Evaluate: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BCF67F2-6CEF-495D-8BBC-82C18C81C307}"/>
              </a:ext>
            </a:extLst>
          </p:cNvPr>
          <p:cNvSpPr/>
          <p:nvPr/>
        </p:nvSpPr>
        <p:spPr>
          <a:xfrm>
            <a:off x="220719" y="3752164"/>
            <a:ext cx="5291739" cy="102266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65E633B-D593-48A9-B36B-4B61B7943D16}"/>
              </a:ext>
            </a:extLst>
          </p:cNvPr>
          <p:cNvSpPr txBox="1"/>
          <p:nvPr/>
        </p:nvSpPr>
        <p:spPr>
          <a:xfrm>
            <a:off x="918046" y="4908589"/>
            <a:ext cx="120015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highlight>
                  <a:srgbClr val="C0C0C0"/>
                </a:highlight>
              </a:rPr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FB53B6F-AE60-4609-B676-D351B5045D65}"/>
                  </a:ext>
                </a:extLst>
              </p:cNvPr>
              <p:cNvSpPr txBox="1"/>
              <p:nvPr/>
            </p:nvSpPr>
            <p:spPr>
              <a:xfrm>
                <a:off x="1518121" y="4215300"/>
                <a:ext cx="1082888" cy="516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limLow>
                      <m:limLowPr>
                        <m:ctrlPr>
                          <a:rPr lang="en-US" sz="1800" b="1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limLowPr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𝐥𝐢𝐦</m:t>
                        </m:r>
                      </m:e>
                      <m:lim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→</m:t>
                        </m:r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𝟎</m:t>
                        </m:r>
                      </m:lim>
                    </m:limLow>
                    <m:f>
                      <m:fPr>
                        <m:ctrlPr>
                          <a:rPr lang="en-US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𝒔𝒊𝒏𝒙</m:t>
                        </m:r>
                      </m:num>
                      <m:den>
                        <m:r>
                          <a:rPr lang="en-US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𝒕𝒂𝒏𝒙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FB53B6F-AE60-4609-B676-D351B5045D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8121" y="4215300"/>
                <a:ext cx="1082888" cy="516936"/>
              </a:xfrm>
              <a:prstGeom prst="rect">
                <a:avLst/>
              </a:prstGeom>
              <a:blipFill>
                <a:blip r:embed="rId12"/>
                <a:stretch>
                  <a:fillRect b="-2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401179D-AAB9-4169-A206-29A96BD5D15B}"/>
                  </a:ext>
                </a:extLst>
              </p:cNvPr>
              <p:cNvSpPr txBox="1"/>
              <p:nvPr/>
            </p:nvSpPr>
            <p:spPr>
              <a:xfrm>
                <a:off x="220719" y="5339307"/>
                <a:ext cx="1750598" cy="6138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limLow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𝐥𝐢𝐦</m:t>
                          </m:r>
                        </m:e>
                        <m:li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𝟎</m:t>
                          </m:r>
                        </m:lim>
                      </m:limLow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𝒔𝒊𝒏𝒙</m:t>
                          </m:r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𝒕𝒂𝒏𝒙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401179D-AAB9-4169-A206-29A96BD5D1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19" y="5339307"/>
                <a:ext cx="1750598" cy="61382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1D227311-BF02-4C93-ABD8-E8020DCC0AFA}"/>
                  </a:ext>
                </a:extLst>
              </p:cNvPr>
              <p:cNvSpPr txBox="1"/>
              <p:nvPr/>
            </p:nvSpPr>
            <p:spPr>
              <a:xfrm>
                <a:off x="250968" y="6050394"/>
                <a:ext cx="4656649" cy="5098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7030A0"/>
                    </a:solidFill>
                  </a:rPr>
                  <a:t>Direct substitution gives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den>
                    </m:f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𝑰𝒏𝒅𝒆𝒕𝒆𝒓𝒎𝒊𝒏𝒂𝒕𝒆</m:t>
                    </m:r>
                  </m:oMath>
                </a14:m>
                <a:r>
                  <a:rPr lang="en-US" i="1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1D227311-BF02-4C93-ABD8-E8020DCC0A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68" y="6050394"/>
                <a:ext cx="4656649" cy="509883"/>
              </a:xfrm>
              <a:prstGeom prst="rect">
                <a:avLst/>
              </a:prstGeom>
              <a:blipFill>
                <a:blip r:embed="rId14"/>
                <a:stretch>
                  <a:fillRect l="-1047" b="-48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F54BA88F-7190-4827-B02B-6F901ED55CC8}"/>
                  </a:ext>
                </a:extLst>
              </p:cNvPr>
              <p:cNvSpPr txBox="1"/>
              <p:nvPr/>
            </p:nvSpPr>
            <p:spPr>
              <a:xfrm>
                <a:off x="9544760" y="6093945"/>
                <a:ext cx="188093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𝒄𝒐𝒔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𝟎</m:t>
                          </m:r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F54BA88F-7190-4827-B02B-6F901ED55C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4760" y="6093945"/>
                <a:ext cx="1880936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A81C5C0-70D7-4AD4-82A9-E4B3892DDA1F}"/>
                  </a:ext>
                </a:extLst>
              </p:cNvPr>
              <p:cNvSpPr txBox="1"/>
              <p:nvPr/>
            </p:nvSpPr>
            <p:spPr>
              <a:xfrm>
                <a:off x="5512458" y="4977230"/>
                <a:ext cx="1717967" cy="6138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limLow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𝐥𝐢𝐦</m:t>
                          </m:r>
                        </m:e>
                        <m:li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𝟎</m:t>
                          </m:r>
                        </m:lim>
                      </m:limLow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𝒔𝒊𝒏𝒙</m:t>
                          </m:r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𝒕𝒂𝒏𝒙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A81C5C0-70D7-4AD4-82A9-E4B3892DDA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2458" y="4977230"/>
                <a:ext cx="1717967" cy="61382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55F4FED3-63DD-45EF-947A-3B7CF8F5B24D}"/>
                  </a:ext>
                </a:extLst>
              </p:cNvPr>
              <p:cNvSpPr txBox="1"/>
              <p:nvPr/>
            </p:nvSpPr>
            <p:spPr>
              <a:xfrm>
                <a:off x="6866541" y="4964551"/>
                <a:ext cx="1206811" cy="8384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limLow>
                        <m:limLow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limLow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𝐥𝐢𝐦</m:t>
                          </m:r>
                        </m:e>
                        <m:li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𝟎</m:t>
                          </m:r>
                        </m:lim>
                      </m:limLow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𝒔𝒊𝒏𝒙</m:t>
                          </m:r>
                        </m:num>
                        <m:den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𝒔𝒊𝒏𝒙</m:t>
                              </m:r>
                            </m:num>
                            <m:den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𝒄𝒐𝒔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55F4FED3-63DD-45EF-947A-3B7CF8F5B2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6541" y="4964551"/>
                <a:ext cx="1206811" cy="838435"/>
              </a:xfrm>
              <a:prstGeom prst="rect">
                <a:avLst/>
              </a:prstGeom>
              <a:blipFill>
                <a:blip r:embed="rId17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1968387-A39F-43D5-AB08-2F4CB5B9FED6}"/>
                  </a:ext>
                </a:extLst>
              </p:cNvPr>
              <p:cNvSpPr txBox="1"/>
              <p:nvPr/>
            </p:nvSpPr>
            <p:spPr>
              <a:xfrm>
                <a:off x="8220624" y="4964551"/>
                <a:ext cx="1206811" cy="8362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limLow>
                        <m:limLow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limLow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𝐥𝐢𝐦</m:t>
                          </m:r>
                        </m:e>
                        <m:li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𝟎</m:t>
                          </m:r>
                        </m:lim>
                      </m:limLow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𝒄𝒐𝒔𝒙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1968387-A39F-43D5-AB08-2F4CB5B9FE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0624" y="4964551"/>
                <a:ext cx="1206811" cy="836255"/>
              </a:xfrm>
              <a:prstGeom prst="rect">
                <a:avLst/>
              </a:prstGeom>
              <a:blipFill>
                <a:blip r:embed="rId18"/>
                <a:stretch>
                  <a:fillRect r="-3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CA62978-EB1F-4DDA-AE2D-0E4E156E9E6A}"/>
                  </a:ext>
                </a:extLst>
              </p:cNvPr>
              <p:cNvSpPr txBox="1"/>
              <p:nvPr/>
            </p:nvSpPr>
            <p:spPr>
              <a:xfrm>
                <a:off x="8291232" y="6093945"/>
                <a:ext cx="1450968" cy="4528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limLow>
                        <m:limLow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limLow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𝐥𝐢𝐦</m:t>
                          </m:r>
                        </m:e>
                        <m:li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𝟎</m:t>
                          </m:r>
                        </m:lim>
                      </m:limLow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𝒄𝒐𝒔𝒙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CA62978-EB1F-4DDA-AE2D-0E4E156E9E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232" y="6093945"/>
                <a:ext cx="1450968" cy="452816"/>
              </a:xfrm>
              <a:prstGeom prst="rect">
                <a:avLst/>
              </a:prstGeom>
              <a:blipFill>
                <a:blip r:embed="rId19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Rectangle 99">
            <a:extLst>
              <a:ext uri="{FF2B5EF4-FFF2-40B4-BE49-F238E27FC236}">
                <a16:creationId xmlns:a16="http://schemas.microsoft.com/office/drawing/2014/main" id="{D6BEC106-4A5D-47D5-A0CA-7E42190BAA91}"/>
              </a:ext>
            </a:extLst>
          </p:cNvPr>
          <p:cNvSpPr/>
          <p:nvPr/>
        </p:nvSpPr>
        <p:spPr>
          <a:xfrm>
            <a:off x="161096" y="769402"/>
            <a:ext cx="5756959" cy="274905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E92A7B6-FE55-42F0-B801-E456D6CDDD05}"/>
              </a:ext>
            </a:extLst>
          </p:cNvPr>
          <p:cNvSpPr/>
          <p:nvPr/>
        </p:nvSpPr>
        <p:spPr>
          <a:xfrm>
            <a:off x="100136" y="3752164"/>
            <a:ext cx="11752824" cy="298702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6FC7B26-CA48-40F4-AACB-C306AACC6BAF}"/>
              </a:ext>
            </a:extLst>
          </p:cNvPr>
          <p:cNvCxnSpPr>
            <a:cxnSpLocks/>
          </p:cNvCxnSpPr>
          <p:nvPr/>
        </p:nvCxnSpPr>
        <p:spPr>
          <a:xfrm flipH="1">
            <a:off x="7616796" y="5301025"/>
            <a:ext cx="330013" cy="23300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9A8AC01-3273-4A42-9886-369A592E7902}"/>
              </a:ext>
            </a:extLst>
          </p:cNvPr>
          <p:cNvCxnSpPr>
            <a:cxnSpLocks/>
          </p:cNvCxnSpPr>
          <p:nvPr/>
        </p:nvCxnSpPr>
        <p:spPr>
          <a:xfrm flipH="1">
            <a:off x="7668844" y="4945736"/>
            <a:ext cx="297606" cy="30125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CE107B47-33FC-49CC-B8C4-6EABFCEBB4D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0" y="0"/>
            <a:ext cx="12192000" cy="62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0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4" grpId="0"/>
      <p:bldP spid="48" grpId="0"/>
      <p:bldP spid="50" grpId="0"/>
      <p:bldP spid="52" grpId="0"/>
      <p:bldP spid="70" grpId="0"/>
      <p:bldP spid="80" grpId="0"/>
      <p:bldP spid="82" grpId="0"/>
      <p:bldP spid="84" grpId="0"/>
      <p:bldP spid="86" grpId="0"/>
      <p:bldP spid="88" grpId="0"/>
      <p:bldP spid="92" grpId="0"/>
      <p:bldP spid="9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607F673-BAEA-42AF-B6FD-20BDE91F6F0F}"/>
              </a:ext>
            </a:extLst>
          </p:cNvPr>
          <p:cNvSpPr txBox="1"/>
          <p:nvPr/>
        </p:nvSpPr>
        <p:spPr>
          <a:xfrm>
            <a:off x="339041" y="775492"/>
            <a:ext cx="2751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C0C0C0"/>
                </a:highlight>
              </a:rPr>
              <a:t>Exercise:</a:t>
            </a:r>
            <a:r>
              <a:rPr lang="en-US" b="1" dirty="0"/>
              <a:t> Q5 Page: 85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A6D6CC-3FFE-438C-A57B-556874FB2BC1}"/>
              </a:ext>
            </a:extLst>
          </p:cNvPr>
          <p:cNvSpPr txBox="1"/>
          <p:nvPr/>
        </p:nvSpPr>
        <p:spPr>
          <a:xfrm>
            <a:off x="591865" y="1333751"/>
            <a:ext cx="2853545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Evaluate: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E7D0BE-284A-4D41-A133-B855697EF418}"/>
              </a:ext>
            </a:extLst>
          </p:cNvPr>
          <p:cNvSpPr/>
          <p:nvPr/>
        </p:nvSpPr>
        <p:spPr>
          <a:xfrm>
            <a:off x="339041" y="769271"/>
            <a:ext cx="5134108" cy="102266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A9B5B8A-1739-47B8-B0D6-36C4A91608B5}"/>
                  </a:ext>
                </a:extLst>
              </p:cNvPr>
              <p:cNvSpPr txBox="1"/>
              <p:nvPr/>
            </p:nvSpPr>
            <p:spPr>
              <a:xfrm>
                <a:off x="1714794" y="1132721"/>
                <a:ext cx="2090486" cy="6551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𝟔</m:t>
                              </m:r>
                            </m:num>
                            <m:den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A9B5B8A-1739-47B8-B0D6-36C4A91608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794" y="1132721"/>
                <a:ext cx="2090486" cy="65517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1528EEA-26A9-4DDF-9409-3A5B61C05A68}"/>
              </a:ext>
            </a:extLst>
          </p:cNvPr>
          <p:cNvSpPr txBox="1"/>
          <p:nvPr/>
        </p:nvSpPr>
        <p:spPr>
          <a:xfrm>
            <a:off x="1036367" y="1925696"/>
            <a:ext cx="120015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highlight>
                  <a:srgbClr val="C0C0C0"/>
                </a:highlight>
              </a:rPr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C8BA95-65FC-4006-AF44-5F531934AB9C}"/>
                  </a:ext>
                </a:extLst>
              </p:cNvPr>
              <p:cNvSpPr txBox="1"/>
              <p:nvPr/>
            </p:nvSpPr>
            <p:spPr>
              <a:xfrm>
                <a:off x="-183982" y="2435010"/>
                <a:ext cx="2090486" cy="6551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𝟔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C8BA95-65FC-4006-AF44-5F531934AB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3982" y="2435010"/>
                <a:ext cx="2090486" cy="6551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D5EAF14-922C-47CD-995E-E5E8EA752719}"/>
                  </a:ext>
                </a:extLst>
              </p:cNvPr>
              <p:cNvSpPr txBox="1"/>
              <p:nvPr/>
            </p:nvSpPr>
            <p:spPr>
              <a:xfrm>
                <a:off x="105433" y="3264161"/>
                <a:ext cx="4656649" cy="5098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7030A0"/>
                    </a:solidFill>
                  </a:rPr>
                  <a:t>Direct substitution gives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den>
                    </m:f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𝑰𝒏𝒅𝒆𝒕𝒆𝒓𝒎𝒊𝒏𝒂𝒕𝒆</m:t>
                    </m:r>
                  </m:oMath>
                </a14:m>
                <a:r>
                  <a:rPr lang="en-US" i="1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D5EAF14-922C-47CD-995E-E5E8EA7527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33" y="3264161"/>
                <a:ext cx="4656649" cy="509883"/>
              </a:xfrm>
              <a:prstGeom prst="rect">
                <a:avLst/>
              </a:prstGeom>
              <a:blipFill>
                <a:blip r:embed="rId4"/>
                <a:stretch>
                  <a:fillRect l="-1047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2DC7916B-E2A0-41D1-A5D0-048F423DB819}"/>
              </a:ext>
            </a:extLst>
          </p:cNvPr>
          <p:cNvSpPr txBox="1"/>
          <p:nvPr/>
        </p:nvSpPr>
        <p:spPr>
          <a:xfrm>
            <a:off x="101612" y="3971117"/>
            <a:ext cx="2947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By Factoring: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C86D629-F5BF-4F4E-8CDB-6E0D5F8F5A6C}"/>
                  </a:ext>
                </a:extLst>
              </p:cNvPr>
              <p:cNvSpPr txBox="1"/>
              <p:nvPr/>
            </p:nvSpPr>
            <p:spPr>
              <a:xfrm>
                <a:off x="-93299" y="4832249"/>
                <a:ext cx="2090486" cy="6551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𝟔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C86D629-F5BF-4F4E-8CDB-6E0D5F8F5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3299" y="4832249"/>
                <a:ext cx="2090486" cy="6551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09CBF1A-28AD-4F53-8C1F-9D0BD845BABB}"/>
                  </a:ext>
                </a:extLst>
              </p:cNvPr>
              <p:cNvSpPr txBox="1"/>
              <p:nvPr/>
            </p:nvSpPr>
            <p:spPr>
              <a:xfrm>
                <a:off x="1664389" y="4845273"/>
                <a:ext cx="2090486" cy="6690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 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   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lim>
                          </m:limLow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09CBF1A-28AD-4F53-8C1F-9D0BD845BA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4389" y="4845273"/>
                <a:ext cx="2090486" cy="669094"/>
              </a:xfrm>
              <a:prstGeom prst="rect">
                <a:avLst/>
              </a:prstGeom>
              <a:blipFill>
                <a:blip r:embed="rId6"/>
                <a:stretch>
                  <a:fillRect r="-9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438474B-AAE9-4668-B0BD-1004CB112C83}"/>
              </a:ext>
            </a:extLst>
          </p:cNvPr>
          <p:cNvCxnSpPr/>
          <p:nvPr/>
        </p:nvCxnSpPr>
        <p:spPr>
          <a:xfrm flipH="1">
            <a:off x="2612907" y="4798797"/>
            <a:ext cx="407996" cy="484339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957BF11-026B-441F-9972-BFDA8BC1FCCF}"/>
              </a:ext>
            </a:extLst>
          </p:cNvPr>
          <p:cNvCxnSpPr>
            <a:cxnSpLocks/>
          </p:cNvCxnSpPr>
          <p:nvPr/>
        </p:nvCxnSpPr>
        <p:spPr>
          <a:xfrm flipH="1">
            <a:off x="3020903" y="5186170"/>
            <a:ext cx="297606" cy="30125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979D6D4-FCD5-4C63-B42B-091F7026BB59}"/>
                  </a:ext>
                </a:extLst>
              </p:cNvPr>
              <p:cNvSpPr txBox="1"/>
              <p:nvPr/>
            </p:nvSpPr>
            <p:spPr>
              <a:xfrm>
                <a:off x="1507327" y="5537457"/>
                <a:ext cx="2247548" cy="452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 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   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lim>
                          </m:limLow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</m:fName>
                        <m:e>
                          <m:d>
                            <m:d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e>
                          </m:d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=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𝟓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979D6D4-FCD5-4C63-B42B-091F7026BB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7327" y="5537457"/>
                <a:ext cx="2247548" cy="452945"/>
              </a:xfrm>
              <a:prstGeom prst="rect">
                <a:avLst/>
              </a:prstGeom>
              <a:blipFill>
                <a:blip r:embed="rId7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CC90D45F-5B07-46C4-9225-108E6A7346D9}"/>
              </a:ext>
            </a:extLst>
          </p:cNvPr>
          <p:cNvSpPr txBox="1"/>
          <p:nvPr/>
        </p:nvSpPr>
        <p:spPr>
          <a:xfrm>
            <a:off x="6371443" y="775492"/>
            <a:ext cx="2751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C0C0C0"/>
                </a:highlight>
              </a:rPr>
              <a:t>Exercise:</a:t>
            </a:r>
            <a:r>
              <a:rPr lang="en-US" b="1" dirty="0"/>
              <a:t> Q7 Page: 85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DBB313-F06D-4E5B-8386-4077D3BADABD}"/>
              </a:ext>
            </a:extLst>
          </p:cNvPr>
          <p:cNvSpPr txBox="1"/>
          <p:nvPr/>
        </p:nvSpPr>
        <p:spPr>
          <a:xfrm>
            <a:off x="6624267" y="1333751"/>
            <a:ext cx="2853545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Evaluate: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60171D-0D72-4C9A-8491-EA3AFD2BD8DD}"/>
              </a:ext>
            </a:extLst>
          </p:cNvPr>
          <p:cNvSpPr/>
          <p:nvPr/>
        </p:nvSpPr>
        <p:spPr>
          <a:xfrm>
            <a:off x="6371442" y="769271"/>
            <a:ext cx="5291739" cy="102266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024C3EF-2F22-43E9-BC01-700231A076CE}"/>
                  </a:ext>
                </a:extLst>
              </p:cNvPr>
              <p:cNvSpPr txBox="1"/>
              <p:nvPr/>
            </p:nvSpPr>
            <p:spPr>
              <a:xfrm>
                <a:off x="7747196" y="1132721"/>
                <a:ext cx="2090486" cy="6551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𝟒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024C3EF-2F22-43E9-BC01-700231A076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7196" y="1132721"/>
                <a:ext cx="2090486" cy="65517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A0011315-EAE6-402A-B80C-7674235AFAFB}"/>
              </a:ext>
            </a:extLst>
          </p:cNvPr>
          <p:cNvSpPr txBox="1"/>
          <p:nvPr/>
        </p:nvSpPr>
        <p:spPr>
          <a:xfrm>
            <a:off x="7068769" y="1925696"/>
            <a:ext cx="120015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highlight>
                  <a:srgbClr val="C0C0C0"/>
                </a:highlight>
              </a:rPr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826F3BD-848E-4C2D-96C1-857392A9DC2F}"/>
                  </a:ext>
                </a:extLst>
              </p:cNvPr>
              <p:cNvSpPr txBox="1"/>
              <p:nvPr/>
            </p:nvSpPr>
            <p:spPr>
              <a:xfrm>
                <a:off x="7149487" y="3264160"/>
                <a:ext cx="4656649" cy="5098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7030A0"/>
                    </a:solidFill>
                  </a:rPr>
                  <a:t>Direct substitution gives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den>
                    </m:f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𝑰𝒏𝒅𝒆𝒕𝒆𝒓𝒎𝒊𝒏𝒂𝒕𝒆</m:t>
                    </m:r>
                  </m:oMath>
                </a14:m>
                <a:r>
                  <a:rPr lang="en-US" i="1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826F3BD-848E-4C2D-96C1-857392A9DC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9487" y="3264160"/>
                <a:ext cx="4656649" cy="509883"/>
              </a:xfrm>
              <a:prstGeom prst="rect">
                <a:avLst/>
              </a:prstGeom>
              <a:blipFill>
                <a:blip r:embed="rId9"/>
                <a:stretch>
                  <a:fillRect l="-1178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28D1D980-7937-4566-B361-816FA83ACDAA}"/>
              </a:ext>
            </a:extLst>
          </p:cNvPr>
          <p:cNvSpPr txBox="1"/>
          <p:nvPr/>
        </p:nvSpPr>
        <p:spPr>
          <a:xfrm>
            <a:off x="6530074" y="4018675"/>
            <a:ext cx="2947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By Factoring: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E11C21F-E2BD-437A-85B6-6E270941D167}"/>
                  </a:ext>
                </a:extLst>
              </p:cNvPr>
              <p:cNvSpPr txBox="1"/>
              <p:nvPr/>
            </p:nvSpPr>
            <p:spPr>
              <a:xfrm>
                <a:off x="8831239" y="4510726"/>
                <a:ext cx="2090486" cy="6690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 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   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lim>
                          </m:limLow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E11C21F-E2BD-437A-85B6-6E270941D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1239" y="4510726"/>
                <a:ext cx="2090486" cy="669094"/>
              </a:xfrm>
              <a:prstGeom prst="rect">
                <a:avLst/>
              </a:prstGeom>
              <a:blipFill>
                <a:blip r:embed="rId10"/>
                <a:stretch>
                  <a:fillRect r="-9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D248C7C-BB9B-4ED5-96FD-60E33B366216}"/>
                  </a:ext>
                </a:extLst>
              </p:cNvPr>
              <p:cNvSpPr txBox="1"/>
              <p:nvPr/>
            </p:nvSpPr>
            <p:spPr>
              <a:xfrm>
                <a:off x="7561179" y="5329385"/>
                <a:ext cx="2247548" cy="618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 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   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lim>
                          </m:limLow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𝟒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D248C7C-BB9B-4ED5-96FD-60E33B3662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1179" y="5329385"/>
                <a:ext cx="2247548" cy="61811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CBF3F7E-14C1-4E48-ACEC-90A3FAE4737D}"/>
                  </a:ext>
                </a:extLst>
              </p:cNvPr>
              <p:cNvSpPr txBox="1"/>
              <p:nvPr/>
            </p:nvSpPr>
            <p:spPr>
              <a:xfrm>
                <a:off x="6729006" y="2486857"/>
                <a:ext cx="2090486" cy="6551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𝟒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CBF3F7E-14C1-4E48-ACEC-90A3FAE473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9006" y="2486857"/>
                <a:ext cx="2090486" cy="65517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3DA50BB-B435-42F3-A8FD-6B590C323375}"/>
                  </a:ext>
                </a:extLst>
              </p:cNvPr>
              <p:cNvSpPr txBox="1"/>
              <p:nvPr/>
            </p:nvSpPr>
            <p:spPr>
              <a:xfrm>
                <a:off x="6829150" y="4530991"/>
                <a:ext cx="2090486" cy="6551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𝟒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3DA50BB-B435-42F3-A8FD-6B590C3233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9150" y="4530991"/>
                <a:ext cx="2090486" cy="65517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D9B0C15-7420-48B6-B749-12342C9BA180}"/>
              </a:ext>
            </a:extLst>
          </p:cNvPr>
          <p:cNvCxnSpPr/>
          <p:nvPr/>
        </p:nvCxnSpPr>
        <p:spPr>
          <a:xfrm flipH="1">
            <a:off x="9837682" y="4443654"/>
            <a:ext cx="407996" cy="484339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839026E-180C-4F12-B689-C6C7691DDD0C}"/>
              </a:ext>
            </a:extLst>
          </p:cNvPr>
          <p:cNvCxnSpPr>
            <a:cxnSpLocks/>
          </p:cNvCxnSpPr>
          <p:nvPr/>
        </p:nvCxnSpPr>
        <p:spPr>
          <a:xfrm flipH="1">
            <a:off x="9886122" y="4907895"/>
            <a:ext cx="283760" cy="339966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30CA2E6-26F2-4B43-AD69-222C272DD96F}"/>
              </a:ext>
            </a:extLst>
          </p:cNvPr>
          <p:cNvCxnSpPr>
            <a:cxnSpLocks/>
          </p:cNvCxnSpPr>
          <p:nvPr/>
        </p:nvCxnSpPr>
        <p:spPr>
          <a:xfrm>
            <a:off x="5897217" y="2301248"/>
            <a:ext cx="0" cy="391402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2BAE65D0-EFB1-4EF2-B203-01E26A412FD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2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68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13" grpId="0"/>
      <p:bldP spid="14" grpId="0"/>
      <p:bldP spid="15" grpId="0"/>
      <p:bldP spid="18" grpId="0"/>
      <p:bldP spid="24" grpId="0"/>
      <p:bldP spid="25" grpId="0"/>
      <p:bldP spid="26" grpId="0"/>
      <p:bldP spid="27" grpId="0"/>
      <p:bldP spid="30" grpId="0"/>
      <p:bldP spid="32" grpId="0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DF0D7E-9209-49EE-A517-AB9ABFF59368}"/>
              </a:ext>
            </a:extLst>
          </p:cNvPr>
          <p:cNvSpPr txBox="1"/>
          <p:nvPr/>
        </p:nvSpPr>
        <p:spPr>
          <a:xfrm>
            <a:off x="339041" y="775492"/>
            <a:ext cx="2751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C0C0C0"/>
                </a:highlight>
              </a:rPr>
              <a:t>Exercise:</a:t>
            </a:r>
            <a:r>
              <a:rPr lang="en-US" b="1" dirty="0"/>
              <a:t> Q13 Page: 85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25A678-A277-4065-8D6D-CE00DCF87B1C}"/>
              </a:ext>
            </a:extLst>
          </p:cNvPr>
          <p:cNvSpPr txBox="1"/>
          <p:nvPr/>
        </p:nvSpPr>
        <p:spPr>
          <a:xfrm>
            <a:off x="591865" y="1333751"/>
            <a:ext cx="2853545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Evaluate: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48AE65-F78E-41D6-9F5A-18862D698346}"/>
              </a:ext>
            </a:extLst>
          </p:cNvPr>
          <p:cNvSpPr/>
          <p:nvPr/>
        </p:nvSpPr>
        <p:spPr>
          <a:xfrm>
            <a:off x="339040" y="769271"/>
            <a:ext cx="5291739" cy="102266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6D219E-CFC7-41DA-8F9B-1671AAF97A2B}"/>
              </a:ext>
            </a:extLst>
          </p:cNvPr>
          <p:cNvSpPr txBox="1"/>
          <p:nvPr/>
        </p:nvSpPr>
        <p:spPr>
          <a:xfrm>
            <a:off x="1036367" y="1925696"/>
            <a:ext cx="120015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highlight>
                  <a:srgbClr val="C0C0C0"/>
                </a:highlight>
              </a:rPr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7253C04-583A-4997-98CA-168FBAC7EFE0}"/>
                  </a:ext>
                </a:extLst>
              </p:cNvPr>
              <p:cNvSpPr txBox="1"/>
              <p:nvPr/>
            </p:nvSpPr>
            <p:spPr>
              <a:xfrm>
                <a:off x="-183982" y="2435010"/>
                <a:ext cx="2090486" cy="6722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𝟒</m:t>
                                  </m:r>
                                </m:e>
                              </m:rad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7253C04-583A-4997-98CA-168FBAC7EF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3982" y="2435010"/>
                <a:ext cx="2090486" cy="6722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0D83ADF-A556-46F6-B6EC-49C5618AE847}"/>
                  </a:ext>
                </a:extLst>
              </p:cNvPr>
              <p:cNvSpPr txBox="1"/>
              <p:nvPr/>
            </p:nvSpPr>
            <p:spPr>
              <a:xfrm>
                <a:off x="1676057" y="2539672"/>
                <a:ext cx="4656649" cy="5098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7030A0"/>
                    </a:solidFill>
                  </a:rPr>
                  <a:t>Direct substitution gives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den>
                    </m:f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𝑰𝒏𝒅𝒆𝒕𝒆𝒓𝒎𝒊𝒏𝒂𝒕𝒆</m:t>
                    </m:r>
                  </m:oMath>
                </a14:m>
                <a:r>
                  <a:rPr lang="en-US" i="1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0D83ADF-A556-46F6-B6EC-49C5618AE8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057" y="2539672"/>
                <a:ext cx="4656649" cy="509883"/>
              </a:xfrm>
              <a:prstGeom prst="rect">
                <a:avLst/>
              </a:prstGeom>
              <a:blipFill>
                <a:blip r:embed="rId3"/>
                <a:stretch>
                  <a:fillRect l="-1178" b="-48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A200E8C0-D17C-4F16-9BFF-EB4AA09A8232}"/>
              </a:ext>
            </a:extLst>
          </p:cNvPr>
          <p:cNvSpPr txBox="1"/>
          <p:nvPr/>
        </p:nvSpPr>
        <p:spPr>
          <a:xfrm>
            <a:off x="6371443" y="775492"/>
            <a:ext cx="2751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C0C0C0"/>
                </a:highlight>
              </a:rPr>
              <a:t>Exercise:</a:t>
            </a:r>
            <a:r>
              <a:rPr lang="en-US" b="1" dirty="0"/>
              <a:t> Q15 Page: 85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E1B5F7-46C1-45F5-9280-E6FE688B7FCF}"/>
              </a:ext>
            </a:extLst>
          </p:cNvPr>
          <p:cNvSpPr txBox="1"/>
          <p:nvPr/>
        </p:nvSpPr>
        <p:spPr>
          <a:xfrm>
            <a:off x="6624267" y="1333751"/>
            <a:ext cx="2853545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Evaluate: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215E86-DB22-4969-A5BB-480744AD7CBE}"/>
              </a:ext>
            </a:extLst>
          </p:cNvPr>
          <p:cNvSpPr/>
          <p:nvPr/>
        </p:nvSpPr>
        <p:spPr>
          <a:xfrm>
            <a:off x="6371442" y="769271"/>
            <a:ext cx="5291739" cy="102266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DC3F6C0-4483-458D-A662-23BCD8790968}"/>
              </a:ext>
            </a:extLst>
          </p:cNvPr>
          <p:cNvSpPr txBox="1"/>
          <p:nvPr/>
        </p:nvSpPr>
        <p:spPr>
          <a:xfrm>
            <a:off x="7068769" y="1925696"/>
            <a:ext cx="120015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highlight>
                  <a:srgbClr val="C0C0C0"/>
                </a:highlight>
              </a:rPr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30449F1-879C-4992-B575-BDDB5523A453}"/>
                  </a:ext>
                </a:extLst>
              </p:cNvPr>
              <p:cNvSpPr txBox="1"/>
              <p:nvPr/>
            </p:nvSpPr>
            <p:spPr>
              <a:xfrm>
                <a:off x="1534859" y="1085299"/>
                <a:ext cx="2090486" cy="6759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𝟒</m:t>
                                  </m:r>
                                </m:e>
                              </m:rad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30449F1-879C-4992-B575-BDDB5523A4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4859" y="1085299"/>
                <a:ext cx="2090486" cy="6759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C3B6968-C737-4C87-8EE5-7735AC9E063B}"/>
                  </a:ext>
                </a:extLst>
              </p:cNvPr>
              <p:cNvSpPr txBox="1"/>
              <p:nvPr/>
            </p:nvSpPr>
            <p:spPr>
              <a:xfrm>
                <a:off x="320094" y="3852402"/>
                <a:ext cx="1837824" cy="6759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800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𝟒</m:t>
                                  </m:r>
                                </m:e>
                              </m:rad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C3B6968-C737-4C87-8EE5-7735AC9E0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94" y="3852402"/>
                <a:ext cx="1837824" cy="6759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51A67AF-BCD1-4D5D-ABDD-5CBA4C8505FB}"/>
                  </a:ext>
                </a:extLst>
              </p:cNvPr>
              <p:cNvSpPr txBox="1"/>
              <p:nvPr/>
            </p:nvSpPr>
            <p:spPr>
              <a:xfrm>
                <a:off x="2236517" y="3852402"/>
                <a:ext cx="1681414" cy="731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800" b="1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1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800" b="1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𝟒</m:t>
                              </m:r>
                            </m:e>
                          </m:rad>
                          <m:r>
                            <a:rPr lang="en-US" sz="1800" b="1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800" b="1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800" b="1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1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800" b="1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𝟒</m:t>
                              </m:r>
                            </m:e>
                          </m:rad>
                          <m:r>
                            <a:rPr lang="en-US" sz="1800" b="1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800" b="1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51A67AF-BCD1-4D5D-ABDD-5CBA4C8505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6517" y="3852402"/>
                <a:ext cx="1681414" cy="73103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54ED35A-19E3-4809-A9A8-C29AC4CDF15F}"/>
                  </a:ext>
                </a:extLst>
              </p:cNvPr>
              <p:cNvSpPr txBox="1"/>
              <p:nvPr/>
            </p:nvSpPr>
            <p:spPr>
              <a:xfrm>
                <a:off x="2580102" y="4720837"/>
                <a:ext cx="2529393" cy="6973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𝟒</m:t>
                              </m:r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800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𝟒</m:t>
                                  </m:r>
                                </m:e>
                              </m:rad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54ED35A-19E3-4809-A9A8-C29AC4CDF1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0102" y="4720837"/>
                <a:ext cx="2529393" cy="69730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555B3B4-9FA5-485F-8F7C-96682728A24F}"/>
                  </a:ext>
                </a:extLst>
              </p:cNvPr>
              <p:cNvSpPr txBox="1"/>
              <p:nvPr/>
            </p:nvSpPr>
            <p:spPr>
              <a:xfrm>
                <a:off x="452325" y="5636198"/>
                <a:ext cx="2583782" cy="6552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𝟒</m:t>
                                  </m:r>
                                </m:e>
                              </m:rad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555B3B4-9FA5-485F-8F7C-96682728A2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325" y="5636198"/>
                <a:ext cx="2583782" cy="65524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8DD3DB3-D0CC-4124-AFDC-AD62CE043D9F}"/>
                  </a:ext>
                </a:extLst>
              </p:cNvPr>
              <p:cNvSpPr txBox="1"/>
              <p:nvPr/>
            </p:nvSpPr>
            <p:spPr>
              <a:xfrm>
                <a:off x="2871282" y="5595320"/>
                <a:ext cx="2266201" cy="6678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𝟒</m:t>
                                  </m:r>
                                </m:e>
                              </m:rad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8DD3DB3-D0CC-4124-AFDC-AD62CE043D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1282" y="5595320"/>
                <a:ext cx="2266201" cy="66781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D04D63D-D8B6-4979-A780-F65061A22797}"/>
                  </a:ext>
                </a:extLst>
              </p:cNvPr>
              <p:cNvSpPr txBox="1"/>
              <p:nvPr/>
            </p:nvSpPr>
            <p:spPr>
              <a:xfrm>
                <a:off x="4801474" y="5623758"/>
                <a:ext cx="989597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D04D63D-D8B6-4979-A780-F65061A227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1474" y="5623758"/>
                <a:ext cx="989597" cy="61093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60136CD6-A9B7-45FF-8D5D-ED5DDBA2EB61}"/>
              </a:ext>
            </a:extLst>
          </p:cNvPr>
          <p:cNvSpPr txBox="1"/>
          <p:nvPr/>
        </p:nvSpPr>
        <p:spPr>
          <a:xfrm>
            <a:off x="88370" y="3345669"/>
            <a:ext cx="2947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Rationalizing the Numerator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4F187C4-4940-433E-B697-C12C650A6D1D}"/>
                  </a:ext>
                </a:extLst>
              </p:cNvPr>
              <p:cNvSpPr txBox="1"/>
              <p:nvPr/>
            </p:nvSpPr>
            <p:spPr>
              <a:xfrm>
                <a:off x="112459" y="4659465"/>
                <a:ext cx="2349083" cy="83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b="1" i="1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  <m:r>
                                            <a:rPr lang="en-US" b="1" i="0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r>
                                            <a:rPr lang="en-US" b="1" i="1" smtClean="0">
                                              <a:latin typeface="Cambria Math" panose="02040503050406030204" pitchFamily="18" charset="0"/>
                                            </a:rPr>
                                            <m:t>𝟒</m:t>
                                          </m:r>
                                        </m:e>
                                      </m:rad>
                                    </m:e>
                                  </m:d>
                                </m:e>
                                <m:sup>
                                  <m:r>
                                    <a:rPr lang="en-US" b="1" i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b="1" i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num>
                            <m:den>
                              <m:d>
                                <m:dPr>
                                  <m:begChr m:val=""/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US" b="1" i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  <m: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𝟒</m:t>
                                      </m:r>
                                    </m:e>
                                  </m:rad>
                                  <m:r>
                                    <a:rPr lang="en-US" b="1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</m:d>
                            </m:den>
                          </m:f>
                        </m:e>
                      </m:func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4F187C4-4940-433E-B697-C12C650A6D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59" y="4659465"/>
                <a:ext cx="2349083" cy="839332"/>
              </a:xfrm>
              <a:prstGeom prst="rect">
                <a:avLst/>
              </a:prstGeom>
              <a:blipFill>
                <a:blip r:embed="rId11"/>
                <a:stretch>
                  <a:fillRect r="-36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E243601-AA28-40B9-9864-1BE388936906}"/>
                  </a:ext>
                </a:extLst>
              </p:cNvPr>
              <p:cNvSpPr txBox="1"/>
              <p:nvPr/>
            </p:nvSpPr>
            <p:spPr>
              <a:xfrm>
                <a:off x="7434767" y="1115980"/>
                <a:ext cx="2090486" cy="6646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</m:rad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E243601-AA28-40B9-9864-1BE3889369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4767" y="1115980"/>
                <a:ext cx="2090486" cy="66460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F2119D6-8660-41D3-B917-2CA2C190FF0B}"/>
                  </a:ext>
                </a:extLst>
              </p:cNvPr>
              <p:cNvSpPr txBox="1"/>
              <p:nvPr/>
            </p:nvSpPr>
            <p:spPr>
              <a:xfrm>
                <a:off x="6059512" y="2416890"/>
                <a:ext cx="2090486" cy="6722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</m:rad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F2119D6-8660-41D3-B917-2CA2C190FF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9512" y="2416890"/>
                <a:ext cx="2090486" cy="67223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0E00CFE-97FF-42DB-A9A5-16B0E54F017A}"/>
                  </a:ext>
                </a:extLst>
              </p:cNvPr>
              <p:cNvSpPr txBox="1"/>
              <p:nvPr/>
            </p:nvSpPr>
            <p:spPr>
              <a:xfrm>
                <a:off x="7919551" y="2521552"/>
                <a:ext cx="4656649" cy="5098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7030A0"/>
                    </a:solidFill>
                  </a:rPr>
                  <a:t>Direct substitution gives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den>
                    </m:f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𝑰𝒏𝒅𝒆𝒕𝒆𝒓𝒎𝒊𝒏𝒂𝒕𝒆</m:t>
                    </m:r>
                  </m:oMath>
                </a14:m>
                <a:r>
                  <a:rPr lang="en-US" i="1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0E00CFE-97FF-42DB-A9A5-16B0E54F01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9551" y="2521552"/>
                <a:ext cx="4656649" cy="509883"/>
              </a:xfrm>
              <a:prstGeom prst="rect">
                <a:avLst/>
              </a:prstGeom>
              <a:blipFill>
                <a:blip r:embed="rId14"/>
                <a:stretch>
                  <a:fillRect l="-1047" b="-48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AF3A3D1-1A58-4AA4-8EDD-F08C545CE144}"/>
                  </a:ext>
                </a:extLst>
              </p:cNvPr>
              <p:cNvSpPr txBox="1"/>
              <p:nvPr/>
            </p:nvSpPr>
            <p:spPr>
              <a:xfrm>
                <a:off x="6563588" y="3834282"/>
                <a:ext cx="1837824" cy="6759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</m:rad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AF3A3D1-1A58-4AA4-8EDD-F08C545CE1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3588" y="3834282"/>
                <a:ext cx="1837824" cy="6759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0A14A5F-575F-45D0-8228-4DA2CA853290}"/>
                  </a:ext>
                </a:extLst>
              </p:cNvPr>
              <p:cNvSpPr txBox="1"/>
              <p:nvPr/>
            </p:nvSpPr>
            <p:spPr>
              <a:xfrm>
                <a:off x="7982889" y="3821723"/>
                <a:ext cx="1681414" cy="731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800" b="1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1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rad>
                          <m:r>
                            <a:rPr lang="en-US" sz="1800" b="1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800" b="1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1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rad>
                          <m:r>
                            <a:rPr lang="en-US" b="1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b="1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0A14A5F-575F-45D0-8228-4DA2CA8532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2889" y="3821723"/>
                <a:ext cx="1681414" cy="73103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863EC27-182D-4290-B70B-5FED8D0F70D1}"/>
                  </a:ext>
                </a:extLst>
              </p:cNvPr>
              <p:cNvSpPr txBox="1"/>
              <p:nvPr/>
            </p:nvSpPr>
            <p:spPr>
              <a:xfrm>
                <a:off x="8823596" y="4641345"/>
                <a:ext cx="2529393" cy="6540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</m:rad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863EC27-182D-4290-B70B-5FED8D0F70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3596" y="4641345"/>
                <a:ext cx="2529393" cy="65402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A1E28F4-0DD7-429C-A04E-373FDFD63C01}"/>
                  </a:ext>
                </a:extLst>
              </p:cNvPr>
              <p:cNvSpPr txBox="1"/>
              <p:nvPr/>
            </p:nvSpPr>
            <p:spPr>
              <a:xfrm>
                <a:off x="6631331" y="5575711"/>
                <a:ext cx="2266201" cy="4642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(</m:t>
                          </m:r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rad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A1E28F4-0DD7-429C-A04E-373FDFD63C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1331" y="5575711"/>
                <a:ext cx="2266201" cy="464230"/>
              </a:xfrm>
              <a:prstGeom prst="rect">
                <a:avLst/>
              </a:prstGeom>
              <a:blipFill>
                <a:blip r:embed="rId18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8A1E0F3-4EB9-494F-BF5C-52A1E4B3DC45}"/>
                  </a:ext>
                </a:extLst>
              </p:cNvPr>
              <p:cNvSpPr txBox="1"/>
              <p:nvPr/>
            </p:nvSpPr>
            <p:spPr>
              <a:xfrm>
                <a:off x="8331121" y="5594488"/>
                <a:ext cx="9895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𝟐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8A1E0F3-4EB9-494F-BF5C-52A1E4B3DC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1121" y="5594488"/>
                <a:ext cx="989597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>
            <a:extLst>
              <a:ext uri="{FF2B5EF4-FFF2-40B4-BE49-F238E27FC236}">
                <a16:creationId xmlns:a16="http://schemas.microsoft.com/office/drawing/2014/main" id="{7F6842C3-9902-4C33-A553-0C7F31CB245E}"/>
              </a:ext>
            </a:extLst>
          </p:cNvPr>
          <p:cNvSpPr txBox="1"/>
          <p:nvPr/>
        </p:nvSpPr>
        <p:spPr>
          <a:xfrm>
            <a:off x="6331864" y="3327549"/>
            <a:ext cx="352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Rationalizing the Denominator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6D498EA-D418-4B17-AE70-A26C2B7DE147}"/>
                  </a:ext>
                </a:extLst>
              </p:cNvPr>
              <p:cNvSpPr txBox="1"/>
              <p:nvPr/>
            </p:nvSpPr>
            <p:spPr>
              <a:xfrm>
                <a:off x="6355953" y="4641345"/>
                <a:ext cx="2349083" cy="8191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</m:rad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b="1" i="1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</m:rad>
                                    </m:e>
                                  </m:d>
                                </m:e>
                                <m:sup>
                                  <m:r>
                                    <a:rPr lang="en-US" b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b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6D498EA-D418-4B17-AE70-A26C2B7DE1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953" y="4641345"/>
                <a:ext cx="2349083" cy="81919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FD6F451-924F-4E60-8C51-2946AE19E4ED}"/>
              </a:ext>
            </a:extLst>
          </p:cNvPr>
          <p:cNvCxnSpPr>
            <a:cxnSpLocks/>
          </p:cNvCxnSpPr>
          <p:nvPr/>
        </p:nvCxnSpPr>
        <p:spPr>
          <a:xfrm flipH="1">
            <a:off x="1887681" y="5655426"/>
            <a:ext cx="330013" cy="23300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7AF6D1F-27D7-4587-B539-85906AB50F80}"/>
              </a:ext>
            </a:extLst>
          </p:cNvPr>
          <p:cNvCxnSpPr>
            <a:cxnSpLocks/>
          </p:cNvCxnSpPr>
          <p:nvPr/>
        </p:nvCxnSpPr>
        <p:spPr>
          <a:xfrm flipH="1">
            <a:off x="1262160" y="5967774"/>
            <a:ext cx="297606" cy="30125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AD1152E-4455-4B4E-8160-853D3E5ADCAE}"/>
              </a:ext>
            </a:extLst>
          </p:cNvPr>
          <p:cNvCxnSpPr/>
          <p:nvPr/>
        </p:nvCxnSpPr>
        <p:spPr>
          <a:xfrm flipH="1">
            <a:off x="9769235" y="4586110"/>
            <a:ext cx="407996" cy="484339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1337370-76BE-46D3-A6F9-6A4AE3837659}"/>
              </a:ext>
            </a:extLst>
          </p:cNvPr>
          <p:cNvCxnSpPr>
            <a:cxnSpLocks/>
          </p:cNvCxnSpPr>
          <p:nvPr/>
        </p:nvCxnSpPr>
        <p:spPr>
          <a:xfrm flipH="1">
            <a:off x="10285329" y="4992117"/>
            <a:ext cx="297606" cy="30125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FDAD0B4-A66D-451D-9F88-07D9AE516A4D}"/>
              </a:ext>
            </a:extLst>
          </p:cNvPr>
          <p:cNvCxnSpPr/>
          <p:nvPr/>
        </p:nvCxnSpPr>
        <p:spPr>
          <a:xfrm>
            <a:off x="6059512" y="2416890"/>
            <a:ext cx="0" cy="381780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45">
            <a:extLst>
              <a:ext uri="{FF2B5EF4-FFF2-40B4-BE49-F238E27FC236}">
                <a16:creationId xmlns:a16="http://schemas.microsoft.com/office/drawing/2014/main" id="{59EAF9EE-3C66-473E-B84E-32E09A632E7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0"/>
            <a:ext cx="12192000" cy="64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21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20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1" grpId="0"/>
      <p:bldP spid="44" grpId="0"/>
      <p:bldP spid="45" grpId="0"/>
      <p:bldP spid="48" grpId="0"/>
      <p:bldP spid="49" grpId="0"/>
      <p:bldP spid="50" grpId="0"/>
      <p:bldP spid="52" grpId="0"/>
      <p:bldP spid="53" grpId="0"/>
      <p:bldP spid="54" grpId="0"/>
      <p:bldP spid="5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B9477AE6-9DC6-4259-AFB5-21AB205BEBE3}"/>
              </a:ext>
            </a:extLst>
          </p:cNvPr>
          <p:cNvSpPr txBox="1"/>
          <p:nvPr/>
        </p:nvSpPr>
        <p:spPr>
          <a:xfrm>
            <a:off x="339041" y="775492"/>
            <a:ext cx="2751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C0C0C0"/>
                </a:highlight>
              </a:rPr>
              <a:t>Example:</a:t>
            </a:r>
            <a:r>
              <a:rPr lang="en-US" b="1" dirty="0"/>
              <a:t> Q11 Page: 85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954FC94-6B84-4829-B061-70EE321CF794}"/>
              </a:ext>
            </a:extLst>
          </p:cNvPr>
          <p:cNvSpPr txBox="1"/>
          <p:nvPr/>
        </p:nvSpPr>
        <p:spPr>
          <a:xfrm>
            <a:off x="591865" y="1333751"/>
            <a:ext cx="2853545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Evaluate: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CB94BDC-7722-45DA-A415-EB8597F638DB}"/>
              </a:ext>
            </a:extLst>
          </p:cNvPr>
          <p:cNvSpPr/>
          <p:nvPr/>
        </p:nvSpPr>
        <p:spPr>
          <a:xfrm>
            <a:off x="339040" y="769271"/>
            <a:ext cx="5291739" cy="102266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DFE2518-4A40-4ED9-BD94-9A3857ABA14A}"/>
              </a:ext>
            </a:extLst>
          </p:cNvPr>
          <p:cNvSpPr txBox="1"/>
          <p:nvPr/>
        </p:nvSpPr>
        <p:spPr>
          <a:xfrm>
            <a:off x="1036367" y="1925696"/>
            <a:ext cx="120015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highlight>
                  <a:srgbClr val="C0C0C0"/>
                </a:highlight>
              </a:rPr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96D8A9D-8E0F-48E9-BC8A-68318F5E6D64}"/>
                  </a:ext>
                </a:extLst>
              </p:cNvPr>
              <p:cNvSpPr txBox="1"/>
              <p:nvPr/>
            </p:nvSpPr>
            <p:spPr>
              <a:xfrm>
                <a:off x="-183982" y="2435010"/>
                <a:ext cx="2090486" cy="6722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96D8A9D-8E0F-48E9-BC8A-68318F5E6D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3982" y="2435010"/>
                <a:ext cx="2090486" cy="6722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E504CC3-BAD8-42DB-9712-E31473B8945F}"/>
                  </a:ext>
                </a:extLst>
              </p:cNvPr>
              <p:cNvSpPr txBox="1"/>
              <p:nvPr/>
            </p:nvSpPr>
            <p:spPr>
              <a:xfrm>
                <a:off x="1439351" y="2537959"/>
                <a:ext cx="4656649" cy="5098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7030A0"/>
                    </a:solidFill>
                  </a:rPr>
                  <a:t>Direct substitution gives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den>
                    </m:f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𝑰𝒏𝒅𝒆𝒕𝒆𝒓𝒎𝒊𝒏𝒂𝒕𝒆</m:t>
                    </m:r>
                  </m:oMath>
                </a14:m>
                <a:r>
                  <a:rPr lang="en-US" i="1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E504CC3-BAD8-42DB-9712-E31473B894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351" y="2537959"/>
                <a:ext cx="4656649" cy="509883"/>
              </a:xfrm>
              <a:prstGeom prst="rect">
                <a:avLst/>
              </a:prstGeom>
              <a:blipFill>
                <a:blip r:embed="rId3"/>
                <a:stretch>
                  <a:fillRect l="-1047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>
            <a:extLst>
              <a:ext uri="{FF2B5EF4-FFF2-40B4-BE49-F238E27FC236}">
                <a16:creationId xmlns:a16="http://schemas.microsoft.com/office/drawing/2014/main" id="{B6C094D2-A4D3-4F3C-8D4F-F6C9CE3DBA2D}"/>
              </a:ext>
            </a:extLst>
          </p:cNvPr>
          <p:cNvSpPr txBox="1"/>
          <p:nvPr/>
        </p:nvSpPr>
        <p:spPr>
          <a:xfrm>
            <a:off x="6371443" y="775492"/>
            <a:ext cx="2751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C0C0C0"/>
                </a:highlight>
              </a:rPr>
              <a:t>Exercise:</a:t>
            </a:r>
            <a:r>
              <a:rPr lang="en-US" b="1" dirty="0"/>
              <a:t> Q19 Page: 85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26A34B2-E46B-433B-A2BA-ABE7D4C2B08D}"/>
              </a:ext>
            </a:extLst>
          </p:cNvPr>
          <p:cNvSpPr txBox="1"/>
          <p:nvPr/>
        </p:nvSpPr>
        <p:spPr>
          <a:xfrm>
            <a:off x="6624267" y="1333751"/>
            <a:ext cx="2853545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Evaluate: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645343C-46AC-4D47-B622-FC1929711117}"/>
              </a:ext>
            </a:extLst>
          </p:cNvPr>
          <p:cNvSpPr/>
          <p:nvPr/>
        </p:nvSpPr>
        <p:spPr>
          <a:xfrm>
            <a:off x="6371442" y="769271"/>
            <a:ext cx="5291739" cy="102266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6C98F9B-6855-4BE4-9455-6426EA4CCE41}"/>
              </a:ext>
            </a:extLst>
          </p:cNvPr>
          <p:cNvSpPr txBox="1"/>
          <p:nvPr/>
        </p:nvSpPr>
        <p:spPr>
          <a:xfrm>
            <a:off x="7068769" y="1925696"/>
            <a:ext cx="120015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highlight>
                  <a:srgbClr val="C0C0C0"/>
                </a:highlight>
              </a:rPr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C60512A2-46CD-4ACF-A97A-E1B033850998}"/>
                  </a:ext>
                </a:extLst>
              </p:cNvPr>
              <p:cNvSpPr txBox="1"/>
              <p:nvPr/>
            </p:nvSpPr>
            <p:spPr>
              <a:xfrm>
                <a:off x="6059512" y="2416890"/>
                <a:ext cx="2090486" cy="6722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C60512A2-46CD-4ACF-A97A-E1B0338509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9512" y="2416890"/>
                <a:ext cx="2090486" cy="6722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97A9E28-709B-49ED-AC8D-C2874B814201}"/>
                  </a:ext>
                </a:extLst>
              </p:cNvPr>
              <p:cNvSpPr txBox="1"/>
              <p:nvPr/>
            </p:nvSpPr>
            <p:spPr>
              <a:xfrm>
                <a:off x="7747196" y="2521712"/>
                <a:ext cx="4656649" cy="5098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7030A0"/>
                    </a:solidFill>
                  </a:rPr>
                  <a:t>Direct substitution gives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den>
                    </m:f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𝑰𝒏𝒅𝒆𝒕𝒆𝒓𝒎𝒊𝒏𝒂𝒕𝒆</m:t>
                    </m:r>
                  </m:oMath>
                </a14:m>
                <a:r>
                  <a:rPr lang="en-US" i="1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97A9E28-709B-49ED-AC8D-C2874B8142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7196" y="2521712"/>
                <a:ext cx="4656649" cy="509883"/>
              </a:xfrm>
              <a:prstGeom prst="rect">
                <a:avLst/>
              </a:prstGeom>
              <a:blipFill>
                <a:blip r:embed="rId5"/>
                <a:stretch>
                  <a:fillRect l="-1178" b="-48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9066A34-D0CC-46E3-B7C1-09078326D7C9}"/>
                  </a:ext>
                </a:extLst>
              </p:cNvPr>
              <p:cNvSpPr txBox="1"/>
              <p:nvPr/>
            </p:nvSpPr>
            <p:spPr>
              <a:xfrm>
                <a:off x="1681775" y="1115980"/>
                <a:ext cx="1779104" cy="659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9066A34-D0CC-46E3-B7C1-09078326D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1775" y="1115980"/>
                <a:ext cx="1779104" cy="6597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DE59EA9-7DBC-4B6C-AA24-5C9A132BEDA7}"/>
                  </a:ext>
                </a:extLst>
              </p:cNvPr>
              <p:cNvSpPr txBox="1"/>
              <p:nvPr/>
            </p:nvSpPr>
            <p:spPr>
              <a:xfrm>
                <a:off x="-11301" y="3430368"/>
                <a:ext cx="1726095" cy="659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DE59EA9-7DBC-4B6C-AA24-5C9A132BED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301" y="3430368"/>
                <a:ext cx="1726095" cy="6597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71F5C44E-6C0D-4DC6-8241-AE46A7880A06}"/>
                  </a:ext>
                </a:extLst>
              </p:cNvPr>
              <p:cNvSpPr txBox="1"/>
              <p:nvPr/>
            </p:nvSpPr>
            <p:spPr>
              <a:xfrm>
                <a:off x="1217150" y="3427632"/>
                <a:ext cx="2090486" cy="7043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71F5C44E-6C0D-4DC6-8241-AE46A7880A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7150" y="3427632"/>
                <a:ext cx="2090486" cy="70436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9415EF4-2EBA-492A-87B5-44252FC4DB47}"/>
                  </a:ext>
                </a:extLst>
              </p:cNvPr>
              <p:cNvSpPr txBox="1"/>
              <p:nvPr/>
            </p:nvSpPr>
            <p:spPr>
              <a:xfrm>
                <a:off x="1399345" y="4301984"/>
                <a:ext cx="1726095" cy="659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9415EF4-2EBA-492A-87B5-44252FC4DB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9345" y="4301984"/>
                <a:ext cx="1726095" cy="65979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C153124-47F1-48B9-958C-8E2D8B8D2004}"/>
                  </a:ext>
                </a:extLst>
              </p:cNvPr>
              <p:cNvSpPr txBox="1"/>
              <p:nvPr/>
            </p:nvSpPr>
            <p:spPr>
              <a:xfrm>
                <a:off x="1427374" y="5131772"/>
                <a:ext cx="1467736" cy="8077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)+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p>
                          </m:sSup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𝟎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C153124-47F1-48B9-958C-8E2D8B8D20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7374" y="5131772"/>
                <a:ext cx="1467736" cy="80772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69AA5425-B640-4957-894C-B96DFED0D63E}"/>
                  </a:ext>
                </a:extLst>
              </p:cNvPr>
              <p:cNvSpPr txBox="1"/>
              <p:nvPr/>
            </p:nvSpPr>
            <p:spPr>
              <a:xfrm>
                <a:off x="2763880" y="5313972"/>
                <a:ext cx="543756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𝒆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69AA5425-B640-4957-894C-B96DFED0D6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3880" y="5313972"/>
                <a:ext cx="543756" cy="4912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636D5921-A854-4710-AC2C-2C32E209CB09}"/>
                  </a:ext>
                </a:extLst>
              </p:cNvPr>
              <p:cNvSpPr txBox="1"/>
              <p:nvPr/>
            </p:nvSpPr>
            <p:spPr>
              <a:xfrm>
                <a:off x="7578149" y="1112220"/>
                <a:ext cx="1381539" cy="6551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636D5921-A854-4710-AC2C-2C32E209CB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8149" y="1112220"/>
                <a:ext cx="1381539" cy="65517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D49A6EB6-D7B6-435B-A3AC-2C622052982F}"/>
                  </a:ext>
                </a:extLst>
              </p:cNvPr>
              <p:cNvSpPr txBox="1"/>
              <p:nvPr/>
            </p:nvSpPr>
            <p:spPr>
              <a:xfrm>
                <a:off x="6241707" y="3424327"/>
                <a:ext cx="1726095" cy="6551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D49A6EB6-D7B6-435B-A3AC-2C6220529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707" y="3424327"/>
                <a:ext cx="1726095" cy="65517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07112330-4351-4B1B-90BA-6A02F3B4B9CD}"/>
                  </a:ext>
                </a:extLst>
              </p:cNvPr>
              <p:cNvSpPr txBox="1"/>
              <p:nvPr/>
            </p:nvSpPr>
            <p:spPr>
              <a:xfrm>
                <a:off x="7747196" y="3410173"/>
                <a:ext cx="1911626" cy="6551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𝒆</m:t>
                                          </m:r>
                                        </m:e>
                                        <m:sup>
                                          <m:r>
                                            <a:rPr lang="en-US" sz="18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𝒙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07112330-4351-4B1B-90BA-6A02F3B4B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7196" y="3410173"/>
                <a:ext cx="1911626" cy="65517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D8DCF826-436D-4088-B054-21C5A5A62251}"/>
                  </a:ext>
                </a:extLst>
              </p:cNvPr>
              <p:cNvSpPr txBox="1"/>
              <p:nvPr/>
            </p:nvSpPr>
            <p:spPr>
              <a:xfrm>
                <a:off x="7762045" y="4165870"/>
                <a:ext cx="2454965" cy="6244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sup>
                              </m:s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)(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sup>
                              </m:s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D8DCF826-436D-4088-B054-21C5A5A622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2045" y="4165870"/>
                <a:ext cx="2454965" cy="62446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E53C902-D10C-4D4C-87E1-BD003D93A51B}"/>
                  </a:ext>
                </a:extLst>
              </p:cNvPr>
              <p:cNvSpPr txBox="1"/>
              <p:nvPr/>
            </p:nvSpPr>
            <p:spPr>
              <a:xfrm>
                <a:off x="7578149" y="4973379"/>
                <a:ext cx="1911626" cy="4528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sup>
                          </m:s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E53C902-D10C-4D4C-87E1-BD003D93A5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8149" y="4973379"/>
                <a:ext cx="1911626" cy="452816"/>
              </a:xfrm>
              <a:prstGeom prst="rect">
                <a:avLst/>
              </a:prstGeom>
              <a:blipFill>
                <a:blip r:embed="rId16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B5911047-3484-4FF8-84FA-29C9DF0F94F6}"/>
                  </a:ext>
                </a:extLst>
              </p:cNvPr>
              <p:cNvSpPr txBox="1"/>
              <p:nvPr/>
            </p:nvSpPr>
            <p:spPr>
              <a:xfrm>
                <a:off x="7762045" y="5605422"/>
                <a:ext cx="1141917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𝒆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B5911047-3484-4FF8-84FA-29C9DF0F94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2045" y="5605422"/>
                <a:ext cx="1141917" cy="37555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825E1988-9032-4DE8-8869-14A02862FFE0}"/>
                  </a:ext>
                </a:extLst>
              </p:cNvPr>
              <p:cNvSpPr txBox="1"/>
              <p:nvPr/>
            </p:nvSpPr>
            <p:spPr>
              <a:xfrm>
                <a:off x="7747196" y="6182121"/>
                <a:ext cx="1439874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𝟐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825E1988-9032-4DE8-8869-14A02862FF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7196" y="6182121"/>
                <a:ext cx="1439874" cy="49128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6591E55-35C9-4383-970C-2CFFC2090E86}"/>
              </a:ext>
            </a:extLst>
          </p:cNvPr>
          <p:cNvCxnSpPr/>
          <p:nvPr/>
        </p:nvCxnSpPr>
        <p:spPr>
          <a:xfrm>
            <a:off x="6059512" y="1925696"/>
            <a:ext cx="0" cy="425642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C43FAEA-7C04-44E1-8747-B475504A8E44}"/>
              </a:ext>
            </a:extLst>
          </p:cNvPr>
          <p:cNvCxnSpPr>
            <a:cxnSpLocks/>
          </p:cNvCxnSpPr>
          <p:nvPr/>
        </p:nvCxnSpPr>
        <p:spPr>
          <a:xfrm flipH="1">
            <a:off x="2084524" y="3478010"/>
            <a:ext cx="330013" cy="23300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5F2C443-2260-4B1F-AD13-086AB1C9B6FC}"/>
              </a:ext>
            </a:extLst>
          </p:cNvPr>
          <p:cNvCxnSpPr>
            <a:cxnSpLocks/>
          </p:cNvCxnSpPr>
          <p:nvPr/>
        </p:nvCxnSpPr>
        <p:spPr>
          <a:xfrm flipH="1">
            <a:off x="8719705" y="4168607"/>
            <a:ext cx="297606" cy="30125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6C33E24-B05B-47FF-A677-C36284726200}"/>
              </a:ext>
            </a:extLst>
          </p:cNvPr>
          <p:cNvCxnSpPr>
            <a:cxnSpLocks/>
          </p:cNvCxnSpPr>
          <p:nvPr/>
        </p:nvCxnSpPr>
        <p:spPr>
          <a:xfrm flipH="1">
            <a:off x="2049938" y="3833405"/>
            <a:ext cx="330013" cy="23300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356A93A-4EBE-4643-A6C8-5E4074919112}"/>
              </a:ext>
            </a:extLst>
          </p:cNvPr>
          <p:cNvCxnSpPr>
            <a:cxnSpLocks/>
          </p:cNvCxnSpPr>
          <p:nvPr/>
        </p:nvCxnSpPr>
        <p:spPr>
          <a:xfrm flipH="1">
            <a:off x="9122949" y="4520020"/>
            <a:ext cx="297606" cy="30125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319F898A-1695-4358-8241-EB3761108E3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0"/>
            <a:ext cx="12192000" cy="64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7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52" grpId="0"/>
      <p:bldP spid="65" grpId="0"/>
      <p:bldP spid="66" grpId="0"/>
      <p:bldP spid="81" grpId="0"/>
      <p:bldP spid="83" grpId="0"/>
      <p:bldP spid="85" grpId="0"/>
      <p:bldP spid="87" grpId="0"/>
      <p:bldP spid="89" grpId="0"/>
      <p:bldP spid="95" grpId="0"/>
      <p:bldP spid="97" grpId="0"/>
      <p:bldP spid="99" grpId="0"/>
      <p:bldP spid="101" grpId="0"/>
      <p:bldP spid="103" grpId="0"/>
      <p:bldP spid="10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ext Topic (podcast) - Next Topic | Listen Notes">
            <a:extLst>
              <a:ext uri="{FF2B5EF4-FFF2-40B4-BE49-F238E27FC236}">
                <a16:creationId xmlns:a16="http://schemas.microsoft.com/office/drawing/2014/main" id="{6C9710D1-9348-4415-8038-D5AAA2D98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53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7F6D0B-B81C-4C8A-A521-BEBBFFD7F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42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BC3488-F604-4F22-B91A-AF5F21DA6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731" y="1614025"/>
            <a:ext cx="8105333" cy="35174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3C1054D-585A-4E4F-8DD5-47E17163F111}"/>
                  </a:ext>
                </a:extLst>
              </p:cNvPr>
              <p:cNvSpPr txBox="1"/>
              <p:nvPr/>
            </p:nvSpPr>
            <p:spPr>
              <a:xfrm>
                <a:off x="8382000" y="1705465"/>
                <a:ext cx="2885440" cy="1001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𝟕𝟎𝟕</m:t>
                      </m:r>
                      <m:r>
                        <a:rPr lang="en-US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</m:den>
                      </m:f>
                      <m:r>
                        <a:rPr lang="en-US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</m:num>
                        <m:den>
                          <m: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AE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3C1054D-585A-4E4F-8DD5-47E17163F1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0" y="1705465"/>
                <a:ext cx="2885440" cy="10016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0149542-3F72-4966-8458-334EE3EC5734}"/>
                  </a:ext>
                </a:extLst>
              </p:cNvPr>
              <p:cNvSpPr txBox="1"/>
              <p:nvPr/>
            </p:nvSpPr>
            <p:spPr>
              <a:xfrm>
                <a:off x="8382000" y="1705465"/>
                <a:ext cx="3230880" cy="1001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𝟕𝟎𝟕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</m:den>
                      </m:f>
                      <m:r>
                        <a:rPr lang="en-US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</m:num>
                        <m:den>
                          <m: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AE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0149542-3F72-4966-8458-334EE3EC5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0" y="1705465"/>
                <a:ext cx="3230880" cy="10016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B887450-050B-40C3-BECD-5E6883ECFA30}"/>
                  </a:ext>
                </a:extLst>
              </p:cNvPr>
              <p:cNvSpPr txBox="1"/>
              <p:nvPr/>
            </p:nvSpPr>
            <p:spPr>
              <a:xfrm>
                <a:off x="8381999" y="1705465"/>
                <a:ext cx="3332481" cy="1001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𝟕𝟎𝟕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</m:den>
                      </m:f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</m:num>
                        <m:den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AE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B887450-050B-40C3-BECD-5E6883ECFA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9" y="1705465"/>
                <a:ext cx="3332481" cy="100168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3C3B3C7-61E1-4576-9D76-DB4C02D707A5}"/>
                  </a:ext>
                </a:extLst>
              </p:cNvPr>
              <p:cNvSpPr txBox="1"/>
              <p:nvPr/>
            </p:nvSpPr>
            <p:spPr>
              <a:xfrm>
                <a:off x="8255000" y="3256089"/>
                <a:ext cx="8280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AE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3C3B3C7-61E1-4576-9D76-DB4C02D707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5000" y="3256089"/>
                <a:ext cx="828040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C49CE4F-010D-4960-AA20-C017C8B48B87}"/>
                  </a:ext>
                </a:extLst>
              </p:cNvPr>
              <p:cNvSpPr txBox="1"/>
              <p:nvPr/>
            </p:nvSpPr>
            <p:spPr>
              <a:xfrm>
                <a:off x="8427720" y="4150852"/>
                <a:ext cx="3139440" cy="501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BR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pt-BR" sz="20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pt-BR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20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lang="en-US" sz="20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e>
                      </m:func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AE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C49CE4F-010D-4960-AA20-C017C8B48B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7720" y="4150852"/>
                <a:ext cx="3139440" cy="5011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7840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ext Topic (podcast) - Next Topic | Listen Notes">
            <a:extLst>
              <a:ext uri="{FF2B5EF4-FFF2-40B4-BE49-F238E27FC236}">
                <a16:creationId xmlns:a16="http://schemas.microsoft.com/office/drawing/2014/main" id="{B6C6B4F9-D1F7-4490-99C7-E9AA0207A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5025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47354F-2BAE-45B3-9650-C72A7E8A4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68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C4FBC5-CA2B-4793-8180-E63A6E3B0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8414" y="1506072"/>
            <a:ext cx="7435171" cy="314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764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7E60FF-94A2-432D-9B1F-FC0D9551748C}"/>
              </a:ext>
            </a:extLst>
          </p:cNvPr>
          <p:cNvSpPr txBox="1"/>
          <p:nvPr/>
        </p:nvSpPr>
        <p:spPr>
          <a:xfrm>
            <a:off x="219513" y="714802"/>
            <a:ext cx="2751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C0C0C0"/>
                </a:highlight>
              </a:rPr>
              <a:t>Exercise:</a:t>
            </a:r>
            <a:r>
              <a:rPr lang="en-US" b="1" dirty="0"/>
              <a:t>   Q21 Page: 95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28A55F-3AB9-4512-9873-E28CB05B07FA}"/>
              </a:ext>
            </a:extLst>
          </p:cNvPr>
          <p:cNvSpPr/>
          <p:nvPr/>
        </p:nvSpPr>
        <p:spPr>
          <a:xfrm>
            <a:off x="243484" y="685419"/>
            <a:ext cx="7974368" cy="900302"/>
          </a:xfrm>
          <a:custGeom>
            <a:avLst/>
            <a:gdLst>
              <a:gd name="connsiteX0" fmla="*/ 0 w 7974368"/>
              <a:gd name="connsiteY0" fmla="*/ 0 h 900302"/>
              <a:gd name="connsiteX1" fmla="*/ 584787 w 7974368"/>
              <a:gd name="connsiteY1" fmla="*/ 0 h 900302"/>
              <a:gd name="connsiteX2" fmla="*/ 1010087 w 7974368"/>
              <a:gd name="connsiteY2" fmla="*/ 0 h 900302"/>
              <a:gd name="connsiteX3" fmla="*/ 1834105 w 7974368"/>
              <a:gd name="connsiteY3" fmla="*/ 0 h 900302"/>
              <a:gd name="connsiteX4" fmla="*/ 2418892 w 7974368"/>
              <a:gd name="connsiteY4" fmla="*/ 0 h 900302"/>
              <a:gd name="connsiteX5" fmla="*/ 3003679 w 7974368"/>
              <a:gd name="connsiteY5" fmla="*/ 0 h 900302"/>
              <a:gd name="connsiteX6" fmla="*/ 3827697 w 7974368"/>
              <a:gd name="connsiteY6" fmla="*/ 0 h 900302"/>
              <a:gd name="connsiteX7" fmla="*/ 4332740 w 7974368"/>
              <a:gd name="connsiteY7" fmla="*/ 0 h 900302"/>
              <a:gd name="connsiteX8" fmla="*/ 5156758 w 7974368"/>
              <a:gd name="connsiteY8" fmla="*/ 0 h 900302"/>
              <a:gd name="connsiteX9" fmla="*/ 5980776 w 7974368"/>
              <a:gd name="connsiteY9" fmla="*/ 0 h 900302"/>
              <a:gd name="connsiteX10" fmla="*/ 6645307 w 7974368"/>
              <a:gd name="connsiteY10" fmla="*/ 0 h 900302"/>
              <a:gd name="connsiteX11" fmla="*/ 7974368 w 7974368"/>
              <a:gd name="connsiteY11" fmla="*/ 0 h 900302"/>
              <a:gd name="connsiteX12" fmla="*/ 7974368 w 7974368"/>
              <a:gd name="connsiteY12" fmla="*/ 441148 h 900302"/>
              <a:gd name="connsiteX13" fmla="*/ 7974368 w 7974368"/>
              <a:gd name="connsiteY13" fmla="*/ 900302 h 900302"/>
              <a:gd name="connsiteX14" fmla="*/ 7309837 w 7974368"/>
              <a:gd name="connsiteY14" fmla="*/ 900302 h 900302"/>
              <a:gd name="connsiteX15" fmla="*/ 6804794 w 7974368"/>
              <a:gd name="connsiteY15" fmla="*/ 900302 h 900302"/>
              <a:gd name="connsiteX16" fmla="*/ 6140263 w 7974368"/>
              <a:gd name="connsiteY16" fmla="*/ 900302 h 900302"/>
              <a:gd name="connsiteX17" fmla="*/ 5316245 w 7974368"/>
              <a:gd name="connsiteY17" fmla="*/ 900302 h 900302"/>
              <a:gd name="connsiteX18" fmla="*/ 4651715 w 7974368"/>
              <a:gd name="connsiteY18" fmla="*/ 900302 h 900302"/>
              <a:gd name="connsiteX19" fmla="*/ 4226415 w 7974368"/>
              <a:gd name="connsiteY19" fmla="*/ 900302 h 900302"/>
              <a:gd name="connsiteX20" fmla="*/ 3721372 w 7974368"/>
              <a:gd name="connsiteY20" fmla="*/ 900302 h 900302"/>
              <a:gd name="connsiteX21" fmla="*/ 2897354 w 7974368"/>
              <a:gd name="connsiteY21" fmla="*/ 900302 h 900302"/>
              <a:gd name="connsiteX22" fmla="*/ 2232823 w 7974368"/>
              <a:gd name="connsiteY22" fmla="*/ 900302 h 900302"/>
              <a:gd name="connsiteX23" fmla="*/ 1727780 w 7974368"/>
              <a:gd name="connsiteY23" fmla="*/ 900302 h 900302"/>
              <a:gd name="connsiteX24" fmla="*/ 1063249 w 7974368"/>
              <a:gd name="connsiteY24" fmla="*/ 900302 h 900302"/>
              <a:gd name="connsiteX25" fmla="*/ 637949 w 7974368"/>
              <a:gd name="connsiteY25" fmla="*/ 900302 h 900302"/>
              <a:gd name="connsiteX26" fmla="*/ 0 w 7974368"/>
              <a:gd name="connsiteY26" fmla="*/ 900302 h 900302"/>
              <a:gd name="connsiteX27" fmla="*/ 0 w 7974368"/>
              <a:gd name="connsiteY27" fmla="*/ 450151 h 900302"/>
              <a:gd name="connsiteX28" fmla="*/ 0 w 7974368"/>
              <a:gd name="connsiteY28" fmla="*/ 0 h 900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974368" h="900302" extrusionOk="0">
                <a:moveTo>
                  <a:pt x="0" y="0"/>
                </a:moveTo>
                <a:cubicBezTo>
                  <a:pt x="156947" y="-27897"/>
                  <a:pt x="406595" y="-18367"/>
                  <a:pt x="584787" y="0"/>
                </a:cubicBezTo>
                <a:cubicBezTo>
                  <a:pt x="762979" y="18367"/>
                  <a:pt x="913154" y="11414"/>
                  <a:pt x="1010087" y="0"/>
                </a:cubicBezTo>
                <a:cubicBezTo>
                  <a:pt x="1107020" y="-11414"/>
                  <a:pt x="1435467" y="-34940"/>
                  <a:pt x="1834105" y="0"/>
                </a:cubicBezTo>
                <a:cubicBezTo>
                  <a:pt x="2232743" y="34940"/>
                  <a:pt x="2207710" y="17450"/>
                  <a:pt x="2418892" y="0"/>
                </a:cubicBezTo>
                <a:cubicBezTo>
                  <a:pt x="2630074" y="-17450"/>
                  <a:pt x="2869446" y="-8452"/>
                  <a:pt x="3003679" y="0"/>
                </a:cubicBezTo>
                <a:cubicBezTo>
                  <a:pt x="3137912" y="8452"/>
                  <a:pt x="3420461" y="25241"/>
                  <a:pt x="3827697" y="0"/>
                </a:cubicBezTo>
                <a:cubicBezTo>
                  <a:pt x="4234933" y="-25241"/>
                  <a:pt x="4093282" y="20301"/>
                  <a:pt x="4332740" y="0"/>
                </a:cubicBezTo>
                <a:cubicBezTo>
                  <a:pt x="4572198" y="-20301"/>
                  <a:pt x="4898942" y="-8584"/>
                  <a:pt x="5156758" y="0"/>
                </a:cubicBezTo>
                <a:cubicBezTo>
                  <a:pt x="5414574" y="8584"/>
                  <a:pt x="5729058" y="628"/>
                  <a:pt x="5980776" y="0"/>
                </a:cubicBezTo>
                <a:cubicBezTo>
                  <a:pt x="6232494" y="-628"/>
                  <a:pt x="6424290" y="26704"/>
                  <a:pt x="6645307" y="0"/>
                </a:cubicBezTo>
                <a:cubicBezTo>
                  <a:pt x="6866324" y="-26704"/>
                  <a:pt x="7526629" y="-40752"/>
                  <a:pt x="7974368" y="0"/>
                </a:cubicBezTo>
                <a:cubicBezTo>
                  <a:pt x="7970271" y="187097"/>
                  <a:pt x="7980098" y="327075"/>
                  <a:pt x="7974368" y="441148"/>
                </a:cubicBezTo>
                <a:cubicBezTo>
                  <a:pt x="7968638" y="555221"/>
                  <a:pt x="7989915" y="780677"/>
                  <a:pt x="7974368" y="900302"/>
                </a:cubicBezTo>
                <a:cubicBezTo>
                  <a:pt x="7684491" y="894452"/>
                  <a:pt x="7609696" y="886252"/>
                  <a:pt x="7309837" y="900302"/>
                </a:cubicBezTo>
                <a:cubicBezTo>
                  <a:pt x="7009978" y="914352"/>
                  <a:pt x="6981552" y="894022"/>
                  <a:pt x="6804794" y="900302"/>
                </a:cubicBezTo>
                <a:cubicBezTo>
                  <a:pt x="6628036" y="906582"/>
                  <a:pt x="6384184" y="894276"/>
                  <a:pt x="6140263" y="900302"/>
                </a:cubicBezTo>
                <a:cubicBezTo>
                  <a:pt x="5896342" y="906328"/>
                  <a:pt x="5652564" y="885775"/>
                  <a:pt x="5316245" y="900302"/>
                </a:cubicBezTo>
                <a:cubicBezTo>
                  <a:pt x="4979926" y="914829"/>
                  <a:pt x="4954548" y="907843"/>
                  <a:pt x="4651715" y="900302"/>
                </a:cubicBezTo>
                <a:cubicBezTo>
                  <a:pt x="4348882" y="892762"/>
                  <a:pt x="4424587" y="882264"/>
                  <a:pt x="4226415" y="900302"/>
                </a:cubicBezTo>
                <a:cubicBezTo>
                  <a:pt x="4028243" y="918340"/>
                  <a:pt x="3839434" y="922736"/>
                  <a:pt x="3721372" y="900302"/>
                </a:cubicBezTo>
                <a:cubicBezTo>
                  <a:pt x="3603310" y="877868"/>
                  <a:pt x="3068821" y="910125"/>
                  <a:pt x="2897354" y="900302"/>
                </a:cubicBezTo>
                <a:cubicBezTo>
                  <a:pt x="2725887" y="890479"/>
                  <a:pt x="2430731" y="889699"/>
                  <a:pt x="2232823" y="900302"/>
                </a:cubicBezTo>
                <a:cubicBezTo>
                  <a:pt x="2034915" y="910905"/>
                  <a:pt x="1878587" y="915242"/>
                  <a:pt x="1727780" y="900302"/>
                </a:cubicBezTo>
                <a:cubicBezTo>
                  <a:pt x="1576973" y="885362"/>
                  <a:pt x="1390448" y="881098"/>
                  <a:pt x="1063249" y="900302"/>
                </a:cubicBezTo>
                <a:cubicBezTo>
                  <a:pt x="736050" y="919506"/>
                  <a:pt x="736477" y="886643"/>
                  <a:pt x="637949" y="900302"/>
                </a:cubicBezTo>
                <a:cubicBezTo>
                  <a:pt x="539421" y="913961"/>
                  <a:pt x="159110" y="889469"/>
                  <a:pt x="0" y="900302"/>
                </a:cubicBezTo>
                <a:cubicBezTo>
                  <a:pt x="-6517" y="736765"/>
                  <a:pt x="13959" y="666203"/>
                  <a:pt x="0" y="450151"/>
                </a:cubicBezTo>
                <a:cubicBezTo>
                  <a:pt x="-13959" y="234099"/>
                  <a:pt x="-5202" y="117748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247E523-04A9-4D11-8E55-2F08138E8816}"/>
                  </a:ext>
                </a:extLst>
              </p:cNvPr>
              <p:cNvSpPr txBox="1"/>
              <p:nvPr/>
            </p:nvSpPr>
            <p:spPr>
              <a:xfrm>
                <a:off x="5037652" y="1017789"/>
                <a:ext cx="2593524" cy="5262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247E523-04A9-4D11-8E55-2F08138E88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7652" y="1017789"/>
                <a:ext cx="2593524" cy="52623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8A247FA-E716-4106-A642-AF6652E4D6D5}"/>
                  </a:ext>
                </a:extLst>
              </p:cNvPr>
              <p:cNvSpPr txBox="1"/>
              <p:nvPr/>
            </p:nvSpPr>
            <p:spPr>
              <a:xfrm>
                <a:off x="397565" y="1060971"/>
                <a:ext cx="5208105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Determine the interval(s) where </a:t>
                </a:r>
                <a14:m>
                  <m:oMath xmlns:m="http://schemas.openxmlformats.org/officeDocument/2006/math"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</m:oMath>
                </a14:m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is continuous, for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8A247FA-E716-4106-A642-AF6652E4D6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565" y="1060971"/>
                <a:ext cx="5208105" cy="374846"/>
              </a:xfrm>
              <a:prstGeom prst="rect">
                <a:avLst/>
              </a:prstGeom>
              <a:blipFill>
                <a:blip r:embed="rId3"/>
                <a:stretch>
                  <a:fillRect l="-936" t="-6452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59A652C-C221-4626-A543-5CCB2CC0AA6A}"/>
                  </a:ext>
                </a:extLst>
              </p:cNvPr>
              <p:cNvSpPr txBox="1"/>
              <p:nvPr/>
            </p:nvSpPr>
            <p:spPr>
              <a:xfrm>
                <a:off x="243484" y="2162747"/>
                <a:ext cx="1784099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Domain of </a:t>
                </a:r>
                <a14:m>
                  <m:oMath xmlns:m="http://schemas.openxmlformats.org/officeDocument/2006/math"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8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59A652C-C221-4626-A543-5CCB2CC0A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484" y="2162747"/>
                <a:ext cx="1784099" cy="374846"/>
              </a:xfrm>
              <a:prstGeom prst="rect">
                <a:avLst/>
              </a:prstGeom>
              <a:blipFill>
                <a:blip r:embed="rId4"/>
                <a:stretch>
                  <a:fillRect l="-3072" t="-819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46C4D3F-4D88-4C8C-8893-050A7B232C4A}"/>
                  </a:ext>
                </a:extLst>
              </p:cNvPr>
              <p:cNvSpPr txBox="1"/>
              <p:nvPr/>
            </p:nvSpPr>
            <p:spPr>
              <a:xfrm>
                <a:off x="894271" y="2623331"/>
                <a:ext cx="1537252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≥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46C4D3F-4D88-4C8C-8893-050A7B232C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271" y="2623331"/>
                <a:ext cx="1537252" cy="49795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C702E50-E429-42BF-8971-DD34F044FC6D}"/>
                  </a:ext>
                </a:extLst>
              </p:cNvPr>
              <p:cNvSpPr txBox="1"/>
              <p:nvPr/>
            </p:nvSpPr>
            <p:spPr>
              <a:xfrm>
                <a:off x="101613" y="3413448"/>
                <a:ext cx="6365448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is defined for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≥−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𝟑</m:t>
                    </m:r>
                  </m:oMath>
                </a14:m>
                <a:r>
                  <a:rPr lang="en-US" dirty="0"/>
                  <a:t> </a:t>
                </a:r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∈</m:t>
                    </m:r>
                    <m:d>
                      <m:dPr>
                        <m:begChr m:val="["/>
                        <m:endChr m:val=""/>
                        <m:ctrlP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𝟑</m:t>
                        </m:r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,∞)</m:t>
                        </m:r>
                      </m:e>
                    </m:d>
                  </m:oMath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C702E50-E429-42BF-8971-DD34F044FC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13" y="3413448"/>
                <a:ext cx="6365448" cy="374846"/>
              </a:xfrm>
              <a:prstGeom prst="rect">
                <a:avLst/>
              </a:prstGeom>
              <a:blipFill>
                <a:blip r:embed="rId6"/>
                <a:stretch>
                  <a:fillRect l="-287" t="-124590" b="-1901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F9DB95E-B274-4D36-91F6-3C424E822820}"/>
                  </a:ext>
                </a:extLst>
              </p:cNvPr>
              <p:cNvSpPr txBox="1"/>
              <p:nvPr/>
            </p:nvSpPr>
            <p:spPr>
              <a:xfrm>
                <a:off x="101612" y="3865487"/>
                <a:ext cx="8247257" cy="6644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r>
                      <a:rPr lang="en-US" sz="1800" b="1" i="1" smtClean="0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800" b="1" i="1" smtClean="0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 smtClean="0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800" b="1" dirty="0">
                    <a:solidFill>
                      <a:srgbClr val="00206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is continuous on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&gt;−</m:t>
                    </m:r>
                    <m:r>
                      <a:rPr lang="en-US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𝟑</m:t>
                    </m:r>
                  </m:oMath>
                </a14:m>
                <a:r>
                  <a:rPr lang="en-US" sz="11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800" b="1" dirty="0">
                    <a:solidFill>
                      <a:srgbClr val="00206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1" i="1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∈(−</m:t>
                    </m:r>
                    <m:r>
                      <a:rPr lang="en-US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𝟑</m:t>
                    </m:r>
                    <m:r>
                      <a:rPr lang="en-US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,∞)</m:t>
                    </m:r>
                  </m:oMath>
                </a14:m>
                <a:r>
                  <a:rPr lang="en-US" sz="11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</a:t>
                </a:r>
                <a:r>
                  <a:rPr lang="en-US" sz="16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Using Theorem 4.1 and Corollary 4.1</a:t>
                </a:r>
                <a:endParaRPr lang="en-US" sz="16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F9DB95E-B274-4D36-91F6-3C424E8228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12" y="3865487"/>
                <a:ext cx="8247257" cy="664413"/>
              </a:xfrm>
              <a:prstGeom prst="rect">
                <a:avLst/>
              </a:prstGeom>
              <a:blipFill>
                <a:blip r:embed="rId7"/>
                <a:stretch>
                  <a:fillRect l="-222" t="-36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D15E5F67-D181-4855-8BD0-76A2DD7A1A98}"/>
              </a:ext>
            </a:extLst>
          </p:cNvPr>
          <p:cNvSpPr txBox="1"/>
          <p:nvPr/>
        </p:nvSpPr>
        <p:spPr>
          <a:xfrm>
            <a:off x="68733" y="4310782"/>
            <a:ext cx="213360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Test the endpoint:</a:t>
            </a:r>
            <a:endParaRPr lang="en-US" sz="1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934DFEE-F192-4413-8312-63ABF921C4CE}"/>
                  </a:ext>
                </a:extLst>
              </p:cNvPr>
              <p:cNvSpPr txBox="1"/>
              <p:nvPr/>
            </p:nvSpPr>
            <p:spPr>
              <a:xfrm>
                <a:off x="-76981" y="4597620"/>
                <a:ext cx="3048000" cy="5262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e>
                      </m:ra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934DFEE-F192-4413-8312-63ABF921C4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6981" y="4597620"/>
                <a:ext cx="3048000" cy="52623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480A472-27B2-465E-ABE5-9B847BD5C755}"/>
                  </a:ext>
                </a:extLst>
              </p:cNvPr>
              <p:cNvSpPr txBox="1"/>
              <p:nvPr/>
            </p:nvSpPr>
            <p:spPr>
              <a:xfrm>
                <a:off x="-218831" y="5040859"/>
                <a:ext cx="5212258" cy="6302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800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𝟑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</m:func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800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𝟑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ad>
                            <m:radPr>
                              <m:degHide m:val="on"/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e>
                          </m:rad>
                        </m:e>
                      </m:func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e>
                      </m:ra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480A472-27B2-465E-ABE5-9B847BD5C7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18831" y="5040859"/>
                <a:ext cx="5212258" cy="63023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0440E73-B716-4ADB-86BE-A5D49B324708}"/>
                  </a:ext>
                </a:extLst>
              </p:cNvPr>
              <p:cNvSpPr txBox="1"/>
              <p:nvPr/>
            </p:nvSpPr>
            <p:spPr>
              <a:xfrm>
                <a:off x="-245166" y="5685704"/>
                <a:ext cx="3246783" cy="460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800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𝟑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0440E73-B716-4ADB-86BE-A5D49B3247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45166" y="5685704"/>
                <a:ext cx="3246783" cy="460191"/>
              </a:xfrm>
              <a:prstGeom prst="rect">
                <a:avLst/>
              </a:prstGeom>
              <a:blipFill>
                <a:blip r:embed="rId10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9E61791-AA80-4FDE-A752-07FFD759CFEB}"/>
                  </a:ext>
                </a:extLst>
              </p:cNvPr>
              <p:cNvSpPr txBox="1"/>
              <p:nvPr/>
            </p:nvSpPr>
            <p:spPr>
              <a:xfrm>
                <a:off x="2387298" y="6041394"/>
                <a:ext cx="3461544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r>
                      <a:rPr lang="en-US" sz="18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8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8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is continuous on </a:t>
                </a:r>
                <a14:m>
                  <m:oMath xmlns:m="http://schemas.openxmlformats.org/officeDocument/2006/math"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∈</m:t>
                    </m:r>
                    <m:d>
                      <m:dPr>
                        <m:begChr m:val="["/>
                        <m:endChr m:val=""/>
                        <m:ctrlP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𝟑</m:t>
                        </m:r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,∞)</m:t>
                        </m:r>
                      </m:e>
                    </m:d>
                  </m:oMath>
                </a14:m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9E61791-AA80-4FDE-A752-07FFD759CF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7298" y="6041394"/>
                <a:ext cx="3461544" cy="374846"/>
              </a:xfrm>
              <a:prstGeom prst="rect">
                <a:avLst/>
              </a:prstGeom>
              <a:blipFill>
                <a:blip r:embed="rId11"/>
                <a:stretch>
                  <a:fillRect l="-529" t="-122581" r="-353" b="-185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>
            <a:extLst>
              <a:ext uri="{FF2B5EF4-FFF2-40B4-BE49-F238E27FC236}">
                <a16:creationId xmlns:a16="http://schemas.microsoft.com/office/drawing/2014/main" id="{0AAC0664-8445-4944-8FB5-B6A09262C6B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99549" y="1188873"/>
            <a:ext cx="3292415" cy="23225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56C886CE-AD18-4E55-B3AD-B79938485D47}"/>
              </a:ext>
            </a:extLst>
          </p:cNvPr>
          <p:cNvGrpSpPr/>
          <p:nvPr/>
        </p:nvGrpSpPr>
        <p:grpSpPr>
          <a:xfrm>
            <a:off x="2760180" y="2032864"/>
            <a:ext cx="5457672" cy="1110239"/>
            <a:chOff x="2971019" y="2156802"/>
            <a:chExt cx="5457672" cy="1110239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051B46AF-CC33-4617-AA84-4CED08715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171016" y="2285966"/>
              <a:ext cx="4257675" cy="98107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C16088EA-1AF5-4B92-B03C-88093CB4F4DC}"/>
                    </a:ext>
                  </a:extLst>
                </p:cNvPr>
                <p:cNvSpPr txBox="1"/>
                <p:nvPr/>
              </p:nvSpPr>
              <p:spPr>
                <a:xfrm>
                  <a:off x="2971019" y="2156802"/>
                  <a:ext cx="1825487" cy="369332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b="1" i="1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sz="1800" b="1" i="1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1800" b="1" i="1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oMath>
                    </m:oMathPara>
                  </a14:m>
                  <a:endParaRPr lang="en-US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C16088EA-1AF5-4B92-B03C-88093CB4F4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71019" y="2156802"/>
                  <a:ext cx="1825487" cy="3693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1EA494F-6961-4818-BF48-7B6209C3DFA8}"/>
                  </a:ext>
                </a:extLst>
              </p:cNvPr>
              <p:cNvSpPr txBox="1"/>
              <p:nvPr/>
            </p:nvSpPr>
            <p:spPr>
              <a:xfrm>
                <a:off x="1489213" y="2949287"/>
                <a:ext cx="107673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≥−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𝟑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1EA494F-6961-4818-BF48-7B6209C3DF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213" y="2949287"/>
                <a:ext cx="1076739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6778CAFD-44D5-4F89-B484-650040DA9CBC}"/>
              </a:ext>
            </a:extLst>
          </p:cNvPr>
          <p:cNvSpPr txBox="1"/>
          <p:nvPr/>
        </p:nvSpPr>
        <p:spPr>
          <a:xfrm>
            <a:off x="243484" y="1690665"/>
            <a:ext cx="120015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highlight>
                  <a:srgbClr val="C0C0C0"/>
                </a:highlight>
              </a:rPr>
              <a:t>Solution: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8CF6911-286F-49B6-89C5-F88922A8E05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12192000" cy="63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9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  <p:bldP spid="14" grpId="0"/>
      <p:bldP spid="15" grpId="0"/>
      <p:bldP spid="16" grpId="0"/>
      <p:bldP spid="17" grpId="0"/>
      <p:bldP spid="21" grpId="0"/>
      <p:bldP spid="40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177BC3-E173-4698-9B75-AD9C2A9FB8FE}"/>
              </a:ext>
            </a:extLst>
          </p:cNvPr>
          <p:cNvSpPr txBox="1"/>
          <p:nvPr/>
        </p:nvSpPr>
        <p:spPr>
          <a:xfrm>
            <a:off x="243485" y="691639"/>
            <a:ext cx="2751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C0C0C0"/>
                </a:highlight>
              </a:rPr>
              <a:t>Exercise:</a:t>
            </a:r>
            <a:r>
              <a:rPr lang="en-US" b="1" dirty="0"/>
              <a:t> Q23Page: 95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B15211-4212-4D4F-9A5E-9E4C0D1C22A8}"/>
              </a:ext>
            </a:extLst>
          </p:cNvPr>
          <p:cNvSpPr/>
          <p:nvPr/>
        </p:nvSpPr>
        <p:spPr>
          <a:xfrm>
            <a:off x="243484" y="689833"/>
            <a:ext cx="8396933" cy="1043054"/>
          </a:xfrm>
          <a:custGeom>
            <a:avLst/>
            <a:gdLst>
              <a:gd name="connsiteX0" fmla="*/ 0 w 8396933"/>
              <a:gd name="connsiteY0" fmla="*/ 0 h 1043054"/>
              <a:gd name="connsiteX1" fmla="*/ 615775 w 8396933"/>
              <a:gd name="connsiteY1" fmla="*/ 0 h 1043054"/>
              <a:gd name="connsiteX2" fmla="*/ 1063612 w 8396933"/>
              <a:gd name="connsiteY2" fmla="*/ 0 h 1043054"/>
              <a:gd name="connsiteX3" fmla="*/ 1931295 w 8396933"/>
              <a:gd name="connsiteY3" fmla="*/ 0 h 1043054"/>
              <a:gd name="connsiteX4" fmla="*/ 2547070 w 8396933"/>
              <a:gd name="connsiteY4" fmla="*/ 0 h 1043054"/>
              <a:gd name="connsiteX5" fmla="*/ 3162845 w 8396933"/>
              <a:gd name="connsiteY5" fmla="*/ 0 h 1043054"/>
              <a:gd name="connsiteX6" fmla="*/ 4030528 w 8396933"/>
              <a:gd name="connsiteY6" fmla="*/ 0 h 1043054"/>
              <a:gd name="connsiteX7" fmla="*/ 4562334 w 8396933"/>
              <a:gd name="connsiteY7" fmla="*/ 0 h 1043054"/>
              <a:gd name="connsiteX8" fmla="*/ 5430017 w 8396933"/>
              <a:gd name="connsiteY8" fmla="*/ 0 h 1043054"/>
              <a:gd name="connsiteX9" fmla="*/ 6297700 w 8396933"/>
              <a:gd name="connsiteY9" fmla="*/ 0 h 1043054"/>
              <a:gd name="connsiteX10" fmla="*/ 6997444 w 8396933"/>
              <a:gd name="connsiteY10" fmla="*/ 0 h 1043054"/>
              <a:gd name="connsiteX11" fmla="*/ 8396933 w 8396933"/>
              <a:gd name="connsiteY11" fmla="*/ 0 h 1043054"/>
              <a:gd name="connsiteX12" fmla="*/ 8396933 w 8396933"/>
              <a:gd name="connsiteY12" fmla="*/ 511096 h 1043054"/>
              <a:gd name="connsiteX13" fmla="*/ 8396933 w 8396933"/>
              <a:gd name="connsiteY13" fmla="*/ 1043054 h 1043054"/>
              <a:gd name="connsiteX14" fmla="*/ 7697189 w 8396933"/>
              <a:gd name="connsiteY14" fmla="*/ 1043054 h 1043054"/>
              <a:gd name="connsiteX15" fmla="*/ 7165383 w 8396933"/>
              <a:gd name="connsiteY15" fmla="*/ 1043054 h 1043054"/>
              <a:gd name="connsiteX16" fmla="*/ 6465638 w 8396933"/>
              <a:gd name="connsiteY16" fmla="*/ 1043054 h 1043054"/>
              <a:gd name="connsiteX17" fmla="*/ 5597955 w 8396933"/>
              <a:gd name="connsiteY17" fmla="*/ 1043054 h 1043054"/>
              <a:gd name="connsiteX18" fmla="*/ 4898211 w 8396933"/>
              <a:gd name="connsiteY18" fmla="*/ 1043054 h 1043054"/>
              <a:gd name="connsiteX19" fmla="*/ 4450374 w 8396933"/>
              <a:gd name="connsiteY19" fmla="*/ 1043054 h 1043054"/>
              <a:gd name="connsiteX20" fmla="*/ 3918569 w 8396933"/>
              <a:gd name="connsiteY20" fmla="*/ 1043054 h 1043054"/>
              <a:gd name="connsiteX21" fmla="*/ 3050886 w 8396933"/>
              <a:gd name="connsiteY21" fmla="*/ 1043054 h 1043054"/>
              <a:gd name="connsiteX22" fmla="*/ 2351141 w 8396933"/>
              <a:gd name="connsiteY22" fmla="*/ 1043054 h 1043054"/>
              <a:gd name="connsiteX23" fmla="*/ 1819335 w 8396933"/>
              <a:gd name="connsiteY23" fmla="*/ 1043054 h 1043054"/>
              <a:gd name="connsiteX24" fmla="*/ 1119591 w 8396933"/>
              <a:gd name="connsiteY24" fmla="*/ 1043054 h 1043054"/>
              <a:gd name="connsiteX25" fmla="*/ 671755 w 8396933"/>
              <a:gd name="connsiteY25" fmla="*/ 1043054 h 1043054"/>
              <a:gd name="connsiteX26" fmla="*/ 0 w 8396933"/>
              <a:gd name="connsiteY26" fmla="*/ 1043054 h 1043054"/>
              <a:gd name="connsiteX27" fmla="*/ 0 w 8396933"/>
              <a:gd name="connsiteY27" fmla="*/ 521527 h 1043054"/>
              <a:gd name="connsiteX28" fmla="*/ 0 w 8396933"/>
              <a:gd name="connsiteY28" fmla="*/ 0 h 1043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396933" h="1043054" extrusionOk="0">
                <a:moveTo>
                  <a:pt x="0" y="0"/>
                </a:moveTo>
                <a:cubicBezTo>
                  <a:pt x="181741" y="-6842"/>
                  <a:pt x="388440" y="-17229"/>
                  <a:pt x="615775" y="0"/>
                </a:cubicBezTo>
                <a:cubicBezTo>
                  <a:pt x="843111" y="17229"/>
                  <a:pt x="898806" y="-16420"/>
                  <a:pt x="1063612" y="0"/>
                </a:cubicBezTo>
                <a:cubicBezTo>
                  <a:pt x="1228418" y="16420"/>
                  <a:pt x="1614162" y="20531"/>
                  <a:pt x="1931295" y="0"/>
                </a:cubicBezTo>
                <a:cubicBezTo>
                  <a:pt x="2248428" y="-20531"/>
                  <a:pt x="2358155" y="6117"/>
                  <a:pt x="2547070" y="0"/>
                </a:cubicBezTo>
                <a:cubicBezTo>
                  <a:pt x="2735985" y="-6117"/>
                  <a:pt x="3025690" y="13759"/>
                  <a:pt x="3162845" y="0"/>
                </a:cubicBezTo>
                <a:cubicBezTo>
                  <a:pt x="3300001" y="-13759"/>
                  <a:pt x="3606032" y="36133"/>
                  <a:pt x="4030528" y="0"/>
                </a:cubicBezTo>
                <a:cubicBezTo>
                  <a:pt x="4455024" y="-36133"/>
                  <a:pt x="4332961" y="5756"/>
                  <a:pt x="4562334" y="0"/>
                </a:cubicBezTo>
                <a:cubicBezTo>
                  <a:pt x="4791707" y="-5756"/>
                  <a:pt x="5161105" y="11246"/>
                  <a:pt x="5430017" y="0"/>
                </a:cubicBezTo>
                <a:cubicBezTo>
                  <a:pt x="5698929" y="-11246"/>
                  <a:pt x="6083691" y="17198"/>
                  <a:pt x="6297700" y="0"/>
                </a:cubicBezTo>
                <a:cubicBezTo>
                  <a:pt x="6511709" y="-17198"/>
                  <a:pt x="6820924" y="-9304"/>
                  <a:pt x="6997444" y="0"/>
                </a:cubicBezTo>
                <a:cubicBezTo>
                  <a:pt x="7173964" y="9304"/>
                  <a:pt x="7856611" y="-49633"/>
                  <a:pt x="8396933" y="0"/>
                </a:cubicBezTo>
                <a:cubicBezTo>
                  <a:pt x="8378203" y="222408"/>
                  <a:pt x="8387206" y="279122"/>
                  <a:pt x="8396933" y="511096"/>
                </a:cubicBezTo>
                <a:cubicBezTo>
                  <a:pt x="8406660" y="743070"/>
                  <a:pt x="8414999" y="799925"/>
                  <a:pt x="8396933" y="1043054"/>
                </a:cubicBezTo>
                <a:cubicBezTo>
                  <a:pt x="8209277" y="1039340"/>
                  <a:pt x="7939332" y="1031824"/>
                  <a:pt x="7697189" y="1043054"/>
                </a:cubicBezTo>
                <a:cubicBezTo>
                  <a:pt x="7455046" y="1054284"/>
                  <a:pt x="7372910" y="1057824"/>
                  <a:pt x="7165383" y="1043054"/>
                </a:cubicBezTo>
                <a:cubicBezTo>
                  <a:pt x="6957856" y="1028284"/>
                  <a:pt x="6772851" y="1013832"/>
                  <a:pt x="6465638" y="1043054"/>
                </a:cubicBezTo>
                <a:cubicBezTo>
                  <a:pt x="6158425" y="1072276"/>
                  <a:pt x="5888708" y="1022658"/>
                  <a:pt x="5597955" y="1043054"/>
                </a:cubicBezTo>
                <a:cubicBezTo>
                  <a:pt x="5307202" y="1063450"/>
                  <a:pt x="5119319" y="1033086"/>
                  <a:pt x="4898211" y="1043054"/>
                </a:cubicBezTo>
                <a:cubicBezTo>
                  <a:pt x="4677103" y="1053022"/>
                  <a:pt x="4632951" y="1052313"/>
                  <a:pt x="4450374" y="1043054"/>
                </a:cubicBezTo>
                <a:cubicBezTo>
                  <a:pt x="4267797" y="1033795"/>
                  <a:pt x="4084445" y="1037201"/>
                  <a:pt x="3918569" y="1043054"/>
                </a:cubicBezTo>
                <a:cubicBezTo>
                  <a:pt x="3752693" y="1048907"/>
                  <a:pt x="3470360" y="1008045"/>
                  <a:pt x="3050886" y="1043054"/>
                </a:cubicBezTo>
                <a:cubicBezTo>
                  <a:pt x="2631412" y="1078063"/>
                  <a:pt x="2657431" y="1028712"/>
                  <a:pt x="2351141" y="1043054"/>
                </a:cubicBezTo>
                <a:cubicBezTo>
                  <a:pt x="2044852" y="1057396"/>
                  <a:pt x="2069846" y="1061332"/>
                  <a:pt x="1819335" y="1043054"/>
                </a:cubicBezTo>
                <a:cubicBezTo>
                  <a:pt x="1568824" y="1024776"/>
                  <a:pt x="1352148" y="1048486"/>
                  <a:pt x="1119591" y="1043054"/>
                </a:cubicBezTo>
                <a:cubicBezTo>
                  <a:pt x="887034" y="1037622"/>
                  <a:pt x="830898" y="1059729"/>
                  <a:pt x="671755" y="1043054"/>
                </a:cubicBezTo>
                <a:cubicBezTo>
                  <a:pt x="512612" y="1026379"/>
                  <a:pt x="146841" y="1055868"/>
                  <a:pt x="0" y="1043054"/>
                </a:cubicBezTo>
                <a:cubicBezTo>
                  <a:pt x="-15822" y="911832"/>
                  <a:pt x="-20222" y="751681"/>
                  <a:pt x="0" y="521527"/>
                </a:cubicBezTo>
                <a:cubicBezTo>
                  <a:pt x="20222" y="291373"/>
                  <a:pt x="-14386" y="142327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BAA27C-96E4-409D-999B-982F3F668ADC}"/>
              </a:ext>
            </a:extLst>
          </p:cNvPr>
          <p:cNvSpPr txBox="1"/>
          <p:nvPr/>
        </p:nvSpPr>
        <p:spPr>
          <a:xfrm>
            <a:off x="203727" y="2067607"/>
            <a:ext cx="120015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highlight>
                  <a:srgbClr val="C0C0C0"/>
                </a:highlight>
              </a:rPr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40EA64-848C-47A4-AA59-57CC4896144E}"/>
                  </a:ext>
                </a:extLst>
              </p:cNvPr>
              <p:cNvSpPr txBox="1"/>
              <p:nvPr/>
            </p:nvSpPr>
            <p:spPr>
              <a:xfrm>
                <a:off x="397564" y="1074965"/>
                <a:ext cx="5800049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Determine the interval(s) where </a:t>
                </a:r>
                <a14:m>
                  <m:oMath xmlns:m="http://schemas.openxmlformats.org/officeDocument/2006/math"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</m:oMath>
                </a14:m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is continuous, for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40EA64-848C-47A4-AA59-57CC48961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564" y="1074965"/>
                <a:ext cx="5800049" cy="374846"/>
              </a:xfrm>
              <a:prstGeom prst="rect">
                <a:avLst/>
              </a:prstGeom>
              <a:blipFill>
                <a:blip r:embed="rId2"/>
                <a:stretch>
                  <a:fillRect l="-840" t="-6452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260B818-2A6D-4654-83C2-04D2E25A63FB}"/>
                  </a:ext>
                </a:extLst>
              </p:cNvPr>
              <p:cNvSpPr txBox="1"/>
              <p:nvPr/>
            </p:nvSpPr>
            <p:spPr>
              <a:xfrm>
                <a:off x="243484" y="2615249"/>
                <a:ext cx="1784099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Domain of </a:t>
                </a:r>
                <a14:m>
                  <m:oMath xmlns:m="http://schemas.openxmlformats.org/officeDocument/2006/math"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8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260B818-2A6D-4654-83C2-04D2E25A63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484" y="2615249"/>
                <a:ext cx="1784099" cy="374846"/>
              </a:xfrm>
              <a:prstGeom prst="rect">
                <a:avLst/>
              </a:prstGeom>
              <a:blipFill>
                <a:blip r:embed="rId3"/>
                <a:stretch>
                  <a:fillRect l="-3072" t="-6452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2A8B835-0CEC-48D2-925D-473ED25E0B83}"/>
                  </a:ext>
                </a:extLst>
              </p:cNvPr>
              <p:cNvSpPr txBox="1"/>
              <p:nvPr/>
            </p:nvSpPr>
            <p:spPr>
              <a:xfrm>
                <a:off x="107253" y="3507008"/>
                <a:ext cx="4173199" cy="6644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is defined for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∈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ℝ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 ,   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∈(−∞,∞)</m:t>
                    </m:r>
                  </m:oMath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2A8B835-0CEC-48D2-925D-473ED25E0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53" y="3507008"/>
                <a:ext cx="4173199" cy="664413"/>
              </a:xfrm>
              <a:prstGeom prst="rect">
                <a:avLst/>
              </a:prstGeom>
              <a:blipFill>
                <a:blip r:embed="rId4"/>
                <a:stretch>
                  <a:fillRect l="-439" t="-36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2EC5D45-ADDD-4969-BF4E-350568848660}"/>
                  </a:ext>
                </a:extLst>
              </p:cNvPr>
              <p:cNvSpPr txBox="1"/>
              <p:nvPr/>
            </p:nvSpPr>
            <p:spPr>
              <a:xfrm>
                <a:off x="101613" y="4109788"/>
                <a:ext cx="6096000" cy="9975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r>
                      <a:rPr lang="en-US" sz="18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8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8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is continuous on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∈</m:t>
                    </m:r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ℝ</m:t>
                    </m:r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  ,  </m:t>
                    </m:r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∈(−∞,∞)</m:t>
                    </m:r>
                  </m:oMath>
                </a14:m>
                <a:endParaRPr lang="en-US" sz="11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4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                                                               Using Theorem 4.1 and Corollary 4.1</a:t>
                </a: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2EC5D45-ADDD-4969-BF4E-350568848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13" y="4109788"/>
                <a:ext cx="6096000" cy="997517"/>
              </a:xfrm>
              <a:prstGeom prst="rect">
                <a:avLst/>
              </a:prstGeom>
              <a:blipFill>
                <a:blip r:embed="rId5"/>
                <a:stretch>
                  <a:fillRect l="-300" t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FC8B33B-DA4B-451E-836C-07F8DFFD65F6}"/>
                  </a:ext>
                </a:extLst>
              </p:cNvPr>
              <p:cNvSpPr txBox="1"/>
              <p:nvPr/>
            </p:nvSpPr>
            <p:spPr>
              <a:xfrm>
                <a:off x="5352402" y="998373"/>
                <a:ext cx="1998581" cy="5280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ad>
                        <m:ra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deg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e>
                      </m:rad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FC8B33B-DA4B-451E-836C-07F8DFFD65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2402" y="998373"/>
                <a:ext cx="1998581" cy="5280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C7D465A-0831-4F16-810F-5778423950F7}"/>
                  </a:ext>
                </a:extLst>
              </p:cNvPr>
              <p:cNvSpPr txBox="1"/>
              <p:nvPr/>
            </p:nvSpPr>
            <p:spPr>
              <a:xfrm>
                <a:off x="1104874" y="2989066"/>
                <a:ext cx="3175578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∈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ℝ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    ,   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∈(−∞,∞)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C7D465A-0831-4F16-810F-5778423950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874" y="2989066"/>
                <a:ext cx="3175578" cy="4912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>
            <a:extLst>
              <a:ext uri="{FF2B5EF4-FFF2-40B4-BE49-F238E27FC236}">
                <a16:creationId xmlns:a16="http://schemas.microsoft.com/office/drawing/2014/main" id="{041819EC-3979-49A6-9A16-1C38FD4636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2974" y="2167910"/>
            <a:ext cx="4580470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20D318-4AB1-4227-9650-5983086886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3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8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  <p:bldP spid="11" grpId="0"/>
      <p:bldP spid="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BBF979-8940-4196-9D59-D41F003D7C1D}"/>
              </a:ext>
            </a:extLst>
          </p:cNvPr>
          <p:cNvSpPr txBox="1"/>
          <p:nvPr/>
        </p:nvSpPr>
        <p:spPr>
          <a:xfrm>
            <a:off x="216401" y="3924431"/>
            <a:ext cx="213360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Test the endpoint:</a:t>
            </a:r>
            <a:endParaRPr lang="en-US" sz="1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87638AA-2FFF-4F3B-9FF2-DC6E3CA7A23F}"/>
                  </a:ext>
                </a:extLst>
              </p:cNvPr>
              <p:cNvSpPr txBox="1"/>
              <p:nvPr/>
            </p:nvSpPr>
            <p:spPr>
              <a:xfrm>
                <a:off x="28021" y="4788444"/>
                <a:ext cx="3611923" cy="6019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𝟑</m:t>
                                  </m:r>
                                </m:e>
                                <m:sup>
                                  <m:r>
                                    <a:rPr lang="en-US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en-US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</m:func>
                      <m:r>
                        <a:rPr lang="en-US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𝟑</m:t>
                                  </m:r>
                                </m:e>
                                <m:sup>
                                  <m:r>
                                    <a:rPr lang="en-US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𝒔𝒊𝒏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87638AA-2FFF-4F3B-9FF2-DC6E3CA7A2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21" y="4788444"/>
                <a:ext cx="3611923" cy="6019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A60665-2F22-4C3D-A61E-9F087EDD248F}"/>
                  </a:ext>
                </a:extLst>
              </p:cNvPr>
              <p:cNvSpPr txBox="1"/>
              <p:nvPr/>
            </p:nvSpPr>
            <p:spPr>
              <a:xfrm>
                <a:off x="-382416" y="6001148"/>
                <a:ext cx="3246783" cy="460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800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𝟑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A60665-2F22-4C3D-A61E-9F087EDD24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82416" y="6001148"/>
                <a:ext cx="3246783" cy="460191"/>
              </a:xfrm>
              <a:prstGeom prst="rect">
                <a:avLst/>
              </a:prstGeom>
              <a:blipFill>
                <a:blip r:embed="rId3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88EB39-9420-4BD1-9AE5-FF3856300E8C}"/>
                  </a:ext>
                </a:extLst>
              </p:cNvPr>
              <p:cNvSpPr txBox="1"/>
              <p:nvPr/>
            </p:nvSpPr>
            <p:spPr>
              <a:xfrm>
                <a:off x="8613078" y="6114617"/>
                <a:ext cx="4097648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r>
                      <a:rPr lang="en-US" sz="18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8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8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is continuous on </a:t>
                </a:r>
                <a14:m>
                  <m:oMath xmlns:m="http://schemas.openxmlformats.org/officeDocument/2006/math"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∈</m:t>
                    </m:r>
                    <m:d>
                      <m:dPr>
                        <m:begChr m:val="["/>
                        <m:endChr m:val=""/>
                        <m:ctrlP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e>
                    </m:d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</m:t>
                    </m:r>
                    <m:d>
                      <m:dPr>
                        <m:begChr m:val=""/>
                        <m:endChr m:val="]"/>
                        <m:ctrlP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e>
                    </m:d>
                  </m:oMath>
                </a14:m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88EB39-9420-4BD1-9AE5-FF3856300E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3078" y="6114617"/>
                <a:ext cx="4097648" cy="374846"/>
              </a:xfrm>
              <a:prstGeom prst="rect">
                <a:avLst/>
              </a:prstGeom>
              <a:blipFill>
                <a:blip r:embed="rId4"/>
                <a:stretch>
                  <a:fillRect l="-446" t="-122581" b="-185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2A9B8D9C-2B5E-4EE3-AA78-C6D7336B124E}"/>
              </a:ext>
            </a:extLst>
          </p:cNvPr>
          <p:cNvSpPr txBox="1"/>
          <p:nvPr/>
        </p:nvSpPr>
        <p:spPr>
          <a:xfrm>
            <a:off x="181200" y="645310"/>
            <a:ext cx="2751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C0C0C0"/>
                </a:highlight>
              </a:rPr>
              <a:t>Exercise:</a:t>
            </a:r>
            <a:r>
              <a:rPr lang="en-US" b="1" dirty="0"/>
              <a:t> Q25 Page: 95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1F3652-DA49-44B8-BBEA-F175AF204117}"/>
              </a:ext>
            </a:extLst>
          </p:cNvPr>
          <p:cNvSpPr/>
          <p:nvPr/>
        </p:nvSpPr>
        <p:spPr>
          <a:xfrm>
            <a:off x="181199" y="639090"/>
            <a:ext cx="5058177" cy="1297011"/>
          </a:xfrm>
          <a:custGeom>
            <a:avLst/>
            <a:gdLst>
              <a:gd name="connsiteX0" fmla="*/ 0 w 5058177"/>
              <a:gd name="connsiteY0" fmla="*/ 0 h 1297011"/>
              <a:gd name="connsiteX1" fmla="*/ 581690 w 5058177"/>
              <a:gd name="connsiteY1" fmla="*/ 0 h 1297011"/>
              <a:gd name="connsiteX2" fmla="*/ 1062217 w 5058177"/>
              <a:gd name="connsiteY2" fmla="*/ 0 h 1297011"/>
              <a:gd name="connsiteX3" fmla="*/ 1795653 w 5058177"/>
              <a:gd name="connsiteY3" fmla="*/ 0 h 1297011"/>
              <a:gd name="connsiteX4" fmla="*/ 2377343 w 5058177"/>
              <a:gd name="connsiteY4" fmla="*/ 0 h 1297011"/>
              <a:gd name="connsiteX5" fmla="*/ 2959034 w 5058177"/>
              <a:gd name="connsiteY5" fmla="*/ 0 h 1297011"/>
              <a:gd name="connsiteX6" fmla="*/ 3692469 w 5058177"/>
              <a:gd name="connsiteY6" fmla="*/ 0 h 1297011"/>
              <a:gd name="connsiteX7" fmla="*/ 4223578 w 5058177"/>
              <a:gd name="connsiteY7" fmla="*/ 0 h 1297011"/>
              <a:gd name="connsiteX8" fmla="*/ 5058177 w 5058177"/>
              <a:gd name="connsiteY8" fmla="*/ 0 h 1297011"/>
              <a:gd name="connsiteX9" fmla="*/ 5058177 w 5058177"/>
              <a:gd name="connsiteY9" fmla="*/ 674446 h 1297011"/>
              <a:gd name="connsiteX10" fmla="*/ 5058177 w 5058177"/>
              <a:gd name="connsiteY10" fmla="*/ 1297011 h 1297011"/>
              <a:gd name="connsiteX11" fmla="*/ 4425905 w 5058177"/>
              <a:gd name="connsiteY11" fmla="*/ 1297011 h 1297011"/>
              <a:gd name="connsiteX12" fmla="*/ 3844215 w 5058177"/>
              <a:gd name="connsiteY12" fmla="*/ 1297011 h 1297011"/>
              <a:gd name="connsiteX13" fmla="*/ 3110779 w 5058177"/>
              <a:gd name="connsiteY13" fmla="*/ 1297011 h 1297011"/>
              <a:gd name="connsiteX14" fmla="*/ 2377343 w 5058177"/>
              <a:gd name="connsiteY14" fmla="*/ 1297011 h 1297011"/>
              <a:gd name="connsiteX15" fmla="*/ 1846235 w 5058177"/>
              <a:gd name="connsiteY15" fmla="*/ 1297011 h 1297011"/>
              <a:gd name="connsiteX16" fmla="*/ 1213962 w 5058177"/>
              <a:gd name="connsiteY16" fmla="*/ 1297011 h 1297011"/>
              <a:gd name="connsiteX17" fmla="*/ 0 w 5058177"/>
              <a:gd name="connsiteY17" fmla="*/ 1297011 h 1297011"/>
              <a:gd name="connsiteX18" fmla="*/ 0 w 5058177"/>
              <a:gd name="connsiteY18" fmla="*/ 648506 h 1297011"/>
              <a:gd name="connsiteX19" fmla="*/ 0 w 5058177"/>
              <a:gd name="connsiteY19" fmla="*/ 0 h 1297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58177" h="1297011" extrusionOk="0">
                <a:moveTo>
                  <a:pt x="0" y="0"/>
                </a:moveTo>
                <a:cubicBezTo>
                  <a:pt x="132783" y="9616"/>
                  <a:pt x="424173" y="28449"/>
                  <a:pt x="581690" y="0"/>
                </a:cubicBezTo>
                <a:cubicBezTo>
                  <a:pt x="739207" y="-28449"/>
                  <a:pt x="920999" y="5937"/>
                  <a:pt x="1062217" y="0"/>
                </a:cubicBezTo>
                <a:cubicBezTo>
                  <a:pt x="1203435" y="-5937"/>
                  <a:pt x="1603134" y="-4808"/>
                  <a:pt x="1795653" y="0"/>
                </a:cubicBezTo>
                <a:cubicBezTo>
                  <a:pt x="1988172" y="4808"/>
                  <a:pt x="2092183" y="15802"/>
                  <a:pt x="2377343" y="0"/>
                </a:cubicBezTo>
                <a:cubicBezTo>
                  <a:pt x="2662503" y="-15802"/>
                  <a:pt x="2823137" y="3712"/>
                  <a:pt x="2959034" y="0"/>
                </a:cubicBezTo>
                <a:cubicBezTo>
                  <a:pt x="3094931" y="-3712"/>
                  <a:pt x="3351859" y="12717"/>
                  <a:pt x="3692469" y="0"/>
                </a:cubicBezTo>
                <a:cubicBezTo>
                  <a:pt x="4033079" y="-12717"/>
                  <a:pt x="4006061" y="24555"/>
                  <a:pt x="4223578" y="0"/>
                </a:cubicBezTo>
                <a:cubicBezTo>
                  <a:pt x="4441095" y="-24555"/>
                  <a:pt x="4706923" y="13386"/>
                  <a:pt x="5058177" y="0"/>
                </a:cubicBezTo>
                <a:cubicBezTo>
                  <a:pt x="5069919" y="301899"/>
                  <a:pt x="5069603" y="509401"/>
                  <a:pt x="5058177" y="674446"/>
                </a:cubicBezTo>
                <a:cubicBezTo>
                  <a:pt x="5046751" y="839491"/>
                  <a:pt x="5051153" y="1085688"/>
                  <a:pt x="5058177" y="1297011"/>
                </a:cubicBezTo>
                <a:cubicBezTo>
                  <a:pt x="4862445" y="1277006"/>
                  <a:pt x="4608092" y="1307221"/>
                  <a:pt x="4425905" y="1297011"/>
                </a:cubicBezTo>
                <a:cubicBezTo>
                  <a:pt x="4243718" y="1286801"/>
                  <a:pt x="4123098" y="1292474"/>
                  <a:pt x="3844215" y="1297011"/>
                </a:cubicBezTo>
                <a:cubicBezTo>
                  <a:pt x="3565332" y="1301549"/>
                  <a:pt x="3307694" y="1269802"/>
                  <a:pt x="3110779" y="1297011"/>
                </a:cubicBezTo>
                <a:cubicBezTo>
                  <a:pt x="2913864" y="1324220"/>
                  <a:pt x="2576698" y="1330720"/>
                  <a:pt x="2377343" y="1297011"/>
                </a:cubicBezTo>
                <a:cubicBezTo>
                  <a:pt x="2177988" y="1263302"/>
                  <a:pt x="2016678" y="1318098"/>
                  <a:pt x="1846235" y="1297011"/>
                </a:cubicBezTo>
                <a:cubicBezTo>
                  <a:pt x="1675792" y="1275924"/>
                  <a:pt x="1416341" y="1328411"/>
                  <a:pt x="1213962" y="1297011"/>
                </a:cubicBezTo>
                <a:cubicBezTo>
                  <a:pt x="1011583" y="1265611"/>
                  <a:pt x="264978" y="1356096"/>
                  <a:pt x="0" y="1297011"/>
                </a:cubicBezTo>
                <a:cubicBezTo>
                  <a:pt x="-10172" y="1078956"/>
                  <a:pt x="17019" y="849380"/>
                  <a:pt x="0" y="648506"/>
                </a:cubicBezTo>
                <a:cubicBezTo>
                  <a:pt x="-17019" y="447633"/>
                  <a:pt x="-27977" y="268669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268E67-32ED-44E6-AC88-4D125CF16551}"/>
              </a:ext>
            </a:extLst>
          </p:cNvPr>
          <p:cNvSpPr txBox="1"/>
          <p:nvPr/>
        </p:nvSpPr>
        <p:spPr>
          <a:xfrm>
            <a:off x="40825" y="1983669"/>
            <a:ext cx="120015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highlight>
                  <a:srgbClr val="C0C0C0"/>
                </a:highlight>
              </a:rPr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163D3F2-3530-4D3E-98D7-14609AD8FAB8}"/>
                  </a:ext>
                </a:extLst>
              </p:cNvPr>
              <p:cNvSpPr txBox="1"/>
              <p:nvPr/>
            </p:nvSpPr>
            <p:spPr>
              <a:xfrm>
                <a:off x="335279" y="1014642"/>
                <a:ext cx="5058177" cy="6719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Determine the interval(s) where </a:t>
                </a:r>
                <a14:m>
                  <m:oMath xmlns:m="http://schemas.openxmlformats.org/officeDocument/2006/math"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</m:oMath>
                </a14:m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is continuous, for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163D3F2-3530-4D3E-98D7-14609AD8FA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79" y="1014642"/>
                <a:ext cx="5058177" cy="671915"/>
              </a:xfrm>
              <a:prstGeom prst="rect">
                <a:avLst/>
              </a:prstGeom>
              <a:blipFill>
                <a:blip r:embed="rId5"/>
                <a:stretch>
                  <a:fillRect l="-964" t="-3604" b="-12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207B26C-215F-4775-8829-C0DA2F771C6B}"/>
                  </a:ext>
                </a:extLst>
              </p:cNvPr>
              <p:cNvSpPr txBox="1"/>
              <p:nvPr/>
            </p:nvSpPr>
            <p:spPr>
              <a:xfrm>
                <a:off x="1419425" y="1387214"/>
                <a:ext cx="2445048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207B26C-215F-4775-8829-C0DA2F771C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9425" y="1387214"/>
                <a:ext cx="2445048" cy="4979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CECF9F3-B560-43AC-8CC2-6BC7350600F8}"/>
                  </a:ext>
                </a:extLst>
              </p:cNvPr>
              <p:cNvSpPr txBox="1"/>
              <p:nvPr/>
            </p:nvSpPr>
            <p:spPr>
              <a:xfrm>
                <a:off x="41979" y="2297301"/>
                <a:ext cx="3597965" cy="3785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𝒔𝒊𝒏</m:t>
                        </m:r>
                      </m:e>
                      <m:sup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sup>
                    </m:sSup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is defined for </a:t>
                </a:r>
                <a14:m>
                  <m:oMath xmlns:m="http://schemas.openxmlformats.org/officeDocument/2006/math"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≤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≤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CECF9F3-B560-43AC-8CC2-6BC7350600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79" y="2297301"/>
                <a:ext cx="3597965" cy="378565"/>
              </a:xfrm>
              <a:prstGeom prst="rect">
                <a:avLst/>
              </a:prstGeom>
              <a:blipFill>
                <a:blip r:embed="rId7"/>
                <a:stretch>
                  <a:fillRect t="-6452" b="-25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A99EC5E-0201-4985-B009-8009DB278332}"/>
                  </a:ext>
                </a:extLst>
              </p:cNvPr>
              <p:cNvSpPr txBox="1"/>
              <p:nvPr/>
            </p:nvSpPr>
            <p:spPr>
              <a:xfrm>
                <a:off x="0" y="2654989"/>
                <a:ext cx="4468467" cy="3785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𝒔𝒊𝒏</m:t>
                        </m:r>
                      </m:e>
                      <m:sup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sup>
                    </m:sSup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is defined for </a:t>
                </a:r>
                <a14:m>
                  <m:oMath xmlns:m="http://schemas.openxmlformats.org/officeDocument/2006/math"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≤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≤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A99EC5E-0201-4985-B009-8009DB2783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654989"/>
                <a:ext cx="4468467" cy="378565"/>
              </a:xfrm>
              <a:prstGeom prst="rect">
                <a:avLst/>
              </a:prstGeom>
              <a:blipFill>
                <a:blip r:embed="rId8"/>
                <a:stretch>
                  <a:fillRect t="-6452" b="-25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67F0F87-6EC3-499B-9B87-74127D3AACF8}"/>
                  </a:ext>
                </a:extLst>
              </p:cNvPr>
              <p:cNvSpPr txBox="1"/>
              <p:nvPr/>
            </p:nvSpPr>
            <p:spPr>
              <a:xfrm>
                <a:off x="0" y="3101068"/>
                <a:ext cx="5923722" cy="10649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𝒔𝒊𝒏</m:t>
                        </m:r>
                      </m:e>
                      <m:sup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sup>
                    </m:sSup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is defined for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𝟑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≤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≤−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 ,  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∈</m:t>
                    </m:r>
                    <m:d>
                      <m:dPr>
                        <m:begChr m:val="["/>
                        <m:endChr m:val=""/>
                        <m:ctrlP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e>
                    </m:d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</m:t>
                    </m:r>
                    <m:d>
                      <m:dPr>
                        <m:begChr m:val=""/>
                        <m:endChr m:val="]"/>
                        <m:ctrlP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e>
                    </m:d>
                  </m:oMath>
                </a14:m>
                <a:endParaRPr lang="en-US" dirty="0"/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67F0F87-6EC3-499B-9B87-74127D3AAC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101068"/>
                <a:ext cx="5923722" cy="1064907"/>
              </a:xfrm>
              <a:prstGeom prst="rect">
                <a:avLst/>
              </a:prstGeom>
              <a:blipFill>
                <a:blip r:embed="rId9"/>
                <a:stretch>
                  <a:fillRect t="-43103" r="-4424" b="-2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2783A97-C46D-4322-A849-13A6117F9F23}"/>
                  </a:ext>
                </a:extLst>
              </p:cNvPr>
              <p:cNvSpPr txBox="1"/>
              <p:nvPr/>
            </p:nvSpPr>
            <p:spPr>
              <a:xfrm>
                <a:off x="379609" y="5327448"/>
                <a:ext cx="4005490" cy="5670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(−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)=−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2783A97-C46D-4322-A849-13A6117F9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609" y="5327448"/>
                <a:ext cx="4005490" cy="56707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36BEEE5-A07A-4233-B48A-BCC954F5AC9B}"/>
                  </a:ext>
                </a:extLst>
              </p:cNvPr>
              <p:cNvSpPr txBox="1"/>
              <p:nvPr/>
            </p:nvSpPr>
            <p:spPr>
              <a:xfrm>
                <a:off x="141442" y="4235810"/>
                <a:ext cx="4748610" cy="5670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)=−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36BEEE5-A07A-4233-B48A-BCC954F5A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442" y="4235810"/>
                <a:ext cx="4748610" cy="56707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59E988F-0735-4698-88F8-926C4A9258B2}"/>
                  </a:ext>
                </a:extLst>
              </p:cNvPr>
              <p:cNvSpPr txBox="1"/>
              <p:nvPr/>
            </p:nvSpPr>
            <p:spPr>
              <a:xfrm>
                <a:off x="5380021" y="4112207"/>
                <a:ext cx="4562055" cy="5670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59E988F-0735-4698-88F8-926C4A925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0021" y="4112207"/>
                <a:ext cx="4562055" cy="56707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C690A0D-6850-45A1-A74C-6305D18E8831}"/>
                  </a:ext>
                </a:extLst>
              </p:cNvPr>
              <p:cNvSpPr txBox="1"/>
              <p:nvPr/>
            </p:nvSpPr>
            <p:spPr>
              <a:xfrm>
                <a:off x="5380021" y="4788300"/>
                <a:ext cx="3611923" cy="5940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en-US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</m:func>
                      <m:r>
                        <a:rPr lang="en-US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𝒔𝒊𝒏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C690A0D-6850-45A1-A74C-6305D18E8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0021" y="4788300"/>
                <a:ext cx="3611923" cy="59407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5C9DDC9-FC6E-4424-86B8-C30ADEA648FC}"/>
                  </a:ext>
                </a:extLst>
              </p:cNvPr>
              <p:cNvSpPr txBox="1"/>
              <p:nvPr/>
            </p:nvSpPr>
            <p:spPr>
              <a:xfrm>
                <a:off x="5804158" y="5261631"/>
                <a:ext cx="4005490" cy="5670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5C9DDC9-FC6E-4424-86B8-C30ADEA648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4158" y="5261631"/>
                <a:ext cx="4005490" cy="56707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A5735CE-06BE-4EC5-82DC-DB34FEE35BA5}"/>
                  </a:ext>
                </a:extLst>
              </p:cNvPr>
              <p:cNvSpPr txBox="1"/>
              <p:nvPr/>
            </p:nvSpPr>
            <p:spPr>
              <a:xfrm>
                <a:off x="5057601" y="5883862"/>
                <a:ext cx="3246783" cy="4528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800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e>
                                <m:sup>
                                  <m:r>
                                    <a:rPr lang="en-US" sz="1800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A5735CE-06BE-4EC5-82DC-DB34FEE35B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7601" y="5883862"/>
                <a:ext cx="3246783" cy="452816"/>
              </a:xfrm>
              <a:prstGeom prst="rect">
                <a:avLst/>
              </a:prstGeom>
              <a:blipFill>
                <a:blip r:embed="rId16"/>
                <a:stretch>
                  <a:fillRect b="-4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2DF0DCD-1B32-439E-BFF4-EC76105DAF4D}"/>
              </a:ext>
            </a:extLst>
          </p:cNvPr>
          <p:cNvCxnSpPr/>
          <p:nvPr/>
        </p:nvCxnSpPr>
        <p:spPr>
          <a:xfrm>
            <a:off x="5198746" y="4299983"/>
            <a:ext cx="0" cy="193126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2B69E59-8D4D-473A-A466-FE6858A58A74}"/>
                  </a:ext>
                </a:extLst>
              </p:cNvPr>
              <p:cNvSpPr txBox="1"/>
              <p:nvPr/>
            </p:nvSpPr>
            <p:spPr>
              <a:xfrm>
                <a:off x="61368" y="3556682"/>
                <a:ext cx="10633135" cy="652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18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𝒔𝒊𝒏</m:t>
                        </m:r>
                      </m:e>
                      <m:sup>
                        <m:r>
                          <a:rPr lang="en-US" sz="18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18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sup>
                    </m:sSup>
                    <m:r>
                      <a:rPr lang="en-US" sz="1800" b="1" i="1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800" b="1" i="1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1800" b="1" i="1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1800" b="1" i="1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800" b="1" dirty="0">
                    <a:solidFill>
                      <a:srgbClr val="00206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is continuous on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𝟑</m:t>
                    </m:r>
                    <m:r>
                      <a:rPr lang="en-US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&lt;</m:t>
                    </m:r>
                    <m:r>
                      <a:rPr lang="en-US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&lt;−</m:t>
                    </m:r>
                    <m:r>
                      <a:rPr lang="en-US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  ,    </m:t>
                    </m:r>
                  </m:oMath>
                </a14:m>
                <a:r>
                  <a:rPr lang="en-US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∈(−</m:t>
                    </m:r>
                    <m:r>
                      <a:rPr lang="en-US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𝟑</m:t>
                    </m:r>
                    <m:r>
                      <a:rPr lang="en-US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,−</m:t>
                    </m:r>
                    <m:r>
                      <a:rPr lang="en-US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1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</a:t>
                </a:r>
                <a:r>
                  <a:rPr lang="en-US" sz="14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Using Theorem 4.1 and Corollary 4.1</a:t>
                </a:r>
                <a:endParaRPr lang="en-US" sz="14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n-US" sz="1800" b="1" dirty="0">
                    <a:solidFill>
                      <a:srgbClr val="00206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2B69E59-8D4D-473A-A466-FE6858A58A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68" y="3556682"/>
                <a:ext cx="10633135" cy="652551"/>
              </a:xfrm>
              <a:prstGeom prst="rect">
                <a:avLst/>
              </a:prstGeom>
              <a:blipFill>
                <a:blip r:embed="rId17"/>
                <a:stretch>
                  <a:fillRect t="-3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3" name="Picture 52">
            <a:extLst>
              <a:ext uri="{FF2B5EF4-FFF2-40B4-BE49-F238E27FC236}">
                <a16:creationId xmlns:a16="http://schemas.microsoft.com/office/drawing/2014/main" id="{2F4809A3-8230-4713-8AD5-B3D00AD5106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430569" y="229232"/>
            <a:ext cx="4086225" cy="2914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9A3B7FD-88AE-4C43-B731-9D5496C5E65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0"/>
            <a:ext cx="12192000" cy="63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04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5" grpId="0"/>
      <p:bldP spid="21" grpId="0"/>
      <p:bldP spid="23" grpId="0"/>
      <p:bldP spid="25" grpId="0"/>
      <p:bldP spid="35" grpId="0"/>
      <p:bldP spid="37" grpId="0"/>
      <p:bldP spid="39" grpId="0"/>
      <p:bldP spid="41" grpId="0"/>
      <p:bldP spid="43" grpId="0"/>
      <p:bldP spid="4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4ED261B-BE61-4271-BE64-EBD32E3269E5}"/>
              </a:ext>
            </a:extLst>
          </p:cNvPr>
          <p:cNvSpPr txBox="1"/>
          <p:nvPr/>
        </p:nvSpPr>
        <p:spPr>
          <a:xfrm>
            <a:off x="181200" y="645310"/>
            <a:ext cx="2751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C0C0C0"/>
                </a:highlight>
              </a:rPr>
              <a:t>Exercise:</a:t>
            </a:r>
            <a:r>
              <a:rPr lang="en-US" b="1" dirty="0"/>
              <a:t> Q27 Page: 95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C54BC-C636-4C81-8C27-AEB0B1DEEBFE}"/>
              </a:ext>
            </a:extLst>
          </p:cNvPr>
          <p:cNvSpPr/>
          <p:nvPr/>
        </p:nvSpPr>
        <p:spPr>
          <a:xfrm>
            <a:off x="181199" y="639091"/>
            <a:ext cx="9029062" cy="942242"/>
          </a:xfrm>
          <a:custGeom>
            <a:avLst/>
            <a:gdLst>
              <a:gd name="connsiteX0" fmla="*/ 0 w 9029062"/>
              <a:gd name="connsiteY0" fmla="*/ 0 h 942242"/>
              <a:gd name="connsiteX1" fmla="*/ 474026 w 9029062"/>
              <a:gd name="connsiteY1" fmla="*/ 0 h 942242"/>
              <a:gd name="connsiteX2" fmla="*/ 767470 w 9029062"/>
              <a:gd name="connsiteY2" fmla="*/ 0 h 942242"/>
              <a:gd name="connsiteX3" fmla="*/ 1512368 w 9029062"/>
              <a:gd name="connsiteY3" fmla="*/ 0 h 942242"/>
              <a:gd name="connsiteX4" fmla="*/ 1986394 w 9029062"/>
              <a:gd name="connsiteY4" fmla="*/ 0 h 942242"/>
              <a:gd name="connsiteX5" fmla="*/ 2460419 w 9029062"/>
              <a:gd name="connsiteY5" fmla="*/ 0 h 942242"/>
              <a:gd name="connsiteX6" fmla="*/ 3205317 w 9029062"/>
              <a:gd name="connsiteY6" fmla="*/ 0 h 942242"/>
              <a:gd name="connsiteX7" fmla="*/ 3589052 w 9029062"/>
              <a:gd name="connsiteY7" fmla="*/ 0 h 942242"/>
              <a:gd name="connsiteX8" fmla="*/ 4333950 w 9029062"/>
              <a:gd name="connsiteY8" fmla="*/ 0 h 942242"/>
              <a:gd name="connsiteX9" fmla="*/ 5078847 w 9029062"/>
              <a:gd name="connsiteY9" fmla="*/ 0 h 942242"/>
              <a:gd name="connsiteX10" fmla="*/ 5643164 w 9029062"/>
              <a:gd name="connsiteY10" fmla="*/ 0 h 942242"/>
              <a:gd name="connsiteX11" fmla="*/ 6388061 w 9029062"/>
              <a:gd name="connsiteY11" fmla="*/ 0 h 942242"/>
              <a:gd name="connsiteX12" fmla="*/ 6862087 w 9029062"/>
              <a:gd name="connsiteY12" fmla="*/ 0 h 942242"/>
              <a:gd name="connsiteX13" fmla="*/ 7336113 w 9029062"/>
              <a:gd name="connsiteY13" fmla="*/ 0 h 942242"/>
              <a:gd name="connsiteX14" fmla="*/ 7990720 w 9029062"/>
              <a:gd name="connsiteY14" fmla="*/ 0 h 942242"/>
              <a:gd name="connsiteX15" fmla="*/ 8464746 w 9029062"/>
              <a:gd name="connsiteY15" fmla="*/ 0 h 942242"/>
              <a:gd name="connsiteX16" fmla="*/ 9029062 w 9029062"/>
              <a:gd name="connsiteY16" fmla="*/ 0 h 942242"/>
              <a:gd name="connsiteX17" fmla="*/ 9029062 w 9029062"/>
              <a:gd name="connsiteY17" fmla="*/ 489966 h 942242"/>
              <a:gd name="connsiteX18" fmla="*/ 9029062 w 9029062"/>
              <a:gd name="connsiteY18" fmla="*/ 942242 h 942242"/>
              <a:gd name="connsiteX19" fmla="*/ 8374455 w 9029062"/>
              <a:gd name="connsiteY19" fmla="*/ 942242 h 942242"/>
              <a:gd name="connsiteX20" fmla="*/ 7990720 w 9029062"/>
              <a:gd name="connsiteY20" fmla="*/ 942242 h 942242"/>
              <a:gd name="connsiteX21" fmla="*/ 7245822 w 9029062"/>
              <a:gd name="connsiteY21" fmla="*/ 942242 h 942242"/>
              <a:gd name="connsiteX22" fmla="*/ 6681506 w 9029062"/>
              <a:gd name="connsiteY22" fmla="*/ 942242 h 942242"/>
              <a:gd name="connsiteX23" fmla="*/ 6297771 w 9029062"/>
              <a:gd name="connsiteY23" fmla="*/ 942242 h 942242"/>
              <a:gd name="connsiteX24" fmla="*/ 5733454 w 9029062"/>
              <a:gd name="connsiteY24" fmla="*/ 942242 h 942242"/>
              <a:gd name="connsiteX25" fmla="*/ 5440010 w 9029062"/>
              <a:gd name="connsiteY25" fmla="*/ 942242 h 942242"/>
              <a:gd name="connsiteX26" fmla="*/ 5146565 w 9029062"/>
              <a:gd name="connsiteY26" fmla="*/ 942242 h 942242"/>
              <a:gd name="connsiteX27" fmla="*/ 4582249 w 9029062"/>
              <a:gd name="connsiteY27" fmla="*/ 942242 h 942242"/>
              <a:gd name="connsiteX28" fmla="*/ 4198514 w 9029062"/>
              <a:gd name="connsiteY28" fmla="*/ 942242 h 942242"/>
              <a:gd name="connsiteX29" fmla="*/ 3543907 w 9029062"/>
              <a:gd name="connsiteY29" fmla="*/ 942242 h 942242"/>
              <a:gd name="connsiteX30" fmla="*/ 3160172 w 9029062"/>
              <a:gd name="connsiteY30" fmla="*/ 942242 h 942242"/>
              <a:gd name="connsiteX31" fmla="*/ 2505565 w 9029062"/>
              <a:gd name="connsiteY31" fmla="*/ 942242 h 942242"/>
              <a:gd name="connsiteX32" fmla="*/ 2212120 w 9029062"/>
              <a:gd name="connsiteY32" fmla="*/ 942242 h 942242"/>
              <a:gd name="connsiteX33" fmla="*/ 1557513 w 9029062"/>
              <a:gd name="connsiteY33" fmla="*/ 942242 h 942242"/>
              <a:gd name="connsiteX34" fmla="*/ 1173778 w 9029062"/>
              <a:gd name="connsiteY34" fmla="*/ 942242 h 942242"/>
              <a:gd name="connsiteX35" fmla="*/ 880334 w 9029062"/>
              <a:gd name="connsiteY35" fmla="*/ 942242 h 942242"/>
              <a:gd name="connsiteX36" fmla="*/ 496598 w 9029062"/>
              <a:gd name="connsiteY36" fmla="*/ 942242 h 942242"/>
              <a:gd name="connsiteX37" fmla="*/ 0 w 9029062"/>
              <a:gd name="connsiteY37" fmla="*/ 942242 h 942242"/>
              <a:gd name="connsiteX38" fmla="*/ 0 w 9029062"/>
              <a:gd name="connsiteY38" fmla="*/ 489966 h 942242"/>
              <a:gd name="connsiteX39" fmla="*/ 0 w 9029062"/>
              <a:gd name="connsiteY39" fmla="*/ 0 h 942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029062" h="942242" extrusionOk="0">
                <a:moveTo>
                  <a:pt x="0" y="0"/>
                </a:moveTo>
                <a:cubicBezTo>
                  <a:pt x="103439" y="-35050"/>
                  <a:pt x="246881" y="22192"/>
                  <a:pt x="474026" y="0"/>
                </a:cubicBezTo>
                <a:cubicBezTo>
                  <a:pt x="701171" y="-22192"/>
                  <a:pt x="648813" y="18690"/>
                  <a:pt x="767470" y="0"/>
                </a:cubicBezTo>
                <a:cubicBezTo>
                  <a:pt x="886127" y="-18690"/>
                  <a:pt x="1306549" y="13296"/>
                  <a:pt x="1512368" y="0"/>
                </a:cubicBezTo>
                <a:cubicBezTo>
                  <a:pt x="1718187" y="-13296"/>
                  <a:pt x="1834546" y="52670"/>
                  <a:pt x="1986394" y="0"/>
                </a:cubicBezTo>
                <a:cubicBezTo>
                  <a:pt x="2138242" y="-52670"/>
                  <a:pt x="2259480" y="38023"/>
                  <a:pt x="2460419" y="0"/>
                </a:cubicBezTo>
                <a:cubicBezTo>
                  <a:pt x="2661359" y="-38023"/>
                  <a:pt x="2958980" y="16663"/>
                  <a:pt x="3205317" y="0"/>
                </a:cubicBezTo>
                <a:cubicBezTo>
                  <a:pt x="3451654" y="-16663"/>
                  <a:pt x="3502360" y="5725"/>
                  <a:pt x="3589052" y="0"/>
                </a:cubicBezTo>
                <a:cubicBezTo>
                  <a:pt x="3675745" y="-5725"/>
                  <a:pt x="4061987" y="3535"/>
                  <a:pt x="4333950" y="0"/>
                </a:cubicBezTo>
                <a:cubicBezTo>
                  <a:pt x="4605913" y="-3535"/>
                  <a:pt x="4906935" y="58049"/>
                  <a:pt x="5078847" y="0"/>
                </a:cubicBezTo>
                <a:cubicBezTo>
                  <a:pt x="5250759" y="-58049"/>
                  <a:pt x="5431249" y="24507"/>
                  <a:pt x="5643164" y="0"/>
                </a:cubicBezTo>
                <a:cubicBezTo>
                  <a:pt x="5855079" y="-24507"/>
                  <a:pt x="6041556" y="47401"/>
                  <a:pt x="6388061" y="0"/>
                </a:cubicBezTo>
                <a:cubicBezTo>
                  <a:pt x="6734566" y="-47401"/>
                  <a:pt x="6713667" y="26118"/>
                  <a:pt x="6862087" y="0"/>
                </a:cubicBezTo>
                <a:cubicBezTo>
                  <a:pt x="7010507" y="-26118"/>
                  <a:pt x="7184959" y="29719"/>
                  <a:pt x="7336113" y="0"/>
                </a:cubicBezTo>
                <a:cubicBezTo>
                  <a:pt x="7487267" y="-29719"/>
                  <a:pt x="7751744" y="16718"/>
                  <a:pt x="7990720" y="0"/>
                </a:cubicBezTo>
                <a:cubicBezTo>
                  <a:pt x="8229696" y="-16718"/>
                  <a:pt x="8349150" y="49582"/>
                  <a:pt x="8464746" y="0"/>
                </a:cubicBezTo>
                <a:cubicBezTo>
                  <a:pt x="8580342" y="-49582"/>
                  <a:pt x="8885019" y="29797"/>
                  <a:pt x="9029062" y="0"/>
                </a:cubicBezTo>
                <a:cubicBezTo>
                  <a:pt x="9053801" y="201770"/>
                  <a:pt x="8973130" y="337568"/>
                  <a:pt x="9029062" y="489966"/>
                </a:cubicBezTo>
                <a:cubicBezTo>
                  <a:pt x="9084994" y="642364"/>
                  <a:pt x="9010642" y="846150"/>
                  <a:pt x="9029062" y="942242"/>
                </a:cubicBezTo>
                <a:cubicBezTo>
                  <a:pt x="8876223" y="959918"/>
                  <a:pt x="8676744" y="927971"/>
                  <a:pt x="8374455" y="942242"/>
                </a:cubicBezTo>
                <a:cubicBezTo>
                  <a:pt x="8072166" y="956513"/>
                  <a:pt x="8147971" y="931917"/>
                  <a:pt x="7990720" y="942242"/>
                </a:cubicBezTo>
                <a:cubicBezTo>
                  <a:pt x="7833470" y="952567"/>
                  <a:pt x="7526047" y="870771"/>
                  <a:pt x="7245822" y="942242"/>
                </a:cubicBezTo>
                <a:cubicBezTo>
                  <a:pt x="6965597" y="1013713"/>
                  <a:pt x="6875250" y="933081"/>
                  <a:pt x="6681506" y="942242"/>
                </a:cubicBezTo>
                <a:cubicBezTo>
                  <a:pt x="6487762" y="951403"/>
                  <a:pt x="6377685" y="914306"/>
                  <a:pt x="6297771" y="942242"/>
                </a:cubicBezTo>
                <a:cubicBezTo>
                  <a:pt x="6217858" y="970178"/>
                  <a:pt x="5868710" y="935550"/>
                  <a:pt x="5733454" y="942242"/>
                </a:cubicBezTo>
                <a:cubicBezTo>
                  <a:pt x="5598198" y="948934"/>
                  <a:pt x="5555663" y="935506"/>
                  <a:pt x="5440010" y="942242"/>
                </a:cubicBezTo>
                <a:cubicBezTo>
                  <a:pt x="5324357" y="948978"/>
                  <a:pt x="5258346" y="934496"/>
                  <a:pt x="5146565" y="942242"/>
                </a:cubicBezTo>
                <a:cubicBezTo>
                  <a:pt x="5034785" y="949988"/>
                  <a:pt x="4841114" y="896485"/>
                  <a:pt x="4582249" y="942242"/>
                </a:cubicBezTo>
                <a:cubicBezTo>
                  <a:pt x="4323384" y="987999"/>
                  <a:pt x="4369807" y="900716"/>
                  <a:pt x="4198514" y="942242"/>
                </a:cubicBezTo>
                <a:cubicBezTo>
                  <a:pt x="4027221" y="983768"/>
                  <a:pt x="3766158" y="872131"/>
                  <a:pt x="3543907" y="942242"/>
                </a:cubicBezTo>
                <a:cubicBezTo>
                  <a:pt x="3321656" y="1012353"/>
                  <a:pt x="3339103" y="915484"/>
                  <a:pt x="3160172" y="942242"/>
                </a:cubicBezTo>
                <a:cubicBezTo>
                  <a:pt x="2981241" y="969000"/>
                  <a:pt x="2813155" y="905398"/>
                  <a:pt x="2505565" y="942242"/>
                </a:cubicBezTo>
                <a:cubicBezTo>
                  <a:pt x="2197975" y="979086"/>
                  <a:pt x="2272457" y="920208"/>
                  <a:pt x="2212120" y="942242"/>
                </a:cubicBezTo>
                <a:cubicBezTo>
                  <a:pt x="2151784" y="964276"/>
                  <a:pt x="1746440" y="887398"/>
                  <a:pt x="1557513" y="942242"/>
                </a:cubicBezTo>
                <a:cubicBezTo>
                  <a:pt x="1368586" y="997086"/>
                  <a:pt x="1327754" y="916953"/>
                  <a:pt x="1173778" y="942242"/>
                </a:cubicBezTo>
                <a:cubicBezTo>
                  <a:pt x="1019802" y="967531"/>
                  <a:pt x="1010044" y="910568"/>
                  <a:pt x="880334" y="942242"/>
                </a:cubicBezTo>
                <a:cubicBezTo>
                  <a:pt x="750624" y="973916"/>
                  <a:pt x="659516" y="918804"/>
                  <a:pt x="496598" y="942242"/>
                </a:cubicBezTo>
                <a:cubicBezTo>
                  <a:pt x="333680" y="965680"/>
                  <a:pt x="142800" y="911415"/>
                  <a:pt x="0" y="942242"/>
                </a:cubicBezTo>
                <a:cubicBezTo>
                  <a:pt x="-45730" y="780235"/>
                  <a:pt x="27971" y="602156"/>
                  <a:pt x="0" y="489966"/>
                </a:cubicBezTo>
                <a:cubicBezTo>
                  <a:pt x="-27971" y="377776"/>
                  <a:pt x="58548" y="154440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029FC0-6350-4D15-86CE-A83274534103}"/>
              </a:ext>
            </a:extLst>
          </p:cNvPr>
          <p:cNvSpPr txBox="1"/>
          <p:nvPr/>
        </p:nvSpPr>
        <p:spPr>
          <a:xfrm>
            <a:off x="40825" y="1627291"/>
            <a:ext cx="120015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highlight>
                  <a:srgbClr val="C0C0C0"/>
                </a:highlight>
              </a:rPr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B31F7BA-0961-403B-87BF-90826FE9258F}"/>
                  </a:ext>
                </a:extLst>
              </p:cNvPr>
              <p:cNvSpPr txBox="1"/>
              <p:nvPr/>
            </p:nvSpPr>
            <p:spPr>
              <a:xfrm>
                <a:off x="349904" y="869662"/>
                <a:ext cx="7456999" cy="8933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Determine the interval(s) where </a:t>
                </a:r>
                <a14:m>
                  <m:oMath xmlns:m="http://schemas.openxmlformats.org/officeDocument/2006/math"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</m:oMath>
                </a14:m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is continuous, for   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0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rad>
                        <m:r>
                          <a:rPr lang="en-US" sz="200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endParaRPr lang="en-US" sz="2000" dirty="0"/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B31F7BA-0961-403B-87BF-90826FE92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904" y="869662"/>
                <a:ext cx="7456999" cy="893321"/>
              </a:xfrm>
              <a:prstGeom prst="rect">
                <a:avLst/>
              </a:prstGeom>
              <a:blipFill>
                <a:blip r:embed="rId2"/>
                <a:stretch>
                  <a:fillRect l="-6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7D6879C-8EF1-46BF-B0AB-2380B328549B}"/>
                  </a:ext>
                </a:extLst>
              </p:cNvPr>
              <p:cNvSpPr txBox="1"/>
              <p:nvPr/>
            </p:nvSpPr>
            <p:spPr>
              <a:xfrm>
                <a:off x="158524" y="1987335"/>
                <a:ext cx="1918252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Domain of </a:t>
                </a:r>
                <a14:m>
                  <m:oMath xmlns:m="http://schemas.openxmlformats.org/officeDocument/2006/math"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d>
                      <m:dPr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7D6879C-8EF1-46BF-B0AB-2380B32854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524" y="1987335"/>
                <a:ext cx="1918252" cy="374846"/>
              </a:xfrm>
              <a:prstGeom prst="rect">
                <a:avLst/>
              </a:prstGeom>
              <a:blipFill>
                <a:blip r:embed="rId3"/>
                <a:stretch>
                  <a:fillRect l="-2540" t="-655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EC98019-AD9D-4BE3-91B7-199A3751F342}"/>
                  </a:ext>
                </a:extLst>
              </p:cNvPr>
              <p:cNvSpPr txBox="1"/>
              <p:nvPr/>
            </p:nvSpPr>
            <p:spPr>
              <a:xfrm>
                <a:off x="2406903" y="1875754"/>
                <a:ext cx="2117035" cy="3928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Domain of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e>
                    </m:rad>
                  </m:oMath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EC98019-AD9D-4BE3-91B7-199A3751F3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6903" y="1875754"/>
                <a:ext cx="2117035" cy="392800"/>
              </a:xfrm>
              <a:prstGeom prst="rect">
                <a:avLst/>
              </a:prstGeom>
              <a:blipFill>
                <a:blip r:embed="rId4"/>
                <a:stretch>
                  <a:fillRect l="-2594" t="-312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8F2E64E-AA38-453F-8599-F8CF4493804D}"/>
                  </a:ext>
                </a:extLst>
              </p:cNvPr>
              <p:cNvSpPr txBox="1"/>
              <p:nvPr/>
            </p:nvSpPr>
            <p:spPr>
              <a:xfrm>
                <a:off x="2800566" y="2219310"/>
                <a:ext cx="1723372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≥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8F2E64E-AA38-453F-8599-F8CF44938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0566" y="2219310"/>
                <a:ext cx="1723372" cy="4912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1C73009-25B5-49CD-B4F6-3E532C35AB33}"/>
                  </a:ext>
                </a:extLst>
              </p:cNvPr>
              <p:cNvSpPr txBox="1"/>
              <p:nvPr/>
            </p:nvSpPr>
            <p:spPr>
              <a:xfrm>
                <a:off x="3307635" y="2575636"/>
                <a:ext cx="137491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≥−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,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1C73009-25B5-49CD-B4F6-3E532C35AB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7635" y="2575636"/>
                <a:ext cx="1374913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FD57522-CD11-44B1-8B88-0CA78F1ACE48}"/>
                  </a:ext>
                </a:extLst>
              </p:cNvPr>
              <p:cNvSpPr txBox="1"/>
              <p:nvPr/>
            </p:nvSpPr>
            <p:spPr>
              <a:xfrm>
                <a:off x="4370031" y="2569304"/>
                <a:ext cx="1723372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∈</m:t>
                      </m:r>
                      <m:d>
                        <m:dPr>
                          <m:begChr m:val="["/>
                          <m:endChr m:val="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,∞)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FD57522-CD11-44B1-8B88-0CA78F1ACE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031" y="2569304"/>
                <a:ext cx="1723372" cy="4912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7642268-3A3F-4DBB-B233-ED49DF9C2B40}"/>
                  </a:ext>
                </a:extLst>
              </p:cNvPr>
              <p:cNvSpPr txBox="1"/>
              <p:nvPr/>
            </p:nvSpPr>
            <p:spPr>
              <a:xfrm>
                <a:off x="30156" y="2975786"/>
                <a:ext cx="946255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Domain of </a:t>
                </a:r>
                <a14:m>
                  <m:oMath xmlns:m="http://schemas.openxmlformats.org/officeDocument/2006/math"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d>
                      <m:dPr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𝑫𝒐𝒎𝒂𝒊𝒏</m:t>
                    </m:r>
                    <m:r>
                      <a:rPr lang="en-US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𝒐𝒇𝒏𝒖𝒎𝒆𝒓𝒂𝒕𝒐𝒓</m:t>
                    </m:r>
                  </m:oMath>
                </a14:m>
                <a:r>
                  <a:rPr lang="en-US" sz="1600" b="1" i="1" dirty="0">
                    <a:latin typeface="Cambria Math" panose="0204050305040603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∩</m:t>
                    </m:r>
                  </m:oMath>
                </a14:m>
                <a:r>
                  <a:rPr lang="en-US" sz="1600" b="1" i="1" dirty="0">
                    <a:latin typeface="Cambria Math" panose="0204050305040603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𝑫𝒐𝒎𝒂𝒊𝒏</m:t>
                    </m:r>
                    <m:r>
                      <a:rPr lang="en-US" sz="1600" b="1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1600" b="1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𝒐𝒇𝒅𝒆𝒏𝒐𝒎𝒊𝒏𝒂𝒕𝒐𝒓</m:t>
                    </m:r>
                  </m:oMath>
                </a14:m>
                <a:r>
                  <a:rPr lang="en-US" sz="1600" b="1" i="1" dirty="0">
                    <a:latin typeface="Cambria Math" panose="0204050305040603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d>
                      <m:dPr>
                        <m:begChr m:val="{"/>
                        <m:endChr m:val=""/>
                        <m:ctrlPr>
                          <a:rPr lang="en-US" sz="16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6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𝒁𝒆𝒓𝒐𝒔</m:t>
                        </m:r>
                        <m:r>
                          <a:rPr lang="en-US" sz="16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</m:e>
                    </m:d>
                    <m:d>
                      <m:dPr>
                        <m:begChr m:val=""/>
                        <m:endChr m:val="}"/>
                        <m:ctrlPr>
                          <a:rPr lang="en-US" sz="16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6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𝒐𝒇</m:t>
                        </m:r>
                        <m:r>
                          <a:rPr lang="en-US" sz="16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16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𝒅𝒆𝒏𝒐𝒎𝒊𝒏𝒂𝒕𝒐𝒓</m:t>
                        </m:r>
                      </m:e>
                    </m:d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7642268-3A3F-4DBB-B233-ED49DF9C2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56" y="2975786"/>
                <a:ext cx="9462554" cy="369332"/>
              </a:xfrm>
              <a:prstGeom prst="rect">
                <a:avLst/>
              </a:prstGeom>
              <a:blipFill>
                <a:blip r:embed="rId8"/>
                <a:stretch>
                  <a:fillRect l="-580" t="-93443" r="-4059" b="-152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64EB153-08FC-46D2-AF42-55CE033B684A}"/>
                  </a:ext>
                </a:extLst>
              </p:cNvPr>
              <p:cNvSpPr txBox="1"/>
              <p:nvPr/>
            </p:nvSpPr>
            <p:spPr>
              <a:xfrm>
                <a:off x="101613" y="3380683"/>
                <a:ext cx="6102626" cy="4178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Domain of </a:t>
                </a:r>
                <a14:m>
                  <m:oMath xmlns:m="http://schemas.openxmlformats.org/officeDocument/2006/math"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d>
                      <m:dPr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d>
                      <m:dPr>
                        <m:begChr m:val="["/>
                        <m:endChr m:val=""/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e>
                    </m:d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,∞)∩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ℝ</m:t>
                    </m:r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d>
                      <m:dPr>
                        <m:begChr m:val="{"/>
                        <m:endChr m:val=""/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±</m:t>
                        </m:r>
                      </m:e>
                    </m:d>
                    <m:d>
                      <m:dPr>
                        <m:begChr m:val=""/>
                        <m:endChr m:val="}"/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e>
                        </m:rad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64EB153-08FC-46D2-AF42-55CE033B68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13" y="3380683"/>
                <a:ext cx="6102626" cy="417871"/>
              </a:xfrm>
              <a:prstGeom prst="rect">
                <a:avLst/>
              </a:prstGeom>
              <a:blipFill>
                <a:blip r:embed="rId9"/>
                <a:stretch>
                  <a:fillRect l="-899" t="-148529" b="-22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7860DEB-724E-4D7D-BDCB-E0AA628EC024}"/>
                  </a:ext>
                </a:extLst>
              </p:cNvPr>
              <p:cNvSpPr txBox="1"/>
              <p:nvPr/>
            </p:nvSpPr>
            <p:spPr>
              <a:xfrm>
                <a:off x="85234" y="3804909"/>
                <a:ext cx="6102626" cy="4178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Domain of </a:t>
                </a:r>
                <a14:m>
                  <m:oMath xmlns:m="http://schemas.openxmlformats.org/officeDocument/2006/math"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d>
                      <m:dPr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d>
                      <m:dPr>
                        <m:begChr m:val="["/>
                        <m:endChr m:val=""/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e>
                    </m:d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,∞)−</m:t>
                    </m:r>
                    <m:d>
                      <m:dPr>
                        <m:begChr m:val="{"/>
                        <m:endChr m:val=""/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}"/>
                            <m:ctrlP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sz="1800" b="1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800" b="1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</m:e>
                            </m:rad>
                          </m:e>
                        </m:d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7860DEB-724E-4D7D-BDCB-E0AA628EC0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34" y="3804909"/>
                <a:ext cx="6102626" cy="417871"/>
              </a:xfrm>
              <a:prstGeom prst="rect">
                <a:avLst/>
              </a:prstGeom>
              <a:blipFill>
                <a:blip r:embed="rId10"/>
                <a:stretch>
                  <a:fillRect l="-899" t="-146377" b="-22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373853F-61F3-4343-B1A7-819AE5829E72}"/>
                  </a:ext>
                </a:extLst>
              </p:cNvPr>
              <p:cNvSpPr txBox="1"/>
              <p:nvPr/>
            </p:nvSpPr>
            <p:spPr>
              <a:xfrm>
                <a:off x="158524" y="4282705"/>
                <a:ext cx="3790624" cy="4178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d>
                      <m:dPr>
                        <m:ctrlPr>
                          <a:rPr lang="en-US" sz="18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8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sz="1800" b="1" dirty="0">
                    <a:solidFill>
                      <a:srgbClr val="00206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is continuous on </a:t>
                </a:r>
                <a14:m>
                  <m:oMath xmlns:m="http://schemas.openxmlformats.org/officeDocument/2006/math">
                    <m:r>
                      <a:rPr lang="en-US" sz="1800" b="1" i="1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(−</m:t>
                    </m:r>
                    <m:r>
                      <a:rPr lang="en-US" sz="1800" b="1" i="1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sz="1800" b="1" i="1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,∞)\</m:t>
                    </m:r>
                    <m:d>
                      <m:dPr>
                        <m:begChr m:val="{"/>
                        <m:endChr m:val=""/>
                        <m:ctrlPr>
                          <a:rPr lang="en-US" sz="18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}"/>
                            <m:ctrlPr>
                              <a:rPr lang="en-US" sz="18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sz="1800" b="1" i="1">
                                    <a:solidFill>
                                      <a:srgbClr val="00206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800" b="1" i="1">
                                    <a:solidFill>
                                      <a:srgbClr val="00206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</m:e>
                            </m:rad>
                          </m:e>
                        </m:d>
                      </m:e>
                    </m:d>
                  </m:oMath>
                </a14:m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373853F-61F3-4343-B1A7-819AE5829E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524" y="4282705"/>
                <a:ext cx="3790624" cy="417871"/>
              </a:xfrm>
              <a:prstGeom prst="rect">
                <a:avLst/>
              </a:prstGeom>
              <a:blipFill>
                <a:blip r:embed="rId11"/>
                <a:stretch>
                  <a:fillRect l="-482" t="-148529" r="-14630" b="-22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FCA94360-C34F-4990-9FD8-DC9090DCD83C}"/>
              </a:ext>
            </a:extLst>
          </p:cNvPr>
          <p:cNvSpPr txBox="1"/>
          <p:nvPr/>
        </p:nvSpPr>
        <p:spPr>
          <a:xfrm>
            <a:off x="158524" y="4715618"/>
            <a:ext cx="1515152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Test endpoint</a:t>
            </a:r>
            <a:endParaRPr lang="en-US" sz="1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779A248D-5AD5-4DBF-9786-BBE3F43C8F9A}"/>
                  </a:ext>
                </a:extLst>
              </p:cNvPr>
              <p:cNvSpPr txBox="1"/>
              <p:nvPr/>
            </p:nvSpPr>
            <p:spPr>
              <a:xfrm>
                <a:off x="1696783" y="4669674"/>
                <a:ext cx="3790623" cy="11517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e>
                          </m:rad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𝒆</m:t>
                          </m:r>
                        </m:den>
                      </m:f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779A248D-5AD5-4DBF-9786-BBE3F43C8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6783" y="4669674"/>
                <a:ext cx="3790623" cy="115179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9283F9D-9032-4794-A440-1CEDADA32861}"/>
                  </a:ext>
                </a:extLst>
              </p:cNvPr>
              <p:cNvSpPr txBox="1"/>
              <p:nvPr/>
            </p:nvSpPr>
            <p:spPr>
              <a:xfrm>
                <a:off x="158524" y="5473961"/>
                <a:ext cx="6228520" cy="7449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</m:func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+</m:t>
                                      </m:r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𝟏</m:t>
                                      </m:r>
                                    </m:e>
                                  </m:rad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𝒆</m:t>
                                      </m:r>
                                    </m:e>
                                    <m:sup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e>
                          </m:rad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𝒆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9283F9D-9032-4794-A440-1CEDADA328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524" y="5473961"/>
                <a:ext cx="6228520" cy="74494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5C5A32F-FEBF-4212-AB8C-FD835781B38C}"/>
                  </a:ext>
                </a:extLst>
              </p:cNvPr>
              <p:cNvSpPr txBox="1"/>
              <p:nvPr/>
            </p:nvSpPr>
            <p:spPr>
              <a:xfrm>
                <a:off x="1913848" y="6307420"/>
                <a:ext cx="2478156" cy="5885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5C5A32F-FEBF-4212-AB8C-FD835781B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3848" y="6307420"/>
                <a:ext cx="2478156" cy="58855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49A0B54-0FBD-4423-807D-0E735E6AAEE3}"/>
                  </a:ext>
                </a:extLst>
              </p:cNvPr>
              <p:cNvSpPr txBox="1"/>
              <p:nvPr/>
            </p:nvSpPr>
            <p:spPr>
              <a:xfrm>
                <a:off x="4761433" y="6329159"/>
                <a:ext cx="4097648" cy="4263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r>
                      <a:rPr lang="en-US" sz="18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8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8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is continuous on </a:t>
                </a:r>
                <a14:m>
                  <m:oMath xmlns:m="http://schemas.openxmlformats.org/officeDocument/2006/math"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8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∈</m:t>
                    </m:r>
                    <m:d>
                      <m:dPr>
                        <m:begChr m:val="["/>
                        <m:endChr m:val=""/>
                        <m:ctrlP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e>
                    </m:d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,∞)\</m:t>
                    </m:r>
                    <m:d>
                      <m:dPr>
                        <m:begChr m:val="{"/>
                        <m:endChr m:val=""/>
                        <m:ctrlP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}"/>
                            <m:ctrlP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b="1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1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</m:e>
                            </m:rad>
                          </m:e>
                        </m:d>
                      </m:e>
                    </m:d>
                  </m:oMath>
                </a14:m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49A0B54-0FBD-4423-807D-0E735E6AAE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1433" y="6329159"/>
                <a:ext cx="4097648" cy="426399"/>
              </a:xfrm>
              <a:prstGeom prst="rect">
                <a:avLst/>
              </a:prstGeom>
              <a:blipFill>
                <a:blip r:embed="rId15"/>
                <a:stretch>
                  <a:fillRect l="-446" t="-142857" r="-15625" b="-21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66E9AF2-D302-4D59-8FB4-781A7B0085CB}"/>
                  </a:ext>
                </a:extLst>
              </p:cNvPr>
              <p:cNvSpPr txBox="1"/>
              <p:nvPr/>
            </p:nvSpPr>
            <p:spPr>
              <a:xfrm>
                <a:off x="7175127" y="2547119"/>
                <a:ext cx="1263549" cy="5262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e>
                      </m:rad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66E9AF2-D302-4D59-8FB4-781A7B008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5127" y="2547119"/>
                <a:ext cx="1263549" cy="52623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>
            <a:extLst>
              <a:ext uri="{FF2B5EF4-FFF2-40B4-BE49-F238E27FC236}">
                <a16:creationId xmlns:a16="http://schemas.microsoft.com/office/drawing/2014/main" id="{D48E6230-2B39-4271-A225-021535DDD098}"/>
              </a:ext>
            </a:extLst>
          </p:cNvPr>
          <p:cNvSpPr txBox="1"/>
          <p:nvPr/>
        </p:nvSpPr>
        <p:spPr>
          <a:xfrm>
            <a:off x="6572579" y="1833487"/>
            <a:ext cx="2449345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Zeros of denominator: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ADD226E-08CD-47C6-90EF-0934938B1003}"/>
                  </a:ext>
                </a:extLst>
              </p:cNvPr>
              <p:cNvSpPr txBox="1"/>
              <p:nvPr/>
            </p:nvSpPr>
            <p:spPr>
              <a:xfrm>
                <a:off x="6968418" y="2217719"/>
                <a:ext cx="1657669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ADD226E-08CD-47C6-90EF-0934938B10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8418" y="2217719"/>
                <a:ext cx="1657669" cy="49795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8" name="Picture 67">
            <a:extLst>
              <a:ext uri="{FF2B5EF4-FFF2-40B4-BE49-F238E27FC236}">
                <a16:creationId xmlns:a16="http://schemas.microsoft.com/office/drawing/2014/main" id="{BF476D25-6C7C-442A-98A0-2C7A862BFBC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477554" y="1720012"/>
            <a:ext cx="2629212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FE930BA-F110-479F-A4B5-335EDB742DF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0"/>
            <a:ext cx="12192000" cy="63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40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0" grpId="0"/>
      <p:bldP spid="32" grpId="0"/>
      <p:bldP spid="34" grpId="0"/>
      <p:bldP spid="36" grpId="0"/>
      <p:bldP spid="38" grpId="0"/>
      <p:bldP spid="40" grpId="0"/>
      <p:bldP spid="42" grpId="0"/>
      <p:bldP spid="44" grpId="0"/>
      <p:bldP spid="46" grpId="0"/>
      <p:bldP spid="50" grpId="0"/>
      <p:bldP spid="52" grpId="0"/>
      <p:bldP spid="54" grpId="0"/>
      <p:bldP spid="56" grpId="0"/>
      <p:bldP spid="58" grpId="0"/>
      <p:bldP spid="60" grpId="0"/>
      <p:bldP spid="62" grpId="0"/>
      <p:bldP spid="6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ext Topic (podcast) - Next Topic | Listen Notes">
            <a:extLst>
              <a:ext uri="{FF2B5EF4-FFF2-40B4-BE49-F238E27FC236}">
                <a16:creationId xmlns:a16="http://schemas.microsoft.com/office/drawing/2014/main" id="{F3CF11C4-3C69-4608-A96A-4600699F9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5913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D66ECB-DC61-451B-A370-AC947D44C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28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5050F8-C009-4436-BA6B-89F32A0B5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0210" y="684201"/>
            <a:ext cx="6713453" cy="8532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EADCAB-95EF-43BB-BA38-F3876B8F4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9290" y="1537447"/>
            <a:ext cx="5973420" cy="49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3077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AAC9BF-AE29-4449-A088-872BF4EF1AAD}"/>
              </a:ext>
            </a:extLst>
          </p:cNvPr>
          <p:cNvSpPr txBox="1"/>
          <p:nvPr/>
        </p:nvSpPr>
        <p:spPr>
          <a:xfrm>
            <a:off x="99414" y="613970"/>
            <a:ext cx="2751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C0C0C0"/>
                </a:highlight>
              </a:rPr>
              <a:t>Example:</a:t>
            </a:r>
            <a:endParaRPr lang="en-US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F4C720-C108-437E-86F4-476647398A88}"/>
              </a:ext>
            </a:extLst>
          </p:cNvPr>
          <p:cNvSpPr/>
          <p:nvPr/>
        </p:nvSpPr>
        <p:spPr>
          <a:xfrm>
            <a:off x="108491" y="578296"/>
            <a:ext cx="7401582" cy="1005153"/>
          </a:xfrm>
          <a:custGeom>
            <a:avLst/>
            <a:gdLst>
              <a:gd name="connsiteX0" fmla="*/ 0 w 7401582"/>
              <a:gd name="connsiteY0" fmla="*/ 0 h 1005153"/>
              <a:gd name="connsiteX1" fmla="*/ 598855 w 7401582"/>
              <a:gd name="connsiteY1" fmla="*/ 0 h 1005153"/>
              <a:gd name="connsiteX2" fmla="*/ 1049679 w 7401582"/>
              <a:gd name="connsiteY2" fmla="*/ 0 h 1005153"/>
              <a:gd name="connsiteX3" fmla="*/ 1870582 w 7401582"/>
              <a:gd name="connsiteY3" fmla="*/ 0 h 1005153"/>
              <a:gd name="connsiteX4" fmla="*/ 2469437 w 7401582"/>
              <a:gd name="connsiteY4" fmla="*/ 0 h 1005153"/>
              <a:gd name="connsiteX5" fmla="*/ 3068292 w 7401582"/>
              <a:gd name="connsiteY5" fmla="*/ 0 h 1005153"/>
              <a:gd name="connsiteX6" fmla="*/ 3889195 w 7401582"/>
              <a:gd name="connsiteY6" fmla="*/ 0 h 1005153"/>
              <a:gd name="connsiteX7" fmla="*/ 4414034 w 7401582"/>
              <a:gd name="connsiteY7" fmla="*/ 0 h 1005153"/>
              <a:gd name="connsiteX8" fmla="*/ 5234937 w 7401582"/>
              <a:gd name="connsiteY8" fmla="*/ 0 h 1005153"/>
              <a:gd name="connsiteX9" fmla="*/ 6055840 w 7401582"/>
              <a:gd name="connsiteY9" fmla="*/ 0 h 1005153"/>
              <a:gd name="connsiteX10" fmla="*/ 6728711 w 7401582"/>
              <a:gd name="connsiteY10" fmla="*/ 0 h 1005153"/>
              <a:gd name="connsiteX11" fmla="*/ 7401582 w 7401582"/>
              <a:gd name="connsiteY11" fmla="*/ 0 h 1005153"/>
              <a:gd name="connsiteX12" fmla="*/ 7401582 w 7401582"/>
              <a:gd name="connsiteY12" fmla="*/ 492525 h 1005153"/>
              <a:gd name="connsiteX13" fmla="*/ 7401582 w 7401582"/>
              <a:gd name="connsiteY13" fmla="*/ 1005153 h 1005153"/>
              <a:gd name="connsiteX14" fmla="*/ 6728711 w 7401582"/>
              <a:gd name="connsiteY14" fmla="*/ 1005153 h 1005153"/>
              <a:gd name="connsiteX15" fmla="*/ 6203871 w 7401582"/>
              <a:gd name="connsiteY15" fmla="*/ 1005153 h 1005153"/>
              <a:gd name="connsiteX16" fmla="*/ 5531000 w 7401582"/>
              <a:gd name="connsiteY16" fmla="*/ 1005153 h 1005153"/>
              <a:gd name="connsiteX17" fmla="*/ 4710098 w 7401582"/>
              <a:gd name="connsiteY17" fmla="*/ 1005153 h 1005153"/>
              <a:gd name="connsiteX18" fmla="*/ 4037227 w 7401582"/>
              <a:gd name="connsiteY18" fmla="*/ 1005153 h 1005153"/>
              <a:gd name="connsiteX19" fmla="*/ 3586403 w 7401582"/>
              <a:gd name="connsiteY19" fmla="*/ 1005153 h 1005153"/>
              <a:gd name="connsiteX20" fmla="*/ 3061563 w 7401582"/>
              <a:gd name="connsiteY20" fmla="*/ 1005153 h 1005153"/>
              <a:gd name="connsiteX21" fmla="*/ 2240661 w 7401582"/>
              <a:gd name="connsiteY21" fmla="*/ 1005153 h 1005153"/>
              <a:gd name="connsiteX22" fmla="*/ 1567790 w 7401582"/>
              <a:gd name="connsiteY22" fmla="*/ 1005153 h 1005153"/>
              <a:gd name="connsiteX23" fmla="*/ 1042950 w 7401582"/>
              <a:gd name="connsiteY23" fmla="*/ 1005153 h 1005153"/>
              <a:gd name="connsiteX24" fmla="*/ 0 w 7401582"/>
              <a:gd name="connsiteY24" fmla="*/ 1005153 h 1005153"/>
              <a:gd name="connsiteX25" fmla="*/ 0 w 7401582"/>
              <a:gd name="connsiteY25" fmla="*/ 532731 h 1005153"/>
              <a:gd name="connsiteX26" fmla="*/ 0 w 7401582"/>
              <a:gd name="connsiteY26" fmla="*/ 0 h 100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401582" h="1005153" extrusionOk="0">
                <a:moveTo>
                  <a:pt x="0" y="0"/>
                </a:moveTo>
                <a:cubicBezTo>
                  <a:pt x="147079" y="26707"/>
                  <a:pt x="470337" y="22478"/>
                  <a:pt x="598855" y="0"/>
                </a:cubicBezTo>
                <a:cubicBezTo>
                  <a:pt x="727373" y="-22478"/>
                  <a:pt x="903909" y="-14079"/>
                  <a:pt x="1049679" y="0"/>
                </a:cubicBezTo>
                <a:cubicBezTo>
                  <a:pt x="1195449" y="14079"/>
                  <a:pt x="1595672" y="-7071"/>
                  <a:pt x="1870582" y="0"/>
                </a:cubicBezTo>
                <a:cubicBezTo>
                  <a:pt x="2145492" y="7071"/>
                  <a:pt x="2209928" y="251"/>
                  <a:pt x="2469437" y="0"/>
                </a:cubicBezTo>
                <a:cubicBezTo>
                  <a:pt x="2728946" y="-251"/>
                  <a:pt x="2793497" y="14133"/>
                  <a:pt x="3068292" y="0"/>
                </a:cubicBezTo>
                <a:cubicBezTo>
                  <a:pt x="3343087" y="-14133"/>
                  <a:pt x="3685680" y="9867"/>
                  <a:pt x="3889195" y="0"/>
                </a:cubicBezTo>
                <a:cubicBezTo>
                  <a:pt x="4092710" y="-9867"/>
                  <a:pt x="4223874" y="1475"/>
                  <a:pt x="4414034" y="0"/>
                </a:cubicBezTo>
                <a:cubicBezTo>
                  <a:pt x="4604194" y="-1475"/>
                  <a:pt x="4856757" y="-31810"/>
                  <a:pt x="5234937" y="0"/>
                </a:cubicBezTo>
                <a:cubicBezTo>
                  <a:pt x="5613117" y="31810"/>
                  <a:pt x="5852716" y="-6451"/>
                  <a:pt x="6055840" y="0"/>
                </a:cubicBezTo>
                <a:cubicBezTo>
                  <a:pt x="6258964" y="6451"/>
                  <a:pt x="6536396" y="1622"/>
                  <a:pt x="6728711" y="0"/>
                </a:cubicBezTo>
                <a:cubicBezTo>
                  <a:pt x="6921026" y="-1622"/>
                  <a:pt x="7138907" y="21018"/>
                  <a:pt x="7401582" y="0"/>
                </a:cubicBezTo>
                <a:cubicBezTo>
                  <a:pt x="7390864" y="225168"/>
                  <a:pt x="7415552" y="381356"/>
                  <a:pt x="7401582" y="492525"/>
                </a:cubicBezTo>
                <a:cubicBezTo>
                  <a:pt x="7387612" y="603695"/>
                  <a:pt x="7425138" y="830427"/>
                  <a:pt x="7401582" y="1005153"/>
                </a:cubicBezTo>
                <a:cubicBezTo>
                  <a:pt x="7260087" y="1003199"/>
                  <a:pt x="6903098" y="1000329"/>
                  <a:pt x="6728711" y="1005153"/>
                </a:cubicBezTo>
                <a:cubicBezTo>
                  <a:pt x="6554324" y="1009977"/>
                  <a:pt x="6436985" y="1030936"/>
                  <a:pt x="6203871" y="1005153"/>
                </a:cubicBezTo>
                <a:cubicBezTo>
                  <a:pt x="5970757" y="979370"/>
                  <a:pt x="5847930" y="1032351"/>
                  <a:pt x="5531000" y="1005153"/>
                </a:cubicBezTo>
                <a:cubicBezTo>
                  <a:pt x="5214070" y="977955"/>
                  <a:pt x="5024360" y="1004861"/>
                  <a:pt x="4710098" y="1005153"/>
                </a:cubicBezTo>
                <a:cubicBezTo>
                  <a:pt x="4395836" y="1005445"/>
                  <a:pt x="4281685" y="989137"/>
                  <a:pt x="4037227" y="1005153"/>
                </a:cubicBezTo>
                <a:cubicBezTo>
                  <a:pt x="3792769" y="1021169"/>
                  <a:pt x="3684449" y="1005119"/>
                  <a:pt x="3586403" y="1005153"/>
                </a:cubicBezTo>
                <a:cubicBezTo>
                  <a:pt x="3488357" y="1005187"/>
                  <a:pt x="3234742" y="1027932"/>
                  <a:pt x="3061563" y="1005153"/>
                </a:cubicBezTo>
                <a:cubicBezTo>
                  <a:pt x="2888384" y="982374"/>
                  <a:pt x="2558856" y="1032343"/>
                  <a:pt x="2240661" y="1005153"/>
                </a:cubicBezTo>
                <a:cubicBezTo>
                  <a:pt x="1922466" y="977963"/>
                  <a:pt x="1898658" y="1016353"/>
                  <a:pt x="1567790" y="1005153"/>
                </a:cubicBezTo>
                <a:cubicBezTo>
                  <a:pt x="1236922" y="993953"/>
                  <a:pt x="1280818" y="1020118"/>
                  <a:pt x="1042950" y="1005153"/>
                </a:cubicBezTo>
                <a:cubicBezTo>
                  <a:pt x="805082" y="990188"/>
                  <a:pt x="441591" y="1001277"/>
                  <a:pt x="0" y="1005153"/>
                </a:cubicBezTo>
                <a:cubicBezTo>
                  <a:pt x="961" y="832056"/>
                  <a:pt x="22199" y="700164"/>
                  <a:pt x="0" y="532731"/>
                </a:cubicBezTo>
                <a:cubicBezTo>
                  <a:pt x="-22199" y="365298"/>
                  <a:pt x="21462" y="215234"/>
                  <a:pt x="0" y="0"/>
                </a:cubicBezTo>
                <a:close/>
              </a:path>
            </a:pathLst>
          </a:custGeom>
          <a:noFill/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0CF48D-1C5D-4A9F-8E81-452A20CA7B31}"/>
              </a:ext>
            </a:extLst>
          </p:cNvPr>
          <p:cNvSpPr txBox="1"/>
          <p:nvPr/>
        </p:nvSpPr>
        <p:spPr>
          <a:xfrm>
            <a:off x="34790" y="1595995"/>
            <a:ext cx="120015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highlight>
                  <a:srgbClr val="C0C0C0"/>
                </a:highlight>
              </a:rPr>
              <a:t>Solution: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9880D0-5B98-4AF3-8C8A-C838504E8283}"/>
              </a:ext>
            </a:extLst>
          </p:cNvPr>
          <p:cNvSpPr txBox="1"/>
          <p:nvPr/>
        </p:nvSpPr>
        <p:spPr>
          <a:xfrm>
            <a:off x="1036026" y="583170"/>
            <a:ext cx="2617107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Q11 Page: 106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F22799-3941-42B1-9779-AFA1EE8DDBD5}"/>
              </a:ext>
            </a:extLst>
          </p:cNvPr>
          <p:cNvSpPr txBox="1"/>
          <p:nvPr/>
        </p:nvSpPr>
        <p:spPr>
          <a:xfrm>
            <a:off x="397565" y="1074965"/>
            <a:ext cx="1081280" cy="374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Evaluate: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1C0C17-77B5-49FC-84CE-D7E5CAC2F2B3}"/>
                  </a:ext>
                </a:extLst>
              </p:cNvPr>
              <p:cNvSpPr txBox="1"/>
              <p:nvPr/>
            </p:nvSpPr>
            <p:spPr>
              <a:xfrm>
                <a:off x="1376215" y="865338"/>
                <a:ext cx="2060330" cy="686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𝟒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1C0C17-77B5-49FC-84CE-D7E5CAC2F2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215" y="865338"/>
                <a:ext cx="2060330" cy="6869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BF4A6A-170C-4D1A-8568-DDA23DE5ECD8}"/>
                  </a:ext>
                </a:extLst>
              </p:cNvPr>
              <p:cNvSpPr txBox="1"/>
              <p:nvPr/>
            </p:nvSpPr>
            <p:spPr>
              <a:xfrm>
                <a:off x="697048" y="1865617"/>
                <a:ext cx="1556238" cy="686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𝟒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BF4A6A-170C-4D1A-8568-DDA23DE5EC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048" y="1865617"/>
                <a:ext cx="1556238" cy="686983"/>
              </a:xfrm>
              <a:prstGeom prst="rect">
                <a:avLst/>
              </a:prstGeom>
              <a:blipFill>
                <a:blip r:embed="rId3"/>
                <a:stretch>
                  <a:fillRect r="-58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7217EE1-BF1A-4495-BB38-9FC753D725F8}"/>
                  </a:ext>
                </a:extLst>
              </p:cNvPr>
              <p:cNvSpPr txBox="1"/>
              <p:nvPr/>
            </p:nvSpPr>
            <p:spPr>
              <a:xfrm>
                <a:off x="397565" y="2822222"/>
                <a:ext cx="2177561" cy="9152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8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8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𝟒</m:t>
                                          </m:r>
                                        </m:num>
                                        <m:den>
                                          <m:sSup>
                                            <m:sSupPr>
                                              <m:ctrlPr>
                                                <a:rPr lang="en-US" sz="1800" b="1" i="1">
                                                  <a:effectLst/>
                                                  <a:latin typeface="Cambria Math" panose="02040503050406030204" pitchFamily="18" charset="0"/>
                                                  <a:ea typeface="Calibri" panose="020F0502020204030204" pitchFamily="34" charset="0"/>
                                                  <a:cs typeface="Arial" panose="020B0604020202020204" pitchFamily="34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800" b="1" i="1">
                                                  <a:effectLst/>
                                                  <a:latin typeface="Cambria Math" panose="02040503050406030204" pitchFamily="18" charset="0"/>
                                                  <a:ea typeface="Calibri" panose="020F0502020204030204" pitchFamily="34" charset="0"/>
                                                  <a:cs typeface="Arial" panose="020B0604020202020204" pitchFamily="34" charset="0"/>
                                                </a:rPr>
                                                <m:t>𝒙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1800" b="1" i="1">
                                                  <a:effectLst/>
                                                  <a:latin typeface="Cambria Math" panose="02040503050406030204" pitchFamily="18" charset="0"/>
                                                  <a:ea typeface="Calibri" panose="020F0502020204030204" pitchFamily="34" charset="0"/>
                                                  <a:cs typeface="Arial" panose="020B0604020202020204" pitchFamily="34" charset="0"/>
                                                </a:rPr>
                                                <m:t>𝟐</m:t>
                                              </m:r>
                                            </m:sup>
                                          </m:sSup>
                                        </m:den>
                                      </m:f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+</m:t>
                                      </m:r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𝟏</m:t>
                                      </m:r>
                                    </m:e>
                                  </m:d>
                                </m:e>
                              </m:rad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7217EE1-BF1A-4495-BB38-9FC753D72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565" y="2822222"/>
                <a:ext cx="2177561" cy="915251"/>
              </a:xfrm>
              <a:prstGeom prst="rect">
                <a:avLst/>
              </a:prstGeom>
              <a:blipFill>
                <a:blip r:embed="rId4"/>
                <a:stretch>
                  <a:fillRect r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601C361-82D3-4669-8B3E-37F6EC068512}"/>
                  </a:ext>
                </a:extLst>
              </p:cNvPr>
              <p:cNvSpPr txBox="1"/>
              <p:nvPr/>
            </p:nvSpPr>
            <p:spPr>
              <a:xfrm>
                <a:off x="3102148" y="2997566"/>
                <a:ext cx="1884484" cy="5268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600" b="1" i="1" smtClean="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=|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|</m:t>
                      </m:r>
                    </m:oMath>
                  </m:oMathPara>
                </a14:m>
                <a:endParaRPr lang="en-US" sz="16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601C361-82D3-4669-8B3E-37F6EC068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2148" y="2997566"/>
                <a:ext cx="1884484" cy="5268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30FAC7F-B9C6-4C0D-8D1D-26CF74EB0B7E}"/>
                  </a:ext>
                </a:extLst>
              </p:cNvPr>
              <p:cNvSpPr txBox="1"/>
              <p:nvPr/>
            </p:nvSpPr>
            <p:spPr>
              <a:xfrm>
                <a:off x="328945" y="3737473"/>
                <a:ext cx="2457231" cy="9152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|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|∙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𝟒</m:t>
                                      </m:r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sz="18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𝒙</m:t>
                                          </m:r>
                                        </m:e>
                                        <m:sup>
                                          <m:r>
                                            <a:rPr lang="en-US" sz="18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𝟐</m:t>
                                          </m:r>
                                        </m:sup>
                                      </m:sSup>
                                    </m:den>
                                  </m:f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e>
                              </m:rad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30FAC7F-B9C6-4C0D-8D1D-26CF74EB0B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945" y="3737473"/>
                <a:ext cx="2457231" cy="91525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35365C1-7225-427C-A840-A3F4BB336414}"/>
                  </a:ext>
                </a:extLst>
              </p:cNvPr>
              <p:cNvSpPr txBox="1"/>
              <p:nvPr/>
            </p:nvSpPr>
            <p:spPr>
              <a:xfrm>
                <a:off x="3102148" y="3682337"/>
                <a:ext cx="2457231" cy="7318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600" b="1" i="1" smtClean="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eqArrPr>
                            <m:e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,    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m:rPr>
                                  <m:nor/>
                                </m:rPr>
                                <a:rPr lang="en-US" b="1"/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/>
                                <m:t> 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e>
                            <m:e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,  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&lt;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35365C1-7225-427C-A840-A3F4BB3364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2148" y="3682337"/>
                <a:ext cx="2457231" cy="73186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64A54AB-F61F-492A-80B4-5C2DEA0F27DF}"/>
                  </a:ext>
                </a:extLst>
              </p:cNvPr>
              <p:cNvSpPr txBox="1"/>
              <p:nvPr/>
            </p:nvSpPr>
            <p:spPr>
              <a:xfrm>
                <a:off x="397565" y="5045773"/>
                <a:ext cx="2457231" cy="9152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∙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𝟒</m:t>
                                      </m:r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sz="18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𝒙</m:t>
                                          </m:r>
                                        </m:e>
                                        <m:sup>
                                          <m:r>
                                            <a:rPr lang="en-US" sz="18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𝟐</m:t>
                                          </m:r>
                                        </m:sup>
                                      </m:sSup>
                                    </m:den>
                                  </m:f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e>
                              </m:rad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64A54AB-F61F-492A-80B4-5C2DEA0F2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565" y="5045773"/>
                <a:ext cx="2457231" cy="91525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B5E561E-7F21-4F00-A497-DF6CED0181A3}"/>
                  </a:ext>
                </a:extLst>
              </p:cNvPr>
              <p:cNvSpPr txBox="1"/>
              <p:nvPr/>
            </p:nvSpPr>
            <p:spPr>
              <a:xfrm>
                <a:off x="6163698" y="1818348"/>
                <a:ext cx="2177561" cy="957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𝟒</m:t>
                                      </m:r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sz="18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𝒙</m:t>
                                          </m:r>
                                        </m:e>
                                        <m:sup>
                                          <m:r>
                                            <a:rPr lang="en-US" sz="18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𝟐</m:t>
                                          </m:r>
                                        </m:sup>
                                      </m:sSup>
                                    </m:den>
                                  </m:f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e>
                              </m:rad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B5E561E-7F21-4F00-A497-DF6CED0181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3698" y="1818348"/>
                <a:ext cx="2177561" cy="95731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A275C8F-30CB-4C78-8198-5B836918F2F8}"/>
                  </a:ext>
                </a:extLst>
              </p:cNvPr>
              <p:cNvSpPr txBox="1"/>
              <p:nvPr/>
            </p:nvSpPr>
            <p:spPr>
              <a:xfrm>
                <a:off x="10399615" y="1971134"/>
                <a:ext cx="1389184" cy="3434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16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→−∞  </m:t>
                    </m:r>
                  </m:oMath>
                </a14:m>
                <a:r>
                  <a:rPr lang="en-US" sz="16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n-US" sz="16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A275C8F-30CB-4C78-8198-5B836918F2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9615" y="1971134"/>
                <a:ext cx="1389184" cy="343427"/>
              </a:xfrm>
              <a:prstGeom prst="rect">
                <a:avLst/>
              </a:prstGeom>
              <a:blipFill>
                <a:blip r:embed="rId10"/>
                <a:stretch>
                  <a:fillRect l="-2632" t="-3509"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9E142D1-BDAA-443F-B12A-B1C6AAFB22A0}"/>
                  </a:ext>
                </a:extLst>
              </p:cNvPr>
              <p:cNvSpPr txBox="1"/>
              <p:nvPr/>
            </p:nvSpPr>
            <p:spPr>
              <a:xfrm>
                <a:off x="9080769" y="1855135"/>
                <a:ext cx="1318846" cy="5671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b="1" dirty="0">
                    <a:solidFill>
                      <a:srgbClr val="0070C0"/>
                    </a:solidFill>
                    <a:effectLst/>
                    <a:ea typeface="Calibri" panose="020F0502020204030204" pitchFamily="34" charset="0"/>
                    <a:cs typeface="Arial" panose="020B0604020202020204" pitchFamily="34" charset="0"/>
                  </a:rPr>
                  <a:t>,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0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𝟒</m:t>
                        </m:r>
                      </m:num>
                      <m:den>
                        <m:sSup>
                          <m:sSupPr>
                            <m:ctrlPr>
                              <a:rPr lang="en-US" sz="2000" b="1" i="1">
                                <a:solidFill>
                                  <a:srgbClr val="0070C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solidFill>
                                  <a:srgbClr val="0070C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b="1" i="1">
                                <a:solidFill>
                                  <a:srgbClr val="0070C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sz="20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→</m:t>
                    </m:r>
                    <m:r>
                      <a:rPr lang="en-US" sz="20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𝟎</m:t>
                    </m:r>
                  </m:oMath>
                </a14:m>
                <a:endPara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9E142D1-BDAA-443F-B12A-B1C6AAFB22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0769" y="1855135"/>
                <a:ext cx="1318846" cy="567143"/>
              </a:xfrm>
              <a:prstGeom prst="rect">
                <a:avLst/>
              </a:prstGeom>
              <a:blipFill>
                <a:blip r:embed="rId11"/>
                <a:stretch>
                  <a:fillRect l="-5093" b="-7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DB7E18C-C1DA-4E0E-BE70-0D54DBC80810}"/>
                  </a:ext>
                </a:extLst>
              </p:cNvPr>
              <p:cNvSpPr txBox="1"/>
              <p:nvPr/>
            </p:nvSpPr>
            <p:spPr>
              <a:xfrm>
                <a:off x="6567830" y="2784345"/>
                <a:ext cx="1884485" cy="8072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e>
                          </m:rad>
                        </m:den>
                      </m:f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DB7E18C-C1DA-4E0E-BE70-0D54DBC80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7830" y="2784345"/>
                <a:ext cx="1884485" cy="80727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199E8D6-3072-4A3C-ABBE-18715043D8D2}"/>
              </a:ext>
            </a:extLst>
          </p:cNvPr>
          <p:cNvCxnSpPr/>
          <p:nvPr/>
        </p:nvCxnSpPr>
        <p:spPr>
          <a:xfrm>
            <a:off x="5559379" y="2209107"/>
            <a:ext cx="0" cy="409790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>
            <a:extLst>
              <a:ext uri="{FF2B5EF4-FFF2-40B4-BE49-F238E27FC236}">
                <a16:creationId xmlns:a16="http://schemas.microsoft.com/office/drawing/2014/main" id="{1AFAAD5C-A119-4416-A2DD-114FA415A93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32622" y="4740177"/>
            <a:ext cx="5133975" cy="1781175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9D0B3B7-125E-4A62-A16A-1DB14FD8BDCE}"/>
                  </a:ext>
                </a:extLst>
              </p:cNvPr>
              <p:cNvSpPr txBox="1"/>
              <p:nvPr/>
            </p:nvSpPr>
            <p:spPr>
              <a:xfrm>
                <a:off x="5770429" y="3815669"/>
                <a:ext cx="6271189" cy="520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0070C0"/>
                    </a:solidFill>
                  </a:rPr>
                  <a:t>The function  </a:t>
                </a:r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𝐲</m:t>
                    </m:r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𝟒</m:t>
                            </m:r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b="1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b="1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en-US" b="1" dirty="0">
                    <a:solidFill>
                      <a:srgbClr val="0070C0"/>
                    </a:solidFill>
                  </a:rPr>
                  <a:t>   has horizontal asymptote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endParaRPr lang="en-US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9D0B3B7-125E-4A62-A16A-1DB14FD8B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0429" y="3815669"/>
                <a:ext cx="6271189" cy="520976"/>
              </a:xfrm>
              <a:prstGeom prst="rect">
                <a:avLst/>
              </a:prstGeom>
              <a:blipFill>
                <a:blip r:embed="rId14"/>
                <a:stretch>
                  <a:fillRect l="-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26C61C92-7BEF-4DD3-A083-2E2054A77BB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12192000" cy="62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485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/>
      <p:bldP spid="23" grpId="0"/>
      <p:bldP spid="25" grpId="0"/>
      <p:bldP spid="27" grpId="0"/>
      <p:bldP spid="29" grpId="0"/>
      <p:bldP spid="31" grpId="0"/>
      <p:bldP spid="33" grpId="0"/>
      <p:bldP spid="35" grpId="0"/>
      <p:bldP spid="37" grpId="0"/>
      <p:bldP spid="39" grpId="0"/>
      <p:bldP spid="4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3598522-7F0F-4826-8F35-2F57182B8A83}"/>
              </a:ext>
            </a:extLst>
          </p:cNvPr>
          <p:cNvSpPr txBox="1"/>
          <p:nvPr/>
        </p:nvSpPr>
        <p:spPr>
          <a:xfrm>
            <a:off x="99414" y="613970"/>
            <a:ext cx="2751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C0C0C0"/>
                </a:highlight>
              </a:rPr>
              <a:t>Example:</a:t>
            </a:r>
            <a:r>
              <a:rPr lang="en-US" b="1" dirty="0"/>
              <a:t> Q12 Page: 106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A67370-E6AF-429C-BA68-9375DEB6EDEA}"/>
              </a:ext>
            </a:extLst>
          </p:cNvPr>
          <p:cNvSpPr/>
          <p:nvPr/>
        </p:nvSpPr>
        <p:spPr>
          <a:xfrm>
            <a:off x="108491" y="578297"/>
            <a:ext cx="3932932" cy="1043054"/>
          </a:xfrm>
          <a:custGeom>
            <a:avLst/>
            <a:gdLst>
              <a:gd name="connsiteX0" fmla="*/ 0 w 3932932"/>
              <a:gd name="connsiteY0" fmla="*/ 0 h 1043054"/>
              <a:gd name="connsiteX1" fmla="*/ 616159 w 3932932"/>
              <a:gd name="connsiteY1" fmla="*/ 0 h 1043054"/>
              <a:gd name="connsiteX2" fmla="*/ 1153660 w 3932932"/>
              <a:gd name="connsiteY2" fmla="*/ 0 h 1043054"/>
              <a:gd name="connsiteX3" fmla="*/ 1887807 w 3932932"/>
              <a:gd name="connsiteY3" fmla="*/ 0 h 1043054"/>
              <a:gd name="connsiteX4" fmla="*/ 2503967 w 3932932"/>
              <a:gd name="connsiteY4" fmla="*/ 0 h 1043054"/>
              <a:gd name="connsiteX5" fmla="*/ 3120126 w 3932932"/>
              <a:gd name="connsiteY5" fmla="*/ 0 h 1043054"/>
              <a:gd name="connsiteX6" fmla="*/ 3932932 w 3932932"/>
              <a:gd name="connsiteY6" fmla="*/ 0 h 1043054"/>
              <a:gd name="connsiteX7" fmla="*/ 3932932 w 3932932"/>
              <a:gd name="connsiteY7" fmla="*/ 500666 h 1043054"/>
              <a:gd name="connsiteX8" fmla="*/ 3932932 w 3932932"/>
              <a:gd name="connsiteY8" fmla="*/ 1043054 h 1043054"/>
              <a:gd name="connsiteX9" fmla="*/ 3356102 w 3932932"/>
              <a:gd name="connsiteY9" fmla="*/ 1043054 h 1043054"/>
              <a:gd name="connsiteX10" fmla="*/ 2700613 w 3932932"/>
              <a:gd name="connsiteY10" fmla="*/ 1043054 h 1043054"/>
              <a:gd name="connsiteX11" fmla="*/ 2045125 w 3932932"/>
              <a:gd name="connsiteY11" fmla="*/ 1043054 h 1043054"/>
              <a:gd name="connsiteX12" fmla="*/ 1428965 w 3932932"/>
              <a:gd name="connsiteY12" fmla="*/ 1043054 h 1043054"/>
              <a:gd name="connsiteX13" fmla="*/ 694818 w 3932932"/>
              <a:gd name="connsiteY13" fmla="*/ 1043054 h 1043054"/>
              <a:gd name="connsiteX14" fmla="*/ 0 w 3932932"/>
              <a:gd name="connsiteY14" fmla="*/ 1043054 h 1043054"/>
              <a:gd name="connsiteX15" fmla="*/ 0 w 3932932"/>
              <a:gd name="connsiteY15" fmla="*/ 542388 h 1043054"/>
              <a:gd name="connsiteX16" fmla="*/ 0 w 3932932"/>
              <a:gd name="connsiteY16" fmla="*/ 0 h 1043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32932" h="1043054" extrusionOk="0">
                <a:moveTo>
                  <a:pt x="0" y="0"/>
                </a:moveTo>
                <a:cubicBezTo>
                  <a:pt x="143152" y="-4837"/>
                  <a:pt x="488572" y="-16685"/>
                  <a:pt x="616159" y="0"/>
                </a:cubicBezTo>
                <a:cubicBezTo>
                  <a:pt x="743746" y="16685"/>
                  <a:pt x="910148" y="-14733"/>
                  <a:pt x="1153660" y="0"/>
                </a:cubicBezTo>
                <a:cubicBezTo>
                  <a:pt x="1397172" y="14733"/>
                  <a:pt x="1532688" y="7742"/>
                  <a:pt x="1887807" y="0"/>
                </a:cubicBezTo>
                <a:cubicBezTo>
                  <a:pt x="2242926" y="-7742"/>
                  <a:pt x="2341554" y="-563"/>
                  <a:pt x="2503967" y="0"/>
                </a:cubicBezTo>
                <a:cubicBezTo>
                  <a:pt x="2666380" y="563"/>
                  <a:pt x="2900499" y="24710"/>
                  <a:pt x="3120126" y="0"/>
                </a:cubicBezTo>
                <a:cubicBezTo>
                  <a:pt x="3339753" y="-24710"/>
                  <a:pt x="3712921" y="31180"/>
                  <a:pt x="3932932" y="0"/>
                </a:cubicBezTo>
                <a:cubicBezTo>
                  <a:pt x="3917421" y="218030"/>
                  <a:pt x="3952756" y="374280"/>
                  <a:pt x="3932932" y="500666"/>
                </a:cubicBezTo>
                <a:cubicBezTo>
                  <a:pt x="3913108" y="627052"/>
                  <a:pt x="3922362" y="914714"/>
                  <a:pt x="3932932" y="1043054"/>
                </a:cubicBezTo>
                <a:cubicBezTo>
                  <a:pt x="3664647" y="1018361"/>
                  <a:pt x="3591326" y="1070849"/>
                  <a:pt x="3356102" y="1043054"/>
                </a:cubicBezTo>
                <a:cubicBezTo>
                  <a:pt x="3120878" y="1015260"/>
                  <a:pt x="2940303" y="1031983"/>
                  <a:pt x="2700613" y="1043054"/>
                </a:cubicBezTo>
                <a:cubicBezTo>
                  <a:pt x="2460923" y="1054125"/>
                  <a:pt x="2283363" y="1058383"/>
                  <a:pt x="2045125" y="1043054"/>
                </a:cubicBezTo>
                <a:cubicBezTo>
                  <a:pt x="1806887" y="1027725"/>
                  <a:pt x="1630071" y="1030620"/>
                  <a:pt x="1428965" y="1043054"/>
                </a:cubicBezTo>
                <a:cubicBezTo>
                  <a:pt x="1227859" y="1055488"/>
                  <a:pt x="879308" y="1022359"/>
                  <a:pt x="694818" y="1043054"/>
                </a:cubicBezTo>
                <a:cubicBezTo>
                  <a:pt x="510328" y="1063749"/>
                  <a:pt x="318230" y="1049813"/>
                  <a:pt x="0" y="1043054"/>
                </a:cubicBezTo>
                <a:cubicBezTo>
                  <a:pt x="16737" y="914884"/>
                  <a:pt x="-3340" y="746103"/>
                  <a:pt x="0" y="542388"/>
                </a:cubicBezTo>
                <a:cubicBezTo>
                  <a:pt x="3340" y="338673"/>
                  <a:pt x="-1443" y="188014"/>
                  <a:pt x="0" y="0"/>
                </a:cubicBezTo>
                <a:close/>
              </a:path>
            </a:pathLst>
          </a:custGeom>
          <a:noFill/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2465EE-D55C-4F6C-8764-25040CB616C3}"/>
              </a:ext>
            </a:extLst>
          </p:cNvPr>
          <p:cNvSpPr txBox="1"/>
          <p:nvPr/>
        </p:nvSpPr>
        <p:spPr>
          <a:xfrm>
            <a:off x="0" y="1698238"/>
            <a:ext cx="120015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highlight>
                  <a:srgbClr val="C0C0C0"/>
                </a:highlight>
              </a:rPr>
              <a:t>Solution: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2CE2ED-D2CC-452F-8EAD-407608689382}"/>
              </a:ext>
            </a:extLst>
          </p:cNvPr>
          <p:cNvSpPr txBox="1"/>
          <p:nvPr/>
        </p:nvSpPr>
        <p:spPr>
          <a:xfrm>
            <a:off x="397565" y="1074965"/>
            <a:ext cx="1081280" cy="374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Evaluate: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6421C29-FA97-4980-91A9-1C274D2FB271}"/>
                  </a:ext>
                </a:extLst>
              </p:cNvPr>
              <p:cNvSpPr txBox="1"/>
              <p:nvPr/>
            </p:nvSpPr>
            <p:spPr>
              <a:xfrm>
                <a:off x="1553849" y="891893"/>
                <a:ext cx="1027290" cy="6720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𝟒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𝟑</m:t>
                                  </m:r>
                                </m:sup>
                              </m:sSup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𝟓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6421C29-FA97-4980-91A9-1C274D2FB2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849" y="891893"/>
                <a:ext cx="1027290" cy="672043"/>
              </a:xfrm>
              <a:prstGeom prst="rect">
                <a:avLst/>
              </a:prstGeom>
              <a:blipFill>
                <a:blip r:embed="rId2"/>
                <a:stretch>
                  <a:fillRect r="-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>
            <a:extLst>
              <a:ext uri="{FF2B5EF4-FFF2-40B4-BE49-F238E27FC236}">
                <a16:creationId xmlns:a16="http://schemas.microsoft.com/office/drawing/2014/main" id="{E4A64FE6-5571-4A8C-B4F5-994B4DFAE68F}"/>
              </a:ext>
            </a:extLst>
          </p:cNvPr>
          <p:cNvSpPr txBox="1"/>
          <p:nvPr/>
        </p:nvSpPr>
        <p:spPr>
          <a:xfrm>
            <a:off x="0" y="1993294"/>
            <a:ext cx="5607889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Divide both numerator and denominator by the highest power in the denominator</a:t>
            </a:r>
            <a:endParaRPr lang="en-US" sz="1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E86BB74-14E4-439F-BB8F-5F1DE32646AD}"/>
                  </a:ext>
                </a:extLst>
              </p:cNvPr>
              <p:cNvSpPr txBox="1"/>
              <p:nvPr/>
            </p:nvSpPr>
            <p:spPr>
              <a:xfrm>
                <a:off x="-1366" y="2752068"/>
                <a:ext cx="1768557" cy="6552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𝟒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𝟑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𝟓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E86BB74-14E4-439F-BB8F-5F1DE3264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366" y="2752068"/>
                <a:ext cx="1768557" cy="655244"/>
              </a:xfrm>
              <a:prstGeom prst="rect">
                <a:avLst/>
              </a:prstGeom>
              <a:blipFill>
                <a:blip r:embed="rId3"/>
                <a:stretch>
                  <a:fillRect r="-8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80AB61A-F180-4D46-8FA7-DE2952E44930}"/>
                  </a:ext>
                </a:extLst>
              </p:cNvPr>
              <p:cNvSpPr txBox="1"/>
              <p:nvPr/>
            </p:nvSpPr>
            <p:spPr>
              <a:xfrm>
                <a:off x="1952779" y="2573875"/>
                <a:ext cx="1436914" cy="11287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𝟑</m:t>
                                      </m:r>
                                    </m:sup>
                                  </m:sSup>
                                </m:den>
                              </m:f>
                            </m:num>
                            <m:den>
                              <m:f>
                                <m:f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𝟒</m:t>
                                      </m:r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𝟑</m:t>
                                      </m:r>
                                    </m:sup>
                                  </m:s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𝟓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𝟑</m:t>
                                      </m:r>
                                    </m:sup>
                                  </m:sSup>
                                </m:den>
                              </m:f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80AB61A-F180-4D46-8FA7-DE2952E449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2779" y="2573875"/>
                <a:ext cx="1436914" cy="1128707"/>
              </a:xfrm>
              <a:prstGeom prst="rect">
                <a:avLst/>
              </a:prstGeom>
              <a:blipFill>
                <a:blip r:embed="rId4"/>
                <a:stretch>
                  <a:fillRect r="-47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012251E-019B-4D26-B06C-27A97C6950F4}"/>
                  </a:ext>
                </a:extLst>
              </p:cNvPr>
              <p:cNvSpPr txBox="1"/>
              <p:nvPr/>
            </p:nvSpPr>
            <p:spPr>
              <a:xfrm>
                <a:off x="380927" y="3611652"/>
                <a:ext cx="1436914" cy="10646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1" i="1" smtClean="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num>
                                <m:den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den>
                              </m:f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𝟑</m:t>
                                      </m:r>
                                    </m:sup>
                                  </m:sSup>
                                </m:den>
                              </m:f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1" i="1" smtClean="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𝟓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𝟑</m:t>
                                      </m:r>
                                    </m:sup>
                                  </m:sSup>
                                </m:den>
                              </m:f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012251E-019B-4D26-B06C-27A97C6950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27" y="3611652"/>
                <a:ext cx="1436914" cy="1064650"/>
              </a:xfrm>
              <a:prstGeom prst="rect">
                <a:avLst/>
              </a:prstGeom>
              <a:blipFill>
                <a:blip r:embed="rId5"/>
                <a:stretch>
                  <a:fillRect r="-3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E31DDF7-3D25-4AFF-91D3-E4B22FFC3429}"/>
                  </a:ext>
                </a:extLst>
              </p:cNvPr>
              <p:cNvSpPr txBox="1"/>
              <p:nvPr/>
            </p:nvSpPr>
            <p:spPr>
              <a:xfrm>
                <a:off x="955218" y="4937892"/>
                <a:ext cx="2947959" cy="8731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2200" b="1" i="1" smtClean="0">
                          <a:effectLst/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f>
                        <m:fPr>
                          <m:ctrlPr>
                            <a:rPr lang="en-US" sz="22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22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𝟎</m:t>
                          </m:r>
                        </m:num>
                        <m:den>
                          <m:r>
                            <a:rPr lang="en-US" sz="22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𝟒</m:t>
                          </m:r>
                        </m:den>
                      </m:f>
                      <m:r>
                        <a:rPr lang="en-US" sz="22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22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22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22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sz="2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E31DDF7-3D25-4AFF-91D3-E4B22FFC34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218" y="4937892"/>
                <a:ext cx="2947959" cy="8731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Box 62">
            <a:extLst>
              <a:ext uri="{FF2B5EF4-FFF2-40B4-BE49-F238E27FC236}">
                <a16:creationId xmlns:a16="http://schemas.microsoft.com/office/drawing/2014/main" id="{80245362-B5B9-4A30-A306-AA8148C772EE}"/>
              </a:ext>
            </a:extLst>
          </p:cNvPr>
          <p:cNvSpPr txBox="1"/>
          <p:nvPr/>
        </p:nvSpPr>
        <p:spPr>
          <a:xfrm>
            <a:off x="2423036" y="3974886"/>
            <a:ext cx="2552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70C0"/>
                </a:solidFill>
              </a:rPr>
              <a:t>Using Theorem 5.1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: Rounded Corners 71">
                <a:extLst>
                  <a:ext uri="{FF2B5EF4-FFF2-40B4-BE49-F238E27FC236}">
                    <a16:creationId xmlns:a16="http://schemas.microsoft.com/office/drawing/2014/main" id="{B319704E-3C07-4D89-BB0F-15BC6E04E682}"/>
                  </a:ext>
                </a:extLst>
              </p:cNvPr>
              <p:cNvSpPr/>
              <p:nvPr/>
            </p:nvSpPr>
            <p:spPr>
              <a:xfrm>
                <a:off x="5932659" y="3736495"/>
                <a:ext cx="5098882" cy="1128707"/>
              </a:xfrm>
              <a:prstGeom prst="roundRect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600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Result: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16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limLowPr>
                          <m:e>
                            <m:r>
                              <a:rPr lang="en-US" sz="1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1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𝒙</m:t>
                            </m:r>
                            <m:r>
                              <a:rPr lang="en-US" sz="1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→±∞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1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sz="1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𝒑</m:t>
                            </m:r>
                            <m:r>
                              <a:rPr lang="en-US" sz="1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(</m:t>
                            </m:r>
                            <m:r>
                              <a:rPr lang="en-US" sz="1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𝒙</m:t>
                            </m:r>
                            <m:r>
                              <a:rPr lang="en-US" sz="1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𝒒</m:t>
                            </m:r>
                            <m:r>
                              <a:rPr lang="en-US" sz="1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(</m:t>
                            </m:r>
                            <m:r>
                              <a:rPr lang="en-US" sz="1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𝒙</m:t>
                            </m:r>
                            <m:r>
                              <a:rPr lang="en-US" sz="1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)</m:t>
                            </m:r>
                          </m:den>
                        </m:f>
                      </m:e>
                    </m:func>
                    <m:r>
                      <a:rPr lang="en-US" sz="1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6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𝟎</m:t>
                    </m:r>
                  </m:oMath>
                </a14:m>
                <a:r>
                  <a:rPr lang="en-US" sz="16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</a:t>
                </a:r>
                <a:r>
                  <a:rPr lang="en-US" sz="1600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Where  </a:t>
                </a:r>
                <a14:m>
                  <m:oMath xmlns:m="http://schemas.openxmlformats.org/officeDocument/2006/math">
                    <m:r>
                      <a:rPr lang="en-US" sz="1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𝒑</m:t>
                    </m:r>
                    <m:d>
                      <m:dPr>
                        <m:ctrlPr>
                          <a:rPr lang="en-US" sz="1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sz="1600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𝒒</m:t>
                    </m:r>
                    <m:r>
                      <a:rPr lang="en-US" sz="1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600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are polynomials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                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𝒅𝒆𝒈𝒓𝒆𝒆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𝒐𝒇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𝒑</m:t>
                      </m:r>
                      <m:d>
                        <m:dPr>
                          <m:ctrlP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&lt;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𝒅𝒆𝒈𝒓𝒆𝒆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𝒐𝒇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𝒒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2" name="Rectangle: Rounded Corners 71">
                <a:extLst>
                  <a:ext uri="{FF2B5EF4-FFF2-40B4-BE49-F238E27FC236}">
                    <a16:creationId xmlns:a16="http://schemas.microsoft.com/office/drawing/2014/main" id="{B319704E-3C07-4D89-BB0F-15BC6E04E6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2659" y="3736495"/>
                <a:ext cx="5098882" cy="1128707"/>
              </a:xfrm>
              <a:prstGeom prst="roundRect">
                <a:avLst/>
              </a:prstGeom>
              <a:blipFill>
                <a:blip r:embed="rId7"/>
                <a:stretch>
                  <a:fillRect t="-9626"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6E3AC732-2629-47AC-8EA1-9CA1453370F2}"/>
                  </a:ext>
                </a:extLst>
              </p:cNvPr>
              <p:cNvSpPr txBox="1"/>
              <p:nvPr/>
            </p:nvSpPr>
            <p:spPr>
              <a:xfrm>
                <a:off x="6372009" y="5260810"/>
                <a:ext cx="1436914" cy="6552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𝟒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𝟑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𝟓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6E3AC732-2629-47AC-8EA1-9CA1453370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009" y="5260810"/>
                <a:ext cx="1436914" cy="655244"/>
              </a:xfrm>
              <a:prstGeom prst="rect">
                <a:avLst/>
              </a:prstGeom>
              <a:blipFill>
                <a:blip r:embed="rId8"/>
                <a:stretch>
                  <a:fillRect r="-28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B3E35D8F-14A1-47F5-8742-F9AA7F7665C5}"/>
                  </a:ext>
                </a:extLst>
              </p:cNvPr>
              <p:cNvSpPr txBox="1"/>
              <p:nvPr/>
            </p:nvSpPr>
            <p:spPr>
              <a:xfrm>
                <a:off x="8470253" y="5413385"/>
                <a:ext cx="744086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sz="1100" dirty="0">
                  <a:effectLst/>
                  <a:highlight>
                    <a:srgbClr val="FFFF00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B3E35D8F-14A1-47F5-8742-F9AA7F766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253" y="5413385"/>
                <a:ext cx="744086" cy="4912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B67E819F-888C-4683-931A-588A486461D7}"/>
                  </a:ext>
                </a:extLst>
              </p:cNvPr>
              <p:cNvSpPr txBox="1"/>
              <p:nvPr/>
            </p:nvSpPr>
            <p:spPr>
              <a:xfrm>
                <a:off x="5920810" y="6210892"/>
                <a:ext cx="6271189" cy="5337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0070C0"/>
                    </a:solidFill>
                  </a:rPr>
                  <a:t>The function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)=</m:t>
                    </m:r>
                    <m:f>
                      <m:fPr>
                        <m:ctrlP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𝟐</m:t>
                            </m:r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𝟒</m:t>
                            </m:r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𝟑</m:t>
                            </m:r>
                          </m:sup>
                        </m:sSup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𝟓</m:t>
                        </m:r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den>
                    </m:f>
                  </m:oMath>
                </a14:m>
                <a:r>
                  <a:rPr lang="en-US" b="1" dirty="0">
                    <a:solidFill>
                      <a:srgbClr val="0070C0"/>
                    </a:solidFill>
                  </a:rPr>
                  <a:t>has horizontal asymptote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𝟎</m:t>
                    </m:r>
                  </m:oMath>
                </a14:m>
                <a:endParaRPr lang="en-US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B67E819F-888C-4683-931A-588A486461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0810" y="6210892"/>
                <a:ext cx="6271189" cy="533736"/>
              </a:xfrm>
              <a:prstGeom prst="rect">
                <a:avLst/>
              </a:prstGeom>
              <a:blipFill>
                <a:blip r:embed="rId10"/>
                <a:stretch>
                  <a:fillRect l="-777" b="-8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468239A9-1421-4C41-9176-2E4BB494EC4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43616" y="612344"/>
            <a:ext cx="4543511" cy="3037662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ight Brace 5">
            <a:extLst>
              <a:ext uri="{FF2B5EF4-FFF2-40B4-BE49-F238E27FC236}">
                <a16:creationId xmlns:a16="http://schemas.microsoft.com/office/drawing/2014/main" id="{7B27FDE6-3233-40DE-90E0-319A1177DCEA}"/>
              </a:ext>
            </a:extLst>
          </p:cNvPr>
          <p:cNvSpPr/>
          <p:nvPr/>
        </p:nvSpPr>
        <p:spPr>
          <a:xfrm rot="16200000">
            <a:off x="7456013" y="4735411"/>
            <a:ext cx="64119" cy="1082626"/>
          </a:xfrm>
          <a:prstGeom prst="rightBrac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B8743BDF-F22D-4A02-912F-A5BB18B4D3A7}"/>
              </a:ext>
            </a:extLst>
          </p:cNvPr>
          <p:cNvSpPr/>
          <p:nvPr/>
        </p:nvSpPr>
        <p:spPr>
          <a:xfrm rot="5400000">
            <a:off x="7493603" y="5287027"/>
            <a:ext cx="136939" cy="1436913"/>
          </a:xfrm>
          <a:prstGeom prst="rightBrac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E9486C1-06DF-4EBF-A99D-AC3060489D40}"/>
                  </a:ext>
                </a:extLst>
              </p:cNvPr>
              <p:cNvSpPr txBox="1"/>
              <p:nvPr/>
            </p:nvSpPr>
            <p:spPr>
              <a:xfrm>
                <a:off x="7518482" y="5986179"/>
                <a:ext cx="106715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𝑑𝑒𝑔</m:t>
                      </m:r>
                      <m:r>
                        <a:rPr lang="en-US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=3</m:t>
                      </m:r>
                    </m:oMath>
                  </m:oMathPara>
                </a14:m>
                <a:endParaRPr lang="en-US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E9486C1-06DF-4EBF-A99D-AC3060489D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482" y="5986179"/>
                <a:ext cx="1067150" cy="338554"/>
              </a:xfrm>
              <a:prstGeom prst="rect">
                <a:avLst/>
              </a:prstGeom>
              <a:blipFill>
                <a:blip r:embed="rId12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36C5AB8-BD21-4DF1-8960-825FA97B7B1A}"/>
                  </a:ext>
                </a:extLst>
              </p:cNvPr>
              <p:cNvSpPr txBox="1"/>
              <p:nvPr/>
            </p:nvSpPr>
            <p:spPr>
              <a:xfrm>
                <a:off x="7473140" y="4937892"/>
                <a:ext cx="1112492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𝑑𝑒𝑔</m:t>
                      </m:r>
                      <m:r>
                        <a:rPr lang="en-US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=2</m:t>
                      </m:r>
                    </m:oMath>
                  </m:oMathPara>
                </a14:m>
                <a:endParaRPr lang="en-US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36C5AB8-BD21-4DF1-8960-825FA97B7B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140" y="4937892"/>
                <a:ext cx="1112492" cy="338554"/>
              </a:xfrm>
              <a:prstGeom prst="rect">
                <a:avLst/>
              </a:prstGeom>
              <a:blipFill>
                <a:blip r:embed="rId13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4CEE8026-7C92-45C0-B3D4-D2BC75CC98C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2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22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4" grpId="0"/>
      <p:bldP spid="56" grpId="0"/>
      <p:bldP spid="58" grpId="0"/>
      <p:bldP spid="60" grpId="0"/>
      <p:bldP spid="62" grpId="0"/>
      <p:bldP spid="63" grpId="0"/>
      <p:bldP spid="72" grpId="0" animBg="1"/>
      <p:bldP spid="74" grpId="0"/>
      <p:bldP spid="76" grpId="0"/>
      <p:bldP spid="77" grpId="0"/>
      <p:bldP spid="6" grpId="0" animBg="1"/>
      <p:bldP spid="12" grpId="0" animBg="1"/>
      <p:bldP spid="43" grpId="0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08665B-AD08-44B5-B7C6-5CCF876D221C}"/>
              </a:ext>
            </a:extLst>
          </p:cNvPr>
          <p:cNvSpPr txBox="1"/>
          <p:nvPr/>
        </p:nvSpPr>
        <p:spPr>
          <a:xfrm>
            <a:off x="99414" y="613970"/>
            <a:ext cx="27515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Exercise:</a:t>
            </a:r>
            <a:endParaRPr lang="en-US" sz="20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7D900A-381D-4974-8CD2-1608FBC908FE}"/>
              </a:ext>
            </a:extLst>
          </p:cNvPr>
          <p:cNvSpPr/>
          <p:nvPr/>
        </p:nvSpPr>
        <p:spPr>
          <a:xfrm>
            <a:off x="108491" y="578296"/>
            <a:ext cx="7401582" cy="1005153"/>
          </a:xfrm>
          <a:custGeom>
            <a:avLst/>
            <a:gdLst>
              <a:gd name="connsiteX0" fmla="*/ 0 w 7401582"/>
              <a:gd name="connsiteY0" fmla="*/ 0 h 1005153"/>
              <a:gd name="connsiteX1" fmla="*/ 598855 w 7401582"/>
              <a:gd name="connsiteY1" fmla="*/ 0 h 1005153"/>
              <a:gd name="connsiteX2" fmla="*/ 1049679 w 7401582"/>
              <a:gd name="connsiteY2" fmla="*/ 0 h 1005153"/>
              <a:gd name="connsiteX3" fmla="*/ 1870582 w 7401582"/>
              <a:gd name="connsiteY3" fmla="*/ 0 h 1005153"/>
              <a:gd name="connsiteX4" fmla="*/ 2469437 w 7401582"/>
              <a:gd name="connsiteY4" fmla="*/ 0 h 1005153"/>
              <a:gd name="connsiteX5" fmla="*/ 3068292 w 7401582"/>
              <a:gd name="connsiteY5" fmla="*/ 0 h 1005153"/>
              <a:gd name="connsiteX6" fmla="*/ 3889195 w 7401582"/>
              <a:gd name="connsiteY6" fmla="*/ 0 h 1005153"/>
              <a:gd name="connsiteX7" fmla="*/ 4414034 w 7401582"/>
              <a:gd name="connsiteY7" fmla="*/ 0 h 1005153"/>
              <a:gd name="connsiteX8" fmla="*/ 5234937 w 7401582"/>
              <a:gd name="connsiteY8" fmla="*/ 0 h 1005153"/>
              <a:gd name="connsiteX9" fmla="*/ 6055840 w 7401582"/>
              <a:gd name="connsiteY9" fmla="*/ 0 h 1005153"/>
              <a:gd name="connsiteX10" fmla="*/ 6728711 w 7401582"/>
              <a:gd name="connsiteY10" fmla="*/ 0 h 1005153"/>
              <a:gd name="connsiteX11" fmla="*/ 7401582 w 7401582"/>
              <a:gd name="connsiteY11" fmla="*/ 0 h 1005153"/>
              <a:gd name="connsiteX12" fmla="*/ 7401582 w 7401582"/>
              <a:gd name="connsiteY12" fmla="*/ 492525 h 1005153"/>
              <a:gd name="connsiteX13" fmla="*/ 7401582 w 7401582"/>
              <a:gd name="connsiteY13" fmla="*/ 1005153 h 1005153"/>
              <a:gd name="connsiteX14" fmla="*/ 6728711 w 7401582"/>
              <a:gd name="connsiteY14" fmla="*/ 1005153 h 1005153"/>
              <a:gd name="connsiteX15" fmla="*/ 6203871 w 7401582"/>
              <a:gd name="connsiteY15" fmla="*/ 1005153 h 1005153"/>
              <a:gd name="connsiteX16" fmla="*/ 5531000 w 7401582"/>
              <a:gd name="connsiteY16" fmla="*/ 1005153 h 1005153"/>
              <a:gd name="connsiteX17" fmla="*/ 4710098 w 7401582"/>
              <a:gd name="connsiteY17" fmla="*/ 1005153 h 1005153"/>
              <a:gd name="connsiteX18" fmla="*/ 4037227 w 7401582"/>
              <a:gd name="connsiteY18" fmla="*/ 1005153 h 1005153"/>
              <a:gd name="connsiteX19" fmla="*/ 3586403 w 7401582"/>
              <a:gd name="connsiteY19" fmla="*/ 1005153 h 1005153"/>
              <a:gd name="connsiteX20" fmla="*/ 3061563 w 7401582"/>
              <a:gd name="connsiteY20" fmla="*/ 1005153 h 1005153"/>
              <a:gd name="connsiteX21" fmla="*/ 2240661 w 7401582"/>
              <a:gd name="connsiteY21" fmla="*/ 1005153 h 1005153"/>
              <a:gd name="connsiteX22" fmla="*/ 1567790 w 7401582"/>
              <a:gd name="connsiteY22" fmla="*/ 1005153 h 1005153"/>
              <a:gd name="connsiteX23" fmla="*/ 1042950 w 7401582"/>
              <a:gd name="connsiteY23" fmla="*/ 1005153 h 1005153"/>
              <a:gd name="connsiteX24" fmla="*/ 0 w 7401582"/>
              <a:gd name="connsiteY24" fmla="*/ 1005153 h 1005153"/>
              <a:gd name="connsiteX25" fmla="*/ 0 w 7401582"/>
              <a:gd name="connsiteY25" fmla="*/ 532731 h 1005153"/>
              <a:gd name="connsiteX26" fmla="*/ 0 w 7401582"/>
              <a:gd name="connsiteY26" fmla="*/ 0 h 100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401582" h="1005153" extrusionOk="0">
                <a:moveTo>
                  <a:pt x="0" y="0"/>
                </a:moveTo>
                <a:cubicBezTo>
                  <a:pt x="147079" y="26707"/>
                  <a:pt x="470337" y="22478"/>
                  <a:pt x="598855" y="0"/>
                </a:cubicBezTo>
                <a:cubicBezTo>
                  <a:pt x="727373" y="-22478"/>
                  <a:pt x="903909" y="-14079"/>
                  <a:pt x="1049679" y="0"/>
                </a:cubicBezTo>
                <a:cubicBezTo>
                  <a:pt x="1195449" y="14079"/>
                  <a:pt x="1595672" y="-7071"/>
                  <a:pt x="1870582" y="0"/>
                </a:cubicBezTo>
                <a:cubicBezTo>
                  <a:pt x="2145492" y="7071"/>
                  <a:pt x="2209928" y="251"/>
                  <a:pt x="2469437" y="0"/>
                </a:cubicBezTo>
                <a:cubicBezTo>
                  <a:pt x="2728946" y="-251"/>
                  <a:pt x="2793497" y="14133"/>
                  <a:pt x="3068292" y="0"/>
                </a:cubicBezTo>
                <a:cubicBezTo>
                  <a:pt x="3343087" y="-14133"/>
                  <a:pt x="3685680" y="9867"/>
                  <a:pt x="3889195" y="0"/>
                </a:cubicBezTo>
                <a:cubicBezTo>
                  <a:pt x="4092710" y="-9867"/>
                  <a:pt x="4223874" y="1475"/>
                  <a:pt x="4414034" y="0"/>
                </a:cubicBezTo>
                <a:cubicBezTo>
                  <a:pt x="4604194" y="-1475"/>
                  <a:pt x="4856757" y="-31810"/>
                  <a:pt x="5234937" y="0"/>
                </a:cubicBezTo>
                <a:cubicBezTo>
                  <a:pt x="5613117" y="31810"/>
                  <a:pt x="5852716" y="-6451"/>
                  <a:pt x="6055840" y="0"/>
                </a:cubicBezTo>
                <a:cubicBezTo>
                  <a:pt x="6258964" y="6451"/>
                  <a:pt x="6536396" y="1622"/>
                  <a:pt x="6728711" y="0"/>
                </a:cubicBezTo>
                <a:cubicBezTo>
                  <a:pt x="6921026" y="-1622"/>
                  <a:pt x="7138907" y="21018"/>
                  <a:pt x="7401582" y="0"/>
                </a:cubicBezTo>
                <a:cubicBezTo>
                  <a:pt x="7390864" y="225168"/>
                  <a:pt x="7415552" y="381356"/>
                  <a:pt x="7401582" y="492525"/>
                </a:cubicBezTo>
                <a:cubicBezTo>
                  <a:pt x="7387612" y="603695"/>
                  <a:pt x="7425138" y="830427"/>
                  <a:pt x="7401582" y="1005153"/>
                </a:cubicBezTo>
                <a:cubicBezTo>
                  <a:pt x="7260087" y="1003199"/>
                  <a:pt x="6903098" y="1000329"/>
                  <a:pt x="6728711" y="1005153"/>
                </a:cubicBezTo>
                <a:cubicBezTo>
                  <a:pt x="6554324" y="1009977"/>
                  <a:pt x="6436985" y="1030936"/>
                  <a:pt x="6203871" y="1005153"/>
                </a:cubicBezTo>
                <a:cubicBezTo>
                  <a:pt x="5970757" y="979370"/>
                  <a:pt x="5847930" y="1032351"/>
                  <a:pt x="5531000" y="1005153"/>
                </a:cubicBezTo>
                <a:cubicBezTo>
                  <a:pt x="5214070" y="977955"/>
                  <a:pt x="5024360" y="1004861"/>
                  <a:pt x="4710098" y="1005153"/>
                </a:cubicBezTo>
                <a:cubicBezTo>
                  <a:pt x="4395836" y="1005445"/>
                  <a:pt x="4281685" y="989137"/>
                  <a:pt x="4037227" y="1005153"/>
                </a:cubicBezTo>
                <a:cubicBezTo>
                  <a:pt x="3792769" y="1021169"/>
                  <a:pt x="3684449" y="1005119"/>
                  <a:pt x="3586403" y="1005153"/>
                </a:cubicBezTo>
                <a:cubicBezTo>
                  <a:pt x="3488357" y="1005187"/>
                  <a:pt x="3234742" y="1027932"/>
                  <a:pt x="3061563" y="1005153"/>
                </a:cubicBezTo>
                <a:cubicBezTo>
                  <a:pt x="2888384" y="982374"/>
                  <a:pt x="2558856" y="1032343"/>
                  <a:pt x="2240661" y="1005153"/>
                </a:cubicBezTo>
                <a:cubicBezTo>
                  <a:pt x="1922466" y="977963"/>
                  <a:pt x="1898658" y="1016353"/>
                  <a:pt x="1567790" y="1005153"/>
                </a:cubicBezTo>
                <a:cubicBezTo>
                  <a:pt x="1236922" y="993953"/>
                  <a:pt x="1280818" y="1020118"/>
                  <a:pt x="1042950" y="1005153"/>
                </a:cubicBezTo>
                <a:cubicBezTo>
                  <a:pt x="805082" y="990188"/>
                  <a:pt x="441591" y="1001277"/>
                  <a:pt x="0" y="1005153"/>
                </a:cubicBezTo>
                <a:cubicBezTo>
                  <a:pt x="961" y="832056"/>
                  <a:pt x="22199" y="700164"/>
                  <a:pt x="0" y="532731"/>
                </a:cubicBezTo>
                <a:cubicBezTo>
                  <a:pt x="-22199" y="365298"/>
                  <a:pt x="21462" y="215234"/>
                  <a:pt x="0" y="0"/>
                </a:cubicBezTo>
                <a:close/>
              </a:path>
            </a:pathLst>
          </a:custGeom>
          <a:noFill/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A5D309-D7BB-4A18-955B-00B15FAADD52}"/>
              </a:ext>
            </a:extLst>
          </p:cNvPr>
          <p:cNvSpPr txBox="1"/>
          <p:nvPr/>
        </p:nvSpPr>
        <p:spPr>
          <a:xfrm>
            <a:off x="34790" y="1595995"/>
            <a:ext cx="1200150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highlight>
                  <a:srgbClr val="C0C0C0"/>
                </a:highlight>
              </a:rPr>
              <a:t>Solution: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94A085-39E7-4417-9501-81FDAA8E4530}"/>
              </a:ext>
            </a:extLst>
          </p:cNvPr>
          <p:cNvSpPr txBox="1"/>
          <p:nvPr/>
        </p:nvSpPr>
        <p:spPr>
          <a:xfrm>
            <a:off x="1036026" y="583170"/>
            <a:ext cx="2617107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Q15 Page: 106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A95388-8F4E-4398-B3E2-3150BE809292}"/>
              </a:ext>
            </a:extLst>
          </p:cNvPr>
          <p:cNvSpPr txBox="1"/>
          <p:nvPr/>
        </p:nvSpPr>
        <p:spPr>
          <a:xfrm>
            <a:off x="2680665" y="877894"/>
            <a:ext cx="1368789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Evaluat</a:t>
            </a:r>
            <a:r>
              <a:rPr lang="en-US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e: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D7E4B3A-A689-4BA8-815F-FD72DF5BC4BB}"/>
                  </a:ext>
                </a:extLst>
              </p:cNvPr>
              <p:cNvSpPr txBox="1"/>
              <p:nvPr/>
            </p:nvSpPr>
            <p:spPr>
              <a:xfrm>
                <a:off x="4542363" y="696341"/>
                <a:ext cx="1389749" cy="8057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2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2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2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𝟎</m:t>
                                  </m:r>
                                </m:e>
                                <m:sup>
                                  <m:r>
                                    <a:rPr lang="en-US" sz="2400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2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4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 </m:t>
                              </m:r>
                              <m:f>
                                <m:fPr>
                                  <m:ctrlP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4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1" i="1" smtClean="0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2400" b="1" i="1" smtClean="0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den>
                              </m:f>
                            </m:sup>
                          </m:sSup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D7E4B3A-A689-4BA8-815F-FD72DF5BC4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2363" y="696341"/>
                <a:ext cx="1389749" cy="8057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3774423-B49B-4DB0-929C-DAC9E195F002}"/>
                  </a:ext>
                </a:extLst>
              </p:cNvPr>
              <p:cNvSpPr txBox="1"/>
              <p:nvPr/>
            </p:nvSpPr>
            <p:spPr>
              <a:xfrm>
                <a:off x="1036026" y="1826265"/>
                <a:ext cx="926122" cy="6872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20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𝟎</m:t>
                                  </m:r>
                                </m:e>
                                <m:sup>
                                  <m:r>
                                    <a:rPr lang="en-US" sz="20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20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0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 </m:t>
                              </m:r>
                              <m:f>
                                <m:fPr>
                                  <m:ctrlPr>
                                    <a:rPr lang="en-US" sz="20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0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20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den>
                              </m:f>
                            </m:sup>
                          </m:sSup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3774423-B49B-4DB0-929C-DAC9E195F0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026" y="1826265"/>
                <a:ext cx="926122" cy="687239"/>
              </a:xfrm>
              <a:prstGeom prst="rect">
                <a:avLst/>
              </a:prstGeom>
              <a:blipFill>
                <a:blip r:embed="rId3"/>
                <a:stretch>
                  <a:fillRect r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63F9C2B-D5BC-49D8-8E6F-51B054013EC1}"/>
                  </a:ext>
                </a:extLst>
              </p:cNvPr>
              <p:cNvSpPr txBox="1"/>
              <p:nvPr/>
            </p:nvSpPr>
            <p:spPr>
              <a:xfrm>
                <a:off x="1027232" y="2809690"/>
                <a:ext cx="1714458" cy="5369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>
                    <a:ea typeface="Calibri" panose="020F0502020204030204" pitchFamily="34" charset="0"/>
                    <a:cs typeface="Arial" panose="020B0604020202020204" pitchFamily="34" charset="0"/>
                  </a:rPr>
                  <a:t>Let 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𝒖</m:t>
                    </m:r>
                    <m:r>
                      <a:rPr lang="en-US" sz="20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0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0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num>
                      <m:den>
                        <m:sSup>
                          <m:sSupPr>
                            <m:ctrlPr>
                              <a:rPr lang="en-US" sz="20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endParaRPr lang="en-US" sz="2000" b="1" i="1" dirty="0">
                  <a:solidFill>
                    <a:srgbClr val="0070C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63F9C2B-D5BC-49D8-8E6F-51B054013E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232" y="2809690"/>
                <a:ext cx="1714458" cy="536942"/>
              </a:xfrm>
              <a:prstGeom prst="rect">
                <a:avLst/>
              </a:prstGeom>
              <a:blipFill>
                <a:blip r:embed="rId4"/>
                <a:stretch>
                  <a:fillRect l="-3915" b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336C8CB-44A4-4463-AC77-40F7FD892157}"/>
                  </a:ext>
                </a:extLst>
              </p:cNvPr>
              <p:cNvSpPr txBox="1"/>
              <p:nvPr/>
            </p:nvSpPr>
            <p:spPr>
              <a:xfrm>
                <a:off x="866427" y="3649814"/>
                <a:ext cx="136878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20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→</m:t>
                      </m:r>
                      <m:sSup>
                        <m:sSupPr>
                          <m:ctrlPr>
                            <a:rPr lang="en-US" sz="20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20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𝟎</m:t>
                          </m:r>
                        </m:e>
                        <m:sup>
                          <m:r>
                            <a:rPr lang="en-US" sz="2000" b="1" i="1" smtClean="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336C8CB-44A4-4463-AC77-40F7FD8921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427" y="3649814"/>
                <a:ext cx="1368789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5370ACB-4F90-4349-B5A7-21EA11041950}"/>
                  </a:ext>
                </a:extLst>
              </p:cNvPr>
              <p:cNvSpPr txBox="1"/>
              <p:nvPr/>
            </p:nvSpPr>
            <p:spPr>
              <a:xfrm>
                <a:off x="3052846" y="3707138"/>
                <a:ext cx="136878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𝒖</m:t>
                      </m:r>
                      <m:r>
                        <a:rPr lang="en-US" sz="20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→∞</m:t>
                      </m:r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5370ACB-4F90-4349-B5A7-21EA11041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2846" y="3707138"/>
                <a:ext cx="1368789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F63B31A5-6F1C-4558-894D-5EF96DC968D2}"/>
              </a:ext>
            </a:extLst>
          </p:cNvPr>
          <p:cNvSpPr txBox="1"/>
          <p:nvPr/>
        </p:nvSpPr>
        <p:spPr>
          <a:xfrm>
            <a:off x="2260665" y="3683522"/>
            <a:ext cx="7385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ea typeface="Calibri" panose="020F0502020204030204" pitchFamily="34" charset="0"/>
                <a:cs typeface="Arial" panose="020B0604020202020204" pitchFamily="34" charset="0"/>
              </a:rPr>
              <a:t>Then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90F2C7C-40C6-4013-870F-2BDAB3972888}"/>
                  </a:ext>
                </a:extLst>
              </p:cNvPr>
              <p:cNvSpPr txBox="1"/>
              <p:nvPr/>
            </p:nvSpPr>
            <p:spPr>
              <a:xfrm>
                <a:off x="224154" y="4883152"/>
                <a:ext cx="926123" cy="6872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20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𝟎</m:t>
                                  </m:r>
                                </m:e>
                                <m:sup>
                                  <m:r>
                                    <a:rPr lang="en-US" sz="2000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20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0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 </m:t>
                              </m:r>
                              <m:f>
                                <m:fPr>
                                  <m:ctrlPr>
                                    <a:rPr lang="en-US" sz="20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0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20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den>
                              </m:f>
                            </m:sup>
                          </m:sSup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90F2C7C-40C6-4013-870F-2BDAB39728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54" y="4883152"/>
                <a:ext cx="926123" cy="687239"/>
              </a:xfrm>
              <a:prstGeom prst="rect">
                <a:avLst/>
              </a:prstGeom>
              <a:blipFill>
                <a:blip r:embed="rId7"/>
                <a:stretch>
                  <a:fillRect r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6CC0D0F-E36A-431E-8F0D-CB6F62B349B7}"/>
                  </a:ext>
                </a:extLst>
              </p:cNvPr>
              <p:cNvSpPr txBox="1"/>
              <p:nvPr/>
            </p:nvSpPr>
            <p:spPr>
              <a:xfrm>
                <a:off x="153933" y="4993416"/>
                <a:ext cx="4381292" cy="6233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20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20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    </m:t>
                              </m:r>
                              <m:r>
                                <a:rPr lang="en-US" sz="20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𝒖</m:t>
                              </m:r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0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20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𝒖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6CC0D0F-E36A-431E-8F0D-CB6F62B34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933" y="4993416"/>
                <a:ext cx="4381292" cy="6233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Picture 33">
            <a:extLst>
              <a:ext uri="{FF2B5EF4-FFF2-40B4-BE49-F238E27FC236}">
                <a16:creationId xmlns:a16="http://schemas.microsoft.com/office/drawing/2014/main" id="{70AFFDD4-7A97-4FDF-83F2-9874A23E7B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14066" y="693674"/>
            <a:ext cx="3180369" cy="2618711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F9854E5-C1D3-4227-BE40-9A5544923A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32600" y="3723264"/>
            <a:ext cx="4661835" cy="2351961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B1B3617-1A84-460F-8AFB-42EAA7BFB739}"/>
                  </a:ext>
                </a:extLst>
              </p:cNvPr>
              <p:cNvSpPr txBox="1"/>
              <p:nvPr/>
            </p:nvSpPr>
            <p:spPr>
              <a:xfrm>
                <a:off x="2939149" y="5105049"/>
                <a:ext cx="108189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B1B3617-1A84-460F-8AFB-42EAA7BFB7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149" y="5105049"/>
                <a:ext cx="1081896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CE7CCFA4-B115-4F48-908E-0235105BAA6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2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74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1E14F9-F622-4D2B-9AAB-75EB5465EAD2}"/>
              </a:ext>
            </a:extLst>
          </p:cNvPr>
          <p:cNvSpPr txBox="1"/>
          <p:nvPr/>
        </p:nvSpPr>
        <p:spPr>
          <a:xfrm>
            <a:off x="99414" y="613970"/>
            <a:ext cx="2751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C0C0C0"/>
                </a:highlight>
              </a:rPr>
              <a:t>Exercise:</a:t>
            </a:r>
            <a:endParaRPr lang="en-US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B79734-DEB9-492F-AB47-782038B3FB76}"/>
              </a:ext>
            </a:extLst>
          </p:cNvPr>
          <p:cNvSpPr/>
          <p:nvPr/>
        </p:nvSpPr>
        <p:spPr>
          <a:xfrm>
            <a:off x="108491" y="578296"/>
            <a:ext cx="7401582" cy="1005153"/>
          </a:xfrm>
          <a:custGeom>
            <a:avLst/>
            <a:gdLst>
              <a:gd name="connsiteX0" fmla="*/ 0 w 7401582"/>
              <a:gd name="connsiteY0" fmla="*/ 0 h 1005153"/>
              <a:gd name="connsiteX1" fmla="*/ 598855 w 7401582"/>
              <a:gd name="connsiteY1" fmla="*/ 0 h 1005153"/>
              <a:gd name="connsiteX2" fmla="*/ 1049679 w 7401582"/>
              <a:gd name="connsiteY2" fmla="*/ 0 h 1005153"/>
              <a:gd name="connsiteX3" fmla="*/ 1870582 w 7401582"/>
              <a:gd name="connsiteY3" fmla="*/ 0 h 1005153"/>
              <a:gd name="connsiteX4" fmla="*/ 2469437 w 7401582"/>
              <a:gd name="connsiteY4" fmla="*/ 0 h 1005153"/>
              <a:gd name="connsiteX5" fmla="*/ 3068292 w 7401582"/>
              <a:gd name="connsiteY5" fmla="*/ 0 h 1005153"/>
              <a:gd name="connsiteX6" fmla="*/ 3889195 w 7401582"/>
              <a:gd name="connsiteY6" fmla="*/ 0 h 1005153"/>
              <a:gd name="connsiteX7" fmla="*/ 4414034 w 7401582"/>
              <a:gd name="connsiteY7" fmla="*/ 0 h 1005153"/>
              <a:gd name="connsiteX8" fmla="*/ 5234937 w 7401582"/>
              <a:gd name="connsiteY8" fmla="*/ 0 h 1005153"/>
              <a:gd name="connsiteX9" fmla="*/ 6055840 w 7401582"/>
              <a:gd name="connsiteY9" fmla="*/ 0 h 1005153"/>
              <a:gd name="connsiteX10" fmla="*/ 6728711 w 7401582"/>
              <a:gd name="connsiteY10" fmla="*/ 0 h 1005153"/>
              <a:gd name="connsiteX11" fmla="*/ 7401582 w 7401582"/>
              <a:gd name="connsiteY11" fmla="*/ 0 h 1005153"/>
              <a:gd name="connsiteX12" fmla="*/ 7401582 w 7401582"/>
              <a:gd name="connsiteY12" fmla="*/ 492525 h 1005153"/>
              <a:gd name="connsiteX13" fmla="*/ 7401582 w 7401582"/>
              <a:gd name="connsiteY13" fmla="*/ 1005153 h 1005153"/>
              <a:gd name="connsiteX14" fmla="*/ 6728711 w 7401582"/>
              <a:gd name="connsiteY14" fmla="*/ 1005153 h 1005153"/>
              <a:gd name="connsiteX15" fmla="*/ 6203871 w 7401582"/>
              <a:gd name="connsiteY15" fmla="*/ 1005153 h 1005153"/>
              <a:gd name="connsiteX16" fmla="*/ 5531000 w 7401582"/>
              <a:gd name="connsiteY16" fmla="*/ 1005153 h 1005153"/>
              <a:gd name="connsiteX17" fmla="*/ 4710098 w 7401582"/>
              <a:gd name="connsiteY17" fmla="*/ 1005153 h 1005153"/>
              <a:gd name="connsiteX18" fmla="*/ 4037227 w 7401582"/>
              <a:gd name="connsiteY18" fmla="*/ 1005153 h 1005153"/>
              <a:gd name="connsiteX19" fmla="*/ 3586403 w 7401582"/>
              <a:gd name="connsiteY19" fmla="*/ 1005153 h 1005153"/>
              <a:gd name="connsiteX20" fmla="*/ 3061563 w 7401582"/>
              <a:gd name="connsiteY20" fmla="*/ 1005153 h 1005153"/>
              <a:gd name="connsiteX21" fmla="*/ 2240661 w 7401582"/>
              <a:gd name="connsiteY21" fmla="*/ 1005153 h 1005153"/>
              <a:gd name="connsiteX22" fmla="*/ 1567790 w 7401582"/>
              <a:gd name="connsiteY22" fmla="*/ 1005153 h 1005153"/>
              <a:gd name="connsiteX23" fmla="*/ 1042950 w 7401582"/>
              <a:gd name="connsiteY23" fmla="*/ 1005153 h 1005153"/>
              <a:gd name="connsiteX24" fmla="*/ 0 w 7401582"/>
              <a:gd name="connsiteY24" fmla="*/ 1005153 h 1005153"/>
              <a:gd name="connsiteX25" fmla="*/ 0 w 7401582"/>
              <a:gd name="connsiteY25" fmla="*/ 532731 h 1005153"/>
              <a:gd name="connsiteX26" fmla="*/ 0 w 7401582"/>
              <a:gd name="connsiteY26" fmla="*/ 0 h 100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401582" h="1005153" extrusionOk="0">
                <a:moveTo>
                  <a:pt x="0" y="0"/>
                </a:moveTo>
                <a:cubicBezTo>
                  <a:pt x="147079" y="26707"/>
                  <a:pt x="470337" y="22478"/>
                  <a:pt x="598855" y="0"/>
                </a:cubicBezTo>
                <a:cubicBezTo>
                  <a:pt x="727373" y="-22478"/>
                  <a:pt x="903909" y="-14079"/>
                  <a:pt x="1049679" y="0"/>
                </a:cubicBezTo>
                <a:cubicBezTo>
                  <a:pt x="1195449" y="14079"/>
                  <a:pt x="1595672" y="-7071"/>
                  <a:pt x="1870582" y="0"/>
                </a:cubicBezTo>
                <a:cubicBezTo>
                  <a:pt x="2145492" y="7071"/>
                  <a:pt x="2209928" y="251"/>
                  <a:pt x="2469437" y="0"/>
                </a:cubicBezTo>
                <a:cubicBezTo>
                  <a:pt x="2728946" y="-251"/>
                  <a:pt x="2793497" y="14133"/>
                  <a:pt x="3068292" y="0"/>
                </a:cubicBezTo>
                <a:cubicBezTo>
                  <a:pt x="3343087" y="-14133"/>
                  <a:pt x="3685680" y="9867"/>
                  <a:pt x="3889195" y="0"/>
                </a:cubicBezTo>
                <a:cubicBezTo>
                  <a:pt x="4092710" y="-9867"/>
                  <a:pt x="4223874" y="1475"/>
                  <a:pt x="4414034" y="0"/>
                </a:cubicBezTo>
                <a:cubicBezTo>
                  <a:pt x="4604194" y="-1475"/>
                  <a:pt x="4856757" y="-31810"/>
                  <a:pt x="5234937" y="0"/>
                </a:cubicBezTo>
                <a:cubicBezTo>
                  <a:pt x="5613117" y="31810"/>
                  <a:pt x="5852716" y="-6451"/>
                  <a:pt x="6055840" y="0"/>
                </a:cubicBezTo>
                <a:cubicBezTo>
                  <a:pt x="6258964" y="6451"/>
                  <a:pt x="6536396" y="1622"/>
                  <a:pt x="6728711" y="0"/>
                </a:cubicBezTo>
                <a:cubicBezTo>
                  <a:pt x="6921026" y="-1622"/>
                  <a:pt x="7138907" y="21018"/>
                  <a:pt x="7401582" y="0"/>
                </a:cubicBezTo>
                <a:cubicBezTo>
                  <a:pt x="7390864" y="225168"/>
                  <a:pt x="7415552" y="381356"/>
                  <a:pt x="7401582" y="492525"/>
                </a:cubicBezTo>
                <a:cubicBezTo>
                  <a:pt x="7387612" y="603695"/>
                  <a:pt x="7425138" y="830427"/>
                  <a:pt x="7401582" y="1005153"/>
                </a:cubicBezTo>
                <a:cubicBezTo>
                  <a:pt x="7260087" y="1003199"/>
                  <a:pt x="6903098" y="1000329"/>
                  <a:pt x="6728711" y="1005153"/>
                </a:cubicBezTo>
                <a:cubicBezTo>
                  <a:pt x="6554324" y="1009977"/>
                  <a:pt x="6436985" y="1030936"/>
                  <a:pt x="6203871" y="1005153"/>
                </a:cubicBezTo>
                <a:cubicBezTo>
                  <a:pt x="5970757" y="979370"/>
                  <a:pt x="5847930" y="1032351"/>
                  <a:pt x="5531000" y="1005153"/>
                </a:cubicBezTo>
                <a:cubicBezTo>
                  <a:pt x="5214070" y="977955"/>
                  <a:pt x="5024360" y="1004861"/>
                  <a:pt x="4710098" y="1005153"/>
                </a:cubicBezTo>
                <a:cubicBezTo>
                  <a:pt x="4395836" y="1005445"/>
                  <a:pt x="4281685" y="989137"/>
                  <a:pt x="4037227" y="1005153"/>
                </a:cubicBezTo>
                <a:cubicBezTo>
                  <a:pt x="3792769" y="1021169"/>
                  <a:pt x="3684449" y="1005119"/>
                  <a:pt x="3586403" y="1005153"/>
                </a:cubicBezTo>
                <a:cubicBezTo>
                  <a:pt x="3488357" y="1005187"/>
                  <a:pt x="3234742" y="1027932"/>
                  <a:pt x="3061563" y="1005153"/>
                </a:cubicBezTo>
                <a:cubicBezTo>
                  <a:pt x="2888384" y="982374"/>
                  <a:pt x="2558856" y="1032343"/>
                  <a:pt x="2240661" y="1005153"/>
                </a:cubicBezTo>
                <a:cubicBezTo>
                  <a:pt x="1922466" y="977963"/>
                  <a:pt x="1898658" y="1016353"/>
                  <a:pt x="1567790" y="1005153"/>
                </a:cubicBezTo>
                <a:cubicBezTo>
                  <a:pt x="1236922" y="993953"/>
                  <a:pt x="1280818" y="1020118"/>
                  <a:pt x="1042950" y="1005153"/>
                </a:cubicBezTo>
                <a:cubicBezTo>
                  <a:pt x="805082" y="990188"/>
                  <a:pt x="441591" y="1001277"/>
                  <a:pt x="0" y="1005153"/>
                </a:cubicBezTo>
                <a:cubicBezTo>
                  <a:pt x="961" y="832056"/>
                  <a:pt x="22199" y="700164"/>
                  <a:pt x="0" y="532731"/>
                </a:cubicBezTo>
                <a:cubicBezTo>
                  <a:pt x="-22199" y="365298"/>
                  <a:pt x="21462" y="215234"/>
                  <a:pt x="0" y="0"/>
                </a:cubicBezTo>
                <a:close/>
              </a:path>
            </a:pathLst>
          </a:custGeom>
          <a:noFill/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37107F-7DA6-4943-9A5E-D239649E51DA}"/>
              </a:ext>
            </a:extLst>
          </p:cNvPr>
          <p:cNvSpPr txBox="1"/>
          <p:nvPr/>
        </p:nvSpPr>
        <p:spPr>
          <a:xfrm>
            <a:off x="34790" y="1595995"/>
            <a:ext cx="1200150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highlight>
                  <a:srgbClr val="C0C0C0"/>
                </a:highlight>
              </a:rPr>
              <a:t>Solution: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3CE227-E577-4575-931B-3B4A15AA0B6F}"/>
              </a:ext>
            </a:extLst>
          </p:cNvPr>
          <p:cNvSpPr txBox="1"/>
          <p:nvPr/>
        </p:nvSpPr>
        <p:spPr>
          <a:xfrm>
            <a:off x="1036026" y="583170"/>
            <a:ext cx="2617107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Q16 Page: 106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106A29-EF29-4964-BC47-465BFC949D83}"/>
              </a:ext>
            </a:extLst>
          </p:cNvPr>
          <p:cNvSpPr txBox="1"/>
          <p:nvPr/>
        </p:nvSpPr>
        <p:spPr>
          <a:xfrm>
            <a:off x="397565" y="1074965"/>
            <a:ext cx="1081280" cy="736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Evaluate: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11EAB0D-777F-4E94-A9B2-5CEB4AA4B03C}"/>
                  </a:ext>
                </a:extLst>
              </p:cNvPr>
              <p:cNvSpPr txBox="1"/>
              <p:nvPr/>
            </p:nvSpPr>
            <p:spPr>
              <a:xfrm>
                <a:off x="2088921" y="829898"/>
                <a:ext cx="1720361" cy="6199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den>
                              </m:f>
                            </m:sup>
                          </m:sSup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11EAB0D-777F-4E94-A9B2-5CEB4AA4B0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8921" y="829898"/>
                <a:ext cx="1720361" cy="6199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3E43558-72C1-4356-8075-9598999ABA3B}"/>
                  </a:ext>
                </a:extLst>
              </p:cNvPr>
              <p:cNvSpPr txBox="1"/>
              <p:nvPr/>
            </p:nvSpPr>
            <p:spPr>
              <a:xfrm>
                <a:off x="64835" y="2222678"/>
                <a:ext cx="1746739" cy="6789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</m:t>
                              </m:r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20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US" sz="20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n-US" sz="20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0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20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lang="en-US" sz="20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den>
                              </m:f>
                            </m:sup>
                          </m:sSup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3E43558-72C1-4356-8075-9598999ABA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35" y="2222678"/>
                <a:ext cx="1746739" cy="6789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85FA7C0-BEFA-4CB9-A921-2C053C3B0337}"/>
                  </a:ext>
                </a:extLst>
              </p:cNvPr>
              <p:cNvSpPr txBox="1"/>
              <p:nvPr/>
            </p:nvSpPr>
            <p:spPr>
              <a:xfrm>
                <a:off x="262456" y="3326486"/>
                <a:ext cx="1714458" cy="5370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>
                    <a:ea typeface="Calibri" panose="020F0502020204030204" pitchFamily="34" charset="0"/>
                    <a:cs typeface="Arial" panose="020B0604020202020204" pitchFamily="34" charset="0"/>
                  </a:rPr>
                  <a:t>Let 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𝒖</m:t>
                    </m:r>
                    <m:r>
                      <a:rPr lang="en-US" sz="20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0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0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sz="20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20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20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20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20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</m:oMath>
                </a14:m>
                <a:endParaRPr lang="en-US" sz="2000" b="1" i="1" dirty="0">
                  <a:solidFill>
                    <a:srgbClr val="0070C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85FA7C0-BEFA-4CB9-A921-2C053C3B0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456" y="3326486"/>
                <a:ext cx="1714458" cy="537006"/>
              </a:xfrm>
              <a:prstGeom prst="rect">
                <a:avLst/>
              </a:prstGeom>
              <a:blipFill>
                <a:blip r:embed="rId4"/>
                <a:stretch>
                  <a:fillRect l="-3559" b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7A3CDE2-78AF-49C3-B6F0-C1753AA84CE5}"/>
                  </a:ext>
                </a:extLst>
              </p:cNvPr>
              <p:cNvSpPr txBox="1"/>
              <p:nvPr/>
            </p:nvSpPr>
            <p:spPr>
              <a:xfrm>
                <a:off x="173740" y="4001692"/>
                <a:ext cx="136878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20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→∞</m:t>
                      </m:r>
                    </m:oMath>
                  </m:oMathPara>
                </a14:m>
                <a:endParaRPr lang="en-US" sz="2000" b="1" i="1" dirty="0">
                  <a:solidFill>
                    <a:srgbClr val="0070C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7A3CDE2-78AF-49C3-B6F0-C1753AA84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740" y="4001692"/>
                <a:ext cx="1368789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C6D687C-3DB7-4A5F-989C-FDB03760A071}"/>
                  </a:ext>
                </a:extLst>
              </p:cNvPr>
              <p:cNvSpPr txBox="1"/>
              <p:nvPr/>
            </p:nvSpPr>
            <p:spPr>
              <a:xfrm>
                <a:off x="1963902" y="4001692"/>
                <a:ext cx="136878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𝒖</m:t>
                      </m:r>
                      <m:r>
                        <a:rPr lang="en-US" sz="20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→</m:t>
                      </m:r>
                      <m:r>
                        <a:rPr lang="en-US" sz="20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C6D687C-3DB7-4A5F-989C-FDB03760A0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902" y="4001692"/>
                <a:ext cx="1368789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>
            <a:extLst>
              <a:ext uri="{FF2B5EF4-FFF2-40B4-BE49-F238E27FC236}">
                <a16:creationId xmlns:a16="http://schemas.microsoft.com/office/drawing/2014/main" id="{2814A4D0-90A6-4501-BA1C-27563EF808CC}"/>
              </a:ext>
            </a:extLst>
          </p:cNvPr>
          <p:cNvSpPr txBox="1"/>
          <p:nvPr/>
        </p:nvSpPr>
        <p:spPr>
          <a:xfrm>
            <a:off x="1415766" y="4001692"/>
            <a:ext cx="7385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ea typeface="Calibri" panose="020F0502020204030204" pitchFamily="34" charset="0"/>
                <a:cs typeface="Arial" panose="020B0604020202020204" pitchFamily="34" charset="0"/>
              </a:rPr>
              <a:t>Then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0F830A6-6751-488C-AE86-821C91DA8C6F}"/>
                  </a:ext>
                </a:extLst>
              </p:cNvPr>
              <p:cNvSpPr txBox="1"/>
              <p:nvPr/>
            </p:nvSpPr>
            <p:spPr>
              <a:xfrm>
                <a:off x="303576" y="4583101"/>
                <a:ext cx="1746739" cy="6789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</m:t>
                              </m:r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20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US" sz="20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n-US" sz="20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0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20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lang="en-US" sz="20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den>
                              </m:f>
                            </m:sup>
                          </m:sSup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0F830A6-6751-488C-AE86-821C91DA8C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576" y="4583101"/>
                <a:ext cx="1746739" cy="6789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7893506-9160-40D6-98D1-E8B346EC0AAB}"/>
                  </a:ext>
                </a:extLst>
              </p:cNvPr>
              <p:cNvSpPr txBox="1"/>
              <p:nvPr/>
            </p:nvSpPr>
            <p:spPr>
              <a:xfrm>
                <a:off x="1811574" y="4820264"/>
                <a:ext cx="3484575" cy="6385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𝒖</m:t>
                              </m:r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𝒖</m:t>
                              </m:r>
                            </m:sup>
                          </m:sSup>
                        </m:e>
                      </m:func>
                      <m:r>
                        <a:rPr lang="en-US" sz="20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20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𝒆</m:t>
                          </m:r>
                        </m:e>
                        <m:sup>
                          <m:r>
                            <a:rPr lang="en-US" sz="20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𝟎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 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20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7893506-9160-40D6-98D1-E8B346EC0A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1574" y="4820264"/>
                <a:ext cx="3484575" cy="6385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" name="Picture 50">
            <a:extLst>
              <a:ext uri="{FF2B5EF4-FFF2-40B4-BE49-F238E27FC236}">
                <a16:creationId xmlns:a16="http://schemas.microsoft.com/office/drawing/2014/main" id="{84012138-8C9B-4312-A41D-7936FCC676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8398" y="2086031"/>
            <a:ext cx="4304423" cy="2614108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937E3ED-0499-4A51-82FA-6C3EB7F31356}"/>
                  </a:ext>
                </a:extLst>
              </p:cNvPr>
              <p:cNvSpPr txBox="1"/>
              <p:nvPr/>
            </p:nvSpPr>
            <p:spPr>
              <a:xfrm>
                <a:off x="34790" y="5578896"/>
                <a:ext cx="6392513" cy="547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70C0"/>
                    </a:solidFill>
                  </a:rPr>
                  <a:t>The function  </a:t>
                </a:r>
                <a14:m>
                  <m:oMath xmlns:m="http://schemas.openxmlformats.org/officeDocument/2006/math">
                    <m:r>
                      <a:rPr lang="en-US" sz="20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𝐲</m:t>
                    </m:r>
                    <m:r>
                      <a:rPr lang="en-US" sz="20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US" sz="20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0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𝒆</m:t>
                        </m:r>
                      </m:e>
                      <m:sup>
                        <m:r>
                          <a:rPr lang="en-US" sz="20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 </m:t>
                        </m:r>
                        <m:f>
                          <m:fPr>
                            <m:ctrlPr>
                              <a:rPr lang="en-US" sz="20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sz="2000" b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𝒙</m:t>
                            </m:r>
                            <m:r>
                              <a:rPr lang="en-US" sz="2000" b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+</m:t>
                            </m:r>
                            <m:r>
                              <a:rPr lang="en-US" sz="2000" b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𝟏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000" b="1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2000" b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sz="2000" b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+</m:t>
                            </m:r>
                            <m:r>
                              <a:rPr lang="en-US" sz="2000" b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000" b="1" dirty="0">
                    <a:solidFill>
                      <a:srgbClr val="0070C0"/>
                    </a:solidFill>
                  </a:rPr>
                  <a:t> has horizontal asymptote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sz="20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937E3ED-0499-4A51-82FA-6C3EB7F313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90" y="5578896"/>
                <a:ext cx="6392513" cy="547842"/>
              </a:xfrm>
              <a:prstGeom prst="rect">
                <a:avLst/>
              </a:prstGeom>
              <a:blipFill>
                <a:blip r:embed="rId10"/>
                <a:stretch>
                  <a:fillRect l="-1050" b="-1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D9F165AA-0B5C-41E2-BF9A-05E40910948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2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844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7" grpId="0"/>
      <p:bldP spid="39" grpId="0"/>
      <p:bldP spid="41" grpId="0"/>
      <p:bldP spid="43" grpId="0"/>
      <p:bldP spid="45" grpId="0"/>
      <p:bldP spid="47" grpId="0"/>
      <p:bldP spid="49" grpId="0"/>
      <p:bldP spid="5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0FD602-952C-44FB-A9B3-66BFE1EA4990}"/>
              </a:ext>
            </a:extLst>
          </p:cNvPr>
          <p:cNvSpPr txBox="1"/>
          <p:nvPr/>
        </p:nvSpPr>
        <p:spPr>
          <a:xfrm>
            <a:off x="99414" y="613970"/>
            <a:ext cx="2751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C0C0C0"/>
                </a:highlight>
              </a:rPr>
              <a:t>Exercise:</a:t>
            </a:r>
            <a:endParaRPr lang="en-US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F4F960-93CF-4E91-90E5-48E752C420F1}"/>
              </a:ext>
            </a:extLst>
          </p:cNvPr>
          <p:cNvSpPr/>
          <p:nvPr/>
        </p:nvSpPr>
        <p:spPr>
          <a:xfrm>
            <a:off x="108491" y="578296"/>
            <a:ext cx="7401582" cy="1005153"/>
          </a:xfrm>
          <a:custGeom>
            <a:avLst/>
            <a:gdLst>
              <a:gd name="connsiteX0" fmla="*/ 0 w 7401582"/>
              <a:gd name="connsiteY0" fmla="*/ 0 h 1005153"/>
              <a:gd name="connsiteX1" fmla="*/ 598855 w 7401582"/>
              <a:gd name="connsiteY1" fmla="*/ 0 h 1005153"/>
              <a:gd name="connsiteX2" fmla="*/ 1049679 w 7401582"/>
              <a:gd name="connsiteY2" fmla="*/ 0 h 1005153"/>
              <a:gd name="connsiteX3" fmla="*/ 1870582 w 7401582"/>
              <a:gd name="connsiteY3" fmla="*/ 0 h 1005153"/>
              <a:gd name="connsiteX4" fmla="*/ 2469437 w 7401582"/>
              <a:gd name="connsiteY4" fmla="*/ 0 h 1005153"/>
              <a:gd name="connsiteX5" fmla="*/ 3068292 w 7401582"/>
              <a:gd name="connsiteY5" fmla="*/ 0 h 1005153"/>
              <a:gd name="connsiteX6" fmla="*/ 3889195 w 7401582"/>
              <a:gd name="connsiteY6" fmla="*/ 0 h 1005153"/>
              <a:gd name="connsiteX7" fmla="*/ 4414034 w 7401582"/>
              <a:gd name="connsiteY7" fmla="*/ 0 h 1005153"/>
              <a:gd name="connsiteX8" fmla="*/ 5234937 w 7401582"/>
              <a:gd name="connsiteY8" fmla="*/ 0 h 1005153"/>
              <a:gd name="connsiteX9" fmla="*/ 6055840 w 7401582"/>
              <a:gd name="connsiteY9" fmla="*/ 0 h 1005153"/>
              <a:gd name="connsiteX10" fmla="*/ 6728711 w 7401582"/>
              <a:gd name="connsiteY10" fmla="*/ 0 h 1005153"/>
              <a:gd name="connsiteX11" fmla="*/ 7401582 w 7401582"/>
              <a:gd name="connsiteY11" fmla="*/ 0 h 1005153"/>
              <a:gd name="connsiteX12" fmla="*/ 7401582 w 7401582"/>
              <a:gd name="connsiteY12" fmla="*/ 492525 h 1005153"/>
              <a:gd name="connsiteX13" fmla="*/ 7401582 w 7401582"/>
              <a:gd name="connsiteY13" fmla="*/ 1005153 h 1005153"/>
              <a:gd name="connsiteX14" fmla="*/ 6728711 w 7401582"/>
              <a:gd name="connsiteY14" fmla="*/ 1005153 h 1005153"/>
              <a:gd name="connsiteX15" fmla="*/ 6203871 w 7401582"/>
              <a:gd name="connsiteY15" fmla="*/ 1005153 h 1005153"/>
              <a:gd name="connsiteX16" fmla="*/ 5531000 w 7401582"/>
              <a:gd name="connsiteY16" fmla="*/ 1005153 h 1005153"/>
              <a:gd name="connsiteX17" fmla="*/ 4710098 w 7401582"/>
              <a:gd name="connsiteY17" fmla="*/ 1005153 h 1005153"/>
              <a:gd name="connsiteX18" fmla="*/ 4037227 w 7401582"/>
              <a:gd name="connsiteY18" fmla="*/ 1005153 h 1005153"/>
              <a:gd name="connsiteX19" fmla="*/ 3586403 w 7401582"/>
              <a:gd name="connsiteY19" fmla="*/ 1005153 h 1005153"/>
              <a:gd name="connsiteX20" fmla="*/ 3061563 w 7401582"/>
              <a:gd name="connsiteY20" fmla="*/ 1005153 h 1005153"/>
              <a:gd name="connsiteX21" fmla="*/ 2240661 w 7401582"/>
              <a:gd name="connsiteY21" fmla="*/ 1005153 h 1005153"/>
              <a:gd name="connsiteX22" fmla="*/ 1567790 w 7401582"/>
              <a:gd name="connsiteY22" fmla="*/ 1005153 h 1005153"/>
              <a:gd name="connsiteX23" fmla="*/ 1042950 w 7401582"/>
              <a:gd name="connsiteY23" fmla="*/ 1005153 h 1005153"/>
              <a:gd name="connsiteX24" fmla="*/ 0 w 7401582"/>
              <a:gd name="connsiteY24" fmla="*/ 1005153 h 1005153"/>
              <a:gd name="connsiteX25" fmla="*/ 0 w 7401582"/>
              <a:gd name="connsiteY25" fmla="*/ 532731 h 1005153"/>
              <a:gd name="connsiteX26" fmla="*/ 0 w 7401582"/>
              <a:gd name="connsiteY26" fmla="*/ 0 h 100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401582" h="1005153" extrusionOk="0">
                <a:moveTo>
                  <a:pt x="0" y="0"/>
                </a:moveTo>
                <a:cubicBezTo>
                  <a:pt x="147079" y="26707"/>
                  <a:pt x="470337" y="22478"/>
                  <a:pt x="598855" y="0"/>
                </a:cubicBezTo>
                <a:cubicBezTo>
                  <a:pt x="727373" y="-22478"/>
                  <a:pt x="903909" y="-14079"/>
                  <a:pt x="1049679" y="0"/>
                </a:cubicBezTo>
                <a:cubicBezTo>
                  <a:pt x="1195449" y="14079"/>
                  <a:pt x="1595672" y="-7071"/>
                  <a:pt x="1870582" y="0"/>
                </a:cubicBezTo>
                <a:cubicBezTo>
                  <a:pt x="2145492" y="7071"/>
                  <a:pt x="2209928" y="251"/>
                  <a:pt x="2469437" y="0"/>
                </a:cubicBezTo>
                <a:cubicBezTo>
                  <a:pt x="2728946" y="-251"/>
                  <a:pt x="2793497" y="14133"/>
                  <a:pt x="3068292" y="0"/>
                </a:cubicBezTo>
                <a:cubicBezTo>
                  <a:pt x="3343087" y="-14133"/>
                  <a:pt x="3685680" y="9867"/>
                  <a:pt x="3889195" y="0"/>
                </a:cubicBezTo>
                <a:cubicBezTo>
                  <a:pt x="4092710" y="-9867"/>
                  <a:pt x="4223874" y="1475"/>
                  <a:pt x="4414034" y="0"/>
                </a:cubicBezTo>
                <a:cubicBezTo>
                  <a:pt x="4604194" y="-1475"/>
                  <a:pt x="4856757" y="-31810"/>
                  <a:pt x="5234937" y="0"/>
                </a:cubicBezTo>
                <a:cubicBezTo>
                  <a:pt x="5613117" y="31810"/>
                  <a:pt x="5852716" y="-6451"/>
                  <a:pt x="6055840" y="0"/>
                </a:cubicBezTo>
                <a:cubicBezTo>
                  <a:pt x="6258964" y="6451"/>
                  <a:pt x="6536396" y="1622"/>
                  <a:pt x="6728711" y="0"/>
                </a:cubicBezTo>
                <a:cubicBezTo>
                  <a:pt x="6921026" y="-1622"/>
                  <a:pt x="7138907" y="21018"/>
                  <a:pt x="7401582" y="0"/>
                </a:cubicBezTo>
                <a:cubicBezTo>
                  <a:pt x="7390864" y="225168"/>
                  <a:pt x="7415552" y="381356"/>
                  <a:pt x="7401582" y="492525"/>
                </a:cubicBezTo>
                <a:cubicBezTo>
                  <a:pt x="7387612" y="603695"/>
                  <a:pt x="7425138" y="830427"/>
                  <a:pt x="7401582" y="1005153"/>
                </a:cubicBezTo>
                <a:cubicBezTo>
                  <a:pt x="7260087" y="1003199"/>
                  <a:pt x="6903098" y="1000329"/>
                  <a:pt x="6728711" y="1005153"/>
                </a:cubicBezTo>
                <a:cubicBezTo>
                  <a:pt x="6554324" y="1009977"/>
                  <a:pt x="6436985" y="1030936"/>
                  <a:pt x="6203871" y="1005153"/>
                </a:cubicBezTo>
                <a:cubicBezTo>
                  <a:pt x="5970757" y="979370"/>
                  <a:pt x="5847930" y="1032351"/>
                  <a:pt x="5531000" y="1005153"/>
                </a:cubicBezTo>
                <a:cubicBezTo>
                  <a:pt x="5214070" y="977955"/>
                  <a:pt x="5024360" y="1004861"/>
                  <a:pt x="4710098" y="1005153"/>
                </a:cubicBezTo>
                <a:cubicBezTo>
                  <a:pt x="4395836" y="1005445"/>
                  <a:pt x="4281685" y="989137"/>
                  <a:pt x="4037227" y="1005153"/>
                </a:cubicBezTo>
                <a:cubicBezTo>
                  <a:pt x="3792769" y="1021169"/>
                  <a:pt x="3684449" y="1005119"/>
                  <a:pt x="3586403" y="1005153"/>
                </a:cubicBezTo>
                <a:cubicBezTo>
                  <a:pt x="3488357" y="1005187"/>
                  <a:pt x="3234742" y="1027932"/>
                  <a:pt x="3061563" y="1005153"/>
                </a:cubicBezTo>
                <a:cubicBezTo>
                  <a:pt x="2888384" y="982374"/>
                  <a:pt x="2558856" y="1032343"/>
                  <a:pt x="2240661" y="1005153"/>
                </a:cubicBezTo>
                <a:cubicBezTo>
                  <a:pt x="1922466" y="977963"/>
                  <a:pt x="1898658" y="1016353"/>
                  <a:pt x="1567790" y="1005153"/>
                </a:cubicBezTo>
                <a:cubicBezTo>
                  <a:pt x="1236922" y="993953"/>
                  <a:pt x="1280818" y="1020118"/>
                  <a:pt x="1042950" y="1005153"/>
                </a:cubicBezTo>
                <a:cubicBezTo>
                  <a:pt x="805082" y="990188"/>
                  <a:pt x="441591" y="1001277"/>
                  <a:pt x="0" y="1005153"/>
                </a:cubicBezTo>
                <a:cubicBezTo>
                  <a:pt x="961" y="832056"/>
                  <a:pt x="22199" y="700164"/>
                  <a:pt x="0" y="532731"/>
                </a:cubicBezTo>
                <a:cubicBezTo>
                  <a:pt x="-22199" y="365298"/>
                  <a:pt x="21462" y="215234"/>
                  <a:pt x="0" y="0"/>
                </a:cubicBezTo>
                <a:close/>
              </a:path>
            </a:pathLst>
          </a:custGeom>
          <a:noFill/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3483D3-C0E9-46C2-B956-32FA17720ED3}"/>
              </a:ext>
            </a:extLst>
          </p:cNvPr>
          <p:cNvSpPr txBox="1"/>
          <p:nvPr/>
        </p:nvSpPr>
        <p:spPr>
          <a:xfrm>
            <a:off x="34790" y="1595995"/>
            <a:ext cx="120015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highlight>
                  <a:srgbClr val="C0C0C0"/>
                </a:highlight>
              </a:rPr>
              <a:t>Solution: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84A487-0458-4EF0-BBFD-9C92B8CE4CAF}"/>
              </a:ext>
            </a:extLst>
          </p:cNvPr>
          <p:cNvSpPr txBox="1"/>
          <p:nvPr/>
        </p:nvSpPr>
        <p:spPr>
          <a:xfrm>
            <a:off x="1036026" y="583170"/>
            <a:ext cx="2617107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Q21 Page: 106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0FA62B-47FC-4583-9F83-28444F23C585}"/>
              </a:ext>
            </a:extLst>
          </p:cNvPr>
          <p:cNvSpPr txBox="1"/>
          <p:nvPr/>
        </p:nvSpPr>
        <p:spPr>
          <a:xfrm>
            <a:off x="397565" y="1074965"/>
            <a:ext cx="1081280" cy="374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Evaluate: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E71A126-15C6-48FD-AC5E-9FB9D794A77E}"/>
                  </a:ext>
                </a:extLst>
              </p:cNvPr>
              <p:cNvSpPr txBox="1"/>
              <p:nvPr/>
            </p:nvSpPr>
            <p:spPr>
              <a:xfrm>
                <a:off x="145880" y="3839828"/>
                <a:ext cx="17144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ea typeface="Calibri" panose="020F0502020204030204" pitchFamily="34" charset="0"/>
                    <a:cs typeface="Arial" panose="020B0604020202020204" pitchFamily="34" charset="0"/>
                  </a:rPr>
                  <a:t>Let  </a:t>
                </a:r>
                <a14:m>
                  <m:oMath xmlns:m="http://schemas.openxmlformats.org/officeDocument/2006/math">
                    <m:r>
                      <a:rPr lang="en-US" sz="1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𝒖</m:t>
                    </m:r>
                    <m:r>
                      <a:rPr lang="en-US" sz="1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𝒕𝒂𝒏𝒙</m:t>
                    </m:r>
                  </m:oMath>
                </a14:m>
                <a:endParaRPr lang="en-US" sz="1600" b="1" i="1" dirty="0">
                  <a:solidFill>
                    <a:srgbClr val="0070C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E71A126-15C6-48FD-AC5E-9FB9D794A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880" y="3839828"/>
                <a:ext cx="1714458" cy="338554"/>
              </a:xfrm>
              <a:prstGeom prst="rect">
                <a:avLst/>
              </a:prstGeom>
              <a:blipFill>
                <a:blip r:embed="rId2"/>
                <a:stretch>
                  <a:fillRect l="-2135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255E1FF-56B7-4141-89B5-1832FFA44A36}"/>
                  </a:ext>
                </a:extLst>
              </p:cNvPr>
              <p:cNvSpPr txBox="1"/>
              <p:nvPr/>
            </p:nvSpPr>
            <p:spPr>
              <a:xfrm>
                <a:off x="-78387" y="4303434"/>
                <a:ext cx="1368789" cy="5551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→</m:t>
                      </m:r>
                      <m:sSup>
                        <m:sSupPr>
                          <m:ctrlP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den>
                          </m:f>
                        </m:e>
                        <m:sup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US" sz="1600" b="1" i="1" dirty="0">
                  <a:solidFill>
                    <a:srgbClr val="0070C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255E1FF-56B7-4141-89B5-1832FFA44A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8387" y="4303434"/>
                <a:ext cx="1368789" cy="5551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8B2B457-961F-4102-A15B-E814A2F50C24}"/>
                  </a:ext>
                </a:extLst>
              </p:cNvPr>
              <p:cNvSpPr txBox="1"/>
              <p:nvPr/>
            </p:nvSpPr>
            <p:spPr>
              <a:xfrm>
                <a:off x="1593590" y="4424743"/>
                <a:ext cx="1368789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𝒖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→−∞</m:t>
                      </m:r>
                    </m:oMath>
                  </m:oMathPara>
                </a14:m>
                <a:endParaRPr lang="en-US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8B2B457-961F-4102-A15B-E814A2F50C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590" y="4424743"/>
                <a:ext cx="1368789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C2A9EFEB-8F20-4A5C-AA2E-19DCED783B03}"/>
              </a:ext>
            </a:extLst>
          </p:cNvPr>
          <p:cNvSpPr txBox="1"/>
          <p:nvPr/>
        </p:nvSpPr>
        <p:spPr>
          <a:xfrm>
            <a:off x="1101515" y="4422219"/>
            <a:ext cx="738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ea typeface="Calibri" panose="020F0502020204030204" pitchFamily="34" charset="0"/>
                <a:cs typeface="Arial" panose="020B0604020202020204" pitchFamily="34" charset="0"/>
              </a:rPr>
              <a:t>Then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A276B66-D212-4F13-8509-11537CD1BBC1}"/>
                  </a:ext>
                </a:extLst>
              </p:cNvPr>
              <p:cNvSpPr txBox="1"/>
              <p:nvPr/>
            </p:nvSpPr>
            <p:spPr>
              <a:xfrm>
                <a:off x="1533935" y="943837"/>
                <a:ext cx="1368789" cy="5924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f>
                                <m:f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𝝅</m:t>
                                  </m:r>
                                </m:num>
                                <m:den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den>
                              </m:f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𝒕𝒂𝒏𝒙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A276B66-D212-4F13-8509-11537CD1BB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3935" y="943837"/>
                <a:ext cx="1368789" cy="592406"/>
              </a:xfrm>
              <a:prstGeom prst="rect">
                <a:avLst/>
              </a:prstGeom>
              <a:blipFill>
                <a:blip r:embed="rId5"/>
                <a:stretch>
                  <a:fillRect b="-1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5A2D0D8-F519-4B08-8F96-3399D066D01C}"/>
                  </a:ext>
                </a:extLst>
              </p:cNvPr>
              <p:cNvSpPr txBox="1"/>
              <p:nvPr/>
            </p:nvSpPr>
            <p:spPr>
              <a:xfrm>
                <a:off x="-130994" y="4898380"/>
                <a:ext cx="1650023" cy="6363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f>
                                    <m:fPr>
                                      <m:ctrlP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den>
                                  </m:f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𝒕𝒂𝒏𝒙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5A2D0D8-F519-4B08-8F96-3399D066D0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30994" y="4898380"/>
                <a:ext cx="1650023" cy="636393"/>
              </a:xfrm>
              <a:prstGeom prst="rect">
                <a:avLst/>
              </a:prstGeom>
              <a:blipFill>
                <a:blip r:embed="rId6"/>
                <a:stretch>
                  <a:fillRect b="-9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A7DB559-8038-4EC3-A2B7-0DFAC207B9DF}"/>
                  </a:ext>
                </a:extLst>
              </p:cNvPr>
              <p:cNvSpPr txBox="1"/>
              <p:nvPr/>
            </p:nvSpPr>
            <p:spPr>
              <a:xfrm>
                <a:off x="1036026" y="4954101"/>
                <a:ext cx="2617107" cy="580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𝒖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→−∞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𝒖</m:t>
                              </m:r>
                            </m:sup>
                          </m:sSup>
                        </m:e>
                      </m:func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=∞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A7DB559-8038-4EC3-A2B7-0DFAC207B9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026" y="4954101"/>
                <a:ext cx="2617107" cy="58067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EE866B8-68BB-4262-891D-DA7D268ED50C}"/>
                  </a:ext>
                </a:extLst>
              </p:cNvPr>
              <p:cNvSpPr txBox="1"/>
              <p:nvPr/>
            </p:nvSpPr>
            <p:spPr>
              <a:xfrm>
                <a:off x="3981581" y="3712879"/>
                <a:ext cx="17144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ea typeface="Calibri" panose="020F0502020204030204" pitchFamily="34" charset="0"/>
                    <a:cs typeface="Arial" panose="020B0604020202020204" pitchFamily="34" charset="0"/>
                  </a:rPr>
                  <a:t>Let  </a:t>
                </a:r>
                <a14:m>
                  <m:oMath xmlns:m="http://schemas.openxmlformats.org/officeDocument/2006/math">
                    <m:r>
                      <a:rPr lang="en-US" sz="1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𝒖</m:t>
                    </m:r>
                    <m:r>
                      <a:rPr lang="en-US" sz="1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𝒕𝒂𝒏𝒙</m:t>
                    </m:r>
                  </m:oMath>
                </a14:m>
                <a:endParaRPr lang="en-US" sz="1600" b="1" i="1" dirty="0">
                  <a:solidFill>
                    <a:srgbClr val="0070C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EE866B8-68BB-4262-891D-DA7D268ED5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1581" y="3712879"/>
                <a:ext cx="1714458" cy="338554"/>
              </a:xfrm>
              <a:prstGeom prst="rect">
                <a:avLst/>
              </a:prstGeom>
              <a:blipFill>
                <a:blip r:embed="rId8"/>
                <a:stretch>
                  <a:fillRect l="-1779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FA9CE08-B19A-4D2B-8521-551E773553D3}"/>
                  </a:ext>
                </a:extLst>
              </p:cNvPr>
              <p:cNvSpPr txBox="1"/>
              <p:nvPr/>
            </p:nvSpPr>
            <p:spPr>
              <a:xfrm>
                <a:off x="3700322" y="4177406"/>
                <a:ext cx="1368789" cy="5166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→</m:t>
                      </m:r>
                      <m:sSup>
                        <m:sSupPr>
                          <m:ctrlP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den>
                          </m:f>
                        </m:e>
                        <m:sup>
                          <m:r>
                            <a:rPr lang="en-US" sz="1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sz="1600" b="1" i="1" dirty="0">
                  <a:solidFill>
                    <a:srgbClr val="0070C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FA9CE08-B19A-4D2B-8521-551E77355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0322" y="4177406"/>
                <a:ext cx="1368789" cy="516680"/>
              </a:xfrm>
              <a:prstGeom prst="rect">
                <a:avLst/>
              </a:prstGeom>
              <a:blipFill>
                <a:blip r:embed="rId9"/>
                <a:stretch>
                  <a:fillRect b="-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657184D-4C25-41B8-B9B8-36B3F321D021}"/>
                  </a:ext>
                </a:extLst>
              </p:cNvPr>
              <p:cNvSpPr txBox="1"/>
              <p:nvPr/>
            </p:nvSpPr>
            <p:spPr>
              <a:xfrm>
                <a:off x="5408208" y="4249419"/>
                <a:ext cx="1368789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𝒖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→∞</m:t>
                      </m:r>
                    </m:oMath>
                  </m:oMathPara>
                </a14:m>
                <a:endParaRPr lang="en-US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657184D-4C25-41B8-B9B8-36B3F321D0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8208" y="4249419"/>
                <a:ext cx="1368789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2DE8311F-0CDE-45B8-97BD-049220270DE3}"/>
              </a:ext>
            </a:extLst>
          </p:cNvPr>
          <p:cNvSpPr txBox="1"/>
          <p:nvPr/>
        </p:nvSpPr>
        <p:spPr>
          <a:xfrm>
            <a:off x="4885303" y="4259915"/>
            <a:ext cx="738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ea typeface="Calibri" panose="020F0502020204030204" pitchFamily="34" charset="0"/>
                <a:cs typeface="Arial" panose="020B0604020202020204" pitchFamily="34" charset="0"/>
              </a:rPr>
              <a:t>Then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52B1B95-08DA-4421-8D47-2BEFA579EAB7}"/>
                  </a:ext>
                </a:extLst>
              </p:cNvPr>
              <p:cNvSpPr txBox="1"/>
              <p:nvPr/>
            </p:nvSpPr>
            <p:spPr>
              <a:xfrm>
                <a:off x="3695262" y="4865015"/>
                <a:ext cx="1650023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 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f>
                                    <m:fPr>
                                      <m:ctrlP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den>
                                  </m:f>
                                </m:e>
                                <m:sup>
                                  <m:r>
                                    <a:rPr lang="en-US" sz="1800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𝒕𝒂𝒏𝒙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52B1B95-08DA-4421-8D47-2BEFA579EA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5262" y="4865015"/>
                <a:ext cx="1650023" cy="600164"/>
              </a:xfrm>
              <a:prstGeom prst="rect">
                <a:avLst/>
              </a:prstGeom>
              <a:blipFill>
                <a:blip r:embed="rId11"/>
                <a:stretch>
                  <a:fillRect b="-2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5575CEC-82FD-4DBF-B122-662CB452514F}"/>
                  </a:ext>
                </a:extLst>
              </p:cNvPr>
              <p:cNvSpPr txBox="1"/>
              <p:nvPr/>
            </p:nvSpPr>
            <p:spPr>
              <a:xfrm>
                <a:off x="4944479" y="4881982"/>
                <a:ext cx="2635488" cy="580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𝒖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𝒖</m:t>
                              </m:r>
                            </m:sup>
                          </m:sSup>
                        </m:e>
                      </m:func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5575CEC-82FD-4DBF-B122-662CB45251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4479" y="4881982"/>
                <a:ext cx="2635488" cy="58067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9AF1C6A-4600-4DE7-84AC-568783D37349}"/>
                  </a:ext>
                </a:extLst>
              </p:cNvPr>
              <p:cNvSpPr txBox="1"/>
              <p:nvPr/>
            </p:nvSpPr>
            <p:spPr>
              <a:xfrm>
                <a:off x="1016436" y="1890277"/>
                <a:ext cx="123092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𝒕𝒂𝒏𝒙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9AF1C6A-4600-4DE7-84AC-568783D37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36" y="1890277"/>
                <a:ext cx="1230923" cy="369332"/>
              </a:xfrm>
              <a:prstGeom prst="rect">
                <a:avLst/>
              </a:prstGeom>
              <a:blipFill>
                <a:blip r:embed="rId1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45BD2A8-F15D-4054-BAE8-89CA20E4045D}"/>
                  </a:ext>
                </a:extLst>
              </p:cNvPr>
              <p:cNvSpPr txBox="1"/>
              <p:nvPr/>
            </p:nvSpPr>
            <p:spPr>
              <a:xfrm>
                <a:off x="190556" y="2430525"/>
                <a:ext cx="3524725" cy="3785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From the graph of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𝒕𝒂𝒏𝒙</m:t>
                    </m:r>
                  </m:oMath>
                </a14:m>
                <a:endParaRPr lang="en-US" b="1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45BD2A8-F15D-4054-BAE8-89CA20E404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56" y="2430525"/>
                <a:ext cx="3524725" cy="378565"/>
              </a:xfrm>
              <a:prstGeom prst="rect">
                <a:avLst/>
              </a:prstGeom>
              <a:blipFill>
                <a:blip r:embed="rId14"/>
                <a:stretch>
                  <a:fillRect l="-1384" t="-8065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Picture 42">
            <a:extLst>
              <a:ext uri="{FF2B5EF4-FFF2-40B4-BE49-F238E27FC236}">
                <a16:creationId xmlns:a16="http://schemas.microsoft.com/office/drawing/2014/main" id="{ACB814DC-9750-4203-9824-D29D997BAFA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42969" y="686444"/>
            <a:ext cx="2951466" cy="2776998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51B4C0B-A769-48D7-AC52-6A3142DB197C}"/>
                  </a:ext>
                </a:extLst>
              </p:cNvPr>
              <p:cNvSpPr txBox="1"/>
              <p:nvPr/>
            </p:nvSpPr>
            <p:spPr>
              <a:xfrm>
                <a:off x="1108823" y="3123896"/>
                <a:ext cx="1368789" cy="5924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f>
                                <m:f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𝝅</m:t>
                                  </m:r>
                                </m:num>
                                <m:den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den>
                              </m:f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𝒕𝒂𝒏𝒙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51B4C0B-A769-48D7-AC52-6A3142DB19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823" y="3123896"/>
                <a:ext cx="1368789" cy="592406"/>
              </a:xfrm>
              <a:prstGeom prst="rect">
                <a:avLst/>
              </a:prstGeom>
              <a:blipFill>
                <a:blip r:embed="rId16"/>
                <a:stretch>
                  <a:fillRect b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7" name="Picture 46">
            <a:extLst>
              <a:ext uri="{FF2B5EF4-FFF2-40B4-BE49-F238E27FC236}">
                <a16:creationId xmlns:a16="http://schemas.microsoft.com/office/drawing/2014/main" id="{D644F6EC-B01D-4E0B-AF87-70455676EEE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842969" y="3764502"/>
            <a:ext cx="3238274" cy="2807963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FAAC548-36B9-4240-87AA-0D2D8EAD95BB}"/>
                  </a:ext>
                </a:extLst>
              </p:cNvPr>
              <p:cNvSpPr txBox="1"/>
              <p:nvPr/>
            </p:nvSpPr>
            <p:spPr>
              <a:xfrm>
                <a:off x="3155326" y="2407183"/>
                <a:ext cx="1230923" cy="6363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f>
                                    <m:f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den>
                                  </m:f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𝒕𝒂𝒏𝒙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=−∞</m:t>
                          </m:r>
                        </m:e>
                      </m:func>
                    </m:oMath>
                  </m:oMathPara>
                </a14:m>
                <a:endParaRPr lang="en-US" b="1" i="1" dirty="0"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FAAC548-36B9-4240-87AA-0D2D8EAD95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5326" y="2407183"/>
                <a:ext cx="1230923" cy="636393"/>
              </a:xfrm>
              <a:prstGeom prst="rect">
                <a:avLst/>
              </a:prstGeom>
              <a:blipFill>
                <a:blip r:embed="rId18"/>
                <a:stretch>
                  <a:fillRect r="-48515" b="-9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383A34D-49CA-4E32-83F9-76F3C5E6E3EE}"/>
                  </a:ext>
                </a:extLst>
              </p:cNvPr>
              <p:cNvSpPr txBox="1"/>
              <p:nvPr/>
            </p:nvSpPr>
            <p:spPr>
              <a:xfrm>
                <a:off x="5122101" y="2389699"/>
                <a:ext cx="1230923" cy="5990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f>
                                    <m:f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den>
                                  </m:f>
                                </m:e>
                                <m:sup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𝒕𝒂𝒏𝒙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=∞</m:t>
                          </m:r>
                        </m:e>
                      </m:func>
                    </m:oMath>
                  </m:oMathPara>
                </a14:m>
                <a:endParaRPr lang="en-US" b="1" i="1" dirty="0"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383A34D-49CA-4E32-83F9-76F3C5E6E3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2101" y="2389699"/>
                <a:ext cx="1230923" cy="599010"/>
              </a:xfrm>
              <a:prstGeom prst="rect">
                <a:avLst/>
              </a:prstGeom>
              <a:blipFill>
                <a:blip r:embed="rId19"/>
                <a:stretch>
                  <a:fillRect r="-46535" b="-3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>
            <a:extLst>
              <a:ext uri="{FF2B5EF4-FFF2-40B4-BE49-F238E27FC236}">
                <a16:creationId xmlns:a16="http://schemas.microsoft.com/office/drawing/2014/main" id="{7A718D23-D843-4680-AF6A-C09A7712A5D4}"/>
              </a:ext>
            </a:extLst>
          </p:cNvPr>
          <p:cNvSpPr txBox="1"/>
          <p:nvPr/>
        </p:nvSpPr>
        <p:spPr>
          <a:xfrm>
            <a:off x="145777" y="3092758"/>
            <a:ext cx="1368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find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54E4DE9-588D-4F57-8A87-5B244948E71C}"/>
              </a:ext>
            </a:extLst>
          </p:cNvPr>
          <p:cNvSpPr txBox="1"/>
          <p:nvPr/>
        </p:nvSpPr>
        <p:spPr>
          <a:xfrm>
            <a:off x="2606402" y="3220283"/>
            <a:ext cx="3946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need to find one-sided limits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936D88F-6CBB-4235-A287-E29270CA5DE9}"/>
                  </a:ext>
                </a:extLst>
              </p:cNvPr>
              <p:cNvSpPr txBox="1"/>
              <p:nvPr/>
            </p:nvSpPr>
            <p:spPr>
              <a:xfrm>
                <a:off x="2025216" y="5492326"/>
                <a:ext cx="3946798" cy="6363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f>
                                    <m:fPr>
                                      <m:ctrlP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den>
                                  </m:f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𝒕𝒂𝒏𝒙</m:t>
                              </m:r>
                            </m:sup>
                          </m:sSup>
                        </m:e>
                      </m:func>
                      <m:r>
                        <a:rPr lang="en-US" b="1" i="1">
                          <a:latin typeface="Cambria Math" panose="02040503050406030204" pitchFamily="18" charset="0"/>
                        </a:rPr>
                        <m:t>≠</m:t>
                      </m:r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 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f>
                                    <m:f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𝝅</m:t>
                                      </m:r>
                                    </m:num>
                                    <m:den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den>
                                  </m:f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𝒕𝒂𝒏𝒙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936D88F-6CBB-4235-A287-E29270CA5D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216" y="5492326"/>
                <a:ext cx="3946798" cy="636393"/>
              </a:xfrm>
              <a:prstGeom prst="rect">
                <a:avLst/>
              </a:prstGeom>
              <a:blipFill>
                <a:blip r:embed="rId20"/>
                <a:stretch>
                  <a:fillRect b="-9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28229DA-DF39-47C5-A1BE-A18C8B47F4E5}"/>
                  </a:ext>
                </a:extLst>
              </p:cNvPr>
              <p:cNvSpPr txBox="1"/>
              <p:nvPr/>
            </p:nvSpPr>
            <p:spPr>
              <a:xfrm>
                <a:off x="2570376" y="6146784"/>
                <a:ext cx="1368789" cy="5924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f>
                                <m:f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𝝅</m:t>
                                  </m:r>
                                </m:num>
                                <m:den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den>
                              </m:f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𝒕𝒂𝒏𝒙</m:t>
                              </m:r>
                            </m:sup>
                          </m:sSup>
                        </m:e>
                      </m:func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𝒅𝒐𝒆𝒔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𝒏𝒐𝒕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𝒆𝒙𝒊𝒔𝒕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28229DA-DF39-47C5-A1BE-A18C8B47F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0376" y="6146784"/>
                <a:ext cx="1368789" cy="592406"/>
              </a:xfrm>
              <a:prstGeom prst="rect">
                <a:avLst/>
              </a:prstGeom>
              <a:blipFill>
                <a:blip r:embed="rId21"/>
                <a:stretch>
                  <a:fillRect r="-107589" b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CCD2068-F57A-4B7B-99D7-DBA7EB09F963}"/>
              </a:ext>
            </a:extLst>
          </p:cNvPr>
          <p:cNvCxnSpPr>
            <a:cxnSpLocks/>
          </p:cNvCxnSpPr>
          <p:nvPr/>
        </p:nvCxnSpPr>
        <p:spPr>
          <a:xfrm>
            <a:off x="3837317" y="3764502"/>
            <a:ext cx="0" cy="14520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509F895F-2F57-420A-8699-B4E9925A635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0"/>
            <a:ext cx="12192000" cy="62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03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  <p:bldP spid="13" grpId="0"/>
      <p:bldP spid="23" grpId="0"/>
      <p:bldP spid="25" grpId="0"/>
      <p:bldP spid="27" grpId="0"/>
      <p:bldP spid="29" grpId="0"/>
      <p:bldP spid="31" grpId="0"/>
      <p:bldP spid="33" grpId="0"/>
      <p:bldP spid="35" grpId="0"/>
      <p:bldP spid="37" grpId="0"/>
      <p:bldP spid="39" grpId="0"/>
      <p:bldP spid="41" grpId="0"/>
      <p:bldP spid="45" grpId="0"/>
      <p:bldP spid="49" grpId="0"/>
      <p:bldP spid="51" grpId="0"/>
      <p:bldP spid="57" grpId="0"/>
      <p:bldP spid="59" grpId="0"/>
      <p:bldP spid="61" grpId="0"/>
      <p:bldP spid="6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ext Topic (podcast) - Next Topic | Listen Notes">
            <a:extLst>
              <a:ext uri="{FF2B5EF4-FFF2-40B4-BE49-F238E27FC236}">
                <a16:creationId xmlns:a16="http://schemas.microsoft.com/office/drawing/2014/main" id="{A773F042-023E-480F-BEE3-B0A7BA4C1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2566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A3B7E5-F551-48F9-84C2-FB34AA27C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8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8ECB56-270E-4AC2-97D7-CE7F31F4A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757" y="1380565"/>
            <a:ext cx="8722486" cy="324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0856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A3B7E5-F551-48F9-84C2-FB34AA27C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8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C850BD-B086-4157-A53C-B016DB3BDA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6737"/>
          <a:stretch/>
        </p:blipFill>
        <p:spPr>
          <a:xfrm>
            <a:off x="2031792" y="722445"/>
            <a:ext cx="8128416" cy="19496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22B408-87BC-48B7-9654-C0256CBB4B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0496"/>
          <a:stretch/>
        </p:blipFill>
        <p:spPr>
          <a:xfrm>
            <a:off x="2031792" y="722445"/>
            <a:ext cx="8128416" cy="23153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4F57E5-B22E-45BA-8ABF-0342D90632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2124" b="46109"/>
          <a:stretch/>
        </p:blipFill>
        <p:spPr>
          <a:xfrm>
            <a:off x="2031792" y="722445"/>
            <a:ext cx="3078688" cy="31586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857B34-7420-4E4B-8EBF-79735F92EC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626" b="46109"/>
          <a:stretch/>
        </p:blipFill>
        <p:spPr>
          <a:xfrm>
            <a:off x="2031792" y="722444"/>
            <a:ext cx="5882848" cy="31586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631B8F-D662-449B-AC71-4757FFA63E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6109"/>
          <a:stretch/>
        </p:blipFill>
        <p:spPr>
          <a:xfrm>
            <a:off x="2031792" y="722445"/>
            <a:ext cx="8128416" cy="31586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36ED8C-F47C-442E-A27E-063DC15509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135"/>
          <a:stretch/>
        </p:blipFill>
        <p:spPr>
          <a:xfrm>
            <a:off x="2031792" y="722445"/>
            <a:ext cx="8128416" cy="36260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DE5685-4F0D-4517-9C8A-205C67ABB7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2124" b="24961"/>
          <a:stretch/>
        </p:blipFill>
        <p:spPr>
          <a:xfrm>
            <a:off x="2031792" y="722445"/>
            <a:ext cx="3078688" cy="43981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4BCCA46-9852-4BDD-BA13-C883016593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5126" b="24961"/>
          <a:stretch/>
        </p:blipFill>
        <p:spPr>
          <a:xfrm>
            <a:off x="2031792" y="722444"/>
            <a:ext cx="6086048" cy="43981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69BF6B-6296-4283-ADD7-2CD5D9D96B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3574"/>
          <a:stretch/>
        </p:blipFill>
        <p:spPr>
          <a:xfrm>
            <a:off x="2031792" y="722445"/>
            <a:ext cx="8128416" cy="44794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E3926BA-D0E7-4C4C-8AB5-991D1AC68F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121"/>
          <a:stretch/>
        </p:blipFill>
        <p:spPr>
          <a:xfrm>
            <a:off x="2031792" y="722445"/>
            <a:ext cx="8128416" cy="49163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2A65F86-2F6E-490D-BD1E-C9197B07A6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2999" b="174"/>
          <a:stretch/>
        </p:blipFill>
        <p:spPr>
          <a:xfrm>
            <a:off x="2031792" y="722445"/>
            <a:ext cx="3007568" cy="58510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A2489E0-7E6E-40D6-909F-59F9C72C2F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6001"/>
          <a:stretch/>
        </p:blipFill>
        <p:spPr>
          <a:xfrm>
            <a:off x="2031792" y="722444"/>
            <a:ext cx="6014928" cy="586123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3759D33-D568-4969-A85A-29EAB045BA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1792" y="722444"/>
            <a:ext cx="8128416" cy="586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5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A3B7E5-F551-48F9-84C2-FB34AA27C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8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88AEAF-9AAA-4DB2-B9DA-563BAD3EA2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3567" r="17069" b="87035"/>
          <a:stretch/>
        </p:blipFill>
        <p:spPr>
          <a:xfrm>
            <a:off x="2146878" y="1108141"/>
            <a:ext cx="6550082" cy="608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BE548B-4B09-4768-B8D6-9206E9595C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413" b="63055"/>
          <a:stretch/>
        </p:blipFill>
        <p:spPr>
          <a:xfrm>
            <a:off x="2146878" y="1991360"/>
            <a:ext cx="7898244" cy="6089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4FA496-C533-49CA-835F-464FA57920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413" b="45657"/>
          <a:stretch/>
        </p:blipFill>
        <p:spPr>
          <a:xfrm>
            <a:off x="2146878" y="1991361"/>
            <a:ext cx="7898244" cy="12496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CA45D5-2921-480F-86D6-068BF2623D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413" b="26348"/>
          <a:stretch/>
        </p:blipFill>
        <p:spPr>
          <a:xfrm>
            <a:off x="2146878" y="1991361"/>
            <a:ext cx="7898244" cy="19608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BBEA55-F627-4491-BDC2-5D0D1D4E3B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413" r="62992" b="8969"/>
          <a:stretch/>
        </p:blipFill>
        <p:spPr>
          <a:xfrm>
            <a:off x="2146878" y="1991361"/>
            <a:ext cx="2922962" cy="26009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25A731-8840-425B-B0EC-AEDBDF683A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413" b="11452"/>
          <a:stretch/>
        </p:blipFill>
        <p:spPr>
          <a:xfrm>
            <a:off x="2146878" y="1991361"/>
            <a:ext cx="7898244" cy="25095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EC1DD5-6200-48B8-B30B-29BBE13050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413"/>
          <a:stretch/>
        </p:blipFill>
        <p:spPr>
          <a:xfrm>
            <a:off x="2146878" y="1991360"/>
            <a:ext cx="7898244" cy="293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0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ext Topic (podcast) - Next Topic | Listen Notes">
            <a:extLst>
              <a:ext uri="{FF2B5EF4-FFF2-40B4-BE49-F238E27FC236}">
                <a16:creationId xmlns:a16="http://schemas.microsoft.com/office/drawing/2014/main" id="{85F811C1-35D6-47D2-A30A-79F4CE4E6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3639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65D475-3BDF-4689-B5B2-DF13961F8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58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889695-2F9E-42BB-ACC3-EA143C33E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8660" y="1264024"/>
            <a:ext cx="8394680" cy="377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5797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9329BE-50D1-43BC-BC7E-AB1E015EC89D}"/>
                  </a:ext>
                </a:extLst>
              </p:cNvPr>
              <p:cNvSpPr txBox="1"/>
              <p:nvPr/>
            </p:nvSpPr>
            <p:spPr>
              <a:xfrm>
                <a:off x="117909" y="682646"/>
                <a:ext cx="9037380" cy="9058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dirty="0">
                    <a:solidFill>
                      <a:schemeClr val="bg1"/>
                    </a:solidFill>
                    <a:highlight>
                      <a:srgbClr val="000080"/>
                    </a:highlight>
                    <a:latin typeface="+mj-lt"/>
                    <a:ea typeface="+mj-ea"/>
                    <a:cs typeface="+mj-cs"/>
                  </a:rPr>
                  <a:t>Exercise:</a:t>
                </a:r>
                <a:r>
                  <a:rPr lang="en-US" sz="2000" b="1" dirty="0">
                    <a:latin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Q3 Page: 141</a:t>
                </a:r>
                <a:endParaRPr lang="en-US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4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</a:t>
                </a:r>
                <a:r>
                  <a:rPr lang="en-US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Find an equation of the tangent line to   </a:t>
                </a:r>
                <a14:m>
                  <m:oMath xmlns:m="http://schemas.openxmlformats.org/officeDocument/2006/math">
                    <m:r>
                      <a:rPr lang="en-US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US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  <m:r>
                      <a:rPr lang="en-US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𝟑</m:t>
                    </m:r>
                    <m:r>
                      <a:rPr lang="en-US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</m:t>
                    </m:r>
                  </m:oMath>
                </a14:m>
                <a:r>
                  <a:rPr lang="en-US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n-US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</m:t>
                    </m:r>
                  </m:oMath>
                </a14:m>
                <a:endParaRPr lang="en-US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9329BE-50D1-43BC-BC7E-AB1E015EC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09" y="682646"/>
                <a:ext cx="9037380" cy="905889"/>
              </a:xfrm>
              <a:prstGeom prst="rect">
                <a:avLst/>
              </a:prstGeom>
              <a:blipFill>
                <a:blip r:embed="rId2"/>
                <a:stretch>
                  <a:fillRect l="-674" t="-3356" b="-6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3BA2BFB6-9096-4A80-BA9C-C5CE44BFAE58}"/>
              </a:ext>
            </a:extLst>
          </p:cNvPr>
          <p:cNvSpPr/>
          <p:nvPr/>
        </p:nvSpPr>
        <p:spPr>
          <a:xfrm>
            <a:off x="117909" y="667497"/>
            <a:ext cx="6937513" cy="10646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56D8D8-E71F-46DB-81C4-F844457751D2}"/>
              </a:ext>
            </a:extLst>
          </p:cNvPr>
          <p:cNvSpPr txBox="1"/>
          <p:nvPr/>
        </p:nvSpPr>
        <p:spPr>
          <a:xfrm>
            <a:off x="21950" y="1792871"/>
            <a:ext cx="16167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highlight>
                  <a:srgbClr val="000080"/>
                </a:highlight>
                <a:latin typeface="+mj-lt"/>
                <a:ea typeface="+mj-ea"/>
                <a:cs typeface="+mj-cs"/>
              </a:rPr>
              <a:t>Solution: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F3521F5-E6E1-44F8-9FB3-13AD3C8E3C6D}"/>
                  </a:ext>
                </a:extLst>
              </p:cNvPr>
              <p:cNvSpPr txBox="1"/>
              <p:nvPr/>
            </p:nvSpPr>
            <p:spPr>
              <a:xfrm>
                <a:off x="154211" y="2100847"/>
                <a:ext cx="2729940" cy="570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smtClean="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𝒎</m:t>
                          </m:r>
                        </m:e>
                        <m:sub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𝒕𝒂𝒏</m:t>
                          </m:r>
                        </m:sub>
                      </m:sSub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lang="en-US" sz="1600" b="1" i="1">
                                      <a:solidFill>
                                        <a:srgbClr val="0070C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 i="1">
                                      <a:solidFill>
                                        <a:srgbClr val="0070C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𝒂</m:t>
                                  </m:r>
                                  <m:r>
                                    <a:rPr lang="en-US" sz="1600" b="1" i="1">
                                      <a:solidFill>
                                        <a:srgbClr val="0070C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>
                                      <a:solidFill>
                                        <a:srgbClr val="0070C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e>
                              </m:d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𝒇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𝒂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F3521F5-E6E1-44F8-9FB3-13AD3C8E3C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211" y="2100847"/>
                <a:ext cx="2729940" cy="570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412265-18A8-454C-B372-7640EA8609A2}"/>
                  </a:ext>
                </a:extLst>
              </p:cNvPr>
              <p:cNvSpPr txBox="1"/>
              <p:nvPr/>
            </p:nvSpPr>
            <p:spPr>
              <a:xfrm>
                <a:off x="-220896" y="2558911"/>
                <a:ext cx="3807559" cy="570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𝒎</m:t>
                          </m:r>
                        </m:e>
                        <m:sub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𝒕𝒂𝒏</m:t>
                          </m:r>
                        </m:sub>
                      </m:sSub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600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e>
                              </m:d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𝒇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(−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412265-18A8-454C-B372-7640EA860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0896" y="2558911"/>
                <a:ext cx="3807559" cy="5702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25441F9-25B9-475A-A10E-9F3558DE6F65}"/>
                  </a:ext>
                </a:extLst>
              </p:cNvPr>
              <p:cNvSpPr txBox="1"/>
              <p:nvPr/>
            </p:nvSpPr>
            <p:spPr>
              <a:xfrm>
                <a:off x="62131" y="3127425"/>
                <a:ext cx="3240912" cy="6004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6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(</m:t>
                                      </m:r>
                                      <m:r>
                                        <a:rPr lang="en-US" sz="16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−</m:t>
                                      </m:r>
                                      <m:r>
                                        <a:rPr lang="en-US" sz="16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  <m:r>
                                        <a:rPr lang="en-US" sz="16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+</m:t>
                                      </m:r>
                                      <m:r>
                                        <a:rPr lang="en-US" sz="16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𝒉</m:t>
                                      </m:r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US" sz="16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𝟑</m:t>
                                  </m:r>
                                  <m:r>
                                    <a:rPr lang="en-US" sz="1600" b="1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(</m:t>
                                  </m:r>
                                  <m:r>
                                    <a:rPr lang="en-US" sz="16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6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16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  <m:r>
                                    <a:rPr lang="en-US" sz="1600" b="1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)</m:t>
                                  </m:r>
                                </m:e>
                              </m:d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6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(</m:t>
                                      </m:r>
                                      <m:r>
                                        <a:rPr lang="en-US" sz="16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−</m:t>
                                      </m:r>
                                      <m:r>
                                        <a:rPr lang="en-US" sz="16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  <m:r>
                                        <a:rPr lang="en-US" sz="16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US" sz="16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𝟑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(−</m:t>
                                  </m:r>
                                  <m:r>
                                    <a:rPr lang="en-US" sz="16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)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25441F9-25B9-475A-A10E-9F3558DE6F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31" y="3127425"/>
                <a:ext cx="3240912" cy="600485"/>
              </a:xfrm>
              <a:prstGeom prst="rect">
                <a:avLst/>
              </a:prstGeom>
              <a:blipFill>
                <a:blip r:embed="rId5"/>
                <a:stretch>
                  <a:fillRect r="-372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62B237B-3041-46BB-990A-CE998C459887}"/>
                  </a:ext>
                </a:extLst>
              </p:cNvPr>
              <p:cNvSpPr txBox="1"/>
              <p:nvPr/>
            </p:nvSpPr>
            <p:spPr>
              <a:xfrm>
                <a:off x="623872" y="3707580"/>
                <a:ext cx="2367610" cy="5927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𝟒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𝟒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e>
                                <m:sup>
                                  <m: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𝟔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𝟏𝟎</m:t>
                              </m:r>
                            </m:num>
                            <m:den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62B237B-3041-46BB-990A-CE998C4598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872" y="3707580"/>
                <a:ext cx="2367610" cy="592726"/>
              </a:xfrm>
              <a:prstGeom prst="rect">
                <a:avLst/>
              </a:prstGeom>
              <a:blipFill>
                <a:blip r:embed="rId6"/>
                <a:stretch>
                  <a:fillRect r="-303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408B5F5-8339-435B-9C8A-3E9C4D9F787E}"/>
                  </a:ext>
                </a:extLst>
              </p:cNvPr>
              <p:cNvSpPr txBox="1"/>
              <p:nvPr/>
            </p:nvSpPr>
            <p:spPr>
              <a:xfrm>
                <a:off x="546735" y="4268093"/>
                <a:ext cx="1769168" cy="5927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𝟒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e>
                                <m:sup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num>
                            <m:den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den>
                          </m:f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𝐥𝐢𝐦</m:t>
                                  </m:r>
                                </m:e>
                                <m:lim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→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𝟎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6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𝒉</m:t>
                                      </m:r>
                                    </m:e>
                                    <m:sup>
                                      <m:r>
                                        <a:rPr lang="en-US" sz="16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𝟕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num>
                                <m:den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408B5F5-8339-435B-9C8A-3E9C4D9F78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735" y="4268093"/>
                <a:ext cx="1769168" cy="592726"/>
              </a:xfrm>
              <a:prstGeom prst="rect">
                <a:avLst/>
              </a:prstGeom>
              <a:blipFill>
                <a:blip r:embed="rId7"/>
                <a:stretch>
                  <a:fillRect r="-89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4259233-D4CF-4854-A361-949002D90908}"/>
                  </a:ext>
                </a:extLst>
              </p:cNvPr>
              <p:cNvSpPr txBox="1"/>
              <p:nvPr/>
            </p:nvSpPr>
            <p:spPr>
              <a:xfrm>
                <a:off x="319651" y="4883219"/>
                <a:ext cx="1912627" cy="5600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𝟕</m:t>
                              </m:r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4259233-D4CF-4854-A361-949002D909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651" y="4883219"/>
                <a:ext cx="1912627" cy="56009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03EE2F5-16F5-4C70-87E9-E905E6B9844E}"/>
                  </a:ext>
                </a:extLst>
              </p:cNvPr>
              <p:cNvSpPr txBox="1"/>
              <p:nvPr/>
            </p:nvSpPr>
            <p:spPr>
              <a:xfrm>
                <a:off x="860360" y="5548746"/>
                <a:ext cx="1556710" cy="4128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𝟕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03EE2F5-16F5-4C70-87E9-E905E6B98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360" y="5548746"/>
                <a:ext cx="1556710" cy="412805"/>
              </a:xfrm>
              <a:prstGeom prst="rect">
                <a:avLst/>
              </a:prstGeom>
              <a:blipFill>
                <a:blip r:embed="rId9"/>
                <a:stretch>
                  <a:fillRect b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A532564-214F-46BE-9C35-BD1F3423C83D}"/>
                  </a:ext>
                </a:extLst>
              </p:cNvPr>
              <p:cNvSpPr txBox="1"/>
              <p:nvPr/>
            </p:nvSpPr>
            <p:spPr>
              <a:xfrm>
                <a:off x="408011" y="6075407"/>
                <a:ext cx="2222340" cy="4583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𝒎</m:t>
                          </m:r>
                        </m:e>
                        <m:sub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𝒕𝒂𝒏</m:t>
                          </m:r>
                        </m:sub>
                      </m:sSub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𝟎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𝟕</m:t>
                      </m:r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𝟕</m:t>
                      </m:r>
                    </m:oMath>
                  </m:oMathPara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A532564-214F-46BE-9C35-BD1F3423C8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011" y="6075407"/>
                <a:ext cx="2222340" cy="45839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41B6AD3-9394-4E2C-B14D-EF2D1A7A5D8C}"/>
                  </a:ext>
                </a:extLst>
              </p:cNvPr>
              <p:cNvSpPr txBox="1"/>
              <p:nvPr/>
            </p:nvSpPr>
            <p:spPr>
              <a:xfrm>
                <a:off x="5091201" y="2195586"/>
                <a:ext cx="3915601" cy="3807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Equation of tangent line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6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𝒂</m:t>
                        </m:r>
                        <m:r>
                          <a:rPr lang="en-US" sz="16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, </m:t>
                        </m:r>
                        <m:r>
                          <a:rPr lang="en-US" sz="16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𝒇</m:t>
                        </m:r>
                        <m:d>
                          <m:dPr>
                            <m:ctrlPr>
                              <a:rPr lang="en-US" sz="1600" b="1" i="1">
                                <a:solidFill>
                                  <a:srgbClr val="0070C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600" b="1" i="1">
                                <a:solidFill>
                                  <a:srgbClr val="0070C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𝒂</m:t>
                            </m:r>
                          </m:e>
                        </m:d>
                      </m:e>
                    </m:d>
                    <m:r>
                      <a:rPr lang="en-US" sz="16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endParaRPr lang="en-US" sz="16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41B6AD3-9394-4E2C-B14D-EF2D1A7A5D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1201" y="2195586"/>
                <a:ext cx="3915601" cy="380745"/>
              </a:xfrm>
              <a:prstGeom prst="rect">
                <a:avLst/>
              </a:prstGeom>
              <a:blipFill>
                <a:blip r:embed="rId11"/>
                <a:stretch>
                  <a:fillRect l="-779" b="-158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C5AE3C1-3E56-4512-A56C-4284D5FB44A9}"/>
                  </a:ext>
                </a:extLst>
              </p:cNvPr>
              <p:cNvSpPr txBox="1"/>
              <p:nvPr/>
            </p:nvSpPr>
            <p:spPr>
              <a:xfrm>
                <a:off x="5140942" y="2662373"/>
                <a:ext cx="2824223" cy="4583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𝒎</m:t>
                          </m:r>
                        </m:e>
                        <m:sub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𝒕𝒂𝒏</m:t>
                          </m:r>
                        </m:sub>
                      </m:sSub>
                      <m:d>
                        <m:dPr>
                          <m:ctrlP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𝒂</m:t>
                          </m:r>
                        </m:e>
                      </m:d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𝒇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𝒂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C5AE3C1-3E56-4512-A56C-4284D5FB4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0942" y="2662373"/>
                <a:ext cx="2824223" cy="45839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A70E40B-3887-41C6-B88F-A7096997F41B}"/>
                  </a:ext>
                </a:extLst>
              </p:cNvPr>
              <p:cNvSpPr txBox="1"/>
              <p:nvPr/>
            </p:nvSpPr>
            <p:spPr>
              <a:xfrm>
                <a:off x="5243330" y="3682396"/>
                <a:ext cx="2453829" cy="3434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at point </a:t>
                </a:r>
                <a14:m>
                  <m:oMath xmlns:m="http://schemas.openxmlformats.org/officeDocument/2006/math"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𝟏𝟎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A70E40B-3887-41C6-B88F-A7096997F4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330" y="3682396"/>
                <a:ext cx="2453829" cy="343427"/>
              </a:xfrm>
              <a:prstGeom prst="rect">
                <a:avLst/>
              </a:prstGeom>
              <a:blipFill>
                <a:blip r:embed="rId14"/>
                <a:stretch>
                  <a:fillRect l="-1241" t="-3571" b="-23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30FCE3F-6974-43B1-89A1-B1894D021F61}"/>
                  </a:ext>
                </a:extLst>
              </p:cNvPr>
              <p:cNvSpPr txBox="1"/>
              <p:nvPr/>
            </p:nvSpPr>
            <p:spPr>
              <a:xfrm>
                <a:off x="5114410" y="4195541"/>
                <a:ext cx="2147104" cy="4583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𝟕</m:t>
                      </m:r>
                      <m:d>
                        <m:d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6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6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e>
                      </m:d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𝟏𝟎</m:t>
                      </m:r>
                    </m:oMath>
                  </m:oMathPara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30FCE3F-6974-43B1-89A1-B1894D021F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4410" y="4195541"/>
                <a:ext cx="2147104" cy="45839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0379C5E-AEF1-44A6-A669-829E05D13E70}"/>
                  </a:ext>
                </a:extLst>
              </p:cNvPr>
              <p:cNvSpPr txBox="1"/>
              <p:nvPr/>
            </p:nvSpPr>
            <p:spPr>
              <a:xfrm>
                <a:off x="5094686" y="4760043"/>
                <a:ext cx="2022370" cy="4583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𝟕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𝟏𝟒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𝟏𝟎</m:t>
                      </m:r>
                    </m:oMath>
                  </m:oMathPara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0379C5E-AEF1-44A6-A669-829E05D13E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4686" y="4760043"/>
                <a:ext cx="2022370" cy="45839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A5C7CE9-8EAC-4E7B-A615-966E8ECEE10B}"/>
                  </a:ext>
                </a:extLst>
              </p:cNvPr>
              <p:cNvSpPr txBox="1"/>
              <p:nvPr/>
            </p:nvSpPr>
            <p:spPr>
              <a:xfrm>
                <a:off x="5054119" y="5334402"/>
                <a:ext cx="1994882" cy="4583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𝟕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𝟒</m:t>
                      </m:r>
                    </m:oMath>
                  </m:oMathPara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A5C7CE9-8EAC-4E7B-A615-966E8ECEE1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4119" y="5334402"/>
                <a:ext cx="1994882" cy="45839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E74A6EC8-FA15-4CEF-9D22-D24E8CA699BA}"/>
              </a:ext>
            </a:extLst>
          </p:cNvPr>
          <p:cNvSpPr/>
          <p:nvPr/>
        </p:nvSpPr>
        <p:spPr>
          <a:xfrm>
            <a:off x="5243330" y="5352747"/>
            <a:ext cx="1666755" cy="3302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A2F189-0A97-48A1-88E6-54117A7EDEA4}"/>
              </a:ext>
            </a:extLst>
          </p:cNvPr>
          <p:cNvCxnSpPr/>
          <p:nvPr/>
        </p:nvCxnSpPr>
        <p:spPr>
          <a:xfrm flipH="1">
            <a:off x="1122995" y="4826665"/>
            <a:ext cx="241581" cy="406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3891A69-6A0A-4B77-A535-244A447970A8}"/>
              </a:ext>
            </a:extLst>
          </p:cNvPr>
          <p:cNvCxnSpPr/>
          <p:nvPr/>
        </p:nvCxnSpPr>
        <p:spPr>
          <a:xfrm flipH="1">
            <a:off x="1413202" y="5089882"/>
            <a:ext cx="241581" cy="406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E3C0BDE-E9C4-48B9-9121-071D268B697B}"/>
              </a:ext>
            </a:extLst>
          </p:cNvPr>
          <p:cNvCxnSpPr/>
          <p:nvPr/>
        </p:nvCxnSpPr>
        <p:spPr>
          <a:xfrm>
            <a:off x="4597652" y="2192981"/>
            <a:ext cx="0" cy="38145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67602463-D38E-40F6-8AB1-6A7FACECD1E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604827" y="1544338"/>
            <a:ext cx="3307975" cy="4326484"/>
          </a:xfrm>
          <a:prstGeom prst="rect">
            <a:avLst/>
          </a:prstGeom>
          <a:ln w="127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815605C0-C8CA-42E0-9975-AA2B38E97B4C}"/>
              </a:ext>
            </a:extLst>
          </p:cNvPr>
          <p:cNvGrpSpPr/>
          <p:nvPr/>
        </p:nvGrpSpPr>
        <p:grpSpPr>
          <a:xfrm>
            <a:off x="4699702" y="3165916"/>
            <a:ext cx="3915599" cy="346762"/>
            <a:chOff x="4699702" y="3165916"/>
            <a:chExt cx="3915599" cy="34676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E62A9A9-C7AD-4A64-9421-7DD3DC409331}"/>
                    </a:ext>
                  </a:extLst>
                </p:cNvPr>
                <p:cNvSpPr txBox="1"/>
                <p:nvPr/>
              </p:nvSpPr>
              <p:spPr>
                <a:xfrm>
                  <a:off x="4699702" y="3165916"/>
                  <a:ext cx="3915599" cy="34676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sz="1600" b="1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at </a:t>
                  </a:r>
                  <a14:m>
                    <m:oMath xmlns:m="http://schemas.openxmlformats.org/officeDocument/2006/math"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𝟐</m:t>
                      </m:r>
                    </m:oMath>
                  </a14:m>
                  <a:r>
                    <a:rPr lang="en-US" sz="1600" b="1" dirty="0">
                      <a:effectLst/>
                      <a:latin typeface="Calibri" panose="020F0502020204030204" pitchFamily="34" charset="0"/>
                      <a:ea typeface="Times New Roman" panose="02020603050405020304" pitchFamily="18" charset="0"/>
                      <a:cs typeface="Arial" panose="020B0604020202020204" pitchFamily="34" charset="0"/>
                    </a:rPr>
                    <a:t>            </a:t>
                  </a:r>
                  <a14:m>
                    <m:oMath xmlns:m="http://schemas.openxmlformats.org/officeDocument/2006/math">
                      <m:r>
                        <a:rPr lang="en-GB" sz="1600" b="1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  </m:t>
                      </m:r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(−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16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6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(−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)=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𝟏𝟎</m:t>
                      </m:r>
                    </m:oMath>
                  </a14:m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E62A9A9-C7AD-4A64-9421-7DD3DC4093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9702" y="3165916"/>
                  <a:ext cx="3915599" cy="346762"/>
                </a:xfrm>
                <a:prstGeom prst="rect">
                  <a:avLst/>
                </a:prstGeom>
                <a:blipFill>
                  <a:blip r:embed="rId19"/>
                  <a:stretch>
                    <a:fillRect l="-935" t="-1754" b="-22807"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E708B621-BB01-43C3-9A6A-D1E9CEC6E546}"/>
                </a:ext>
              </a:extLst>
            </p:cNvPr>
            <p:cNvCxnSpPr>
              <a:cxnSpLocks/>
            </p:cNvCxnSpPr>
            <p:nvPr/>
          </p:nvCxnSpPr>
          <p:spPr>
            <a:xfrm>
              <a:off x="5781553" y="3356135"/>
              <a:ext cx="480701" cy="0"/>
            </a:xfrm>
            <a:prstGeom prst="straightConnector1">
              <a:avLst/>
            </a:prstGeom>
            <a:ln w="412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7E6A97BE-5EE5-45CA-96BF-53C36926632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0" y="0"/>
            <a:ext cx="12192000" cy="63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502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F60A6DF-EDBD-4B34-B27F-3E6DBEB4980A}"/>
                  </a:ext>
                </a:extLst>
              </p:cNvPr>
              <p:cNvSpPr txBox="1"/>
              <p:nvPr/>
            </p:nvSpPr>
            <p:spPr>
              <a:xfrm>
                <a:off x="174350" y="724627"/>
                <a:ext cx="6315350" cy="9562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dirty="0">
                    <a:solidFill>
                      <a:schemeClr val="bg1"/>
                    </a:solidFill>
                    <a:highlight>
                      <a:srgbClr val="000080"/>
                    </a:highlight>
                    <a:latin typeface="+mj-lt"/>
                    <a:ea typeface="+mj-ea"/>
                    <a:cs typeface="+mj-cs"/>
                  </a:rPr>
                  <a:t>Example:</a:t>
                </a:r>
                <a:r>
                  <a:rPr lang="en-US" sz="2000" b="1" dirty="0">
                    <a:latin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Q5 Page: 141</a:t>
                </a:r>
                <a:endParaRPr lang="en-US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4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</a:t>
                </a:r>
                <a:r>
                  <a:rPr lang="en-US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Find an equation of the tangent line to   </a:t>
                </a:r>
                <a14:m>
                  <m:oMath xmlns:m="http://schemas.openxmlformats.org/officeDocument/2006/math">
                    <m:r>
                      <a:rPr lang="en-US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num>
                      <m:den>
                        <m:r>
                          <a:rPr lang="en-US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𝟏</m:t>
                        </m:r>
                      </m:den>
                    </m:f>
                    <m:r>
                      <a:rPr lang="en-US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</m:t>
                    </m:r>
                  </m:oMath>
                </a14:m>
                <a:r>
                  <a:rPr lang="en-US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endParaRPr lang="en-US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F60A6DF-EDBD-4B34-B27F-3E6DBEB498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50" y="724627"/>
                <a:ext cx="6315350" cy="956224"/>
              </a:xfrm>
              <a:prstGeom prst="rect">
                <a:avLst/>
              </a:prstGeom>
              <a:blipFill>
                <a:blip r:embed="rId2"/>
                <a:stretch>
                  <a:fillRect l="-1062" t="-3185" b="-3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7B29EE2-C6E9-47AA-8331-81D6B6803A13}"/>
              </a:ext>
            </a:extLst>
          </p:cNvPr>
          <p:cNvSpPr/>
          <p:nvPr/>
        </p:nvSpPr>
        <p:spPr>
          <a:xfrm>
            <a:off x="117909" y="667497"/>
            <a:ext cx="6937513" cy="10646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F03E5D-A230-4952-9765-8656D498C588}"/>
              </a:ext>
            </a:extLst>
          </p:cNvPr>
          <p:cNvSpPr txBox="1"/>
          <p:nvPr/>
        </p:nvSpPr>
        <p:spPr>
          <a:xfrm>
            <a:off x="21950" y="1792871"/>
            <a:ext cx="16167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highlight>
                  <a:srgbClr val="000080"/>
                </a:highlight>
                <a:latin typeface="+mj-lt"/>
                <a:ea typeface="+mj-ea"/>
                <a:cs typeface="+mj-cs"/>
              </a:rPr>
              <a:t>Solution: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970C294-490E-4929-9944-59CEABF192C7}"/>
                  </a:ext>
                </a:extLst>
              </p:cNvPr>
              <p:cNvSpPr txBox="1"/>
              <p:nvPr/>
            </p:nvSpPr>
            <p:spPr>
              <a:xfrm>
                <a:off x="1262530" y="1785747"/>
                <a:ext cx="2729940" cy="570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smtClean="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𝒎</m:t>
                          </m:r>
                        </m:e>
                        <m:sub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𝒕𝒂𝒏</m:t>
                          </m:r>
                        </m:sub>
                      </m:sSub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lang="en-US" sz="1600" b="1" i="1">
                                      <a:solidFill>
                                        <a:srgbClr val="0070C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 i="1">
                                      <a:solidFill>
                                        <a:srgbClr val="0070C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𝒂</m:t>
                                  </m:r>
                                  <m:r>
                                    <a:rPr lang="en-US" sz="1600" b="1" i="1">
                                      <a:solidFill>
                                        <a:srgbClr val="0070C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>
                                      <a:solidFill>
                                        <a:srgbClr val="0070C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e>
                              </m:d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𝒇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𝒂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970C294-490E-4929-9944-59CEABF192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2530" y="1785747"/>
                <a:ext cx="2729940" cy="570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5E1457-E136-4FC3-AFC7-D5E73CF92743}"/>
                  </a:ext>
                </a:extLst>
              </p:cNvPr>
              <p:cNvSpPr txBox="1"/>
              <p:nvPr/>
            </p:nvSpPr>
            <p:spPr>
              <a:xfrm>
                <a:off x="-12602" y="2369647"/>
                <a:ext cx="3807559" cy="570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𝒎</m:t>
                          </m:r>
                        </m:e>
                        <m:sub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𝒕𝒂𝒏</m:t>
                          </m:r>
                        </m:sub>
                      </m:sSub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  <m: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e>
                              </m:d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𝒇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5E1457-E136-4FC3-AFC7-D5E73CF927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602" y="2369647"/>
                <a:ext cx="3807559" cy="5702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3BB8B12-4FBD-4EE7-8535-4A38754C2A17}"/>
                  </a:ext>
                </a:extLst>
              </p:cNvPr>
              <p:cNvSpPr txBox="1"/>
              <p:nvPr/>
            </p:nvSpPr>
            <p:spPr>
              <a:xfrm>
                <a:off x="4900" y="2852207"/>
                <a:ext cx="3240912" cy="721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num>
                                <m:den>
                                  <m:r>
                                    <a:rPr lang="en-US" sz="16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  <m:r>
                                    <a:rPr lang="en-US" sz="16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den>
                              </m:f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num>
                                <m:den>
                                  <m:r>
                                    <a:rPr lang="en-US" sz="16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den>
                              </m:f>
                            </m:num>
                            <m:den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3BB8B12-4FBD-4EE7-8535-4A38754C2A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0" y="2852207"/>
                <a:ext cx="3240912" cy="7218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414EA20-EB63-40C7-84BB-91C266DA8D55}"/>
                  </a:ext>
                </a:extLst>
              </p:cNvPr>
              <p:cNvSpPr txBox="1"/>
              <p:nvPr/>
            </p:nvSpPr>
            <p:spPr>
              <a:xfrm>
                <a:off x="78725" y="3448834"/>
                <a:ext cx="2367610" cy="721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num>
                                <m:den>
                                  <m:r>
                                    <a:rPr lang="en-US" sz="1600" b="1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den>
                              </m:f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414EA20-EB63-40C7-84BB-91C266DA8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25" y="3448834"/>
                <a:ext cx="2367610" cy="7218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8242227-A58D-4884-A999-F37726BC9BAA}"/>
                  </a:ext>
                </a:extLst>
              </p:cNvPr>
              <p:cNvSpPr txBox="1"/>
              <p:nvPr/>
            </p:nvSpPr>
            <p:spPr>
              <a:xfrm>
                <a:off x="377946" y="4112756"/>
                <a:ext cx="1769168" cy="721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num>
                                <m:den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den>
                              </m:f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nor/>
                                </m:rPr>
                                <a:rPr lang="en-US"/>
                                <m:t> </m:t>
                              </m:r>
                              <m:f>
                                <m:fPr>
                                  <m:ctrlPr>
                                    <a:rPr lang="en-US" sz="16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16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num>
                                <m:den>
                                  <m:r>
                                    <a:rPr lang="en-US" sz="1600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1600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den>
                              </m:f>
                            </m:num>
                            <m:den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den>
                          </m:f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𝐥𝐢𝐦</m:t>
                                  </m:r>
                                </m:e>
                                <m:lim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→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𝟎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n-US" sz="1600" b="1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US" sz="16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6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num>
                                    <m:den>
                                      <m:r>
                                        <a:rPr lang="en-US" sz="16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  <m:r>
                                        <a:rPr lang="en-US" sz="16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+</m:t>
                                      </m:r>
                                      <m:r>
                                        <a:rPr lang="en-US" sz="16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𝒉</m:t>
                                      </m:r>
                                    </m:den>
                                  </m:f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1600"/>
                                    <m:t> </m:t>
                                  </m:r>
                                  <m:f>
                                    <m:fPr>
                                      <m:ctrlPr>
                                        <a:rPr lang="en-US" sz="16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6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  <m:r>
                                        <a:rPr lang="en-US" sz="16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+</m:t>
                                      </m:r>
                                      <m:r>
                                        <a:rPr lang="en-US" sz="16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𝒉</m:t>
                                      </m:r>
                                    </m:num>
                                    <m:den>
                                      <m:r>
                                        <a:rPr lang="en-US" sz="16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  <m:r>
                                        <a:rPr lang="en-US" sz="16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+</m:t>
                                      </m:r>
                                      <m:r>
                                        <a:rPr lang="en-US" sz="16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𝒉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8242227-A58D-4884-A999-F37726BC9B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46" y="4112756"/>
                <a:ext cx="1769168" cy="721801"/>
              </a:xfrm>
              <a:prstGeom prst="rect">
                <a:avLst/>
              </a:prstGeom>
              <a:blipFill>
                <a:blip r:embed="rId7"/>
                <a:stretch>
                  <a:fillRect r="-135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B5B8B1F-C5F9-4C48-B18D-CC6A89D459FB}"/>
                  </a:ext>
                </a:extLst>
              </p:cNvPr>
              <p:cNvSpPr txBox="1"/>
              <p:nvPr/>
            </p:nvSpPr>
            <p:spPr>
              <a:xfrm>
                <a:off x="179737" y="4809285"/>
                <a:ext cx="3469994" cy="7705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6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num>
                                <m:den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den>
                              </m:f>
                            </m:num>
                            <m:den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den>
                          </m:f>
                        </m:e>
                      </m:func>
                      <m:r>
                        <a:rPr lang="en-US" sz="16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num>
                            <m:den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B5B8B1F-C5F9-4C48-B18D-CC6A89D459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737" y="4809285"/>
                <a:ext cx="3469994" cy="77059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0EF8533-27B5-41BA-9C34-329E8844027C}"/>
                  </a:ext>
                </a:extLst>
              </p:cNvPr>
              <p:cNvSpPr txBox="1"/>
              <p:nvPr/>
            </p:nvSpPr>
            <p:spPr>
              <a:xfrm>
                <a:off x="399729" y="5550958"/>
                <a:ext cx="1556710" cy="6037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0EF8533-27B5-41BA-9C34-329E884402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29" y="5550958"/>
                <a:ext cx="1556710" cy="60375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9C71A58-9A7C-4D26-9CDE-0037B85015AA}"/>
                  </a:ext>
                </a:extLst>
              </p:cNvPr>
              <p:cNvSpPr txBox="1"/>
              <p:nvPr/>
            </p:nvSpPr>
            <p:spPr>
              <a:xfrm>
                <a:off x="527545" y="6106387"/>
                <a:ext cx="2222340" cy="6943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𝒎</m:t>
                          </m:r>
                        </m:e>
                        <m:sub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𝒕𝒂𝒏</m:t>
                          </m:r>
                        </m:sub>
                      </m:sSub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𝟎</m:t>
                          </m:r>
                        </m:den>
                      </m:f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9C71A58-9A7C-4D26-9CDE-0037B85015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545" y="6106387"/>
                <a:ext cx="2222340" cy="69435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9E4FDD8-6DF2-4EC8-A8B1-A5A20A40D2AE}"/>
                  </a:ext>
                </a:extLst>
              </p:cNvPr>
              <p:cNvSpPr txBox="1"/>
              <p:nvPr/>
            </p:nvSpPr>
            <p:spPr>
              <a:xfrm>
                <a:off x="4792737" y="1894100"/>
                <a:ext cx="3915601" cy="3807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Equation of tangent line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6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𝒂</m:t>
                        </m:r>
                        <m:r>
                          <a:rPr lang="en-US" sz="16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, </m:t>
                        </m:r>
                        <m:r>
                          <a:rPr lang="en-US" sz="16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𝒇</m:t>
                        </m:r>
                        <m:d>
                          <m:dPr>
                            <m:ctrlPr>
                              <a:rPr lang="en-US" sz="1600" b="1" i="1">
                                <a:solidFill>
                                  <a:srgbClr val="0070C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600" b="1" i="1">
                                <a:solidFill>
                                  <a:srgbClr val="0070C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𝒂</m:t>
                            </m:r>
                          </m:e>
                        </m:d>
                      </m:e>
                    </m:d>
                    <m:r>
                      <a:rPr lang="en-US" sz="16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endParaRPr lang="en-US" sz="16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9E4FDD8-6DF2-4EC8-A8B1-A5A20A40D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2737" y="1894100"/>
                <a:ext cx="3915601" cy="380745"/>
              </a:xfrm>
              <a:prstGeom prst="rect">
                <a:avLst/>
              </a:prstGeom>
              <a:blipFill>
                <a:blip r:embed="rId11"/>
                <a:stretch>
                  <a:fillRect l="-778" b="-177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00D429F-7655-4DE1-9AED-503C74B2F320}"/>
                  </a:ext>
                </a:extLst>
              </p:cNvPr>
              <p:cNvSpPr txBox="1"/>
              <p:nvPr/>
            </p:nvSpPr>
            <p:spPr>
              <a:xfrm>
                <a:off x="5140942" y="2662373"/>
                <a:ext cx="2824223" cy="4583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𝒎</m:t>
                          </m:r>
                        </m:e>
                        <m:sub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𝒕𝒂𝒏</m:t>
                          </m:r>
                        </m:sub>
                      </m:sSub>
                      <m:d>
                        <m:dPr>
                          <m:ctrlP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𝒂</m:t>
                          </m:r>
                        </m:e>
                      </m:d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𝒇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𝒂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00D429F-7655-4DE1-9AED-503C74B2F3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0942" y="2662373"/>
                <a:ext cx="2824223" cy="45839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1DC24C3-60EF-40A9-B5D3-73C7A07A8241}"/>
                  </a:ext>
                </a:extLst>
              </p:cNvPr>
              <p:cNvSpPr txBox="1"/>
              <p:nvPr/>
            </p:nvSpPr>
            <p:spPr>
              <a:xfrm>
                <a:off x="5243330" y="3080590"/>
                <a:ext cx="4641447" cy="4866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GB" sz="16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𝒕𝒉𝒆𝒏</m:t>
                    </m:r>
                    <m:r>
                      <a:rPr lang="en-GB" sz="16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num>
                      <m:den>
                        <m:r>
                          <a:rPr lang="en-US" sz="1600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𝟏</m:t>
                        </m:r>
                        <m:r>
                          <a:rPr lang="en-U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𝟏</m:t>
                        </m:r>
                      </m:den>
                    </m:f>
                    <m:r>
                      <a:rPr lang="en-US" sz="16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1DC24C3-60EF-40A9-B5D3-73C7A07A8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330" y="3080590"/>
                <a:ext cx="4641447" cy="486608"/>
              </a:xfrm>
              <a:prstGeom prst="rect">
                <a:avLst/>
              </a:prstGeom>
              <a:blipFill>
                <a:blip r:embed="rId13"/>
                <a:stretch>
                  <a:fillRect l="-656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5046EDA-8F84-4444-9441-FC536D4B5DD8}"/>
                  </a:ext>
                </a:extLst>
              </p:cNvPr>
              <p:cNvSpPr txBox="1"/>
              <p:nvPr/>
            </p:nvSpPr>
            <p:spPr>
              <a:xfrm>
                <a:off x="5243330" y="3682396"/>
                <a:ext cx="2453829" cy="3434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at point </a:t>
                </a:r>
                <a14:m>
                  <m:oMath xmlns:m="http://schemas.openxmlformats.org/officeDocument/2006/math"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5046EDA-8F84-4444-9441-FC536D4B5D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330" y="3682396"/>
                <a:ext cx="2453829" cy="343427"/>
              </a:xfrm>
              <a:prstGeom prst="rect">
                <a:avLst/>
              </a:prstGeom>
              <a:blipFill>
                <a:blip r:embed="rId14"/>
                <a:stretch>
                  <a:fillRect l="-1241" t="-3571" b="-23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8E595FE-2803-4F11-9D47-D0F0C9955E13}"/>
                  </a:ext>
                </a:extLst>
              </p:cNvPr>
              <p:cNvSpPr txBox="1"/>
              <p:nvPr/>
            </p:nvSpPr>
            <p:spPr>
              <a:xfrm>
                <a:off x="5114410" y="4195541"/>
                <a:ext cx="2147104" cy="6882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  <m:d>
                        <m:d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6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6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e>
                      </m:d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8E595FE-2803-4F11-9D47-D0F0C9955E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4410" y="4195541"/>
                <a:ext cx="2147104" cy="68820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2114E38-E759-4432-B71B-926A20C56474}"/>
                  </a:ext>
                </a:extLst>
              </p:cNvPr>
              <p:cNvSpPr txBox="1"/>
              <p:nvPr/>
            </p:nvSpPr>
            <p:spPr>
              <a:xfrm>
                <a:off x="4672210" y="4781782"/>
                <a:ext cx="3292955" cy="6882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=−</m:t>
                      </m:r>
                      <m:f>
                        <m:f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  <m:r>
                        <a:rPr lang="en-US" sz="16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2114E38-E759-4432-B71B-926A20C564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2210" y="4781782"/>
                <a:ext cx="3292955" cy="68820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FCA0FC2-9227-4765-8698-A4186AE5495A}"/>
                  </a:ext>
                </a:extLst>
              </p:cNvPr>
              <p:cNvSpPr txBox="1"/>
              <p:nvPr/>
            </p:nvSpPr>
            <p:spPr>
              <a:xfrm>
                <a:off x="5156878" y="5625084"/>
                <a:ext cx="1994882" cy="6882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=−</m:t>
                      </m:r>
                      <m:f>
                        <m:f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  <m:r>
                        <a:rPr lang="en-US" sz="16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6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𝟑</m:t>
                          </m:r>
                        </m:num>
                        <m:den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FCA0FC2-9227-4765-8698-A4186AE549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6878" y="5625084"/>
                <a:ext cx="1994882" cy="68820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3D17B3E7-3B56-4244-8BB4-A03F321FE66E}"/>
              </a:ext>
            </a:extLst>
          </p:cNvPr>
          <p:cNvSpPr/>
          <p:nvPr/>
        </p:nvSpPr>
        <p:spPr>
          <a:xfrm>
            <a:off x="5353878" y="5625932"/>
            <a:ext cx="1529657" cy="6825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0A6D8FD-31B6-46E3-82A1-55F344C8A12C}"/>
              </a:ext>
            </a:extLst>
          </p:cNvPr>
          <p:cNvCxnSpPr/>
          <p:nvPr/>
        </p:nvCxnSpPr>
        <p:spPr>
          <a:xfrm flipH="1">
            <a:off x="2952771" y="4890643"/>
            <a:ext cx="241581" cy="406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4285C3C-A745-4791-A926-C0EBEFE176A4}"/>
              </a:ext>
            </a:extLst>
          </p:cNvPr>
          <p:cNvCxnSpPr/>
          <p:nvPr/>
        </p:nvCxnSpPr>
        <p:spPr>
          <a:xfrm flipH="1">
            <a:off x="2471808" y="5249229"/>
            <a:ext cx="241581" cy="406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5104B78-D966-4575-B5D5-00B611BC7863}"/>
              </a:ext>
            </a:extLst>
          </p:cNvPr>
          <p:cNvCxnSpPr/>
          <p:nvPr/>
        </p:nvCxnSpPr>
        <p:spPr>
          <a:xfrm>
            <a:off x="4763911" y="2192981"/>
            <a:ext cx="0" cy="38145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CE6FC801-0245-48EC-AE9A-B88DA7B78AD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313299" y="2084472"/>
            <a:ext cx="3536956" cy="4295775"/>
          </a:xfrm>
          <a:prstGeom prst="rect">
            <a:avLst/>
          </a:prstGeom>
          <a:ln w="127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6E070B8-B5B4-4D55-B808-85175429831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12192000" cy="63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10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83F5CA3-3177-441E-92AD-C4D4D4596B36}"/>
                  </a:ext>
                </a:extLst>
              </p:cNvPr>
              <p:cNvSpPr txBox="1"/>
              <p:nvPr/>
            </p:nvSpPr>
            <p:spPr>
              <a:xfrm>
                <a:off x="117908" y="682646"/>
                <a:ext cx="7347763" cy="9019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dirty="0">
                    <a:solidFill>
                      <a:schemeClr val="bg1"/>
                    </a:solidFill>
                    <a:highlight>
                      <a:srgbClr val="000080"/>
                    </a:highlight>
                    <a:latin typeface="+mj-lt"/>
                    <a:ea typeface="+mj-ea"/>
                    <a:cs typeface="+mj-cs"/>
                  </a:rPr>
                  <a:t>Exercise:</a:t>
                </a:r>
                <a:r>
                  <a:rPr lang="en-US" sz="2000" b="1" dirty="0">
                    <a:latin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Q7 Page: 141</a:t>
                </a:r>
                <a:endParaRPr lang="en-US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4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</a:t>
                </a:r>
                <a:r>
                  <a:rPr lang="en-US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Find an equation of the tangent line to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</m:t>
                    </m:r>
                    <m:r>
                      <a:rPr lang="en-US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𝒇</m:t>
                    </m:r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  <m:r>
                      <a:rPr lang="en-US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𝟑</m:t>
                        </m:r>
                      </m:e>
                    </m:rad>
                  </m:oMath>
                </a14:m>
                <a:r>
                  <a:rPr lang="en-US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at </a:t>
                </a:r>
                <a14:m>
                  <m:oMath xmlns:m="http://schemas.openxmlformats.org/officeDocument/2006/math">
                    <m:r>
                      <a:rPr lang="en-US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n-US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</m:t>
                    </m:r>
                  </m:oMath>
                </a14:m>
                <a:endParaRPr lang="en-US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83F5CA3-3177-441E-92AD-C4D4D4596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08" y="682646"/>
                <a:ext cx="7347763" cy="901914"/>
              </a:xfrm>
              <a:prstGeom prst="rect">
                <a:avLst/>
              </a:prstGeom>
              <a:blipFill>
                <a:blip r:embed="rId2"/>
                <a:stretch>
                  <a:fillRect l="-829" t="-3378" b="-7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5EF5C747-7F51-471E-8789-EBF028E725DF}"/>
              </a:ext>
            </a:extLst>
          </p:cNvPr>
          <p:cNvSpPr/>
          <p:nvPr/>
        </p:nvSpPr>
        <p:spPr>
          <a:xfrm>
            <a:off x="117909" y="667497"/>
            <a:ext cx="7143596" cy="10646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A85A68-9646-4FDE-B6D1-9369D0E9EBBD}"/>
              </a:ext>
            </a:extLst>
          </p:cNvPr>
          <p:cNvSpPr txBox="1"/>
          <p:nvPr/>
        </p:nvSpPr>
        <p:spPr>
          <a:xfrm>
            <a:off x="21950" y="1792871"/>
            <a:ext cx="16167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highlight>
                  <a:srgbClr val="000080"/>
                </a:highlight>
                <a:latin typeface="+mj-lt"/>
                <a:ea typeface="+mj-ea"/>
                <a:cs typeface="+mj-cs"/>
              </a:rPr>
              <a:t>Solution: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3E956EC-7050-4F88-AF54-9ED543D6D8DE}"/>
                  </a:ext>
                </a:extLst>
              </p:cNvPr>
              <p:cNvSpPr txBox="1"/>
              <p:nvPr/>
            </p:nvSpPr>
            <p:spPr>
              <a:xfrm>
                <a:off x="1303088" y="1822313"/>
                <a:ext cx="2729940" cy="570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smtClean="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𝒎</m:t>
                          </m:r>
                        </m:e>
                        <m:sub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𝒕𝒂𝒏</m:t>
                          </m:r>
                        </m:sub>
                      </m:sSub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lang="en-US" sz="1600" b="1" i="1">
                                      <a:solidFill>
                                        <a:srgbClr val="0070C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 i="1">
                                      <a:solidFill>
                                        <a:srgbClr val="0070C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𝒂</m:t>
                                  </m:r>
                                  <m:r>
                                    <a:rPr lang="en-US" sz="1600" b="1" i="1">
                                      <a:solidFill>
                                        <a:srgbClr val="0070C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>
                                      <a:solidFill>
                                        <a:srgbClr val="0070C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e>
                              </m:d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𝒇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𝒂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3E956EC-7050-4F88-AF54-9ED543D6D8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3088" y="1822313"/>
                <a:ext cx="2729940" cy="570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81CF1F6-41AB-44E6-988D-F2491B68C5B1}"/>
                  </a:ext>
                </a:extLst>
              </p:cNvPr>
              <p:cNvSpPr txBox="1"/>
              <p:nvPr/>
            </p:nvSpPr>
            <p:spPr>
              <a:xfrm>
                <a:off x="-153224" y="2421976"/>
                <a:ext cx="3807559" cy="570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𝒎</m:t>
                          </m:r>
                        </m:e>
                        <m:sub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𝒕𝒂𝒏</m:t>
                          </m:r>
                        </m:sub>
                      </m:sSub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600" b="1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e>
                              </m:d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𝒇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(−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81CF1F6-41AB-44E6-988D-F2491B68C5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3224" y="2421976"/>
                <a:ext cx="3807559" cy="5702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5C8BE5E-4282-4829-8497-A1912D504069}"/>
                  </a:ext>
                </a:extLst>
              </p:cNvPr>
              <p:cNvSpPr txBox="1"/>
              <p:nvPr/>
            </p:nvSpPr>
            <p:spPr>
              <a:xfrm>
                <a:off x="550877" y="3009481"/>
                <a:ext cx="3240912" cy="6303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6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16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  <m:r>
                                    <a:rPr lang="en-US" sz="1600" b="1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𝟑</m:t>
                                  </m:r>
                                </m:e>
                              </m:rad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6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𝟑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5C8BE5E-4282-4829-8497-A1912D5040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77" y="3009481"/>
                <a:ext cx="3240912" cy="6303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5303335-B5FD-428A-8011-7D4D843DE354}"/>
                  </a:ext>
                </a:extLst>
              </p:cNvPr>
              <p:cNvSpPr txBox="1"/>
              <p:nvPr/>
            </p:nvSpPr>
            <p:spPr>
              <a:xfrm>
                <a:off x="391380" y="3637941"/>
                <a:ext cx="2367610" cy="6108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b="1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e>
                              </m:rad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5303335-B5FD-428A-8011-7D4D843DE3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80" y="3637941"/>
                <a:ext cx="2367610" cy="6108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6EF1FD-CC1C-4979-93B2-5FAFD4499EB6}"/>
                  </a:ext>
                </a:extLst>
              </p:cNvPr>
              <p:cNvSpPr txBox="1"/>
              <p:nvPr/>
            </p:nvSpPr>
            <p:spPr>
              <a:xfrm>
                <a:off x="2227753" y="3609144"/>
                <a:ext cx="1769168" cy="6569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e>
                          </m:rad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e>
                          </m:rad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6EF1FD-CC1C-4979-93B2-5FAFD4499E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7753" y="3609144"/>
                <a:ext cx="1769168" cy="65691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ABA7936-A352-445A-AF93-E8E823371945}"/>
                  </a:ext>
                </a:extLst>
              </p:cNvPr>
              <p:cNvSpPr txBox="1"/>
              <p:nvPr/>
            </p:nvSpPr>
            <p:spPr>
              <a:xfrm>
                <a:off x="447937" y="4455683"/>
                <a:ext cx="1912627" cy="6348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e>
                              </m:rad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den>
                          </m:f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𝐥𝐢𝐦</m:t>
                                  </m:r>
                                </m:e>
                                <m:lim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→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𝟎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num>
                                <m:den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(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16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6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𝟏</m:t>
                                      </m:r>
                                      <m:r>
                                        <a:rPr lang="en-US" sz="16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+</m:t>
                                      </m:r>
                                      <m:r>
                                        <a:rPr lang="en-US" sz="1600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𝒉</m:t>
                                      </m:r>
                                    </m:e>
                                  </m:rad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ABA7936-A352-445A-AF93-E8E823371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937" y="4455683"/>
                <a:ext cx="1912627" cy="634854"/>
              </a:xfrm>
              <a:prstGeom prst="rect">
                <a:avLst/>
              </a:prstGeom>
              <a:blipFill>
                <a:blip r:embed="rId8"/>
                <a:stretch>
                  <a:fillRect r="-100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72C2D7B-1D30-4168-9534-EE572EA0812B}"/>
                  </a:ext>
                </a:extLst>
              </p:cNvPr>
              <p:cNvSpPr txBox="1"/>
              <p:nvPr/>
            </p:nvSpPr>
            <p:spPr>
              <a:xfrm>
                <a:off x="829806" y="5279395"/>
                <a:ext cx="1556710" cy="600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e>
                              </m:rad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72C2D7B-1D30-4168-9534-EE572EA081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06" y="5279395"/>
                <a:ext cx="1556710" cy="600998"/>
              </a:xfrm>
              <a:prstGeom prst="rect">
                <a:avLst/>
              </a:prstGeom>
              <a:blipFill>
                <a:blip r:embed="rId9"/>
                <a:stretch>
                  <a:fillRect r="-62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9EDB7F2-80BC-471A-8B7A-DA0BE7815682}"/>
                  </a:ext>
                </a:extLst>
              </p:cNvPr>
              <p:cNvSpPr txBox="1"/>
              <p:nvPr/>
            </p:nvSpPr>
            <p:spPr>
              <a:xfrm>
                <a:off x="-108080" y="5951462"/>
                <a:ext cx="3807558" cy="7391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𝒎</m:t>
                          </m:r>
                        </m:e>
                        <m:sub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𝒕𝒂𝒏</m:t>
                          </m:r>
                        </m:sub>
                      </m:sSub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e>
                          </m:rad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den>
                      </m:f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6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9EDB7F2-80BC-471A-8B7A-DA0BE78156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8080" y="5951462"/>
                <a:ext cx="3807558" cy="7391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0E6D99E-4998-498E-8630-91DE78C9D1FD}"/>
                  </a:ext>
                </a:extLst>
              </p:cNvPr>
              <p:cNvSpPr txBox="1"/>
              <p:nvPr/>
            </p:nvSpPr>
            <p:spPr>
              <a:xfrm>
                <a:off x="5091201" y="2195586"/>
                <a:ext cx="3915601" cy="3807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Equation of tangent line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6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𝒂</m:t>
                        </m:r>
                        <m:r>
                          <a:rPr lang="en-US" sz="16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, </m:t>
                        </m:r>
                        <m:r>
                          <a:rPr lang="en-US" sz="16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𝒇</m:t>
                        </m:r>
                        <m:d>
                          <m:dPr>
                            <m:ctrlPr>
                              <a:rPr lang="en-US" sz="1600" b="1" i="1">
                                <a:solidFill>
                                  <a:srgbClr val="0070C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600" b="1" i="1">
                                <a:solidFill>
                                  <a:srgbClr val="0070C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𝒂</m:t>
                            </m:r>
                          </m:e>
                        </m:d>
                      </m:e>
                    </m:d>
                    <m:r>
                      <a:rPr lang="en-US" sz="16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endParaRPr lang="en-US" sz="16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0E6D99E-4998-498E-8630-91DE78C9D1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1201" y="2195586"/>
                <a:ext cx="3915601" cy="380745"/>
              </a:xfrm>
              <a:prstGeom prst="rect">
                <a:avLst/>
              </a:prstGeom>
              <a:blipFill>
                <a:blip r:embed="rId11"/>
                <a:stretch>
                  <a:fillRect l="-779" b="-158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0D5FC90-42F1-42D9-8C43-97F8459CB2F0}"/>
                  </a:ext>
                </a:extLst>
              </p:cNvPr>
              <p:cNvSpPr txBox="1"/>
              <p:nvPr/>
            </p:nvSpPr>
            <p:spPr>
              <a:xfrm>
                <a:off x="5140942" y="2662373"/>
                <a:ext cx="2824223" cy="4583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𝒎</m:t>
                          </m:r>
                        </m:e>
                        <m:sub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𝒕𝒂𝒏</m:t>
                          </m:r>
                        </m:sub>
                      </m:sSub>
                      <m:d>
                        <m:dPr>
                          <m:ctrlP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𝒂</m:t>
                          </m:r>
                        </m:e>
                      </m:d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𝒇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𝒂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0D5FC90-42F1-42D9-8C43-97F8459CB2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0942" y="2662373"/>
                <a:ext cx="2824223" cy="45839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07047B0-4620-4E26-A1A7-DC32C6B58557}"/>
                  </a:ext>
                </a:extLst>
              </p:cNvPr>
              <p:cNvSpPr txBox="1"/>
              <p:nvPr/>
            </p:nvSpPr>
            <p:spPr>
              <a:xfrm>
                <a:off x="5243332" y="3182137"/>
                <a:ext cx="3414518" cy="3593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</m:oMath>
                </a14:m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then    </a:t>
                </a:r>
                <a14:m>
                  <m:oMath xmlns:m="http://schemas.openxmlformats.org/officeDocument/2006/math"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  <m:r>
                          <a:rPr lang="en-U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𝟑</m:t>
                        </m:r>
                      </m:e>
                    </m:rad>
                    <m:r>
                      <a:rPr lang="en-US" sz="16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07047B0-4620-4E26-A1A7-DC32C6B585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332" y="3182137"/>
                <a:ext cx="3414518" cy="359394"/>
              </a:xfrm>
              <a:prstGeom prst="rect">
                <a:avLst/>
              </a:prstGeom>
              <a:blipFill>
                <a:blip r:embed="rId13"/>
                <a:stretch>
                  <a:fillRect l="-893" b="-22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A9466AB-E8F5-4452-BE0E-E424A2380DCF}"/>
                  </a:ext>
                </a:extLst>
              </p:cNvPr>
              <p:cNvSpPr txBox="1"/>
              <p:nvPr/>
            </p:nvSpPr>
            <p:spPr>
              <a:xfrm>
                <a:off x="5243330" y="3682396"/>
                <a:ext cx="2453829" cy="3434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at point </a:t>
                </a:r>
                <a14:m>
                  <m:oMath xmlns:m="http://schemas.openxmlformats.org/officeDocument/2006/math"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A9466AB-E8F5-4452-BE0E-E424A2380D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330" y="3682396"/>
                <a:ext cx="2453829" cy="343427"/>
              </a:xfrm>
              <a:prstGeom prst="rect">
                <a:avLst/>
              </a:prstGeom>
              <a:blipFill>
                <a:blip r:embed="rId14"/>
                <a:stretch>
                  <a:fillRect l="-1241" t="-3571" b="-23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1EA12FF-9C41-47EF-AC4E-F414D96312F1}"/>
                  </a:ext>
                </a:extLst>
              </p:cNvPr>
              <p:cNvSpPr txBox="1"/>
              <p:nvPr/>
            </p:nvSpPr>
            <p:spPr>
              <a:xfrm>
                <a:off x="5068101" y="4147337"/>
                <a:ext cx="2147104" cy="6882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  <m:d>
                        <m:d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6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6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e>
                      </m:d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1EA12FF-9C41-47EF-AC4E-F414D96312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8101" y="4147337"/>
                <a:ext cx="2147104" cy="68820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2B21229-C9FE-4A9A-B9FA-808BD27F1CFC}"/>
                  </a:ext>
                </a:extLst>
              </p:cNvPr>
              <p:cNvSpPr txBox="1"/>
              <p:nvPr/>
            </p:nvSpPr>
            <p:spPr>
              <a:xfrm>
                <a:off x="5084815" y="4879351"/>
                <a:ext cx="2022370" cy="6882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  <m:r>
                        <a:rPr lang="en-US" sz="16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6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2B21229-C9FE-4A9A-B9FA-808BD27F1C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4815" y="4879351"/>
                <a:ext cx="2022370" cy="68820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EBF85E4-EC5D-4B53-805F-F877D1D8E02F}"/>
                  </a:ext>
                </a:extLst>
              </p:cNvPr>
              <p:cNvSpPr txBox="1"/>
              <p:nvPr/>
            </p:nvSpPr>
            <p:spPr>
              <a:xfrm>
                <a:off x="5243330" y="5669129"/>
                <a:ext cx="1994882" cy="6882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  <m:r>
                        <a:rPr lang="en-US" sz="16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6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𝟐</m:t>
                      </m:r>
                    </m:oMath>
                  </m:oMathPara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EBF85E4-EC5D-4B53-805F-F877D1D8E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330" y="5669129"/>
                <a:ext cx="1994882" cy="68820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EDEB2306-F1DD-48AA-B2B3-32B78389B664}"/>
              </a:ext>
            </a:extLst>
          </p:cNvPr>
          <p:cNvSpPr/>
          <p:nvPr/>
        </p:nvSpPr>
        <p:spPr>
          <a:xfrm>
            <a:off x="5267784" y="5611365"/>
            <a:ext cx="1865676" cy="6697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7C99970-FE97-4D3B-88E7-6418B44DF0E6}"/>
              </a:ext>
            </a:extLst>
          </p:cNvPr>
          <p:cNvCxnSpPr/>
          <p:nvPr/>
        </p:nvCxnSpPr>
        <p:spPr>
          <a:xfrm flipH="1">
            <a:off x="2930717" y="4731119"/>
            <a:ext cx="241581" cy="406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BACBD8B-99B0-4C96-9AE5-25865D62654C}"/>
              </a:ext>
            </a:extLst>
          </p:cNvPr>
          <p:cNvCxnSpPr/>
          <p:nvPr/>
        </p:nvCxnSpPr>
        <p:spPr>
          <a:xfrm flipH="1">
            <a:off x="3521069" y="4406386"/>
            <a:ext cx="241581" cy="406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2BE40A5-2E51-4DDC-848C-622603886AD0}"/>
              </a:ext>
            </a:extLst>
          </p:cNvPr>
          <p:cNvCxnSpPr/>
          <p:nvPr/>
        </p:nvCxnSpPr>
        <p:spPr>
          <a:xfrm>
            <a:off x="4763911" y="2192981"/>
            <a:ext cx="0" cy="38145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8B6281FA-DF0D-4D41-B2AF-5E0C1D1AD92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55517" y="2077712"/>
            <a:ext cx="3414517" cy="3869768"/>
          </a:xfrm>
          <a:prstGeom prst="rect">
            <a:avLst/>
          </a:prstGeom>
          <a:ln w="127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1DDBCA6-9BFB-43CC-A201-B117D6B29A8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0"/>
            <a:ext cx="12192000" cy="63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77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ext Topic (podcast) - Next Topic | Listen Notes">
            <a:extLst>
              <a:ext uri="{FF2B5EF4-FFF2-40B4-BE49-F238E27FC236}">
                <a16:creationId xmlns:a16="http://schemas.microsoft.com/office/drawing/2014/main" id="{CA74A5B9-4060-4496-A432-A1C0FBEAC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9420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0141B7-D190-4D23-9E72-AE866E7A2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505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6F6D51-B2D6-4339-8AA9-94B98D491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39" y="1361775"/>
            <a:ext cx="5248235" cy="42062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FE39D3-C464-4683-B817-BCB4EA283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5285" y="1201007"/>
            <a:ext cx="6224076" cy="452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5966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3C6C51-84A6-492A-9D5A-88B2992C3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325" y="813534"/>
            <a:ext cx="6729043" cy="54640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612D6F-A68D-4D5A-B7F3-E4BB2C4CA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5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159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C55424-FC4F-4F9D-BAFD-01F4B1C4D195}"/>
              </a:ext>
            </a:extLst>
          </p:cNvPr>
          <p:cNvSpPr txBox="1"/>
          <p:nvPr/>
        </p:nvSpPr>
        <p:spPr>
          <a:xfrm>
            <a:off x="165601" y="786569"/>
            <a:ext cx="3079791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/>
                </a:solidFill>
                <a:highlight>
                  <a:srgbClr val="000080"/>
                </a:highlight>
                <a:latin typeface="+mj-lt"/>
                <a:ea typeface="+mj-ea"/>
                <a:cs typeface="+mj-cs"/>
              </a:rPr>
              <a:t>Exercise:</a:t>
            </a:r>
            <a:r>
              <a:rPr lang="en-US" sz="2000" b="1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Q13  Page: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151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AEEB31-1D7D-4634-9698-6C49C908ECD3}"/>
              </a:ext>
            </a:extLst>
          </p:cNvPr>
          <p:cNvSpPr/>
          <p:nvPr/>
        </p:nvSpPr>
        <p:spPr>
          <a:xfrm>
            <a:off x="165602" y="793805"/>
            <a:ext cx="6813469" cy="8574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A6590D-CBF9-495A-9515-7A6CCDF3A981}"/>
                  </a:ext>
                </a:extLst>
              </p:cNvPr>
              <p:cNvSpPr txBox="1"/>
              <p:nvPr/>
            </p:nvSpPr>
            <p:spPr>
              <a:xfrm>
                <a:off x="403116" y="1138691"/>
                <a:ext cx="7219245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tabLst>
                    <a:tab pos="3838575" algn="l"/>
                  </a:tabLst>
                </a:pPr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Given the graph of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sketch a plausible graph of </a:t>
                </a:r>
                <a:r>
                  <a:rPr lang="en-US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derivative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p>
                        <m:r>
                          <a:rPr lang="en-US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</m:oMath>
                </a14:m>
                <a:endParaRPr lang="en-US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A6590D-CBF9-495A-9515-7A6CCDF3A9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16" y="1138691"/>
                <a:ext cx="7219245" cy="374846"/>
              </a:xfrm>
              <a:prstGeom prst="rect">
                <a:avLst/>
              </a:prstGeom>
              <a:blipFill>
                <a:blip r:embed="rId2"/>
                <a:stretch>
                  <a:fillRect l="-676" t="-8197" b="-26230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C801B34-9A4D-4B84-BE5D-875287075F84}"/>
              </a:ext>
            </a:extLst>
          </p:cNvPr>
          <p:cNvSpPr txBox="1"/>
          <p:nvPr/>
        </p:nvSpPr>
        <p:spPr>
          <a:xfrm>
            <a:off x="47065" y="1705913"/>
            <a:ext cx="16167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highlight>
                  <a:srgbClr val="000080"/>
                </a:highlight>
                <a:latin typeface="+mj-lt"/>
                <a:ea typeface="+mj-ea"/>
                <a:cs typeface="+mj-cs"/>
              </a:rPr>
              <a:t>Solution: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50362A-FA43-416A-9A06-667A3FEBB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9597" y="761432"/>
            <a:ext cx="3079791" cy="28988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1B21D0-1A37-40B8-8EF9-81A641DFEC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1934" y="761432"/>
            <a:ext cx="3264464" cy="28988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5AB12E-A58F-4C52-B1F5-5CEF553234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5406" y="719945"/>
            <a:ext cx="2695575" cy="30003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7044838-7FF5-42DE-977A-3322522CD0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8061" y="648722"/>
            <a:ext cx="3219450" cy="3352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CC65E18-CD90-4ADD-9E0E-31222D89AC75}"/>
                  </a:ext>
                </a:extLst>
              </p:cNvPr>
              <p:cNvSpPr txBox="1"/>
              <p:nvPr/>
            </p:nvSpPr>
            <p:spPr>
              <a:xfrm>
                <a:off x="1241493" y="1718889"/>
                <a:ext cx="7681736" cy="3434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3838575" algn="l"/>
                  </a:tabLst>
                </a:pPr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Analyze the behavior of </a:t>
                </a:r>
                <a14:m>
                  <m:oMath xmlns:m="http://schemas.openxmlformats.org/officeDocument/2006/math"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discontinuities, and turning points</a:t>
                </a:r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CC65E18-CD90-4ADD-9E0E-31222D89AC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1493" y="1718889"/>
                <a:ext cx="7681736" cy="343427"/>
              </a:xfrm>
              <a:prstGeom prst="rect">
                <a:avLst/>
              </a:prstGeom>
              <a:blipFill>
                <a:blip r:embed="rId7"/>
                <a:stretch>
                  <a:fillRect l="-476" t="-3571" b="-23214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5D3F4E2F-B92C-4DFA-8695-7B4FC53621B1}"/>
              </a:ext>
            </a:extLst>
          </p:cNvPr>
          <p:cNvGrpSpPr/>
          <p:nvPr/>
        </p:nvGrpSpPr>
        <p:grpSpPr>
          <a:xfrm>
            <a:off x="8329486" y="5062432"/>
            <a:ext cx="3362358" cy="752530"/>
            <a:chOff x="585638" y="3002808"/>
            <a:chExt cx="3362358" cy="75253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F51D9F1-FB38-447D-B7F9-A1648522BB0E}"/>
                </a:ext>
              </a:extLst>
            </p:cNvPr>
            <p:cNvCxnSpPr/>
            <p:nvPr/>
          </p:nvCxnSpPr>
          <p:spPr>
            <a:xfrm>
              <a:off x="2627989" y="3247835"/>
              <a:ext cx="0" cy="1874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7C0C52FC-543D-4A20-BB61-4E821C1783ED}"/>
                </a:ext>
              </a:extLst>
            </p:cNvPr>
            <p:cNvGrpSpPr/>
            <p:nvPr/>
          </p:nvGrpSpPr>
          <p:grpSpPr>
            <a:xfrm>
              <a:off x="585638" y="3002808"/>
              <a:ext cx="3362358" cy="752530"/>
              <a:chOff x="585638" y="3002808"/>
              <a:chExt cx="3362358" cy="752530"/>
            </a:xfrm>
          </p:grpSpPr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1C044349-471E-49F7-B883-CA2E7DFCA2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39455" y="3331687"/>
                <a:ext cx="270854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B21F2CCB-C842-4DE8-8144-2BABCF7E82B3}"/>
                      </a:ext>
                    </a:extLst>
                  </p:cNvPr>
                  <p:cNvSpPr txBox="1"/>
                  <p:nvPr/>
                </p:nvSpPr>
                <p:spPr>
                  <a:xfrm>
                    <a:off x="2393745" y="3416784"/>
                    <a:ext cx="468488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𝟎</m:t>
                          </m:r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B21F2CCB-C842-4DE8-8144-2BABCF7E82B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93745" y="3416784"/>
                    <a:ext cx="468488" cy="338554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59957F21-AF44-4B46-B8FA-666E7B675FD3}"/>
                      </a:ext>
                    </a:extLst>
                  </p:cNvPr>
                  <p:cNvSpPr txBox="1"/>
                  <p:nvPr/>
                </p:nvSpPr>
                <p:spPr>
                  <a:xfrm>
                    <a:off x="585638" y="3002808"/>
                    <a:ext cx="50800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1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59957F21-AF44-4B46-B8FA-666E7B675FD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5638" y="3002808"/>
                    <a:ext cx="508000" cy="338554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8929"/>
                    </a:stretch>
                  </a:blipFill>
                </p:spPr>
                <p:txBody>
                  <a:bodyPr/>
                  <a:lstStyle/>
                  <a:p>
                    <a:r>
                      <a:rPr lang="ar-A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E681DD4-3443-4F4E-A456-A1D65A10E6F6}"/>
              </a:ext>
            </a:extLst>
          </p:cNvPr>
          <p:cNvGrpSpPr/>
          <p:nvPr/>
        </p:nvGrpSpPr>
        <p:grpSpPr>
          <a:xfrm>
            <a:off x="8290757" y="6104112"/>
            <a:ext cx="3401087" cy="770298"/>
            <a:chOff x="546909" y="3794905"/>
            <a:chExt cx="3401087" cy="770298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89BE72CF-541B-488E-86AF-3CECCAC91546}"/>
                </a:ext>
              </a:extLst>
            </p:cNvPr>
            <p:cNvGrpSpPr/>
            <p:nvPr/>
          </p:nvGrpSpPr>
          <p:grpSpPr>
            <a:xfrm>
              <a:off x="1258958" y="4058944"/>
              <a:ext cx="2689038" cy="187423"/>
              <a:chOff x="1258958" y="4058944"/>
              <a:chExt cx="2689038" cy="187423"/>
            </a:xfrm>
          </p:grpSpPr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756A6195-4AAE-4C6D-82EC-8545B84A8A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58958" y="4142796"/>
                <a:ext cx="2689038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18AA4D65-955C-4CF0-BC4E-36E01EF5E19C}"/>
                  </a:ext>
                </a:extLst>
              </p:cNvPr>
              <p:cNvCxnSpPr/>
              <p:nvPr/>
            </p:nvCxnSpPr>
            <p:spPr>
              <a:xfrm>
                <a:off x="2647492" y="4058944"/>
                <a:ext cx="0" cy="1874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949658EF-2E53-4D11-82EA-6ADBB6DF3F38}"/>
                    </a:ext>
                  </a:extLst>
                </p:cNvPr>
                <p:cNvSpPr txBox="1"/>
                <p:nvPr/>
              </p:nvSpPr>
              <p:spPr>
                <a:xfrm>
                  <a:off x="2424057" y="4226649"/>
                  <a:ext cx="468488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949658EF-2E53-4D11-82EA-6ADBB6DF3F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4057" y="4226649"/>
                  <a:ext cx="468488" cy="33855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89D987BC-D426-4AC2-BE72-14E33697DAC2}"/>
                    </a:ext>
                  </a:extLst>
                </p:cNvPr>
                <p:cNvSpPr txBox="1"/>
                <p:nvPr/>
              </p:nvSpPr>
              <p:spPr>
                <a:xfrm>
                  <a:off x="546909" y="3794905"/>
                  <a:ext cx="50800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𝒇</m:t>
                            </m:r>
                          </m:e>
                          <m:sup>
                            <m:r>
                              <a:rPr lang="en-US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𝒙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89D987BC-D426-4AC2-BE72-14E33697DA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6909" y="3794905"/>
                  <a:ext cx="508000" cy="338554"/>
                </a:xfrm>
                <a:prstGeom prst="rect">
                  <a:avLst/>
                </a:prstGeom>
                <a:blipFill>
                  <a:blip r:embed="rId11"/>
                  <a:stretch>
                    <a:fillRect r="-6024" b="-8929"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5F5B905-C9E0-4426-A4BB-0D9B7F8B913E}"/>
              </a:ext>
            </a:extLst>
          </p:cNvPr>
          <p:cNvGrpSpPr/>
          <p:nvPr/>
        </p:nvGrpSpPr>
        <p:grpSpPr>
          <a:xfrm>
            <a:off x="9098173" y="4543131"/>
            <a:ext cx="2491766" cy="849387"/>
            <a:chOff x="1357797" y="2480582"/>
            <a:chExt cx="2491766" cy="8493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3D7EB49-219E-460A-9E77-A13DDF51CA22}"/>
                </a:ext>
              </a:extLst>
            </p:cNvPr>
            <p:cNvSpPr txBox="1"/>
            <p:nvPr/>
          </p:nvSpPr>
          <p:spPr>
            <a:xfrm>
              <a:off x="2591087" y="2960637"/>
              <a:ext cx="117193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increasing</a:t>
              </a:r>
              <a:endParaRPr 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C531DBC-5656-4B7F-B2B1-E48E2D40383D}"/>
                </a:ext>
              </a:extLst>
            </p:cNvPr>
            <p:cNvSpPr txBox="1"/>
            <p:nvPr/>
          </p:nvSpPr>
          <p:spPr>
            <a:xfrm>
              <a:off x="1371297" y="2960637"/>
              <a:ext cx="136126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decreasing</a:t>
              </a:r>
              <a:endParaRPr lang="en-US" dirty="0"/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13FE803F-AD32-477A-9C48-D4788DA83BAB}"/>
                </a:ext>
              </a:extLst>
            </p:cNvPr>
            <p:cNvCxnSpPr/>
            <p:nvPr/>
          </p:nvCxnSpPr>
          <p:spPr>
            <a:xfrm flipV="1">
              <a:off x="2714776" y="2480582"/>
              <a:ext cx="1134787" cy="5131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7C03F9D0-5A2A-4627-A6EB-A049270F64B6}"/>
                </a:ext>
              </a:extLst>
            </p:cNvPr>
            <p:cNvCxnSpPr/>
            <p:nvPr/>
          </p:nvCxnSpPr>
          <p:spPr>
            <a:xfrm>
              <a:off x="1357797" y="2504069"/>
              <a:ext cx="1197011" cy="47984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23E43FC-7B87-4850-B881-2857594ACC74}"/>
              </a:ext>
            </a:extLst>
          </p:cNvPr>
          <p:cNvGrpSpPr/>
          <p:nvPr/>
        </p:nvGrpSpPr>
        <p:grpSpPr>
          <a:xfrm>
            <a:off x="9104455" y="5981816"/>
            <a:ext cx="2673398" cy="523220"/>
            <a:chOff x="1524276" y="3662075"/>
            <a:chExt cx="2673398" cy="52322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075ED618-AEF9-43A4-AEF9-C817FFD2B41B}"/>
                </a:ext>
              </a:extLst>
            </p:cNvPr>
            <p:cNvGrpSpPr/>
            <p:nvPr/>
          </p:nvGrpSpPr>
          <p:grpSpPr>
            <a:xfrm>
              <a:off x="1524276" y="3662075"/>
              <a:ext cx="2673398" cy="523220"/>
              <a:chOff x="1524276" y="3657671"/>
              <a:chExt cx="2673398" cy="523220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3642063-D42A-477F-9F6D-33CBE87DD087}"/>
                  </a:ext>
                </a:extLst>
              </p:cNvPr>
              <p:cNvSpPr txBox="1"/>
              <p:nvPr/>
            </p:nvSpPr>
            <p:spPr>
              <a:xfrm>
                <a:off x="2914559" y="3657671"/>
                <a:ext cx="128311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0070C0"/>
                    </a:solidFill>
                  </a:rPr>
                  <a:t>+++</a:t>
                </a:r>
                <a:r>
                  <a:rPr lang="en-US" sz="1800" b="1" dirty="0">
                    <a:solidFill>
                      <a:srgbClr val="0070C0"/>
                    </a:solidFill>
                  </a:rPr>
                  <a:t> </a:t>
                </a:r>
                <a:endParaRPr lang="en-US" dirty="0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497DA3E-C660-4A8D-8688-B7C26A084B6B}"/>
                  </a:ext>
                </a:extLst>
              </p:cNvPr>
              <p:cNvSpPr txBox="1"/>
              <p:nvPr/>
            </p:nvSpPr>
            <p:spPr>
              <a:xfrm>
                <a:off x="1524276" y="3681739"/>
                <a:ext cx="108576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rgbClr val="0070C0"/>
                    </a:solidFill>
                  </a:rPr>
                  <a:t>_____</a:t>
                </a:r>
                <a:endParaRPr lang="en-US" dirty="0"/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F543477-835C-433B-9352-60A213100116}"/>
                </a:ext>
              </a:extLst>
            </p:cNvPr>
            <p:cNvSpPr txBox="1"/>
            <p:nvPr/>
          </p:nvSpPr>
          <p:spPr>
            <a:xfrm>
              <a:off x="2500128" y="3714701"/>
              <a:ext cx="36210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solidFill>
                    <a:srgbClr val="0070C0"/>
                  </a:solidFill>
                </a:rPr>
                <a:t>0</a:t>
              </a:r>
              <a:endParaRPr lang="en-US" sz="20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D2B6CA5-C600-45A8-AF40-385F3AA624BC}"/>
                  </a:ext>
                </a:extLst>
              </p:cNvPr>
              <p:cNvSpPr txBox="1"/>
              <p:nvPr/>
            </p:nvSpPr>
            <p:spPr>
              <a:xfrm>
                <a:off x="72049" y="2180067"/>
                <a:ext cx="139453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&lt;</m:t>
                    </m:r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𝟎</m:t>
                    </m:r>
                  </m:oMath>
                </a14:m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:endParaRPr lang="en-US" sz="16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D2B6CA5-C600-45A8-AF40-385F3AA624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9" y="2180067"/>
                <a:ext cx="1394531" cy="338554"/>
              </a:xfrm>
              <a:prstGeom prst="rect">
                <a:avLst/>
              </a:prstGeom>
              <a:blipFill>
                <a:blip r:embed="rId12"/>
                <a:stretch>
                  <a:fillRect l="-2620" t="-5455" b="-23636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>
            <a:extLst>
              <a:ext uri="{FF2B5EF4-FFF2-40B4-BE49-F238E27FC236}">
                <a16:creationId xmlns:a16="http://schemas.microsoft.com/office/drawing/2014/main" id="{37AEAC9B-2A30-465E-8073-583F3950D57E}"/>
              </a:ext>
            </a:extLst>
          </p:cNvPr>
          <p:cNvSpPr txBox="1"/>
          <p:nvPr/>
        </p:nvSpPr>
        <p:spPr>
          <a:xfrm>
            <a:off x="1544610" y="3102085"/>
            <a:ext cx="3039533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838575" algn="l"/>
              </a:tabLst>
            </a:pPr>
            <a:r>
              <a:rPr lang="en-US" sz="16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Slope of tangent is positive</a:t>
            </a:r>
            <a:endParaRPr lang="en-US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354C56D-293D-486D-A424-9E2025D594FC}"/>
              </a:ext>
            </a:extLst>
          </p:cNvPr>
          <p:cNvSpPr txBox="1"/>
          <p:nvPr/>
        </p:nvSpPr>
        <p:spPr>
          <a:xfrm>
            <a:off x="1559768" y="2127194"/>
            <a:ext cx="4101305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838575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function is leveling out (decreasing)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30C3B2B-D2DF-4083-B841-F85B1C45CCD8}"/>
              </a:ext>
            </a:extLst>
          </p:cNvPr>
          <p:cNvSpPr txBox="1"/>
          <p:nvPr/>
        </p:nvSpPr>
        <p:spPr>
          <a:xfrm>
            <a:off x="1527185" y="2378905"/>
            <a:ext cx="2908961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838575" algn="l"/>
              </a:tabLst>
            </a:pPr>
            <a:r>
              <a:rPr lang="en-US" sz="16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Slope of tangent is negative</a:t>
            </a:r>
            <a:endParaRPr lang="en-US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829EE58-E2A3-4A62-9616-2D866777107C}"/>
              </a:ext>
            </a:extLst>
          </p:cNvPr>
          <p:cNvCxnSpPr/>
          <p:nvPr/>
        </p:nvCxnSpPr>
        <p:spPr>
          <a:xfrm>
            <a:off x="4101176" y="3269471"/>
            <a:ext cx="6699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202F538B-E49B-4F32-80A7-79B46314C40B}"/>
              </a:ext>
            </a:extLst>
          </p:cNvPr>
          <p:cNvCxnSpPr/>
          <p:nvPr/>
        </p:nvCxnSpPr>
        <p:spPr>
          <a:xfrm>
            <a:off x="4101177" y="2550939"/>
            <a:ext cx="6699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A28092D3-8348-46C2-BAEB-B1BD248E49B9}"/>
              </a:ext>
            </a:extLst>
          </p:cNvPr>
          <p:cNvSpPr txBox="1"/>
          <p:nvPr/>
        </p:nvSpPr>
        <p:spPr>
          <a:xfrm>
            <a:off x="4941745" y="2334195"/>
            <a:ext cx="2553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Derivative: negative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FBDE142-5A3C-4278-BE4E-17046E45DDFC}"/>
              </a:ext>
            </a:extLst>
          </p:cNvPr>
          <p:cNvSpPr txBox="1"/>
          <p:nvPr/>
        </p:nvSpPr>
        <p:spPr>
          <a:xfrm>
            <a:off x="4886453" y="3060957"/>
            <a:ext cx="2469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Derivative: positive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2159786-F98D-4047-9CF5-AE317C8B4102}"/>
              </a:ext>
            </a:extLst>
          </p:cNvPr>
          <p:cNvSpPr txBox="1"/>
          <p:nvPr/>
        </p:nvSpPr>
        <p:spPr>
          <a:xfrm>
            <a:off x="47065" y="4103045"/>
            <a:ext cx="1739628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838575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Turning Points: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3F92D92-AFBC-4741-A6B8-650A14B014BB}"/>
                  </a:ext>
                </a:extLst>
              </p:cNvPr>
              <p:cNvSpPr txBox="1"/>
              <p:nvPr/>
            </p:nvSpPr>
            <p:spPr>
              <a:xfrm>
                <a:off x="143151" y="4541802"/>
                <a:ext cx="209373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𝟎</m:t>
                    </m:r>
                  </m:oMath>
                </a14:m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:endParaRPr lang="en-US" sz="16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3F92D92-AFBC-4741-A6B8-650A14B014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151" y="4541802"/>
                <a:ext cx="2093735" cy="338554"/>
              </a:xfrm>
              <a:prstGeom prst="rect">
                <a:avLst/>
              </a:prstGeom>
              <a:blipFill>
                <a:blip r:embed="rId13"/>
                <a:stretch>
                  <a:fillRect l="-1453" t="-5357" b="-21429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Box 62">
            <a:extLst>
              <a:ext uri="{FF2B5EF4-FFF2-40B4-BE49-F238E27FC236}">
                <a16:creationId xmlns:a16="http://schemas.microsoft.com/office/drawing/2014/main" id="{F04C5F45-71E8-43FF-849C-B0E248449D0C}"/>
              </a:ext>
            </a:extLst>
          </p:cNvPr>
          <p:cNvSpPr txBox="1"/>
          <p:nvPr/>
        </p:nvSpPr>
        <p:spPr>
          <a:xfrm>
            <a:off x="1527185" y="4505546"/>
            <a:ext cx="3837773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838575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function has a horizontal tangent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85192D4-DE1C-464C-AB56-D0A7E10D9AF8}"/>
                  </a:ext>
                </a:extLst>
              </p:cNvPr>
              <p:cNvSpPr txBox="1"/>
              <p:nvPr/>
            </p:nvSpPr>
            <p:spPr>
              <a:xfrm>
                <a:off x="1543380" y="4803330"/>
                <a:ext cx="2293894" cy="3434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3838575" algn="l"/>
                  </a:tabLst>
                </a:pPr>
                <a:r>
                  <a:rPr lang="en-US" sz="16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Slope of tangent</a:t>
                </a:r>
                <a14:m>
                  <m:oMath xmlns:m="http://schemas.openxmlformats.org/officeDocument/2006/math">
                    <m:r>
                      <a:rPr lang="en-US" sz="16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6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𝟎</m:t>
                    </m:r>
                  </m:oMath>
                </a14:m>
                <a:endParaRPr lang="en-US" sz="16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85192D4-DE1C-464C-AB56-D0A7E10D9A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3380" y="4803330"/>
                <a:ext cx="2293894" cy="343427"/>
              </a:xfrm>
              <a:prstGeom prst="rect">
                <a:avLst/>
              </a:prstGeom>
              <a:blipFill>
                <a:blip r:embed="rId14"/>
                <a:stretch>
                  <a:fillRect l="-1330" t="-3571" b="-23214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extBox 64">
            <a:extLst>
              <a:ext uri="{FF2B5EF4-FFF2-40B4-BE49-F238E27FC236}">
                <a16:creationId xmlns:a16="http://schemas.microsoft.com/office/drawing/2014/main" id="{F697AB0E-2018-4E5E-93A3-FA3B8858E8A2}"/>
              </a:ext>
            </a:extLst>
          </p:cNvPr>
          <p:cNvSpPr txBox="1"/>
          <p:nvPr/>
        </p:nvSpPr>
        <p:spPr>
          <a:xfrm>
            <a:off x="4107103" y="4777425"/>
            <a:ext cx="2469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Derivative= zero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85C545BA-B3A2-4788-9C70-A8809182DAFE}"/>
              </a:ext>
            </a:extLst>
          </p:cNvPr>
          <p:cNvCxnSpPr/>
          <p:nvPr/>
        </p:nvCxnSpPr>
        <p:spPr>
          <a:xfrm>
            <a:off x="3446071" y="4975043"/>
            <a:ext cx="6699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3D0570F-C6BE-4DC4-B6D1-C04EF0B0156C}"/>
                  </a:ext>
                </a:extLst>
              </p:cNvPr>
              <p:cNvSpPr txBox="1"/>
              <p:nvPr/>
            </p:nvSpPr>
            <p:spPr>
              <a:xfrm>
                <a:off x="57842" y="2913403"/>
                <a:ext cx="123331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&gt;</m:t>
                    </m:r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𝟎</m:t>
                    </m:r>
                  </m:oMath>
                </a14:m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:endParaRPr lang="en-US" sz="1600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3D0570F-C6BE-4DC4-B6D1-C04EF0B01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42" y="2913403"/>
                <a:ext cx="1233311" cy="338554"/>
              </a:xfrm>
              <a:prstGeom prst="rect">
                <a:avLst/>
              </a:prstGeom>
              <a:blipFill>
                <a:blip r:embed="rId15"/>
                <a:stretch>
                  <a:fillRect l="-2463" t="-5455" b="-23636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TextBox 68">
            <a:extLst>
              <a:ext uri="{FF2B5EF4-FFF2-40B4-BE49-F238E27FC236}">
                <a16:creationId xmlns:a16="http://schemas.microsoft.com/office/drawing/2014/main" id="{132E5426-C5F3-40C9-98AB-2929F9BA4627}"/>
              </a:ext>
            </a:extLst>
          </p:cNvPr>
          <p:cNvSpPr txBox="1"/>
          <p:nvPr/>
        </p:nvSpPr>
        <p:spPr>
          <a:xfrm>
            <a:off x="1559768" y="2878058"/>
            <a:ext cx="3412066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838575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function is rising (increasing)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24C1595B-DD7C-48AD-B5D9-AA70C1BF779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12192000" cy="65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875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52" grpId="0"/>
      <p:bldP spid="53" grpId="0"/>
      <p:bldP spid="55" grpId="0"/>
      <p:bldP spid="56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7" grpId="0"/>
      <p:bldP spid="6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CC79A7-6DE8-4FE0-8889-AD667DDD91BD}"/>
              </a:ext>
            </a:extLst>
          </p:cNvPr>
          <p:cNvSpPr txBox="1"/>
          <p:nvPr/>
        </p:nvSpPr>
        <p:spPr>
          <a:xfrm>
            <a:off x="131291" y="685384"/>
            <a:ext cx="3066539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/>
                </a:solidFill>
                <a:highlight>
                  <a:srgbClr val="000080"/>
                </a:highlight>
                <a:latin typeface="+mj-lt"/>
                <a:ea typeface="+mj-ea"/>
                <a:cs typeface="+mj-cs"/>
              </a:rPr>
              <a:t>Example:</a:t>
            </a:r>
            <a:r>
              <a:rPr lang="en-US" sz="2000" b="1" dirty="0">
                <a:latin typeface="Calibri" panose="020F0502020204030204" pitchFamily="34" charset="0"/>
                <a:cs typeface="Arial" panose="020B0604020202020204" pitchFamily="34" charset="0"/>
              </a:rPr>
              <a:t> Q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 Page: 151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453CE4-EE98-4B4C-8D89-0C5BA911EBAC}"/>
              </a:ext>
            </a:extLst>
          </p:cNvPr>
          <p:cNvSpPr/>
          <p:nvPr/>
        </p:nvSpPr>
        <p:spPr>
          <a:xfrm>
            <a:off x="131292" y="692620"/>
            <a:ext cx="6813469" cy="8574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5C859BC-A95C-4A72-A342-0468D3D79177}"/>
                  </a:ext>
                </a:extLst>
              </p:cNvPr>
              <p:cNvSpPr txBox="1"/>
              <p:nvPr/>
            </p:nvSpPr>
            <p:spPr>
              <a:xfrm>
                <a:off x="368806" y="1037506"/>
                <a:ext cx="7219245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tabLst>
                    <a:tab pos="3838575" algn="l"/>
                  </a:tabLst>
                </a:pPr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Given the graph of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sketch a plausible graph of </a:t>
                </a:r>
                <a:r>
                  <a:rPr lang="en-US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derivative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p>
                        <m:r>
                          <a:rPr lang="en-US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</m:oMath>
                </a14:m>
                <a:endParaRPr lang="en-US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5C859BC-A95C-4A72-A342-0468D3D791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06" y="1037506"/>
                <a:ext cx="7219245" cy="374846"/>
              </a:xfrm>
              <a:prstGeom prst="rect">
                <a:avLst/>
              </a:prstGeom>
              <a:blipFill>
                <a:blip r:embed="rId2"/>
                <a:stretch>
                  <a:fillRect l="-675" t="-6452" b="-24194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8F0F5AF2-FDB9-4DD3-9EA8-05A8EEC0857C}"/>
              </a:ext>
            </a:extLst>
          </p:cNvPr>
          <p:cNvSpPr txBox="1"/>
          <p:nvPr/>
        </p:nvSpPr>
        <p:spPr>
          <a:xfrm>
            <a:off x="12755" y="1604728"/>
            <a:ext cx="16167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highlight>
                  <a:srgbClr val="000080"/>
                </a:highlight>
                <a:latin typeface="+mj-lt"/>
                <a:ea typeface="+mj-ea"/>
                <a:cs typeface="+mj-cs"/>
              </a:rPr>
              <a:t>Solution: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CBE99D-DA21-4419-9F67-2286BB3C8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924" y="601846"/>
            <a:ext cx="3663911" cy="32048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54A1CE5-1F69-4BE8-93AF-6D89155DED1E}"/>
                  </a:ext>
                </a:extLst>
              </p:cNvPr>
              <p:cNvSpPr txBox="1"/>
              <p:nvPr/>
            </p:nvSpPr>
            <p:spPr>
              <a:xfrm>
                <a:off x="1207183" y="1617704"/>
                <a:ext cx="7681736" cy="3434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3838575" algn="l"/>
                  </a:tabLst>
                </a:pPr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Analyze the behavior of </a:t>
                </a:r>
                <a14:m>
                  <m:oMath xmlns:m="http://schemas.openxmlformats.org/officeDocument/2006/math"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discontinuities, and turning points</a:t>
                </a:r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54A1CE5-1F69-4BE8-93AF-6D89155DED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7183" y="1617704"/>
                <a:ext cx="7681736" cy="343427"/>
              </a:xfrm>
              <a:prstGeom prst="rect">
                <a:avLst/>
              </a:prstGeom>
              <a:blipFill>
                <a:blip r:embed="rId4"/>
                <a:stretch>
                  <a:fillRect l="-397" t="-3509" b="-21053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C465502D-FC50-4825-BAA7-2CDFC6E7B016}"/>
              </a:ext>
            </a:extLst>
          </p:cNvPr>
          <p:cNvSpPr txBox="1"/>
          <p:nvPr/>
        </p:nvSpPr>
        <p:spPr>
          <a:xfrm>
            <a:off x="289749" y="1865795"/>
            <a:ext cx="578648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838575" algn="l"/>
              </a:tabLst>
            </a:pPr>
            <a:r>
              <a:rPr lang="en-US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function is leveling out (decreasing)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D6BEC7-6A83-400B-8B4D-2985282CBAB8}"/>
              </a:ext>
            </a:extLst>
          </p:cNvPr>
          <p:cNvSpPr txBox="1"/>
          <p:nvPr/>
        </p:nvSpPr>
        <p:spPr>
          <a:xfrm>
            <a:off x="61400" y="2255097"/>
            <a:ext cx="3792815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838575" algn="l"/>
              </a:tabLst>
            </a:pPr>
            <a:r>
              <a:rPr lang="en-US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Slope of tangent is negative</a:t>
            </a:r>
            <a:endParaRPr lang="en-US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64D33AA-9DAD-4C32-BFBB-1588E29B1408}"/>
              </a:ext>
            </a:extLst>
          </p:cNvPr>
          <p:cNvCxnSpPr>
            <a:cxnSpLocks/>
          </p:cNvCxnSpPr>
          <p:nvPr/>
        </p:nvCxnSpPr>
        <p:spPr>
          <a:xfrm>
            <a:off x="3022534" y="2478723"/>
            <a:ext cx="3505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6FE1572-F346-4684-A8C7-8FD763CA0DEC}"/>
              </a:ext>
            </a:extLst>
          </p:cNvPr>
          <p:cNvSpPr txBox="1"/>
          <p:nvPr/>
        </p:nvSpPr>
        <p:spPr>
          <a:xfrm>
            <a:off x="3528179" y="2244867"/>
            <a:ext cx="2766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Derivative: negative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A92FE0D-C7A9-45BA-9C8A-D519FEB5B8D3}"/>
                  </a:ext>
                </a:extLst>
              </p:cNvPr>
              <p:cNvSpPr txBox="1"/>
              <p:nvPr/>
            </p:nvSpPr>
            <p:spPr>
              <a:xfrm>
                <a:off x="97351" y="2783065"/>
                <a:ext cx="209373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</m:t>
                    </m:r>
                  </m:oMath>
                </a14:m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:endParaRPr lang="en-US" sz="16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A92FE0D-C7A9-45BA-9C8A-D519FEB5B8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51" y="2783065"/>
                <a:ext cx="2093735" cy="338554"/>
              </a:xfrm>
              <a:prstGeom prst="rect">
                <a:avLst/>
              </a:prstGeom>
              <a:blipFill>
                <a:blip r:embed="rId5"/>
                <a:stretch>
                  <a:fillRect l="-1749" t="-5455" b="-23636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8E0C0C55-5CF6-4B69-90C4-8474B678F26D}"/>
              </a:ext>
            </a:extLst>
          </p:cNvPr>
          <p:cNvSpPr txBox="1"/>
          <p:nvPr/>
        </p:nvSpPr>
        <p:spPr>
          <a:xfrm>
            <a:off x="1372301" y="2774670"/>
            <a:ext cx="3837773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838575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function has Vertical Asymptote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D9777E2-BD72-45B3-8F6C-7469B5534DE6}"/>
                  </a:ext>
                </a:extLst>
              </p:cNvPr>
              <p:cNvSpPr txBox="1"/>
              <p:nvPr/>
            </p:nvSpPr>
            <p:spPr>
              <a:xfrm>
                <a:off x="97351" y="4550782"/>
                <a:ext cx="1143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</m:t>
                    </m:r>
                  </m:oMath>
                </a14:m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:endParaRPr lang="en-US" sz="16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D9777E2-BD72-45B3-8F6C-7469B5534D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51" y="4550782"/>
                <a:ext cx="1143000" cy="338554"/>
              </a:xfrm>
              <a:prstGeom prst="rect">
                <a:avLst/>
              </a:prstGeom>
              <a:blipFill>
                <a:blip r:embed="rId6"/>
                <a:stretch>
                  <a:fillRect l="-3209" t="-5455" b="-23636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9210B2DD-7D82-427D-BAE3-B49C890C7158}"/>
              </a:ext>
            </a:extLst>
          </p:cNvPr>
          <p:cNvSpPr txBox="1"/>
          <p:nvPr/>
        </p:nvSpPr>
        <p:spPr>
          <a:xfrm>
            <a:off x="1372301" y="4612603"/>
            <a:ext cx="3837773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838575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function has Vertical Asymptote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0E3DB37-2663-4F12-823D-1F413A2F96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1319" y="556347"/>
            <a:ext cx="3781425" cy="34201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28E4FC7-C62B-40DF-8A31-F20C2B0D6D8C}"/>
                  </a:ext>
                </a:extLst>
              </p:cNvPr>
              <p:cNvSpPr txBox="1"/>
              <p:nvPr/>
            </p:nvSpPr>
            <p:spPr>
              <a:xfrm>
                <a:off x="1229386" y="3193439"/>
                <a:ext cx="14080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→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e>
                        <m:sup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28E4FC7-C62B-40DF-8A31-F20C2B0D6D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386" y="3193439"/>
                <a:ext cx="1408043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114E4B59-8988-4362-8981-8A76A59F274E}"/>
              </a:ext>
            </a:extLst>
          </p:cNvPr>
          <p:cNvSpPr txBox="1"/>
          <p:nvPr/>
        </p:nvSpPr>
        <p:spPr>
          <a:xfrm>
            <a:off x="2508957" y="3196240"/>
            <a:ext cx="2908961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838575" algn="l"/>
              </a:tabLst>
            </a:pPr>
            <a:r>
              <a:rPr lang="en-US" sz="16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tangent </a:t>
            </a: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get much steep with negative slope</a:t>
            </a:r>
            <a:endParaRPr lang="en-US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E8DB753-FFBD-4F6C-8E5A-5BF20630A9B3}"/>
                  </a:ext>
                </a:extLst>
              </p:cNvPr>
              <p:cNvSpPr txBox="1"/>
              <p:nvPr/>
            </p:nvSpPr>
            <p:spPr>
              <a:xfrm>
                <a:off x="3854215" y="3446854"/>
                <a:ext cx="9855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→−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E8DB753-FFBD-4F6C-8E5A-5BF20630A9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215" y="3446854"/>
                <a:ext cx="985515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8925CE3-9E89-4A0A-BFC5-033D161AED03}"/>
                  </a:ext>
                </a:extLst>
              </p:cNvPr>
              <p:cNvSpPr txBox="1"/>
              <p:nvPr/>
            </p:nvSpPr>
            <p:spPr>
              <a:xfrm>
                <a:off x="1229387" y="3828592"/>
                <a:ext cx="14080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→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e>
                        <m:sup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8925CE3-9E89-4A0A-BFC5-033D161AED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387" y="3828592"/>
                <a:ext cx="1408043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C6774F92-5524-4151-8951-96A4E176AEE0}"/>
              </a:ext>
            </a:extLst>
          </p:cNvPr>
          <p:cNvSpPr txBox="1"/>
          <p:nvPr/>
        </p:nvSpPr>
        <p:spPr>
          <a:xfrm>
            <a:off x="2588889" y="3845369"/>
            <a:ext cx="2908961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838575" algn="l"/>
              </a:tabLst>
            </a:pPr>
            <a:r>
              <a:rPr lang="en-US" sz="16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tangent </a:t>
            </a: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get much steep with negative slope</a:t>
            </a:r>
            <a:endParaRPr lang="en-US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74D5A92-7E3B-4BA9-986A-408B4D47B389}"/>
                  </a:ext>
                </a:extLst>
              </p:cNvPr>
              <p:cNvSpPr txBox="1"/>
              <p:nvPr/>
            </p:nvSpPr>
            <p:spPr>
              <a:xfrm>
                <a:off x="3939413" y="4075181"/>
                <a:ext cx="9855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74D5A92-7E3B-4BA9-986A-408B4D47B3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9413" y="4075181"/>
                <a:ext cx="985515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B426450-03EF-4F11-B933-E37A14418391}"/>
                  </a:ext>
                </a:extLst>
              </p:cNvPr>
              <p:cNvSpPr txBox="1"/>
              <p:nvPr/>
            </p:nvSpPr>
            <p:spPr>
              <a:xfrm>
                <a:off x="1240351" y="5285254"/>
                <a:ext cx="14080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→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e>
                        <m:sup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B426450-03EF-4F11-B933-E37A144183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0351" y="5285254"/>
                <a:ext cx="1408043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C45F2835-DB9D-459A-9EC3-45B42B2565E5}"/>
              </a:ext>
            </a:extLst>
          </p:cNvPr>
          <p:cNvSpPr txBox="1"/>
          <p:nvPr/>
        </p:nvSpPr>
        <p:spPr>
          <a:xfrm>
            <a:off x="2588890" y="5292853"/>
            <a:ext cx="2908961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838575" algn="l"/>
              </a:tabLst>
            </a:pPr>
            <a:r>
              <a:rPr lang="en-US" sz="16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tangent </a:t>
            </a: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get much steep with negative slope</a:t>
            </a:r>
            <a:endParaRPr lang="en-US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F2BA863-B78E-41A4-814F-642557CD5A76}"/>
                  </a:ext>
                </a:extLst>
              </p:cNvPr>
              <p:cNvSpPr txBox="1"/>
              <p:nvPr/>
            </p:nvSpPr>
            <p:spPr>
              <a:xfrm>
                <a:off x="3963438" y="5565567"/>
                <a:ext cx="9855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→−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F2BA863-B78E-41A4-814F-642557CD5A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3438" y="5565567"/>
                <a:ext cx="985515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472467A-D6DC-4665-89D8-5ED7A358C943}"/>
                  </a:ext>
                </a:extLst>
              </p:cNvPr>
              <p:cNvSpPr txBox="1"/>
              <p:nvPr/>
            </p:nvSpPr>
            <p:spPr>
              <a:xfrm>
                <a:off x="1207183" y="6219781"/>
                <a:ext cx="14080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→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e>
                        <m:sup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472467A-D6DC-4665-89D8-5ED7A358C9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7183" y="6219781"/>
                <a:ext cx="1408043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C4468E80-CD49-40AB-AAC9-ADF075B0D5BE}"/>
              </a:ext>
            </a:extLst>
          </p:cNvPr>
          <p:cNvSpPr txBox="1"/>
          <p:nvPr/>
        </p:nvSpPr>
        <p:spPr>
          <a:xfrm>
            <a:off x="2615226" y="6182990"/>
            <a:ext cx="2908961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838575" algn="l"/>
              </a:tabLst>
            </a:pPr>
            <a:r>
              <a:rPr lang="en-US" sz="16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tangent </a:t>
            </a: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get much steep with negative slope</a:t>
            </a:r>
            <a:endParaRPr lang="en-US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EB6BE86-A25C-412E-99DF-B72A3A957AED}"/>
                  </a:ext>
                </a:extLst>
              </p:cNvPr>
              <p:cNvSpPr txBox="1"/>
              <p:nvPr/>
            </p:nvSpPr>
            <p:spPr>
              <a:xfrm>
                <a:off x="3926008" y="6426062"/>
                <a:ext cx="9855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EB6BE86-A25C-412E-99DF-B72A3A957A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6008" y="6426062"/>
                <a:ext cx="985515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>
            <a:extLst>
              <a:ext uri="{FF2B5EF4-FFF2-40B4-BE49-F238E27FC236}">
                <a16:creationId xmlns:a16="http://schemas.microsoft.com/office/drawing/2014/main" id="{D712DB8F-60CF-45BB-BA39-6D770C68DE2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43104" y="625636"/>
            <a:ext cx="4260913" cy="40100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93B3AD7-2A90-4E01-A214-F6CF1084279A}"/>
                  </a:ext>
                </a:extLst>
              </p:cNvPr>
              <p:cNvSpPr txBox="1"/>
              <p:nvPr/>
            </p:nvSpPr>
            <p:spPr>
              <a:xfrm>
                <a:off x="7284365" y="6088552"/>
                <a:ext cx="508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93B3AD7-2A90-4E01-A214-F6CF108427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4365" y="6088552"/>
                <a:ext cx="508000" cy="338554"/>
              </a:xfrm>
              <a:prstGeom prst="rect">
                <a:avLst/>
              </a:prstGeom>
              <a:blipFill>
                <a:blip r:embed="rId17"/>
                <a:stretch>
                  <a:fillRect l="-1205" r="-6024" b="-10909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>
            <a:extLst>
              <a:ext uri="{FF2B5EF4-FFF2-40B4-BE49-F238E27FC236}">
                <a16:creationId xmlns:a16="http://schemas.microsoft.com/office/drawing/2014/main" id="{400B9713-DAF4-4F26-A1C8-1D720C1D7030}"/>
              </a:ext>
            </a:extLst>
          </p:cNvPr>
          <p:cNvSpPr txBox="1"/>
          <p:nvPr/>
        </p:nvSpPr>
        <p:spPr>
          <a:xfrm>
            <a:off x="9399279" y="5058705"/>
            <a:ext cx="10441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decreasing</a:t>
            </a:r>
            <a:endParaRPr lang="en-US" sz="140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2338D3C-7AF7-47FF-8DCF-2F5B93BA811C}"/>
              </a:ext>
            </a:extLst>
          </p:cNvPr>
          <p:cNvGrpSpPr/>
          <p:nvPr/>
        </p:nvGrpSpPr>
        <p:grpSpPr>
          <a:xfrm>
            <a:off x="7335927" y="5083760"/>
            <a:ext cx="4398527" cy="826481"/>
            <a:chOff x="7159980" y="603193"/>
            <a:chExt cx="4737941" cy="826481"/>
          </a:xfrm>
        </p:grpSpPr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958E0203-5DB3-4DD5-BBB3-F5D0E978242A}"/>
                </a:ext>
              </a:extLst>
            </p:cNvPr>
            <p:cNvCxnSpPr/>
            <p:nvPr/>
          </p:nvCxnSpPr>
          <p:spPr>
            <a:xfrm>
              <a:off x="7902222" y="960668"/>
              <a:ext cx="3995699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843BD28-8EC3-4F09-9952-B96439E72639}"/>
                </a:ext>
              </a:extLst>
            </p:cNvPr>
            <p:cNvCxnSpPr/>
            <p:nvPr/>
          </p:nvCxnSpPr>
          <p:spPr>
            <a:xfrm>
              <a:off x="9290756" y="876816"/>
              <a:ext cx="0" cy="1874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C4CAAC2-57EA-437C-8041-C3E7F3A12940}"/>
                </a:ext>
              </a:extLst>
            </p:cNvPr>
            <p:cNvCxnSpPr/>
            <p:nvPr/>
          </p:nvCxnSpPr>
          <p:spPr>
            <a:xfrm>
              <a:off x="10507271" y="860995"/>
              <a:ext cx="0" cy="1874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0F7E66E2-444F-4A10-A3E9-824EB1190514}"/>
                    </a:ext>
                  </a:extLst>
                </p:cNvPr>
                <p:cNvSpPr txBox="1"/>
                <p:nvPr/>
              </p:nvSpPr>
              <p:spPr>
                <a:xfrm>
                  <a:off x="9056512" y="1045765"/>
                  <a:ext cx="468488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16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0F7E66E2-444F-4A10-A3E9-824EB11905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56512" y="1045765"/>
                  <a:ext cx="468488" cy="338554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9FCA86D3-5AC1-4E00-BA00-F6DC30525277}"/>
                    </a:ext>
                  </a:extLst>
                </p:cNvPr>
                <p:cNvSpPr txBox="1"/>
                <p:nvPr/>
              </p:nvSpPr>
              <p:spPr>
                <a:xfrm>
                  <a:off x="10275848" y="1060342"/>
                  <a:ext cx="462845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9FCA86D3-5AC1-4E00-BA00-F6DC305252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75848" y="1060342"/>
                  <a:ext cx="462845" cy="3693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59DB6A22-6FDC-4916-A73E-1AA7648312EB}"/>
                    </a:ext>
                  </a:extLst>
                </p:cNvPr>
                <p:cNvSpPr txBox="1"/>
                <p:nvPr/>
              </p:nvSpPr>
              <p:spPr>
                <a:xfrm>
                  <a:off x="7159980" y="603193"/>
                  <a:ext cx="50800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𝒇</m:t>
                        </m:r>
                        <m:d>
                          <m:dPr>
                            <m:ctrlPr>
                              <a:rPr lang="en-US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𝒙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59DB6A22-6FDC-4916-A73E-1AA7648312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59980" y="603193"/>
                  <a:ext cx="508000" cy="338554"/>
                </a:xfrm>
                <a:prstGeom prst="rect">
                  <a:avLst/>
                </a:prstGeom>
                <a:blipFill>
                  <a:blip r:embed="rId20"/>
                  <a:stretch>
                    <a:fillRect r="-1282" b="-10909"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46909D5B-DEE7-415F-9DA0-00B83E302EC6}"/>
              </a:ext>
            </a:extLst>
          </p:cNvPr>
          <p:cNvSpPr txBox="1"/>
          <p:nvPr/>
        </p:nvSpPr>
        <p:spPr>
          <a:xfrm>
            <a:off x="8147455" y="5058705"/>
            <a:ext cx="10441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decreasing</a:t>
            </a:r>
            <a:endParaRPr lang="en-US" sz="14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FD58E76-D6BF-4B48-A5A4-FCC36FB462CF}"/>
              </a:ext>
            </a:extLst>
          </p:cNvPr>
          <p:cNvSpPr txBox="1"/>
          <p:nvPr/>
        </p:nvSpPr>
        <p:spPr>
          <a:xfrm>
            <a:off x="10520052" y="5091532"/>
            <a:ext cx="10441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decreasing</a:t>
            </a:r>
            <a:endParaRPr lang="en-US" sz="1400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647A38A-F2DC-4566-8DFF-E16A3B150E07}"/>
              </a:ext>
            </a:extLst>
          </p:cNvPr>
          <p:cNvGrpSpPr/>
          <p:nvPr/>
        </p:nvGrpSpPr>
        <p:grpSpPr>
          <a:xfrm>
            <a:off x="8027268" y="6326485"/>
            <a:ext cx="3709457" cy="568679"/>
            <a:chOff x="7902222" y="860995"/>
            <a:chExt cx="3995699" cy="568679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D9A94A33-1D8C-4B35-9828-4BB0951FD017}"/>
                </a:ext>
              </a:extLst>
            </p:cNvPr>
            <p:cNvCxnSpPr/>
            <p:nvPr/>
          </p:nvCxnSpPr>
          <p:spPr>
            <a:xfrm>
              <a:off x="7902222" y="960668"/>
              <a:ext cx="3995699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4805739-2BA6-44F3-9720-428D6A350E19}"/>
                </a:ext>
              </a:extLst>
            </p:cNvPr>
            <p:cNvCxnSpPr/>
            <p:nvPr/>
          </p:nvCxnSpPr>
          <p:spPr>
            <a:xfrm>
              <a:off x="9290756" y="876816"/>
              <a:ext cx="0" cy="1874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56DC51A-F5F4-4BC9-B8C3-F79239AF8153}"/>
                </a:ext>
              </a:extLst>
            </p:cNvPr>
            <p:cNvCxnSpPr/>
            <p:nvPr/>
          </p:nvCxnSpPr>
          <p:spPr>
            <a:xfrm>
              <a:off x="10507271" y="860995"/>
              <a:ext cx="0" cy="1874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FC2DABCC-6E39-4F72-9B66-F315C8B4C795}"/>
                    </a:ext>
                  </a:extLst>
                </p:cNvPr>
                <p:cNvSpPr txBox="1"/>
                <p:nvPr/>
              </p:nvSpPr>
              <p:spPr>
                <a:xfrm>
                  <a:off x="9056512" y="1045765"/>
                  <a:ext cx="468488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16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A883F079-C332-4315-A0FA-79B67A30A8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56512" y="1045765"/>
                  <a:ext cx="468488" cy="338554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1E42BBDE-FCF9-46AF-B25D-5D02660C72F3}"/>
                    </a:ext>
                  </a:extLst>
                </p:cNvPr>
                <p:cNvSpPr txBox="1"/>
                <p:nvPr/>
              </p:nvSpPr>
              <p:spPr>
                <a:xfrm>
                  <a:off x="10275848" y="1060342"/>
                  <a:ext cx="462845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05336E67-6AB2-43EE-8560-E4ACF55785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75848" y="1060342"/>
                  <a:ext cx="462845" cy="369332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17637D78-8296-43E1-BAA0-4CB97F1437AF}"/>
              </a:ext>
            </a:extLst>
          </p:cNvPr>
          <p:cNvSpPr txBox="1"/>
          <p:nvPr/>
        </p:nvSpPr>
        <p:spPr>
          <a:xfrm>
            <a:off x="10728236" y="5983580"/>
            <a:ext cx="10857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70C0"/>
                </a:solidFill>
              </a:rPr>
              <a:t>_____</a:t>
            </a:r>
            <a:endParaRPr lang="en-US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7E6C06A-8074-43E7-83F9-C00EA101C628}"/>
              </a:ext>
            </a:extLst>
          </p:cNvPr>
          <p:cNvSpPr txBox="1"/>
          <p:nvPr/>
        </p:nvSpPr>
        <p:spPr>
          <a:xfrm>
            <a:off x="8313516" y="5938132"/>
            <a:ext cx="10857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70C0"/>
                </a:solidFill>
              </a:rPr>
              <a:t>_____</a:t>
            </a:r>
            <a:endParaRPr lang="en-US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66898B3-17D9-44AE-8A62-22DD12E74729}"/>
              </a:ext>
            </a:extLst>
          </p:cNvPr>
          <p:cNvSpPr txBox="1"/>
          <p:nvPr/>
        </p:nvSpPr>
        <p:spPr>
          <a:xfrm>
            <a:off x="9468490" y="5990955"/>
            <a:ext cx="10857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70C0"/>
                </a:solidFill>
              </a:rPr>
              <a:t>_____</a:t>
            </a:r>
            <a:endParaRPr lang="en-US" dirty="0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44A4DB9C-3180-4F35-9E4E-8A840ADA141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0" y="0"/>
            <a:ext cx="12192000" cy="65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36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3" grpId="0"/>
      <p:bldP spid="14" grpId="0"/>
      <p:bldP spid="16" grpId="0"/>
      <p:bldP spid="17" grpId="0"/>
      <p:bldP spid="18" grpId="0"/>
      <p:bldP spid="19" grpId="0"/>
      <p:bldP spid="21" grpId="0"/>
      <p:bldP spid="25" grpId="0"/>
      <p:bldP spid="26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41" grpId="0"/>
      <p:bldP spid="42" grpId="0"/>
      <p:bldP spid="50" grpId="0"/>
      <p:bldP spid="51" grpId="0"/>
      <p:bldP spid="59" grpId="0"/>
      <p:bldP spid="60" grpId="0"/>
      <p:bldP spid="6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BCE6943-9097-4446-8626-B84E9A393D11}"/>
              </a:ext>
            </a:extLst>
          </p:cNvPr>
          <p:cNvSpPr txBox="1"/>
          <p:nvPr/>
        </p:nvSpPr>
        <p:spPr>
          <a:xfrm>
            <a:off x="228458" y="870134"/>
            <a:ext cx="3066539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/>
                </a:solidFill>
                <a:highlight>
                  <a:srgbClr val="000080"/>
                </a:highlight>
                <a:latin typeface="+mj-lt"/>
                <a:ea typeface="+mj-ea"/>
                <a:cs typeface="+mj-cs"/>
              </a:rPr>
              <a:t>Exercise:</a:t>
            </a:r>
            <a:r>
              <a:rPr lang="en-US" sz="2000" b="1" dirty="0">
                <a:latin typeface="Calibri" panose="020F0502020204030204" pitchFamily="34" charset="0"/>
                <a:cs typeface="Arial" panose="020B0604020202020204" pitchFamily="34" charset="0"/>
              </a:rPr>
              <a:t> Q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 Page: 151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F70703-3E7A-48E0-911A-C40272FF8B23}"/>
              </a:ext>
            </a:extLst>
          </p:cNvPr>
          <p:cNvSpPr/>
          <p:nvPr/>
        </p:nvSpPr>
        <p:spPr>
          <a:xfrm>
            <a:off x="228459" y="877370"/>
            <a:ext cx="6813469" cy="8574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FD0263D-6172-4FA3-A43A-FBBFF220A090}"/>
                  </a:ext>
                </a:extLst>
              </p:cNvPr>
              <p:cNvSpPr txBox="1"/>
              <p:nvPr/>
            </p:nvSpPr>
            <p:spPr>
              <a:xfrm>
                <a:off x="465973" y="1222256"/>
                <a:ext cx="7219245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tabLst>
                    <a:tab pos="3838575" algn="l"/>
                  </a:tabLst>
                </a:pPr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Given the graph of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sketch a plausible graph of </a:t>
                </a:r>
                <a:r>
                  <a:rPr lang="en-US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derivative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p>
                        <m:r>
                          <a:rPr lang="en-US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</m:oMath>
                </a14:m>
                <a:endParaRPr lang="en-US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FD0263D-6172-4FA3-A43A-FBBFF220A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73" y="1222256"/>
                <a:ext cx="7219245" cy="374846"/>
              </a:xfrm>
              <a:prstGeom prst="rect">
                <a:avLst/>
              </a:prstGeom>
              <a:blipFill>
                <a:blip r:embed="rId2"/>
                <a:stretch>
                  <a:fillRect l="-675" t="-8197" b="-26230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F7D89FB3-8A57-493C-8490-57326567E549}"/>
              </a:ext>
            </a:extLst>
          </p:cNvPr>
          <p:cNvSpPr txBox="1"/>
          <p:nvPr/>
        </p:nvSpPr>
        <p:spPr>
          <a:xfrm>
            <a:off x="109922" y="1789478"/>
            <a:ext cx="16167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highlight>
                  <a:srgbClr val="000080"/>
                </a:highlight>
                <a:latin typeface="+mj-lt"/>
                <a:ea typeface="+mj-ea"/>
                <a:cs typeface="+mj-cs"/>
              </a:rPr>
              <a:t>Solution: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47F5F9-0E73-4FDE-8496-17F3392406EC}"/>
                  </a:ext>
                </a:extLst>
              </p:cNvPr>
              <p:cNvSpPr txBox="1"/>
              <p:nvPr/>
            </p:nvSpPr>
            <p:spPr>
              <a:xfrm>
                <a:off x="1304350" y="1802454"/>
                <a:ext cx="7681736" cy="3434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3838575" algn="l"/>
                  </a:tabLst>
                </a:pPr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Analyze the behavior of </a:t>
                </a:r>
                <a14:m>
                  <m:oMath xmlns:m="http://schemas.openxmlformats.org/officeDocument/2006/math"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discontinuities, and turning points</a:t>
                </a:r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47F5F9-0E73-4FDE-8496-17F3392406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4350" y="1802454"/>
                <a:ext cx="7681736" cy="343427"/>
              </a:xfrm>
              <a:prstGeom prst="rect">
                <a:avLst/>
              </a:prstGeom>
              <a:blipFill>
                <a:blip r:embed="rId3"/>
                <a:stretch>
                  <a:fillRect l="-476" t="-3571" b="-23214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Picture 32">
            <a:extLst>
              <a:ext uri="{FF2B5EF4-FFF2-40B4-BE49-F238E27FC236}">
                <a16:creationId xmlns:a16="http://schemas.microsoft.com/office/drawing/2014/main" id="{E26622C8-4FF2-409F-BD36-68D6338E90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5389" y="529878"/>
            <a:ext cx="3924300" cy="22530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06292D7-6471-4742-AD62-7017244E027A}"/>
                  </a:ext>
                </a:extLst>
              </p:cNvPr>
              <p:cNvSpPr txBox="1"/>
              <p:nvPr/>
            </p:nvSpPr>
            <p:spPr>
              <a:xfrm>
                <a:off x="134906" y="2263632"/>
                <a:ext cx="139453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&lt;</m:t>
                    </m:r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:endParaRPr lang="en-US" sz="16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06292D7-6471-4742-AD62-7017244E02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906" y="2263632"/>
                <a:ext cx="1394531" cy="338554"/>
              </a:xfrm>
              <a:prstGeom prst="rect">
                <a:avLst/>
              </a:prstGeom>
              <a:blipFill>
                <a:blip r:embed="rId5"/>
                <a:stretch>
                  <a:fillRect l="-2183" t="-5357" b="-21429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BFF0DD26-6C6B-47F5-81CE-00FCCC0131B7}"/>
              </a:ext>
            </a:extLst>
          </p:cNvPr>
          <p:cNvSpPr txBox="1"/>
          <p:nvPr/>
        </p:nvSpPr>
        <p:spPr>
          <a:xfrm>
            <a:off x="1621332" y="2240596"/>
            <a:ext cx="6248400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838575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function is rising (increasing)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DCB4BD2-A020-4D9A-928A-D8209F3819D0}"/>
              </a:ext>
            </a:extLst>
          </p:cNvPr>
          <p:cNvSpPr txBox="1"/>
          <p:nvPr/>
        </p:nvSpPr>
        <p:spPr>
          <a:xfrm>
            <a:off x="1594055" y="2523572"/>
            <a:ext cx="3039533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838575" algn="l"/>
              </a:tabLst>
            </a:pPr>
            <a:r>
              <a:rPr lang="en-US" sz="16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Slope of tangent is positive</a:t>
            </a:r>
            <a:endParaRPr lang="en-US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F9E6083-33C7-45CF-9606-0E9D203DF934}"/>
              </a:ext>
            </a:extLst>
          </p:cNvPr>
          <p:cNvSpPr txBox="1"/>
          <p:nvPr/>
        </p:nvSpPr>
        <p:spPr>
          <a:xfrm>
            <a:off x="1621332" y="3255839"/>
            <a:ext cx="4101305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838575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function is leveling out (decreasing)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8BF9D02-433C-4704-98DE-E3FF65E03E64}"/>
              </a:ext>
            </a:extLst>
          </p:cNvPr>
          <p:cNvSpPr txBox="1"/>
          <p:nvPr/>
        </p:nvSpPr>
        <p:spPr>
          <a:xfrm>
            <a:off x="1594055" y="3533925"/>
            <a:ext cx="2908961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838575" algn="l"/>
              </a:tabLst>
            </a:pPr>
            <a:r>
              <a:rPr lang="en-US" sz="16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Slope of tangent is negative</a:t>
            </a:r>
            <a:endParaRPr lang="en-US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D521E41-CFAF-4093-AC6F-7398B3FE0F28}"/>
                  </a:ext>
                </a:extLst>
              </p:cNvPr>
              <p:cNvSpPr txBox="1"/>
              <p:nvPr/>
            </p:nvSpPr>
            <p:spPr>
              <a:xfrm>
                <a:off x="109922" y="3309233"/>
                <a:ext cx="123331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&gt;</m:t>
                    </m:r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:endParaRPr lang="en-US" sz="16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D521E41-CFAF-4093-AC6F-7398B3FE0F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22" y="3309233"/>
                <a:ext cx="1233311" cy="338554"/>
              </a:xfrm>
              <a:prstGeom prst="rect">
                <a:avLst/>
              </a:prstGeom>
              <a:blipFill>
                <a:blip r:embed="rId6"/>
                <a:stretch>
                  <a:fillRect l="-2475" t="-5455" b="-23636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897CCD6-0314-4DAE-B84B-A062FCADACDE}"/>
              </a:ext>
            </a:extLst>
          </p:cNvPr>
          <p:cNvCxnSpPr/>
          <p:nvPr/>
        </p:nvCxnSpPr>
        <p:spPr>
          <a:xfrm>
            <a:off x="4046646" y="2695606"/>
            <a:ext cx="6699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8463163-4D54-47EE-8211-698FEF400FD0}"/>
              </a:ext>
            </a:extLst>
          </p:cNvPr>
          <p:cNvCxnSpPr/>
          <p:nvPr/>
        </p:nvCxnSpPr>
        <p:spPr>
          <a:xfrm>
            <a:off x="4238223" y="3723742"/>
            <a:ext cx="6699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B47270DF-3248-4798-8990-63D6361C57CC}"/>
              </a:ext>
            </a:extLst>
          </p:cNvPr>
          <p:cNvSpPr txBox="1"/>
          <p:nvPr/>
        </p:nvSpPr>
        <p:spPr>
          <a:xfrm>
            <a:off x="4940272" y="3559463"/>
            <a:ext cx="2553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Derivative: negative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79795DE-B690-4142-BC82-420580E78589}"/>
              </a:ext>
            </a:extLst>
          </p:cNvPr>
          <p:cNvSpPr txBox="1"/>
          <p:nvPr/>
        </p:nvSpPr>
        <p:spPr>
          <a:xfrm>
            <a:off x="4699851" y="2506007"/>
            <a:ext cx="2469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Derivative: positive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FEC1433-B8F1-4B6D-98B6-7C746CD235F7}"/>
              </a:ext>
            </a:extLst>
          </p:cNvPr>
          <p:cNvSpPr txBox="1"/>
          <p:nvPr/>
        </p:nvSpPr>
        <p:spPr>
          <a:xfrm>
            <a:off x="1594055" y="3856437"/>
            <a:ext cx="4589917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838575" algn="l"/>
              </a:tabLst>
            </a:pPr>
            <a:r>
              <a:rPr lang="en-US" sz="1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Slope of tangent is </a:t>
            </a:r>
            <a:r>
              <a:rPr lang="en-U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constant  </a:t>
            </a:r>
            <a:r>
              <a:rPr lang="en-US" sz="16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(Linear Function)</a:t>
            </a:r>
            <a:endParaRPr lang="en-US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A4D7350-4F59-43B9-9128-924AD8060CCC}"/>
              </a:ext>
            </a:extLst>
          </p:cNvPr>
          <p:cNvSpPr txBox="1"/>
          <p:nvPr/>
        </p:nvSpPr>
        <p:spPr>
          <a:xfrm>
            <a:off x="1600039" y="2824717"/>
            <a:ext cx="4806846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838575" algn="l"/>
              </a:tabLst>
            </a:pPr>
            <a:r>
              <a:rPr lang="en-US" sz="1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Slope of tangent is  </a:t>
            </a:r>
            <a:r>
              <a:rPr lang="en-U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constant  </a:t>
            </a:r>
            <a:r>
              <a:rPr lang="en-US" sz="1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(Linear Function)</a:t>
            </a:r>
            <a:endParaRPr lang="en-US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E8ACC38-D94F-4E36-B2E5-0608475059E6}"/>
                  </a:ext>
                </a:extLst>
              </p:cNvPr>
              <p:cNvSpPr txBox="1"/>
              <p:nvPr/>
            </p:nvSpPr>
            <p:spPr>
              <a:xfrm>
                <a:off x="161350" y="4659711"/>
                <a:ext cx="1143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:endParaRPr lang="en-US" sz="16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E8ACC38-D94F-4E36-B2E5-0608475059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350" y="4659711"/>
                <a:ext cx="1143000" cy="338554"/>
              </a:xfrm>
              <a:prstGeom prst="rect">
                <a:avLst/>
              </a:prstGeom>
              <a:blipFill>
                <a:blip r:embed="rId7"/>
                <a:stretch>
                  <a:fillRect l="-2660" t="-5357" b="-21429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>
            <a:extLst>
              <a:ext uri="{FF2B5EF4-FFF2-40B4-BE49-F238E27FC236}">
                <a16:creationId xmlns:a16="http://schemas.microsoft.com/office/drawing/2014/main" id="{3189E6D8-1847-4EF2-91A2-59A239A5F117}"/>
              </a:ext>
            </a:extLst>
          </p:cNvPr>
          <p:cNvSpPr txBox="1"/>
          <p:nvPr/>
        </p:nvSpPr>
        <p:spPr>
          <a:xfrm>
            <a:off x="1529437" y="4600204"/>
            <a:ext cx="5512491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838575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function has jump discontinuity(not differentiable)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90B3AB3-D3C7-4F56-A3D9-440864BD21BD}"/>
                  </a:ext>
                </a:extLst>
              </p:cNvPr>
              <p:cNvSpPr txBox="1"/>
              <p:nvPr/>
            </p:nvSpPr>
            <p:spPr>
              <a:xfrm>
                <a:off x="1529437" y="4888425"/>
                <a:ext cx="5068517" cy="6155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Slope of tangent as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→</m:t>
                    </m:r>
                    <m:sSup>
                      <m:sSupPr>
                        <m:ctrlPr>
                          <a:rPr lang="en-US" sz="16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𝟏</m:t>
                        </m:r>
                      </m:e>
                      <m:sup>
                        <m:r>
                          <a:rPr lang="en-US" sz="1600" b="1" i="1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1600" b="1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sz="1600" b="1" dirty="0">
                    <a:solidFill>
                      <a:srgbClr val="0070C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600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Slope of tangent as</a:t>
                </a:r>
                <a:r>
                  <a:rPr lang="en-US" sz="1600" b="1" dirty="0">
                    <a:solidFill>
                      <a:srgbClr val="0070C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→</m:t>
                    </m:r>
                    <m:sSup>
                      <m:sSupPr>
                        <m:ctrlPr>
                          <a:rPr lang="en-US" sz="1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1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𝟏</m:t>
                        </m:r>
                      </m:e>
                      <m:sup>
                        <m:r>
                          <a:rPr lang="en-US" sz="1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</m:oMath>
                </a14:m>
                <a:endParaRPr lang="en-US" sz="16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90B3AB3-D3C7-4F56-A3D9-440864BD21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9437" y="4888425"/>
                <a:ext cx="5068517" cy="615553"/>
              </a:xfrm>
              <a:prstGeom prst="rect">
                <a:avLst/>
              </a:prstGeom>
              <a:blipFill>
                <a:blip r:embed="rId8"/>
                <a:stretch>
                  <a:fillRect l="-722" t="-2970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CE3779E-5130-4F9C-AF50-A18FEE4C642F}"/>
                  </a:ext>
                </a:extLst>
              </p:cNvPr>
              <p:cNvSpPr txBox="1"/>
              <p:nvPr/>
            </p:nvSpPr>
            <p:spPr>
              <a:xfrm>
                <a:off x="1529437" y="5200967"/>
                <a:ext cx="3982037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The function is not differentiable at </a:t>
                </a:r>
                <a14:m>
                  <m:oMath xmlns:m="http://schemas.openxmlformats.org/officeDocument/2006/math">
                    <m:r>
                      <a:rPr lang="en-US" sz="1600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600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r>
                  <a:rPr lang="en-US" sz="1600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CE3779E-5130-4F9C-AF50-A18FEE4C64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9437" y="5200967"/>
                <a:ext cx="3982037" cy="338554"/>
              </a:xfrm>
              <a:prstGeom prst="rect">
                <a:avLst/>
              </a:prstGeom>
              <a:blipFill>
                <a:blip r:embed="rId9"/>
                <a:stretch>
                  <a:fillRect l="-919" t="-5357" b="-21429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2" name="Picture 61">
            <a:extLst>
              <a:ext uri="{FF2B5EF4-FFF2-40B4-BE49-F238E27FC236}">
                <a16:creationId xmlns:a16="http://schemas.microsoft.com/office/drawing/2014/main" id="{9A073B28-4860-4E44-9FE6-61530509721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48615" y="3041320"/>
            <a:ext cx="4370007" cy="152917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EAA28263-D90F-4988-B63C-A9E591961A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23299" y="533670"/>
            <a:ext cx="4095750" cy="2378469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17AECBF4-7BC7-44D4-9B76-B887C3E21D8A}"/>
              </a:ext>
            </a:extLst>
          </p:cNvPr>
          <p:cNvGrpSpPr/>
          <p:nvPr/>
        </p:nvGrpSpPr>
        <p:grpSpPr>
          <a:xfrm>
            <a:off x="8329486" y="5062432"/>
            <a:ext cx="3362358" cy="752530"/>
            <a:chOff x="585638" y="3002808"/>
            <a:chExt cx="3362358" cy="75253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ABF207F-7C03-4E10-B9CF-390CEA1EFD86}"/>
                </a:ext>
              </a:extLst>
            </p:cNvPr>
            <p:cNvCxnSpPr/>
            <p:nvPr/>
          </p:nvCxnSpPr>
          <p:spPr>
            <a:xfrm>
              <a:off x="2627989" y="3247835"/>
              <a:ext cx="0" cy="1874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63F4FCB-740A-4555-BFD4-092FF4D08010}"/>
                </a:ext>
              </a:extLst>
            </p:cNvPr>
            <p:cNvGrpSpPr/>
            <p:nvPr/>
          </p:nvGrpSpPr>
          <p:grpSpPr>
            <a:xfrm>
              <a:off x="585638" y="3002808"/>
              <a:ext cx="3362358" cy="752530"/>
              <a:chOff x="585638" y="3002808"/>
              <a:chExt cx="3362358" cy="752530"/>
            </a:xfrm>
          </p:grpSpPr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A9B17242-A6AF-441A-9B9D-758A8C6A22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39455" y="3331687"/>
                <a:ext cx="270854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4B63B417-2A31-4E3F-95EE-67CB5038CBA7}"/>
                      </a:ext>
                    </a:extLst>
                  </p:cNvPr>
                  <p:cNvSpPr txBox="1"/>
                  <p:nvPr/>
                </p:nvSpPr>
                <p:spPr>
                  <a:xfrm>
                    <a:off x="2393745" y="3416784"/>
                    <a:ext cx="468488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6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C31E05E9-4DA3-450A-8D27-7567D931113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93745" y="3416784"/>
                    <a:ext cx="468488" cy="338554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ar-A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00157009-2D96-4312-AADF-D3D26A803C12}"/>
                      </a:ext>
                    </a:extLst>
                  </p:cNvPr>
                  <p:cNvSpPr txBox="1"/>
                  <p:nvPr/>
                </p:nvSpPr>
                <p:spPr>
                  <a:xfrm>
                    <a:off x="585638" y="3002808"/>
                    <a:ext cx="50800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1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016E0FD3-CE34-4DE3-B319-41A12D3D373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5638" y="3002808"/>
                    <a:ext cx="508000" cy="33855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8929"/>
                    </a:stretch>
                  </a:blipFill>
                </p:spPr>
                <p:txBody>
                  <a:bodyPr/>
                  <a:lstStyle/>
                  <a:p>
                    <a:r>
                      <a:rPr lang="ar-A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6987904-CC1F-466B-9030-EB5E856A01FD}"/>
              </a:ext>
            </a:extLst>
          </p:cNvPr>
          <p:cNvGrpSpPr/>
          <p:nvPr/>
        </p:nvGrpSpPr>
        <p:grpSpPr>
          <a:xfrm>
            <a:off x="8945520" y="4456448"/>
            <a:ext cx="2797950" cy="896793"/>
            <a:chOff x="1291209" y="2394409"/>
            <a:chExt cx="2797950" cy="89679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1419177-4E05-49A8-BD78-BC5988EE5D6F}"/>
                </a:ext>
              </a:extLst>
            </p:cNvPr>
            <p:cNvSpPr txBox="1"/>
            <p:nvPr/>
          </p:nvSpPr>
          <p:spPr>
            <a:xfrm>
              <a:off x="1311455" y="2921870"/>
              <a:ext cx="117193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increasing</a:t>
              </a:r>
              <a:endParaRPr lang="en-US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175327E-1CA6-438E-BCFE-D2F3B4D17729}"/>
                </a:ext>
              </a:extLst>
            </p:cNvPr>
            <p:cNvSpPr txBox="1"/>
            <p:nvPr/>
          </p:nvSpPr>
          <p:spPr>
            <a:xfrm>
              <a:off x="2727894" y="2917760"/>
              <a:ext cx="136126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decreasing</a:t>
              </a:r>
              <a:endParaRPr lang="en-US" dirty="0"/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BAF4F670-75D7-44F0-AE27-A75B6F0D1B0B}"/>
                </a:ext>
              </a:extLst>
            </p:cNvPr>
            <p:cNvCxnSpPr/>
            <p:nvPr/>
          </p:nvCxnSpPr>
          <p:spPr>
            <a:xfrm flipV="1">
              <a:off x="1291209" y="2394409"/>
              <a:ext cx="1134787" cy="5131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EDC40715-4BC7-4215-A130-68511B46BAD2}"/>
                </a:ext>
              </a:extLst>
            </p:cNvPr>
            <p:cNvCxnSpPr/>
            <p:nvPr/>
          </p:nvCxnSpPr>
          <p:spPr>
            <a:xfrm>
              <a:off x="2702036" y="2407093"/>
              <a:ext cx="1197011" cy="47984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3A33A12-BBE1-4104-88A9-C57564A93E79}"/>
              </a:ext>
            </a:extLst>
          </p:cNvPr>
          <p:cNvGrpSpPr/>
          <p:nvPr/>
        </p:nvGrpSpPr>
        <p:grpSpPr>
          <a:xfrm>
            <a:off x="9181939" y="5938642"/>
            <a:ext cx="2561531" cy="523220"/>
            <a:chOff x="1601760" y="3618901"/>
            <a:chExt cx="2561531" cy="52322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159F6869-44FC-4B70-9D90-63E3BA60B08B}"/>
                </a:ext>
              </a:extLst>
            </p:cNvPr>
            <p:cNvGrpSpPr/>
            <p:nvPr/>
          </p:nvGrpSpPr>
          <p:grpSpPr>
            <a:xfrm>
              <a:off x="1601760" y="3618901"/>
              <a:ext cx="2561531" cy="523220"/>
              <a:chOff x="1601760" y="3614497"/>
              <a:chExt cx="2561531" cy="523220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924FD22-888A-4CDD-AAE3-42E800CD0ACD}"/>
                  </a:ext>
                </a:extLst>
              </p:cNvPr>
              <p:cNvSpPr txBox="1"/>
              <p:nvPr/>
            </p:nvSpPr>
            <p:spPr>
              <a:xfrm>
                <a:off x="1601760" y="3614497"/>
                <a:ext cx="128311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0070C0"/>
                    </a:solidFill>
                  </a:rPr>
                  <a:t>+++</a:t>
                </a:r>
                <a:r>
                  <a:rPr lang="en-US" sz="1800" b="1" dirty="0">
                    <a:solidFill>
                      <a:srgbClr val="0070C0"/>
                    </a:solidFill>
                  </a:rPr>
                  <a:t> </a:t>
                </a:r>
                <a:endParaRPr lang="en-US" dirty="0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2DAEDE9-314B-4D1C-B872-1922CAA83E6B}"/>
                  </a:ext>
                </a:extLst>
              </p:cNvPr>
              <p:cNvSpPr txBox="1"/>
              <p:nvPr/>
            </p:nvSpPr>
            <p:spPr>
              <a:xfrm>
                <a:off x="3077528" y="3650633"/>
                <a:ext cx="108576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rgbClr val="0070C0"/>
                    </a:solidFill>
                  </a:rPr>
                  <a:t>_____</a:t>
                </a:r>
                <a:endParaRPr lang="en-US" dirty="0"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E7FBA01-0A80-4722-94E0-4452A1705A6D}"/>
                </a:ext>
              </a:extLst>
            </p:cNvPr>
            <p:cNvSpPr txBox="1"/>
            <p:nvPr/>
          </p:nvSpPr>
          <p:spPr>
            <a:xfrm>
              <a:off x="2500128" y="3714701"/>
              <a:ext cx="36210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solidFill>
                    <a:srgbClr val="0070C0"/>
                  </a:solidFill>
                </a:rPr>
                <a:t>0</a:t>
              </a:r>
              <a:endParaRPr lang="en-US" sz="2000" dirty="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EC15888-18A7-4EC6-810E-5EC15566FEFD}"/>
              </a:ext>
            </a:extLst>
          </p:cNvPr>
          <p:cNvGrpSpPr/>
          <p:nvPr/>
        </p:nvGrpSpPr>
        <p:grpSpPr>
          <a:xfrm>
            <a:off x="8290757" y="6104112"/>
            <a:ext cx="3401087" cy="770298"/>
            <a:chOff x="546909" y="3794905"/>
            <a:chExt cx="3401087" cy="770298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FD6FEC68-C8DC-4A78-8B5A-F324409C2E5E}"/>
                </a:ext>
              </a:extLst>
            </p:cNvPr>
            <p:cNvGrpSpPr/>
            <p:nvPr/>
          </p:nvGrpSpPr>
          <p:grpSpPr>
            <a:xfrm>
              <a:off x="1258958" y="4058944"/>
              <a:ext cx="2689038" cy="187423"/>
              <a:chOff x="1258958" y="4058944"/>
              <a:chExt cx="2689038" cy="187423"/>
            </a:xfrm>
          </p:grpSpPr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6A8FBF95-2394-4389-A5D8-1A7844786A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58958" y="4142796"/>
                <a:ext cx="2689038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79AAF995-C0C4-425B-A115-0F3B2FA0A3B2}"/>
                  </a:ext>
                </a:extLst>
              </p:cNvPr>
              <p:cNvCxnSpPr/>
              <p:nvPr/>
            </p:nvCxnSpPr>
            <p:spPr>
              <a:xfrm>
                <a:off x="2647492" y="4058944"/>
                <a:ext cx="0" cy="1874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4C56A58F-6E26-4601-AA24-A175FD1726A3}"/>
                    </a:ext>
                  </a:extLst>
                </p:cNvPr>
                <p:cNvSpPr txBox="1"/>
                <p:nvPr/>
              </p:nvSpPr>
              <p:spPr>
                <a:xfrm>
                  <a:off x="2424057" y="4226649"/>
                  <a:ext cx="468488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6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BD0D6A04-2ED5-41CD-BCF3-9D3B5BBCB8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4057" y="4226649"/>
                  <a:ext cx="468488" cy="338554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6FD516E3-2DBB-446E-90EA-31D1CE3BF3CC}"/>
                    </a:ext>
                  </a:extLst>
                </p:cNvPr>
                <p:cNvSpPr txBox="1"/>
                <p:nvPr/>
              </p:nvSpPr>
              <p:spPr>
                <a:xfrm>
                  <a:off x="546909" y="3794905"/>
                  <a:ext cx="50800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𝒇</m:t>
                            </m:r>
                          </m:e>
                          <m:sup>
                            <m:r>
                              <a:rPr lang="en-US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𝒙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E8F5A225-9C34-449E-B9DE-7F1D581587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6909" y="3794905"/>
                  <a:ext cx="508000" cy="338554"/>
                </a:xfrm>
                <a:prstGeom prst="rect">
                  <a:avLst/>
                </a:prstGeom>
                <a:blipFill>
                  <a:blip r:embed="rId15"/>
                  <a:stretch>
                    <a:fillRect r="-6024" b="-8929"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69" name="Picture 68">
            <a:extLst>
              <a:ext uri="{FF2B5EF4-FFF2-40B4-BE49-F238E27FC236}">
                <a16:creationId xmlns:a16="http://schemas.microsoft.com/office/drawing/2014/main" id="{4DF8AA21-AB58-40A2-B644-6DF8915B9B7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12192000" cy="65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37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34" grpId="0"/>
      <p:bldP spid="35" grpId="0"/>
      <p:bldP spid="36" grpId="0"/>
      <p:bldP spid="38" grpId="0"/>
      <p:bldP spid="39" grpId="0"/>
      <p:bldP spid="40" grpId="0"/>
      <p:bldP spid="47" grpId="0"/>
      <p:bldP spid="48" grpId="0"/>
      <p:bldP spid="50" grpId="0"/>
      <p:bldP spid="51" grpId="0"/>
      <p:bldP spid="52" grpId="0"/>
      <p:bldP spid="53" grpId="0"/>
      <p:bldP spid="57" grpId="0"/>
      <p:bldP spid="6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52638B-B9BB-447F-AE06-0529B0831AA4}"/>
              </a:ext>
            </a:extLst>
          </p:cNvPr>
          <p:cNvSpPr txBox="1"/>
          <p:nvPr/>
        </p:nvSpPr>
        <p:spPr>
          <a:xfrm>
            <a:off x="89686" y="656774"/>
            <a:ext cx="3066539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/>
                </a:solidFill>
                <a:highlight>
                  <a:srgbClr val="000080"/>
                </a:highlight>
                <a:latin typeface="+mj-lt"/>
                <a:ea typeface="+mj-ea"/>
                <a:cs typeface="+mj-cs"/>
              </a:rPr>
              <a:t>Exercise:</a:t>
            </a:r>
            <a:r>
              <a:rPr lang="en-US" sz="2000" b="1" dirty="0">
                <a:latin typeface="Calibri" panose="020F0502020204030204" pitchFamily="34" charset="0"/>
                <a:cs typeface="Arial" panose="020B0604020202020204" pitchFamily="34" charset="0"/>
              </a:rPr>
              <a:t> Q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17 Page:151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307676-23FA-4FB5-B616-4199510FEC71}"/>
              </a:ext>
            </a:extLst>
          </p:cNvPr>
          <p:cNvSpPr/>
          <p:nvPr/>
        </p:nvSpPr>
        <p:spPr>
          <a:xfrm>
            <a:off x="89687" y="664010"/>
            <a:ext cx="6813469" cy="8574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E66E2CD-BEF8-44B7-832B-B3B383DDD3FC}"/>
                  </a:ext>
                </a:extLst>
              </p:cNvPr>
              <p:cNvSpPr txBox="1"/>
              <p:nvPr/>
            </p:nvSpPr>
            <p:spPr>
              <a:xfrm>
                <a:off x="327201" y="1008896"/>
                <a:ext cx="7219245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tabLst>
                    <a:tab pos="3838575" algn="l"/>
                  </a:tabLst>
                </a:pPr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Given the graph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sketch a plausible graph of </a:t>
                </a:r>
                <a:r>
                  <a:rPr lang="en-US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function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</m:oMath>
                </a14:m>
                <a:endParaRPr lang="en-US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E66E2CD-BEF8-44B7-832B-B3B383DDD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201" y="1008896"/>
                <a:ext cx="7219245" cy="374846"/>
              </a:xfrm>
              <a:prstGeom prst="rect">
                <a:avLst/>
              </a:prstGeom>
              <a:blipFill>
                <a:blip r:embed="rId2"/>
                <a:stretch>
                  <a:fillRect l="-760" t="-8197" b="-26230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4AC4D5D-7D8F-4C67-9E3E-52C7382DB272}"/>
              </a:ext>
            </a:extLst>
          </p:cNvPr>
          <p:cNvSpPr txBox="1"/>
          <p:nvPr/>
        </p:nvSpPr>
        <p:spPr>
          <a:xfrm>
            <a:off x="-28850" y="1576118"/>
            <a:ext cx="16167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highlight>
                  <a:srgbClr val="000080"/>
                </a:highlight>
                <a:latin typeface="+mj-lt"/>
                <a:ea typeface="+mj-ea"/>
                <a:cs typeface="+mj-cs"/>
              </a:rPr>
              <a:t>Solution: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82128EE-EEE9-4DAC-AABE-E71117ACBB87}"/>
                  </a:ext>
                </a:extLst>
              </p:cNvPr>
              <p:cNvSpPr txBox="1"/>
              <p:nvPr/>
            </p:nvSpPr>
            <p:spPr>
              <a:xfrm>
                <a:off x="865198" y="1551162"/>
                <a:ext cx="2631223" cy="3434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tabLst>
                    <a:tab pos="3838575" algn="l"/>
                  </a:tabLst>
                </a:pPr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Analyze the graph of</a:t>
                </a:r>
                <a14:m>
                  <m:oMath xmlns:m="http://schemas.openxmlformats.org/officeDocument/2006/math">
                    <m:r>
                      <a:rPr lang="en-US" sz="1600" b="1" i="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sSup>
                      <m:sSupPr>
                        <m:ctrlPr>
                          <a:rPr lang="en-US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p>
                        <m:r>
                          <a:rPr lang="en-US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6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6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  <m:r>
                      <a:rPr lang="en-US" sz="1600" b="0" i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82128EE-EEE9-4DAC-AABE-E71117ACBB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198" y="1551162"/>
                <a:ext cx="2631223" cy="343427"/>
              </a:xfrm>
              <a:prstGeom prst="rect">
                <a:avLst/>
              </a:prstGeom>
              <a:blipFill>
                <a:blip r:embed="rId3"/>
                <a:stretch>
                  <a:fillRect l="-1389" t="-3509" b="-21053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0F3A49C7-2C87-4C7F-9F66-AAE80B5B5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9043" y="860291"/>
            <a:ext cx="4467225" cy="2324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F54C854-FDAC-4EEE-AB8F-5A6D65FA7031}"/>
                  </a:ext>
                </a:extLst>
              </p:cNvPr>
              <p:cNvSpPr txBox="1"/>
              <p:nvPr/>
            </p:nvSpPr>
            <p:spPr>
              <a:xfrm>
                <a:off x="112768" y="2022341"/>
                <a:ext cx="512550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The Derivative does not exist at   </a:t>
                </a:r>
                <a14:m>
                  <m:oMath xmlns:m="http://schemas.openxmlformats.org/officeDocument/2006/math"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𝟎</m:t>
                    </m:r>
                  </m:oMath>
                </a14:m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F54C854-FDAC-4EEE-AB8F-5A6D65FA70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68" y="2022341"/>
                <a:ext cx="5125506" cy="338554"/>
              </a:xfrm>
              <a:prstGeom prst="rect">
                <a:avLst/>
              </a:prstGeom>
              <a:blipFill>
                <a:blip r:embed="rId5"/>
                <a:stretch>
                  <a:fillRect l="-595" t="-5455" b="-23636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6627623F-C5FA-41D7-A750-8D3A75C4296C}"/>
              </a:ext>
            </a:extLst>
          </p:cNvPr>
          <p:cNvGrpSpPr/>
          <p:nvPr/>
        </p:nvGrpSpPr>
        <p:grpSpPr>
          <a:xfrm>
            <a:off x="-88356" y="2825183"/>
            <a:ext cx="5869594" cy="755203"/>
            <a:chOff x="942023" y="3388574"/>
            <a:chExt cx="5869594" cy="755203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96BAD2FC-D9EF-423B-B16B-7825B8727E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36032" y="3588535"/>
              <a:ext cx="5275585" cy="861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418AB0E-9D09-4118-8F70-1E35EF3AF0BC}"/>
                </a:ext>
              </a:extLst>
            </p:cNvPr>
            <p:cNvCxnSpPr/>
            <p:nvPr/>
          </p:nvCxnSpPr>
          <p:spPr>
            <a:xfrm>
              <a:off x="2561243" y="3503439"/>
              <a:ext cx="0" cy="1874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7BC1505-3780-4E82-8797-23DC01169C93}"/>
                </a:ext>
              </a:extLst>
            </p:cNvPr>
            <p:cNvCxnSpPr/>
            <p:nvPr/>
          </p:nvCxnSpPr>
          <p:spPr>
            <a:xfrm>
              <a:off x="5281135" y="3494824"/>
              <a:ext cx="0" cy="1874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CC0FB32F-BE00-43E3-9F68-9FE0483AEB73}"/>
                    </a:ext>
                  </a:extLst>
                </p:cNvPr>
                <p:cNvSpPr txBox="1"/>
                <p:nvPr/>
              </p:nvSpPr>
              <p:spPr>
                <a:xfrm>
                  <a:off x="3733650" y="3805223"/>
                  <a:ext cx="468488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CC0FB32F-BE00-43E3-9F68-9FE0483AEB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33650" y="3805223"/>
                  <a:ext cx="468488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8628F17F-4298-4D05-B92A-094615D7AFFA}"/>
                    </a:ext>
                  </a:extLst>
                </p:cNvPr>
                <p:cNvSpPr txBox="1"/>
                <p:nvPr/>
              </p:nvSpPr>
              <p:spPr>
                <a:xfrm>
                  <a:off x="2332642" y="3757657"/>
                  <a:ext cx="462845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18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8628F17F-4298-4D05-B92A-094615D7AF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642" y="3757657"/>
                  <a:ext cx="462845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3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945E112-05A6-4BD5-8189-7A82B805FD73}"/>
                    </a:ext>
                  </a:extLst>
                </p:cNvPr>
                <p:cNvSpPr txBox="1"/>
                <p:nvPr/>
              </p:nvSpPr>
              <p:spPr>
                <a:xfrm>
                  <a:off x="942023" y="3388574"/>
                  <a:ext cx="50800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𝒇</m:t>
                            </m:r>
                          </m:e>
                          <m:sup>
                            <m:r>
                              <a:rPr lang="en-US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𝒙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945E112-05A6-4BD5-8189-7A82B805FD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2023" y="3388574"/>
                  <a:ext cx="508000" cy="338554"/>
                </a:xfrm>
                <a:prstGeom prst="rect">
                  <a:avLst/>
                </a:prstGeom>
                <a:blipFill>
                  <a:blip r:embed="rId9"/>
                  <a:stretch>
                    <a:fillRect l="-1205" r="-6024" b="-89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4BCFA93-51C7-4F47-AD28-75CD3C33C572}"/>
                </a:ext>
              </a:extLst>
            </p:cNvPr>
            <p:cNvCxnSpPr/>
            <p:nvPr/>
          </p:nvCxnSpPr>
          <p:spPr>
            <a:xfrm>
              <a:off x="3967894" y="3503439"/>
              <a:ext cx="0" cy="1874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B6D338D-F41E-4F1C-95E6-504998A5F58D}"/>
                    </a:ext>
                  </a:extLst>
                </p:cNvPr>
                <p:cNvSpPr txBox="1"/>
                <p:nvPr/>
              </p:nvSpPr>
              <p:spPr>
                <a:xfrm>
                  <a:off x="5046891" y="3801708"/>
                  <a:ext cx="468488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B6D338D-F41E-4F1C-95E6-504998A5F5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6891" y="3801708"/>
                  <a:ext cx="468488" cy="33855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27BC8D7-FA5C-4FC0-8859-CFB23D455208}"/>
              </a:ext>
            </a:extLst>
          </p:cNvPr>
          <p:cNvGrpSpPr/>
          <p:nvPr/>
        </p:nvGrpSpPr>
        <p:grpSpPr>
          <a:xfrm>
            <a:off x="236962" y="4175702"/>
            <a:ext cx="5869594" cy="755203"/>
            <a:chOff x="1028442" y="4906997"/>
            <a:chExt cx="5869594" cy="755203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F406FC6D-80A8-44DD-BD88-D045AC6023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22451" y="5106958"/>
              <a:ext cx="5275585" cy="861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7FADA7C-ACAF-46DB-B285-834A0595D2E6}"/>
                </a:ext>
              </a:extLst>
            </p:cNvPr>
            <p:cNvCxnSpPr/>
            <p:nvPr/>
          </p:nvCxnSpPr>
          <p:spPr>
            <a:xfrm>
              <a:off x="2647662" y="5021862"/>
              <a:ext cx="0" cy="1874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9AD6A6E-C973-4EE1-B847-E891CDB59F35}"/>
                </a:ext>
              </a:extLst>
            </p:cNvPr>
            <p:cNvCxnSpPr/>
            <p:nvPr/>
          </p:nvCxnSpPr>
          <p:spPr>
            <a:xfrm>
              <a:off x="5367554" y="5013247"/>
              <a:ext cx="0" cy="1874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10005592-09EE-4640-B87E-4484D266E3A4}"/>
                    </a:ext>
                  </a:extLst>
                </p:cNvPr>
                <p:cNvSpPr txBox="1"/>
                <p:nvPr/>
              </p:nvSpPr>
              <p:spPr>
                <a:xfrm>
                  <a:off x="3820069" y="5323646"/>
                  <a:ext cx="468488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10005592-09EE-4640-B87E-4484D266E3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0069" y="5323646"/>
                  <a:ext cx="468488" cy="338554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74030CF6-0AA4-4E0F-893A-8213A39C0839}"/>
                    </a:ext>
                  </a:extLst>
                </p:cNvPr>
                <p:cNvSpPr txBox="1"/>
                <p:nvPr/>
              </p:nvSpPr>
              <p:spPr>
                <a:xfrm>
                  <a:off x="2419061" y="5276080"/>
                  <a:ext cx="462845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18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74030CF6-0AA4-4E0F-893A-8213A39C08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9061" y="5276080"/>
                  <a:ext cx="462845" cy="369332"/>
                </a:xfrm>
                <a:prstGeom prst="rect">
                  <a:avLst/>
                </a:prstGeom>
                <a:blipFill>
                  <a:blip r:embed="rId12"/>
                  <a:stretch>
                    <a:fillRect r="-3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9E585688-0E82-42D4-8743-4450DF480052}"/>
                    </a:ext>
                  </a:extLst>
                </p:cNvPr>
                <p:cNvSpPr txBox="1"/>
                <p:nvPr/>
              </p:nvSpPr>
              <p:spPr>
                <a:xfrm>
                  <a:off x="1028442" y="4906997"/>
                  <a:ext cx="50800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𝒇</m:t>
                        </m:r>
                        <m:d>
                          <m:dPr>
                            <m:ctrlPr>
                              <a:rPr lang="en-US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𝒙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9E585688-0E82-42D4-8743-4450DF4800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8442" y="4906997"/>
                  <a:ext cx="508000" cy="338554"/>
                </a:xfrm>
                <a:prstGeom prst="rect">
                  <a:avLst/>
                </a:prstGeom>
                <a:blipFill>
                  <a:blip r:embed="rId13"/>
                  <a:stretch>
                    <a:fillRect l="-1205" b="-109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28BB65A-11CF-4018-9B2B-D4300FB65BA7}"/>
                </a:ext>
              </a:extLst>
            </p:cNvPr>
            <p:cNvCxnSpPr/>
            <p:nvPr/>
          </p:nvCxnSpPr>
          <p:spPr>
            <a:xfrm>
              <a:off x="4054313" y="5021862"/>
              <a:ext cx="0" cy="1874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F1776CF5-3D01-4279-8E3B-601C7E198A24}"/>
                    </a:ext>
                  </a:extLst>
                </p:cNvPr>
                <p:cNvSpPr txBox="1"/>
                <p:nvPr/>
              </p:nvSpPr>
              <p:spPr>
                <a:xfrm>
                  <a:off x="5133310" y="5320131"/>
                  <a:ext cx="468488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F1776CF5-3D01-4279-8E3B-601C7E198A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3310" y="5320131"/>
                  <a:ext cx="468488" cy="338554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57CFC2B-1CEE-4434-9849-B28F2DCE3278}"/>
              </a:ext>
            </a:extLst>
          </p:cNvPr>
          <p:cNvGrpSpPr/>
          <p:nvPr/>
        </p:nvGrpSpPr>
        <p:grpSpPr>
          <a:xfrm>
            <a:off x="594251" y="2489367"/>
            <a:ext cx="5250575" cy="646331"/>
            <a:chOff x="1293596" y="2756042"/>
            <a:chExt cx="5250575" cy="64633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3CA255E-563C-483A-A18A-58F36E9B6F34}"/>
                </a:ext>
              </a:extLst>
            </p:cNvPr>
            <p:cNvSpPr txBox="1"/>
            <p:nvPr/>
          </p:nvSpPr>
          <p:spPr>
            <a:xfrm>
              <a:off x="2538925" y="2789940"/>
              <a:ext cx="128311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0070C0"/>
                  </a:solidFill>
                </a:rPr>
                <a:t>+++</a:t>
              </a:r>
              <a:r>
                <a:rPr lang="en-US" sz="1800" b="1" dirty="0">
                  <a:solidFill>
                    <a:srgbClr val="0070C0"/>
                  </a:solidFill>
                </a:rPr>
                <a:t> </a:t>
              </a:r>
              <a:endParaRPr lang="en-US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93925EA-A7D3-4CD3-AEC4-8A7865BC167D}"/>
                </a:ext>
              </a:extLst>
            </p:cNvPr>
            <p:cNvSpPr txBox="1"/>
            <p:nvPr/>
          </p:nvSpPr>
          <p:spPr>
            <a:xfrm>
              <a:off x="3872025" y="2766512"/>
              <a:ext cx="108576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Constant</a:t>
              </a:r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5257933-6772-4AAD-A471-2323A73A93E3}"/>
                </a:ext>
              </a:extLst>
            </p:cNvPr>
            <p:cNvSpPr txBox="1"/>
            <p:nvPr/>
          </p:nvSpPr>
          <p:spPr>
            <a:xfrm>
              <a:off x="3510434" y="2857965"/>
              <a:ext cx="36210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x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27A6E14-DA34-4F2B-B1FA-EA636D9501A2}"/>
                </a:ext>
              </a:extLst>
            </p:cNvPr>
            <p:cNvSpPr txBox="1"/>
            <p:nvPr/>
          </p:nvSpPr>
          <p:spPr>
            <a:xfrm>
              <a:off x="4823675" y="2866601"/>
              <a:ext cx="36210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x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F26276E-5D50-4D1F-83F3-0A1871B9FF79}"/>
                </a:ext>
              </a:extLst>
            </p:cNvPr>
            <p:cNvSpPr txBox="1"/>
            <p:nvPr/>
          </p:nvSpPr>
          <p:spPr>
            <a:xfrm>
              <a:off x="5261056" y="2756042"/>
              <a:ext cx="128311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Constant</a:t>
              </a:r>
            </a:p>
            <a:p>
              <a:r>
                <a:rPr lang="en-US" b="1" dirty="0">
                  <a:solidFill>
                    <a:srgbClr val="0070C0"/>
                  </a:solidFill>
                </a:rPr>
                <a:t> 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87E96A3-0E6B-46FF-ABC8-EBAC08A67096}"/>
                </a:ext>
              </a:extLst>
            </p:cNvPr>
            <p:cNvSpPr txBox="1"/>
            <p:nvPr/>
          </p:nvSpPr>
          <p:spPr>
            <a:xfrm>
              <a:off x="2090811" y="2864903"/>
              <a:ext cx="36210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solidFill>
                    <a:srgbClr val="0070C0"/>
                  </a:solidFill>
                </a:rPr>
                <a:t>0</a:t>
              </a:r>
              <a:endParaRPr lang="en-US" sz="2000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A20849E-C5C9-48F2-9EC1-44340BCAF9BC}"/>
                </a:ext>
              </a:extLst>
            </p:cNvPr>
            <p:cNvSpPr txBox="1"/>
            <p:nvPr/>
          </p:nvSpPr>
          <p:spPr>
            <a:xfrm>
              <a:off x="1293596" y="2800962"/>
              <a:ext cx="108576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srgbClr val="0070C0"/>
                  </a:solidFill>
                </a:rPr>
                <a:t>_____</a:t>
              </a:r>
              <a:endParaRPr lang="en-US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F7F6AF-120C-4478-8D00-22AFF5B2B5FD}"/>
              </a:ext>
            </a:extLst>
          </p:cNvPr>
          <p:cNvGrpSpPr/>
          <p:nvPr/>
        </p:nvGrpSpPr>
        <p:grpSpPr>
          <a:xfrm>
            <a:off x="643032" y="3534115"/>
            <a:ext cx="5208533" cy="859547"/>
            <a:chOff x="667664" y="3251820"/>
            <a:chExt cx="5208533" cy="85954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2D2C126-C254-4D95-BA5E-B254E2F3DC5D}"/>
                </a:ext>
              </a:extLst>
            </p:cNvPr>
            <p:cNvSpPr txBox="1"/>
            <p:nvPr/>
          </p:nvSpPr>
          <p:spPr>
            <a:xfrm>
              <a:off x="2001427" y="3713614"/>
              <a:ext cx="117193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increasing</a:t>
              </a:r>
              <a:endParaRPr lang="en-US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32FA087-F293-4E0D-BC20-F83BDF3DA649}"/>
                </a:ext>
              </a:extLst>
            </p:cNvPr>
            <p:cNvSpPr txBox="1"/>
            <p:nvPr/>
          </p:nvSpPr>
          <p:spPr>
            <a:xfrm>
              <a:off x="4692685" y="3391764"/>
              <a:ext cx="11835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Linear</a:t>
              </a:r>
            </a:p>
            <a:p>
              <a:r>
                <a:rPr lang="en-US" b="1" dirty="0">
                  <a:latin typeface="Calibri" panose="020F0502020204030204" pitchFamily="34" charset="0"/>
                  <a:cs typeface="Arial" panose="020B0604020202020204" pitchFamily="34" charset="0"/>
                </a:rPr>
                <a:t>Slope=1</a:t>
              </a:r>
              <a:endParaRPr lang="en-US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469707B-711C-4149-AF26-950B74E5B5C1}"/>
                </a:ext>
              </a:extLst>
            </p:cNvPr>
            <p:cNvSpPr txBox="1"/>
            <p:nvPr/>
          </p:nvSpPr>
          <p:spPr>
            <a:xfrm>
              <a:off x="667664" y="3742035"/>
              <a:ext cx="136126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decreasing</a:t>
              </a:r>
              <a:endParaRPr lang="en-US" dirty="0"/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E5828DBC-76B5-47D3-AB5E-E2D427D94703}"/>
                </a:ext>
              </a:extLst>
            </p:cNvPr>
            <p:cNvCxnSpPr/>
            <p:nvPr/>
          </p:nvCxnSpPr>
          <p:spPr>
            <a:xfrm flipV="1">
              <a:off x="2029749" y="3251820"/>
              <a:ext cx="1134787" cy="5131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30E1CD07-F4A4-4D4E-B532-4B1C6FA68D49}"/>
                </a:ext>
              </a:extLst>
            </p:cNvPr>
            <p:cNvCxnSpPr/>
            <p:nvPr/>
          </p:nvCxnSpPr>
          <p:spPr>
            <a:xfrm>
              <a:off x="717896" y="3257472"/>
              <a:ext cx="1197011" cy="47984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7A22BCB-B66A-4B6D-9765-0ED8D8E809DD}"/>
                </a:ext>
              </a:extLst>
            </p:cNvPr>
            <p:cNvSpPr txBox="1"/>
            <p:nvPr/>
          </p:nvSpPr>
          <p:spPr>
            <a:xfrm>
              <a:off x="3373887" y="3394729"/>
              <a:ext cx="136126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Linear</a:t>
              </a:r>
            </a:p>
            <a:p>
              <a:r>
                <a:rPr lang="en-US" b="1" dirty="0">
                  <a:latin typeface="Calibri" panose="020F0502020204030204" pitchFamily="34" charset="0"/>
                  <a:cs typeface="Arial" panose="020B0604020202020204" pitchFamily="34" charset="0"/>
                </a:rPr>
                <a:t>Slope=2</a:t>
              </a:r>
              <a:endParaRPr lang="en-US" dirty="0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D40B657A-0AA8-431D-89BC-F7B325E7B2D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044719" y="3576871"/>
            <a:ext cx="4750343" cy="29293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8C28191-1F5C-4D93-92C2-BD44FD7672F8}"/>
                  </a:ext>
                </a:extLst>
              </p:cNvPr>
              <p:cNvSpPr txBox="1"/>
              <p:nvPr/>
            </p:nvSpPr>
            <p:spPr>
              <a:xfrm>
                <a:off x="195371" y="5128958"/>
                <a:ext cx="512550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Turning point at   </a:t>
                </a:r>
                <a14:m>
                  <m:oMath xmlns:m="http://schemas.openxmlformats.org/officeDocument/2006/math"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𝟑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8C28191-1F5C-4D93-92C2-BD44FD7672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71" y="5128958"/>
                <a:ext cx="5125506" cy="338554"/>
              </a:xfrm>
              <a:prstGeom prst="rect">
                <a:avLst/>
              </a:prstGeom>
              <a:blipFill>
                <a:blip r:embed="rId16"/>
                <a:stretch>
                  <a:fillRect l="-595" t="-5357" b="-21429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968C88C-ABE0-417E-95BA-DED96B2D06B6}"/>
                  </a:ext>
                </a:extLst>
              </p:cNvPr>
              <p:cNvSpPr txBox="1"/>
              <p:nvPr/>
            </p:nvSpPr>
            <p:spPr>
              <a:xfrm>
                <a:off x="230899" y="5643094"/>
                <a:ext cx="2578859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Corner: </a:t>
                </a:r>
                <a:r>
                  <a:rPr lang="en-U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at   </a:t>
                </a:r>
                <a14:m>
                  <m:oMath xmlns:m="http://schemas.openxmlformats.org/officeDocument/2006/math"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lang="en-US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968C88C-ABE0-417E-95BA-DED96B2D06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899" y="5643094"/>
                <a:ext cx="2578859" cy="338554"/>
              </a:xfrm>
              <a:prstGeom prst="rect">
                <a:avLst/>
              </a:prstGeom>
              <a:blipFill>
                <a:blip r:embed="rId17"/>
                <a:stretch>
                  <a:fillRect l="-1418" t="-5455" b="-23636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3" name="Picture 62">
            <a:extLst>
              <a:ext uri="{FF2B5EF4-FFF2-40B4-BE49-F238E27FC236}">
                <a16:creationId xmlns:a16="http://schemas.microsoft.com/office/drawing/2014/main" id="{66E5F296-8A59-4658-A9D1-7448CA9F7F6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12192000" cy="65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01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5" grpId="0"/>
      <p:bldP spid="60" grpId="0"/>
      <p:bldP spid="1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ext Topic (podcast) - Next Topic | Listen Notes">
            <a:extLst>
              <a:ext uri="{FF2B5EF4-FFF2-40B4-BE49-F238E27FC236}">
                <a16:creationId xmlns:a16="http://schemas.microsoft.com/office/drawing/2014/main" id="{CA74A5B9-4060-4496-A432-A1C0FBEAC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5244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0C150A-713C-4ECA-BF48-3B076C98B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28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AD19E0-EC3E-41F5-B13A-4EC6B6336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246" y="879825"/>
            <a:ext cx="7081508" cy="567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0053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EA8B9A-0D64-430C-AA25-C646459E4173}"/>
              </a:ext>
            </a:extLst>
          </p:cNvPr>
          <p:cNvSpPr txBox="1"/>
          <p:nvPr/>
        </p:nvSpPr>
        <p:spPr>
          <a:xfrm>
            <a:off x="2657060" y="118312"/>
            <a:ext cx="7036905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Finding the Equation of the Tangent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EBF9E3-7FA9-405D-826A-5258D80B237A}"/>
              </a:ext>
            </a:extLst>
          </p:cNvPr>
          <p:cNvSpPr txBox="1"/>
          <p:nvPr/>
        </p:nvSpPr>
        <p:spPr>
          <a:xfrm>
            <a:off x="410818" y="678676"/>
            <a:ext cx="3008244" cy="371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Example: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Q33 Page: 161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862928-AF52-4D0D-8356-93E899C3170F}"/>
              </a:ext>
            </a:extLst>
          </p:cNvPr>
          <p:cNvSpPr txBox="1"/>
          <p:nvPr/>
        </p:nvSpPr>
        <p:spPr>
          <a:xfrm>
            <a:off x="318052" y="2147716"/>
            <a:ext cx="1219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Solution: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9C0A9C-BDCA-4A03-8772-3DEC9A6CB560}"/>
              </a:ext>
            </a:extLst>
          </p:cNvPr>
          <p:cNvSpPr/>
          <p:nvPr/>
        </p:nvSpPr>
        <p:spPr>
          <a:xfrm>
            <a:off x="318052" y="678676"/>
            <a:ext cx="11145078" cy="146904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68DAF8A-7FEE-4EDB-9B2F-7FD5DA96DA36}"/>
                  </a:ext>
                </a:extLst>
              </p:cNvPr>
              <p:cNvSpPr txBox="1"/>
              <p:nvPr/>
            </p:nvSpPr>
            <p:spPr>
              <a:xfrm>
                <a:off x="410818" y="1050124"/>
                <a:ext cx="10535478" cy="6712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lvl="0" indent="-342900" rtl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lphaLcPeriod"/>
                </a:pPr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Determine the value(s) of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for which the tangent line to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is horizontal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342900" marR="0" lvl="0" indent="-34290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lphaLcPeriod"/>
                </a:pPr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Determine the value(s) of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for which the tangent line to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intersects the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𝑎𝑥𝑖𝑠</m:t>
                    </m:r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at a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45°</m:t>
                    </m:r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angle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68DAF8A-7FEE-4EDB-9B2F-7FD5DA96DA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818" y="1050124"/>
                <a:ext cx="10535478" cy="671209"/>
              </a:xfrm>
              <a:prstGeom prst="rect">
                <a:avLst/>
              </a:prstGeom>
              <a:blipFill>
                <a:blip r:embed="rId2"/>
                <a:stretch>
                  <a:fillRect l="-463" t="-3636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63F35EE-ABB2-46F0-8659-1893E25E248D}"/>
                  </a:ext>
                </a:extLst>
              </p:cNvPr>
              <p:cNvSpPr txBox="1"/>
              <p:nvPr/>
            </p:nvSpPr>
            <p:spPr>
              <a:xfrm>
                <a:off x="225289" y="2547765"/>
                <a:ext cx="319377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Slope of horizontal tangent</a:t>
                </a:r>
                <a:r>
                  <a:rPr lang="en-US" dirty="0">
                    <a:solidFill>
                      <a:srgbClr val="0070C0"/>
                    </a:solidFill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=0 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63F35EE-ABB2-46F0-8659-1893E25E24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289" y="2547765"/>
                <a:ext cx="3193773" cy="369332"/>
              </a:xfrm>
              <a:prstGeom prst="rect">
                <a:avLst/>
              </a:prstGeom>
              <a:blipFill>
                <a:blip r:embed="rId3"/>
                <a:stretch>
                  <a:fillRect l="-1718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A817147-3994-48D8-92C1-5A351E6A1894}"/>
                  </a:ext>
                </a:extLst>
              </p:cNvPr>
              <p:cNvSpPr txBox="1"/>
              <p:nvPr/>
            </p:nvSpPr>
            <p:spPr>
              <a:xfrm>
                <a:off x="-311426" y="2923423"/>
                <a:ext cx="4452731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Slope of tangent for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′(</m:t>
                    </m:r>
                    <m:sSub>
                      <m:sSubPr>
                        <m:ctrlPr>
                          <a:rPr lang="en-US" sz="1800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A817147-3994-48D8-92C1-5A351E6A18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11426" y="2923423"/>
                <a:ext cx="4452731" cy="374846"/>
              </a:xfrm>
              <a:prstGeom prst="rect">
                <a:avLst/>
              </a:prstGeom>
              <a:blipFill>
                <a:blip r:embed="rId4"/>
                <a:stretch>
                  <a:fillRect t="-819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9FEE8C9-9C62-4BD9-BD72-18847C4D785D}"/>
                  </a:ext>
                </a:extLst>
              </p:cNvPr>
              <p:cNvSpPr txBox="1"/>
              <p:nvPr/>
            </p:nvSpPr>
            <p:spPr>
              <a:xfrm>
                <a:off x="-185531" y="3440360"/>
                <a:ext cx="4578625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Find values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for which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sSup>
                      <m:sSup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𝑓</m:t>
                        </m:r>
                      </m:e>
                      <m:sup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=0</m:t>
                    </m:r>
                  </m:oMath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9FEE8C9-9C62-4BD9-BD72-18847C4D78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5531" y="3440360"/>
                <a:ext cx="4578625" cy="374846"/>
              </a:xfrm>
              <a:prstGeom prst="rect">
                <a:avLst/>
              </a:prstGeom>
              <a:blipFill>
                <a:blip r:embed="rId5"/>
                <a:stretch>
                  <a:fillRect t="-6452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1C517D2-1E09-4171-B5E8-F29632105310}"/>
                  </a:ext>
                </a:extLst>
              </p:cNvPr>
              <p:cNvSpPr txBox="1"/>
              <p:nvPr/>
            </p:nvSpPr>
            <p:spPr>
              <a:xfrm>
                <a:off x="-145774" y="3997115"/>
                <a:ext cx="2802834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𝑓</m:t>
                      </m:r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sup>
                      </m:s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−3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+1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1C517D2-1E09-4171-B5E8-F296321053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5774" y="3997115"/>
                <a:ext cx="2802834" cy="388696"/>
              </a:xfrm>
              <a:prstGeom prst="rect">
                <a:avLst/>
              </a:prstGeom>
              <a:blipFill>
                <a:blip r:embed="rId6"/>
                <a:stretch>
                  <a:fillRect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B0C0A8E-BCCB-4B25-936E-1A193C4D91C4}"/>
                  </a:ext>
                </a:extLst>
              </p:cNvPr>
              <p:cNvSpPr txBox="1"/>
              <p:nvPr/>
            </p:nvSpPr>
            <p:spPr>
              <a:xfrm>
                <a:off x="-145774" y="4529521"/>
                <a:ext cx="2299251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𝑓</m:t>
                      </m:r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</m:t>
                      </m:r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=3</m:t>
                      </m:r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−3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B0C0A8E-BCCB-4B25-936E-1A193C4D91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5774" y="4529521"/>
                <a:ext cx="2299251" cy="388696"/>
              </a:xfrm>
              <a:prstGeom prst="rect">
                <a:avLst/>
              </a:prstGeom>
              <a:blipFill>
                <a:blip r:embed="rId7"/>
                <a:stretch>
                  <a:fillRect b="-10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5E60987-3339-4A28-925A-9FDE4975B3B5}"/>
                  </a:ext>
                </a:extLst>
              </p:cNvPr>
              <p:cNvSpPr txBox="1"/>
              <p:nvPr/>
            </p:nvSpPr>
            <p:spPr>
              <a:xfrm>
                <a:off x="-19879" y="5000076"/>
                <a:ext cx="2047460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3</m:t>
                      </m:r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−3=0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5E60987-3339-4A28-925A-9FDE4975B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9879" y="5000076"/>
                <a:ext cx="2047460" cy="38869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1AAA5FA-08C8-4E69-B4E4-51094460ACB1}"/>
                  </a:ext>
                </a:extLst>
              </p:cNvPr>
              <p:cNvSpPr txBox="1"/>
              <p:nvPr/>
            </p:nvSpPr>
            <p:spPr>
              <a:xfrm>
                <a:off x="0" y="5450717"/>
                <a:ext cx="1570383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3</m:t>
                      </m:r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=3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1AAA5FA-08C8-4E69-B4E4-51094460AC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450717"/>
                <a:ext cx="1570383" cy="38869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76653D5-1F9D-4225-B922-D18F5F976840}"/>
                  </a:ext>
                </a:extLst>
              </p:cNvPr>
              <p:cNvSpPr txBox="1"/>
              <p:nvPr/>
            </p:nvSpPr>
            <p:spPr>
              <a:xfrm>
                <a:off x="79512" y="5857698"/>
                <a:ext cx="1696277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=1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76653D5-1F9D-4225-B922-D18F5F9768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12" y="5857698"/>
                <a:ext cx="1696277" cy="3886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BC39730-C0E1-4163-920A-149168A5CB94}"/>
                  </a:ext>
                </a:extLst>
              </p:cNvPr>
              <p:cNvSpPr txBox="1"/>
              <p:nvPr/>
            </p:nvSpPr>
            <p:spPr>
              <a:xfrm>
                <a:off x="43070" y="6277931"/>
                <a:ext cx="2007704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=±1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BC39730-C0E1-4163-920A-149168A5CB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70" y="6277931"/>
                <a:ext cx="2007704" cy="38869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>
            <a:extLst>
              <a:ext uri="{FF2B5EF4-FFF2-40B4-BE49-F238E27FC236}">
                <a16:creationId xmlns:a16="http://schemas.microsoft.com/office/drawing/2014/main" id="{DB2E3206-186C-4AE1-9C7E-EE78E8E125FC}"/>
              </a:ext>
            </a:extLst>
          </p:cNvPr>
          <p:cNvSpPr/>
          <p:nvPr/>
        </p:nvSpPr>
        <p:spPr>
          <a:xfrm>
            <a:off x="410818" y="6274332"/>
            <a:ext cx="1126433" cy="3886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4EA65E8-A797-4E61-89F7-14BD87FCCCB4}"/>
              </a:ext>
            </a:extLst>
          </p:cNvPr>
          <p:cNvCxnSpPr/>
          <p:nvPr/>
        </p:nvCxnSpPr>
        <p:spPr>
          <a:xfrm>
            <a:off x="4300329" y="2732431"/>
            <a:ext cx="0" cy="3641865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BF82AD4-2221-47E3-98F4-E358C54F6289}"/>
                  </a:ext>
                </a:extLst>
              </p:cNvPr>
              <p:cNvSpPr txBox="1"/>
              <p:nvPr/>
            </p:nvSpPr>
            <p:spPr>
              <a:xfrm>
                <a:off x="3942529" y="2319642"/>
                <a:ext cx="6248400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Tangent line intersects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𝑎𝑥𝑖𝑠</m:t>
                    </m:r>
                  </m:oMath>
                </a14:m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at a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45°</m:t>
                    </m:r>
                  </m:oMath>
                </a14:m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angle:</a:t>
                </a:r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BF82AD4-2221-47E3-98F4-E358C54F6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529" y="2319642"/>
                <a:ext cx="6248400" cy="374846"/>
              </a:xfrm>
              <a:prstGeom prst="rect">
                <a:avLst/>
              </a:prstGeom>
              <a:blipFill>
                <a:blip r:embed="rId12"/>
                <a:stretch>
                  <a:fillRect t="-819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B81BFF1-8F4E-4B99-ADDB-325153B5DF45}"/>
                  </a:ext>
                </a:extLst>
              </p:cNvPr>
              <p:cNvSpPr txBox="1"/>
              <p:nvPr/>
            </p:nvSpPr>
            <p:spPr>
              <a:xfrm>
                <a:off x="4429545" y="2694488"/>
                <a:ext cx="352839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Slope of tangent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unc>
                      <m:funcPr>
                        <m:ctrlPr>
                          <a:rPr lang="en-US" sz="1800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tan</m:t>
                        </m:r>
                      </m:fName>
                      <m:e>
                        <m:d>
                          <m:dPr>
                            <m:ctrlPr>
                              <a:rPr lang="en-US" sz="1800" i="1">
                                <a:solidFill>
                                  <a:srgbClr val="0070C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solidFill>
                                  <a:srgbClr val="0070C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45°</m:t>
                            </m:r>
                          </m:e>
                        </m:d>
                      </m:e>
                    </m:func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=1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B81BFF1-8F4E-4B99-ADDB-325153B5DF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545" y="2694488"/>
                <a:ext cx="3528391" cy="369332"/>
              </a:xfrm>
              <a:prstGeom prst="rect">
                <a:avLst/>
              </a:prstGeom>
              <a:blipFill>
                <a:blip r:embed="rId13"/>
                <a:stretch>
                  <a:fillRect l="-1557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311A8A4-7C96-40DC-AD3C-A3ADCFB088AE}"/>
                  </a:ext>
                </a:extLst>
              </p:cNvPr>
              <p:cNvSpPr txBox="1"/>
              <p:nvPr/>
            </p:nvSpPr>
            <p:spPr>
              <a:xfrm>
                <a:off x="3959094" y="3235369"/>
                <a:ext cx="4469291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Find values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for which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𝑓</m:t>
                        </m:r>
                      </m:e>
                      <m:sup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=1</m:t>
                    </m:r>
                  </m:oMath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311A8A4-7C96-40DC-AD3C-A3ADCFB088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094" y="3235369"/>
                <a:ext cx="4469291" cy="388696"/>
              </a:xfrm>
              <a:prstGeom prst="rect">
                <a:avLst/>
              </a:prstGeom>
              <a:blipFill>
                <a:blip r:embed="rId14"/>
                <a:stretch>
                  <a:fillRect t="-7937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7074E45B-DF97-4454-A372-8E6D9B8D9DB9}"/>
                  </a:ext>
                </a:extLst>
              </p:cNvPr>
              <p:cNvSpPr txBox="1"/>
              <p:nvPr/>
            </p:nvSpPr>
            <p:spPr>
              <a:xfrm>
                <a:off x="4081677" y="3760321"/>
                <a:ext cx="2985052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𝑓</m:t>
                      </m:r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sup>
                      </m:s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−3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+1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7074E45B-DF97-4454-A372-8E6D9B8D9D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677" y="3760321"/>
                <a:ext cx="2985052" cy="388696"/>
              </a:xfrm>
              <a:prstGeom prst="rect">
                <a:avLst/>
              </a:prstGeom>
              <a:blipFill>
                <a:blip r:embed="rId15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28A6DC2-C749-4D3F-A9E6-35230FF33A11}"/>
                  </a:ext>
                </a:extLst>
              </p:cNvPr>
              <p:cNvSpPr txBox="1"/>
              <p:nvPr/>
            </p:nvSpPr>
            <p:spPr>
              <a:xfrm>
                <a:off x="4128057" y="4265743"/>
                <a:ext cx="2441713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𝑓</m:t>
                      </m:r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</m:t>
                      </m:r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=3</m:t>
                      </m:r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−3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28A6DC2-C749-4D3F-A9E6-35230FF33A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8057" y="4265743"/>
                <a:ext cx="2441713" cy="388696"/>
              </a:xfrm>
              <a:prstGeom prst="rect">
                <a:avLst/>
              </a:prstGeom>
              <a:blipFill>
                <a:blip r:embed="rId16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F8EEE1F-C868-4110-A099-664647DD0A0A}"/>
                  </a:ext>
                </a:extLst>
              </p:cNvPr>
              <p:cNvSpPr txBox="1"/>
              <p:nvPr/>
            </p:nvSpPr>
            <p:spPr>
              <a:xfrm>
                <a:off x="4128057" y="4752676"/>
                <a:ext cx="1845365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3</m:t>
                      </m:r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−3=1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F8EEE1F-C868-4110-A099-664647DD0A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8057" y="4752676"/>
                <a:ext cx="1845365" cy="38869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FF638E4-A48A-4895-8D90-4926037DDA7C}"/>
                  </a:ext>
                </a:extLst>
              </p:cNvPr>
              <p:cNvSpPr txBox="1"/>
              <p:nvPr/>
            </p:nvSpPr>
            <p:spPr>
              <a:xfrm>
                <a:off x="4171130" y="5194424"/>
                <a:ext cx="1891744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3</m:t>
                      </m:r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=4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FF638E4-A48A-4895-8D90-4926037DDA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130" y="5194424"/>
                <a:ext cx="1891744" cy="388696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E121D55-AFFF-49A6-A716-CDB1D467197F}"/>
                  </a:ext>
                </a:extLst>
              </p:cNvPr>
              <p:cNvSpPr txBox="1"/>
              <p:nvPr/>
            </p:nvSpPr>
            <p:spPr>
              <a:xfrm>
                <a:off x="4472602" y="5524671"/>
                <a:ext cx="1321904" cy="6117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E121D55-AFFF-49A6-A716-CDB1D4671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602" y="5524671"/>
                <a:ext cx="1321904" cy="611706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A437CAD-CD63-4AF4-A52A-6A18365CDD5C}"/>
                  </a:ext>
                </a:extLst>
              </p:cNvPr>
              <p:cNvSpPr txBox="1"/>
              <p:nvPr/>
            </p:nvSpPr>
            <p:spPr>
              <a:xfrm>
                <a:off x="4528922" y="6102187"/>
                <a:ext cx="1437856" cy="6646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=±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A437CAD-CD63-4AF4-A52A-6A18365CDD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8922" y="6102187"/>
                <a:ext cx="1437856" cy="664606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Rectangle 70">
            <a:extLst>
              <a:ext uri="{FF2B5EF4-FFF2-40B4-BE49-F238E27FC236}">
                <a16:creationId xmlns:a16="http://schemas.microsoft.com/office/drawing/2014/main" id="{61A6044C-170D-450A-AA97-7F93495B6CD5}"/>
              </a:ext>
            </a:extLst>
          </p:cNvPr>
          <p:cNvSpPr/>
          <p:nvPr/>
        </p:nvSpPr>
        <p:spPr>
          <a:xfrm>
            <a:off x="4711140" y="6123105"/>
            <a:ext cx="1126433" cy="6436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6475B90-723F-4147-B435-4BB83D35E132}"/>
                  </a:ext>
                </a:extLst>
              </p:cNvPr>
              <p:cNvSpPr txBox="1"/>
              <p:nvPr/>
            </p:nvSpPr>
            <p:spPr>
              <a:xfrm>
                <a:off x="1822175" y="1711651"/>
                <a:ext cx="2985052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𝑓</m:t>
                      </m:r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sup>
                      </m:s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−3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+1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6475B90-723F-4147-B435-4BB83D35E1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2175" y="1711651"/>
                <a:ext cx="2985052" cy="388696"/>
              </a:xfrm>
              <a:prstGeom prst="rect">
                <a:avLst/>
              </a:prstGeom>
              <a:blipFill>
                <a:blip r:embed="rId21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5" name="Picture 74">
            <a:extLst>
              <a:ext uri="{FF2B5EF4-FFF2-40B4-BE49-F238E27FC236}">
                <a16:creationId xmlns:a16="http://schemas.microsoft.com/office/drawing/2014/main" id="{B336B8AE-6EA1-4A0F-9DD6-4513E78CA6B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600657" y="3194841"/>
            <a:ext cx="3428582" cy="3610470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F093B22C-1858-4F20-8F13-E558793D023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246170" y="3095625"/>
            <a:ext cx="3743325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34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  <p:bldP spid="26" grpId="0"/>
      <p:bldP spid="30" grpId="0"/>
      <p:bldP spid="32" grpId="0"/>
      <p:bldP spid="34" grpId="0"/>
      <p:bldP spid="36" grpId="0"/>
      <p:bldP spid="38" grpId="0"/>
      <p:bldP spid="40" grpId="0"/>
      <p:bldP spid="42" grpId="0"/>
      <p:bldP spid="44" grpId="0"/>
      <p:bldP spid="46" grpId="0"/>
      <p:bldP spid="47" grpId="0" animBg="1"/>
      <p:bldP spid="53" grpId="0"/>
      <p:bldP spid="55" grpId="0"/>
      <p:bldP spid="57" grpId="0"/>
      <p:bldP spid="59" grpId="0"/>
      <p:bldP spid="61" grpId="0"/>
      <p:bldP spid="63" grpId="0"/>
      <p:bldP spid="65" grpId="0"/>
      <p:bldP spid="67" grpId="0"/>
      <p:bldP spid="69" grpId="0"/>
      <p:bldP spid="71" grpId="0" animBg="1"/>
      <p:bldP spid="7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C90971-30D3-4B3E-AC19-26A323E9AEE1}"/>
              </a:ext>
            </a:extLst>
          </p:cNvPr>
          <p:cNvSpPr txBox="1"/>
          <p:nvPr/>
        </p:nvSpPr>
        <p:spPr>
          <a:xfrm>
            <a:off x="2657060" y="118312"/>
            <a:ext cx="7036905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Finding the Equation of the Tangent 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D6AE4B-E8C6-4805-99FF-2F1E9E0B0BE4}"/>
              </a:ext>
            </a:extLst>
          </p:cNvPr>
          <p:cNvSpPr txBox="1"/>
          <p:nvPr/>
        </p:nvSpPr>
        <p:spPr>
          <a:xfrm>
            <a:off x="410818" y="678676"/>
            <a:ext cx="3008244" cy="371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Exercise: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Q34 Page: 161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42D747-DE65-4800-AE09-733CC21BDE1E}"/>
              </a:ext>
            </a:extLst>
          </p:cNvPr>
          <p:cNvSpPr txBox="1"/>
          <p:nvPr/>
        </p:nvSpPr>
        <p:spPr>
          <a:xfrm>
            <a:off x="318052" y="2147716"/>
            <a:ext cx="1219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Solution: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69C8FA-8D8B-4CEB-85CB-35BF63F945FD}"/>
              </a:ext>
            </a:extLst>
          </p:cNvPr>
          <p:cNvSpPr/>
          <p:nvPr/>
        </p:nvSpPr>
        <p:spPr>
          <a:xfrm>
            <a:off x="318052" y="678676"/>
            <a:ext cx="11145078" cy="146904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64394F-92C9-4B6C-9450-215305CA6D24}"/>
                  </a:ext>
                </a:extLst>
              </p:cNvPr>
              <p:cNvSpPr txBox="1"/>
              <p:nvPr/>
            </p:nvSpPr>
            <p:spPr>
              <a:xfrm>
                <a:off x="410818" y="1050124"/>
                <a:ext cx="10535478" cy="6712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lvl="0" indent="-342900" rtl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lphaLcPeriod"/>
                </a:pPr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Determine the value(s) of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for which the tangent line to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is horizontal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342900" marR="0" lvl="0" indent="-34290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lphaLcPeriod"/>
                </a:pPr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Determine the value(s) of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for which the tangent line to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intersects the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𝑎𝑥𝑖𝑠</m:t>
                    </m:r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at a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45°</m:t>
                    </m:r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angle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64394F-92C9-4B6C-9450-215305CA6D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818" y="1050124"/>
                <a:ext cx="10535478" cy="671209"/>
              </a:xfrm>
              <a:prstGeom prst="rect">
                <a:avLst/>
              </a:prstGeom>
              <a:blipFill>
                <a:blip r:embed="rId2"/>
                <a:stretch>
                  <a:fillRect l="-463" t="-3636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E78A43D-E759-4E13-B780-D74D563C5F38}"/>
                  </a:ext>
                </a:extLst>
              </p:cNvPr>
              <p:cNvSpPr txBox="1"/>
              <p:nvPr/>
            </p:nvSpPr>
            <p:spPr>
              <a:xfrm>
                <a:off x="225289" y="2547765"/>
                <a:ext cx="389612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a.    Slope of horizontal tangent</a:t>
                </a:r>
                <a:r>
                  <a:rPr lang="en-US" dirty="0">
                    <a:solidFill>
                      <a:srgbClr val="0070C0"/>
                    </a:solidFill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=0 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E78A43D-E759-4E13-B780-D74D563C5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289" y="2547765"/>
                <a:ext cx="3896124" cy="369332"/>
              </a:xfrm>
              <a:prstGeom prst="rect">
                <a:avLst/>
              </a:prstGeom>
              <a:blipFill>
                <a:blip r:embed="rId3"/>
                <a:stretch>
                  <a:fillRect l="-1408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D219CD-D081-4F98-AF8B-C734E560FDF1}"/>
                  </a:ext>
                </a:extLst>
              </p:cNvPr>
              <p:cNvSpPr txBox="1"/>
              <p:nvPr/>
            </p:nvSpPr>
            <p:spPr>
              <a:xfrm>
                <a:off x="-311426" y="2923423"/>
                <a:ext cx="4452731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Slope of tangent for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′(</m:t>
                    </m:r>
                    <m:sSub>
                      <m:sSubPr>
                        <m:ctrlPr>
                          <a:rPr lang="en-US" sz="1800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D219CD-D081-4F98-AF8B-C734E560FD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11426" y="2923423"/>
                <a:ext cx="4452731" cy="374846"/>
              </a:xfrm>
              <a:prstGeom prst="rect">
                <a:avLst/>
              </a:prstGeom>
              <a:blipFill>
                <a:blip r:embed="rId4"/>
                <a:stretch>
                  <a:fillRect t="-819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A3221B0-E6A7-4D08-88E6-9FEDAF1808B6}"/>
                  </a:ext>
                </a:extLst>
              </p:cNvPr>
              <p:cNvSpPr txBox="1"/>
              <p:nvPr/>
            </p:nvSpPr>
            <p:spPr>
              <a:xfrm>
                <a:off x="-185531" y="3440360"/>
                <a:ext cx="4578625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Find values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for which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sSup>
                      <m:sSup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𝑓</m:t>
                        </m:r>
                      </m:e>
                      <m:sup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=0</m:t>
                    </m:r>
                  </m:oMath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A3221B0-E6A7-4D08-88E6-9FEDAF1808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5531" y="3440360"/>
                <a:ext cx="4578625" cy="374846"/>
              </a:xfrm>
              <a:prstGeom prst="rect">
                <a:avLst/>
              </a:prstGeom>
              <a:blipFill>
                <a:blip r:embed="rId5"/>
                <a:stretch>
                  <a:fillRect t="-6452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19EA892-3560-49EB-A0B4-765E22621645}"/>
                  </a:ext>
                </a:extLst>
              </p:cNvPr>
              <p:cNvSpPr txBox="1"/>
              <p:nvPr/>
            </p:nvSpPr>
            <p:spPr>
              <a:xfrm>
                <a:off x="-145774" y="3997115"/>
                <a:ext cx="2802834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−4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+2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19EA892-3560-49EB-A0B4-765E226216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5774" y="3997115"/>
                <a:ext cx="2802834" cy="388696"/>
              </a:xfrm>
              <a:prstGeom prst="rect">
                <a:avLst/>
              </a:prstGeom>
              <a:blipFill>
                <a:blip r:embed="rId6"/>
                <a:stretch>
                  <a:fillRect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00DCBB2-339B-42E9-BCEB-758267CD25A6}"/>
                  </a:ext>
                </a:extLst>
              </p:cNvPr>
              <p:cNvSpPr txBox="1"/>
              <p:nvPr/>
            </p:nvSpPr>
            <p:spPr>
              <a:xfrm>
                <a:off x="-145774" y="4529521"/>
                <a:ext cx="2299251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𝑓</m:t>
                      </m:r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</m:t>
                      </m:r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4</m:t>
                      </m:r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sup>
                      </m:s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4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00DCBB2-339B-42E9-BCEB-758267CD25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5774" y="4529521"/>
                <a:ext cx="2299251" cy="388696"/>
              </a:xfrm>
              <a:prstGeom prst="rect">
                <a:avLst/>
              </a:prstGeom>
              <a:blipFill>
                <a:blip r:embed="rId7"/>
                <a:stretch>
                  <a:fillRect b="-10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51803F6-9139-462A-8E27-60DB66C8E30E}"/>
                  </a:ext>
                </a:extLst>
              </p:cNvPr>
              <p:cNvSpPr txBox="1"/>
              <p:nvPr/>
            </p:nvSpPr>
            <p:spPr>
              <a:xfrm>
                <a:off x="-19879" y="5000076"/>
                <a:ext cx="2047460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4</m:t>
                      </m:r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sup>
                      </m:s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4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=0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51803F6-9139-462A-8E27-60DB66C8E3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9879" y="5000076"/>
                <a:ext cx="2047460" cy="38869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B7A7CD9-5DE8-49CB-B7AD-BB239AD600E7}"/>
                  </a:ext>
                </a:extLst>
              </p:cNvPr>
              <p:cNvSpPr txBox="1"/>
              <p:nvPr/>
            </p:nvSpPr>
            <p:spPr>
              <a:xfrm>
                <a:off x="0" y="5450717"/>
                <a:ext cx="1570383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4</m:t>
                      </m:r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sup>
                      </m:s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4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B7A7CD9-5DE8-49CB-B7AD-BB239AD600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450717"/>
                <a:ext cx="1570383" cy="38869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B2FC2A6-DC7F-4C45-894E-AC96F9860DAB}"/>
                  </a:ext>
                </a:extLst>
              </p:cNvPr>
              <p:cNvSpPr txBox="1"/>
              <p:nvPr/>
            </p:nvSpPr>
            <p:spPr>
              <a:xfrm>
                <a:off x="79512" y="5857698"/>
                <a:ext cx="1696277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sup>
                      </m:s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=1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B2FC2A6-DC7F-4C45-894E-AC96F9860D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12" y="5857698"/>
                <a:ext cx="1696277" cy="3886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FD47E78-D1A5-4229-951F-FD715B89D474}"/>
                  </a:ext>
                </a:extLst>
              </p:cNvPr>
              <p:cNvSpPr txBox="1"/>
              <p:nvPr/>
            </p:nvSpPr>
            <p:spPr>
              <a:xfrm>
                <a:off x="43070" y="6277931"/>
                <a:ext cx="2007704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=1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FD47E78-D1A5-4229-951F-FD715B89D4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70" y="6277931"/>
                <a:ext cx="2007704" cy="38869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9F0C4ED9-D4A7-4D7D-B554-39DFE87CF79F}"/>
              </a:ext>
            </a:extLst>
          </p:cNvPr>
          <p:cNvSpPr/>
          <p:nvPr/>
        </p:nvSpPr>
        <p:spPr>
          <a:xfrm>
            <a:off x="410819" y="6274332"/>
            <a:ext cx="914398" cy="3886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9F2D4FF-2332-4A56-B263-423CEDC8DE1C}"/>
              </a:ext>
            </a:extLst>
          </p:cNvPr>
          <p:cNvCxnSpPr/>
          <p:nvPr/>
        </p:nvCxnSpPr>
        <p:spPr>
          <a:xfrm>
            <a:off x="4300329" y="2732431"/>
            <a:ext cx="0" cy="3641865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8123381-C86F-41C8-9DDF-B0839447F0D9}"/>
                  </a:ext>
                </a:extLst>
              </p:cNvPr>
              <p:cNvSpPr txBox="1"/>
              <p:nvPr/>
            </p:nvSpPr>
            <p:spPr>
              <a:xfrm>
                <a:off x="3942529" y="2319642"/>
                <a:ext cx="6248400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b.      Tangent line intersects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𝑎𝑥𝑖𝑠</m:t>
                    </m:r>
                  </m:oMath>
                </a14:m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at a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45°</m:t>
                    </m:r>
                  </m:oMath>
                </a14:m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angle:</a:t>
                </a:r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8123381-C86F-41C8-9DDF-B0839447F0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529" y="2319642"/>
                <a:ext cx="6248400" cy="374846"/>
              </a:xfrm>
              <a:prstGeom prst="rect">
                <a:avLst/>
              </a:prstGeom>
              <a:blipFill>
                <a:blip r:embed="rId12"/>
                <a:stretch>
                  <a:fillRect t="-8197" b="-2623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408B328-A130-43A9-A257-02880559A909}"/>
                  </a:ext>
                </a:extLst>
              </p:cNvPr>
              <p:cNvSpPr txBox="1"/>
              <p:nvPr/>
            </p:nvSpPr>
            <p:spPr>
              <a:xfrm>
                <a:off x="4429545" y="2694488"/>
                <a:ext cx="352839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Slope of tangent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unc>
                      <m:funcPr>
                        <m:ctrlPr>
                          <a:rPr lang="en-US" sz="1800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tan</m:t>
                        </m:r>
                      </m:fName>
                      <m:e>
                        <m:d>
                          <m:dPr>
                            <m:ctrlPr>
                              <a:rPr lang="en-US" sz="1800" i="1">
                                <a:solidFill>
                                  <a:srgbClr val="0070C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solidFill>
                                  <a:srgbClr val="0070C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45°</m:t>
                            </m:r>
                          </m:e>
                        </m:d>
                      </m:e>
                    </m:func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=1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408B328-A130-43A9-A257-02880559A9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545" y="2694488"/>
                <a:ext cx="3528391" cy="369332"/>
              </a:xfrm>
              <a:prstGeom prst="rect">
                <a:avLst/>
              </a:prstGeom>
              <a:blipFill>
                <a:blip r:embed="rId13"/>
                <a:stretch>
                  <a:fillRect l="-1557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ABB1F62-769F-4664-B407-D427A59EE2EB}"/>
                  </a:ext>
                </a:extLst>
              </p:cNvPr>
              <p:cNvSpPr txBox="1"/>
              <p:nvPr/>
            </p:nvSpPr>
            <p:spPr>
              <a:xfrm>
                <a:off x="3959094" y="3235369"/>
                <a:ext cx="4469291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Find values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for which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𝑓</m:t>
                        </m:r>
                      </m:e>
                      <m:sup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=1</m:t>
                    </m:r>
                  </m:oMath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ABB1F62-769F-4664-B407-D427A59EE2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094" y="3235369"/>
                <a:ext cx="4469291" cy="388696"/>
              </a:xfrm>
              <a:prstGeom prst="rect">
                <a:avLst/>
              </a:prstGeom>
              <a:blipFill>
                <a:blip r:embed="rId14"/>
                <a:stretch>
                  <a:fillRect t="-7937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BD61872-9E6E-43E0-80D0-606C01E6AC0C}"/>
                  </a:ext>
                </a:extLst>
              </p:cNvPr>
              <p:cNvSpPr txBox="1"/>
              <p:nvPr/>
            </p:nvSpPr>
            <p:spPr>
              <a:xfrm>
                <a:off x="4081677" y="3617514"/>
                <a:ext cx="2985052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−4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+2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BD61872-9E6E-43E0-80D0-606C01E6AC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677" y="3617514"/>
                <a:ext cx="2985052" cy="388696"/>
              </a:xfrm>
              <a:prstGeom prst="rect">
                <a:avLst/>
              </a:prstGeom>
              <a:blipFill>
                <a:blip r:embed="rId15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A86C3E3-D9A1-4B89-B995-01123E2CAC34}"/>
                  </a:ext>
                </a:extLst>
              </p:cNvPr>
              <p:cNvSpPr txBox="1"/>
              <p:nvPr/>
            </p:nvSpPr>
            <p:spPr>
              <a:xfrm>
                <a:off x="4053499" y="4064308"/>
                <a:ext cx="2441713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=4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−4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A86C3E3-D9A1-4B89-B995-01123E2CAC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3499" y="4064308"/>
                <a:ext cx="2441713" cy="388696"/>
              </a:xfrm>
              <a:prstGeom prst="rect">
                <a:avLst/>
              </a:prstGeom>
              <a:blipFill>
                <a:blip r:embed="rId16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6E91990-FB6C-4DBB-92E4-5B40AEE9569A}"/>
                  </a:ext>
                </a:extLst>
              </p:cNvPr>
              <p:cNvSpPr txBox="1"/>
              <p:nvPr/>
            </p:nvSpPr>
            <p:spPr>
              <a:xfrm>
                <a:off x="4121413" y="4540018"/>
                <a:ext cx="1845365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4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−4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=1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6E91990-FB6C-4DBB-92E4-5B40AEE95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1413" y="4540018"/>
                <a:ext cx="1845365" cy="38869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7DB6985-ABC4-42C7-BBD5-B2C11BB91DA7}"/>
                  </a:ext>
                </a:extLst>
              </p:cNvPr>
              <p:cNvSpPr txBox="1"/>
              <p:nvPr/>
            </p:nvSpPr>
            <p:spPr>
              <a:xfrm>
                <a:off x="4172789" y="4918217"/>
                <a:ext cx="1891744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4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sup>
                      </m:s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5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7DB6985-ABC4-42C7-BBD5-B2C11BB91D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2789" y="4918217"/>
                <a:ext cx="1891744" cy="388696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91FC263-9A91-426B-ACBD-35FA70438BCB}"/>
                  </a:ext>
                </a:extLst>
              </p:cNvPr>
              <p:cNvSpPr txBox="1"/>
              <p:nvPr/>
            </p:nvSpPr>
            <p:spPr>
              <a:xfrm>
                <a:off x="4419587" y="5194424"/>
                <a:ext cx="1321904" cy="6365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sup>
                      </m:s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5</m:t>
                          </m:r>
                        </m:num>
                        <m:den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91FC263-9A91-426B-ACBD-35FA70438B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587" y="5194424"/>
                <a:ext cx="1321904" cy="63658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E90F726-BBBA-4AA6-8144-0B10DF9AE227}"/>
                  </a:ext>
                </a:extLst>
              </p:cNvPr>
              <p:cNvSpPr txBox="1"/>
              <p:nvPr/>
            </p:nvSpPr>
            <p:spPr>
              <a:xfrm>
                <a:off x="4462665" y="5799411"/>
                <a:ext cx="1437856" cy="9106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ad>
                        <m:ra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E90F726-BBBA-4AA6-8144-0B10DF9AE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2665" y="5799411"/>
                <a:ext cx="1437856" cy="91069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>
            <a:extLst>
              <a:ext uri="{FF2B5EF4-FFF2-40B4-BE49-F238E27FC236}">
                <a16:creationId xmlns:a16="http://schemas.microsoft.com/office/drawing/2014/main" id="{598B0AE8-E37C-481F-BAC2-4001DB092FA2}"/>
              </a:ext>
            </a:extLst>
          </p:cNvPr>
          <p:cNvSpPr/>
          <p:nvPr/>
        </p:nvSpPr>
        <p:spPr>
          <a:xfrm>
            <a:off x="4711140" y="5802808"/>
            <a:ext cx="1232459" cy="9106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AABA6DA-D8EC-4544-82C7-6AF0CEBDF045}"/>
                  </a:ext>
                </a:extLst>
              </p:cNvPr>
              <p:cNvSpPr txBox="1"/>
              <p:nvPr/>
            </p:nvSpPr>
            <p:spPr>
              <a:xfrm>
                <a:off x="1822175" y="1711651"/>
                <a:ext cx="2985052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𝑓</m:t>
                      </m:r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sup>
                      </m:s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4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+2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AABA6DA-D8EC-4544-82C7-6AF0CEBDF0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2175" y="1711651"/>
                <a:ext cx="2985052" cy="388696"/>
              </a:xfrm>
              <a:prstGeom prst="rect">
                <a:avLst/>
              </a:prstGeom>
              <a:blipFill>
                <a:blip r:embed="rId21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Picture 33">
            <a:extLst>
              <a:ext uri="{FF2B5EF4-FFF2-40B4-BE49-F238E27FC236}">
                <a16:creationId xmlns:a16="http://schemas.microsoft.com/office/drawing/2014/main" id="{56A19C3C-C6CC-42E5-89F0-C5B07959DAA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709998" y="3005995"/>
            <a:ext cx="3334989" cy="370327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FF6FA4C-AC18-4E1A-925E-1473ED5D361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297528" y="2994167"/>
            <a:ext cx="3796354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21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 animBg="1"/>
      <p:bldP spid="20" grpId="0"/>
      <p:bldP spid="21" grpId="0"/>
      <p:bldP spid="22" grpId="0"/>
      <p:bldP spid="23" grpId="0"/>
      <p:bldP spid="25" grpId="0"/>
      <p:bldP spid="26" grpId="0"/>
      <p:bldP spid="27" grpId="0"/>
      <p:bldP spid="28" grpId="0"/>
      <p:bldP spid="29" grpId="0" animBg="1"/>
      <p:bldP spid="3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98B72D-0928-4DFF-B4BB-0CE2F2193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8600" y="2329403"/>
            <a:ext cx="3821808" cy="2466975"/>
          </a:xfrm>
          <a:prstGeom prst="rect">
            <a:avLst/>
          </a:prstGeom>
          <a:ln w="12700" cap="sq">
            <a:solidFill>
              <a:schemeClr val="accent4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3D114B-A89E-460F-8F95-26A3A467B2A1}"/>
              </a:ext>
            </a:extLst>
          </p:cNvPr>
          <p:cNvSpPr txBox="1"/>
          <p:nvPr/>
        </p:nvSpPr>
        <p:spPr>
          <a:xfrm>
            <a:off x="2796204" y="77730"/>
            <a:ext cx="8680173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Slope of Tangent Line Does Not Exist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BE5D0F-8DC1-47AC-AFCE-E42B9F798D4A}"/>
              </a:ext>
            </a:extLst>
          </p:cNvPr>
          <p:cNvSpPr txBox="1"/>
          <p:nvPr/>
        </p:nvSpPr>
        <p:spPr>
          <a:xfrm>
            <a:off x="371057" y="678676"/>
            <a:ext cx="4850295" cy="371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Example: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Q35 Page: 161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BCACE9-0852-4F44-96D4-540518B5CE5B}"/>
              </a:ext>
            </a:extLst>
          </p:cNvPr>
          <p:cNvSpPr txBox="1"/>
          <p:nvPr/>
        </p:nvSpPr>
        <p:spPr>
          <a:xfrm>
            <a:off x="252481" y="1867995"/>
            <a:ext cx="1219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Solution: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60AF5-9506-46F7-80D4-60F78731E0BB}"/>
              </a:ext>
            </a:extLst>
          </p:cNvPr>
          <p:cNvSpPr/>
          <p:nvPr/>
        </p:nvSpPr>
        <p:spPr>
          <a:xfrm>
            <a:off x="318051" y="678676"/>
            <a:ext cx="10436385" cy="1122828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28345DB-687C-4E22-BF84-FD902B4EF1D9}"/>
                  </a:ext>
                </a:extLst>
              </p:cNvPr>
              <p:cNvSpPr txBox="1"/>
              <p:nvPr/>
            </p:nvSpPr>
            <p:spPr>
              <a:xfrm>
                <a:off x="576619" y="951194"/>
                <a:ext cx="9550020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Determine the value of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for which the slope of the tangent line to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does not exist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28345DB-687C-4E22-BF84-FD902B4EF1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619" y="951194"/>
                <a:ext cx="9550020" cy="374846"/>
              </a:xfrm>
              <a:prstGeom prst="rect">
                <a:avLst/>
              </a:prstGeom>
              <a:blipFill>
                <a:blip r:embed="rId3"/>
                <a:stretch>
                  <a:fillRect l="-575" t="-6452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1D8AC5B-90A1-403A-8FDE-8BFE14153FF7}"/>
                  </a:ext>
                </a:extLst>
              </p:cNvPr>
              <p:cNvSpPr txBox="1"/>
              <p:nvPr/>
            </p:nvSpPr>
            <p:spPr>
              <a:xfrm>
                <a:off x="2509601" y="1278424"/>
                <a:ext cx="1652966" cy="4567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lvl="0" indent="-34290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lphaLcPeriod"/>
                </a:pPr>
                <a14:m>
                  <m:oMath xmlns:m="http://schemas.openxmlformats.org/officeDocument/2006/math">
                    <m:r>
                      <a:rPr lang="en-US" sz="1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1D8AC5B-90A1-403A-8FDE-8BFE14153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601" y="1278424"/>
                <a:ext cx="1652966" cy="4567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208917A-9F55-443D-9F5E-97070D4378F5}"/>
                  </a:ext>
                </a:extLst>
              </p:cNvPr>
              <p:cNvSpPr txBox="1"/>
              <p:nvPr/>
            </p:nvSpPr>
            <p:spPr>
              <a:xfrm>
                <a:off x="237689" y="2294460"/>
                <a:ext cx="2071047" cy="5234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𝑓</m:t>
                      </m:r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208917A-9F55-443D-9F5E-97070D4378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689" y="2294460"/>
                <a:ext cx="2071047" cy="5234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2681B23-CF87-4993-8EE4-5DA63BA4D3DC}"/>
                  </a:ext>
                </a:extLst>
              </p:cNvPr>
              <p:cNvSpPr txBox="1"/>
              <p:nvPr/>
            </p:nvSpPr>
            <p:spPr>
              <a:xfrm>
                <a:off x="576619" y="2947405"/>
                <a:ext cx="1728709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𝑓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2681B23-CF87-4993-8EE4-5DA63BA4D3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619" y="2947405"/>
                <a:ext cx="1728709" cy="6127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DC41FEA-AFBF-4EF2-B4E0-758FB820B2A1}"/>
                  </a:ext>
                </a:extLst>
              </p:cNvPr>
              <p:cNvSpPr txBox="1"/>
              <p:nvPr/>
            </p:nvSpPr>
            <p:spPr>
              <a:xfrm>
                <a:off x="576618" y="3673350"/>
                <a:ext cx="1728709" cy="6646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𝑓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  <m:rad>
                            <m:rad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3</m:t>
                              </m:r>
                            </m:deg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DC41FEA-AFBF-4EF2-B4E0-758FB820B2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618" y="3673350"/>
                <a:ext cx="1728709" cy="66460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CE59FD8-1F5D-415A-861D-69F256B2D28B}"/>
                  </a:ext>
                </a:extLst>
              </p:cNvPr>
              <p:cNvSpPr txBox="1"/>
              <p:nvPr/>
            </p:nvSpPr>
            <p:spPr>
              <a:xfrm>
                <a:off x="-72901" y="4415550"/>
                <a:ext cx="4366158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The derivative is undefined at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=0</m:t>
                    </m:r>
                  </m:oMath>
                </a14:m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CE59FD8-1F5D-415A-861D-69F256B2D2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2901" y="4415550"/>
                <a:ext cx="4366158" cy="374846"/>
              </a:xfrm>
              <a:prstGeom prst="rect">
                <a:avLst/>
              </a:prstGeom>
              <a:blipFill>
                <a:blip r:embed="rId8"/>
                <a:stretch>
                  <a:fillRect t="-6452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1A5E8D6-9C25-455E-B427-CEE5716B89F3}"/>
                  </a:ext>
                </a:extLst>
              </p:cNvPr>
              <p:cNvSpPr txBox="1"/>
              <p:nvPr/>
            </p:nvSpPr>
            <p:spPr>
              <a:xfrm>
                <a:off x="-69010" y="4970327"/>
                <a:ext cx="3336877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No tangent line at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=0</m:t>
                    </m:r>
                  </m:oMath>
                </a14:m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1A5E8D6-9C25-455E-B427-CEE5716B89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9010" y="4970327"/>
                <a:ext cx="3336877" cy="374846"/>
              </a:xfrm>
              <a:prstGeom prst="rect">
                <a:avLst/>
              </a:prstGeom>
              <a:blipFill>
                <a:blip r:embed="rId9"/>
                <a:stretch>
                  <a:fillRect t="-6452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5F16C94A-4E03-47D9-8F43-22A1A8769E30}"/>
              </a:ext>
            </a:extLst>
          </p:cNvPr>
          <p:cNvSpPr txBox="1"/>
          <p:nvPr/>
        </p:nvSpPr>
        <p:spPr>
          <a:xfrm>
            <a:off x="4567023" y="2078613"/>
            <a:ext cx="2329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 the graph: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A542FAA-C997-4DFB-A352-5E3A722B7948}"/>
                  </a:ext>
                </a:extLst>
              </p:cNvPr>
              <p:cNvSpPr txBox="1"/>
              <p:nvPr/>
            </p:nvSpPr>
            <p:spPr>
              <a:xfrm>
                <a:off x="4599296" y="2702257"/>
                <a:ext cx="2893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70C0"/>
                    </a:solidFill>
                  </a:rPr>
                  <a:t>Vertical tangent </a:t>
                </a:r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=0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A542FAA-C997-4DFB-A352-5E3A722B79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9296" y="2702257"/>
                <a:ext cx="2893325" cy="369332"/>
              </a:xfrm>
              <a:prstGeom prst="rect">
                <a:avLst/>
              </a:prstGeom>
              <a:blipFill>
                <a:blip r:embed="rId10"/>
                <a:stretch>
                  <a:fillRect l="-1684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714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 animBg="1"/>
      <p:bldP spid="22" grpId="0"/>
      <p:bldP spid="24" grpId="0"/>
      <p:bldP spid="2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BD185A-4D91-4EA3-820A-0C4EF60E3D90}"/>
              </a:ext>
            </a:extLst>
          </p:cNvPr>
          <p:cNvSpPr txBox="1"/>
          <p:nvPr/>
        </p:nvSpPr>
        <p:spPr>
          <a:xfrm>
            <a:off x="2796204" y="77730"/>
            <a:ext cx="8680173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Slope of Tangent Line Does Not Exist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9767E0-C925-4E73-990C-24369FC31E92}"/>
              </a:ext>
            </a:extLst>
          </p:cNvPr>
          <p:cNvSpPr txBox="1"/>
          <p:nvPr/>
        </p:nvSpPr>
        <p:spPr>
          <a:xfrm>
            <a:off x="371057" y="678676"/>
            <a:ext cx="4850295" cy="371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Exercise: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Q35 Page: 161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6430E3-B3AF-42FC-BE0E-469715FAB4C3}"/>
              </a:ext>
            </a:extLst>
          </p:cNvPr>
          <p:cNvSpPr txBox="1"/>
          <p:nvPr/>
        </p:nvSpPr>
        <p:spPr>
          <a:xfrm>
            <a:off x="252481" y="1867995"/>
            <a:ext cx="1219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Solution: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EC7208-5F1E-449D-8A79-57C4629C23B7}"/>
              </a:ext>
            </a:extLst>
          </p:cNvPr>
          <p:cNvSpPr/>
          <p:nvPr/>
        </p:nvSpPr>
        <p:spPr>
          <a:xfrm>
            <a:off x="318051" y="678676"/>
            <a:ext cx="10436385" cy="1122828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49EBA9F-792B-4439-9BED-FC0515D33F49}"/>
                  </a:ext>
                </a:extLst>
              </p:cNvPr>
              <p:cNvSpPr txBox="1"/>
              <p:nvPr/>
            </p:nvSpPr>
            <p:spPr>
              <a:xfrm>
                <a:off x="576619" y="951194"/>
                <a:ext cx="9550020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Determine the value of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for which the slope of the tangent line to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does not exist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49EBA9F-792B-4439-9BED-FC0515D33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619" y="951194"/>
                <a:ext cx="9550020" cy="374846"/>
              </a:xfrm>
              <a:prstGeom prst="rect">
                <a:avLst/>
              </a:prstGeom>
              <a:blipFill>
                <a:blip r:embed="rId2"/>
                <a:stretch>
                  <a:fillRect l="-575" t="-6452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5F80E61-832C-4E03-AEE9-A43A6767961D}"/>
                  </a:ext>
                </a:extLst>
              </p:cNvPr>
              <p:cNvSpPr txBox="1"/>
              <p:nvPr/>
            </p:nvSpPr>
            <p:spPr>
              <a:xfrm>
                <a:off x="2509600" y="1278424"/>
                <a:ext cx="2711751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07000"/>
                  </a:lnSpc>
                </a:pPr>
                <a:r>
                  <a:rPr lang="en-US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b.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=|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−5|</m:t>
                    </m:r>
                  </m:oMath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5F80E61-832C-4E03-AEE9-A43A676796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600" y="1278424"/>
                <a:ext cx="2711751" cy="388696"/>
              </a:xfrm>
              <a:prstGeom prst="rect">
                <a:avLst/>
              </a:prstGeom>
              <a:blipFill>
                <a:blip r:embed="rId3"/>
                <a:stretch>
                  <a:fillRect l="-2022" t="-7937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B952FD0-83D2-443C-914B-172DEDDCCB03}"/>
                  </a:ext>
                </a:extLst>
              </p:cNvPr>
              <p:cNvSpPr txBox="1"/>
              <p:nvPr/>
            </p:nvSpPr>
            <p:spPr>
              <a:xfrm>
                <a:off x="237689" y="2294460"/>
                <a:ext cx="2071047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=|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−5|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B952FD0-83D2-443C-914B-172DEDDCCB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689" y="2294460"/>
                <a:ext cx="2071047" cy="388696"/>
              </a:xfrm>
              <a:prstGeom prst="rect">
                <a:avLst/>
              </a:prstGeom>
              <a:blipFill>
                <a:blip r:embed="rId4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B89FD82-66E9-49DD-98C1-2E01AEBC4B6C}"/>
                  </a:ext>
                </a:extLst>
              </p:cNvPr>
              <p:cNvSpPr txBox="1"/>
              <p:nvPr/>
            </p:nvSpPr>
            <p:spPr>
              <a:xfrm>
                <a:off x="-286300" y="2897773"/>
                <a:ext cx="3422176" cy="7101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−5, 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≥5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5−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&lt;5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B89FD82-66E9-49DD-98C1-2E01AEBC4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86300" y="2897773"/>
                <a:ext cx="3422176" cy="7101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BF4EC2D-770A-4D5E-A8F1-1D87FC276E16}"/>
                  </a:ext>
                </a:extLst>
              </p:cNvPr>
              <p:cNvSpPr txBox="1"/>
              <p:nvPr/>
            </p:nvSpPr>
            <p:spPr>
              <a:xfrm>
                <a:off x="-286300" y="3679920"/>
                <a:ext cx="3244755" cy="7101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1, 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&gt;5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−1,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&lt;5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BF4EC2D-770A-4D5E-A8F1-1D87FC276E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86300" y="3679920"/>
                <a:ext cx="3244755" cy="71019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F8D67E-2E27-467B-8271-53E8851F5945}"/>
                  </a:ext>
                </a:extLst>
              </p:cNvPr>
              <p:cNvSpPr txBox="1"/>
              <p:nvPr/>
            </p:nvSpPr>
            <p:spPr>
              <a:xfrm>
                <a:off x="-286300" y="4492797"/>
                <a:ext cx="4366158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The derivative is undefined at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=5</m:t>
                    </m:r>
                  </m:oMath>
                </a14:m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F8D67E-2E27-467B-8271-53E8851F5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86300" y="4492797"/>
                <a:ext cx="4366158" cy="374846"/>
              </a:xfrm>
              <a:prstGeom prst="rect">
                <a:avLst/>
              </a:prstGeom>
              <a:blipFill>
                <a:blip r:embed="rId7"/>
                <a:stretch>
                  <a:fillRect t="-655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DEAAE79-C9F7-483A-8DC5-288644F356EE}"/>
                  </a:ext>
                </a:extLst>
              </p:cNvPr>
              <p:cNvSpPr txBox="1"/>
              <p:nvPr/>
            </p:nvSpPr>
            <p:spPr>
              <a:xfrm>
                <a:off x="-69010" y="4970327"/>
                <a:ext cx="3336877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No tangent line at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=5</m:t>
                    </m:r>
                  </m:oMath>
                </a14:m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DEAAE79-C9F7-483A-8DC5-288644F356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9010" y="4970327"/>
                <a:ext cx="3336877" cy="374846"/>
              </a:xfrm>
              <a:prstGeom prst="rect">
                <a:avLst/>
              </a:prstGeom>
              <a:blipFill>
                <a:blip r:embed="rId8"/>
                <a:stretch>
                  <a:fillRect t="-6452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50DA99BC-4CE7-4459-B17C-9023CF084209}"/>
              </a:ext>
            </a:extLst>
          </p:cNvPr>
          <p:cNvSpPr txBox="1"/>
          <p:nvPr/>
        </p:nvSpPr>
        <p:spPr>
          <a:xfrm>
            <a:off x="4569267" y="2079519"/>
            <a:ext cx="2329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 the graph: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CD366A3-FE22-4516-8E97-41CFFE02DFCD}"/>
                  </a:ext>
                </a:extLst>
              </p:cNvPr>
              <p:cNvSpPr txBox="1"/>
              <p:nvPr/>
            </p:nvSpPr>
            <p:spPr>
              <a:xfrm>
                <a:off x="4599296" y="2702257"/>
                <a:ext cx="2893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70C0"/>
                    </a:solidFill>
                  </a:rPr>
                  <a:t>Sharp Corner </a:t>
                </a:r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=0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CD366A3-FE22-4516-8E97-41CFFE02DF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9296" y="2702257"/>
                <a:ext cx="2893325" cy="369332"/>
              </a:xfrm>
              <a:prstGeom prst="rect">
                <a:avLst/>
              </a:prstGeom>
              <a:blipFill>
                <a:blip r:embed="rId9"/>
                <a:stretch>
                  <a:fillRect l="-1684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3C379CB8-0017-4A9B-A97A-CE626378E0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19917" y="2074022"/>
            <a:ext cx="3983756" cy="2625623"/>
          </a:xfrm>
          <a:prstGeom prst="rect">
            <a:avLst/>
          </a:prstGeom>
          <a:ln w="12700" cap="sq">
            <a:solidFill>
              <a:schemeClr val="accent4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601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/>
      <p:bldP spid="9" grpId="0"/>
      <p:bldP spid="1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9526BC-ABE0-4922-95EF-512C73273376}"/>
              </a:ext>
            </a:extLst>
          </p:cNvPr>
          <p:cNvSpPr txBox="1"/>
          <p:nvPr/>
        </p:nvSpPr>
        <p:spPr>
          <a:xfrm>
            <a:off x="2796204" y="77730"/>
            <a:ext cx="8680173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Slope of Tangent Line Does Not Exist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0B1620-10B8-47EF-AFBB-982BFE570FDF}"/>
              </a:ext>
            </a:extLst>
          </p:cNvPr>
          <p:cNvSpPr txBox="1"/>
          <p:nvPr/>
        </p:nvSpPr>
        <p:spPr>
          <a:xfrm>
            <a:off x="371057" y="678676"/>
            <a:ext cx="4850295" cy="371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Exercise: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Q35 Page: 161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F8C18E-47D6-41D2-86AB-2AD7604353A1}"/>
              </a:ext>
            </a:extLst>
          </p:cNvPr>
          <p:cNvSpPr txBox="1"/>
          <p:nvPr/>
        </p:nvSpPr>
        <p:spPr>
          <a:xfrm>
            <a:off x="252481" y="1867995"/>
            <a:ext cx="1219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Solution: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C67337-39E3-4100-BAB8-B587D4A8A840}"/>
              </a:ext>
            </a:extLst>
          </p:cNvPr>
          <p:cNvSpPr/>
          <p:nvPr/>
        </p:nvSpPr>
        <p:spPr>
          <a:xfrm>
            <a:off x="318051" y="678676"/>
            <a:ext cx="10436385" cy="1122828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8CC2812-EE25-4E62-AE41-2E1C5E4ADDC1}"/>
                  </a:ext>
                </a:extLst>
              </p:cNvPr>
              <p:cNvSpPr txBox="1"/>
              <p:nvPr/>
            </p:nvSpPr>
            <p:spPr>
              <a:xfrm>
                <a:off x="576619" y="951194"/>
                <a:ext cx="9550020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Determine the value of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for which the slope of the tangent line to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does not exist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8CC2812-EE25-4E62-AE41-2E1C5E4ADD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619" y="951194"/>
                <a:ext cx="9550020" cy="374846"/>
              </a:xfrm>
              <a:prstGeom prst="rect">
                <a:avLst/>
              </a:prstGeom>
              <a:blipFill>
                <a:blip r:embed="rId2"/>
                <a:stretch>
                  <a:fillRect l="-575" t="-6452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52A0895-AC13-4EF9-9546-2082A6B25C22}"/>
                  </a:ext>
                </a:extLst>
              </p:cNvPr>
              <p:cNvSpPr txBox="1"/>
              <p:nvPr/>
            </p:nvSpPr>
            <p:spPr>
              <a:xfrm>
                <a:off x="2509600" y="1278424"/>
                <a:ext cx="2711751" cy="5618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</a:pPr>
                <a:r>
                  <a:rPr lang="en-US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c.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=|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−3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−4|</m:t>
                    </m:r>
                  </m:oMath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>
                  <a:lnSpc>
                    <a:spcPct val="107000"/>
                  </a:lnSpc>
                </a:pPr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52A0895-AC13-4EF9-9546-2082A6B25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600" y="1278424"/>
                <a:ext cx="2711751" cy="561820"/>
              </a:xfrm>
              <a:prstGeom prst="rect">
                <a:avLst/>
              </a:prstGeom>
              <a:blipFill>
                <a:blip r:embed="rId3"/>
                <a:stretch>
                  <a:fillRect l="-2022" t="-5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47DA4C2-FB0A-498F-9311-6FC630FC4B54}"/>
                  </a:ext>
                </a:extLst>
              </p:cNvPr>
              <p:cNvSpPr txBox="1"/>
              <p:nvPr/>
            </p:nvSpPr>
            <p:spPr>
              <a:xfrm>
                <a:off x="-286300" y="2269012"/>
                <a:ext cx="3542989" cy="5618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=|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−3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−4|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47DA4C2-FB0A-498F-9311-6FC630FC4B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86300" y="2269012"/>
                <a:ext cx="3542989" cy="5618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A81E9B0-B508-4D57-A73E-B8693300068D}"/>
                  </a:ext>
                </a:extLst>
              </p:cNvPr>
              <p:cNvSpPr txBox="1"/>
              <p:nvPr/>
            </p:nvSpPr>
            <p:spPr>
              <a:xfrm>
                <a:off x="106619" y="2777825"/>
                <a:ext cx="2361063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−3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−4=0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A81E9B0-B508-4D57-A73E-B86933000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19" y="2777825"/>
                <a:ext cx="2361063" cy="3886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498125-80CF-41ED-922F-28CABF9D3628}"/>
                  </a:ext>
                </a:extLst>
              </p:cNvPr>
              <p:cNvSpPr txBox="1"/>
              <p:nvPr/>
            </p:nvSpPr>
            <p:spPr>
              <a:xfrm>
                <a:off x="229751" y="3166520"/>
                <a:ext cx="251088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−4</m:t>
                          </m:r>
                        </m:e>
                      </m:d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+1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498125-80CF-41ED-922F-28CABF9D36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751" y="3166520"/>
                <a:ext cx="251088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12432B6-13FE-426D-AC5B-8D161C5766CF}"/>
                  </a:ext>
                </a:extLst>
              </p:cNvPr>
              <p:cNvSpPr txBox="1"/>
              <p:nvPr/>
            </p:nvSpPr>
            <p:spPr>
              <a:xfrm>
                <a:off x="106619" y="3722562"/>
                <a:ext cx="2361063" cy="388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=4, 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=−1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12432B6-13FE-426D-AC5B-8D161C5766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19" y="3722562"/>
                <a:ext cx="2361063" cy="3886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6EB9634-7375-4981-9A9E-A60CE973B23F}"/>
                  </a:ext>
                </a:extLst>
              </p:cNvPr>
              <p:cNvSpPr txBox="1"/>
              <p:nvPr/>
            </p:nvSpPr>
            <p:spPr>
              <a:xfrm>
                <a:off x="-395177" y="4219078"/>
                <a:ext cx="4668306" cy="12924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eqArr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−3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−4,  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≤−1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+3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+4, −1&lt;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≤4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−3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−4,  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&gt;4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6EB9634-7375-4981-9A9E-A60CE973B2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95177" y="4219078"/>
                <a:ext cx="4668306" cy="129240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F22FF87-01C6-4546-8260-55CDB3A029E9}"/>
                  </a:ext>
                </a:extLst>
              </p:cNvPr>
              <p:cNvSpPr txBox="1"/>
              <p:nvPr/>
            </p:nvSpPr>
            <p:spPr>
              <a:xfrm>
                <a:off x="-82954" y="5521149"/>
                <a:ext cx="4219606" cy="1141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−3,  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&lt;−1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+3, −1&lt;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&lt;4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−3,  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&gt;4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F22FF87-01C6-4546-8260-55CDB3A029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2954" y="5521149"/>
                <a:ext cx="4219606" cy="114108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C838EE4-4051-47C6-AC2D-65131B7CEF52}"/>
                  </a:ext>
                </a:extLst>
              </p:cNvPr>
              <p:cNvSpPr txBox="1"/>
              <p:nvPr/>
            </p:nvSpPr>
            <p:spPr>
              <a:xfrm>
                <a:off x="3780733" y="2377310"/>
                <a:ext cx="5868234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The derivative is undefined at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18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=−1,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=4</m:t>
                    </m:r>
                  </m:oMath>
                </a14:m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C838EE4-4051-47C6-AC2D-65131B7CEF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0733" y="2377310"/>
                <a:ext cx="5868234" cy="374846"/>
              </a:xfrm>
              <a:prstGeom prst="rect">
                <a:avLst/>
              </a:prstGeom>
              <a:blipFill>
                <a:blip r:embed="rId10"/>
                <a:stretch>
                  <a:fillRect t="-819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D87AE9E-855A-448A-B65F-BC66E412BFA9}"/>
                  </a:ext>
                </a:extLst>
              </p:cNvPr>
              <p:cNvSpPr txBox="1"/>
              <p:nvPr/>
            </p:nvSpPr>
            <p:spPr>
              <a:xfrm>
                <a:off x="3865475" y="2964942"/>
                <a:ext cx="5528114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No tangent line at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=−1,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=4</m:t>
                    </m:r>
                  </m:oMath>
                </a14:m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D87AE9E-855A-448A-B65F-BC66E412BF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5475" y="2964942"/>
                <a:ext cx="5528114" cy="374846"/>
              </a:xfrm>
              <a:prstGeom prst="rect">
                <a:avLst/>
              </a:prstGeom>
              <a:blipFill>
                <a:blip r:embed="rId11"/>
                <a:stretch>
                  <a:fillRect t="-6452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F4E610C6-5013-43A1-BC3E-48A52250EC7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91398" y="2777825"/>
            <a:ext cx="3057525" cy="3714750"/>
          </a:xfrm>
          <a:prstGeom prst="rect">
            <a:avLst/>
          </a:prstGeom>
          <a:ln w="12700" cap="sq">
            <a:solidFill>
              <a:schemeClr val="accent4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237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  <p:bldP spid="7" grpId="0"/>
      <p:bldP spid="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ext Topic (podcast) - Next Topic | Listen Notes">
            <a:extLst>
              <a:ext uri="{FF2B5EF4-FFF2-40B4-BE49-F238E27FC236}">
                <a16:creationId xmlns:a16="http://schemas.microsoft.com/office/drawing/2014/main" id="{C7039437-88B4-43A1-9EC4-5CFDCDBD6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8426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8ABE37-654C-47A0-BAA2-895C7B613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97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E42C5B-57E1-45FD-A6AC-A7E929225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626" y="900963"/>
            <a:ext cx="7864748" cy="531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4055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427BAA-8CF3-4830-81AE-B17C37F13B60}"/>
              </a:ext>
            </a:extLst>
          </p:cNvPr>
          <p:cNvSpPr txBox="1"/>
          <p:nvPr/>
        </p:nvSpPr>
        <p:spPr>
          <a:xfrm>
            <a:off x="3101009" y="36028"/>
            <a:ext cx="5989982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Finding the Derivative of a Sum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E564C1-79C4-4515-B569-AB0A2B724D7E}"/>
              </a:ext>
            </a:extLst>
          </p:cNvPr>
          <p:cNvSpPr txBox="1"/>
          <p:nvPr/>
        </p:nvSpPr>
        <p:spPr>
          <a:xfrm>
            <a:off x="371057" y="678676"/>
            <a:ext cx="4850295" cy="371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Exercise: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Q1, Q5 Page: 160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644B141-2F83-4BF0-A8D6-7E66F7D84B0A}"/>
                  </a:ext>
                </a:extLst>
              </p:cNvPr>
              <p:cNvSpPr txBox="1"/>
              <p:nvPr/>
            </p:nvSpPr>
            <p:spPr>
              <a:xfrm>
                <a:off x="5849158" y="1059686"/>
                <a:ext cx="2478160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US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644B141-2F83-4BF0-A8D6-7E66F7D84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9158" y="1059686"/>
                <a:ext cx="2478160" cy="49795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3D2D15C6-91A9-4BAA-804E-20CE5EB30896}"/>
              </a:ext>
            </a:extLst>
          </p:cNvPr>
          <p:cNvSpPr txBox="1"/>
          <p:nvPr/>
        </p:nvSpPr>
        <p:spPr>
          <a:xfrm>
            <a:off x="410817" y="1023107"/>
            <a:ext cx="5844195" cy="369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Bookman Old Style" panose="02050604050505020204" pitchFamily="18" charset="0"/>
                <a:cs typeface="Arial" panose="020B0604020202020204" pitchFamily="34" charset="0"/>
              </a:rPr>
              <a:t>Find the derivative of the following functions: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892A05-F355-4581-93B0-5F5F15E3075F}"/>
              </a:ext>
            </a:extLst>
          </p:cNvPr>
          <p:cNvSpPr txBox="1"/>
          <p:nvPr/>
        </p:nvSpPr>
        <p:spPr>
          <a:xfrm>
            <a:off x="212033" y="1650064"/>
            <a:ext cx="1219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Solution: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68CBC4-0F8E-4ADD-AD61-42BC43482B7C}"/>
              </a:ext>
            </a:extLst>
          </p:cNvPr>
          <p:cNvSpPr/>
          <p:nvPr/>
        </p:nvSpPr>
        <p:spPr>
          <a:xfrm>
            <a:off x="318051" y="678676"/>
            <a:ext cx="10956213" cy="86164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9359F9F-B5C5-42FA-862D-0A6037A97B0C}"/>
                  </a:ext>
                </a:extLst>
              </p:cNvPr>
              <p:cNvSpPr txBox="1"/>
              <p:nvPr/>
            </p:nvSpPr>
            <p:spPr>
              <a:xfrm>
                <a:off x="129203" y="2265643"/>
                <a:ext cx="2604057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9359F9F-B5C5-42FA-862D-0A6037A97B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03" y="2265643"/>
                <a:ext cx="2604057" cy="49795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706FA8F-22D6-43BD-BBF5-75113DAAE43A}"/>
                  </a:ext>
                </a:extLst>
              </p:cNvPr>
              <p:cNvSpPr txBox="1"/>
              <p:nvPr/>
            </p:nvSpPr>
            <p:spPr>
              <a:xfrm>
                <a:off x="129203" y="2756931"/>
                <a:ext cx="4316895" cy="7576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sup>
                          </m:sSup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e>
                      </m:d>
                    </m:oMath>
                  </m:oMathPara>
                </a14:m>
                <a:endPara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706FA8F-22D6-43BD-BBF5-75113DAAE4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03" y="2756931"/>
                <a:ext cx="4316895" cy="7576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C0E0EEB-7004-4CC8-A2BF-0096E7CDADA6}"/>
                  </a:ext>
                </a:extLst>
              </p:cNvPr>
              <p:cNvSpPr txBox="1"/>
              <p:nvPr/>
            </p:nvSpPr>
            <p:spPr>
              <a:xfrm>
                <a:off x="212033" y="3622551"/>
                <a:ext cx="4012095" cy="7576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sup>
                          </m:sSup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e>
                      </m:d>
                    </m:oMath>
                  </m:oMathPara>
                </a14:m>
                <a:endPara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C0E0EEB-7004-4CC8-A2BF-0096E7CDAD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033" y="3622551"/>
                <a:ext cx="4012095" cy="7576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1125D1D-12F5-4EBF-905D-0AFB9D9A8C0D}"/>
                  </a:ext>
                </a:extLst>
              </p:cNvPr>
              <p:cNvSpPr txBox="1"/>
              <p:nvPr/>
            </p:nvSpPr>
            <p:spPr>
              <a:xfrm>
                <a:off x="0" y="4598026"/>
                <a:ext cx="3273282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)+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1125D1D-12F5-4EBF-905D-0AFB9D9A8C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98026"/>
                <a:ext cx="3273282" cy="4979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EF7AC98-335F-455F-92C5-8BABE4D03FF4}"/>
                  </a:ext>
                </a:extLst>
              </p:cNvPr>
              <p:cNvSpPr txBox="1"/>
              <p:nvPr/>
            </p:nvSpPr>
            <p:spPr>
              <a:xfrm>
                <a:off x="129203" y="5425037"/>
                <a:ext cx="2329069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</m:oMath>
                  </m:oMathPara>
                </a14:m>
                <a:endPara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EF7AC98-335F-455F-92C5-8BABE4D03F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03" y="5425037"/>
                <a:ext cx="2329069" cy="49795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EB51605-FC3E-4E3E-89BE-2648815E9FFA}"/>
                  </a:ext>
                </a:extLst>
              </p:cNvPr>
              <p:cNvSpPr txBox="1"/>
              <p:nvPr/>
            </p:nvSpPr>
            <p:spPr>
              <a:xfrm>
                <a:off x="6255018" y="5902865"/>
                <a:ext cx="2199863" cy="5203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p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𝒘</m:t>
                        </m:r>
                      </m:e>
                    </m:d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=−</m:t>
                    </m:r>
                    <m:f>
                      <m:fPr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num>
                      <m:den>
                        <m:sSup>
                          <m:sSupPr>
                            <m:ctrlP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𝒘</m:t>
                            </m:r>
                          </m:e>
                          <m:sup>
                            <m:r>
                              <a:rPr lang="en-US" sz="18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𝟖</m:t>
                    </m:r>
                  </m:oMath>
                </a14:m>
                <a:r>
                  <a:rPr lang="en-US" sz="1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endPara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EB51605-FC3E-4E3E-89BE-2648815E9F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5018" y="5902865"/>
                <a:ext cx="2199863" cy="520335"/>
              </a:xfrm>
              <a:prstGeom prst="rect">
                <a:avLst/>
              </a:prstGeom>
              <a:blipFill>
                <a:blip r:embed="rId8"/>
                <a:stretch>
                  <a:fillRect l="-8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D087ECF-A16E-4154-A428-87E839DFC302}"/>
                  </a:ext>
                </a:extLst>
              </p:cNvPr>
              <p:cNvSpPr txBox="1"/>
              <p:nvPr/>
            </p:nvSpPr>
            <p:spPr>
              <a:xfrm>
                <a:off x="6129132" y="2019396"/>
                <a:ext cx="2570921" cy="7518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𝒘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𝟑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𝒘</m:t>
                          </m:r>
                        </m:den>
                      </m:f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𝟖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𝒘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D087ECF-A16E-4154-A428-87E839DFC3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9132" y="2019396"/>
                <a:ext cx="2570921" cy="75180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5128B48-A4F1-466E-8F3E-82EB0611AD93}"/>
                  </a:ext>
                </a:extLst>
              </p:cNvPr>
              <p:cNvSpPr txBox="1"/>
              <p:nvPr/>
            </p:nvSpPr>
            <p:spPr>
              <a:xfrm>
                <a:off x="6182141" y="2719619"/>
                <a:ext cx="4316895" cy="8608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𝒘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𝒅𝒘</m:t>
                          </m:r>
                        </m:den>
                      </m:f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𝒘</m:t>
                              </m:r>
                            </m:den>
                          </m:f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𝒅𝒘</m:t>
                          </m:r>
                        </m:den>
                      </m:f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𝟖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𝒘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𝒅𝒘</m:t>
                          </m:r>
                        </m:den>
                      </m:f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e>
                      </m:d>
                    </m:oMath>
                  </m:oMathPara>
                </a14:m>
                <a:endPara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5128B48-A4F1-466E-8F3E-82EB0611A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141" y="2719619"/>
                <a:ext cx="4316895" cy="86081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C4B1C6F-41D8-4AED-AB2F-32CF0BFD32EE}"/>
                  </a:ext>
                </a:extLst>
              </p:cNvPr>
              <p:cNvSpPr txBox="1"/>
              <p:nvPr/>
            </p:nvSpPr>
            <p:spPr>
              <a:xfrm>
                <a:off x="6182141" y="3471428"/>
                <a:ext cx="4545496" cy="7577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𝒘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𝟑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𝒅𝒘</m:t>
                          </m:r>
                        </m:den>
                      </m:f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𝒘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p>
                          </m:sSup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𝟖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𝒅𝒘</m:t>
                          </m:r>
                        </m:den>
                      </m:f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𝒘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𝒅𝒘</m:t>
                          </m:r>
                        </m:den>
                      </m:f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e>
                      </m:d>
                    </m:oMath>
                  </m:oMathPara>
                </a14:m>
                <a:endPara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C4B1C6F-41D8-4AED-AB2F-32CF0BFD32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141" y="3471428"/>
                <a:ext cx="4545496" cy="7577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7E4EF1A-34B4-4656-8CAC-7BDF6CD77B96}"/>
                  </a:ext>
                </a:extLst>
              </p:cNvPr>
              <p:cNvSpPr txBox="1"/>
              <p:nvPr/>
            </p:nvSpPr>
            <p:spPr>
              <a:xfrm>
                <a:off x="6129132" y="4394468"/>
                <a:ext cx="3538330" cy="5294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𝒘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𝒘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𝟖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7E4EF1A-34B4-4656-8CAC-7BDF6CD77B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9132" y="4394468"/>
                <a:ext cx="3538330" cy="52944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A525CD6-EA1E-416E-A5EE-CF80EF0AB27F}"/>
                  </a:ext>
                </a:extLst>
              </p:cNvPr>
              <p:cNvSpPr txBox="1"/>
              <p:nvPr/>
            </p:nvSpPr>
            <p:spPr>
              <a:xfrm>
                <a:off x="5883960" y="5169504"/>
                <a:ext cx="2951921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𝒘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𝒘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𝟖</m:t>
                      </m:r>
                    </m:oMath>
                  </m:oMathPara>
                </a14:m>
                <a:endPara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A525CD6-EA1E-416E-A5EE-CF80EF0AB2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3960" y="5169504"/>
                <a:ext cx="2951921" cy="49795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A231E68-0CAA-4989-837C-0A288443C1E4}"/>
              </a:ext>
            </a:extLst>
          </p:cNvPr>
          <p:cNvCxnSpPr/>
          <p:nvPr/>
        </p:nvCxnSpPr>
        <p:spPr>
          <a:xfrm>
            <a:off x="5314122" y="2005122"/>
            <a:ext cx="0" cy="422340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F5C310C-9963-45B2-9070-576C2AE99631}"/>
                  </a:ext>
                </a:extLst>
              </p:cNvPr>
              <p:cNvSpPr txBox="1"/>
              <p:nvPr/>
            </p:nvSpPr>
            <p:spPr>
              <a:xfrm>
                <a:off x="8515330" y="878450"/>
                <a:ext cx="2570921" cy="7518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𝒘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𝟑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𝒘</m:t>
                          </m:r>
                        </m:den>
                      </m:f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𝟖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𝒘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F5C310C-9963-45B2-9070-576C2AE996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30" y="878450"/>
                <a:ext cx="2570921" cy="75180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2867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  <p:bldP spid="21" grpId="0"/>
      <p:bldP spid="23" grpId="0"/>
      <p:bldP spid="25" grpId="0"/>
      <p:bldP spid="27" grpId="0"/>
      <p:bldP spid="29" grpId="0"/>
      <p:bldP spid="31" grpId="0"/>
      <p:bldP spid="33" grpId="0"/>
      <p:bldP spid="35" grpId="0"/>
      <p:bldP spid="37" grpId="0"/>
      <p:bldP spid="39" grpId="0"/>
      <p:bldP spid="4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94FAF8-5B7B-49D9-8898-0A51E9EF5E19}"/>
              </a:ext>
            </a:extLst>
          </p:cNvPr>
          <p:cNvSpPr txBox="1"/>
          <p:nvPr/>
        </p:nvSpPr>
        <p:spPr>
          <a:xfrm>
            <a:off x="371057" y="678676"/>
            <a:ext cx="4850295" cy="371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Exercise: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Q11, Q13 Page: 160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34955AF-657E-4C91-9951-F5F9C6F6ED94}"/>
                  </a:ext>
                </a:extLst>
              </p:cNvPr>
              <p:cNvSpPr txBox="1"/>
              <p:nvPr/>
            </p:nvSpPr>
            <p:spPr>
              <a:xfrm>
                <a:off x="6400790" y="798050"/>
                <a:ext cx="2489773" cy="7971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𝟑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𝟑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34955AF-657E-4C91-9951-F5F9C6F6ED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790" y="798050"/>
                <a:ext cx="2489773" cy="79714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0337C912-4098-4F78-A7BA-ACF674A8DC23}"/>
              </a:ext>
            </a:extLst>
          </p:cNvPr>
          <p:cNvSpPr txBox="1"/>
          <p:nvPr/>
        </p:nvSpPr>
        <p:spPr>
          <a:xfrm>
            <a:off x="410817" y="1023107"/>
            <a:ext cx="5950213" cy="369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latin typeface="Bookman Old Style" panose="02050604050505020204" pitchFamily="18" charset="0"/>
                <a:cs typeface="Arial" panose="020B0604020202020204" pitchFamily="34" charset="0"/>
              </a:rPr>
              <a:t>Find the derivative of the following functions: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069BD1-29E5-442C-87B4-E9089C8F147B}"/>
              </a:ext>
            </a:extLst>
          </p:cNvPr>
          <p:cNvSpPr txBox="1"/>
          <p:nvPr/>
        </p:nvSpPr>
        <p:spPr>
          <a:xfrm>
            <a:off x="212033" y="1650064"/>
            <a:ext cx="1219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Solution: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B74A3B-1BDA-4B66-8CB1-9B0089321944}"/>
              </a:ext>
            </a:extLst>
          </p:cNvPr>
          <p:cNvSpPr/>
          <p:nvPr/>
        </p:nvSpPr>
        <p:spPr>
          <a:xfrm>
            <a:off x="165655" y="678676"/>
            <a:ext cx="11691737" cy="86164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B1F96BC-E6DF-4739-9C53-EE3EC6DAA6B8}"/>
                  </a:ext>
                </a:extLst>
              </p:cNvPr>
              <p:cNvSpPr txBox="1"/>
              <p:nvPr/>
            </p:nvSpPr>
            <p:spPr>
              <a:xfrm>
                <a:off x="-366095" y="1986671"/>
                <a:ext cx="3594654" cy="789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𝟑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𝟑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B1F96BC-E6DF-4739-9C53-EE3EC6DAA6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66095" y="1986671"/>
                <a:ext cx="3594654" cy="7896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FDC8E5F-5A74-406C-94C8-7224E2C213BA}"/>
                  </a:ext>
                </a:extLst>
              </p:cNvPr>
              <p:cNvSpPr txBox="1"/>
              <p:nvPr/>
            </p:nvSpPr>
            <p:spPr>
              <a:xfrm>
                <a:off x="0" y="2756931"/>
                <a:ext cx="2786274" cy="789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𝟑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−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𝟑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US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FDC8E5F-5A74-406C-94C8-7224E2C21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56931"/>
                <a:ext cx="2786274" cy="7896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D580FE9-5966-42EA-8421-DF6D871B328F}"/>
                  </a:ext>
                </a:extLst>
              </p:cNvPr>
              <p:cNvSpPr txBox="1"/>
              <p:nvPr/>
            </p:nvSpPr>
            <p:spPr>
              <a:xfrm>
                <a:off x="-115126" y="3715781"/>
                <a:ext cx="3016526" cy="6710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lang="en-US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endPara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D580FE9-5966-42EA-8421-DF6D871B32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5126" y="3715781"/>
                <a:ext cx="3016526" cy="67108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1FBDC2A-F3C2-499E-A4DD-761F787520F5}"/>
                  </a:ext>
                </a:extLst>
              </p:cNvPr>
              <p:cNvSpPr txBox="1"/>
              <p:nvPr/>
            </p:nvSpPr>
            <p:spPr>
              <a:xfrm>
                <a:off x="-184700" y="4591414"/>
                <a:ext cx="3273282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US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𝟎</m:t>
                      </m:r>
                      <m:r>
                        <a:rPr lang="en-US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1FBDC2A-F3C2-499E-A4DD-761F787520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4700" y="4591414"/>
                <a:ext cx="3273282" cy="4979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74CA912-3125-42DC-9D5E-7C26DB85F2B5}"/>
                  </a:ext>
                </a:extLst>
              </p:cNvPr>
              <p:cNvSpPr txBox="1"/>
              <p:nvPr/>
            </p:nvSpPr>
            <p:spPr>
              <a:xfrm>
                <a:off x="129203" y="5425037"/>
                <a:ext cx="2329069" cy="7517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US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74CA912-3125-42DC-9D5E-7C26DB85F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03" y="5425037"/>
                <a:ext cx="2329069" cy="75174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AA70EBD-9801-48D4-ADEC-973D2FBC6389}"/>
                  </a:ext>
                </a:extLst>
              </p:cNvPr>
              <p:cNvSpPr txBox="1"/>
              <p:nvPr/>
            </p:nvSpPr>
            <p:spPr>
              <a:xfrm>
                <a:off x="6884512" y="2158966"/>
                <a:ext cx="2570921" cy="4946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ra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1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AA70EBD-9801-48D4-ADEC-973D2FBC63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4512" y="2158966"/>
                <a:ext cx="2570921" cy="49462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3553696-5C23-40C5-AAC7-4702BFC1A66E}"/>
                  </a:ext>
                </a:extLst>
              </p:cNvPr>
              <p:cNvSpPr txBox="1"/>
              <p:nvPr/>
            </p:nvSpPr>
            <p:spPr>
              <a:xfrm>
                <a:off x="6011524" y="2718020"/>
                <a:ext cx="4316895" cy="805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den>
                          </m:f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1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endPara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3553696-5C23-40C5-AAC7-4702BFC1A6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1524" y="2718020"/>
                <a:ext cx="4316895" cy="805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1442F1-400B-4645-A6AB-40ED375CB063}"/>
                  </a:ext>
                </a:extLst>
              </p:cNvPr>
              <p:cNvSpPr txBox="1"/>
              <p:nvPr/>
            </p:nvSpPr>
            <p:spPr>
              <a:xfrm>
                <a:off x="5761382" y="3492292"/>
                <a:ext cx="4545496" cy="6320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1442F1-400B-4645-A6AB-40ED375CB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382" y="3492292"/>
                <a:ext cx="4545496" cy="6320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9730721-EB43-4EA7-889D-0EA283C93B05}"/>
                  </a:ext>
                </a:extLst>
              </p:cNvPr>
              <p:cNvSpPr txBox="1"/>
              <p:nvPr/>
            </p:nvSpPr>
            <p:spPr>
              <a:xfrm>
                <a:off x="6531659" y="4289370"/>
                <a:ext cx="3538330" cy="7498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9730721-EB43-4EA7-889D-0EA283C93B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1659" y="4289370"/>
                <a:ext cx="3538330" cy="74982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02CF350-D676-4B31-92E0-E5CD72375FC6}"/>
                  </a:ext>
                </a:extLst>
              </p:cNvPr>
              <p:cNvSpPr txBox="1"/>
              <p:nvPr/>
            </p:nvSpPr>
            <p:spPr>
              <a:xfrm>
                <a:off x="6694010" y="5062757"/>
                <a:ext cx="2951921" cy="791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𝟗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rad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02CF350-D676-4B31-92E0-E5CD72375F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4010" y="5062757"/>
                <a:ext cx="2951921" cy="79188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CD4640F-32CE-4178-9669-C89E000B2D0C}"/>
              </a:ext>
            </a:extLst>
          </p:cNvPr>
          <p:cNvCxnSpPr/>
          <p:nvPr/>
        </p:nvCxnSpPr>
        <p:spPr>
          <a:xfrm>
            <a:off x="5314122" y="2005122"/>
            <a:ext cx="0" cy="422340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E95676E-E3CA-415E-9A78-9E650F5E3756}"/>
                  </a:ext>
                </a:extLst>
              </p:cNvPr>
              <p:cNvSpPr txBox="1"/>
              <p:nvPr/>
            </p:nvSpPr>
            <p:spPr>
              <a:xfrm>
                <a:off x="8965100" y="911388"/>
                <a:ext cx="2892292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,  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ra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1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E95676E-E3CA-415E-9A78-9E650F5E37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100" y="911388"/>
                <a:ext cx="2892292" cy="49795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4475BBF5-F967-4417-BAEC-D0C28D43CD1D}"/>
              </a:ext>
            </a:extLst>
          </p:cNvPr>
          <p:cNvSpPr txBox="1"/>
          <p:nvPr/>
        </p:nvSpPr>
        <p:spPr>
          <a:xfrm>
            <a:off x="1855302" y="63689"/>
            <a:ext cx="8680173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Rewriting a Function before Computing the Derivatives</a:t>
            </a:r>
          </a:p>
        </p:txBody>
      </p:sp>
    </p:spTree>
    <p:extLst>
      <p:ext uri="{BB962C8B-B14F-4D97-AF65-F5344CB8AC3E}">
        <p14:creationId xmlns:p14="http://schemas.microsoft.com/office/powerpoint/2010/main" val="164461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2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ext Topic (podcast) - Next Topic | Listen Notes">
            <a:extLst>
              <a:ext uri="{FF2B5EF4-FFF2-40B4-BE49-F238E27FC236}">
                <a16:creationId xmlns:a16="http://schemas.microsoft.com/office/drawing/2014/main" id="{98D28451-497F-4530-B20C-A26C8DB43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7849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863C55-B6EB-4F1A-8DC2-0E3418DCC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50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D23E89-4BA7-4172-AA41-7E2F63CDC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083" y="1174377"/>
            <a:ext cx="7707834" cy="424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39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AABD79E-A6AC-42E8-9F45-0224AB8384C0}"/>
              </a:ext>
            </a:extLst>
          </p:cNvPr>
          <p:cNvSpPr txBox="1"/>
          <p:nvPr/>
        </p:nvSpPr>
        <p:spPr>
          <a:xfrm>
            <a:off x="2491409" y="159891"/>
            <a:ext cx="6962080" cy="528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cs typeface="Cavolini" panose="020B0502040204020203" pitchFamily="66" charset="0"/>
              </a:rPr>
              <a:t>Derivatives of Trigonometric Functions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65577A-84E9-4E21-91CC-0C238C09F88C}"/>
              </a:ext>
            </a:extLst>
          </p:cNvPr>
          <p:cNvSpPr txBox="1"/>
          <p:nvPr/>
        </p:nvSpPr>
        <p:spPr>
          <a:xfrm>
            <a:off x="488851" y="986876"/>
            <a:ext cx="6962080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derivatives of all six trigonometric functions are: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B67CC9-47EA-4694-ACE7-6D23D358BDEC}"/>
                  </a:ext>
                </a:extLst>
              </p:cNvPr>
              <p:cNvSpPr txBox="1"/>
              <p:nvPr/>
            </p:nvSpPr>
            <p:spPr>
              <a:xfrm>
                <a:off x="2243798" y="2060231"/>
                <a:ext cx="1804182" cy="7936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𝑑𝑥</m:t>
                          </m:r>
                        </m:den>
                      </m:f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𝑠𝑖𝑛𝑥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B67CC9-47EA-4694-ACE7-6D23D358BD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3798" y="2060231"/>
                <a:ext cx="1804182" cy="79361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738013F-36D0-44C2-8E64-65C6834DFFE7}"/>
                  </a:ext>
                </a:extLst>
              </p:cNvPr>
              <p:cNvSpPr txBox="1"/>
              <p:nvPr/>
            </p:nvSpPr>
            <p:spPr>
              <a:xfrm>
                <a:off x="6295448" y="2027840"/>
                <a:ext cx="1171136" cy="7936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𝑑𝑥</m:t>
                          </m:r>
                        </m:den>
                      </m:f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𝑐𝑜𝑠𝑥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738013F-36D0-44C2-8E64-65C6834DF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5448" y="2027840"/>
                <a:ext cx="1171136" cy="7936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0E3A941-61DF-4006-8B3C-43ECAD18EA55}"/>
                  </a:ext>
                </a:extLst>
              </p:cNvPr>
              <p:cNvSpPr txBox="1"/>
              <p:nvPr/>
            </p:nvSpPr>
            <p:spPr>
              <a:xfrm>
                <a:off x="2373887" y="3210352"/>
                <a:ext cx="1255542" cy="7936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𝑑𝑥</m:t>
                          </m:r>
                        </m:den>
                      </m:f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𝑡𝑎𝑛𝑥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0E3A941-61DF-4006-8B3C-43ECAD18EA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3887" y="3210352"/>
                <a:ext cx="1255542" cy="7936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11B494C-1841-4D86-8BDF-AF76532DA87E}"/>
                  </a:ext>
                </a:extLst>
              </p:cNvPr>
              <p:cNvSpPr txBox="1"/>
              <p:nvPr/>
            </p:nvSpPr>
            <p:spPr>
              <a:xfrm>
                <a:off x="6278705" y="3210352"/>
                <a:ext cx="1255542" cy="7936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𝑑𝑥</m:t>
                          </m:r>
                        </m:den>
                      </m:f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𝑐𝑜𝑡𝑥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11B494C-1841-4D86-8BDF-AF76532DA8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8705" y="3210352"/>
                <a:ext cx="1255542" cy="7936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9788114-8199-4CAC-9643-A5FD7DCDACBA}"/>
                  </a:ext>
                </a:extLst>
              </p:cNvPr>
              <p:cNvSpPr txBox="1"/>
              <p:nvPr/>
            </p:nvSpPr>
            <p:spPr>
              <a:xfrm>
                <a:off x="2373887" y="4412860"/>
                <a:ext cx="1255542" cy="7936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𝑑𝑥</m:t>
                          </m:r>
                        </m:den>
                      </m:f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𝑠𝑒𝑐𝑥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9788114-8199-4CAC-9643-A5FD7DCDAC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3887" y="4412860"/>
                <a:ext cx="1255542" cy="7936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3C8AE23-2141-43E1-B5DF-7BA3F75F1C22}"/>
                  </a:ext>
                </a:extLst>
              </p:cNvPr>
              <p:cNvSpPr txBox="1"/>
              <p:nvPr/>
            </p:nvSpPr>
            <p:spPr>
              <a:xfrm>
                <a:off x="6211042" y="4296192"/>
                <a:ext cx="1255542" cy="7936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𝑑𝑥</m:t>
                          </m:r>
                        </m:den>
                      </m:f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𝑐𝑠𝑐𝑥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3C8AE23-2141-43E1-B5DF-7BA3F75F1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1042" y="4296192"/>
                <a:ext cx="1255542" cy="7936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3321419-0B16-4232-BC70-F4E8DD1F5B4E}"/>
                  </a:ext>
                </a:extLst>
              </p:cNvPr>
              <p:cNvSpPr txBox="1"/>
              <p:nvPr/>
            </p:nvSpPr>
            <p:spPr>
              <a:xfrm>
                <a:off x="3696785" y="2263748"/>
                <a:ext cx="1128933" cy="5900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240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𝑐𝑜𝑠𝑥</m:t>
                      </m:r>
                    </m:oMath>
                  </m:oMathPara>
                </a14:m>
                <a:endParaRPr lang="en-US" sz="2400" dirty="0">
                  <a:solidFill>
                    <a:schemeClr val="accent6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3321419-0B16-4232-BC70-F4E8DD1F5B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6785" y="2263748"/>
                <a:ext cx="1128933" cy="5900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76DBDE6-0FD0-4722-85C8-3E673773C6D8}"/>
                  </a:ext>
                </a:extLst>
              </p:cNvPr>
              <p:cNvSpPr txBox="1"/>
              <p:nvPr/>
            </p:nvSpPr>
            <p:spPr>
              <a:xfrm>
                <a:off x="7739143" y="2263748"/>
                <a:ext cx="1128933" cy="5900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US" sz="240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𝑠𝑖𝑛𝑥</m:t>
                      </m:r>
                    </m:oMath>
                  </m:oMathPara>
                </a14:m>
                <a:endParaRPr lang="en-US" sz="2400" dirty="0">
                  <a:solidFill>
                    <a:schemeClr val="accent6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76DBDE6-0FD0-4722-85C8-3E673773C6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9143" y="2263748"/>
                <a:ext cx="1128933" cy="590098"/>
              </a:xfrm>
              <a:prstGeom prst="rect">
                <a:avLst/>
              </a:prstGeom>
              <a:blipFill>
                <a:blip r:embed="rId9"/>
                <a:stretch>
                  <a:fillRect r="-64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36F0433-DAD2-4C97-940A-F8630354CDA2}"/>
                  </a:ext>
                </a:extLst>
              </p:cNvPr>
              <p:cNvSpPr txBox="1"/>
              <p:nvPr/>
            </p:nvSpPr>
            <p:spPr>
              <a:xfrm>
                <a:off x="3696785" y="3468126"/>
                <a:ext cx="1128933" cy="5900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𝑠𝑒𝑐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chemeClr val="accent6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36F0433-DAD2-4C97-940A-F8630354CD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6785" y="3468126"/>
                <a:ext cx="1128933" cy="590098"/>
              </a:xfrm>
              <a:prstGeom prst="rect">
                <a:avLst/>
              </a:prstGeom>
              <a:blipFill>
                <a:blip r:embed="rId10"/>
                <a:stretch>
                  <a:fillRect r="-2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31AF4E5-83C1-4A14-8120-171E51FE2710}"/>
                  </a:ext>
                </a:extLst>
              </p:cNvPr>
              <p:cNvSpPr txBox="1"/>
              <p:nvPr/>
            </p:nvSpPr>
            <p:spPr>
              <a:xfrm>
                <a:off x="7691599" y="3429000"/>
                <a:ext cx="122401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𝑐𝑠𝑐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31AF4E5-83C1-4A14-8120-171E51FE27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599" y="3429000"/>
                <a:ext cx="1224019" cy="461665"/>
              </a:xfrm>
              <a:prstGeom prst="rect">
                <a:avLst/>
              </a:prstGeom>
              <a:blipFill>
                <a:blip r:embed="rId11"/>
                <a:stretch>
                  <a:fillRect r="-179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1A3A0F4-8AF9-41A8-936A-E15F1BE61E40}"/>
                  </a:ext>
                </a:extLst>
              </p:cNvPr>
              <p:cNvSpPr txBox="1"/>
              <p:nvPr/>
            </p:nvSpPr>
            <p:spPr>
              <a:xfrm>
                <a:off x="3550159" y="4602276"/>
                <a:ext cx="1804182" cy="5900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240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𝑠𝑒𝑐𝑥</m:t>
                      </m:r>
                      <m:r>
                        <a:rPr lang="en-US" sz="240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240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𝑡𝑎𝑛𝑥</m:t>
                      </m:r>
                    </m:oMath>
                  </m:oMathPara>
                </a14:m>
                <a:endParaRPr lang="en-US" sz="2400" dirty="0">
                  <a:solidFill>
                    <a:schemeClr val="accent6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1A3A0F4-8AF9-41A8-936A-E15F1BE61E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159" y="4602276"/>
                <a:ext cx="1804182" cy="59009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CB84229-934B-42D1-A6C3-26CB9E9A78D2}"/>
                  </a:ext>
                </a:extLst>
              </p:cNvPr>
              <p:cNvSpPr txBox="1"/>
              <p:nvPr/>
            </p:nvSpPr>
            <p:spPr>
              <a:xfrm>
                <a:off x="7534247" y="4602276"/>
                <a:ext cx="1804182" cy="5900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US" sz="240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𝑐𝑠𝑐𝑥</m:t>
                      </m:r>
                      <m:r>
                        <a:rPr lang="en-US" sz="240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240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𝑐𝑜𝑡𝑥</m:t>
                      </m:r>
                    </m:oMath>
                  </m:oMathPara>
                </a14:m>
                <a:endParaRPr lang="en-US" sz="2400" dirty="0">
                  <a:solidFill>
                    <a:schemeClr val="accent6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CB84229-934B-42D1-A6C3-26CB9E9A78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247" y="4602276"/>
                <a:ext cx="1804182" cy="590098"/>
              </a:xfrm>
              <a:prstGeom prst="rect">
                <a:avLst/>
              </a:prstGeom>
              <a:blipFill>
                <a:blip r:embed="rId13"/>
                <a:stretch>
                  <a:fillRect r="-37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08F5C284-DEBF-42B9-901A-32DA303C4F2A}"/>
              </a:ext>
            </a:extLst>
          </p:cNvPr>
          <p:cNvSpPr/>
          <p:nvPr/>
        </p:nvSpPr>
        <p:spPr>
          <a:xfrm>
            <a:off x="1885832" y="1745673"/>
            <a:ext cx="8420336" cy="4125451"/>
          </a:xfrm>
          <a:prstGeom prst="round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 descr="A close up of a logo&#10;&#10;Description automatically generated">
            <a:extLst>
              <a:ext uri="{FF2B5EF4-FFF2-40B4-BE49-F238E27FC236}">
                <a16:creationId xmlns:a16="http://schemas.microsoft.com/office/drawing/2014/main" id="{9198E560-2671-4D10-85BD-2F162D5E2FF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5974" y="5206475"/>
            <a:ext cx="822650" cy="7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6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3" grpId="0"/>
      <p:bldP spid="15" grpId="0"/>
      <p:bldP spid="17" grpId="0"/>
      <p:bldP spid="19" grpId="0"/>
      <p:bldP spid="21" grpId="0"/>
      <p:bldP spid="23" grpId="0"/>
      <p:bldP spid="25" grpId="0"/>
      <p:bldP spid="27" grpId="0"/>
      <p:bldP spid="29" grpId="0"/>
      <p:bldP spid="31" grpId="0"/>
      <p:bldP spid="33" grpId="0"/>
      <p:bldP spid="3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C3316FD-29FC-4A53-8C48-9CD66F6FF341}"/>
                  </a:ext>
                </a:extLst>
              </p:cNvPr>
              <p:cNvSpPr/>
              <p:nvPr/>
            </p:nvSpPr>
            <p:spPr>
              <a:xfrm>
                <a:off x="881898" y="900207"/>
                <a:ext cx="10635164" cy="1165082"/>
              </a:xfrm>
              <a:custGeom>
                <a:avLst/>
                <a:gdLst>
                  <a:gd name="connsiteX0" fmla="*/ 0 w 10635164"/>
                  <a:gd name="connsiteY0" fmla="*/ 0 h 1165082"/>
                  <a:gd name="connsiteX1" fmla="*/ 10635164 w 10635164"/>
                  <a:gd name="connsiteY1" fmla="*/ 0 h 1165082"/>
                  <a:gd name="connsiteX2" fmla="*/ 10635164 w 10635164"/>
                  <a:gd name="connsiteY2" fmla="*/ 1165082 h 1165082"/>
                  <a:gd name="connsiteX3" fmla="*/ 0 w 10635164"/>
                  <a:gd name="connsiteY3" fmla="*/ 1165082 h 1165082"/>
                  <a:gd name="connsiteX4" fmla="*/ 0 w 10635164"/>
                  <a:gd name="connsiteY4" fmla="*/ 0 h 116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35164" h="1165082" fill="none" extrusionOk="0">
                    <a:moveTo>
                      <a:pt x="0" y="0"/>
                    </a:moveTo>
                    <a:cubicBezTo>
                      <a:pt x="5251084" y="-49533"/>
                      <a:pt x="6493855" y="-14809"/>
                      <a:pt x="10635164" y="0"/>
                    </a:cubicBezTo>
                    <a:cubicBezTo>
                      <a:pt x="10716112" y="330080"/>
                      <a:pt x="10540022" y="787110"/>
                      <a:pt x="10635164" y="1165082"/>
                    </a:cubicBezTo>
                    <a:cubicBezTo>
                      <a:pt x="8404434" y="1116851"/>
                      <a:pt x="2099871" y="1249537"/>
                      <a:pt x="0" y="1165082"/>
                    </a:cubicBezTo>
                    <a:cubicBezTo>
                      <a:pt x="-86867" y="746052"/>
                      <a:pt x="7090" y="244017"/>
                      <a:pt x="0" y="0"/>
                    </a:cubicBezTo>
                    <a:close/>
                  </a:path>
                  <a:path w="10635164" h="1165082" stroke="0" extrusionOk="0">
                    <a:moveTo>
                      <a:pt x="0" y="0"/>
                    </a:moveTo>
                    <a:cubicBezTo>
                      <a:pt x="1198979" y="118645"/>
                      <a:pt x="8025659" y="116012"/>
                      <a:pt x="10635164" y="0"/>
                    </a:cubicBezTo>
                    <a:cubicBezTo>
                      <a:pt x="10694979" y="344612"/>
                      <a:pt x="10692402" y="725946"/>
                      <a:pt x="10635164" y="1165082"/>
                    </a:cubicBezTo>
                    <a:cubicBezTo>
                      <a:pt x="7209999" y="1299682"/>
                      <a:pt x="5102308" y="1007886"/>
                      <a:pt x="0" y="1165082"/>
                    </a:cubicBezTo>
                    <a:cubicBezTo>
                      <a:pt x="99218" y="749677"/>
                      <a:pt x="-38219" y="554283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14000">
                    <a:srgbClr val="E7F2DF"/>
                  </a:gs>
                  <a:gs pos="27000">
                    <a:srgbClr val="CDE4BD"/>
                  </a:gs>
                  <a:gs pos="24000">
                    <a:srgbClr val="DBECD0"/>
                  </a:gs>
                  <a:gs pos="0">
                    <a:schemeClr val="accent6">
                      <a:lumMod val="5000"/>
                      <a:lumOff val="95000"/>
                    </a:schemeClr>
                  </a:gs>
                  <a:gs pos="26000">
                    <a:schemeClr val="accent6">
                      <a:lumMod val="45000"/>
                      <a:lumOff val="55000"/>
                    </a:schemeClr>
                  </a:gs>
                  <a:gs pos="31000">
                    <a:schemeClr val="accent6">
                      <a:lumMod val="45000"/>
                      <a:lumOff val="55000"/>
                    </a:schemeClr>
                  </a:gs>
                  <a:gs pos="48000">
                    <a:schemeClr val="accent6">
                      <a:lumMod val="30000"/>
                      <a:lumOff val="70000"/>
                    </a:schemeClr>
                  </a:gs>
                </a:gsLst>
                <a:lin ang="2700000" scaled="1"/>
                <a:tileRect/>
              </a:gradFill>
              <a:ln w="19050" cmpd="thinThick">
                <a:gradFill flip="none" rotWithShape="1">
                  <a:gsLst>
                    <a:gs pos="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6">
                        <a:lumMod val="0"/>
                        <a:lumOff val="100000"/>
                      </a:schemeClr>
                    </a:gs>
                    <a:gs pos="100000">
                      <a:schemeClr val="accent6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prstDash val="soli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scene3d>
                <a:camera prst="obliqueTopLeft"/>
                <a:lightRig rig="threePt" dir="t"/>
              </a:scene3d>
              <a:sp3d prstMaterial="plastic"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6.3 Page: 182</a:t>
                </a:r>
                <a:endParaRPr lang="en-US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200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Find the derivative of: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𝑐𝑜𝑠𝑥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     ,       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C3316FD-29FC-4A53-8C48-9CD66F6FF3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898" y="900207"/>
                <a:ext cx="10635164" cy="116508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9050" cmpd="thinThick">
                <a:gradFill flip="none" rotWithShape="1">
                  <a:gsLst>
                    <a:gs pos="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6">
                        <a:lumMod val="0"/>
                        <a:lumOff val="100000"/>
                      </a:schemeClr>
                    </a:gs>
                    <a:gs pos="100000">
                      <a:schemeClr val="accent6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prstDash val="solid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0635164"/>
                          <a:gd name="connsiteY0" fmla="*/ 0 h 1165082"/>
                          <a:gd name="connsiteX1" fmla="*/ 10635164 w 10635164"/>
                          <a:gd name="connsiteY1" fmla="*/ 0 h 1165082"/>
                          <a:gd name="connsiteX2" fmla="*/ 10635164 w 10635164"/>
                          <a:gd name="connsiteY2" fmla="*/ 1165082 h 1165082"/>
                          <a:gd name="connsiteX3" fmla="*/ 0 w 10635164"/>
                          <a:gd name="connsiteY3" fmla="*/ 1165082 h 1165082"/>
                          <a:gd name="connsiteX4" fmla="*/ 0 w 10635164"/>
                          <a:gd name="connsiteY4" fmla="*/ 0 h 11650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635164" h="1165082" fill="none" extrusionOk="0">
                            <a:moveTo>
                              <a:pt x="0" y="0"/>
                            </a:moveTo>
                            <a:cubicBezTo>
                              <a:pt x="5251084" y="-49533"/>
                              <a:pt x="6493855" y="-14809"/>
                              <a:pt x="10635164" y="0"/>
                            </a:cubicBezTo>
                            <a:cubicBezTo>
                              <a:pt x="10716112" y="330080"/>
                              <a:pt x="10540022" y="787110"/>
                              <a:pt x="10635164" y="1165082"/>
                            </a:cubicBezTo>
                            <a:cubicBezTo>
                              <a:pt x="8404434" y="1116851"/>
                              <a:pt x="2099871" y="1249537"/>
                              <a:pt x="0" y="1165082"/>
                            </a:cubicBezTo>
                            <a:cubicBezTo>
                              <a:pt x="-86867" y="746052"/>
                              <a:pt x="7090" y="244017"/>
                              <a:pt x="0" y="0"/>
                            </a:cubicBezTo>
                            <a:close/>
                          </a:path>
                          <a:path w="10635164" h="1165082" stroke="0" extrusionOk="0">
                            <a:moveTo>
                              <a:pt x="0" y="0"/>
                            </a:moveTo>
                            <a:cubicBezTo>
                              <a:pt x="1198979" y="118645"/>
                              <a:pt x="8025659" y="116012"/>
                              <a:pt x="10635164" y="0"/>
                            </a:cubicBezTo>
                            <a:cubicBezTo>
                              <a:pt x="10694979" y="344612"/>
                              <a:pt x="10692402" y="725946"/>
                              <a:pt x="10635164" y="1165082"/>
                            </a:cubicBezTo>
                            <a:cubicBezTo>
                              <a:pt x="7209999" y="1299682"/>
                              <a:pt x="5102308" y="1007886"/>
                              <a:pt x="0" y="1165082"/>
                            </a:cubicBezTo>
                            <a:cubicBezTo>
                              <a:pt x="99218" y="749677"/>
                              <a:pt x="-38219" y="55428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8B73B014-0FF2-45F8-A23D-1ED6951C2FE6}"/>
              </a:ext>
            </a:extLst>
          </p:cNvPr>
          <p:cNvSpPr/>
          <p:nvPr/>
        </p:nvSpPr>
        <p:spPr>
          <a:xfrm>
            <a:off x="3786595" y="1018780"/>
            <a:ext cx="1254860" cy="349143"/>
          </a:xfrm>
          <a:custGeom>
            <a:avLst/>
            <a:gdLst>
              <a:gd name="connsiteX0" fmla="*/ 0 w 1254860"/>
              <a:gd name="connsiteY0" fmla="*/ 0 h 349143"/>
              <a:gd name="connsiteX1" fmla="*/ 1254860 w 1254860"/>
              <a:gd name="connsiteY1" fmla="*/ 0 h 349143"/>
              <a:gd name="connsiteX2" fmla="*/ 1254860 w 1254860"/>
              <a:gd name="connsiteY2" fmla="*/ 349143 h 349143"/>
              <a:gd name="connsiteX3" fmla="*/ 0 w 1254860"/>
              <a:gd name="connsiteY3" fmla="*/ 349143 h 349143"/>
              <a:gd name="connsiteX4" fmla="*/ 0 w 1254860"/>
              <a:gd name="connsiteY4" fmla="*/ 0 h 349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4860" h="349143" fill="none" extrusionOk="0">
                <a:moveTo>
                  <a:pt x="0" y="0"/>
                </a:moveTo>
                <a:cubicBezTo>
                  <a:pt x="612608" y="-26442"/>
                  <a:pt x="862270" y="41742"/>
                  <a:pt x="1254860" y="0"/>
                </a:cubicBezTo>
                <a:cubicBezTo>
                  <a:pt x="1272843" y="102257"/>
                  <a:pt x="1276356" y="308366"/>
                  <a:pt x="1254860" y="349143"/>
                </a:cubicBezTo>
                <a:cubicBezTo>
                  <a:pt x="698891" y="328651"/>
                  <a:pt x="184675" y="336987"/>
                  <a:pt x="0" y="349143"/>
                </a:cubicBezTo>
                <a:cubicBezTo>
                  <a:pt x="26656" y="176079"/>
                  <a:pt x="-21467" y="148363"/>
                  <a:pt x="0" y="0"/>
                </a:cubicBezTo>
                <a:close/>
              </a:path>
              <a:path w="1254860" h="349143" stroke="0" extrusionOk="0">
                <a:moveTo>
                  <a:pt x="0" y="0"/>
                </a:moveTo>
                <a:cubicBezTo>
                  <a:pt x="226795" y="21507"/>
                  <a:pt x="1067817" y="-3079"/>
                  <a:pt x="1254860" y="0"/>
                </a:cubicBezTo>
                <a:cubicBezTo>
                  <a:pt x="1254025" y="123559"/>
                  <a:pt x="1240125" y="294564"/>
                  <a:pt x="1254860" y="349143"/>
                </a:cubicBezTo>
                <a:cubicBezTo>
                  <a:pt x="860615" y="383598"/>
                  <a:pt x="463214" y="424591"/>
                  <a:pt x="0" y="349143"/>
                </a:cubicBezTo>
                <a:cubicBezTo>
                  <a:pt x="-17752" y="197655"/>
                  <a:pt x="9277" y="103871"/>
                  <a:pt x="0" y="0"/>
                </a:cubicBezTo>
                <a:close/>
              </a:path>
            </a:pathLst>
          </a:custGeom>
          <a:gradFill flip="none" rotWithShape="1">
            <a:gsLst>
              <a:gs pos="14000">
                <a:srgbClr val="E7F2DF"/>
              </a:gs>
              <a:gs pos="27000">
                <a:srgbClr val="CDE4BD"/>
              </a:gs>
              <a:gs pos="24000">
                <a:srgbClr val="DBECD0"/>
              </a:gs>
              <a:gs pos="0">
                <a:schemeClr val="accent6">
                  <a:lumMod val="5000"/>
                  <a:lumOff val="95000"/>
                </a:schemeClr>
              </a:gs>
              <a:gs pos="26000">
                <a:schemeClr val="accent6">
                  <a:lumMod val="45000"/>
                  <a:lumOff val="55000"/>
                </a:schemeClr>
              </a:gs>
              <a:gs pos="31000">
                <a:schemeClr val="accent6">
                  <a:lumMod val="45000"/>
                  <a:lumOff val="55000"/>
                </a:schemeClr>
              </a:gs>
              <a:gs pos="48000">
                <a:schemeClr val="accent6">
                  <a:lumMod val="30000"/>
                  <a:lumOff val="70000"/>
                </a:schemeClr>
              </a:gs>
            </a:gsLst>
            <a:lin ang="2700000" scaled="1"/>
            <a:tileRect/>
          </a:gradFill>
          <a:ln w="19050" cmpd="thinThick">
            <a:gradFill flip="none" rotWithShape="1">
              <a:gsLst>
                <a:gs pos="0">
                  <a:schemeClr val="accent6">
                    <a:lumMod val="0"/>
                    <a:lumOff val="100000"/>
                  </a:schemeClr>
                </a:gs>
                <a:gs pos="0">
                  <a:schemeClr val="accent6">
                    <a:lumMod val="0"/>
                    <a:lumOff val="100000"/>
                  </a:schemeClr>
                </a:gs>
                <a:gs pos="100000">
                  <a:schemeClr val="accent6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prstDash val="solid"/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scene3d>
            <a:camera prst="obliqueTopLeft"/>
            <a:lightRig rig="threePt" dir="t"/>
          </a:scene3d>
          <a:sp3d prstMaterial="plastic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Example</a:t>
            </a:r>
            <a:endParaRPr lang="en-US" sz="2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AF730B-4146-43FC-BAAB-F9E846DDC9B0}"/>
              </a:ext>
            </a:extLst>
          </p:cNvPr>
          <p:cNvSpPr/>
          <p:nvPr/>
        </p:nvSpPr>
        <p:spPr>
          <a:xfrm>
            <a:off x="329194" y="2184163"/>
            <a:ext cx="1287571" cy="349143"/>
          </a:xfrm>
          <a:custGeom>
            <a:avLst/>
            <a:gdLst>
              <a:gd name="connsiteX0" fmla="*/ 0 w 1287571"/>
              <a:gd name="connsiteY0" fmla="*/ 0 h 349143"/>
              <a:gd name="connsiteX1" fmla="*/ 1287571 w 1287571"/>
              <a:gd name="connsiteY1" fmla="*/ 0 h 349143"/>
              <a:gd name="connsiteX2" fmla="*/ 1287571 w 1287571"/>
              <a:gd name="connsiteY2" fmla="*/ 349143 h 349143"/>
              <a:gd name="connsiteX3" fmla="*/ 0 w 1287571"/>
              <a:gd name="connsiteY3" fmla="*/ 349143 h 349143"/>
              <a:gd name="connsiteX4" fmla="*/ 0 w 1287571"/>
              <a:gd name="connsiteY4" fmla="*/ 0 h 349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7571" h="349143" fill="none" extrusionOk="0">
                <a:moveTo>
                  <a:pt x="0" y="0"/>
                </a:moveTo>
                <a:cubicBezTo>
                  <a:pt x="518885" y="-37125"/>
                  <a:pt x="999832" y="51134"/>
                  <a:pt x="1287571" y="0"/>
                </a:cubicBezTo>
                <a:cubicBezTo>
                  <a:pt x="1305554" y="102257"/>
                  <a:pt x="1309067" y="308366"/>
                  <a:pt x="1287571" y="349143"/>
                </a:cubicBezTo>
                <a:cubicBezTo>
                  <a:pt x="772504" y="239117"/>
                  <a:pt x="289618" y="285541"/>
                  <a:pt x="0" y="349143"/>
                </a:cubicBezTo>
                <a:cubicBezTo>
                  <a:pt x="26656" y="176079"/>
                  <a:pt x="-21467" y="148363"/>
                  <a:pt x="0" y="0"/>
                </a:cubicBezTo>
                <a:close/>
              </a:path>
              <a:path w="1287571" h="349143" stroke="0" extrusionOk="0">
                <a:moveTo>
                  <a:pt x="0" y="0"/>
                </a:moveTo>
                <a:cubicBezTo>
                  <a:pt x="519777" y="18984"/>
                  <a:pt x="1034798" y="38006"/>
                  <a:pt x="1287571" y="0"/>
                </a:cubicBezTo>
                <a:cubicBezTo>
                  <a:pt x="1286736" y="123559"/>
                  <a:pt x="1272836" y="294564"/>
                  <a:pt x="1287571" y="349143"/>
                </a:cubicBezTo>
                <a:cubicBezTo>
                  <a:pt x="698729" y="324707"/>
                  <a:pt x="183992" y="318648"/>
                  <a:pt x="0" y="349143"/>
                </a:cubicBezTo>
                <a:cubicBezTo>
                  <a:pt x="-17752" y="197655"/>
                  <a:pt x="9277" y="103871"/>
                  <a:pt x="0" y="0"/>
                </a:cubicBezTo>
                <a:close/>
              </a:path>
            </a:pathLst>
          </a:custGeom>
          <a:gradFill flip="none" rotWithShape="1">
            <a:gsLst>
              <a:gs pos="14000">
                <a:srgbClr val="E7F2DF"/>
              </a:gs>
              <a:gs pos="27000">
                <a:srgbClr val="CDE4BD"/>
              </a:gs>
              <a:gs pos="24000">
                <a:srgbClr val="DBECD0"/>
              </a:gs>
              <a:gs pos="0">
                <a:schemeClr val="accent6">
                  <a:lumMod val="5000"/>
                  <a:lumOff val="95000"/>
                </a:schemeClr>
              </a:gs>
              <a:gs pos="26000">
                <a:schemeClr val="accent6">
                  <a:lumMod val="45000"/>
                  <a:lumOff val="55000"/>
                </a:schemeClr>
              </a:gs>
              <a:gs pos="31000">
                <a:schemeClr val="accent6">
                  <a:lumMod val="45000"/>
                  <a:lumOff val="55000"/>
                </a:schemeClr>
              </a:gs>
              <a:gs pos="48000">
                <a:schemeClr val="accent6">
                  <a:lumMod val="30000"/>
                  <a:lumOff val="70000"/>
                </a:schemeClr>
              </a:gs>
            </a:gsLst>
            <a:lin ang="2700000" scaled="1"/>
            <a:tileRect/>
          </a:gradFill>
          <a:ln w="19050" cmpd="thinThick">
            <a:gradFill flip="none" rotWithShape="1">
              <a:gsLst>
                <a:gs pos="0">
                  <a:schemeClr val="accent6">
                    <a:lumMod val="0"/>
                    <a:lumOff val="100000"/>
                  </a:schemeClr>
                </a:gs>
                <a:gs pos="35000">
                  <a:schemeClr val="accent6">
                    <a:lumMod val="0"/>
                    <a:lumOff val="100000"/>
                  </a:schemeClr>
                </a:gs>
                <a:gs pos="100000">
                  <a:schemeClr val="accent6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prstDash val="solid"/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scene3d>
            <a:camera prst="obliqueTopLeft"/>
            <a:lightRig rig="threePt" dir="t"/>
          </a:scene3d>
          <a:sp3d prstMaterial="plastic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dirty="0">
                <a:latin typeface="Calibri" panose="020F0502020204030204" pitchFamily="34" charset="0"/>
                <a:cs typeface="Arial" panose="020B0604020202020204" pitchFamily="34" charset="0"/>
              </a:rPr>
              <a:t>Solution:</a:t>
            </a:r>
            <a:endParaRPr lang="en-US" sz="22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F2ECDAE-C79E-4762-B6EF-316A8C33323B}"/>
              </a:ext>
            </a:extLst>
          </p:cNvPr>
          <p:cNvCxnSpPr/>
          <p:nvPr/>
        </p:nvCxnSpPr>
        <p:spPr>
          <a:xfrm>
            <a:off x="3352986" y="3364280"/>
            <a:ext cx="0" cy="286247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9C51902-3625-48A8-AF39-8452094652B7}"/>
              </a:ext>
            </a:extLst>
          </p:cNvPr>
          <p:cNvSpPr txBox="1"/>
          <p:nvPr/>
        </p:nvSpPr>
        <p:spPr>
          <a:xfrm>
            <a:off x="612720" y="95518"/>
            <a:ext cx="10299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cs typeface="Cavolini" panose="020B0502040204020203" pitchFamily="66" charset="0"/>
              </a:rPr>
              <a:t>The Derivatives of Some Similar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5001735-3DB3-4541-BA12-7B2C35783A78}"/>
                  </a:ext>
                </a:extLst>
              </p:cNvPr>
              <p:cNvSpPr txBox="1"/>
              <p:nvPr/>
            </p:nvSpPr>
            <p:spPr>
              <a:xfrm>
                <a:off x="38364" y="2836274"/>
                <a:ext cx="2164793" cy="524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𝑐𝑜𝑠𝑥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5001735-3DB3-4541-BA12-7B2C35783A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64" y="2836274"/>
                <a:ext cx="2164793" cy="5242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77135DE6-37C7-4450-B0E9-2560B6F82E46}"/>
              </a:ext>
            </a:extLst>
          </p:cNvPr>
          <p:cNvSpPr txBox="1"/>
          <p:nvPr/>
        </p:nvSpPr>
        <p:spPr>
          <a:xfrm>
            <a:off x="38364" y="3360520"/>
            <a:ext cx="236689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Using chain rule</a:t>
            </a:r>
            <a:endParaRPr lang="en-US" sz="1100" i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984A493-DC8D-43AD-B8A1-BC549FE13F6A}"/>
                  </a:ext>
                </a:extLst>
              </p:cNvPr>
              <p:cNvSpPr txBox="1"/>
              <p:nvPr/>
            </p:nvSpPr>
            <p:spPr>
              <a:xfrm>
                <a:off x="72960" y="3836846"/>
                <a:ext cx="108673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𝑓</m:t>
                          </m:r>
                        </m:e>
                        <m:sup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984A493-DC8D-43AD-B8A1-BC549FE13F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60" y="3836846"/>
                <a:ext cx="1086730" cy="400110"/>
              </a:xfrm>
              <a:prstGeom prst="rect">
                <a:avLst/>
              </a:prstGeom>
              <a:blipFill>
                <a:blip r:embed="rId4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9B2D2F2-BC8A-4A50-9B11-E2722A19A77F}"/>
                  </a:ext>
                </a:extLst>
              </p:cNvPr>
              <p:cNvSpPr txBox="1"/>
              <p:nvPr/>
            </p:nvSpPr>
            <p:spPr>
              <a:xfrm>
                <a:off x="960858" y="3852257"/>
                <a:ext cx="131181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9B2D2F2-BC8A-4A50-9B11-E2722A19A7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858" y="3852257"/>
                <a:ext cx="1311814" cy="400110"/>
              </a:xfrm>
              <a:prstGeom prst="rect">
                <a:avLst/>
              </a:prstGeom>
              <a:blipFill>
                <a:blip r:embed="rId5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518AF5B-BC26-4FF7-9F7F-14D8F652C174}"/>
                  </a:ext>
                </a:extLst>
              </p:cNvPr>
              <p:cNvSpPr txBox="1"/>
              <p:nvPr/>
            </p:nvSpPr>
            <p:spPr>
              <a:xfrm>
                <a:off x="-121792" y="5285494"/>
                <a:ext cx="3345262" cy="524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𝑓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3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518AF5B-BC26-4FF7-9F7F-14D8F652C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1792" y="5285494"/>
                <a:ext cx="3345262" cy="52424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BF17D63-EAD8-45B4-9EB0-3F7EC44BF09E}"/>
                  </a:ext>
                </a:extLst>
              </p:cNvPr>
              <p:cNvSpPr txBox="1"/>
              <p:nvPr/>
            </p:nvSpPr>
            <p:spPr>
              <a:xfrm>
                <a:off x="1719105" y="2829096"/>
                <a:ext cx="151064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BF17D63-EAD8-45B4-9EB0-3F7EC44BF0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9105" y="2829096"/>
                <a:ext cx="1510644" cy="400110"/>
              </a:xfrm>
              <a:prstGeom prst="rect">
                <a:avLst/>
              </a:prstGeom>
              <a:blipFill>
                <a:blip r:embed="rId7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AA7693D-C15E-4D80-80BB-D79523912744}"/>
                  </a:ext>
                </a:extLst>
              </p:cNvPr>
              <p:cNvSpPr txBox="1"/>
              <p:nvPr/>
            </p:nvSpPr>
            <p:spPr>
              <a:xfrm>
                <a:off x="1930240" y="3750626"/>
                <a:ext cx="1378999" cy="618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AA7693D-C15E-4D80-80BB-D795239127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0240" y="3750626"/>
                <a:ext cx="1378999" cy="61824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CEFBCA7-3FFB-4333-AC00-F80CD7FF023F}"/>
                  </a:ext>
                </a:extLst>
              </p:cNvPr>
              <p:cNvSpPr txBox="1"/>
              <p:nvPr/>
            </p:nvSpPr>
            <p:spPr>
              <a:xfrm>
                <a:off x="-357371" y="5992675"/>
                <a:ext cx="334526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𝑓</m:t>
                          </m:r>
                        </m:e>
                        <m:sup>
                          <m:r>
                            <a:rPr lang="en-US" sz="18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18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CEFBCA7-3FFB-4333-AC00-F80CD7FF02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57371" y="5992675"/>
                <a:ext cx="3345262" cy="369332"/>
              </a:xfrm>
              <a:prstGeom prst="rect">
                <a:avLst/>
              </a:prstGeom>
              <a:blipFill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938EC1E-6B1D-4A72-BF55-19CFB7EBAC3A}"/>
                  </a:ext>
                </a:extLst>
              </p:cNvPr>
              <p:cNvSpPr txBox="1"/>
              <p:nvPr/>
            </p:nvSpPr>
            <p:spPr>
              <a:xfrm>
                <a:off x="3799341" y="2867025"/>
                <a:ext cx="2164793" cy="524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938EC1E-6B1D-4A72-BF55-19CFB7EBA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341" y="2867025"/>
                <a:ext cx="2164793" cy="52424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CA0AE4D4-A04F-4930-A268-02D723BFF404}"/>
              </a:ext>
            </a:extLst>
          </p:cNvPr>
          <p:cNvSpPr txBox="1"/>
          <p:nvPr/>
        </p:nvSpPr>
        <p:spPr>
          <a:xfrm>
            <a:off x="3922940" y="3365656"/>
            <a:ext cx="236689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Using chain rule</a:t>
            </a:r>
            <a:endParaRPr lang="en-US" sz="1100" i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7F5B154-B7BA-446C-A8A6-CDC9B6EC82D9}"/>
                  </a:ext>
                </a:extLst>
              </p:cNvPr>
              <p:cNvSpPr txBox="1"/>
              <p:nvPr/>
            </p:nvSpPr>
            <p:spPr>
              <a:xfrm>
                <a:off x="3883610" y="3818014"/>
                <a:ext cx="108673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𝑓</m:t>
                          </m:r>
                        </m:e>
                        <m:sup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7F5B154-B7BA-446C-A8A6-CDC9B6EC82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3610" y="3818014"/>
                <a:ext cx="1086730" cy="400110"/>
              </a:xfrm>
              <a:prstGeom prst="rect">
                <a:avLst/>
              </a:prstGeom>
              <a:blipFill>
                <a:blip r:embed="rId11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A3A66C2-462C-4C8D-8518-0AE371864560}"/>
                  </a:ext>
                </a:extLst>
              </p:cNvPr>
              <p:cNvSpPr txBox="1"/>
              <p:nvPr/>
            </p:nvSpPr>
            <p:spPr>
              <a:xfrm>
                <a:off x="4780852" y="3838617"/>
                <a:ext cx="131181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3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𝑐𝑜𝑠𝑥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A3A66C2-462C-4C8D-8518-0AE3718645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0852" y="3838617"/>
                <a:ext cx="1311814" cy="400110"/>
              </a:xfrm>
              <a:prstGeom prst="rect">
                <a:avLst/>
              </a:prstGeom>
              <a:blipFill>
                <a:blip r:embed="rId12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57E4C55-C54F-4136-AE3E-B3F9F6DBC508}"/>
                  </a:ext>
                </a:extLst>
              </p:cNvPr>
              <p:cNvSpPr txBox="1"/>
              <p:nvPr/>
            </p:nvSpPr>
            <p:spPr>
              <a:xfrm>
                <a:off x="3545338" y="5239516"/>
                <a:ext cx="3736477" cy="5280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𝑓</m:t>
                          </m:r>
                        </m:e>
                        <m:sup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3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𝑐𝑜𝑠𝑥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20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𝑠𝑖𝑛𝑥</m:t>
                      </m:r>
                    </m:oMath>
                  </m:oMathPara>
                </a14:m>
                <a:endPara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57E4C55-C54F-4136-AE3E-B3F9F6DBC5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5338" y="5239516"/>
                <a:ext cx="3736477" cy="52803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56687A1-1956-44C3-ACD7-F93C6E5F6649}"/>
                  </a:ext>
                </a:extLst>
              </p:cNvPr>
              <p:cNvSpPr txBox="1"/>
              <p:nvPr/>
            </p:nvSpPr>
            <p:spPr>
              <a:xfrm>
                <a:off x="5607406" y="2831920"/>
                <a:ext cx="151064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𝑐𝑜𝑠𝑥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56687A1-1956-44C3-ACD7-F93C6E5F6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406" y="2831920"/>
                <a:ext cx="1510644" cy="400110"/>
              </a:xfrm>
              <a:prstGeom prst="rect">
                <a:avLst/>
              </a:prstGeom>
              <a:blipFill>
                <a:blip r:embed="rId14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7E80208-2E02-437C-8211-C90333CCC15A}"/>
                  </a:ext>
                </a:extLst>
              </p:cNvPr>
              <p:cNvSpPr txBox="1"/>
              <p:nvPr/>
            </p:nvSpPr>
            <p:spPr>
              <a:xfrm>
                <a:off x="5762311" y="3683530"/>
                <a:ext cx="1378999" cy="618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𝑐𝑜𝑠𝑥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7E80208-2E02-437C-8211-C90333CCC1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2311" y="3683530"/>
                <a:ext cx="1378999" cy="61824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0870545-DFDE-4A3F-95E0-27DDA1A98515}"/>
                  </a:ext>
                </a:extLst>
              </p:cNvPr>
              <p:cNvSpPr txBox="1"/>
              <p:nvPr/>
            </p:nvSpPr>
            <p:spPr>
              <a:xfrm>
                <a:off x="3368661" y="5964627"/>
                <a:ext cx="3736477" cy="524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𝑓</m:t>
                          </m:r>
                        </m:e>
                        <m:sup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20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3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20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𝑠𝑖𝑛𝑥</m:t>
                      </m:r>
                    </m:oMath>
                  </m:oMathPara>
                </a14:m>
                <a:endPara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0870545-DFDE-4A3F-95E0-27DDA1A985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8661" y="5964627"/>
                <a:ext cx="3736477" cy="52424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17BCC6C-B34E-47AD-B573-57EE4F3A4BE5}"/>
              </a:ext>
            </a:extLst>
          </p:cNvPr>
          <p:cNvCxnSpPr/>
          <p:nvPr/>
        </p:nvCxnSpPr>
        <p:spPr>
          <a:xfrm>
            <a:off x="7928225" y="3406548"/>
            <a:ext cx="0" cy="286247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7D24C02-0F5B-40D6-8931-893F39B42441}"/>
                  </a:ext>
                </a:extLst>
              </p:cNvPr>
              <p:cNvSpPr txBox="1"/>
              <p:nvPr/>
            </p:nvSpPr>
            <p:spPr>
              <a:xfrm>
                <a:off x="7928225" y="2860441"/>
                <a:ext cx="2164793" cy="524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7D24C02-0F5B-40D6-8931-893F39B424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8225" y="2860441"/>
                <a:ext cx="2164793" cy="52424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>
            <a:extLst>
              <a:ext uri="{FF2B5EF4-FFF2-40B4-BE49-F238E27FC236}">
                <a16:creationId xmlns:a16="http://schemas.microsoft.com/office/drawing/2014/main" id="{12397440-54C1-4F61-9BC0-0E26C9854E2B}"/>
              </a:ext>
            </a:extLst>
          </p:cNvPr>
          <p:cNvSpPr txBox="1"/>
          <p:nvPr/>
        </p:nvSpPr>
        <p:spPr>
          <a:xfrm>
            <a:off x="8045586" y="3360313"/>
            <a:ext cx="236689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Using chain rule</a:t>
            </a:r>
            <a:endParaRPr lang="en-US" sz="1100" i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7445E97-9D19-40D3-B749-78225DF97DC8}"/>
                  </a:ext>
                </a:extLst>
              </p:cNvPr>
              <p:cNvSpPr txBox="1"/>
              <p:nvPr/>
            </p:nvSpPr>
            <p:spPr>
              <a:xfrm>
                <a:off x="8006256" y="3812671"/>
                <a:ext cx="108673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𝑓</m:t>
                          </m:r>
                        </m:e>
                        <m:sup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7445E97-9D19-40D3-B749-78225DF97D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6256" y="3812671"/>
                <a:ext cx="1086730" cy="400110"/>
              </a:xfrm>
              <a:prstGeom prst="rect">
                <a:avLst/>
              </a:prstGeom>
              <a:blipFill>
                <a:blip r:embed="rId18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771FC59-FCD3-431C-B2F8-F4BE7C768F40}"/>
                  </a:ext>
                </a:extLst>
              </p:cNvPr>
              <p:cNvSpPr txBox="1"/>
              <p:nvPr/>
            </p:nvSpPr>
            <p:spPr>
              <a:xfrm>
                <a:off x="8882512" y="3803286"/>
                <a:ext cx="131181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771FC59-FCD3-431C-B2F8-F4BE7C768F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2512" y="3803286"/>
                <a:ext cx="1311814" cy="400110"/>
              </a:xfrm>
              <a:prstGeom prst="rect">
                <a:avLst/>
              </a:prstGeom>
              <a:blipFill>
                <a:blip r:embed="rId19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28D02CF-C79F-4E64-A1A3-4D4DAAE0F34E}"/>
                  </a:ext>
                </a:extLst>
              </p:cNvPr>
              <p:cNvSpPr txBox="1"/>
              <p:nvPr/>
            </p:nvSpPr>
            <p:spPr>
              <a:xfrm>
                <a:off x="7690467" y="5234173"/>
                <a:ext cx="3573488" cy="524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𝑓</m:t>
                          </m:r>
                        </m:e>
                        <m:sup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⁡(3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)∙(3)</m:t>
                      </m:r>
                    </m:oMath>
                  </m:oMathPara>
                </a14:m>
                <a:endPara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28D02CF-C79F-4E64-A1A3-4D4DAAE0F3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0467" y="5234173"/>
                <a:ext cx="3573488" cy="524246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92DB706-C325-4D16-B5E9-2EB753F903BB}"/>
                  </a:ext>
                </a:extLst>
              </p:cNvPr>
              <p:cNvSpPr txBox="1"/>
              <p:nvPr/>
            </p:nvSpPr>
            <p:spPr>
              <a:xfrm>
                <a:off x="9642940" y="2841329"/>
                <a:ext cx="151064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⁡(3</m:t>
                      </m:r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92DB706-C325-4D16-B5E9-2EB753F903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2940" y="2841329"/>
                <a:ext cx="1510644" cy="400110"/>
              </a:xfrm>
              <a:prstGeom prst="rect">
                <a:avLst/>
              </a:prstGeom>
              <a:blipFill>
                <a:blip r:embed="rId21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E610144-F1B9-41DD-8C67-5FCFFB440B95}"/>
                  </a:ext>
                </a:extLst>
              </p:cNvPr>
              <p:cNvSpPr txBox="1"/>
              <p:nvPr/>
            </p:nvSpPr>
            <p:spPr>
              <a:xfrm>
                <a:off x="9884956" y="3679961"/>
                <a:ext cx="1378999" cy="618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3</m:t>
                          </m:r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E610144-F1B9-41DD-8C67-5FCFFB440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4956" y="3679961"/>
                <a:ext cx="1378999" cy="618246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E344ECD-FB0D-4BF8-A9BD-24F11785B7D8}"/>
                  </a:ext>
                </a:extLst>
              </p:cNvPr>
              <p:cNvSpPr txBox="1"/>
              <p:nvPr/>
            </p:nvSpPr>
            <p:spPr>
              <a:xfrm>
                <a:off x="7419573" y="5942533"/>
                <a:ext cx="3736477" cy="8389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𝑓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⁡(3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E344ECD-FB0D-4BF8-A9BD-24F11785B7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9573" y="5942533"/>
                <a:ext cx="3736477" cy="838948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ight Brace 48">
            <a:extLst>
              <a:ext uri="{FF2B5EF4-FFF2-40B4-BE49-F238E27FC236}">
                <a16:creationId xmlns:a16="http://schemas.microsoft.com/office/drawing/2014/main" id="{5CF99569-D2A8-4E72-AB86-A7EF74504B75}"/>
              </a:ext>
            </a:extLst>
          </p:cNvPr>
          <p:cNvSpPr/>
          <p:nvPr/>
        </p:nvSpPr>
        <p:spPr>
          <a:xfrm rot="5400000">
            <a:off x="1521068" y="3901825"/>
            <a:ext cx="45719" cy="850192"/>
          </a:xfrm>
          <a:prstGeom prst="rightBrac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ight Brace 50">
            <a:extLst>
              <a:ext uri="{FF2B5EF4-FFF2-40B4-BE49-F238E27FC236}">
                <a16:creationId xmlns:a16="http://schemas.microsoft.com/office/drawing/2014/main" id="{558ED193-AF71-4933-B3A9-7B535E4C2DCB}"/>
              </a:ext>
            </a:extLst>
          </p:cNvPr>
          <p:cNvSpPr/>
          <p:nvPr/>
        </p:nvSpPr>
        <p:spPr>
          <a:xfrm rot="5400000">
            <a:off x="2552543" y="3913224"/>
            <a:ext cx="45719" cy="850192"/>
          </a:xfrm>
          <a:prstGeom prst="rightBrac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413FC3D-3DEE-41C6-8CC6-A453350C4FA2}"/>
              </a:ext>
            </a:extLst>
          </p:cNvPr>
          <p:cNvSpPr txBox="1"/>
          <p:nvPr/>
        </p:nvSpPr>
        <p:spPr>
          <a:xfrm>
            <a:off x="820764" y="4485377"/>
            <a:ext cx="1329542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Derivative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Outside</a:t>
            </a:r>
            <a:endParaRPr lang="en-US" sz="1100" i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D431D81-BCB1-45A3-8158-D3F512388EC3}"/>
              </a:ext>
            </a:extLst>
          </p:cNvPr>
          <p:cNvSpPr txBox="1"/>
          <p:nvPr/>
        </p:nvSpPr>
        <p:spPr>
          <a:xfrm>
            <a:off x="2036662" y="4455981"/>
            <a:ext cx="1329542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Derivative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Inside</a:t>
            </a:r>
            <a:endParaRPr lang="en-US" sz="1100" i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ight Brace 56">
            <a:extLst>
              <a:ext uri="{FF2B5EF4-FFF2-40B4-BE49-F238E27FC236}">
                <a16:creationId xmlns:a16="http://schemas.microsoft.com/office/drawing/2014/main" id="{55FA6485-B20F-49AC-AA1A-F7D868C5A04B}"/>
              </a:ext>
            </a:extLst>
          </p:cNvPr>
          <p:cNvSpPr/>
          <p:nvPr/>
        </p:nvSpPr>
        <p:spPr>
          <a:xfrm rot="5400000">
            <a:off x="5432291" y="3901825"/>
            <a:ext cx="45719" cy="850192"/>
          </a:xfrm>
          <a:prstGeom prst="rightBrac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ight Brace 58">
            <a:extLst>
              <a:ext uri="{FF2B5EF4-FFF2-40B4-BE49-F238E27FC236}">
                <a16:creationId xmlns:a16="http://schemas.microsoft.com/office/drawing/2014/main" id="{DD94EE0D-D4F0-4A13-AAF9-DCE1F148E84E}"/>
              </a:ext>
            </a:extLst>
          </p:cNvPr>
          <p:cNvSpPr/>
          <p:nvPr/>
        </p:nvSpPr>
        <p:spPr>
          <a:xfrm rot="5400000">
            <a:off x="6463766" y="3913224"/>
            <a:ext cx="45719" cy="850192"/>
          </a:xfrm>
          <a:prstGeom prst="rightBrac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29DF01E-01F2-4415-B924-01A7703AF3AA}"/>
              </a:ext>
            </a:extLst>
          </p:cNvPr>
          <p:cNvSpPr txBox="1"/>
          <p:nvPr/>
        </p:nvSpPr>
        <p:spPr>
          <a:xfrm>
            <a:off x="4731987" y="4485377"/>
            <a:ext cx="1329542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Derivative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Outside</a:t>
            </a:r>
            <a:endParaRPr lang="en-US" sz="1100" i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63CC295-B4D3-49F0-9F63-2ED1BEEBC081}"/>
              </a:ext>
            </a:extLst>
          </p:cNvPr>
          <p:cNvSpPr txBox="1"/>
          <p:nvPr/>
        </p:nvSpPr>
        <p:spPr>
          <a:xfrm>
            <a:off x="5947885" y="4455981"/>
            <a:ext cx="1329542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Derivative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Inside</a:t>
            </a:r>
            <a:endParaRPr lang="en-US" sz="1100" i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ight Brace 64">
            <a:extLst>
              <a:ext uri="{FF2B5EF4-FFF2-40B4-BE49-F238E27FC236}">
                <a16:creationId xmlns:a16="http://schemas.microsoft.com/office/drawing/2014/main" id="{55217AC3-3CAE-409A-B7CC-5A8480DD0C22}"/>
              </a:ext>
            </a:extLst>
          </p:cNvPr>
          <p:cNvSpPr/>
          <p:nvPr/>
        </p:nvSpPr>
        <p:spPr>
          <a:xfrm rot="5400000">
            <a:off x="9561212" y="3866978"/>
            <a:ext cx="45719" cy="850192"/>
          </a:xfrm>
          <a:prstGeom prst="rightBrac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ight Brace 66">
            <a:extLst>
              <a:ext uri="{FF2B5EF4-FFF2-40B4-BE49-F238E27FC236}">
                <a16:creationId xmlns:a16="http://schemas.microsoft.com/office/drawing/2014/main" id="{0E264B23-2956-4CE6-B328-3CEB35CACED0}"/>
              </a:ext>
            </a:extLst>
          </p:cNvPr>
          <p:cNvSpPr/>
          <p:nvPr/>
        </p:nvSpPr>
        <p:spPr>
          <a:xfrm rot="5400000">
            <a:off x="10592687" y="3878377"/>
            <a:ext cx="45719" cy="850192"/>
          </a:xfrm>
          <a:prstGeom prst="rightBrac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D6D5BB1-1352-469F-A985-58421D7AC79D}"/>
              </a:ext>
            </a:extLst>
          </p:cNvPr>
          <p:cNvSpPr txBox="1"/>
          <p:nvPr/>
        </p:nvSpPr>
        <p:spPr>
          <a:xfrm>
            <a:off x="8860908" y="4450530"/>
            <a:ext cx="1329542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Derivative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Outside</a:t>
            </a:r>
            <a:endParaRPr lang="en-US" sz="1100" i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026B511-E34B-44FD-B548-22FEE6CD571A}"/>
              </a:ext>
            </a:extLst>
          </p:cNvPr>
          <p:cNvSpPr txBox="1"/>
          <p:nvPr/>
        </p:nvSpPr>
        <p:spPr>
          <a:xfrm>
            <a:off x="10076806" y="4421134"/>
            <a:ext cx="1329542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Derivative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Inside</a:t>
            </a:r>
            <a:endParaRPr lang="en-US" sz="1100" i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5D7AC78-EE67-47D0-B8CB-F9FE724F4F95}"/>
              </a:ext>
            </a:extLst>
          </p:cNvPr>
          <p:cNvSpPr/>
          <p:nvPr/>
        </p:nvSpPr>
        <p:spPr>
          <a:xfrm>
            <a:off x="6092666" y="996057"/>
            <a:ext cx="1490870" cy="349143"/>
          </a:xfrm>
          <a:custGeom>
            <a:avLst/>
            <a:gdLst>
              <a:gd name="connsiteX0" fmla="*/ 0 w 1490870"/>
              <a:gd name="connsiteY0" fmla="*/ 0 h 349143"/>
              <a:gd name="connsiteX1" fmla="*/ 1490870 w 1490870"/>
              <a:gd name="connsiteY1" fmla="*/ 0 h 349143"/>
              <a:gd name="connsiteX2" fmla="*/ 1490870 w 1490870"/>
              <a:gd name="connsiteY2" fmla="*/ 349143 h 349143"/>
              <a:gd name="connsiteX3" fmla="*/ 0 w 1490870"/>
              <a:gd name="connsiteY3" fmla="*/ 349143 h 349143"/>
              <a:gd name="connsiteX4" fmla="*/ 0 w 1490870"/>
              <a:gd name="connsiteY4" fmla="*/ 0 h 349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870" h="349143" fill="none" extrusionOk="0">
                <a:moveTo>
                  <a:pt x="0" y="0"/>
                </a:moveTo>
                <a:cubicBezTo>
                  <a:pt x="296141" y="-91192"/>
                  <a:pt x="1079410" y="10108"/>
                  <a:pt x="1490870" y="0"/>
                </a:cubicBezTo>
                <a:cubicBezTo>
                  <a:pt x="1508853" y="102257"/>
                  <a:pt x="1512366" y="308366"/>
                  <a:pt x="1490870" y="349143"/>
                </a:cubicBezTo>
                <a:cubicBezTo>
                  <a:pt x="1304387" y="220693"/>
                  <a:pt x="575362" y="242067"/>
                  <a:pt x="0" y="349143"/>
                </a:cubicBezTo>
                <a:cubicBezTo>
                  <a:pt x="26656" y="176079"/>
                  <a:pt x="-21467" y="148363"/>
                  <a:pt x="0" y="0"/>
                </a:cubicBezTo>
                <a:close/>
              </a:path>
              <a:path w="1490870" h="349143" stroke="0" extrusionOk="0">
                <a:moveTo>
                  <a:pt x="0" y="0"/>
                </a:moveTo>
                <a:cubicBezTo>
                  <a:pt x="381418" y="76819"/>
                  <a:pt x="1084689" y="118276"/>
                  <a:pt x="1490870" y="0"/>
                </a:cubicBezTo>
                <a:cubicBezTo>
                  <a:pt x="1490035" y="123559"/>
                  <a:pt x="1476135" y="294564"/>
                  <a:pt x="1490870" y="349143"/>
                </a:cubicBezTo>
                <a:cubicBezTo>
                  <a:pt x="1313543" y="278923"/>
                  <a:pt x="362900" y="307712"/>
                  <a:pt x="0" y="349143"/>
                </a:cubicBezTo>
                <a:cubicBezTo>
                  <a:pt x="-17752" y="197655"/>
                  <a:pt x="9277" y="103871"/>
                  <a:pt x="0" y="0"/>
                </a:cubicBezTo>
                <a:close/>
              </a:path>
            </a:pathLst>
          </a:custGeom>
          <a:gradFill flip="none" rotWithShape="1">
            <a:gsLst>
              <a:gs pos="14000">
                <a:srgbClr val="E7F2DF"/>
              </a:gs>
              <a:gs pos="27000">
                <a:srgbClr val="CDE4BD"/>
              </a:gs>
              <a:gs pos="24000">
                <a:srgbClr val="DBECD0"/>
              </a:gs>
              <a:gs pos="0">
                <a:schemeClr val="accent6">
                  <a:lumMod val="5000"/>
                  <a:lumOff val="95000"/>
                </a:schemeClr>
              </a:gs>
              <a:gs pos="26000">
                <a:schemeClr val="accent6">
                  <a:lumMod val="45000"/>
                  <a:lumOff val="55000"/>
                </a:schemeClr>
              </a:gs>
              <a:gs pos="31000">
                <a:schemeClr val="accent6">
                  <a:lumMod val="45000"/>
                  <a:lumOff val="55000"/>
                </a:schemeClr>
              </a:gs>
              <a:gs pos="48000">
                <a:schemeClr val="accent6">
                  <a:lumMod val="30000"/>
                  <a:lumOff val="70000"/>
                </a:schemeClr>
              </a:gs>
            </a:gsLst>
            <a:lin ang="2700000" scaled="1"/>
            <a:tileRect/>
          </a:gradFill>
          <a:ln w="19050" cmpd="thinThick">
            <a:gradFill flip="none" rotWithShape="1">
              <a:gsLst>
                <a:gs pos="0">
                  <a:schemeClr val="accent6">
                    <a:lumMod val="0"/>
                    <a:lumOff val="100000"/>
                  </a:schemeClr>
                </a:gs>
                <a:gs pos="0">
                  <a:schemeClr val="accent6">
                    <a:lumMod val="0"/>
                    <a:lumOff val="100000"/>
                  </a:schemeClr>
                </a:gs>
                <a:gs pos="100000">
                  <a:schemeClr val="accent6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prstDash val="solid"/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scene3d>
            <a:camera prst="obliqueTopLeft"/>
            <a:lightRig rig="threePt" dir="t"/>
          </a:scene3d>
          <a:sp3d prstMaterial="plastic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Exercise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AA8FD51-B9AD-49A6-BDC7-7B11815ECD6D}"/>
              </a:ext>
            </a:extLst>
          </p:cNvPr>
          <p:cNvSpPr/>
          <p:nvPr/>
        </p:nvSpPr>
        <p:spPr>
          <a:xfrm>
            <a:off x="8347551" y="990798"/>
            <a:ext cx="1490870" cy="349143"/>
          </a:xfrm>
          <a:custGeom>
            <a:avLst/>
            <a:gdLst>
              <a:gd name="connsiteX0" fmla="*/ 0 w 1490870"/>
              <a:gd name="connsiteY0" fmla="*/ 0 h 349143"/>
              <a:gd name="connsiteX1" fmla="*/ 1490870 w 1490870"/>
              <a:gd name="connsiteY1" fmla="*/ 0 h 349143"/>
              <a:gd name="connsiteX2" fmla="*/ 1490870 w 1490870"/>
              <a:gd name="connsiteY2" fmla="*/ 349143 h 349143"/>
              <a:gd name="connsiteX3" fmla="*/ 0 w 1490870"/>
              <a:gd name="connsiteY3" fmla="*/ 349143 h 349143"/>
              <a:gd name="connsiteX4" fmla="*/ 0 w 1490870"/>
              <a:gd name="connsiteY4" fmla="*/ 0 h 349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870" h="349143" fill="none" extrusionOk="0">
                <a:moveTo>
                  <a:pt x="0" y="0"/>
                </a:moveTo>
                <a:cubicBezTo>
                  <a:pt x="296141" y="-91192"/>
                  <a:pt x="1079410" y="10108"/>
                  <a:pt x="1490870" y="0"/>
                </a:cubicBezTo>
                <a:cubicBezTo>
                  <a:pt x="1508853" y="102257"/>
                  <a:pt x="1512366" y="308366"/>
                  <a:pt x="1490870" y="349143"/>
                </a:cubicBezTo>
                <a:cubicBezTo>
                  <a:pt x="1304387" y="220693"/>
                  <a:pt x="575362" y="242067"/>
                  <a:pt x="0" y="349143"/>
                </a:cubicBezTo>
                <a:cubicBezTo>
                  <a:pt x="26656" y="176079"/>
                  <a:pt x="-21467" y="148363"/>
                  <a:pt x="0" y="0"/>
                </a:cubicBezTo>
                <a:close/>
              </a:path>
              <a:path w="1490870" h="349143" stroke="0" extrusionOk="0">
                <a:moveTo>
                  <a:pt x="0" y="0"/>
                </a:moveTo>
                <a:cubicBezTo>
                  <a:pt x="381418" y="76819"/>
                  <a:pt x="1084689" y="118276"/>
                  <a:pt x="1490870" y="0"/>
                </a:cubicBezTo>
                <a:cubicBezTo>
                  <a:pt x="1490035" y="123559"/>
                  <a:pt x="1476135" y="294564"/>
                  <a:pt x="1490870" y="349143"/>
                </a:cubicBezTo>
                <a:cubicBezTo>
                  <a:pt x="1313543" y="278923"/>
                  <a:pt x="362900" y="307712"/>
                  <a:pt x="0" y="349143"/>
                </a:cubicBezTo>
                <a:cubicBezTo>
                  <a:pt x="-17752" y="197655"/>
                  <a:pt x="9277" y="103871"/>
                  <a:pt x="0" y="0"/>
                </a:cubicBezTo>
                <a:close/>
              </a:path>
            </a:pathLst>
          </a:custGeom>
          <a:gradFill flip="none" rotWithShape="1">
            <a:gsLst>
              <a:gs pos="14000">
                <a:srgbClr val="E7F2DF"/>
              </a:gs>
              <a:gs pos="27000">
                <a:srgbClr val="CDE4BD"/>
              </a:gs>
              <a:gs pos="24000">
                <a:srgbClr val="DBECD0"/>
              </a:gs>
              <a:gs pos="0">
                <a:schemeClr val="accent6">
                  <a:lumMod val="5000"/>
                  <a:lumOff val="95000"/>
                </a:schemeClr>
              </a:gs>
              <a:gs pos="26000">
                <a:schemeClr val="accent6">
                  <a:lumMod val="45000"/>
                  <a:lumOff val="55000"/>
                </a:schemeClr>
              </a:gs>
              <a:gs pos="31000">
                <a:schemeClr val="accent6">
                  <a:lumMod val="45000"/>
                  <a:lumOff val="55000"/>
                </a:schemeClr>
              </a:gs>
              <a:gs pos="48000">
                <a:schemeClr val="accent6">
                  <a:lumMod val="30000"/>
                  <a:lumOff val="70000"/>
                </a:schemeClr>
              </a:gs>
            </a:gsLst>
            <a:lin ang="2700000" scaled="1"/>
            <a:tileRect/>
          </a:gradFill>
          <a:ln w="19050" cmpd="thinThick">
            <a:gradFill flip="none" rotWithShape="1">
              <a:gsLst>
                <a:gs pos="0">
                  <a:schemeClr val="accent6">
                    <a:lumMod val="0"/>
                    <a:lumOff val="100000"/>
                  </a:schemeClr>
                </a:gs>
                <a:gs pos="0">
                  <a:schemeClr val="accent6">
                    <a:lumMod val="0"/>
                    <a:lumOff val="100000"/>
                  </a:schemeClr>
                </a:gs>
                <a:gs pos="100000">
                  <a:schemeClr val="accent6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prstDash val="solid"/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scene3d>
            <a:camera prst="obliqueTopLeft"/>
            <a:lightRig rig="threePt" dir="t"/>
          </a:scene3d>
          <a:sp3d prstMaterial="plastic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Exercise</a:t>
            </a:r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66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11" grpId="0"/>
      <p:bldP spid="18" grpId="0"/>
      <p:bldP spid="19" grpId="0"/>
      <p:bldP spid="22" grpId="0"/>
      <p:bldP spid="24" grpId="0"/>
      <p:bldP spid="28" grpId="0"/>
      <p:bldP spid="30" grpId="0"/>
      <p:bldP spid="32" grpId="0"/>
      <p:bldP spid="36" grpId="0"/>
      <p:bldP spid="38" grpId="0"/>
      <p:bldP spid="41" grpId="0"/>
      <p:bldP spid="43" grpId="0"/>
      <p:bldP spid="44" grpId="0"/>
      <p:bldP spid="46" grpId="0"/>
      <p:bldP spid="47" grpId="0"/>
      <p:bldP spid="48" grpId="0"/>
      <p:bldP spid="49" grpId="0" animBg="1"/>
      <p:bldP spid="51" grpId="0" animBg="1"/>
      <p:bldP spid="53" grpId="0"/>
      <p:bldP spid="55" grpId="0"/>
      <p:bldP spid="57" grpId="0" animBg="1"/>
      <p:bldP spid="59" grpId="0" animBg="1"/>
      <p:bldP spid="61" grpId="0"/>
      <p:bldP spid="63" grpId="0"/>
      <p:bldP spid="65" grpId="0" animBg="1"/>
      <p:bldP spid="67" grpId="0" animBg="1"/>
      <p:bldP spid="69" grpId="0"/>
      <p:bldP spid="71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ext Topic (podcast) - Next Topic | Listen Notes">
            <a:extLst>
              <a:ext uri="{FF2B5EF4-FFF2-40B4-BE49-F238E27FC236}">
                <a16:creationId xmlns:a16="http://schemas.microsoft.com/office/drawing/2014/main" id="{CA00C14C-4B31-498C-9043-BC850DF27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293486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3C9BAB-57F9-446B-A3C8-344CA2C45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46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2BECF0-EAD8-4F1E-95FD-DFE17D042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282" y="1468011"/>
            <a:ext cx="7496560" cy="44128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B473DE-303B-4C55-85ED-4801065D90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7411" y="695972"/>
            <a:ext cx="6852560" cy="64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3734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B1E9EE-ABA9-448C-A225-DD5AA4744D87}"/>
              </a:ext>
            </a:extLst>
          </p:cNvPr>
          <p:cNvSpPr txBox="1"/>
          <p:nvPr/>
        </p:nvSpPr>
        <p:spPr>
          <a:xfrm>
            <a:off x="3578129" y="59147"/>
            <a:ext cx="4436055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Derivatives of Logarithms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D07BD1-0F48-42AB-9789-B340743F665D}"/>
              </a:ext>
            </a:extLst>
          </p:cNvPr>
          <p:cNvSpPr txBox="1"/>
          <p:nvPr/>
        </p:nvSpPr>
        <p:spPr>
          <a:xfrm>
            <a:off x="371057" y="678676"/>
            <a:ext cx="4850295" cy="371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Exercise: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Q13, Q15, Q17 Page: 193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FF4356-EA6D-4C36-8757-C9E634812919}"/>
              </a:ext>
            </a:extLst>
          </p:cNvPr>
          <p:cNvSpPr txBox="1"/>
          <p:nvPr/>
        </p:nvSpPr>
        <p:spPr>
          <a:xfrm>
            <a:off x="410818" y="1023107"/>
            <a:ext cx="415455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latin typeface="Bookman Old Style" panose="02050604050505020204" pitchFamily="18" charset="0"/>
                <a:cs typeface="Arial" panose="020B0604020202020204" pitchFamily="34" charset="0"/>
              </a:rPr>
              <a:t>Find the derivative of: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6BB4A7-0E0C-455F-8623-2A49EEC3312F}"/>
              </a:ext>
            </a:extLst>
          </p:cNvPr>
          <p:cNvSpPr txBox="1"/>
          <p:nvPr/>
        </p:nvSpPr>
        <p:spPr>
          <a:xfrm>
            <a:off x="212033" y="1650064"/>
            <a:ext cx="1219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Solution: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61BB4E-2D70-4A5D-93CE-7B3B87AA7E0A}"/>
              </a:ext>
            </a:extLst>
          </p:cNvPr>
          <p:cNvSpPr/>
          <p:nvPr/>
        </p:nvSpPr>
        <p:spPr>
          <a:xfrm>
            <a:off x="318051" y="678676"/>
            <a:ext cx="10956213" cy="86164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86CE364-BE88-4A32-8569-4DBBAD95CC37}"/>
                  </a:ext>
                </a:extLst>
              </p:cNvPr>
              <p:cNvSpPr txBox="1"/>
              <p:nvPr/>
            </p:nvSpPr>
            <p:spPr>
              <a:xfrm>
                <a:off x="3203713" y="978748"/>
                <a:ext cx="2057400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86CE364-BE88-4A32-8569-4DBBAD95C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713" y="978748"/>
                <a:ext cx="2057400" cy="4912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E60DED6-BF7D-4934-97E6-F38665E7D348}"/>
              </a:ext>
            </a:extLst>
          </p:cNvPr>
          <p:cNvCxnSpPr/>
          <p:nvPr/>
        </p:nvCxnSpPr>
        <p:spPr>
          <a:xfrm>
            <a:off x="4044417" y="2230410"/>
            <a:ext cx="0" cy="4405155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D321CB7-3547-4FA9-8EA7-8F1234A8C480}"/>
                  </a:ext>
                </a:extLst>
              </p:cNvPr>
              <p:cNvSpPr txBox="1"/>
              <p:nvPr/>
            </p:nvSpPr>
            <p:spPr>
              <a:xfrm>
                <a:off x="8938113" y="979663"/>
                <a:ext cx="2336151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𝒄𝒐𝒔𝒙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D321CB7-3547-4FA9-8EA7-8F1234A8C4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8113" y="979663"/>
                <a:ext cx="2336151" cy="4912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16BA90D-6B84-4735-9768-AE21F575EDE7}"/>
                  </a:ext>
                </a:extLst>
              </p:cNvPr>
              <p:cNvSpPr txBox="1"/>
              <p:nvPr/>
            </p:nvSpPr>
            <p:spPr>
              <a:xfrm>
                <a:off x="5482857" y="961912"/>
                <a:ext cx="2546336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𝒕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𝒕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𝒕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16BA90D-6B84-4735-9768-AE21F575ED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2857" y="961912"/>
                <a:ext cx="2546336" cy="4979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DE5BE46-DEDF-4FB4-A7B7-10D2A24DF3D4}"/>
              </a:ext>
            </a:extLst>
          </p:cNvPr>
          <p:cNvCxnSpPr/>
          <p:nvPr/>
        </p:nvCxnSpPr>
        <p:spPr>
          <a:xfrm>
            <a:off x="8029193" y="2230410"/>
            <a:ext cx="0" cy="4405155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39268A5-8C01-4D97-AAC4-D969CECA5E24}"/>
                  </a:ext>
                </a:extLst>
              </p:cNvPr>
              <p:cNvSpPr txBox="1"/>
              <p:nvPr/>
            </p:nvSpPr>
            <p:spPr>
              <a:xfrm>
                <a:off x="-116059" y="2385014"/>
                <a:ext cx="2324683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1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39268A5-8C01-4D97-AAC4-D969CECA5E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6059" y="2385014"/>
                <a:ext cx="2324683" cy="4912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44605B69-1C9E-4A49-9139-2216EA80C945}"/>
              </a:ext>
            </a:extLst>
          </p:cNvPr>
          <p:cNvSpPr txBox="1"/>
          <p:nvPr/>
        </p:nvSpPr>
        <p:spPr>
          <a:xfrm>
            <a:off x="2064403" y="2403319"/>
            <a:ext cx="1980014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Using Chain Rule</a:t>
            </a:r>
            <a:endParaRPr lang="en-US" sz="1100" i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36B3A89-A082-414F-BE24-944D15A4782F}"/>
                  </a:ext>
                </a:extLst>
              </p:cNvPr>
              <p:cNvSpPr txBox="1"/>
              <p:nvPr/>
            </p:nvSpPr>
            <p:spPr>
              <a:xfrm>
                <a:off x="291586" y="3244334"/>
                <a:ext cx="97418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36B3A89-A082-414F-BE24-944D15A47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6" y="3244334"/>
                <a:ext cx="974182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F61C354-5D23-4E17-B816-970E73F97F5D}"/>
              </a:ext>
            </a:extLst>
          </p:cNvPr>
          <p:cNvCxnSpPr/>
          <p:nvPr/>
        </p:nvCxnSpPr>
        <p:spPr>
          <a:xfrm>
            <a:off x="1431232" y="3429000"/>
            <a:ext cx="1364972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B054CE4-D8FF-4997-9775-C9886FEF6789}"/>
                  </a:ext>
                </a:extLst>
              </p:cNvPr>
              <p:cNvSpPr txBox="1"/>
              <p:nvPr/>
            </p:nvSpPr>
            <p:spPr>
              <a:xfrm>
                <a:off x="1562149" y="2778871"/>
                <a:ext cx="974179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B054CE4-D8FF-4997-9775-C9886FEF67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49" y="2778871"/>
                <a:ext cx="974179" cy="61843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D8B490A-3374-40B1-AA55-33F649164DC3}"/>
                  </a:ext>
                </a:extLst>
              </p:cNvPr>
              <p:cNvSpPr txBox="1"/>
              <p:nvPr/>
            </p:nvSpPr>
            <p:spPr>
              <a:xfrm>
                <a:off x="1563167" y="3460691"/>
                <a:ext cx="7692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D8B490A-3374-40B1-AA55-33F649164D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3167" y="3460691"/>
                <a:ext cx="76927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E0B4D32-9E19-406E-B5E3-DC291CB2B4E3}"/>
                  </a:ext>
                </a:extLst>
              </p:cNvPr>
              <p:cNvSpPr txBox="1"/>
              <p:nvPr/>
            </p:nvSpPr>
            <p:spPr>
              <a:xfrm>
                <a:off x="0" y="4030787"/>
                <a:ext cx="1874515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E0B4D32-9E19-406E-B5E3-DC291CB2B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30787"/>
                <a:ext cx="1874515" cy="6127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23A91EE-F56E-441E-B295-0349160DC4E6}"/>
                  </a:ext>
                </a:extLst>
              </p:cNvPr>
              <p:cNvSpPr txBox="1"/>
              <p:nvPr/>
            </p:nvSpPr>
            <p:spPr>
              <a:xfrm>
                <a:off x="1563168" y="4047439"/>
                <a:ext cx="769270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23A91EE-F56E-441E-B295-0349160DC4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3168" y="4047439"/>
                <a:ext cx="769270" cy="6127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EAD850DE-AEE8-402B-8D13-A117EF61095D}"/>
                  </a:ext>
                </a:extLst>
              </p:cNvPr>
              <p:cNvSpPr txBox="1"/>
              <p:nvPr/>
            </p:nvSpPr>
            <p:spPr>
              <a:xfrm>
                <a:off x="4044417" y="2381679"/>
                <a:ext cx="2458995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𝒕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sSup>
                        <m:sSupPr>
                          <m:ctrlPr>
                            <a:rPr lang="en-US" sz="18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𝒕</m:t>
                          </m:r>
                        </m:e>
                        <m:sup>
                          <m:r>
                            <a:rPr lang="en-US" sz="18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sup>
                      </m:sSup>
                      <m:r>
                        <a:rPr lang="en-US" sz="18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8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US" sz="18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𝒕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EAD850DE-AEE8-402B-8D13-A117EF610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417" y="2381679"/>
                <a:ext cx="2458995" cy="49795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>
            <a:extLst>
              <a:ext uri="{FF2B5EF4-FFF2-40B4-BE49-F238E27FC236}">
                <a16:creationId xmlns:a16="http://schemas.microsoft.com/office/drawing/2014/main" id="{E5E1C658-4192-44EF-8F4F-03EDC6BBFDA5}"/>
              </a:ext>
            </a:extLst>
          </p:cNvPr>
          <p:cNvSpPr txBox="1"/>
          <p:nvPr/>
        </p:nvSpPr>
        <p:spPr>
          <a:xfrm>
            <a:off x="6276296" y="2403319"/>
            <a:ext cx="1980014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Using Chain Rule</a:t>
            </a:r>
            <a:endParaRPr lang="en-US" sz="1100" i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FEB7AB6-068C-4F90-8010-614BAFD85CE7}"/>
                  </a:ext>
                </a:extLst>
              </p:cNvPr>
              <p:cNvSpPr txBox="1"/>
              <p:nvPr/>
            </p:nvSpPr>
            <p:spPr>
              <a:xfrm>
                <a:off x="4204330" y="3233617"/>
                <a:ext cx="9543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𝒕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FEB7AB6-068C-4F90-8010-614BAFD85C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330" y="3233617"/>
                <a:ext cx="954345" cy="369332"/>
              </a:xfrm>
              <a:prstGeom prst="rect">
                <a:avLst/>
              </a:prstGeom>
              <a:blipFill>
                <a:blip r:embed="rId12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44ACC48-09B1-4CA6-BD8D-484B73702FA1}"/>
              </a:ext>
            </a:extLst>
          </p:cNvPr>
          <p:cNvCxnSpPr/>
          <p:nvPr/>
        </p:nvCxnSpPr>
        <p:spPr>
          <a:xfrm>
            <a:off x="5221352" y="3429000"/>
            <a:ext cx="1364972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C662427-2374-42FB-999B-AA67D69848E0}"/>
                  </a:ext>
                </a:extLst>
              </p:cNvPr>
              <p:cNvSpPr txBox="1"/>
              <p:nvPr/>
            </p:nvSpPr>
            <p:spPr>
              <a:xfrm>
                <a:off x="5125766" y="2790852"/>
                <a:ext cx="1604617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𝒅𝒕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𝒕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C662427-2374-42FB-999B-AA67D69848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5766" y="2790852"/>
                <a:ext cx="1604617" cy="61843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944802A-52A2-49C9-85CA-892CA53592F2}"/>
                  </a:ext>
                </a:extLst>
              </p:cNvPr>
              <p:cNvSpPr txBox="1"/>
              <p:nvPr/>
            </p:nvSpPr>
            <p:spPr>
              <a:xfrm>
                <a:off x="5292631" y="3521396"/>
                <a:ext cx="1214225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𝒕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𝒕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944802A-52A2-49C9-85CA-892CA53592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631" y="3521396"/>
                <a:ext cx="1214225" cy="37555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A9718C15-3B00-43E0-B2BC-8ADB885FCBB7}"/>
                  </a:ext>
                </a:extLst>
              </p:cNvPr>
              <p:cNvSpPr txBox="1"/>
              <p:nvPr/>
            </p:nvSpPr>
            <p:spPr>
              <a:xfrm>
                <a:off x="4188809" y="4043819"/>
                <a:ext cx="1942768" cy="659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𝒕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𝒕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A9718C15-3B00-43E0-B2BC-8ADB885FCB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809" y="4043819"/>
                <a:ext cx="1942768" cy="65979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555A667-77BD-4028-B323-D2173FA044FB}"/>
                  </a:ext>
                </a:extLst>
              </p:cNvPr>
              <p:cNvSpPr txBox="1"/>
              <p:nvPr/>
            </p:nvSpPr>
            <p:spPr>
              <a:xfrm>
                <a:off x="7888458" y="2403319"/>
                <a:ext cx="2458994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1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𝒄𝒐𝒔𝒙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555A667-77BD-4028-B323-D2173FA04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8458" y="2403319"/>
                <a:ext cx="2458994" cy="49128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TextBox 70">
            <a:extLst>
              <a:ext uri="{FF2B5EF4-FFF2-40B4-BE49-F238E27FC236}">
                <a16:creationId xmlns:a16="http://schemas.microsoft.com/office/drawing/2014/main" id="{1B51FAE1-9F00-48D5-B56C-786521F73A2D}"/>
              </a:ext>
            </a:extLst>
          </p:cNvPr>
          <p:cNvSpPr txBox="1"/>
          <p:nvPr/>
        </p:nvSpPr>
        <p:spPr>
          <a:xfrm>
            <a:off x="10261071" y="2403319"/>
            <a:ext cx="1980014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Using Chain Rule</a:t>
            </a:r>
            <a:endParaRPr lang="en-US" sz="1100" i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F4CADDE8-A1BF-46E0-A902-DDEE6CFF05E0}"/>
                  </a:ext>
                </a:extLst>
              </p:cNvPr>
              <p:cNvSpPr txBox="1"/>
              <p:nvPr/>
            </p:nvSpPr>
            <p:spPr>
              <a:xfrm>
                <a:off x="8155523" y="3152329"/>
                <a:ext cx="108481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F4CADDE8-A1BF-46E0-A902-DDEE6CFF05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5523" y="3152329"/>
                <a:ext cx="1084819" cy="369332"/>
              </a:xfrm>
              <a:prstGeom prst="rect">
                <a:avLst/>
              </a:prstGeom>
              <a:blipFill>
                <a:blip r:embed="rId1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1146495-2FEF-4CC9-BF51-E613162127E0}"/>
              </a:ext>
            </a:extLst>
          </p:cNvPr>
          <p:cNvCxnSpPr/>
          <p:nvPr/>
        </p:nvCxnSpPr>
        <p:spPr>
          <a:xfrm>
            <a:off x="9362488" y="3336995"/>
            <a:ext cx="1364972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7780C19F-16F2-4A8D-B0EF-733A0B39D206}"/>
                  </a:ext>
                </a:extLst>
              </p:cNvPr>
              <p:cNvSpPr txBox="1"/>
              <p:nvPr/>
            </p:nvSpPr>
            <p:spPr>
              <a:xfrm>
                <a:off x="9328004" y="2705900"/>
                <a:ext cx="1314431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𝒄𝒐𝒔𝒙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7780C19F-16F2-4A8D-B0EF-733A0B39D2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8004" y="2705900"/>
                <a:ext cx="1314431" cy="61843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0D28A2D-D14A-4CDF-B7B3-F70A66826DF1}"/>
                  </a:ext>
                </a:extLst>
              </p:cNvPr>
              <p:cNvSpPr txBox="1"/>
              <p:nvPr/>
            </p:nvSpPr>
            <p:spPr>
              <a:xfrm>
                <a:off x="9551531" y="3388275"/>
                <a:ext cx="9066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𝒄𝒐𝒔𝒙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0D28A2D-D14A-4CDF-B7B3-F70A66826D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1531" y="3388275"/>
                <a:ext cx="906645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405AF33-FD42-43C6-BC1E-89364965B08C}"/>
                  </a:ext>
                </a:extLst>
              </p:cNvPr>
              <p:cNvSpPr txBox="1"/>
              <p:nvPr/>
            </p:nvSpPr>
            <p:spPr>
              <a:xfrm>
                <a:off x="8149144" y="4091814"/>
                <a:ext cx="1811624" cy="6138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𝒔𝒊𝒏𝒙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𝒄𝒐𝒔𝒙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405AF33-FD42-43C6-BC1E-89364965B0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9144" y="4091814"/>
                <a:ext cx="1811624" cy="61382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69002844-E606-4536-8590-A3BAC846C076}"/>
                  </a:ext>
                </a:extLst>
              </p:cNvPr>
              <p:cNvSpPr txBox="1"/>
              <p:nvPr/>
            </p:nvSpPr>
            <p:spPr>
              <a:xfrm>
                <a:off x="9823605" y="4212327"/>
                <a:ext cx="1160969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𝒕𝒂𝒏𝒙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69002844-E606-4536-8590-A3BAC846C0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3605" y="4212327"/>
                <a:ext cx="1160969" cy="491288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953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8" grpId="0"/>
      <p:bldP spid="50" grpId="0"/>
      <p:bldP spid="54" grpId="0"/>
      <p:bldP spid="58" grpId="0"/>
      <p:bldP spid="61" grpId="0"/>
      <p:bldP spid="65" grpId="0"/>
      <p:bldP spid="69" grpId="0"/>
      <p:bldP spid="71" grpId="0"/>
      <p:bldP spid="73" grpId="0"/>
      <p:bldP spid="76" grpId="0"/>
      <p:bldP spid="80" grpId="0"/>
      <p:bldP spid="8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969134-188B-419E-8401-01B787F8EDB0}"/>
              </a:ext>
            </a:extLst>
          </p:cNvPr>
          <p:cNvSpPr txBox="1"/>
          <p:nvPr/>
        </p:nvSpPr>
        <p:spPr>
          <a:xfrm>
            <a:off x="3578129" y="59147"/>
            <a:ext cx="4436055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Derivatives of Logarithms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BDF7CF-A9C1-4FA1-B829-14E7481C80A7}"/>
              </a:ext>
            </a:extLst>
          </p:cNvPr>
          <p:cNvSpPr txBox="1"/>
          <p:nvPr/>
        </p:nvSpPr>
        <p:spPr>
          <a:xfrm>
            <a:off x="371057" y="678676"/>
            <a:ext cx="4850295" cy="371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Exercise: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Q19Page: 193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21554F-400D-47C4-A463-0D4341519E4D}"/>
              </a:ext>
            </a:extLst>
          </p:cNvPr>
          <p:cNvSpPr txBox="1"/>
          <p:nvPr/>
        </p:nvSpPr>
        <p:spPr>
          <a:xfrm>
            <a:off x="410818" y="1023107"/>
            <a:ext cx="415455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latin typeface="Bookman Old Style" panose="02050604050505020204" pitchFamily="18" charset="0"/>
                <a:cs typeface="Arial" panose="020B0604020202020204" pitchFamily="34" charset="0"/>
              </a:rPr>
              <a:t>Find the derivative of: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7AF936-D8D5-493B-9B73-481EE432F154}"/>
              </a:ext>
            </a:extLst>
          </p:cNvPr>
          <p:cNvSpPr txBox="1"/>
          <p:nvPr/>
        </p:nvSpPr>
        <p:spPr>
          <a:xfrm>
            <a:off x="212033" y="1650064"/>
            <a:ext cx="1219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Solution: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E7E6C6-DA42-4EC6-ABF7-24467B2FD2F7}"/>
              </a:ext>
            </a:extLst>
          </p:cNvPr>
          <p:cNvSpPr/>
          <p:nvPr/>
        </p:nvSpPr>
        <p:spPr>
          <a:xfrm>
            <a:off x="318051" y="678676"/>
            <a:ext cx="10956213" cy="86164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A665CCC-3662-49F2-AB56-82201B4442C4}"/>
                  </a:ext>
                </a:extLst>
              </p:cNvPr>
              <p:cNvSpPr txBox="1"/>
              <p:nvPr/>
            </p:nvSpPr>
            <p:spPr>
              <a:xfrm>
                <a:off x="4192652" y="981274"/>
                <a:ext cx="2057400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𝒔𝒊𝒏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A665CCC-3662-49F2-AB56-82201B4442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2652" y="981274"/>
                <a:ext cx="2057400" cy="49795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3C26ED1-276D-4806-800F-9DB08361205E}"/>
                  </a:ext>
                </a:extLst>
              </p:cNvPr>
              <p:cNvSpPr txBox="1"/>
              <p:nvPr/>
            </p:nvSpPr>
            <p:spPr>
              <a:xfrm>
                <a:off x="398988" y="2129141"/>
                <a:ext cx="2690446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𝒔𝒊𝒏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1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sSup>
                        <m:sSupPr>
                          <m:ctrlPr>
                            <a:rPr lang="en-US" sz="18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3C26ED1-276D-4806-800F-9DB0836120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988" y="2129141"/>
                <a:ext cx="2690446" cy="49795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C2F162AA-E92A-4B6B-A7E8-1FE9CE2D9171}"/>
              </a:ext>
            </a:extLst>
          </p:cNvPr>
          <p:cNvSpPr txBox="1"/>
          <p:nvPr/>
        </p:nvSpPr>
        <p:spPr>
          <a:xfrm>
            <a:off x="3049172" y="2166448"/>
            <a:ext cx="217218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Using Chain Rule</a:t>
            </a:r>
            <a:endParaRPr lang="en-US" sz="1100" i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C229803-FE52-4A71-8F84-ED6E4C591393}"/>
                  </a:ext>
                </a:extLst>
              </p:cNvPr>
              <p:cNvSpPr txBox="1"/>
              <p:nvPr/>
            </p:nvSpPr>
            <p:spPr>
              <a:xfrm>
                <a:off x="564072" y="2840368"/>
                <a:ext cx="2360278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𝒄𝒐𝒔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1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sSup>
                        <m:sSupPr>
                          <m:ctrlPr>
                            <a:rPr lang="en-US" sz="18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C229803-FE52-4A71-8F84-ED6E4C5913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072" y="2840368"/>
                <a:ext cx="2360278" cy="375552"/>
              </a:xfrm>
              <a:prstGeom prst="rect">
                <a:avLst/>
              </a:prstGeom>
              <a:blipFill>
                <a:blip r:embed="rId4"/>
                <a:stretch>
                  <a:fillRect b="-1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E29F6D6-39D6-482D-97CD-3011C9A02DEB}"/>
                  </a:ext>
                </a:extLst>
              </p:cNvPr>
              <p:cNvSpPr txBox="1"/>
              <p:nvPr/>
            </p:nvSpPr>
            <p:spPr>
              <a:xfrm>
                <a:off x="2535134" y="2718924"/>
                <a:ext cx="1516202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</m:t>
                          </m:r>
                          <m:sSup>
                            <m:sSupPr>
                              <m:ctrlPr>
                                <a:rPr lang="en-US" sz="1800" b="1" i="1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1800" b="1" i="1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E29F6D6-39D6-482D-97CD-3011C9A02D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5134" y="2718924"/>
                <a:ext cx="1516202" cy="6184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F92DB119-6DD2-4EDA-9C7D-6F3C81CBE44B}"/>
              </a:ext>
            </a:extLst>
          </p:cNvPr>
          <p:cNvSpPr txBox="1"/>
          <p:nvPr/>
        </p:nvSpPr>
        <p:spPr>
          <a:xfrm>
            <a:off x="2953648" y="3359747"/>
            <a:ext cx="217218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Derivative of Inside</a:t>
            </a:r>
            <a:endParaRPr lang="en-US" sz="1100" i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2783155-5E14-4FA7-A473-1D0824879392}"/>
              </a:ext>
            </a:extLst>
          </p:cNvPr>
          <p:cNvSpPr txBox="1"/>
          <p:nvPr/>
        </p:nvSpPr>
        <p:spPr>
          <a:xfrm>
            <a:off x="586758" y="3365967"/>
            <a:ext cx="23668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Derivative of Outside </a:t>
            </a:r>
          </a:p>
        </p:txBody>
      </p:sp>
      <p:sp>
        <p:nvSpPr>
          <p:cNvPr id="48" name="Right Brace 47">
            <a:extLst>
              <a:ext uri="{FF2B5EF4-FFF2-40B4-BE49-F238E27FC236}">
                <a16:creationId xmlns:a16="http://schemas.microsoft.com/office/drawing/2014/main" id="{9393F426-F7C2-49B3-A777-3542471EDA4C}"/>
              </a:ext>
            </a:extLst>
          </p:cNvPr>
          <p:cNvSpPr/>
          <p:nvPr/>
        </p:nvSpPr>
        <p:spPr>
          <a:xfrm rot="16200000" flipH="1">
            <a:off x="2012569" y="2768379"/>
            <a:ext cx="74325" cy="970806"/>
          </a:xfrm>
          <a:prstGeom prst="rightBrac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ight Brace 49">
            <a:extLst>
              <a:ext uri="{FF2B5EF4-FFF2-40B4-BE49-F238E27FC236}">
                <a16:creationId xmlns:a16="http://schemas.microsoft.com/office/drawing/2014/main" id="{5BCBA439-181D-46D8-81BA-04EC030C5109}"/>
              </a:ext>
            </a:extLst>
          </p:cNvPr>
          <p:cNvSpPr/>
          <p:nvPr/>
        </p:nvSpPr>
        <p:spPr>
          <a:xfrm rot="16200000" flipH="1">
            <a:off x="3372591" y="2888224"/>
            <a:ext cx="74325" cy="970806"/>
          </a:xfrm>
          <a:prstGeom prst="rightBrac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988740D-B19F-4A33-A110-D842170DE566}"/>
                  </a:ext>
                </a:extLst>
              </p:cNvPr>
              <p:cNvSpPr txBox="1"/>
              <p:nvPr/>
            </p:nvSpPr>
            <p:spPr>
              <a:xfrm>
                <a:off x="392217" y="3775403"/>
                <a:ext cx="3574808" cy="7578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𝒄𝒐𝒔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)∙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𝒍𝒏𝒙</m:t>
                          </m:r>
                        </m:e>
                      </m:d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988740D-B19F-4A33-A110-D842170DE5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217" y="3775403"/>
                <a:ext cx="3574808" cy="75783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71F394D-8224-4667-B264-21AAE36E7AFE}"/>
                  </a:ext>
                </a:extLst>
              </p:cNvPr>
              <p:cNvSpPr txBox="1"/>
              <p:nvPr/>
            </p:nvSpPr>
            <p:spPr>
              <a:xfrm>
                <a:off x="334587" y="4487783"/>
                <a:ext cx="3858065" cy="7578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𝒄𝒐𝒔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)∙(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𝒍𝒏𝒙</m:t>
                          </m:r>
                        </m:e>
                      </m:d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71F394D-8224-4667-B264-21AAE36E7A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87" y="4487783"/>
                <a:ext cx="3858065" cy="75783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>
            <a:extLst>
              <a:ext uri="{FF2B5EF4-FFF2-40B4-BE49-F238E27FC236}">
                <a16:creationId xmlns:a16="http://schemas.microsoft.com/office/drawing/2014/main" id="{96655ADD-55CF-47D6-A973-A434C4292F2D}"/>
              </a:ext>
            </a:extLst>
          </p:cNvPr>
          <p:cNvSpPr txBox="1"/>
          <p:nvPr/>
        </p:nvSpPr>
        <p:spPr>
          <a:xfrm>
            <a:off x="3995427" y="4637124"/>
            <a:ext cx="217218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Using Theorem 7.4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2DE8DB2-235E-4AF6-8A88-AE4D62113497}"/>
                  </a:ext>
                </a:extLst>
              </p:cNvPr>
              <p:cNvSpPr txBox="1"/>
              <p:nvPr/>
            </p:nvSpPr>
            <p:spPr>
              <a:xfrm>
                <a:off x="219972" y="5206223"/>
                <a:ext cx="3675185" cy="7517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𝒄𝒐𝒔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)∙(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)∙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2DE8DB2-235E-4AF6-8A88-AE4D621134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972" y="5206223"/>
                <a:ext cx="3675185" cy="75174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1ED37F4-007B-4871-AB96-4E01282CDAB8}"/>
                  </a:ext>
                </a:extLst>
              </p:cNvPr>
              <p:cNvSpPr txBox="1"/>
              <p:nvPr/>
            </p:nvSpPr>
            <p:spPr>
              <a:xfrm>
                <a:off x="398988" y="5975772"/>
                <a:ext cx="2831123" cy="6551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𝒄𝒐𝒔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</m:t>
                          </m:r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1ED37F4-007B-4871-AB96-4E01282CDA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988" y="5975772"/>
                <a:ext cx="2831123" cy="65517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260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9A9661-24A3-44F4-9BE1-D02F561CAFE1}"/>
              </a:ext>
            </a:extLst>
          </p:cNvPr>
          <p:cNvSpPr txBox="1"/>
          <p:nvPr/>
        </p:nvSpPr>
        <p:spPr>
          <a:xfrm>
            <a:off x="3578129" y="59147"/>
            <a:ext cx="4436055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Derivatives of Logarithms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5A0CFD-4785-426A-B376-D3677082AB2A}"/>
              </a:ext>
            </a:extLst>
          </p:cNvPr>
          <p:cNvSpPr txBox="1"/>
          <p:nvPr/>
        </p:nvSpPr>
        <p:spPr>
          <a:xfrm>
            <a:off x="371057" y="678676"/>
            <a:ext cx="4850295" cy="371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Exercise: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Q20 Page: 193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E046BC-8DF9-4B24-A505-229A54C75C9B}"/>
              </a:ext>
            </a:extLst>
          </p:cNvPr>
          <p:cNvSpPr txBox="1"/>
          <p:nvPr/>
        </p:nvSpPr>
        <p:spPr>
          <a:xfrm>
            <a:off x="410818" y="1023107"/>
            <a:ext cx="415455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latin typeface="Bookman Old Style" panose="02050604050505020204" pitchFamily="18" charset="0"/>
                <a:cs typeface="Arial" panose="020B0604020202020204" pitchFamily="34" charset="0"/>
              </a:rPr>
              <a:t>Find the derivative of: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C8EF04-DC07-4335-A74D-FE46EEB7D2B2}"/>
              </a:ext>
            </a:extLst>
          </p:cNvPr>
          <p:cNvSpPr txBox="1"/>
          <p:nvPr/>
        </p:nvSpPr>
        <p:spPr>
          <a:xfrm>
            <a:off x="212033" y="1650064"/>
            <a:ext cx="1219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Solution: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8D9763-457F-40D5-9B07-6D382AEAAA31}"/>
              </a:ext>
            </a:extLst>
          </p:cNvPr>
          <p:cNvSpPr/>
          <p:nvPr/>
        </p:nvSpPr>
        <p:spPr>
          <a:xfrm>
            <a:off x="318051" y="678676"/>
            <a:ext cx="10956213" cy="86164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DB36D96-4D3E-48E7-A519-E1132E2EE7C0}"/>
                  </a:ext>
                </a:extLst>
              </p:cNvPr>
              <p:cNvSpPr txBox="1"/>
              <p:nvPr/>
            </p:nvSpPr>
            <p:spPr>
              <a:xfrm>
                <a:off x="4110207" y="800129"/>
                <a:ext cx="2057400" cy="821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𝒂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.  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𝒍𝒏𝒙</m:t>
                              </m:r>
                            </m:e>
                          </m:rad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DB36D96-4D3E-48E7-A519-E1132E2EE7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07" y="800129"/>
                <a:ext cx="2057400" cy="8215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45936DC-0ADF-491D-90BE-C1F2A7E09AD0}"/>
                  </a:ext>
                </a:extLst>
              </p:cNvPr>
              <p:cNvSpPr txBox="1"/>
              <p:nvPr/>
            </p:nvSpPr>
            <p:spPr>
              <a:xfrm>
                <a:off x="86009" y="1958139"/>
                <a:ext cx="2690446" cy="821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𝒍𝒏𝒙</m:t>
                              </m:r>
                            </m:e>
                          </m:rad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45936DC-0ADF-491D-90BE-C1F2A7E09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09" y="1958139"/>
                <a:ext cx="2690446" cy="8215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8C110EAF-BEC5-47F2-989F-536E39A38A1F}"/>
              </a:ext>
            </a:extLst>
          </p:cNvPr>
          <p:cNvSpPr txBox="1"/>
          <p:nvPr/>
        </p:nvSpPr>
        <p:spPr>
          <a:xfrm>
            <a:off x="2966727" y="2066592"/>
            <a:ext cx="217218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Using Quotient Rule</a:t>
            </a:r>
            <a:endParaRPr lang="en-US" sz="1100" i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1B2D5C8-C29D-4C5B-A622-3948931AA56C}"/>
                  </a:ext>
                </a:extLst>
              </p:cNvPr>
              <p:cNvSpPr txBox="1"/>
              <p:nvPr/>
            </p:nvSpPr>
            <p:spPr>
              <a:xfrm>
                <a:off x="587326" y="2834195"/>
                <a:ext cx="118168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1B2D5C8-C29D-4C5B-A622-3948931AA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26" y="2834195"/>
                <a:ext cx="1181686" cy="369332"/>
              </a:xfrm>
              <a:prstGeom prst="rect">
                <a:avLst/>
              </a:prstGeom>
              <a:blipFill>
                <a:blip r:embed="rId4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BD79C4A-47B6-444F-9301-CA2AA3772AAF}"/>
              </a:ext>
            </a:extLst>
          </p:cNvPr>
          <p:cNvCxnSpPr>
            <a:stCxn id="26" idx="3"/>
          </p:cNvCxnSpPr>
          <p:nvPr/>
        </p:nvCxnSpPr>
        <p:spPr>
          <a:xfrm>
            <a:off x="1769012" y="3018861"/>
            <a:ext cx="4027144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4BD1C47-9A09-4A68-95F7-8B2CBE5BC9D0}"/>
                  </a:ext>
                </a:extLst>
              </p:cNvPr>
              <p:cNvSpPr txBox="1"/>
              <p:nvPr/>
            </p:nvSpPr>
            <p:spPr>
              <a:xfrm>
                <a:off x="1769012" y="2400422"/>
                <a:ext cx="1516202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𝒍𝒏𝒙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4BD1C47-9A09-4A68-95F7-8B2CBE5BC9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9012" y="2400422"/>
                <a:ext cx="1516202" cy="6184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4EFE1F0-262C-4603-B699-F29B81122ABE}"/>
                  </a:ext>
                </a:extLst>
              </p:cNvPr>
              <p:cNvSpPr txBox="1"/>
              <p:nvPr/>
            </p:nvSpPr>
            <p:spPr>
              <a:xfrm>
                <a:off x="2966727" y="2545836"/>
                <a:ext cx="5289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4EFE1F0-262C-4603-B699-F29B81122A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6727" y="2545836"/>
                <a:ext cx="528957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B5DF9D6-8C88-492F-8593-4E36A787E21A}"/>
                  </a:ext>
                </a:extLst>
              </p:cNvPr>
              <p:cNvSpPr txBox="1"/>
              <p:nvPr/>
            </p:nvSpPr>
            <p:spPr>
              <a:xfrm>
                <a:off x="3285214" y="2526664"/>
                <a:ext cx="1061035" cy="4076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− </m:t>
                      </m:r>
                      <m:rad>
                        <m:radPr>
                          <m:degHide m:val="on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𝒍𝒏𝒙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B5DF9D6-8C88-492F-8593-4E36A787E2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5214" y="2526664"/>
                <a:ext cx="1061035" cy="4076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9C3148F-6A44-4D4F-82E4-9D1BE5538BAF}"/>
                  </a:ext>
                </a:extLst>
              </p:cNvPr>
              <p:cNvSpPr txBox="1"/>
              <p:nvPr/>
            </p:nvSpPr>
            <p:spPr>
              <a:xfrm>
                <a:off x="4230858" y="2406945"/>
                <a:ext cx="917917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9C3148F-6A44-4D4F-82E4-9D1BE5538B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0858" y="2406945"/>
                <a:ext cx="917917" cy="61843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2A6C4C2-1731-4E45-936C-6033BB02CFA7}"/>
                  </a:ext>
                </a:extLst>
              </p:cNvPr>
              <p:cNvSpPr txBox="1"/>
              <p:nvPr/>
            </p:nvSpPr>
            <p:spPr>
              <a:xfrm>
                <a:off x="3309665" y="3004082"/>
                <a:ext cx="528957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2A6C4C2-1731-4E45-936C-6033BB02CF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9665" y="3004082"/>
                <a:ext cx="528957" cy="37555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8D0FDDF-E065-44C3-A0D5-704154876BD8}"/>
                  </a:ext>
                </a:extLst>
              </p:cNvPr>
              <p:cNvSpPr txBox="1"/>
              <p:nvPr/>
            </p:nvSpPr>
            <p:spPr>
              <a:xfrm>
                <a:off x="587326" y="3913193"/>
                <a:ext cx="118168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8D0FDDF-E065-44C3-A0D5-704154876B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26" y="3913193"/>
                <a:ext cx="1181686" cy="369332"/>
              </a:xfrm>
              <a:prstGeom prst="rect">
                <a:avLst/>
              </a:prstGeom>
              <a:blipFill>
                <a:blip r:embed="rId10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4AE0F49-3F9B-4825-9662-D735E27C2307}"/>
              </a:ext>
            </a:extLst>
          </p:cNvPr>
          <p:cNvCxnSpPr>
            <a:stCxn id="39" idx="3"/>
          </p:cNvCxnSpPr>
          <p:nvPr/>
        </p:nvCxnSpPr>
        <p:spPr>
          <a:xfrm>
            <a:off x="1769012" y="4097859"/>
            <a:ext cx="4027144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7406B8F-CFFB-498A-AD1E-BD19C89BB9E7}"/>
                  </a:ext>
                </a:extLst>
              </p:cNvPr>
              <p:cNvSpPr txBox="1"/>
              <p:nvPr/>
            </p:nvSpPr>
            <p:spPr>
              <a:xfrm>
                <a:off x="2966727" y="3624834"/>
                <a:ext cx="5289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7406B8F-CFFB-498A-AD1E-BD19C89BB9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6727" y="3624834"/>
                <a:ext cx="528957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7C61635-9822-469B-97EB-F9502BFD2F92}"/>
                  </a:ext>
                </a:extLst>
              </p:cNvPr>
              <p:cNvSpPr txBox="1"/>
              <p:nvPr/>
            </p:nvSpPr>
            <p:spPr>
              <a:xfrm>
                <a:off x="3285214" y="3605662"/>
                <a:ext cx="1061035" cy="4076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− </m:t>
                      </m:r>
                      <m:rad>
                        <m:radPr>
                          <m:degHide m:val="on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𝒍𝒏𝒙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7C61635-9822-469B-97EB-F9502BFD2F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5214" y="3605662"/>
                <a:ext cx="1061035" cy="40767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88E63E5-AB04-4361-8BCB-AC82785DFC9E}"/>
                  </a:ext>
                </a:extLst>
              </p:cNvPr>
              <p:cNvSpPr txBox="1"/>
              <p:nvPr/>
            </p:nvSpPr>
            <p:spPr>
              <a:xfrm>
                <a:off x="4230858" y="3612184"/>
                <a:ext cx="91791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∙(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88E63E5-AB04-4361-8BCB-AC82785DFC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0858" y="3612184"/>
                <a:ext cx="917917" cy="369332"/>
              </a:xfrm>
              <a:prstGeom prst="rect">
                <a:avLst/>
              </a:prstGeom>
              <a:blipFill>
                <a:blip r:embed="rId1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F41C087-17D2-45BA-9AE5-6791699DF4FD}"/>
                  </a:ext>
                </a:extLst>
              </p:cNvPr>
              <p:cNvSpPr txBox="1"/>
              <p:nvPr/>
            </p:nvSpPr>
            <p:spPr>
              <a:xfrm>
                <a:off x="3309665" y="4083080"/>
                <a:ext cx="528957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F41C087-17D2-45BA-9AE5-6791699DF4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9665" y="4083080"/>
                <a:ext cx="528957" cy="37555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06F14FC-678D-4132-B7E9-062DD7938CBB}"/>
              </a:ext>
            </a:extLst>
          </p:cNvPr>
          <p:cNvCxnSpPr/>
          <p:nvPr/>
        </p:nvCxnSpPr>
        <p:spPr>
          <a:xfrm>
            <a:off x="1749263" y="3643553"/>
            <a:ext cx="1027192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D8F06C51-6455-49F8-91D1-249D1AA5E6CA}"/>
                  </a:ext>
                </a:extLst>
              </p:cNvPr>
              <p:cNvSpPr txBox="1"/>
              <p:nvPr/>
            </p:nvSpPr>
            <p:spPr>
              <a:xfrm>
                <a:off x="1793463" y="3066760"/>
                <a:ext cx="846246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𝒍𝒏𝒙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D8F06C51-6455-49F8-91D1-249D1AA5E6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3463" y="3066760"/>
                <a:ext cx="846246" cy="618439"/>
              </a:xfrm>
              <a:prstGeom prst="rect">
                <a:avLst/>
              </a:prstGeom>
              <a:blipFill>
                <a:blip r:embed="rId14"/>
                <a:stretch>
                  <a:fillRect r="-86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5016640-5771-4CAA-9789-CD4AD6A6A5D7}"/>
                  </a:ext>
                </a:extLst>
              </p:cNvPr>
              <p:cNvSpPr txBox="1"/>
              <p:nvPr/>
            </p:nvSpPr>
            <p:spPr>
              <a:xfrm>
                <a:off x="1622560" y="3666732"/>
                <a:ext cx="1188052" cy="4076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𝒍𝒏𝒙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5016640-5771-4CAA-9789-CD4AD6A6A5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2560" y="3666732"/>
                <a:ext cx="1188052" cy="40767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B5111DE-912B-4126-9848-AA187BA6461B}"/>
                  </a:ext>
                </a:extLst>
              </p:cNvPr>
              <p:cNvSpPr txBox="1"/>
              <p:nvPr/>
            </p:nvSpPr>
            <p:spPr>
              <a:xfrm>
                <a:off x="544106" y="4485598"/>
                <a:ext cx="3596925" cy="10760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den>
                              </m:f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𝒍𝒏𝒙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∙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𝒍𝒏𝒙</m:t>
                              </m:r>
                            </m:e>
                          </m:rad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∙(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B5111DE-912B-4126-9848-AA187BA64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06" y="4485598"/>
                <a:ext cx="3596925" cy="107606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E17E6B2-ED19-419F-A2DA-B64CD8D709AE}"/>
                  </a:ext>
                </a:extLst>
              </p:cNvPr>
              <p:cNvSpPr txBox="1"/>
              <p:nvPr/>
            </p:nvSpPr>
            <p:spPr>
              <a:xfrm>
                <a:off x="448856" y="5740703"/>
                <a:ext cx="3046828" cy="8697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𝒍𝒏𝒙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𝒍𝒏𝒙</m:t>
                              </m:r>
                            </m:e>
                          </m:rad>
                        </m:num>
                        <m:den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E17E6B2-ED19-419F-A2DA-B64CD8D709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56" y="5740703"/>
                <a:ext cx="3046828" cy="86972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B39D0B5D-BB31-4246-8E53-A41F15A68DD4}"/>
                  </a:ext>
                </a:extLst>
              </p:cNvPr>
              <p:cNvSpPr txBox="1"/>
              <p:nvPr/>
            </p:nvSpPr>
            <p:spPr>
              <a:xfrm>
                <a:off x="6167607" y="1879384"/>
                <a:ext cx="6098344" cy="8697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𝒍𝒏𝒙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𝒍𝒏𝒙</m:t>
                              </m:r>
                            </m:e>
                          </m:rad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                    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B39D0B5D-BB31-4246-8E53-A41F15A68D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607" y="1879384"/>
                <a:ext cx="6098344" cy="86972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62BD2F0-05F1-4D63-8CB3-6B2DA05ADA9D}"/>
                  </a:ext>
                </a:extLst>
              </p:cNvPr>
              <p:cNvSpPr txBox="1"/>
              <p:nvPr/>
            </p:nvSpPr>
            <p:spPr>
              <a:xfrm>
                <a:off x="9673679" y="1788728"/>
                <a:ext cx="1498617" cy="7298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en-US" sz="18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𝒍𝒏𝒙</m:t>
                              </m:r>
                            </m:e>
                          </m:rad>
                        </m:num>
                        <m:den>
                          <m:r>
                            <a:rPr lang="en-US" sz="18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en-US" sz="18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𝒍𝒏𝒙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62BD2F0-05F1-4D63-8CB3-6B2DA05ADA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3679" y="1788728"/>
                <a:ext cx="1498617" cy="72981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7D489DFD-CDEB-4EB4-AFFD-573B99780690}"/>
                  </a:ext>
                </a:extLst>
              </p:cNvPr>
              <p:cNvSpPr txBox="1"/>
              <p:nvPr/>
            </p:nvSpPr>
            <p:spPr>
              <a:xfrm>
                <a:off x="7133673" y="3137906"/>
                <a:ext cx="3329089" cy="8754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𝒍𝒏𝒙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𝒍𝒏𝒙</m:t>
                              </m:r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𝒍𝒏𝒙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7D489DFD-CDEB-4EB4-AFFD-573B99780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3673" y="3137906"/>
                <a:ext cx="3329089" cy="8754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43B3F343-1DE2-4826-8CB4-B78D1C076DD0}"/>
                  </a:ext>
                </a:extLst>
              </p:cNvPr>
              <p:cNvSpPr txBox="1"/>
              <p:nvPr/>
            </p:nvSpPr>
            <p:spPr>
              <a:xfrm>
                <a:off x="7313303" y="4444834"/>
                <a:ext cx="2360376" cy="6703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𝒍𝒏𝒙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𝒍𝒏𝒙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43B3F343-1DE2-4826-8CB4-B78D1C076D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3303" y="4444834"/>
                <a:ext cx="2360376" cy="67031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B9DBEBA-8FF3-441F-9760-EDFBC8CDF28C}"/>
              </a:ext>
            </a:extLst>
          </p:cNvPr>
          <p:cNvCxnSpPr/>
          <p:nvPr/>
        </p:nvCxnSpPr>
        <p:spPr>
          <a:xfrm>
            <a:off x="6527409" y="2153635"/>
            <a:ext cx="0" cy="4190894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58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26" grpId="0"/>
      <p:bldP spid="30" grpId="0"/>
      <p:bldP spid="32" grpId="0"/>
      <p:bldP spid="38" grpId="0"/>
      <p:bldP spid="39" grpId="0"/>
      <p:bldP spid="42" grpId="0"/>
      <p:bldP spid="43" grpId="0"/>
      <p:bldP spid="44" grpId="0"/>
      <p:bldP spid="51" grpId="0"/>
      <p:bldP spid="53" grpId="0"/>
      <p:bldP spid="55" grpId="0"/>
      <p:bldP spid="59" grpId="0"/>
      <p:bldP spid="61" grpId="0"/>
      <p:bldP spid="63" grpId="0"/>
      <p:bldP spid="65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3553AD1-DF79-497F-A4FF-8507051F7903}"/>
              </a:ext>
            </a:extLst>
          </p:cNvPr>
          <p:cNvSpPr txBox="1"/>
          <p:nvPr/>
        </p:nvSpPr>
        <p:spPr>
          <a:xfrm>
            <a:off x="3578129" y="59147"/>
            <a:ext cx="4436055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Derivatives of Logarithms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4CEBF9-C170-4C5D-81B1-8F4F670BFBB5}"/>
              </a:ext>
            </a:extLst>
          </p:cNvPr>
          <p:cNvSpPr txBox="1"/>
          <p:nvPr/>
        </p:nvSpPr>
        <p:spPr>
          <a:xfrm>
            <a:off x="371057" y="678676"/>
            <a:ext cx="4850295" cy="371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Exercise: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Q20 Page: 193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4C2E02-FEBF-4059-92BA-2AFB5B3B3487}"/>
              </a:ext>
            </a:extLst>
          </p:cNvPr>
          <p:cNvSpPr txBox="1"/>
          <p:nvPr/>
        </p:nvSpPr>
        <p:spPr>
          <a:xfrm>
            <a:off x="410818" y="1023107"/>
            <a:ext cx="415455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latin typeface="Bookman Old Style" panose="02050604050505020204" pitchFamily="18" charset="0"/>
                <a:cs typeface="Arial" panose="020B0604020202020204" pitchFamily="34" charset="0"/>
              </a:rPr>
              <a:t>Find the derivative of: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018F1B-1967-4311-BA55-896B075A9CA5}"/>
              </a:ext>
            </a:extLst>
          </p:cNvPr>
          <p:cNvSpPr txBox="1"/>
          <p:nvPr/>
        </p:nvSpPr>
        <p:spPr>
          <a:xfrm>
            <a:off x="212033" y="1650064"/>
            <a:ext cx="1219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Solution: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F3294C-6B3B-4ACD-820D-C6ECF1BB8C84}"/>
              </a:ext>
            </a:extLst>
          </p:cNvPr>
          <p:cNvSpPr/>
          <p:nvPr/>
        </p:nvSpPr>
        <p:spPr>
          <a:xfrm>
            <a:off x="318051" y="678676"/>
            <a:ext cx="10956213" cy="86164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5CDD17-8A26-46F5-A3AA-FD9176A08C0A}"/>
                  </a:ext>
                </a:extLst>
              </p:cNvPr>
              <p:cNvSpPr txBox="1"/>
              <p:nvPr/>
            </p:nvSpPr>
            <p:spPr>
              <a:xfrm>
                <a:off x="4110207" y="896753"/>
                <a:ext cx="2057400" cy="5551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b="1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b. 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𝒈</m:t>
                    </m:r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𝒕</m:t>
                        </m:r>
                      </m:e>
                    </m:d>
                    <m:r>
                      <a:rPr lang="en-US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𝒍𝒏</m:t>
                        </m:r>
                        <m:rad>
                          <m:radPr>
                            <m:degHide m:val="on"/>
                            <m:ctrlPr>
                              <a:rPr lang="en-US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𝒕</m:t>
                            </m:r>
                          </m:e>
                        </m:rad>
                      </m:num>
                      <m:den>
                        <m:r>
                          <a:rPr lang="en-US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𝒕</m:t>
                        </m:r>
                      </m:den>
                    </m:f>
                  </m:oMath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5CDD17-8A26-46F5-A3AA-FD9176A08C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07" y="896753"/>
                <a:ext cx="2057400" cy="555152"/>
              </a:xfrm>
              <a:prstGeom prst="rect">
                <a:avLst/>
              </a:prstGeom>
              <a:blipFill>
                <a:blip r:embed="rId2"/>
                <a:stretch>
                  <a:fillRect l="-2367" b="-6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227E61E-F933-4C67-A4D9-7988D3B08865}"/>
                  </a:ext>
                </a:extLst>
              </p:cNvPr>
              <p:cNvSpPr txBox="1"/>
              <p:nvPr/>
            </p:nvSpPr>
            <p:spPr>
              <a:xfrm>
                <a:off x="86009" y="1958139"/>
                <a:ext cx="2690446" cy="821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𝒈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𝒕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</m:t>
                          </m:r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</m:e>
                          </m:rad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𝒕</m:t>
                          </m:r>
                        </m:den>
                      </m:f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227E61E-F933-4C67-A4D9-7988D3B088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09" y="1958139"/>
                <a:ext cx="2690446" cy="8215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7790113C-DDFE-4DF4-A855-8C0361B596AA}"/>
              </a:ext>
            </a:extLst>
          </p:cNvPr>
          <p:cNvSpPr txBox="1"/>
          <p:nvPr/>
        </p:nvSpPr>
        <p:spPr>
          <a:xfrm>
            <a:off x="2966727" y="2066592"/>
            <a:ext cx="217218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Using Quotient Rule</a:t>
            </a:r>
            <a:endParaRPr lang="en-US" sz="1100" i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5B57E5D-55D5-4AB1-A43D-2A1D1F2E4B7F}"/>
                  </a:ext>
                </a:extLst>
              </p:cNvPr>
              <p:cNvSpPr txBox="1"/>
              <p:nvPr/>
            </p:nvSpPr>
            <p:spPr>
              <a:xfrm>
                <a:off x="587326" y="2834195"/>
                <a:ext cx="118168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𝒈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′(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𝒕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5B57E5D-55D5-4AB1-A43D-2A1D1F2E4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26" y="2834195"/>
                <a:ext cx="1181686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4ED9669-DFF7-4EE0-B5CB-BEEF70FF9E63}"/>
              </a:ext>
            </a:extLst>
          </p:cNvPr>
          <p:cNvCxnSpPr>
            <a:stCxn id="14" idx="3"/>
          </p:cNvCxnSpPr>
          <p:nvPr/>
        </p:nvCxnSpPr>
        <p:spPr>
          <a:xfrm>
            <a:off x="1769012" y="3018861"/>
            <a:ext cx="4027144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CE1ADC9-543C-4391-AEAD-BAA5B127A63C}"/>
                  </a:ext>
                </a:extLst>
              </p:cNvPr>
              <p:cNvSpPr txBox="1"/>
              <p:nvPr/>
            </p:nvSpPr>
            <p:spPr>
              <a:xfrm>
                <a:off x="1769012" y="2400422"/>
                <a:ext cx="1516202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𝒅𝒕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</m:t>
                          </m:r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CE1ADC9-543C-4391-AEAD-BAA5B127A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9012" y="2400422"/>
                <a:ext cx="1516202" cy="6184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3010292-11F8-4080-A30D-0397D75D02BD}"/>
                  </a:ext>
                </a:extLst>
              </p:cNvPr>
              <p:cNvSpPr txBox="1"/>
              <p:nvPr/>
            </p:nvSpPr>
            <p:spPr>
              <a:xfrm>
                <a:off x="2966727" y="2545836"/>
                <a:ext cx="5289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𝒕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3010292-11F8-4080-A30D-0397D75D02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6727" y="2545836"/>
                <a:ext cx="528957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97FE00D-3826-4AE3-B014-3387D321B034}"/>
                  </a:ext>
                </a:extLst>
              </p:cNvPr>
              <p:cNvSpPr txBox="1"/>
              <p:nvPr/>
            </p:nvSpPr>
            <p:spPr>
              <a:xfrm>
                <a:off x="3285214" y="2526664"/>
                <a:ext cx="1061035" cy="3876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rad>
                        <m:radPr>
                          <m:degHide m:val="on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𝒕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97FE00D-3826-4AE3-B014-3387D321B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5214" y="2526664"/>
                <a:ext cx="1061035" cy="38760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67B4165-B2FA-42DC-8DA8-637D9188D3C4}"/>
                  </a:ext>
                </a:extLst>
              </p:cNvPr>
              <p:cNvSpPr txBox="1"/>
              <p:nvPr/>
            </p:nvSpPr>
            <p:spPr>
              <a:xfrm>
                <a:off x="4230858" y="2406945"/>
                <a:ext cx="917917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𝒅𝒕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67B4165-B2FA-42DC-8DA8-637D9188D3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0858" y="2406945"/>
                <a:ext cx="917917" cy="61843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96A9DA5-761B-4A81-964F-B9F611FE3C13}"/>
                  </a:ext>
                </a:extLst>
              </p:cNvPr>
              <p:cNvSpPr txBox="1"/>
              <p:nvPr/>
            </p:nvSpPr>
            <p:spPr>
              <a:xfrm>
                <a:off x="3309665" y="3004082"/>
                <a:ext cx="528957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96A9DA5-761B-4A81-964F-B9F611FE3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9665" y="3004082"/>
                <a:ext cx="528957" cy="37555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17A9285-32C8-457F-8786-14814E0DD634}"/>
                  </a:ext>
                </a:extLst>
              </p:cNvPr>
              <p:cNvSpPr txBox="1"/>
              <p:nvPr/>
            </p:nvSpPr>
            <p:spPr>
              <a:xfrm>
                <a:off x="587326" y="3913193"/>
                <a:ext cx="118168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𝒈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′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17A9285-32C8-457F-8786-14814E0DD6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26" y="3913193"/>
                <a:ext cx="1181686" cy="369332"/>
              </a:xfrm>
              <a:prstGeom prst="rect">
                <a:avLst/>
              </a:prstGeom>
              <a:blipFill>
                <a:blip r:embed="rId10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1954F48-7005-4AF4-8D8B-8B9E984712D1}"/>
              </a:ext>
            </a:extLst>
          </p:cNvPr>
          <p:cNvCxnSpPr>
            <a:stCxn id="21" idx="3"/>
          </p:cNvCxnSpPr>
          <p:nvPr/>
        </p:nvCxnSpPr>
        <p:spPr>
          <a:xfrm>
            <a:off x="1769012" y="4097859"/>
            <a:ext cx="4027144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446EEC8-C75E-4AA6-97A6-11349CAC0349}"/>
                  </a:ext>
                </a:extLst>
              </p:cNvPr>
              <p:cNvSpPr txBox="1"/>
              <p:nvPr/>
            </p:nvSpPr>
            <p:spPr>
              <a:xfrm>
                <a:off x="2966727" y="3624834"/>
                <a:ext cx="5289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𝒕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446EEC8-C75E-4AA6-97A6-11349CAC0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6727" y="3624834"/>
                <a:ext cx="528957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1D920BF-63EC-40FC-96B6-F610675745B9}"/>
                  </a:ext>
                </a:extLst>
              </p:cNvPr>
              <p:cNvSpPr txBox="1"/>
              <p:nvPr/>
            </p:nvSpPr>
            <p:spPr>
              <a:xfrm>
                <a:off x="3285214" y="3605662"/>
                <a:ext cx="1061035" cy="3876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rad>
                        <m:radPr>
                          <m:degHide m:val="on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𝒕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1D920BF-63EC-40FC-96B6-F610675745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5214" y="3605662"/>
                <a:ext cx="1061035" cy="38760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5F8197E-C376-4450-8734-ECBA8992A1BB}"/>
                  </a:ext>
                </a:extLst>
              </p:cNvPr>
              <p:cNvSpPr txBox="1"/>
              <p:nvPr/>
            </p:nvSpPr>
            <p:spPr>
              <a:xfrm>
                <a:off x="4230858" y="3612184"/>
                <a:ext cx="91791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∙(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5F8197E-C376-4450-8734-ECBA8992A1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0858" y="3612184"/>
                <a:ext cx="917917" cy="369332"/>
              </a:xfrm>
              <a:prstGeom prst="rect">
                <a:avLst/>
              </a:prstGeom>
              <a:blipFill>
                <a:blip r:embed="rId1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788C370-6443-471F-ACF3-34FFC4C8AF41}"/>
                  </a:ext>
                </a:extLst>
              </p:cNvPr>
              <p:cNvSpPr txBox="1"/>
              <p:nvPr/>
            </p:nvSpPr>
            <p:spPr>
              <a:xfrm>
                <a:off x="3309665" y="4083080"/>
                <a:ext cx="528957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788C370-6443-471F-ACF3-34FFC4C8AF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9665" y="4083080"/>
                <a:ext cx="528957" cy="37555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69593D3-E7C5-494C-AC6C-B1C5181E8E55}"/>
                  </a:ext>
                </a:extLst>
              </p:cNvPr>
              <p:cNvSpPr txBox="1"/>
              <p:nvPr/>
            </p:nvSpPr>
            <p:spPr>
              <a:xfrm>
                <a:off x="1871116" y="3484363"/>
                <a:ext cx="1286398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𝒅𝒕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</m:t>
                          </m:r>
                          <m:d>
                            <m:d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𝒕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𝟏</m:t>
                                      </m:r>
                                    </m:num>
                                    <m:den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69593D3-E7C5-494C-AC6C-B1C5181E8E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1116" y="3484363"/>
                <a:ext cx="1286398" cy="61843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79835C7-8D6F-4F66-98F2-3858A8CF9BCA}"/>
                  </a:ext>
                </a:extLst>
              </p:cNvPr>
              <p:cNvSpPr txBox="1"/>
              <p:nvPr/>
            </p:nvSpPr>
            <p:spPr>
              <a:xfrm>
                <a:off x="212033" y="4992191"/>
                <a:ext cx="3792155" cy="8050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𝒈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den>
                          </m:f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𝒅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𝒅𝒕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𝒍𝒏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</m:e>
                          </m:d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</m:t>
                          </m:r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</m:e>
                          </m:rad>
                        </m:num>
                        <m:den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79835C7-8D6F-4F66-98F2-3858A8CF9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033" y="4992191"/>
                <a:ext cx="3792155" cy="80509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39362ED-0088-4D1D-9700-6E02B3CB582D}"/>
                  </a:ext>
                </a:extLst>
              </p:cNvPr>
              <p:cNvSpPr txBox="1"/>
              <p:nvPr/>
            </p:nvSpPr>
            <p:spPr>
              <a:xfrm>
                <a:off x="6945935" y="2352408"/>
                <a:ext cx="3046828" cy="7938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𝒈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′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</m:t>
                          </m:r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</m:e>
                          </m:rad>
                        </m:num>
                        <m:den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39362ED-0088-4D1D-9700-6E02B3CB5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5935" y="2352408"/>
                <a:ext cx="3046828" cy="79387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3BF921F-6A0F-467F-AB71-21352BD8802C}"/>
                  </a:ext>
                </a:extLst>
              </p:cNvPr>
              <p:cNvSpPr txBox="1"/>
              <p:nvPr/>
            </p:nvSpPr>
            <p:spPr>
              <a:xfrm>
                <a:off x="7044506" y="3517155"/>
                <a:ext cx="2948257" cy="7920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𝒈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′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</m:t>
                          </m:r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</m:e>
                          </m:rad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∙</m:t>
                          </m:r>
                          <m:f>
                            <m:fPr>
                              <m:ctrlPr>
                                <a:rPr 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3BF921F-6A0F-467F-AB71-21352BD880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4506" y="3517155"/>
                <a:ext cx="2948257" cy="79207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3C1D1F0-292F-4460-932A-6B7232AF3C3D}"/>
                  </a:ext>
                </a:extLst>
              </p:cNvPr>
              <p:cNvSpPr txBox="1"/>
              <p:nvPr/>
            </p:nvSpPr>
            <p:spPr>
              <a:xfrm>
                <a:off x="6854091" y="4568304"/>
                <a:ext cx="3329089" cy="6672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𝒈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′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</m:t>
                          </m:r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</m:e>
                          </m:rad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3C1D1F0-292F-4460-932A-6B7232AF3C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4091" y="4568304"/>
                <a:ext cx="3329089" cy="66723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A009865-6931-4736-8585-75691B3CB08D}"/>
              </a:ext>
            </a:extLst>
          </p:cNvPr>
          <p:cNvCxnSpPr/>
          <p:nvPr/>
        </p:nvCxnSpPr>
        <p:spPr>
          <a:xfrm>
            <a:off x="6527409" y="2153635"/>
            <a:ext cx="0" cy="4190894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D0A8B68-12B7-4934-8175-5CC88616A002}"/>
                  </a:ext>
                </a:extLst>
              </p:cNvPr>
              <p:cNvSpPr txBox="1"/>
              <p:nvPr/>
            </p:nvSpPr>
            <p:spPr>
              <a:xfrm>
                <a:off x="504319" y="5947593"/>
                <a:ext cx="2805346" cy="7938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𝒈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′(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𝒕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∙</m:t>
                          </m:r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</m:den>
                          </m:f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</m:t>
                          </m:r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</m:e>
                          </m:rad>
                        </m:num>
                        <m:den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D0A8B68-12B7-4934-8175-5CC88616A0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319" y="5947593"/>
                <a:ext cx="2805346" cy="79387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5528DD26-E121-4F04-BEF5-B55E669E6D2E}"/>
              </a:ext>
            </a:extLst>
          </p:cNvPr>
          <p:cNvSpPr txBox="1"/>
          <p:nvPr/>
        </p:nvSpPr>
        <p:spPr>
          <a:xfrm>
            <a:off x="3400912" y="4466329"/>
            <a:ext cx="347599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857250" algn="l"/>
              </a:tabLst>
            </a:pPr>
            <a:r>
              <a:rPr lang="en-US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Using properties of logarithms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5BCD90B-6E22-47ED-9D60-EE46095E2009}"/>
                  </a:ext>
                </a:extLst>
              </p:cNvPr>
              <p:cNvSpPr txBox="1"/>
              <p:nvPr/>
            </p:nvSpPr>
            <p:spPr>
              <a:xfrm>
                <a:off x="3956866" y="4843255"/>
                <a:ext cx="2499194" cy="5025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2860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sSup>
                        <m:sSupPr>
                          <m:ctrlPr>
                            <a:rPr lang="en-US" sz="18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𝒂</m:t>
                          </m:r>
                        </m:e>
                        <m:sup>
                          <m:r>
                            <a:rPr lang="en-US" sz="18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𝒃</m:t>
                          </m:r>
                        </m:sup>
                      </m:sSup>
                      <m:r>
                        <a:rPr lang="en-US" sz="18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𝒃</m:t>
                      </m:r>
                      <m:r>
                        <a:rPr lang="en-US" sz="18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en-US" sz="18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𝒍𝒏𝒂</m:t>
                      </m:r>
                    </m:oMath>
                  </m:oMathPara>
                </a14:m>
                <a:endParaRPr lang="en-US" sz="1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5BCD90B-6E22-47ED-9D60-EE46095E20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866" y="4843255"/>
                <a:ext cx="2499194" cy="5025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578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6" grpId="0"/>
      <p:bldP spid="17" grpId="0"/>
      <p:bldP spid="18" grpId="0"/>
      <p:bldP spid="21" grpId="0"/>
      <p:bldP spid="23" grpId="0"/>
      <p:bldP spid="24" grpId="0"/>
      <p:bldP spid="25" grpId="0"/>
      <p:bldP spid="26" grpId="0"/>
      <p:bldP spid="29" grpId="0"/>
      <p:bldP spid="30" grpId="0"/>
      <p:bldP spid="31" grpId="0"/>
      <p:bldP spid="32" grpId="0"/>
      <p:bldP spid="34" grpId="0"/>
      <p:bldP spid="37" grpId="0"/>
      <p:bldP spid="38" grpId="0"/>
      <p:bldP spid="39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ext Topic (podcast) - Next Topic | Listen Notes">
            <a:extLst>
              <a:ext uri="{FF2B5EF4-FFF2-40B4-BE49-F238E27FC236}">
                <a16:creationId xmlns:a16="http://schemas.microsoft.com/office/drawing/2014/main" id="{CC28819F-C270-43CD-966B-7ADEB7CC2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67632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38D959-ABAE-4441-8237-79E397A79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516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D71BEB-BF2D-4B96-8D69-2EDAF8217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198" y="1362635"/>
            <a:ext cx="10071603" cy="334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31441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8B2008-2D91-4D42-B239-940C4B2143A4}"/>
              </a:ext>
            </a:extLst>
          </p:cNvPr>
          <p:cNvSpPr txBox="1"/>
          <p:nvPr/>
        </p:nvSpPr>
        <p:spPr>
          <a:xfrm>
            <a:off x="3419062" y="90710"/>
            <a:ext cx="420224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Logarithmic Differentiation</a:t>
            </a:r>
            <a:endParaRPr lang="en-US" sz="2800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09559-BE4B-46AC-BCCF-05E28A935279}"/>
              </a:ext>
            </a:extLst>
          </p:cNvPr>
          <p:cNvSpPr txBox="1"/>
          <p:nvPr/>
        </p:nvSpPr>
        <p:spPr>
          <a:xfrm>
            <a:off x="410818" y="678676"/>
            <a:ext cx="3008244" cy="371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Exercise: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Q39 Page: 194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A61990-6EAC-4A05-8F93-8E3DF2DD692C}"/>
              </a:ext>
            </a:extLst>
          </p:cNvPr>
          <p:cNvSpPr txBox="1"/>
          <p:nvPr/>
        </p:nvSpPr>
        <p:spPr>
          <a:xfrm>
            <a:off x="341242" y="1101452"/>
            <a:ext cx="2707930" cy="374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Bookman Old Style" panose="02050604050505020204" pitchFamily="18" charset="0"/>
                <a:cs typeface="Arial" panose="020B0604020202020204" pitchFamily="34" charset="0"/>
              </a:rPr>
              <a:t>Find the derivative of: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084BD0-C4C3-42F4-9A95-9A0F3F50FF01}"/>
              </a:ext>
            </a:extLst>
          </p:cNvPr>
          <p:cNvSpPr txBox="1"/>
          <p:nvPr/>
        </p:nvSpPr>
        <p:spPr>
          <a:xfrm>
            <a:off x="318052" y="1852838"/>
            <a:ext cx="1219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Solution: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1B3F4B-C9CB-467A-8A8C-0E9B3AA56E10}"/>
              </a:ext>
            </a:extLst>
          </p:cNvPr>
          <p:cNvSpPr/>
          <p:nvPr/>
        </p:nvSpPr>
        <p:spPr>
          <a:xfrm>
            <a:off x="318052" y="678676"/>
            <a:ext cx="11145078" cy="1017877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F3B2CA-4080-4C2A-AFAD-C947EEE7B159}"/>
              </a:ext>
            </a:extLst>
          </p:cNvPr>
          <p:cNvCxnSpPr>
            <a:cxnSpLocks/>
          </p:cNvCxnSpPr>
          <p:nvPr/>
        </p:nvCxnSpPr>
        <p:spPr>
          <a:xfrm>
            <a:off x="6086764" y="3249637"/>
            <a:ext cx="0" cy="3407225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D987264-FB6A-41B3-94AB-B7AD2C6FDB9C}"/>
                  </a:ext>
                </a:extLst>
              </p:cNvPr>
              <p:cNvSpPr txBox="1"/>
              <p:nvPr/>
            </p:nvSpPr>
            <p:spPr>
              <a:xfrm>
                <a:off x="3541098" y="1101452"/>
                <a:ext cx="2831121" cy="3763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𝒔𝒊𝒏𝒙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D987264-FB6A-41B3-94AB-B7AD2C6FDB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1098" y="1101452"/>
                <a:ext cx="2831121" cy="376385"/>
              </a:xfrm>
              <a:prstGeom prst="rect">
                <a:avLst/>
              </a:prstGeom>
              <a:blipFill>
                <a:blip r:embed="rId2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53E3718-AA94-41BE-BEC2-1DEF6DC056CF}"/>
                  </a:ext>
                </a:extLst>
              </p:cNvPr>
              <p:cNvSpPr txBox="1"/>
              <p:nvPr/>
            </p:nvSpPr>
            <p:spPr>
              <a:xfrm>
                <a:off x="341242" y="2222170"/>
                <a:ext cx="1466549" cy="3763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𝒔𝒊𝒏𝒙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53E3718-AA94-41BE-BEC2-1DEF6DC056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242" y="2222170"/>
                <a:ext cx="1466549" cy="376385"/>
              </a:xfrm>
              <a:prstGeom prst="rect">
                <a:avLst/>
              </a:prstGeom>
              <a:blipFill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98403D5-DCB4-4308-9BD3-799E99F908D8}"/>
              </a:ext>
            </a:extLst>
          </p:cNvPr>
          <p:cNvSpPr txBox="1"/>
          <p:nvPr/>
        </p:nvSpPr>
        <p:spPr>
          <a:xfrm>
            <a:off x="1807790" y="2190765"/>
            <a:ext cx="8616363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is not a power function because the exponent is not a constant.</a:t>
            </a:r>
            <a:endParaRPr lang="en-US" sz="1100" i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195309-E401-45F3-9960-AC8539B4DDFB}"/>
              </a:ext>
            </a:extLst>
          </p:cNvPr>
          <p:cNvSpPr txBox="1"/>
          <p:nvPr/>
        </p:nvSpPr>
        <p:spPr>
          <a:xfrm>
            <a:off x="1807789" y="2560097"/>
            <a:ext cx="7768871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 is not an exponential function because the base is not a constant.</a:t>
            </a:r>
            <a:endParaRPr lang="en-US" sz="1100" i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CA8390-0401-4C8B-9164-070EB706D445}"/>
              </a:ext>
            </a:extLst>
          </p:cNvPr>
          <p:cNvSpPr txBox="1"/>
          <p:nvPr/>
        </p:nvSpPr>
        <p:spPr>
          <a:xfrm>
            <a:off x="2198229" y="3129314"/>
            <a:ext cx="3692362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Take natural logarithm of both sides</a:t>
            </a:r>
            <a:endParaRPr lang="en-US" sz="1100" i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585E9E3-A5B5-418A-A157-620BE907252C}"/>
                  </a:ext>
                </a:extLst>
              </p:cNvPr>
              <p:cNvSpPr txBox="1"/>
              <p:nvPr/>
            </p:nvSpPr>
            <p:spPr>
              <a:xfrm>
                <a:off x="-175628" y="3704699"/>
                <a:ext cx="2735945" cy="404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18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d>
                        <m:dPr>
                          <m:ctrlPr>
                            <a:rPr lang="en-US" sz="18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𝒔𝒊𝒏𝒙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585E9E3-A5B5-418A-A157-620BE90725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5628" y="3704699"/>
                <a:ext cx="2735945" cy="404983"/>
              </a:xfrm>
              <a:prstGeom prst="rect">
                <a:avLst/>
              </a:prstGeom>
              <a:blipFill>
                <a:blip r:embed="rId4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BA5691C-7EAD-409F-B6FB-EB0EBF92CB6C}"/>
                  </a:ext>
                </a:extLst>
              </p:cNvPr>
              <p:cNvSpPr txBox="1"/>
              <p:nvPr/>
            </p:nvSpPr>
            <p:spPr>
              <a:xfrm>
                <a:off x="170560" y="3142029"/>
                <a:ext cx="1742215" cy="3763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𝒔𝒊𝒏𝒙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BA5691C-7EAD-409F-B6FB-EB0EBF92C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560" y="3142029"/>
                <a:ext cx="1742215" cy="376385"/>
              </a:xfrm>
              <a:prstGeom prst="rect">
                <a:avLst/>
              </a:prstGeom>
              <a:blipFill>
                <a:blip r:embed="rId5"/>
                <a:stretch>
                  <a:fillRect b="-145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763F8F9-9EFE-4DD3-BEBF-1ED0E7D0D045}"/>
                  </a:ext>
                </a:extLst>
              </p:cNvPr>
              <p:cNvSpPr txBox="1"/>
              <p:nvPr/>
            </p:nvSpPr>
            <p:spPr>
              <a:xfrm>
                <a:off x="-175628" y="4215272"/>
                <a:ext cx="2479427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𝒔𝒊𝒏𝒙𝒍𝒏𝒙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763F8F9-9EFE-4DD3-BEBF-1ED0E7D0D0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5628" y="4215272"/>
                <a:ext cx="2479427" cy="4912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87FC52AF-7611-4EC3-A05B-597AB8018BB3}"/>
              </a:ext>
            </a:extLst>
          </p:cNvPr>
          <p:cNvSpPr txBox="1"/>
          <p:nvPr/>
        </p:nvSpPr>
        <p:spPr>
          <a:xfrm>
            <a:off x="2753305" y="3684086"/>
            <a:ext cx="3618914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Using properties of logarithms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C25E93-EECD-4FB7-8A5F-6ABE219583D3}"/>
              </a:ext>
            </a:extLst>
          </p:cNvPr>
          <p:cNvSpPr txBox="1"/>
          <p:nvPr/>
        </p:nvSpPr>
        <p:spPr>
          <a:xfrm>
            <a:off x="3419062" y="4185850"/>
            <a:ext cx="280565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Differentiate both sides</a:t>
            </a:r>
          </a:p>
        </p:txBody>
      </p:sp>
      <p:sp>
        <p:nvSpPr>
          <p:cNvPr id="20" name="Right Brace 19">
            <a:extLst>
              <a:ext uri="{FF2B5EF4-FFF2-40B4-BE49-F238E27FC236}">
                <a16:creationId xmlns:a16="http://schemas.microsoft.com/office/drawing/2014/main" id="{851B0BC7-A8E5-41B2-8F0F-493CE9A03C43}"/>
              </a:ext>
            </a:extLst>
          </p:cNvPr>
          <p:cNvSpPr/>
          <p:nvPr/>
        </p:nvSpPr>
        <p:spPr>
          <a:xfrm rot="16200000" flipH="1">
            <a:off x="1703899" y="4225737"/>
            <a:ext cx="45719" cy="942942"/>
          </a:xfrm>
          <a:prstGeom prst="rightBrac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ight Brace 20">
            <a:extLst>
              <a:ext uri="{FF2B5EF4-FFF2-40B4-BE49-F238E27FC236}">
                <a16:creationId xmlns:a16="http://schemas.microsoft.com/office/drawing/2014/main" id="{D0192833-5D2A-44BE-93A2-8EF7C8AFF3CE}"/>
              </a:ext>
            </a:extLst>
          </p:cNvPr>
          <p:cNvSpPr/>
          <p:nvPr/>
        </p:nvSpPr>
        <p:spPr>
          <a:xfrm rot="16200000" flipH="1">
            <a:off x="611204" y="4244327"/>
            <a:ext cx="50543" cy="855218"/>
          </a:xfrm>
          <a:prstGeom prst="rightBrac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EFA4FB-48ED-4D83-9C79-8C1B4D60D96B}"/>
              </a:ext>
            </a:extLst>
          </p:cNvPr>
          <p:cNvSpPr txBox="1"/>
          <p:nvPr/>
        </p:nvSpPr>
        <p:spPr>
          <a:xfrm>
            <a:off x="1255287" y="4720068"/>
            <a:ext cx="13363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Using </a:t>
            </a:r>
          </a:p>
          <a:p>
            <a:r>
              <a:rPr lang="en-US" sz="1800" i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Product Rule</a:t>
            </a:r>
            <a:endParaRPr lang="en-US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45333B-9197-48FB-8F16-31145E32B707}"/>
              </a:ext>
            </a:extLst>
          </p:cNvPr>
          <p:cNvSpPr txBox="1"/>
          <p:nvPr/>
        </p:nvSpPr>
        <p:spPr>
          <a:xfrm>
            <a:off x="155858" y="4798320"/>
            <a:ext cx="12823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Using </a:t>
            </a:r>
          </a:p>
          <a:p>
            <a:r>
              <a:rPr lang="en-US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Chain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D3891BD-4AB4-4145-8C5B-A7362C9C56EA}"/>
                  </a:ext>
                </a:extLst>
              </p:cNvPr>
              <p:cNvSpPr txBox="1"/>
              <p:nvPr/>
            </p:nvSpPr>
            <p:spPr>
              <a:xfrm>
                <a:off x="-16777" y="5754015"/>
                <a:ext cx="1543247" cy="8506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𝒅</m:t>
                              </m:r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𝒅𝒙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D3891BD-4AB4-4145-8C5B-A7362C9C56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777" y="5754015"/>
                <a:ext cx="1543247" cy="85061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D4C5277-618D-4629-8B3E-07823FCBF64D}"/>
                  </a:ext>
                </a:extLst>
              </p:cNvPr>
              <p:cNvSpPr txBox="1"/>
              <p:nvPr/>
            </p:nvSpPr>
            <p:spPr>
              <a:xfrm>
                <a:off x="1074516" y="5846796"/>
                <a:ext cx="4191842" cy="7578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𝒔𝒊𝒏𝒙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𝒔𝒊𝒏𝒙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𝒍𝒏𝒙</m:t>
                          </m:r>
                        </m:e>
                      </m:d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D4C5277-618D-4629-8B3E-07823FCBF6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516" y="5846796"/>
                <a:ext cx="4191842" cy="7578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66BFB92-3821-4CA5-9EB2-D847442895A0}"/>
                  </a:ext>
                </a:extLst>
              </p:cNvPr>
              <p:cNvSpPr txBox="1"/>
              <p:nvPr/>
            </p:nvSpPr>
            <p:spPr>
              <a:xfrm>
                <a:off x="5890591" y="3084780"/>
                <a:ext cx="3918509" cy="8268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′(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den>
                      </m:f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𝒄𝒐𝒔𝒙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𝒔𝒊𝒏𝒙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66BFB92-3821-4CA5-9EB2-D847442895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591" y="3084780"/>
                <a:ext cx="3918509" cy="82689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7957D5E-6386-4A7F-A00B-0520C09FF1AB}"/>
                  </a:ext>
                </a:extLst>
              </p:cNvPr>
              <p:cNvSpPr txBox="1"/>
              <p:nvPr/>
            </p:nvSpPr>
            <p:spPr>
              <a:xfrm>
                <a:off x="6021452" y="3849851"/>
                <a:ext cx="3435068" cy="8220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𝒇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den>
                      </m:f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𝒄𝒐𝒔𝒙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𝒔𝒊𝒏𝒙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7957D5E-6386-4A7F-A00B-0520C09FF1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1452" y="3849851"/>
                <a:ext cx="3435068" cy="82208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1BBE167-A243-4AE6-BF41-CA37C208B283}"/>
                  </a:ext>
                </a:extLst>
              </p:cNvPr>
              <p:cNvSpPr txBox="1"/>
              <p:nvPr/>
            </p:nvSpPr>
            <p:spPr>
              <a:xfrm>
                <a:off x="5861221" y="4469421"/>
                <a:ext cx="4512077" cy="8608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𝒄𝒐𝒔𝒙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𝒔𝒊𝒏𝒙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den>
                          </m:f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1BBE167-A243-4AE6-BF41-CA37C208B2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1221" y="4469421"/>
                <a:ext cx="4512077" cy="86081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AC240BC-5626-475F-9152-0CC4B6490B52}"/>
                  </a:ext>
                </a:extLst>
              </p:cNvPr>
              <p:cNvSpPr txBox="1"/>
              <p:nvPr/>
            </p:nvSpPr>
            <p:spPr>
              <a:xfrm>
                <a:off x="6001909" y="5212991"/>
                <a:ext cx="4230699" cy="8608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𝒄𝒐𝒔𝒙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𝒔𝒊𝒏𝒙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𝒔𝒊𝒏𝒙</m:t>
                          </m:r>
                        </m:sup>
                      </m:sSup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AC240BC-5626-475F-9152-0CC4B6490B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1909" y="5212991"/>
                <a:ext cx="4230699" cy="86081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C81912A-1EE2-485E-9F26-3AA77C21E5E0}"/>
                  </a:ext>
                </a:extLst>
              </p:cNvPr>
              <p:cNvSpPr txBox="1"/>
              <p:nvPr/>
            </p:nvSpPr>
            <p:spPr>
              <a:xfrm>
                <a:off x="9752099" y="4645038"/>
                <a:ext cx="2622377" cy="3792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i="1" dirty="0">
                    <a:solidFill>
                      <a:schemeClr val="accent4">
                        <a:lumMod val="50000"/>
                      </a:schemeClr>
                    </a:solidFill>
                    <a:latin typeface="Calibri" panose="020F0502020204030204" pitchFamily="34" charset="0"/>
                    <a:cs typeface="Arial" panose="020B0604020202020204" pitchFamily="34" charset="0"/>
                  </a:rPr>
                  <a:t>Substitute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d>
                      <m:dPr>
                        <m:ctrlPr>
                          <a:rPr lang="en-US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  <m:r>
                      <a:rPr lang="en-US" b="1" i="1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US" b="1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𝒔𝒊𝒏𝒙</m:t>
                        </m:r>
                      </m:sup>
                    </m:sSup>
                  </m:oMath>
                </a14:m>
                <a:endParaRPr lang="en-US" i="1" dirty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C81912A-1EE2-485E-9F26-3AA77C21E5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2099" y="4645038"/>
                <a:ext cx="2622377" cy="379206"/>
              </a:xfrm>
              <a:prstGeom prst="rect">
                <a:avLst/>
              </a:prstGeom>
              <a:blipFill>
                <a:blip r:embed="rId13"/>
                <a:stretch>
                  <a:fillRect l="-2093" t="-6452" b="-25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FE7F707-37B9-4AF6-B323-E6C13303AD57}"/>
                  </a:ext>
                </a:extLst>
              </p:cNvPr>
              <p:cNvSpPr txBox="1"/>
              <p:nvPr/>
            </p:nvSpPr>
            <p:spPr>
              <a:xfrm>
                <a:off x="6072254" y="5912414"/>
                <a:ext cx="4230699" cy="8608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𝒄𝒐𝒔𝒙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𝒍𝒏𝒙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𝒔𝒊𝒏𝒙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𝒔𝒊𝒏𝒙</m:t>
                          </m:r>
                        </m:sup>
                      </m:sSup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FE7F707-37B9-4AF6-B323-E6C13303A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2254" y="5912414"/>
                <a:ext cx="4230699" cy="86081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435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3" grpId="0"/>
      <p:bldP spid="14" grpId="0"/>
      <p:bldP spid="15" grpId="0"/>
      <p:bldP spid="17" grpId="0"/>
      <p:bldP spid="19" grpId="0"/>
      <p:bldP spid="20" grpId="0" animBg="1"/>
      <p:bldP spid="21" grpId="0" animBg="1"/>
      <p:bldP spid="22" grpId="0"/>
      <p:bldP spid="23" grpId="0"/>
      <p:bldP spid="24" grpId="0"/>
      <p:bldP spid="25" grpId="0"/>
      <p:bldP spid="27" grpId="0"/>
      <p:bldP spid="28" grpId="0"/>
      <p:bldP spid="29" grpId="0"/>
      <p:bldP spid="30" grpId="0"/>
      <p:bldP spid="31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E099FAC-DA17-4F5E-9DB3-D32256795F79}"/>
              </a:ext>
            </a:extLst>
          </p:cNvPr>
          <p:cNvSpPr txBox="1"/>
          <p:nvPr/>
        </p:nvSpPr>
        <p:spPr>
          <a:xfrm>
            <a:off x="3419062" y="90710"/>
            <a:ext cx="420224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Logarithmic Differentiation</a:t>
            </a:r>
            <a:endParaRPr lang="en-US" sz="2800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F6887A-E0D8-4388-9D34-426D1C76E9C1}"/>
              </a:ext>
            </a:extLst>
          </p:cNvPr>
          <p:cNvSpPr txBox="1"/>
          <p:nvPr/>
        </p:nvSpPr>
        <p:spPr>
          <a:xfrm>
            <a:off x="410818" y="678676"/>
            <a:ext cx="3008244" cy="371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Exercise: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Q41 Page: 194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308AE9-E45C-44EF-84EC-443E907D0138}"/>
              </a:ext>
            </a:extLst>
          </p:cNvPr>
          <p:cNvSpPr txBox="1"/>
          <p:nvPr/>
        </p:nvSpPr>
        <p:spPr>
          <a:xfrm>
            <a:off x="341242" y="1101452"/>
            <a:ext cx="2707930" cy="374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Bookman Old Style" panose="02050604050505020204" pitchFamily="18" charset="0"/>
                <a:cs typeface="Arial" panose="020B0604020202020204" pitchFamily="34" charset="0"/>
              </a:rPr>
              <a:t>Find the derivative of: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879042-BB27-427F-8DA7-102FA517FCD6}"/>
              </a:ext>
            </a:extLst>
          </p:cNvPr>
          <p:cNvSpPr txBox="1"/>
          <p:nvPr/>
        </p:nvSpPr>
        <p:spPr>
          <a:xfrm>
            <a:off x="318052" y="1852838"/>
            <a:ext cx="1219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Solution: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0D2684-11C0-45DE-97CE-983C78890045}"/>
              </a:ext>
            </a:extLst>
          </p:cNvPr>
          <p:cNvSpPr/>
          <p:nvPr/>
        </p:nvSpPr>
        <p:spPr>
          <a:xfrm>
            <a:off x="318052" y="678676"/>
            <a:ext cx="11145078" cy="1017877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4D7A8D8-1297-40AD-8354-4B9B96888A43}"/>
              </a:ext>
            </a:extLst>
          </p:cNvPr>
          <p:cNvCxnSpPr>
            <a:cxnSpLocks/>
          </p:cNvCxnSpPr>
          <p:nvPr/>
        </p:nvCxnSpPr>
        <p:spPr>
          <a:xfrm>
            <a:off x="6086764" y="3249637"/>
            <a:ext cx="0" cy="3407225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E4062E4-1D56-4623-8887-8CF7B43E3942}"/>
                  </a:ext>
                </a:extLst>
              </p:cNvPr>
              <p:cNvSpPr txBox="1"/>
              <p:nvPr/>
            </p:nvSpPr>
            <p:spPr>
              <a:xfrm>
                <a:off x="3541098" y="1101452"/>
                <a:ext cx="2831121" cy="3763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E4062E4-1D56-4623-8887-8CF7B43E3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1098" y="1101452"/>
                <a:ext cx="2831121" cy="376385"/>
              </a:xfrm>
              <a:prstGeom prst="rect">
                <a:avLst/>
              </a:prstGeom>
              <a:blipFill>
                <a:blip r:embed="rId2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A7A15DC-3407-487F-8FD3-44C6386C8A05}"/>
                  </a:ext>
                </a:extLst>
              </p:cNvPr>
              <p:cNvSpPr txBox="1"/>
              <p:nvPr/>
            </p:nvSpPr>
            <p:spPr>
              <a:xfrm>
                <a:off x="93237" y="2222170"/>
                <a:ext cx="19625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A7A15DC-3407-487F-8FD3-44C6386C8A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37" y="2222170"/>
                <a:ext cx="1962557" cy="369332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D6FE847D-CB36-4573-8151-3CFF33AB9647}"/>
              </a:ext>
            </a:extLst>
          </p:cNvPr>
          <p:cNvSpPr txBox="1"/>
          <p:nvPr/>
        </p:nvSpPr>
        <p:spPr>
          <a:xfrm>
            <a:off x="1807790" y="2190765"/>
            <a:ext cx="8616363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is not a power function because the exponent is not a constant.</a:t>
            </a:r>
            <a:endParaRPr lang="en-US" sz="1100" i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DA7509-69C9-45E1-9FA9-884A2D4EF7F9}"/>
              </a:ext>
            </a:extLst>
          </p:cNvPr>
          <p:cNvSpPr txBox="1"/>
          <p:nvPr/>
        </p:nvSpPr>
        <p:spPr>
          <a:xfrm>
            <a:off x="1807789" y="2560097"/>
            <a:ext cx="7768871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 is not an exponential function because the base is not a constant.</a:t>
            </a:r>
            <a:endParaRPr lang="en-US" sz="1100" i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93C1DA-13D5-44E7-8224-E6A8C16EF03C}"/>
              </a:ext>
            </a:extLst>
          </p:cNvPr>
          <p:cNvSpPr txBox="1"/>
          <p:nvPr/>
        </p:nvSpPr>
        <p:spPr>
          <a:xfrm>
            <a:off x="2198229" y="3129314"/>
            <a:ext cx="3692362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Take natural logarithm of both sides</a:t>
            </a:r>
            <a:endParaRPr lang="en-US" sz="1100" i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823A86C-5686-4D3C-8560-CF6015191CC6}"/>
                  </a:ext>
                </a:extLst>
              </p:cNvPr>
              <p:cNvSpPr txBox="1"/>
              <p:nvPr/>
            </p:nvSpPr>
            <p:spPr>
              <a:xfrm>
                <a:off x="8125" y="3704878"/>
                <a:ext cx="27359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𝒔𝒊𝒏𝒙</m:t>
                              </m:r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823A86C-5686-4D3C-8560-CF6015191C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5" y="3704878"/>
                <a:ext cx="2735945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EBA2373-9F97-40A4-833C-1CBBCF8FEE1E}"/>
                  </a:ext>
                </a:extLst>
              </p:cNvPr>
              <p:cNvSpPr txBox="1"/>
              <p:nvPr/>
            </p:nvSpPr>
            <p:spPr>
              <a:xfrm>
                <a:off x="170560" y="3142029"/>
                <a:ext cx="1742215" cy="3763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EBA2373-9F97-40A4-833C-1CBBCF8FEE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560" y="3142029"/>
                <a:ext cx="1742215" cy="376385"/>
              </a:xfrm>
              <a:prstGeom prst="rect">
                <a:avLst/>
              </a:prstGeom>
              <a:blipFill>
                <a:blip r:embed="rId5"/>
                <a:stretch>
                  <a:fillRect b="-1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FC51F27-C87F-4057-91C5-46E88282C575}"/>
                  </a:ext>
                </a:extLst>
              </p:cNvPr>
              <p:cNvSpPr txBox="1"/>
              <p:nvPr/>
            </p:nvSpPr>
            <p:spPr>
              <a:xfrm>
                <a:off x="-145286" y="4199598"/>
                <a:ext cx="3056618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𝒔𝒊𝒏𝒙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FC51F27-C87F-4057-91C5-46E88282C5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5286" y="4199598"/>
                <a:ext cx="3056618" cy="4912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D3702CC1-D4B4-4514-89AA-DD53AFD8C210}"/>
              </a:ext>
            </a:extLst>
          </p:cNvPr>
          <p:cNvSpPr txBox="1"/>
          <p:nvPr/>
        </p:nvSpPr>
        <p:spPr>
          <a:xfrm>
            <a:off x="2753305" y="3684086"/>
            <a:ext cx="3618914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Using properties of logarithms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D887C7-297B-444C-A08E-E556374D006A}"/>
              </a:ext>
            </a:extLst>
          </p:cNvPr>
          <p:cNvSpPr txBox="1"/>
          <p:nvPr/>
        </p:nvSpPr>
        <p:spPr>
          <a:xfrm>
            <a:off x="3419062" y="4185850"/>
            <a:ext cx="280565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Differentiate both sides</a:t>
            </a:r>
          </a:p>
        </p:txBody>
      </p:sp>
      <p:sp>
        <p:nvSpPr>
          <p:cNvPr id="24" name="Right Brace 23">
            <a:extLst>
              <a:ext uri="{FF2B5EF4-FFF2-40B4-BE49-F238E27FC236}">
                <a16:creationId xmlns:a16="http://schemas.microsoft.com/office/drawing/2014/main" id="{4000AE03-7FFF-4150-A6EC-813FD888FFC8}"/>
              </a:ext>
            </a:extLst>
          </p:cNvPr>
          <p:cNvSpPr/>
          <p:nvPr/>
        </p:nvSpPr>
        <p:spPr>
          <a:xfrm rot="16200000" flipH="1">
            <a:off x="1703899" y="4225737"/>
            <a:ext cx="45719" cy="942942"/>
          </a:xfrm>
          <a:prstGeom prst="rightBrac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ight Brace 24">
            <a:extLst>
              <a:ext uri="{FF2B5EF4-FFF2-40B4-BE49-F238E27FC236}">
                <a16:creationId xmlns:a16="http://schemas.microsoft.com/office/drawing/2014/main" id="{466BD777-4708-4857-85C3-555C62E103CA}"/>
              </a:ext>
            </a:extLst>
          </p:cNvPr>
          <p:cNvSpPr/>
          <p:nvPr/>
        </p:nvSpPr>
        <p:spPr>
          <a:xfrm rot="16200000" flipH="1">
            <a:off x="611204" y="4244327"/>
            <a:ext cx="50543" cy="855218"/>
          </a:xfrm>
          <a:prstGeom prst="rightBrac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A71CC90-DBBD-4AD5-AC18-727CCEA37F27}"/>
              </a:ext>
            </a:extLst>
          </p:cNvPr>
          <p:cNvSpPr txBox="1"/>
          <p:nvPr/>
        </p:nvSpPr>
        <p:spPr>
          <a:xfrm>
            <a:off x="1255287" y="4720068"/>
            <a:ext cx="13363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Using </a:t>
            </a:r>
          </a:p>
          <a:p>
            <a:r>
              <a:rPr lang="en-US" sz="1800" i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Product Rule</a:t>
            </a:r>
            <a:endParaRPr lang="en-US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43B220C-48C6-4969-A935-95E0335DEB5C}"/>
              </a:ext>
            </a:extLst>
          </p:cNvPr>
          <p:cNvSpPr txBox="1"/>
          <p:nvPr/>
        </p:nvSpPr>
        <p:spPr>
          <a:xfrm>
            <a:off x="155858" y="4798320"/>
            <a:ext cx="12823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Using </a:t>
            </a:r>
          </a:p>
          <a:p>
            <a:r>
              <a:rPr lang="en-US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Chain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3ABF978-8956-464A-A57A-BAC7387EE1F9}"/>
                  </a:ext>
                </a:extLst>
              </p:cNvPr>
              <p:cNvSpPr txBox="1"/>
              <p:nvPr/>
            </p:nvSpPr>
            <p:spPr>
              <a:xfrm>
                <a:off x="-35585" y="5493001"/>
                <a:ext cx="1543247" cy="8506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𝒅</m:t>
                              </m:r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𝒅𝒙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3ABF978-8956-464A-A57A-BAC7387EE1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5585" y="5493001"/>
                <a:ext cx="1543247" cy="85061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F5C43E9-1FBC-4D35-8657-22B410221458}"/>
                  </a:ext>
                </a:extLst>
              </p:cNvPr>
              <p:cNvSpPr txBox="1"/>
              <p:nvPr/>
            </p:nvSpPr>
            <p:spPr>
              <a:xfrm>
                <a:off x="1239172" y="5606948"/>
                <a:ext cx="4191842" cy="7578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𝒔𝒊𝒏𝒙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)+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F5C43E9-1FBC-4D35-8657-22B4102214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9172" y="5606948"/>
                <a:ext cx="4191842" cy="7578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B7F8D39-5F68-4FDA-97C4-958AF8E708F1}"/>
                  </a:ext>
                </a:extLst>
              </p:cNvPr>
              <p:cNvSpPr txBox="1"/>
              <p:nvPr/>
            </p:nvSpPr>
            <p:spPr>
              <a:xfrm>
                <a:off x="6225268" y="2747711"/>
                <a:ext cx="3918509" cy="11794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den>
                      </m:f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𝒔𝒊𝒏𝒙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)+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𝒅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𝒅𝒙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𝒔𝒊𝒏𝒙</m:t>
                              </m:r>
                            </m:e>
                          </m:d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𝒔𝒊𝒏𝒙</m:t>
                          </m:r>
                        </m:den>
                      </m:f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B7F8D39-5F68-4FDA-97C4-958AF8E708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5268" y="2747711"/>
                <a:ext cx="3918509" cy="11794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381B20D-2150-411C-AEB9-831392A20BE2}"/>
                  </a:ext>
                </a:extLst>
              </p:cNvPr>
              <p:cNvSpPr txBox="1"/>
              <p:nvPr/>
            </p:nvSpPr>
            <p:spPr>
              <a:xfrm>
                <a:off x="6003627" y="3612939"/>
                <a:ext cx="3435068" cy="8220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den>
                      </m:f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𝒔𝒊𝒏𝒙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)+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𝒄𝒐𝒔𝒙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𝒔𝒊𝒏𝒙</m:t>
                          </m:r>
                        </m:den>
                      </m:f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381B20D-2150-411C-AEB9-831392A20B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3627" y="3612939"/>
                <a:ext cx="3435068" cy="82208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4C7B989-299A-4DA6-A092-15BE020CE309}"/>
                  </a:ext>
                </a:extLst>
              </p:cNvPr>
              <p:cNvSpPr txBox="1"/>
              <p:nvPr/>
            </p:nvSpPr>
            <p:spPr>
              <a:xfrm>
                <a:off x="5772388" y="5228443"/>
                <a:ext cx="4512077" cy="6644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𝒄𝒐𝒕𝒙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4C7B989-299A-4DA6-A092-15BE020CE3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388" y="5228443"/>
                <a:ext cx="4512077" cy="66441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B17D20A-F00F-46A8-8021-BDEBE3B8F556}"/>
                  </a:ext>
                </a:extLst>
              </p:cNvPr>
              <p:cNvSpPr txBox="1"/>
              <p:nvPr/>
            </p:nvSpPr>
            <p:spPr>
              <a:xfrm>
                <a:off x="6193454" y="6097974"/>
                <a:ext cx="4230699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𝒄𝒐𝒕𝒙</m:t>
                          </m:r>
                        </m:e>
                      </m:d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∙(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B17D20A-F00F-46A8-8021-BDEBE3B8F5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3454" y="6097974"/>
                <a:ext cx="4230699" cy="49128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4B26835-4E94-437C-B449-A0B93695F80D}"/>
                  </a:ext>
                </a:extLst>
              </p:cNvPr>
              <p:cNvSpPr txBox="1"/>
              <p:nvPr/>
            </p:nvSpPr>
            <p:spPr>
              <a:xfrm>
                <a:off x="9262197" y="5589238"/>
                <a:ext cx="2980429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i="1" dirty="0">
                    <a:solidFill>
                      <a:schemeClr val="accent4">
                        <a:lumMod val="50000"/>
                      </a:schemeClr>
                    </a:solidFill>
                    <a:latin typeface="Calibri" panose="020F0502020204030204" pitchFamily="34" charset="0"/>
                    <a:cs typeface="Arial" panose="020B0604020202020204" pitchFamily="34" charset="0"/>
                  </a:rPr>
                  <a:t>Substitute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d>
                      <m:dPr>
                        <m:ctrlPr>
                          <a:rPr lang="en-US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  <m:r>
                      <a:rPr lang="en-US" b="1" i="1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US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𝒔𝒊𝒏𝒙</m:t>
                        </m:r>
                        <m:r>
                          <a:rPr lang="en-US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)</m:t>
                        </m:r>
                      </m:e>
                      <m:sup>
                        <m:r>
                          <a:rPr lang="en-US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sup>
                    </m:sSup>
                  </m:oMath>
                </a14:m>
                <a:endParaRPr lang="en-US" i="1" dirty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4B26835-4E94-437C-B449-A0B93695F8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2197" y="5589238"/>
                <a:ext cx="2980429" cy="374846"/>
              </a:xfrm>
              <a:prstGeom prst="rect">
                <a:avLst/>
              </a:prstGeom>
              <a:blipFill>
                <a:blip r:embed="rId13"/>
                <a:stretch>
                  <a:fillRect l="-1636" t="-819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AAD08DC-8660-4A85-A5B4-9B1870FA3537}"/>
                  </a:ext>
                </a:extLst>
              </p:cNvPr>
              <p:cNvSpPr txBox="1"/>
              <p:nvPr/>
            </p:nvSpPr>
            <p:spPr>
              <a:xfrm>
                <a:off x="6287377" y="4388702"/>
                <a:ext cx="3007297" cy="8268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′(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den>
                      </m:f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𝒔𝒊𝒏𝒙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)+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𝒄𝒐𝒕𝒙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AAD08DC-8660-4A85-A5B4-9B1870FA35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377" y="4388702"/>
                <a:ext cx="3007297" cy="82689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val 36">
            <a:extLst>
              <a:ext uri="{FF2B5EF4-FFF2-40B4-BE49-F238E27FC236}">
                <a16:creationId xmlns:a16="http://schemas.microsoft.com/office/drawing/2014/main" id="{7C75EE32-9DF8-4788-8271-FCD1B3E83916}"/>
              </a:ext>
            </a:extLst>
          </p:cNvPr>
          <p:cNvSpPr/>
          <p:nvPr/>
        </p:nvSpPr>
        <p:spPr>
          <a:xfrm>
            <a:off x="3760669" y="5518153"/>
            <a:ext cx="1720524" cy="846632"/>
          </a:xfrm>
          <a:prstGeom prst="ellipse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71FE24-0FE4-4F0E-BADF-3749EE9E1B5C}"/>
              </a:ext>
            </a:extLst>
          </p:cNvPr>
          <p:cNvSpPr txBox="1"/>
          <p:nvPr/>
        </p:nvSpPr>
        <p:spPr>
          <a:xfrm>
            <a:off x="4009808" y="6397958"/>
            <a:ext cx="2076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Using Chain Rule</a:t>
            </a:r>
          </a:p>
        </p:txBody>
      </p:sp>
    </p:spTree>
    <p:extLst>
      <p:ext uri="{BB962C8B-B14F-4D97-AF65-F5344CB8AC3E}">
        <p14:creationId xmlns:p14="http://schemas.microsoft.com/office/powerpoint/2010/main" val="164625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7" grpId="0"/>
      <p:bldP spid="18" grpId="0"/>
      <p:bldP spid="19" grpId="0"/>
      <p:bldP spid="21" grpId="0"/>
      <p:bldP spid="23" grpId="0"/>
      <p:bldP spid="24" grpId="0" animBg="1"/>
      <p:bldP spid="25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7" grpId="0" animBg="1"/>
      <p:bldP spid="40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C289FC-A20F-4FD2-9E62-68424140088F}"/>
              </a:ext>
            </a:extLst>
          </p:cNvPr>
          <p:cNvSpPr txBox="1"/>
          <p:nvPr/>
        </p:nvSpPr>
        <p:spPr>
          <a:xfrm>
            <a:off x="3419062" y="90710"/>
            <a:ext cx="420224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Logarithmic Differentiation</a:t>
            </a:r>
            <a:endParaRPr lang="en-US" sz="2800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5D120-B0D1-4E0F-8FAA-98966FFF3512}"/>
              </a:ext>
            </a:extLst>
          </p:cNvPr>
          <p:cNvSpPr txBox="1"/>
          <p:nvPr/>
        </p:nvSpPr>
        <p:spPr>
          <a:xfrm>
            <a:off x="395019" y="566747"/>
            <a:ext cx="3670544" cy="371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Exercise: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Q43, Q44 Page: 194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422EA-32F2-40F1-B445-840465BEFF8A}"/>
              </a:ext>
            </a:extLst>
          </p:cNvPr>
          <p:cNvSpPr txBox="1"/>
          <p:nvPr/>
        </p:nvSpPr>
        <p:spPr>
          <a:xfrm>
            <a:off x="325443" y="989523"/>
            <a:ext cx="2707930" cy="374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Bookman Old Style" panose="02050604050505020204" pitchFamily="18" charset="0"/>
                <a:cs typeface="Arial" panose="020B0604020202020204" pitchFamily="34" charset="0"/>
              </a:rPr>
              <a:t>Find the derivative of: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9D4222-9526-4040-812A-FAD1F98B03BC}"/>
              </a:ext>
            </a:extLst>
          </p:cNvPr>
          <p:cNvSpPr txBox="1"/>
          <p:nvPr/>
        </p:nvSpPr>
        <p:spPr>
          <a:xfrm>
            <a:off x="53926" y="1644328"/>
            <a:ext cx="1219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Solution: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D19C9F-2264-4C37-A2AC-8E4D355E02BA}"/>
              </a:ext>
            </a:extLst>
          </p:cNvPr>
          <p:cNvSpPr/>
          <p:nvPr/>
        </p:nvSpPr>
        <p:spPr>
          <a:xfrm>
            <a:off x="302253" y="566747"/>
            <a:ext cx="11145078" cy="1017877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8B9C0C-69D3-4DEF-9208-392F56224600}"/>
              </a:ext>
            </a:extLst>
          </p:cNvPr>
          <p:cNvCxnSpPr>
            <a:cxnSpLocks/>
          </p:cNvCxnSpPr>
          <p:nvPr/>
        </p:nvCxnSpPr>
        <p:spPr>
          <a:xfrm>
            <a:off x="5874792" y="1948373"/>
            <a:ext cx="0" cy="4695218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AF12636-6683-4830-999E-18A1B1803DDB}"/>
              </a:ext>
            </a:extLst>
          </p:cNvPr>
          <p:cNvSpPr txBox="1"/>
          <p:nvPr/>
        </p:nvSpPr>
        <p:spPr>
          <a:xfrm>
            <a:off x="2305960" y="1948373"/>
            <a:ext cx="3692362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i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Take natural logarithm of both sides</a:t>
            </a:r>
            <a:endParaRPr lang="en-US" sz="1600" i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EA66AA3-DCFB-488D-8106-308B29AE307D}"/>
                  </a:ext>
                </a:extLst>
              </p:cNvPr>
              <p:cNvSpPr txBox="1"/>
              <p:nvPr/>
            </p:nvSpPr>
            <p:spPr>
              <a:xfrm>
                <a:off x="-265322" y="2323488"/>
                <a:ext cx="2735945" cy="3906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16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e>
                      </m:d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d>
                        <m:dPr>
                          <m:ctrlPr>
                            <a:rPr lang="en-US" sz="1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ad>
                                <m:radPr>
                                  <m:degHide m:val="on"/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</m:rad>
                            </m:sup>
                          </m:sSup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EA66AA3-DCFB-488D-8106-308B29AE30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65322" y="2323488"/>
                <a:ext cx="2735945" cy="390620"/>
              </a:xfrm>
              <a:prstGeom prst="rect">
                <a:avLst/>
              </a:prstGeom>
              <a:blipFill>
                <a:blip r:embed="rId2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66BEBF6-6A8B-4001-97AB-A074AAD8A22B}"/>
                  </a:ext>
                </a:extLst>
              </p:cNvPr>
              <p:cNvSpPr txBox="1"/>
              <p:nvPr/>
            </p:nvSpPr>
            <p:spPr>
              <a:xfrm>
                <a:off x="155958" y="1908591"/>
                <a:ext cx="1339946" cy="3708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ad>
                            <m:radPr>
                              <m:degHide m:val="on"/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rad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66BEBF6-6A8B-4001-97AB-A074AAD8A2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958" y="1908591"/>
                <a:ext cx="1339946" cy="370871"/>
              </a:xfrm>
              <a:prstGeom prst="rect">
                <a:avLst/>
              </a:prstGeom>
              <a:blipFill>
                <a:blip r:embed="rId3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5143C08-43D6-414E-B913-4FFFA032BA77}"/>
                  </a:ext>
                </a:extLst>
              </p:cNvPr>
              <p:cNvSpPr txBox="1"/>
              <p:nvPr/>
            </p:nvSpPr>
            <p:spPr>
              <a:xfrm>
                <a:off x="-197388" y="2795340"/>
                <a:ext cx="2479427" cy="4632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e>
                      </m:d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rad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𝒍𝒏𝒙</m:t>
                      </m:r>
                    </m:oMath>
                  </m:oMathPara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5143C08-43D6-414E-B913-4FFFA032BA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97388" y="2795340"/>
                <a:ext cx="2479427" cy="4632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5811D1D6-0307-436C-BDBC-7431D052DBAB}"/>
              </a:ext>
            </a:extLst>
          </p:cNvPr>
          <p:cNvSpPr txBox="1"/>
          <p:nvPr/>
        </p:nvSpPr>
        <p:spPr>
          <a:xfrm>
            <a:off x="2806775" y="2327100"/>
            <a:ext cx="2758674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Using properties of logarithms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EEA2E7-3C38-4423-9826-3088ADDE6102}"/>
              </a:ext>
            </a:extLst>
          </p:cNvPr>
          <p:cNvSpPr txBox="1"/>
          <p:nvPr/>
        </p:nvSpPr>
        <p:spPr>
          <a:xfrm>
            <a:off x="3345185" y="2723561"/>
            <a:ext cx="2805658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Differentiate both sides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F557ED8-9E7A-43FD-B3FF-2880F3CCCC35}"/>
                  </a:ext>
                </a:extLst>
              </p:cNvPr>
              <p:cNvSpPr txBox="1"/>
              <p:nvPr/>
            </p:nvSpPr>
            <p:spPr>
              <a:xfrm>
                <a:off x="3371149" y="938195"/>
                <a:ext cx="1723291" cy="4055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ad>
                            <m:radPr>
                              <m:degHide m:val="on"/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rad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F557ED8-9E7A-43FD-B3FF-2880F3CCCC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1149" y="938195"/>
                <a:ext cx="1723291" cy="405560"/>
              </a:xfrm>
              <a:prstGeom prst="rect">
                <a:avLst/>
              </a:prstGeom>
              <a:blipFill>
                <a:blip r:embed="rId5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6BE229B-704A-495F-A625-3AC6CB3B90DF}"/>
                  </a:ext>
                </a:extLst>
              </p:cNvPr>
              <p:cNvSpPr txBox="1"/>
              <p:nvPr/>
            </p:nvSpPr>
            <p:spPr>
              <a:xfrm>
                <a:off x="66067" y="3236366"/>
                <a:ext cx="1273125" cy="7664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𝒅</m:t>
                              </m:r>
                            </m:num>
                            <m:den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𝒅𝒙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6BE229B-704A-495F-A625-3AC6CB3B90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67" y="3236366"/>
                <a:ext cx="1273125" cy="76649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B789BE9-74EA-4437-BAA0-9B9268762F7E}"/>
                  </a:ext>
                </a:extLst>
              </p:cNvPr>
              <p:cNvSpPr txBox="1"/>
              <p:nvPr/>
            </p:nvSpPr>
            <p:spPr>
              <a:xfrm>
                <a:off x="757689" y="3304828"/>
                <a:ext cx="4098172" cy="6954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rad>
                        </m:e>
                      </m:d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𝒍𝒏𝒙</m:t>
                      </m:r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rad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𝒍𝒏𝒙</m:t>
                          </m:r>
                        </m:e>
                      </m:d>
                    </m:oMath>
                  </m:oMathPara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B789BE9-74EA-4437-BAA0-9B9268762F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689" y="3304828"/>
                <a:ext cx="4098172" cy="69544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20F0689-3E4F-40E5-A78C-191B66CA9AAA}"/>
                  </a:ext>
                </a:extLst>
              </p:cNvPr>
              <p:cNvSpPr txBox="1"/>
              <p:nvPr/>
            </p:nvSpPr>
            <p:spPr>
              <a:xfrm>
                <a:off x="-289207" y="4130467"/>
                <a:ext cx="3394096" cy="6197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′(</m:t>
                          </m:r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num>
                        <m:den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den>
                      </m:f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rad>
                        </m:den>
                      </m:f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𝒍𝒏𝒙</m:t>
                      </m:r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rad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20F0689-3E4F-40E5-A78C-191B66CA9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89207" y="4130467"/>
                <a:ext cx="3394096" cy="61972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9E852D2-0E53-4380-8E5F-E1E49C4B01FA}"/>
                  </a:ext>
                </a:extLst>
              </p:cNvPr>
              <p:cNvSpPr txBox="1"/>
              <p:nvPr/>
            </p:nvSpPr>
            <p:spPr>
              <a:xfrm>
                <a:off x="-149832" y="4830966"/>
                <a:ext cx="2319830" cy="7555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𝒇</m:t>
                              </m:r>
                            </m:e>
                            <m:sup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num>
                        <m:den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den>
                      </m:f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𝒍𝒏𝒙</m:t>
                          </m:r>
                        </m:num>
                        <m:den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rad>
                        </m:den>
                      </m:f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9E852D2-0E53-4380-8E5F-E1E49C4B0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9832" y="4830966"/>
                <a:ext cx="2319830" cy="75552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1A3811E-09CC-45AE-8991-8F7A8E72FA42}"/>
                  </a:ext>
                </a:extLst>
              </p:cNvPr>
              <p:cNvSpPr txBox="1"/>
              <p:nvPr/>
            </p:nvSpPr>
            <p:spPr>
              <a:xfrm>
                <a:off x="-322460" y="5484748"/>
                <a:ext cx="3404331" cy="786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𝒍𝒏𝒙</m:t>
                              </m:r>
                            </m:num>
                            <m:den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1A3811E-09CC-45AE-8991-8F7A8E72FA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22460" y="5484748"/>
                <a:ext cx="3404331" cy="78688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09AF16F-ADAE-47DB-8D1A-8D516315D7D1}"/>
                  </a:ext>
                </a:extLst>
              </p:cNvPr>
              <p:cNvSpPr txBox="1"/>
              <p:nvPr/>
            </p:nvSpPr>
            <p:spPr>
              <a:xfrm>
                <a:off x="3485370" y="5595532"/>
                <a:ext cx="2261724" cy="3683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600" i="1" dirty="0">
                    <a:solidFill>
                      <a:schemeClr val="accent4">
                        <a:lumMod val="50000"/>
                      </a:schemeClr>
                    </a:solidFill>
                    <a:latin typeface="Calibri" panose="020F0502020204030204" pitchFamily="34" charset="0"/>
                    <a:cs typeface="Arial" panose="020B0604020202020204" pitchFamily="34" charset="0"/>
                  </a:rPr>
                  <a:t>Substitute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d>
                      <m:dPr>
                        <m:ctrlPr>
                          <a:rPr lang="en-US" sz="16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6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  <m:r>
                      <a:rPr lang="en-US" sz="1600" b="1" i="1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US" sz="1600" b="1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16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p>
                        <m:rad>
                          <m:radPr>
                            <m:degHide m:val="on"/>
                            <m:ctrlPr>
                              <a:rPr lang="en-US" sz="1600" b="1" i="1">
                                <a:solidFill>
                                  <a:schemeClr val="accent4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600" b="1" i="1">
                                <a:solidFill>
                                  <a:schemeClr val="accent4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𝒙</m:t>
                            </m:r>
                          </m:e>
                        </m:rad>
                      </m:sup>
                    </m:sSup>
                  </m:oMath>
                </a14:m>
                <a:endParaRPr lang="en-US" sz="1600" i="1" dirty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09AF16F-ADAE-47DB-8D1A-8D516315D7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5370" y="5595532"/>
                <a:ext cx="2261724" cy="368371"/>
              </a:xfrm>
              <a:prstGeom prst="rect">
                <a:avLst/>
              </a:prstGeom>
              <a:blipFill>
                <a:blip r:embed="rId11"/>
                <a:stretch>
                  <a:fillRect l="-1617" b="-2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FFAF914-9D82-4E72-A26B-B0CB8197B6EE}"/>
                  </a:ext>
                </a:extLst>
              </p:cNvPr>
              <p:cNvSpPr txBox="1"/>
              <p:nvPr/>
            </p:nvSpPr>
            <p:spPr>
              <a:xfrm>
                <a:off x="-62454" y="6092440"/>
                <a:ext cx="2940589" cy="6455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𝒍𝒏𝒙</m:t>
                              </m:r>
                            </m:num>
                            <m:den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ad>
                            <m:radPr>
                              <m:degHide m:val="on"/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rad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FFAF914-9D82-4E72-A26B-B0CB8197B6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2454" y="6092440"/>
                <a:ext cx="2940589" cy="64556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929E30DF-476E-4677-91A3-F2351FD7AFC9}"/>
              </a:ext>
            </a:extLst>
          </p:cNvPr>
          <p:cNvSpPr txBox="1"/>
          <p:nvPr/>
        </p:nvSpPr>
        <p:spPr>
          <a:xfrm>
            <a:off x="8352864" y="1782858"/>
            <a:ext cx="3692362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i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Take natural logarithm of both sides</a:t>
            </a:r>
            <a:endParaRPr lang="en-US" sz="1600" i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6BE4657-DA15-4835-9AFD-9FC0002F6A02}"/>
                  </a:ext>
                </a:extLst>
              </p:cNvPr>
              <p:cNvSpPr txBox="1"/>
              <p:nvPr/>
            </p:nvSpPr>
            <p:spPr>
              <a:xfrm>
                <a:off x="6039035" y="2200593"/>
                <a:ext cx="2296426" cy="3702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16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e>
                      </m:d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d>
                        <m:dPr>
                          <m:ctrlPr>
                            <a:rPr lang="en-US" sz="1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𝒍𝒏𝒙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6BE4657-DA15-4835-9AFD-9FC0002F6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9035" y="2200593"/>
                <a:ext cx="2296426" cy="370294"/>
              </a:xfrm>
              <a:prstGeom prst="rect">
                <a:avLst/>
              </a:prstGeom>
              <a:blipFill>
                <a:blip r:embed="rId1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78ACF69D-3DD9-494D-90E1-8AAF46DD1307}"/>
                  </a:ext>
                </a:extLst>
              </p:cNvPr>
              <p:cNvSpPr txBox="1"/>
              <p:nvPr/>
            </p:nvSpPr>
            <p:spPr>
              <a:xfrm>
                <a:off x="5998322" y="1800549"/>
                <a:ext cx="1927221" cy="468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2860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𝒍𝒏𝒙</m:t>
                          </m:r>
                        </m:sup>
                      </m:sSup>
                    </m:oMath>
                  </m:oMathPara>
                </a14:m>
                <a:endParaRPr lang="en-US" sz="105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78ACF69D-3DD9-494D-90E1-8AAF46DD13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8322" y="1800549"/>
                <a:ext cx="1927221" cy="46833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E8F086C-21FE-406B-8EB6-83A18C3D6FAE}"/>
                  </a:ext>
                </a:extLst>
              </p:cNvPr>
              <p:cNvSpPr txBox="1"/>
              <p:nvPr/>
            </p:nvSpPr>
            <p:spPr>
              <a:xfrm>
                <a:off x="5849516" y="2629825"/>
                <a:ext cx="2479427" cy="4632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e>
                      </m:d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𝒍𝒏𝒙</m:t>
                      </m:r>
                      <m:r>
                        <a:rPr lang="en-US" sz="16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en-US" sz="16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𝒍𝒏𝒙</m:t>
                      </m:r>
                    </m:oMath>
                  </m:oMathPara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E8F086C-21FE-406B-8EB6-83A18C3D6F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9516" y="2629825"/>
                <a:ext cx="2479427" cy="46326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D551FB5-6249-4378-9C02-658B44B0B3B3}"/>
                  </a:ext>
                </a:extLst>
              </p:cNvPr>
              <p:cNvSpPr txBox="1"/>
              <p:nvPr/>
            </p:nvSpPr>
            <p:spPr>
              <a:xfrm>
                <a:off x="6112971" y="2986123"/>
                <a:ext cx="2103931" cy="3441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e>
                      </m:d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𝒍𝒏𝒙</m:t>
                              </m:r>
                            </m:e>
                          </m:d>
                        </m:e>
                        <m:sup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D551FB5-6249-4378-9C02-658B44B0B3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2971" y="2986123"/>
                <a:ext cx="2103931" cy="344133"/>
              </a:xfrm>
              <a:prstGeom prst="rect">
                <a:avLst/>
              </a:prstGeom>
              <a:blipFill>
                <a:blip r:embed="rId1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A77A2E5-19D3-41EA-A6F8-0CC540407055}"/>
                  </a:ext>
                </a:extLst>
              </p:cNvPr>
              <p:cNvSpPr txBox="1"/>
              <p:nvPr/>
            </p:nvSpPr>
            <p:spPr>
              <a:xfrm>
                <a:off x="5370337" y="3339451"/>
                <a:ext cx="4098172" cy="9162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𝒅</m:t>
                              </m:r>
                            </m:num>
                            <m:den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𝒅𝒙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den>
                      </m:f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𝒍𝒏𝒙</m:t>
                      </m:r>
                      <m:r>
                        <a:rPr lang="en-US" sz="16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𝒍𝒏𝒙</m:t>
                          </m:r>
                        </m:e>
                      </m:d>
                    </m:oMath>
                  </m:oMathPara>
                </a14:m>
                <a:endParaRPr lang="en-US" sz="105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A77A2E5-19D3-41EA-A6F8-0CC5404070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0337" y="3339451"/>
                <a:ext cx="4098172" cy="91627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78D7487-770B-4CBE-833A-098E533A639D}"/>
                  </a:ext>
                </a:extLst>
              </p:cNvPr>
              <p:cNvSpPr txBox="1"/>
              <p:nvPr/>
            </p:nvSpPr>
            <p:spPr>
              <a:xfrm>
                <a:off x="5836932" y="4161347"/>
                <a:ext cx="2431602" cy="617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′(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num>
                        <m:den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den>
                      </m:f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𝒍𝒏𝒙</m:t>
                      </m:r>
                      <m:r>
                        <a:rPr lang="en-US" sz="16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78D7487-770B-4CBE-833A-098E533A63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6932" y="4161347"/>
                <a:ext cx="2431602" cy="61734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0677557-A532-403D-BA4A-12AEC1CDF81E}"/>
                  </a:ext>
                </a:extLst>
              </p:cNvPr>
              <p:cNvSpPr txBox="1"/>
              <p:nvPr/>
            </p:nvSpPr>
            <p:spPr>
              <a:xfrm>
                <a:off x="5900069" y="4843791"/>
                <a:ext cx="2319830" cy="7524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𝒇</m:t>
                              </m:r>
                            </m:e>
                            <m:sup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num>
                        <m:den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den>
                      </m:f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𝒍𝒏𝒙</m:t>
                          </m:r>
                        </m:num>
                        <m:den>
                          <m:r>
                            <a:rPr lang="en-US" sz="16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0677557-A532-403D-BA4A-12AEC1CDF8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0069" y="4843791"/>
                <a:ext cx="2319830" cy="75245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F36D5D4-8C2C-41B8-A9BE-3FACDB9E9F44}"/>
                  </a:ext>
                </a:extLst>
              </p:cNvPr>
              <p:cNvSpPr txBox="1"/>
              <p:nvPr/>
            </p:nvSpPr>
            <p:spPr>
              <a:xfrm>
                <a:off x="5688387" y="5467740"/>
                <a:ext cx="3404331" cy="786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𝒍𝒏𝒙</m:t>
                              </m:r>
                            </m:num>
                            <m:den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den>
                          </m:f>
                        </m:e>
                      </m:d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F36D5D4-8C2C-41B8-A9BE-3FACDB9E9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387" y="5467740"/>
                <a:ext cx="3404331" cy="78688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FCB40C87-4627-4EF8-B0F2-BD7186C8BC00}"/>
                  </a:ext>
                </a:extLst>
              </p:cNvPr>
              <p:cNvSpPr txBox="1"/>
              <p:nvPr/>
            </p:nvSpPr>
            <p:spPr>
              <a:xfrm>
                <a:off x="9500780" y="5586494"/>
                <a:ext cx="2261724" cy="3497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600" i="1" dirty="0">
                    <a:solidFill>
                      <a:schemeClr val="accent4">
                        <a:lumMod val="50000"/>
                      </a:schemeClr>
                    </a:solidFill>
                    <a:latin typeface="Calibri" panose="020F0502020204030204" pitchFamily="34" charset="0"/>
                    <a:cs typeface="Arial" panose="020B0604020202020204" pitchFamily="34" charset="0"/>
                  </a:rPr>
                  <a:t>Substitute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𝒇</m:t>
                    </m:r>
                    <m:d>
                      <m:dPr>
                        <m:ctrlPr>
                          <a:rPr lang="en-US" sz="1600" b="1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6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  <m:r>
                      <a:rPr lang="en-US" sz="1600" b="1" i="1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US" sz="16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16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p>
                        <m:r>
                          <a:rPr lang="en-US" sz="16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𝒍𝒏𝒙</m:t>
                        </m:r>
                      </m:sup>
                    </m:sSup>
                  </m:oMath>
                </a14:m>
                <a:endParaRPr lang="en-US" sz="1600" i="1" dirty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FCB40C87-4627-4EF8-B0F2-BD7186C8BC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0780" y="5586494"/>
                <a:ext cx="2261724" cy="349776"/>
              </a:xfrm>
              <a:prstGeom prst="rect">
                <a:avLst/>
              </a:prstGeom>
              <a:blipFill>
                <a:blip r:embed="rId21"/>
                <a:stretch>
                  <a:fillRect l="-1617" t="-1724" b="-206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38E5531-8027-4061-9FDD-D8145C92E859}"/>
                  </a:ext>
                </a:extLst>
              </p:cNvPr>
              <p:cNvSpPr txBox="1"/>
              <p:nvPr/>
            </p:nvSpPr>
            <p:spPr>
              <a:xfrm>
                <a:off x="5943440" y="6197699"/>
                <a:ext cx="2940589" cy="8917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𝒍𝒏𝒙</m:t>
                              </m:r>
                            </m:num>
                            <m:den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𝒍𝒏𝒙</m:t>
                          </m:r>
                        </m:sup>
                      </m:sSup>
                    </m:oMath>
                  </m:oMathPara>
                </a14:m>
                <a:endParaRPr lang="en-US" sz="105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38E5531-8027-4061-9FDD-D8145C92E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440" y="6197699"/>
                <a:ext cx="2940589" cy="891783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6F67B58-47B7-4913-B1AC-3AE7F127587C}"/>
                  </a:ext>
                </a:extLst>
              </p:cNvPr>
              <p:cNvSpPr txBox="1"/>
              <p:nvPr/>
            </p:nvSpPr>
            <p:spPr>
              <a:xfrm>
                <a:off x="6532784" y="980050"/>
                <a:ext cx="2177053" cy="5025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2860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𝒍𝒏𝒙</m:t>
                          </m:r>
                        </m:sup>
                      </m:sSup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6F67B58-47B7-4913-B1AC-3AE7F12758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2784" y="980050"/>
                <a:ext cx="2177053" cy="50251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Box 62">
            <a:extLst>
              <a:ext uri="{FF2B5EF4-FFF2-40B4-BE49-F238E27FC236}">
                <a16:creationId xmlns:a16="http://schemas.microsoft.com/office/drawing/2014/main" id="{1FD736B2-976C-4E8A-A093-256E7F531AB2}"/>
              </a:ext>
            </a:extLst>
          </p:cNvPr>
          <p:cNvSpPr txBox="1"/>
          <p:nvPr/>
        </p:nvSpPr>
        <p:spPr>
          <a:xfrm>
            <a:off x="8809047" y="2142548"/>
            <a:ext cx="3618914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Using properties of logarithms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4E5D5A6-B8E9-4199-A1A3-E28716AE1FA1}"/>
              </a:ext>
            </a:extLst>
          </p:cNvPr>
          <p:cNvSpPr txBox="1"/>
          <p:nvPr/>
        </p:nvSpPr>
        <p:spPr>
          <a:xfrm>
            <a:off x="9430445" y="2950964"/>
            <a:ext cx="2805658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Differentiate both sides Using Chain Rule</a:t>
            </a:r>
          </a:p>
        </p:txBody>
      </p:sp>
    </p:spTree>
    <p:extLst>
      <p:ext uri="{BB962C8B-B14F-4D97-AF65-F5344CB8AC3E}">
        <p14:creationId xmlns:p14="http://schemas.microsoft.com/office/powerpoint/2010/main" val="95361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/>
      <p:bldP spid="21" grpId="0"/>
      <p:bldP spid="36" grpId="0"/>
      <p:bldP spid="38" grpId="0"/>
      <p:bldP spid="40" grpId="0"/>
      <p:bldP spid="42" grpId="0"/>
      <p:bldP spid="44" grpId="0"/>
      <p:bldP spid="45" grpId="0"/>
      <p:bldP spid="53" grpId="0"/>
      <p:bldP spid="54" grpId="0"/>
      <p:bldP spid="55" grpId="0"/>
      <p:bldP spid="58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ext Topic (podcast) - Next Topic | Listen Notes">
            <a:extLst>
              <a:ext uri="{FF2B5EF4-FFF2-40B4-BE49-F238E27FC236}">
                <a16:creationId xmlns:a16="http://schemas.microsoft.com/office/drawing/2014/main" id="{EFA3C84D-9935-46E0-87EE-F95A31D02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95987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55B208-7B6C-46AA-835E-7C25028CB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41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449900-211E-4CD4-8666-FF5F9BC23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737" y="1481321"/>
            <a:ext cx="9591014" cy="24990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43CB7F-84C9-41CC-B677-4D782D7028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3737" y="3726906"/>
            <a:ext cx="8266051" cy="164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46136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70DF1-F0E8-4110-9147-6F8179D73208}"/>
              </a:ext>
            </a:extLst>
          </p:cNvPr>
          <p:cNvSpPr txBox="1"/>
          <p:nvPr/>
        </p:nvSpPr>
        <p:spPr>
          <a:xfrm>
            <a:off x="1491017" y="0"/>
            <a:ext cx="8908576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Finding the Derivative of an Inverse Trigonometric Function</a:t>
            </a:r>
            <a:endParaRPr lang="en-US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E08BC8-8168-48E6-B80E-037015041744}"/>
              </a:ext>
            </a:extLst>
          </p:cNvPr>
          <p:cNvSpPr txBox="1"/>
          <p:nvPr/>
        </p:nvSpPr>
        <p:spPr>
          <a:xfrm>
            <a:off x="663624" y="479268"/>
            <a:ext cx="5432376" cy="664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Exercise: 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Q29(a), Q30(a) Page: 204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7E0184-F053-478F-8702-C82A562EBADE}"/>
              </a:ext>
            </a:extLst>
          </p:cNvPr>
          <p:cNvSpPr/>
          <p:nvPr/>
        </p:nvSpPr>
        <p:spPr>
          <a:xfrm>
            <a:off x="655378" y="462328"/>
            <a:ext cx="10391062" cy="12000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CBACED-C254-4680-BB58-F76837B30215}"/>
              </a:ext>
            </a:extLst>
          </p:cNvPr>
          <p:cNvSpPr txBox="1"/>
          <p:nvPr/>
        </p:nvSpPr>
        <p:spPr>
          <a:xfrm>
            <a:off x="94682" y="1830682"/>
            <a:ext cx="1146412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Solution:</a:t>
            </a:r>
            <a:endParaRPr lang="en-US" sz="1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B8B523-77A1-4A76-A802-0643F8C8CC0D}"/>
              </a:ext>
            </a:extLst>
          </p:cNvPr>
          <p:cNvSpPr txBox="1"/>
          <p:nvPr/>
        </p:nvSpPr>
        <p:spPr>
          <a:xfrm>
            <a:off x="1318146" y="808483"/>
            <a:ext cx="4643361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Find the derivative of the given function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31BAD5F-5BC8-4E9F-95BE-7A449ECEDFA1}"/>
              </a:ext>
            </a:extLst>
          </p:cNvPr>
          <p:cNvCxnSpPr>
            <a:cxnSpLocks/>
          </p:cNvCxnSpPr>
          <p:nvPr/>
        </p:nvCxnSpPr>
        <p:spPr>
          <a:xfrm>
            <a:off x="5032843" y="2380530"/>
            <a:ext cx="0" cy="41248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5F82B78-5F69-49DE-B0CF-F46FB91DCED2}"/>
                  </a:ext>
                </a:extLst>
              </p:cNvPr>
              <p:cNvSpPr txBox="1"/>
              <p:nvPr/>
            </p:nvSpPr>
            <p:spPr>
              <a:xfrm>
                <a:off x="94682" y="2523908"/>
                <a:ext cx="2807641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sup>
                      </m:sSup>
                      <m:r>
                        <a:rPr lang="en-US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5F82B78-5F69-49DE-B0CF-F46FB91DCE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82" y="2523908"/>
                <a:ext cx="2807641" cy="375552"/>
              </a:xfrm>
              <a:prstGeom prst="rect">
                <a:avLst/>
              </a:prstGeom>
              <a:blipFill>
                <a:blip r:embed="rId2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7F70A11-3923-48DC-9924-10F7AAB7F3BB}"/>
                  </a:ext>
                </a:extLst>
              </p:cNvPr>
              <p:cNvSpPr txBox="1"/>
              <p:nvPr/>
            </p:nvSpPr>
            <p:spPr>
              <a:xfrm>
                <a:off x="-11595" y="3479297"/>
                <a:ext cx="2870032" cy="7290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en-US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𝟑</m:t>
                                      </m:r>
                                    </m:sup>
                                  </m:sSup>
                                  <m:r>
                                    <a:rPr lang="en-US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7F70A11-3923-48DC-9924-10F7AAB7F3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595" y="3479297"/>
                <a:ext cx="2870032" cy="7290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D0AF615-1528-4B4D-B601-F81B947F2042}"/>
                  </a:ext>
                </a:extLst>
              </p:cNvPr>
              <p:cNvSpPr txBox="1"/>
              <p:nvPr/>
            </p:nvSpPr>
            <p:spPr>
              <a:xfrm>
                <a:off x="271445" y="4901559"/>
                <a:ext cx="3839900" cy="8762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𝟑</m:t>
                                      </m:r>
                                    </m:sup>
                                  </m:s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D0AF615-1528-4B4D-B601-F81B947F20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445" y="4901559"/>
                <a:ext cx="3839900" cy="8762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BE8D1ED-ADC6-44EA-BF5E-D3AFA0BBF1E5}"/>
                  </a:ext>
                </a:extLst>
              </p:cNvPr>
              <p:cNvSpPr txBox="1"/>
              <p:nvPr/>
            </p:nvSpPr>
            <p:spPr>
              <a:xfrm>
                <a:off x="622435" y="5787434"/>
                <a:ext cx="3010316" cy="7714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𝟑</m:t>
                                      </m:r>
                                    </m:sup>
                                  </m:s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BE8D1ED-ADC6-44EA-BF5E-D3AFA0BBF1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435" y="5787434"/>
                <a:ext cx="3010316" cy="77149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4E4E121-43E1-427E-99E0-71C6C91C1A7F}"/>
                  </a:ext>
                </a:extLst>
              </p:cNvPr>
              <p:cNvSpPr txBox="1"/>
              <p:nvPr/>
            </p:nvSpPr>
            <p:spPr>
              <a:xfrm>
                <a:off x="5616392" y="5615429"/>
                <a:ext cx="3542163" cy="10573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4E4E121-43E1-427E-99E0-71C6C91C1A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6392" y="5615429"/>
                <a:ext cx="3542163" cy="105734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A8BD3C-5B5D-4426-A53D-2A550F02A02A}"/>
                  </a:ext>
                </a:extLst>
              </p:cNvPr>
              <p:cNvSpPr txBox="1"/>
              <p:nvPr/>
            </p:nvSpPr>
            <p:spPr>
              <a:xfrm>
                <a:off x="5642687" y="2497619"/>
                <a:ext cx="2901588" cy="652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𝒄𝒐𝒔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A8BD3C-5B5D-4426-A53D-2A550F02A0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2687" y="2497619"/>
                <a:ext cx="2901588" cy="6525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F2B559F-EE4F-4620-BAF3-31DD2F046583}"/>
                  </a:ext>
                </a:extLst>
              </p:cNvPr>
              <p:cNvSpPr txBox="1"/>
              <p:nvPr/>
            </p:nvSpPr>
            <p:spPr>
              <a:xfrm>
                <a:off x="5324832" y="3430230"/>
                <a:ext cx="3175894" cy="773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en-US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lang="en-US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F2B559F-EE4F-4620-BAF3-31DD2F0465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4832" y="3430230"/>
                <a:ext cx="3175894" cy="773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A646911-9554-4EB9-B3E2-4557496A3323}"/>
                  </a:ext>
                </a:extLst>
              </p:cNvPr>
              <p:cNvSpPr txBox="1"/>
              <p:nvPr/>
            </p:nvSpPr>
            <p:spPr>
              <a:xfrm>
                <a:off x="8189678" y="3487104"/>
                <a:ext cx="1528548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A646911-9554-4EB9-B3E2-4557496A33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9678" y="3487104"/>
                <a:ext cx="1528548" cy="61843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4569311-1051-4ED0-B08A-067DCD2214EF}"/>
                  </a:ext>
                </a:extLst>
              </p:cNvPr>
              <p:cNvSpPr txBox="1"/>
              <p:nvPr/>
            </p:nvSpPr>
            <p:spPr>
              <a:xfrm>
                <a:off x="6033180" y="4898325"/>
                <a:ext cx="3573005" cy="10060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∙(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4569311-1051-4ED0-B08A-067DCD2214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3180" y="4898325"/>
                <a:ext cx="3573005" cy="100604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C848F492-7A5B-40DB-9E27-0F26A81CCFCF}"/>
              </a:ext>
            </a:extLst>
          </p:cNvPr>
          <p:cNvSpPr txBox="1"/>
          <p:nvPr/>
        </p:nvSpPr>
        <p:spPr>
          <a:xfrm>
            <a:off x="7692599" y="2862701"/>
            <a:ext cx="1757145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Using Chain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ABEF3A0-76AE-4A31-B48D-8C109E789BDD}"/>
                  </a:ext>
                </a:extLst>
              </p:cNvPr>
              <p:cNvSpPr txBox="1"/>
              <p:nvPr/>
            </p:nvSpPr>
            <p:spPr>
              <a:xfrm>
                <a:off x="2517972" y="3501417"/>
                <a:ext cx="1834663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ABEF3A0-76AE-4A31-B48D-8C109E789B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972" y="3501417"/>
                <a:ext cx="1834663" cy="61843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0215050B-A469-4938-ABC5-C855BDE7A3E3}"/>
              </a:ext>
            </a:extLst>
          </p:cNvPr>
          <p:cNvSpPr txBox="1"/>
          <p:nvPr/>
        </p:nvSpPr>
        <p:spPr>
          <a:xfrm>
            <a:off x="8180163" y="4252063"/>
            <a:ext cx="1448773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Derivative of Inside</a:t>
            </a:r>
            <a:endParaRPr lang="en-US" sz="1100" i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794F05C-903F-4C35-B900-BC4BB7B73CA4}"/>
              </a:ext>
            </a:extLst>
          </p:cNvPr>
          <p:cNvSpPr txBox="1"/>
          <p:nvPr/>
        </p:nvSpPr>
        <p:spPr>
          <a:xfrm>
            <a:off x="6397254" y="4336811"/>
            <a:ext cx="15216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Derivative of Outside </a:t>
            </a:r>
          </a:p>
        </p:txBody>
      </p:sp>
      <p:sp>
        <p:nvSpPr>
          <p:cNvPr id="30" name="Right Brace 29">
            <a:extLst>
              <a:ext uri="{FF2B5EF4-FFF2-40B4-BE49-F238E27FC236}">
                <a16:creationId xmlns:a16="http://schemas.microsoft.com/office/drawing/2014/main" id="{061B32B7-FD4D-462A-9710-FE9BABFB89DB}"/>
              </a:ext>
            </a:extLst>
          </p:cNvPr>
          <p:cNvSpPr/>
          <p:nvPr/>
        </p:nvSpPr>
        <p:spPr>
          <a:xfrm rot="16200000" flipH="1">
            <a:off x="7354946" y="3550424"/>
            <a:ext cx="79945" cy="1334935"/>
          </a:xfrm>
          <a:prstGeom prst="rightBrac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ight Brace 30">
            <a:extLst>
              <a:ext uri="{FF2B5EF4-FFF2-40B4-BE49-F238E27FC236}">
                <a16:creationId xmlns:a16="http://schemas.microsoft.com/office/drawing/2014/main" id="{72D9FF84-1F19-45FC-9106-75DC6E0055BD}"/>
              </a:ext>
            </a:extLst>
          </p:cNvPr>
          <p:cNvSpPr/>
          <p:nvPr/>
        </p:nvSpPr>
        <p:spPr>
          <a:xfrm rot="16200000" flipH="1">
            <a:off x="8931093" y="3566987"/>
            <a:ext cx="45719" cy="1232342"/>
          </a:xfrm>
          <a:prstGeom prst="rightBrac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AD03B74-29BA-409B-B6C8-6E599A268A11}"/>
              </a:ext>
            </a:extLst>
          </p:cNvPr>
          <p:cNvSpPr txBox="1"/>
          <p:nvPr/>
        </p:nvSpPr>
        <p:spPr>
          <a:xfrm>
            <a:off x="2097518" y="2884138"/>
            <a:ext cx="1757145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Using Chain Rule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712D8B9-4D38-4FCD-B643-40F1C05EA885}"/>
              </a:ext>
            </a:extLst>
          </p:cNvPr>
          <p:cNvSpPr txBox="1"/>
          <p:nvPr/>
        </p:nvSpPr>
        <p:spPr>
          <a:xfrm>
            <a:off x="996767" y="4285362"/>
            <a:ext cx="20329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Derivative of Outside </a:t>
            </a:r>
          </a:p>
        </p:txBody>
      </p:sp>
      <p:sp>
        <p:nvSpPr>
          <p:cNvPr id="35" name="Right Brace 34">
            <a:extLst>
              <a:ext uri="{FF2B5EF4-FFF2-40B4-BE49-F238E27FC236}">
                <a16:creationId xmlns:a16="http://schemas.microsoft.com/office/drawing/2014/main" id="{6218B71D-00D0-40FF-B472-3FE3074D7DA2}"/>
              </a:ext>
            </a:extLst>
          </p:cNvPr>
          <p:cNvSpPr/>
          <p:nvPr/>
        </p:nvSpPr>
        <p:spPr>
          <a:xfrm rot="16200000" flipH="1">
            <a:off x="1673975" y="3501461"/>
            <a:ext cx="78177" cy="1489625"/>
          </a:xfrm>
          <a:prstGeom prst="rightBrac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E7F9D59-834D-4DAD-879B-92826E477BF3}"/>
              </a:ext>
            </a:extLst>
          </p:cNvPr>
          <p:cNvSpPr txBox="1"/>
          <p:nvPr/>
        </p:nvSpPr>
        <p:spPr>
          <a:xfrm>
            <a:off x="2736401" y="4226410"/>
            <a:ext cx="1448773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Derivative of Inside</a:t>
            </a:r>
            <a:endParaRPr lang="en-US" sz="1100" i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ight Brace 38">
            <a:extLst>
              <a:ext uri="{FF2B5EF4-FFF2-40B4-BE49-F238E27FC236}">
                <a16:creationId xmlns:a16="http://schemas.microsoft.com/office/drawing/2014/main" id="{5C1154EF-BD91-4D11-BCF9-73B0DE4E3FDB}"/>
              </a:ext>
            </a:extLst>
          </p:cNvPr>
          <p:cNvSpPr/>
          <p:nvPr/>
        </p:nvSpPr>
        <p:spPr>
          <a:xfrm rot="16200000" flipH="1">
            <a:off x="3448673" y="3584833"/>
            <a:ext cx="45719" cy="1232342"/>
          </a:xfrm>
          <a:prstGeom prst="rightBrac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7453898-80A3-4919-B0E8-14847B29AAA1}"/>
                  </a:ext>
                </a:extLst>
              </p:cNvPr>
              <p:cNvSpPr txBox="1"/>
              <p:nvPr/>
            </p:nvSpPr>
            <p:spPr>
              <a:xfrm>
                <a:off x="4739713" y="1220102"/>
                <a:ext cx="3192637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𝒄𝒐𝒔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sup>
                      </m:sSup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7453898-80A3-4919-B0E8-14847B29AA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9713" y="1220102"/>
                <a:ext cx="3192637" cy="375552"/>
              </a:xfrm>
              <a:prstGeom prst="rect">
                <a:avLst/>
              </a:prstGeom>
              <a:blipFill>
                <a:blip r:embed="rId12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1B5116C-5709-4380-B753-30A05B71BE1F}"/>
                  </a:ext>
                </a:extLst>
              </p:cNvPr>
              <p:cNvSpPr txBox="1"/>
              <p:nvPr/>
            </p:nvSpPr>
            <p:spPr>
              <a:xfrm>
                <a:off x="878257" y="1224592"/>
                <a:ext cx="3279430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𝒔𝒊𝒏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1B5116C-5709-4380-B753-30A05B71BE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257" y="1224592"/>
                <a:ext cx="3279430" cy="49795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111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6" grpId="0"/>
      <p:bldP spid="28" grpId="0"/>
      <p:bldP spid="29" grpId="0"/>
      <p:bldP spid="30" grpId="0" animBg="1"/>
      <p:bldP spid="31" grpId="0" animBg="1"/>
      <p:bldP spid="32" grpId="0"/>
      <p:bldP spid="34" grpId="0"/>
      <p:bldP spid="35" grpId="0" animBg="1"/>
      <p:bldP spid="38" grpId="0"/>
      <p:bldP spid="39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0442D2-4A60-4037-98A6-3E953A83DB58}"/>
              </a:ext>
            </a:extLst>
          </p:cNvPr>
          <p:cNvSpPr txBox="1"/>
          <p:nvPr/>
        </p:nvSpPr>
        <p:spPr>
          <a:xfrm>
            <a:off x="1491017" y="0"/>
            <a:ext cx="8908576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Finding the Derivative of an Inverse Trigonometric Function</a:t>
            </a:r>
            <a:endParaRPr lang="en-US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F945EF-EF6C-48CA-AC2A-8EAAE5EA38E5}"/>
              </a:ext>
            </a:extLst>
          </p:cNvPr>
          <p:cNvSpPr txBox="1"/>
          <p:nvPr/>
        </p:nvSpPr>
        <p:spPr>
          <a:xfrm>
            <a:off x="663624" y="479268"/>
            <a:ext cx="543237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Exercise: 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Q32(a), Q33(b) Page: 204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749BF2-CC2F-44B7-86A9-F2E38E9BDE65}"/>
              </a:ext>
            </a:extLst>
          </p:cNvPr>
          <p:cNvSpPr/>
          <p:nvPr/>
        </p:nvSpPr>
        <p:spPr>
          <a:xfrm>
            <a:off x="655378" y="462328"/>
            <a:ext cx="10391062" cy="12000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1050DD-F033-4FEA-BBCB-75F3AD03404F}"/>
              </a:ext>
            </a:extLst>
          </p:cNvPr>
          <p:cNvSpPr txBox="1"/>
          <p:nvPr/>
        </p:nvSpPr>
        <p:spPr>
          <a:xfrm>
            <a:off x="94682" y="1830682"/>
            <a:ext cx="1146412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Solution:</a:t>
            </a:r>
            <a:endParaRPr lang="en-US" sz="1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6B9D1B-F0E2-4555-957A-1ABA894C4750}"/>
              </a:ext>
            </a:extLst>
          </p:cNvPr>
          <p:cNvSpPr txBox="1"/>
          <p:nvPr/>
        </p:nvSpPr>
        <p:spPr>
          <a:xfrm>
            <a:off x="1318146" y="808483"/>
            <a:ext cx="4643361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Find the derivative of the given function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D0A7F02-A77B-4B80-AD97-0CB5350F435A}"/>
              </a:ext>
            </a:extLst>
          </p:cNvPr>
          <p:cNvCxnSpPr>
            <a:cxnSpLocks/>
          </p:cNvCxnSpPr>
          <p:nvPr/>
        </p:nvCxnSpPr>
        <p:spPr>
          <a:xfrm>
            <a:off x="5032843" y="2380530"/>
            <a:ext cx="0" cy="41248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98FF259-EA17-4549-92F8-8F70A76778DB}"/>
                  </a:ext>
                </a:extLst>
              </p:cNvPr>
              <p:cNvSpPr txBox="1"/>
              <p:nvPr/>
            </p:nvSpPr>
            <p:spPr>
              <a:xfrm>
                <a:off x="45989" y="2255265"/>
                <a:ext cx="2807641" cy="4389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𝒕𝒂𝒏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98FF259-EA17-4549-92F8-8F70A76778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89" y="2255265"/>
                <a:ext cx="2807641" cy="438966"/>
              </a:xfrm>
              <a:prstGeom prst="rect">
                <a:avLst/>
              </a:prstGeom>
              <a:blipFill>
                <a:blip r:embed="rId2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57D7FA3-99B3-4EDC-ABEE-15DDC15DEF31}"/>
                  </a:ext>
                </a:extLst>
              </p:cNvPr>
              <p:cNvSpPr txBox="1"/>
              <p:nvPr/>
            </p:nvSpPr>
            <p:spPr>
              <a:xfrm>
                <a:off x="269936" y="3158179"/>
                <a:ext cx="100835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57D7FA3-99B3-4EDC-ABEE-15DDC15DEF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36" y="3158179"/>
                <a:ext cx="1008356" cy="369332"/>
              </a:xfrm>
              <a:prstGeom prst="rect">
                <a:avLst/>
              </a:prstGeom>
              <a:blipFill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7EFA1E5-80D9-42BA-A88A-8EEF514FE9BD}"/>
                  </a:ext>
                </a:extLst>
              </p:cNvPr>
              <p:cNvSpPr txBox="1"/>
              <p:nvPr/>
            </p:nvSpPr>
            <p:spPr>
              <a:xfrm>
                <a:off x="832226" y="3726625"/>
                <a:ext cx="3839900" cy="7578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𝒕𝒂𝒏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7EFA1E5-80D9-42BA-A88A-8EEF514FE9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226" y="3726625"/>
                <a:ext cx="3839900" cy="7578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34FFC80-B6C4-4C5C-A297-18ACE06E141D}"/>
                  </a:ext>
                </a:extLst>
              </p:cNvPr>
              <p:cNvSpPr txBox="1"/>
              <p:nvPr/>
            </p:nvSpPr>
            <p:spPr>
              <a:xfrm>
                <a:off x="129603" y="4852910"/>
                <a:ext cx="3010316" cy="9382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𝟎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</m:den>
                          </m:f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𝒕𝒂𝒏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34FFC80-B6C4-4C5C-A297-18ACE06E14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603" y="4852910"/>
                <a:ext cx="3010316" cy="9382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3AFF16D-2024-477D-ADB4-0D2846DE5CDD}"/>
                  </a:ext>
                </a:extLst>
              </p:cNvPr>
              <p:cNvSpPr txBox="1"/>
              <p:nvPr/>
            </p:nvSpPr>
            <p:spPr>
              <a:xfrm>
                <a:off x="5971269" y="5580720"/>
                <a:ext cx="2660734" cy="10338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𝟏𝟔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𝟒</m:t>
                              </m:r>
                            </m:sup>
                          </m:sSup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𝟖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3AFF16D-2024-477D-ADB4-0D2846DE5C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269" y="5580720"/>
                <a:ext cx="2660734" cy="103380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F475869-4424-416D-A455-6D9B1BA82F73}"/>
                  </a:ext>
                </a:extLst>
              </p:cNvPr>
              <p:cNvSpPr txBox="1"/>
              <p:nvPr/>
            </p:nvSpPr>
            <p:spPr>
              <a:xfrm>
                <a:off x="5637579" y="2387737"/>
                <a:ext cx="2901588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𝟒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𝒔𝒆𝒄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𝟒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F475869-4424-416D-A455-6D9B1BA82F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579" y="2387737"/>
                <a:ext cx="2901588" cy="49795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CD70051-7B06-4297-A7F2-783146754686}"/>
                  </a:ext>
                </a:extLst>
              </p:cNvPr>
              <p:cNvSpPr txBox="1"/>
              <p:nvPr/>
            </p:nvSpPr>
            <p:spPr>
              <a:xfrm>
                <a:off x="5393561" y="3443527"/>
                <a:ext cx="3175894" cy="773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𝟒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𝟒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|</m:t>
                          </m:r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en-US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𝟒</m:t>
                                      </m:r>
                                    </m:sup>
                                  </m:s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CD70051-7B06-4297-A7F2-7831467546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3561" y="3443527"/>
                <a:ext cx="3175894" cy="773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F43D988-F23B-4B76-9ED6-9714D7F64442}"/>
                  </a:ext>
                </a:extLst>
              </p:cNvPr>
              <p:cNvSpPr txBox="1"/>
              <p:nvPr/>
            </p:nvSpPr>
            <p:spPr>
              <a:xfrm>
                <a:off x="8632002" y="3576894"/>
                <a:ext cx="1528548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𝟒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F43D988-F23B-4B76-9ED6-9714D7F64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2002" y="3576894"/>
                <a:ext cx="1528548" cy="61843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421698-9F4D-4BFA-BF04-9AE38CF79597}"/>
                  </a:ext>
                </a:extLst>
              </p:cNvPr>
              <p:cNvSpPr txBox="1"/>
              <p:nvPr/>
            </p:nvSpPr>
            <p:spPr>
              <a:xfrm>
                <a:off x="5998296" y="4977201"/>
                <a:ext cx="3573005" cy="10831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𝟒</m:t>
                          </m:r>
                        </m:num>
                        <m:den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𝟒</m:t>
                              </m:r>
                            </m:sup>
                          </m:sSup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𝟖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e>
                          </m:rad>
                        </m:den>
                      </m:f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∙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421698-9F4D-4BFA-BF04-9AE38CF795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8296" y="4977201"/>
                <a:ext cx="3573005" cy="108318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3592B968-105C-48FB-AE00-BA27B6427834}"/>
              </a:ext>
            </a:extLst>
          </p:cNvPr>
          <p:cNvSpPr txBox="1"/>
          <p:nvPr/>
        </p:nvSpPr>
        <p:spPr>
          <a:xfrm>
            <a:off x="9195262" y="2970403"/>
            <a:ext cx="1757145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Using Chain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13F0AA6-09EE-4747-AFFA-BE0FECCAAF24}"/>
                  </a:ext>
                </a:extLst>
              </p:cNvPr>
              <p:cNvSpPr txBox="1"/>
              <p:nvPr/>
            </p:nvSpPr>
            <p:spPr>
              <a:xfrm>
                <a:off x="1761052" y="2683226"/>
                <a:ext cx="1834663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𝒕𝒂𝒏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13F0AA6-09EE-4747-AFFA-BE0FECCAAF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1052" y="2683226"/>
                <a:ext cx="1834663" cy="61843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068047FF-44AF-48A8-98FF-963A3A809834}"/>
              </a:ext>
            </a:extLst>
          </p:cNvPr>
          <p:cNvSpPr txBox="1"/>
          <p:nvPr/>
        </p:nvSpPr>
        <p:spPr>
          <a:xfrm>
            <a:off x="8747476" y="4184588"/>
            <a:ext cx="1448773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Derivative of Inside</a:t>
            </a:r>
            <a:endParaRPr lang="en-US" sz="1100" i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DE9C77-69C6-4812-B8F6-0BB5608B9723}"/>
              </a:ext>
            </a:extLst>
          </p:cNvPr>
          <p:cNvSpPr txBox="1"/>
          <p:nvPr/>
        </p:nvSpPr>
        <p:spPr>
          <a:xfrm>
            <a:off x="6981508" y="4310474"/>
            <a:ext cx="15216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Derivative of Outside </a:t>
            </a:r>
          </a:p>
        </p:txBody>
      </p:sp>
      <p:sp>
        <p:nvSpPr>
          <p:cNvPr id="21" name="Right Brace 20">
            <a:extLst>
              <a:ext uri="{FF2B5EF4-FFF2-40B4-BE49-F238E27FC236}">
                <a16:creationId xmlns:a16="http://schemas.microsoft.com/office/drawing/2014/main" id="{F33B0375-9741-4285-8BF1-2D94638F2583}"/>
              </a:ext>
            </a:extLst>
          </p:cNvPr>
          <p:cNvSpPr/>
          <p:nvPr/>
        </p:nvSpPr>
        <p:spPr>
          <a:xfrm rot="16200000" flipH="1">
            <a:off x="7668482" y="3589642"/>
            <a:ext cx="79945" cy="1334935"/>
          </a:xfrm>
          <a:prstGeom prst="rightBrac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ight Brace 21">
            <a:extLst>
              <a:ext uri="{FF2B5EF4-FFF2-40B4-BE49-F238E27FC236}">
                <a16:creationId xmlns:a16="http://schemas.microsoft.com/office/drawing/2014/main" id="{B46C046B-D50B-46C6-A8B1-6E9114BC8B31}"/>
              </a:ext>
            </a:extLst>
          </p:cNvPr>
          <p:cNvSpPr/>
          <p:nvPr/>
        </p:nvSpPr>
        <p:spPr>
          <a:xfrm rot="16200000" flipH="1">
            <a:off x="9356439" y="3569830"/>
            <a:ext cx="45719" cy="1232342"/>
          </a:xfrm>
          <a:prstGeom prst="rightBrac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4E9A6AA-5658-4C4D-BDD6-FD4EA3B0B8DB}"/>
              </a:ext>
            </a:extLst>
          </p:cNvPr>
          <p:cNvSpPr txBox="1"/>
          <p:nvPr/>
        </p:nvSpPr>
        <p:spPr>
          <a:xfrm>
            <a:off x="2897295" y="2328998"/>
            <a:ext cx="1757145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Using Chain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17D0E90-86D7-452D-B1EF-98E566221396}"/>
                  </a:ext>
                </a:extLst>
              </p:cNvPr>
              <p:cNvSpPr txBox="1"/>
              <p:nvPr/>
            </p:nvSpPr>
            <p:spPr>
              <a:xfrm>
                <a:off x="1541009" y="3357411"/>
                <a:ext cx="2032982" cy="4389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𝒕𝒂𝒏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rad>
                    </m:oMath>
                  </m:oMathPara>
                </a14:m>
                <a:endParaRPr lang="en-US" i="1" dirty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17D0E90-86D7-452D-B1EF-98E5662213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1009" y="3357411"/>
                <a:ext cx="2032982" cy="43896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A4DA0A3-6352-43BC-BCCD-A8C73DAA94CE}"/>
                  </a:ext>
                </a:extLst>
              </p:cNvPr>
              <p:cNvSpPr txBox="1"/>
              <p:nvPr/>
            </p:nvSpPr>
            <p:spPr>
              <a:xfrm>
                <a:off x="251206" y="4201917"/>
                <a:ext cx="1042118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en-US" sz="1100" i="1" dirty="0">
                  <a:solidFill>
                    <a:schemeClr val="accent4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A4DA0A3-6352-43BC-BCCD-A8C73DAA94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06" y="4201917"/>
                <a:ext cx="1042118" cy="4912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FCE2375-B0E8-4806-BE70-540DA099D2B2}"/>
                  </a:ext>
                </a:extLst>
              </p:cNvPr>
              <p:cNvSpPr txBox="1"/>
              <p:nvPr/>
            </p:nvSpPr>
            <p:spPr>
              <a:xfrm>
                <a:off x="4739713" y="1220102"/>
                <a:ext cx="3192637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𝟒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𝒔𝒆𝒄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𝟒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FCE2375-B0E8-4806-BE70-540DA099D2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9713" y="1220102"/>
                <a:ext cx="3192637" cy="49795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679A749-99B0-477C-A8E4-63188CD42270}"/>
                  </a:ext>
                </a:extLst>
              </p:cNvPr>
              <p:cNvSpPr txBox="1"/>
              <p:nvPr/>
            </p:nvSpPr>
            <p:spPr>
              <a:xfrm>
                <a:off x="878257" y="1224592"/>
                <a:ext cx="3279430" cy="565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𝒕𝒂𝒏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rad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679A749-99B0-477C-A8E4-63188CD42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257" y="1224592"/>
                <a:ext cx="3279430" cy="56579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0EE7D74-B3D7-4909-802A-F05C40A9AE06}"/>
              </a:ext>
            </a:extLst>
          </p:cNvPr>
          <p:cNvCxnSpPr/>
          <p:nvPr/>
        </p:nvCxnSpPr>
        <p:spPr>
          <a:xfrm>
            <a:off x="1516127" y="3342845"/>
            <a:ext cx="24458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A924BD4-8F6E-4500-8C34-27ADF9F12B99}"/>
              </a:ext>
            </a:extLst>
          </p:cNvPr>
          <p:cNvCxnSpPr/>
          <p:nvPr/>
        </p:nvCxnSpPr>
        <p:spPr>
          <a:xfrm>
            <a:off x="1541009" y="4379486"/>
            <a:ext cx="24458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B78E6FD-674D-4ADF-9A42-C1001A548BAB}"/>
                  </a:ext>
                </a:extLst>
              </p:cNvPr>
              <p:cNvSpPr txBox="1"/>
              <p:nvPr/>
            </p:nvSpPr>
            <p:spPr>
              <a:xfrm>
                <a:off x="1816849" y="4428654"/>
                <a:ext cx="1757142" cy="4389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𝒕𝒂𝒏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p>
                          </m:s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B78E6FD-674D-4ADF-9A42-C1001A548B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6849" y="4428654"/>
                <a:ext cx="1757142" cy="43896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CF00986-2C60-42E7-B986-6753E13BA861}"/>
                  </a:ext>
                </a:extLst>
              </p:cNvPr>
              <p:cNvSpPr txBox="1"/>
              <p:nvPr/>
            </p:nvSpPr>
            <p:spPr>
              <a:xfrm>
                <a:off x="321897" y="5950821"/>
                <a:ext cx="3675172" cy="7399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  <m:rad>
                            <m:radPr>
                              <m:degHide m:val="on"/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𝒕𝒂𝒏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p>
                              </m:s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CF00986-2C60-42E7-B986-6753E13BA8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897" y="5950821"/>
                <a:ext cx="3675172" cy="73994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95D4C88-2A2A-467D-AB21-40B1BE7A246E}"/>
                  </a:ext>
                </a:extLst>
              </p:cNvPr>
              <p:cNvSpPr txBox="1"/>
              <p:nvPr/>
            </p:nvSpPr>
            <p:spPr>
              <a:xfrm>
                <a:off x="5998296" y="2788148"/>
                <a:ext cx="2901584" cy="7578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𝒇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</m:t>
                      </m:r>
                      <m:d>
                        <m:d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𝟒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𝒔𝒆𝒄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p>
                          </m:s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1800" b="1" i="1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1800" b="1" i="1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𝟒</m:t>
                              </m:r>
                            </m:sup>
                          </m:s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95D4C88-2A2A-467D-AB21-40B1BE7A24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8296" y="2788148"/>
                <a:ext cx="2901584" cy="757836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294C1D7-B54D-4445-B305-8E94D544D5B1}"/>
                  </a:ext>
                </a:extLst>
              </p:cNvPr>
              <p:cNvSpPr txBox="1"/>
              <p:nvPr/>
            </p:nvSpPr>
            <p:spPr>
              <a:xfrm>
                <a:off x="8208802" y="5831618"/>
                <a:ext cx="1932797" cy="6646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𝟏𝟔</m:t>
                          </m:r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𝟖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294C1D7-B54D-4445-B305-8E94D544D5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8802" y="5831618"/>
                <a:ext cx="1932797" cy="664606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442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 animBg="1"/>
      <p:bldP spid="22" grpId="0" animBg="1"/>
      <p:bldP spid="23" grpId="0"/>
      <p:bldP spid="24" grpId="0"/>
      <p:bldP spid="26" grpId="0"/>
      <p:bldP spid="34" grpId="0"/>
      <p:bldP spid="36" grpId="0"/>
      <p:bldP spid="38" grpId="0"/>
      <p:bldP spid="40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ext Topic (podcast) - Next Topic | Listen Notes">
            <a:extLst>
              <a:ext uri="{FF2B5EF4-FFF2-40B4-BE49-F238E27FC236}">
                <a16:creationId xmlns:a16="http://schemas.microsoft.com/office/drawing/2014/main" id="{31549582-5CED-44D6-BAA0-6037EA027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6151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FD6BA7-504F-4FE0-A611-196F121FA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24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4148F5-9195-4DD9-8816-C34FBC61D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075" y="1299884"/>
            <a:ext cx="7252623" cy="385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7085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6A7398-B8B9-4A76-A465-3FA90C43A222}"/>
              </a:ext>
            </a:extLst>
          </p:cNvPr>
          <p:cNvSpPr txBox="1"/>
          <p:nvPr/>
        </p:nvSpPr>
        <p:spPr>
          <a:xfrm>
            <a:off x="2951328" y="105651"/>
            <a:ext cx="5128146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Implicit Differentiation</a:t>
            </a:r>
            <a:endParaRPr lang="en-US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E3B586-A8E1-4E9A-8374-F10DB46C0E32}"/>
              </a:ext>
            </a:extLst>
          </p:cNvPr>
          <p:cNvSpPr txBox="1"/>
          <p:nvPr/>
        </p:nvSpPr>
        <p:spPr>
          <a:xfrm>
            <a:off x="484496" y="575651"/>
            <a:ext cx="2562367" cy="664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Example: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Q5 Page: 204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481A16-B1DA-4B67-BF66-51E268DBFB51}"/>
                  </a:ext>
                </a:extLst>
              </p:cNvPr>
              <p:cNvSpPr txBox="1"/>
              <p:nvPr/>
            </p:nvSpPr>
            <p:spPr>
              <a:xfrm>
                <a:off x="946250" y="1038995"/>
                <a:ext cx="3584807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Find the derivative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′(</m:t>
                    </m:r>
                    <m:r>
                      <a:rPr lang="en-US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implicitly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481A16-B1DA-4B67-BF66-51E268DBF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250" y="1038995"/>
                <a:ext cx="3584807" cy="374846"/>
              </a:xfrm>
              <a:prstGeom prst="rect">
                <a:avLst/>
              </a:prstGeom>
              <a:blipFill>
                <a:blip r:embed="rId2"/>
                <a:stretch>
                  <a:fillRect l="-1361" t="-6452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4F4C3E4A-83D1-4287-ACC1-4F3681F7CFE5}"/>
              </a:ext>
            </a:extLst>
          </p:cNvPr>
          <p:cNvSpPr/>
          <p:nvPr/>
        </p:nvSpPr>
        <p:spPr>
          <a:xfrm>
            <a:off x="484496" y="575651"/>
            <a:ext cx="11223008" cy="10484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A3F2CA-041D-42BE-BFE1-493BE96F5D99}"/>
              </a:ext>
            </a:extLst>
          </p:cNvPr>
          <p:cNvSpPr txBox="1"/>
          <p:nvPr/>
        </p:nvSpPr>
        <p:spPr>
          <a:xfrm>
            <a:off x="185951" y="1718758"/>
            <a:ext cx="1252182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Solution:</a:t>
            </a:r>
            <a:endParaRPr lang="en-US" sz="1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C68F6DB-A955-418A-B7E5-7E0ABE79C9B7}"/>
                  </a:ext>
                </a:extLst>
              </p:cNvPr>
              <p:cNvSpPr txBox="1"/>
              <p:nvPr/>
            </p:nvSpPr>
            <p:spPr>
              <a:xfrm>
                <a:off x="5515401" y="1099867"/>
                <a:ext cx="2808027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𝒚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𝟒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C68F6DB-A955-418A-B7E5-7E0ABE79C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5401" y="1099867"/>
                <a:ext cx="2808027" cy="375552"/>
              </a:xfrm>
              <a:prstGeom prst="rect">
                <a:avLst/>
              </a:prstGeom>
              <a:blipFill>
                <a:blip r:embed="rId3"/>
                <a:stretch>
                  <a:fillRect b="-1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D0273F8-B64F-41E8-9EEE-880F8B74B928}"/>
                  </a:ext>
                </a:extLst>
              </p:cNvPr>
              <p:cNvSpPr txBox="1"/>
              <p:nvPr/>
            </p:nvSpPr>
            <p:spPr>
              <a:xfrm>
                <a:off x="270115" y="2188984"/>
                <a:ext cx="2468538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𝒚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𝟒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D0273F8-B64F-41E8-9EEE-880F8B74B9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115" y="2188984"/>
                <a:ext cx="2468538" cy="4979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B955588-AECE-4E2E-9AB2-96306DA3F10C}"/>
                  </a:ext>
                </a:extLst>
              </p:cNvPr>
              <p:cNvSpPr txBox="1"/>
              <p:nvPr/>
            </p:nvSpPr>
            <p:spPr>
              <a:xfrm>
                <a:off x="99515" y="2942621"/>
                <a:ext cx="3422176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𝟑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𝒚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B955588-AECE-4E2E-9AB2-96306DA3F1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5" y="2942621"/>
                <a:ext cx="3422176" cy="6184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0C40033-D76C-40B2-A209-D71CE7AFE27C}"/>
                  </a:ext>
                </a:extLst>
              </p:cNvPr>
              <p:cNvSpPr txBox="1"/>
              <p:nvPr/>
            </p:nvSpPr>
            <p:spPr>
              <a:xfrm>
                <a:off x="99515" y="4005478"/>
                <a:ext cx="3736074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𝟑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𝒚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0C40033-D76C-40B2-A209-D71CE7AFE2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5" y="4005478"/>
                <a:ext cx="3736074" cy="6184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A1D1886B-0229-4296-A65A-67F846D9D57E}"/>
              </a:ext>
            </a:extLst>
          </p:cNvPr>
          <p:cNvSpPr txBox="1"/>
          <p:nvPr/>
        </p:nvSpPr>
        <p:spPr>
          <a:xfrm>
            <a:off x="1967552" y="2492245"/>
            <a:ext cx="2712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4">
                    <a:lumMod val="50000"/>
                  </a:schemeClr>
                </a:solidFill>
              </a:rPr>
              <a:t>Differentiate Implicitly</a:t>
            </a:r>
            <a:endParaRPr lang="en-US" dirty="0"/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17B5A339-71D6-41F0-9EF1-C3066652F8B3}"/>
              </a:ext>
            </a:extLst>
          </p:cNvPr>
          <p:cNvSpPr/>
          <p:nvPr/>
        </p:nvSpPr>
        <p:spPr>
          <a:xfrm rot="16200000" flipH="1">
            <a:off x="923390" y="4104219"/>
            <a:ext cx="45719" cy="1167963"/>
          </a:xfrm>
          <a:prstGeom prst="rightBrac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8A8213-2379-441C-AB2D-D7776F3FB47C}"/>
              </a:ext>
            </a:extLst>
          </p:cNvPr>
          <p:cNvSpPr txBox="1"/>
          <p:nvPr/>
        </p:nvSpPr>
        <p:spPr>
          <a:xfrm>
            <a:off x="93520" y="4729781"/>
            <a:ext cx="21517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>
                <a:solidFill>
                  <a:schemeClr val="accent4">
                    <a:lumMod val="50000"/>
                  </a:schemeClr>
                </a:solidFill>
              </a:rPr>
              <a:t>Using Product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0A7FE16-169D-49CD-9400-4F06DA8D2229}"/>
                  </a:ext>
                </a:extLst>
              </p:cNvPr>
              <p:cNvSpPr txBox="1"/>
              <p:nvPr/>
            </p:nvSpPr>
            <p:spPr>
              <a:xfrm>
                <a:off x="135340" y="5037909"/>
                <a:ext cx="1484194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∙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𝒚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0A7FE16-169D-49CD-9400-4F06DA8D22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340" y="5037909"/>
                <a:ext cx="1484194" cy="61843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EB63B51-FAE3-4601-9FBC-07FE14D03FD1}"/>
                  </a:ext>
                </a:extLst>
              </p:cNvPr>
              <p:cNvSpPr txBox="1"/>
              <p:nvPr/>
            </p:nvSpPr>
            <p:spPr>
              <a:xfrm>
                <a:off x="1369321" y="5063060"/>
                <a:ext cx="1743501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EB63B51-FAE3-4601-9FBC-07FE14D03F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9321" y="5063060"/>
                <a:ext cx="1743501" cy="61843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E42C41B-8F8E-4F4D-8763-E47D4EA79CB0}"/>
                  </a:ext>
                </a:extLst>
              </p:cNvPr>
              <p:cNvSpPr txBox="1"/>
              <p:nvPr/>
            </p:nvSpPr>
            <p:spPr>
              <a:xfrm>
                <a:off x="2845555" y="5063059"/>
                <a:ext cx="1375012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𝟑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𝒚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E42C41B-8F8E-4F4D-8763-E47D4EA79C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5555" y="5063059"/>
                <a:ext cx="1375012" cy="61843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F8012D7-454D-492E-81FB-CD5DBFE99D75}"/>
                  </a:ext>
                </a:extLst>
              </p:cNvPr>
              <p:cNvSpPr txBox="1"/>
              <p:nvPr/>
            </p:nvSpPr>
            <p:spPr>
              <a:xfrm>
                <a:off x="4014139" y="5190211"/>
                <a:ext cx="665328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𝟒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F8012D7-454D-492E-81FB-CD5DBFE99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139" y="5190211"/>
                <a:ext cx="665328" cy="4912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BECE843-8FC4-42CC-9FC0-A7E8E01625CD}"/>
                  </a:ext>
                </a:extLst>
              </p:cNvPr>
              <p:cNvSpPr txBox="1"/>
              <p:nvPr/>
            </p:nvSpPr>
            <p:spPr>
              <a:xfrm>
                <a:off x="-38386" y="6169895"/>
                <a:ext cx="1375012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)∙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𝒚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BECE843-8FC4-42CC-9FC0-A7E8E0162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8386" y="6169895"/>
                <a:ext cx="1375012" cy="375552"/>
              </a:xfrm>
              <a:prstGeom prst="rect">
                <a:avLst/>
              </a:prstGeom>
              <a:blipFill>
                <a:blip r:embed="rId12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A1F65E3-505C-43B6-B1C5-67C969609EA6}"/>
                  </a:ext>
                </a:extLst>
              </p:cNvPr>
              <p:cNvSpPr txBox="1"/>
              <p:nvPr/>
            </p:nvSpPr>
            <p:spPr>
              <a:xfrm>
                <a:off x="1091817" y="6027203"/>
                <a:ext cx="2262116" cy="6658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𝒅𝒚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𝒚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A1F65E3-505C-43B6-B1C5-67C969609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817" y="6027203"/>
                <a:ext cx="2262116" cy="6658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A985108-B102-4D1D-AC4E-286253C67E80}"/>
                  </a:ext>
                </a:extLst>
              </p:cNvPr>
              <p:cNvSpPr txBox="1"/>
              <p:nvPr/>
            </p:nvSpPr>
            <p:spPr>
              <a:xfrm>
                <a:off x="3026382" y="6052353"/>
                <a:ext cx="1975513" cy="6658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𝒅𝒚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𝟑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𝒚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𝒅𝒚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A985108-B102-4D1D-AC4E-286253C67E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6382" y="6052353"/>
                <a:ext cx="1975513" cy="66588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A7FDC4F-F10A-48E6-997B-A4DE432DE011}"/>
                  </a:ext>
                </a:extLst>
              </p:cNvPr>
              <p:cNvSpPr txBox="1"/>
              <p:nvPr/>
            </p:nvSpPr>
            <p:spPr>
              <a:xfrm>
                <a:off x="4756808" y="6206472"/>
                <a:ext cx="78872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A7FDC4F-F10A-48E6-997B-A4DE432DE0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6808" y="6206472"/>
                <a:ext cx="788726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537CE27-8AA6-4778-9373-F5EFD39A1DC1}"/>
                  </a:ext>
                </a:extLst>
              </p:cNvPr>
              <p:cNvSpPr txBox="1"/>
              <p:nvPr/>
            </p:nvSpPr>
            <p:spPr>
              <a:xfrm>
                <a:off x="6259774" y="2053680"/>
                <a:ext cx="4996218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𝒚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′(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)+(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′(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𝟒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537CE27-8AA6-4778-9373-F5EFD39A1D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774" y="2053680"/>
                <a:ext cx="4996218" cy="49795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4C68F87-890D-4F81-8A41-B0ACC313F00B}"/>
                  </a:ext>
                </a:extLst>
              </p:cNvPr>
              <p:cNvSpPr txBox="1"/>
              <p:nvPr/>
            </p:nvSpPr>
            <p:spPr>
              <a:xfrm>
                <a:off x="6016959" y="5598512"/>
                <a:ext cx="3082679" cy="8479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′(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𝒚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4C68F87-890D-4F81-8A41-B0ACC313F0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6959" y="5598512"/>
                <a:ext cx="3082679" cy="84792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81EAE91-FC7B-43EA-8DFD-787145AB7B95}"/>
                  </a:ext>
                </a:extLst>
              </p:cNvPr>
              <p:cNvSpPr txBox="1"/>
              <p:nvPr/>
            </p:nvSpPr>
            <p:spPr>
              <a:xfrm>
                <a:off x="6496344" y="2981233"/>
                <a:ext cx="3736074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𝒚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𝟐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′(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)+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′(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𝟒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81EAE91-FC7B-43EA-8DFD-787145AB7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344" y="2981233"/>
                <a:ext cx="3736074" cy="49795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2BBD16F-ED3D-4363-BE9F-B239D3C51A2D}"/>
                  </a:ext>
                </a:extLst>
              </p:cNvPr>
              <p:cNvSpPr txBox="1"/>
              <p:nvPr/>
            </p:nvSpPr>
            <p:spPr>
              <a:xfrm>
                <a:off x="6612340" y="3875369"/>
                <a:ext cx="3422176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𝟐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′(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)+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′(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𝟒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𝒚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2BBD16F-ED3D-4363-BE9F-B239D3C51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2340" y="3875369"/>
                <a:ext cx="3422176" cy="49795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6F96244-6BC5-459A-AB1F-7F90FBC1AE6E}"/>
                  </a:ext>
                </a:extLst>
              </p:cNvPr>
              <p:cNvSpPr txBox="1"/>
              <p:nvPr/>
            </p:nvSpPr>
            <p:spPr>
              <a:xfrm>
                <a:off x="6389431" y="4755509"/>
                <a:ext cx="3497238" cy="497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′(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)(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𝟐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𝟒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sSup>
                        <m:sSup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𝒚</m:t>
                          </m:r>
                        </m:e>
                        <m: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6F96244-6BC5-459A-AB1F-7F90FBC1AE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431" y="4755509"/>
                <a:ext cx="3497238" cy="49795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699325B-51FC-4442-9EFE-E90E5ACA2426}"/>
                  </a:ext>
                </a:extLst>
              </p:cNvPr>
              <p:cNvSpPr txBox="1"/>
              <p:nvPr/>
            </p:nvSpPr>
            <p:spPr>
              <a:xfrm>
                <a:off x="8867067" y="3400594"/>
                <a:ext cx="3361327" cy="3434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i="1" dirty="0">
                    <a:solidFill>
                      <a:schemeClr val="accent4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Collect terms with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′(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600" i="1" dirty="0">
                    <a:solidFill>
                      <a:schemeClr val="accent4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on one side</a:t>
                </a:r>
                <a:endParaRPr lang="en-US" sz="1600" i="1" dirty="0">
                  <a:solidFill>
                    <a:schemeClr val="accent4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699325B-51FC-4442-9EFE-E90E5ACA24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067" y="3400594"/>
                <a:ext cx="3361327" cy="343427"/>
              </a:xfrm>
              <a:prstGeom prst="rect">
                <a:avLst/>
              </a:prstGeom>
              <a:blipFill>
                <a:blip r:embed="rId21"/>
                <a:stretch>
                  <a:fillRect l="-1089" t="-3571" b="-23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3BEE88C-E173-45F6-99D1-C0C133763D9E}"/>
                  </a:ext>
                </a:extLst>
              </p:cNvPr>
              <p:cNvSpPr txBox="1"/>
              <p:nvPr/>
            </p:nvSpPr>
            <p:spPr>
              <a:xfrm>
                <a:off x="10483618" y="4351249"/>
                <a:ext cx="1544748" cy="3434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i="1" dirty="0">
                    <a:solidFill>
                      <a:schemeClr val="accent4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Factor out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′(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1600" i="1" dirty="0">
                  <a:solidFill>
                    <a:schemeClr val="accent4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3BEE88C-E173-45F6-99D1-C0C133763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3618" y="4351249"/>
                <a:ext cx="1544748" cy="343427"/>
              </a:xfrm>
              <a:prstGeom prst="rect">
                <a:avLst/>
              </a:prstGeom>
              <a:blipFill>
                <a:blip r:embed="rId22"/>
                <a:stretch>
                  <a:fillRect l="-2372" t="-3571" b="-23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71BBE6E-3B66-4BD1-BE40-255A5234DE53}"/>
                  </a:ext>
                </a:extLst>
              </p:cNvPr>
              <p:cNvSpPr txBox="1"/>
              <p:nvPr/>
            </p:nvSpPr>
            <p:spPr>
              <a:xfrm>
                <a:off x="10664581" y="5338071"/>
                <a:ext cx="1860650" cy="3434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 i="1" dirty="0">
                    <a:solidFill>
                      <a:schemeClr val="accent4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Solve for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′(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1600" i="1" dirty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71BBE6E-3B66-4BD1-BE40-255A5234D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4581" y="5338071"/>
                <a:ext cx="1860650" cy="343427"/>
              </a:xfrm>
              <a:prstGeom prst="rect">
                <a:avLst/>
              </a:prstGeom>
              <a:blipFill>
                <a:blip r:embed="rId23"/>
                <a:stretch>
                  <a:fillRect l="-1634" t="-3571" b="-23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EDDFEAF-8942-4094-AFB5-10477BF7861E}"/>
              </a:ext>
            </a:extLst>
          </p:cNvPr>
          <p:cNvCxnSpPr/>
          <p:nvPr/>
        </p:nvCxnSpPr>
        <p:spPr>
          <a:xfrm>
            <a:off x="6484975" y="2053680"/>
            <a:ext cx="0" cy="4293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8A4F8366-16BD-453E-8445-DE5E089925DA}"/>
              </a:ext>
            </a:extLst>
          </p:cNvPr>
          <p:cNvSpPr txBox="1"/>
          <p:nvPr/>
        </p:nvSpPr>
        <p:spPr>
          <a:xfrm>
            <a:off x="1537836" y="5782086"/>
            <a:ext cx="14429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4">
                    <a:lumMod val="50000"/>
                  </a:schemeClr>
                </a:solidFill>
              </a:rPr>
              <a:t>Use Chain Rule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B300AD8-73D6-4915-960A-6F99D7635023}"/>
                  </a:ext>
                </a:extLst>
              </p:cNvPr>
              <p:cNvSpPr txBox="1"/>
              <p:nvPr/>
            </p:nvSpPr>
            <p:spPr>
              <a:xfrm>
                <a:off x="4132870" y="5472672"/>
                <a:ext cx="2563786" cy="5600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r>
                        <a:rPr lang="en-US" sz="16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𝒈</m:t>
                      </m:r>
                      <m:d>
                        <m:dPr>
                          <m:ctrlPr>
                            <a:rPr lang="en-US" sz="1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𝒚</m:t>
                          </m:r>
                        </m:e>
                      </m:d>
                      <m:r>
                        <a:rPr lang="en-US" sz="16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𝒈</m:t>
                          </m:r>
                        </m:e>
                        <m:sup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𝒚</m:t>
                          </m:r>
                        </m:e>
                      </m:d>
                      <m:r>
                        <a:rPr lang="en-US" sz="16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6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′(</m:t>
                      </m:r>
                      <m:r>
                        <a:rPr lang="en-US" sz="16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6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B300AD8-73D6-4915-960A-6F99D76350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2870" y="5472672"/>
                <a:ext cx="2563786" cy="56009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ight Brace 54">
            <a:extLst>
              <a:ext uri="{FF2B5EF4-FFF2-40B4-BE49-F238E27FC236}">
                <a16:creationId xmlns:a16="http://schemas.microsoft.com/office/drawing/2014/main" id="{E78B1F02-426E-42C9-A85A-374DB8855CE3}"/>
              </a:ext>
            </a:extLst>
          </p:cNvPr>
          <p:cNvSpPr/>
          <p:nvPr/>
        </p:nvSpPr>
        <p:spPr>
          <a:xfrm rot="16200000" flipH="1">
            <a:off x="2365303" y="5265746"/>
            <a:ext cx="85990" cy="967794"/>
          </a:xfrm>
          <a:prstGeom prst="rightBrac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D96D2CB-487D-4108-B2EB-F7CC07230FC9}"/>
              </a:ext>
            </a:extLst>
          </p:cNvPr>
          <p:cNvSpPr txBox="1"/>
          <p:nvPr/>
        </p:nvSpPr>
        <p:spPr>
          <a:xfrm>
            <a:off x="2997531" y="5782057"/>
            <a:ext cx="14429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4">
                    <a:lumMod val="50000"/>
                  </a:schemeClr>
                </a:solidFill>
              </a:rPr>
              <a:t>Use Chain Rule</a:t>
            </a:r>
            <a:endParaRPr lang="en-US" dirty="0"/>
          </a:p>
        </p:txBody>
      </p:sp>
      <p:sp>
        <p:nvSpPr>
          <p:cNvPr id="57" name="Right Brace 56">
            <a:extLst>
              <a:ext uri="{FF2B5EF4-FFF2-40B4-BE49-F238E27FC236}">
                <a16:creationId xmlns:a16="http://schemas.microsoft.com/office/drawing/2014/main" id="{F628445A-3A61-4C5B-825D-D457EC71C344}"/>
              </a:ext>
            </a:extLst>
          </p:cNvPr>
          <p:cNvSpPr/>
          <p:nvPr/>
        </p:nvSpPr>
        <p:spPr>
          <a:xfrm rot="16200000" flipH="1">
            <a:off x="3622531" y="5255625"/>
            <a:ext cx="85990" cy="967794"/>
          </a:xfrm>
          <a:prstGeom prst="rightBrac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344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4" grpId="0"/>
      <p:bldP spid="16" grpId="0"/>
      <p:bldP spid="17" grpId="0"/>
      <p:bldP spid="18" grpId="0" animBg="1"/>
      <p:bldP spid="19" grpId="0"/>
      <p:bldP spid="23" grpId="0"/>
      <p:bldP spid="25" grpId="0"/>
      <p:bldP spid="27" grpId="0"/>
      <p:bldP spid="29" grpId="0"/>
      <p:bldP spid="31" grpId="0"/>
      <p:bldP spid="33" grpId="0"/>
      <p:bldP spid="37" grpId="0"/>
      <p:bldP spid="39" grpId="0"/>
      <p:bldP spid="41" grpId="0"/>
      <p:bldP spid="45" grpId="0"/>
      <p:bldP spid="47" grpId="0"/>
      <p:bldP spid="48" grpId="0"/>
      <p:bldP spid="49" grpId="0"/>
      <p:bldP spid="50" grpId="0"/>
      <p:bldP spid="53" grpId="0"/>
      <p:bldP spid="54" grpId="0"/>
      <p:bldP spid="55" grpId="0" animBg="1"/>
      <p:bldP spid="56" grpId="0"/>
      <p:bldP spid="57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D1E15C-C36E-4C2E-86C9-ED6CBF20B867}"/>
              </a:ext>
            </a:extLst>
          </p:cNvPr>
          <p:cNvSpPr txBox="1"/>
          <p:nvPr/>
        </p:nvSpPr>
        <p:spPr>
          <a:xfrm>
            <a:off x="2951328" y="105651"/>
            <a:ext cx="5128146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Implicit Differentiation</a:t>
            </a:r>
            <a:endParaRPr lang="en-US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A7A8B6-E3B6-465B-AA74-0E2EEB23EB44}"/>
              </a:ext>
            </a:extLst>
          </p:cNvPr>
          <p:cNvSpPr txBox="1"/>
          <p:nvPr/>
        </p:nvSpPr>
        <p:spPr>
          <a:xfrm>
            <a:off x="484496" y="575651"/>
            <a:ext cx="2562367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Exercise: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Q7 Page: 204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7D4D77-CD6A-427F-A167-47E8E307C823}"/>
                  </a:ext>
                </a:extLst>
              </p:cNvPr>
              <p:cNvSpPr txBox="1"/>
              <p:nvPr/>
            </p:nvSpPr>
            <p:spPr>
              <a:xfrm>
                <a:off x="946250" y="1038995"/>
                <a:ext cx="3584807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Find the derivative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′(</m:t>
                    </m:r>
                    <m:r>
                      <a:rPr lang="en-US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implicitly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7D4D77-CD6A-427F-A167-47E8E307C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250" y="1038995"/>
                <a:ext cx="3584807" cy="374846"/>
              </a:xfrm>
              <a:prstGeom prst="rect">
                <a:avLst/>
              </a:prstGeom>
              <a:blipFill>
                <a:blip r:embed="rId2"/>
                <a:stretch>
                  <a:fillRect l="-1361" t="-6452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387A0365-C543-4F12-BA97-2F1F69AE4935}"/>
              </a:ext>
            </a:extLst>
          </p:cNvPr>
          <p:cNvSpPr/>
          <p:nvPr/>
        </p:nvSpPr>
        <p:spPr>
          <a:xfrm>
            <a:off x="484496" y="575651"/>
            <a:ext cx="11223008" cy="10484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4446C4-7055-440D-92C5-A0AC7F01DA11}"/>
              </a:ext>
            </a:extLst>
          </p:cNvPr>
          <p:cNvSpPr txBox="1"/>
          <p:nvPr/>
        </p:nvSpPr>
        <p:spPr>
          <a:xfrm>
            <a:off x="185951" y="1718758"/>
            <a:ext cx="1252182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Solution:</a:t>
            </a:r>
            <a:endParaRPr lang="en-US" sz="1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BC6271-51EE-4659-A2CB-B56891E5AB8B}"/>
                  </a:ext>
                </a:extLst>
              </p:cNvPr>
              <p:cNvSpPr txBox="1"/>
              <p:nvPr/>
            </p:nvSpPr>
            <p:spPr>
              <a:xfrm>
                <a:off x="5515401" y="1099867"/>
                <a:ext cx="2808027" cy="6559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𝒙𝒚</m:t>
                          </m:r>
                        </m:e>
                      </m:ra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𝟒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𝒚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𝟏𝟐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BC6271-51EE-4659-A2CB-B56891E5A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5401" y="1099867"/>
                <a:ext cx="2808027" cy="65594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75912D7-D223-4F0D-8D7D-75E7005578FB}"/>
                  </a:ext>
                </a:extLst>
              </p:cNvPr>
              <p:cNvSpPr txBox="1"/>
              <p:nvPr/>
            </p:nvSpPr>
            <p:spPr>
              <a:xfrm>
                <a:off x="79595" y="2174477"/>
                <a:ext cx="2468538" cy="5016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𝒙𝒚</m:t>
                          </m:r>
                        </m:e>
                      </m:ra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𝟒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𝒚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𝟏𝟐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75912D7-D223-4F0D-8D7D-75E7005578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95" y="2174477"/>
                <a:ext cx="2468538" cy="5016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ED95CE3-08C6-46E9-A00C-E83108483B34}"/>
                  </a:ext>
                </a:extLst>
              </p:cNvPr>
              <p:cNvSpPr txBox="1"/>
              <p:nvPr/>
            </p:nvSpPr>
            <p:spPr>
              <a:xfrm>
                <a:off x="99515" y="2942621"/>
                <a:ext cx="3422176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𝒙𝒚</m:t>
                              </m:r>
                            </m:e>
                          </m:rad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𝟒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𝟏𝟐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ED95CE3-08C6-46E9-A00C-E83108483B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5" y="2942621"/>
                <a:ext cx="3422176" cy="6184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F56B3B6-ED69-4DF2-B7B8-D8CD63FF2BCA}"/>
                  </a:ext>
                </a:extLst>
              </p:cNvPr>
              <p:cNvSpPr txBox="1"/>
              <p:nvPr/>
            </p:nvSpPr>
            <p:spPr>
              <a:xfrm>
                <a:off x="27864" y="3690115"/>
                <a:ext cx="3736074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𝒙𝒚</m:t>
                              </m:r>
                            </m:e>
                          </m:rad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𝟒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𝟏𝟐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F56B3B6-ED69-4DF2-B7B8-D8CD63FF2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64" y="3690115"/>
                <a:ext cx="3736074" cy="6184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CF3C9AF-BFC0-4780-B294-E2A452735F4A}"/>
              </a:ext>
            </a:extLst>
          </p:cNvPr>
          <p:cNvSpPr txBox="1"/>
          <p:nvPr/>
        </p:nvSpPr>
        <p:spPr>
          <a:xfrm>
            <a:off x="1967552" y="2492245"/>
            <a:ext cx="2712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4">
                    <a:lumMod val="50000"/>
                  </a:schemeClr>
                </a:solidFill>
              </a:rPr>
              <a:t>Differentiate Implicitly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8D47849-3479-467A-9BB5-B0A07CDCB8AF}"/>
                  </a:ext>
                </a:extLst>
              </p:cNvPr>
              <p:cNvSpPr txBox="1"/>
              <p:nvPr/>
            </p:nvSpPr>
            <p:spPr>
              <a:xfrm>
                <a:off x="-147651" y="4393881"/>
                <a:ext cx="3088870" cy="9286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𝒅</m:t>
                              </m:r>
                            </m:num>
                            <m:den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𝒅𝒙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𝒙𝒚</m:t>
                              </m:r>
                            </m:e>
                          </m:d>
                        </m:num>
                        <m:den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𝒙𝒚</m:t>
                              </m:r>
                            </m:e>
                          </m:rad>
                        </m:den>
                      </m:f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f>
                        <m:f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𝟒</m:t>
                          </m:r>
                          <m:sSup>
                            <m:sSup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6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sz="105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8D47849-3479-467A-9BB5-B0A07CDCB8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7651" y="4393881"/>
                <a:ext cx="3088870" cy="9286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6E1AA20-E52E-49FA-AF1A-7848064CC475}"/>
                  </a:ext>
                </a:extLst>
              </p:cNvPr>
              <p:cNvSpPr txBox="1"/>
              <p:nvPr/>
            </p:nvSpPr>
            <p:spPr>
              <a:xfrm>
                <a:off x="6081737" y="4910058"/>
                <a:ext cx="3082679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𝒙𝒚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′(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)−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𝟏𝟔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ad>
                        <m:radPr>
                          <m:degHide m:val="on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𝒙𝒚</m:t>
                          </m:r>
                        </m:e>
                      </m:ra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′(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)=−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6E1AA20-E52E-49FA-AF1A-7848064CC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1737" y="4910058"/>
                <a:ext cx="3082679" cy="4912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E617483-D685-401A-9B27-A507EFA86E33}"/>
                  </a:ext>
                </a:extLst>
              </p:cNvPr>
              <p:cNvSpPr txBox="1"/>
              <p:nvPr/>
            </p:nvSpPr>
            <p:spPr>
              <a:xfrm>
                <a:off x="5984548" y="2838171"/>
                <a:ext cx="3736074" cy="8407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𝒚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𝒙𝒚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𝒙𝒚</m:t>
                              </m:r>
                            </m:e>
                          </m:rad>
                        </m:den>
                      </m:f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𝟖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𝒚𝒚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′(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E617483-D685-401A-9B27-A507EFA86E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4548" y="2838171"/>
                <a:ext cx="3736074" cy="8407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2891459-914B-432E-9D67-117FF5B328C3}"/>
                  </a:ext>
                </a:extLst>
              </p:cNvPr>
              <p:cNvSpPr txBox="1"/>
              <p:nvPr/>
            </p:nvSpPr>
            <p:spPr>
              <a:xfrm>
                <a:off x="5904066" y="3487891"/>
                <a:ext cx="4194929" cy="8608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𝒙𝒚</m:t>
                          </m:r>
                        </m:e>
                      </m:rad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∙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𝒚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𝒙𝒚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′(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𝒙𝒚</m:t>
                                  </m:r>
                                </m:e>
                              </m:rad>
                            </m:den>
                          </m:f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𝟖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𝒚𝒚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′(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)=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𝟎</m:t>
                          </m:r>
                        </m:e>
                      </m:d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2891459-914B-432E-9D67-117FF5B328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4066" y="3487891"/>
                <a:ext cx="4194929" cy="86081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36C1511-F69B-4164-B564-2BB748DF6214}"/>
                  </a:ext>
                </a:extLst>
              </p:cNvPr>
              <p:cNvSpPr txBox="1"/>
              <p:nvPr/>
            </p:nvSpPr>
            <p:spPr>
              <a:xfrm>
                <a:off x="6089040" y="4279106"/>
                <a:ext cx="3497238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𝒙𝒚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′(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)−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𝟏𝟔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ad>
                        <m:radPr>
                          <m:degHide m:val="on"/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𝒙𝒚</m:t>
                          </m:r>
                        </m:e>
                      </m:rad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′(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36C1511-F69B-4164-B564-2BB748DF62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9040" y="4279106"/>
                <a:ext cx="3497238" cy="49128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5E967BF-287D-4E5D-AD9B-A87ABC4C6EEF}"/>
                  </a:ext>
                </a:extLst>
              </p:cNvPr>
              <p:cNvSpPr txBox="1"/>
              <p:nvPr/>
            </p:nvSpPr>
            <p:spPr>
              <a:xfrm>
                <a:off x="8468857" y="4547524"/>
                <a:ext cx="3361327" cy="3434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i="1" dirty="0">
                    <a:solidFill>
                      <a:schemeClr val="accent4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Collect terms with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′(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600" i="1" dirty="0">
                    <a:solidFill>
                      <a:schemeClr val="accent4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on one side</a:t>
                </a:r>
                <a:endParaRPr lang="en-US" sz="1600" i="1" dirty="0">
                  <a:solidFill>
                    <a:schemeClr val="accent4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5E967BF-287D-4E5D-AD9B-A87ABC4C6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8857" y="4547524"/>
                <a:ext cx="3361327" cy="343427"/>
              </a:xfrm>
              <a:prstGeom prst="rect">
                <a:avLst/>
              </a:prstGeom>
              <a:blipFill>
                <a:blip r:embed="rId13"/>
                <a:stretch>
                  <a:fillRect l="-906" t="-3571" b="-23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C96C330-70FC-4ED5-BFB7-D69FD7960C7A}"/>
                  </a:ext>
                </a:extLst>
              </p:cNvPr>
              <p:cNvSpPr txBox="1"/>
              <p:nvPr/>
            </p:nvSpPr>
            <p:spPr>
              <a:xfrm>
                <a:off x="10041164" y="5183563"/>
                <a:ext cx="1544748" cy="3434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i="1" dirty="0">
                    <a:solidFill>
                      <a:schemeClr val="accent4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Factor out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′(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1600" i="1" dirty="0">
                  <a:solidFill>
                    <a:schemeClr val="accent4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C96C330-70FC-4ED5-BFB7-D69FD7960C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1164" y="5183563"/>
                <a:ext cx="1544748" cy="343427"/>
              </a:xfrm>
              <a:prstGeom prst="rect">
                <a:avLst/>
              </a:prstGeom>
              <a:blipFill>
                <a:blip r:embed="rId14"/>
                <a:stretch>
                  <a:fillRect l="-1969" t="-3509"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52174F4-3333-4852-A485-208622C03BD4}"/>
                  </a:ext>
                </a:extLst>
              </p:cNvPr>
              <p:cNvSpPr txBox="1"/>
              <p:nvPr/>
            </p:nvSpPr>
            <p:spPr>
              <a:xfrm>
                <a:off x="10149520" y="5722088"/>
                <a:ext cx="1860650" cy="3434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 i="1" dirty="0">
                    <a:solidFill>
                      <a:schemeClr val="accent4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Solve for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′(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1600" i="1" dirty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52174F4-3333-4852-A485-208622C03B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9520" y="5722088"/>
                <a:ext cx="1860650" cy="343427"/>
              </a:xfrm>
              <a:prstGeom prst="rect">
                <a:avLst/>
              </a:prstGeom>
              <a:blipFill>
                <a:blip r:embed="rId15"/>
                <a:stretch>
                  <a:fillRect l="-1967" t="-3571" b="-23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369AAF9-17D1-429D-A77E-727AD53BB683}"/>
              </a:ext>
            </a:extLst>
          </p:cNvPr>
          <p:cNvCxnSpPr/>
          <p:nvPr/>
        </p:nvCxnSpPr>
        <p:spPr>
          <a:xfrm>
            <a:off x="5843531" y="2094310"/>
            <a:ext cx="0" cy="4293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052D834-2BD8-47DB-A7CB-EAC2D0769987}"/>
              </a:ext>
            </a:extLst>
          </p:cNvPr>
          <p:cNvSpPr txBox="1"/>
          <p:nvPr/>
        </p:nvSpPr>
        <p:spPr>
          <a:xfrm>
            <a:off x="79595" y="5251630"/>
            <a:ext cx="21517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>
                <a:solidFill>
                  <a:schemeClr val="accent4">
                    <a:lumMod val="50000"/>
                  </a:schemeClr>
                </a:solidFill>
              </a:rPr>
              <a:t>Using Product Rule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B04E545-D565-421C-B939-A4434640235C}"/>
              </a:ext>
            </a:extLst>
          </p:cNvPr>
          <p:cNvCxnSpPr>
            <a:cxnSpLocks/>
          </p:cNvCxnSpPr>
          <p:nvPr/>
        </p:nvCxnSpPr>
        <p:spPr>
          <a:xfrm>
            <a:off x="409434" y="6201563"/>
            <a:ext cx="27124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5D9D63F-50F3-4666-B28E-C04783410D55}"/>
                  </a:ext>
                </a:extLst>
              </p:cNvPr>
              <p:cNvSpPr txBox="1"/>
              <p:nvPr/>
            </p:nvSpPr>
            <p:spPr>
              <a:xfrm>
                <a:off x="430501" y="5561843"/>
                <a:ext cx="2712490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𝒚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5D9D63F-50F3-4666-B28E-C04783410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01" y="5561843"/>
                <a:ext cx="2712490" cy="61843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DB1EEFB-3676-4E26-8EAA-4FEF835F634F}"/>
                  </a:ext>
                </a:extLst>
              </p:cNvPr>
              <p:cNvSpPr txBox="1"/>
              <p:nvPr/>
            </p:nvSpPr>
            <p:spPr>
              <a:xfrm>
                <a:off x="864934" y="6261770"/>
                <a:ext cx="133406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𝒙𝒚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DB1EEFB-3676-4E26-8EAA-4FEF835F63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934" y="6261770"/>
                <a:ext cx="1334068" cy="369332"/>
              </a:xfrm>
              <a:prstGeom prst="rect">
                <a:avLst/>
              </a:prstGeom>
              <a:blipFill>
                <a:blip r:embed="rId17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FFDCBC6-A254-46C6-B38B-B9C2CE2EB093}"/>
                  </a:ext>
                </a:extLst>
              </p:cNvPr>
              <p:cNvSpPr txBox="1"/>
              <p:nvPr/>
            </p:nvSpPr>
            <p:spPr>
              <a:xfrm>
                <a:off x="3115696" y="5839500"/>
                <a:ext cx="1879973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𝟒</m:t>
                          </m:r>
                          <m:sSup>
                            <m:sSup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FFDCBC6-A254-46C6-B38B-B9C2CE2EB0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5696" y="5839500"/>
                <a:ext cx="1879973" cy="61843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C04C96E-0138-4D3C-B2CC-678368270EB4}"/>
              </a:ext>
            </a:extLst>
          </p:cNvPr>
          <p:cNvCxnSpPr/>
          <p:nvPr/>
        </p:nvCxnSpPr>
        <p:spPr>
          <a:xfrm>
            <a:off x="6558847" y="2524989"/>
            <a:ext cx="2885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3C9D719-86B0-450D-8BF8-97A35A3EDB25}"/>
                  </a:ext>
                </a:extLst>
              </p:cNvPr>
              <p:cNvSpPr txBox="1"/>
              <p:nvPr/>
            </p:nvSpPr>
            <p:spPr>
              <a:xfrm>
                <a:off x="6476960" y="1860846"/>
                <a:ext cx="2687456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∙(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)∙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𝒅𝒚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3C9D719-86B0-450D-8BF8-97A35A3EDB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6960" y="1860846"/>
                <a:ext cx="2687456" cy="61843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E632256-CF57-46BF-8D40-D675867A9923}"/>
                  </a:ext>
                </a:extLst>
              </p:cNvPr>
              <p:cNvSpPr txBox="1"/>
              <p:nvPr/>
            </p:nvSpPr>
            <p:spPr>
              <a:xfrm>
                <a:off x="7114312" y="2557205"/>
                <a:ext cx="133406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𝒙𝒚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E632256-CF57-46BF-8D40-D675867A99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4312" y="2557205"/>
                <a:ext cx="1334068" cy="369332"/>
              </a:xfrm>
              <a:prstGeom prst="rect">
                <a:avLst/>
              </a:prstGeom>
              <a:blipFill>
                <a:blip r:embed="rId20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1949994-0080-443E-A454-C98AD6856EC5}"/>
                  </a:ext>
                </a:extLst>
              </p:cNvPr>
              <p:cNvSpPr txBox="1"/>
              <p:nvPr/>
            </p:nvSpPr>
            <p:spPr>
              <a:xfrm>
                <a:off x="9344110" y="2185857"/>
                <a:ext cx="1469428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−(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𝟖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)∙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𝒅𝒚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𝒅𝒙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1949994-0080-443E-A454-C98AD6856E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4110" y="2185857"/>
                <a:ext cx="1469428" cy="61843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3D4FCFC-D027-4AC1-9485-6F740C857BFE}"/>
                  </a:ext>
                </a:extLst>
              </p:cNvPr>
              <p:cNvSpPr txBox="1"/>
              <p:nvPr/>
            </p:nvSpPr>
            <p:spPr>
              <a:xfrm>
                <a:off x="10581400" y="2324934"/>
                <a:ext cx="85073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3D4FCFC-D027-4AC1-9485-6F740C857B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1400" y="2324934"/>
                <a:ext cx="850739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84F7C64-6AB6-4AD6-A7AF-B6491C51747E}"/>
                  </a:ext>
                </a:extLst>
              </p:cNvPr>
              <p:cNvSpPr txBox="1"/>
              <p:nvPr/>
            </p:nvSpPr>
            <p:spPr>
              <a:xfrm>
                <a:off x="5891615" y="5471412"/>
                <a:ext cx="3280434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′(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)(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𝟏𝟔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ad>
                        <m:radPr>
                          <m:degHide m:val="on"/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𝒙𝒚</m:t>
                          </m:r>
                        </m:e>
                      </m:ra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)=−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</m:oMath>
                  </m:oMathPara>
                </a14:m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84F7C64-6AB6-4AD6-A7AF-B6491C5174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1615" y="5471412"/>
                <a:ext cx="3280434" cy="491288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F60C50C2-86DE-4B36-9E58-98A36E9CAF28}"/>
                  </a:ext>
                </a:extLst>
              </p:cNvPr>
              <p:cNvSpPr txBox="1"/>
              <p:nvPr/>
            </p:nvSpPr>
            <p:spPr>
              <a:xfrm>
                <a:off x="6042521" y="6013659"/>
                <a:ext cx="2491328" cy="6328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′(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𝒚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𝟏𝟔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𝒚</m:t>
                          </m:r>
                          <m:rad>
                            <m:radPr>
                              <m:degHide m:val="on"/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𝒙𝒚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F60C50C2-86DE-4B36-9E58-98A36E9CAF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521" y="6013659"/>
                <a:ext cx="2491328" cy="63280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Oval 59">
            <a:extLst>
              <a:ext uri="{FF2B5EF4-FFF2-40B4-BE49-F238E27FC236}">
                <a16:creationId xmlns:a16="http://schemas.microsoft.com/office/drawing/2014/main" id="{324F0373-2245-4E7D-BD26-6CA88F87A669}"/>
              </a:ext>
            </a:extLst>
          </p:cNvPr>
          <p:cNvSpPr/>
          <p:nvPr/>
        </p:nvSpPr>
        <p:spPr>
          <a:xfrm>
            <a:off x="313899" y="4393881"/>
            <a:ext cx="764274" cy="580092"/>
          </a:xfrm>
          <a:prstGeom prst="ellipse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9EAD19F-DA7D-4DE0-AA9C-F7DA6250AFD1}"/>
              </a:ext>
            </a:extLst>
          </p:cNvPr>
          <p:cNvSpPr txBox="1"/>
          <p:nvPr/>
        </p:nvSpPr>
        <p:spPr>
          <a:xfrm>
            <a:off x="3250972" y="6460230"/>
            <a:ext cx="2111989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i="1" dirty="0">
                <a:solidFill>
                  <a:schemeClr val="accent4">
                    <a:lumMod val="50000"/>
                  </a:schemeClr>
                </a:solidFill>
              </a:rPr>
              <a:t>Using Chain Rule</a:t>
            </a:r>
          </a:p>
        </p:txBody>
      </p:sp>
      <p:sp>
        <p:nvSpPr>
          <p:cNvPr id="62" name="Right Brace 61">
            <a:extLst>
              <a:ext uri="{FF2B5EF4-FFF2-40B4-BE49-F238E27FC236}">
                <a16:creationId xmlns:a16="http://schemas.microsoft.com/office/drawing/2014/main" id="{6126439D-C6DF-4983-B35A-EE5E523F5592}"/>
              </a:ext>
            </a:extLst>
          </p:cNvPr>
          <p:cNvSpPr/>
          <p:nvPr/>
        </p:nvSpPr>
        <p:spPr>
          <a:xfrm rot="16200000" flipH="1">
            <a:off x="3967356" y="5873957"/>
            <a:ext cx="45719" cy="1167963"/>
          </a:xfrm>
          <a:prstGeom prst="rightBrac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22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3" grpId="0"/>
      <p:bldP spid="23" grpId="0"/>
      <p:bldP spid="25" grpId="0"/>
      <p:bldP spid="26" grpId="0"/>
      <p:bldP spid="27" grpId="0"/>
      <p:bldP spid="28" grpId="0"/>
      <p:bldP spid="29" grpId="0"/>
      <p:bldP spid="36" grpId="0"/>
      <p:bldP spid="40" grpId="0"/>
      <p:bldP spid="43" grpId="0"/>
      <p:bldP spid="45" grpId="0"/>
      <p:bldP spid="49" grpId="0"/>
      <p:bldP spid="51" grpId="0"/>
      <p:bldP spid="53" grpId="0"/>
      <p:bldP spid="55" grpId="0"/>
      <p:bldP spid="57" grpId="0"/>
      <p:bldP spid="59" grpId="0"/>
      <p:bldP spid="60" grpId="0" animBg="1"/>
      <p:bldP spid="61" grpId="0"/>
      <p:bldP spid="62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AF4DDF-80C0-4577-B5D4-A5FC3BEFB513}"/>
              </a:ext>
            </a:extLst>
          </p:cNvPr>
          <p:cNvSpPr txBox="1"/>
          <p:nvPr/>
        </p:nvSpPr>
        <p:spPr>
          <a:xfrm>
            <a:off x="2951328" y="105651"/>
            <a:ext cx="5128146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Implicit Differentiation</a:t>
            </a:r>
            <a:endParaRPr lang="en-US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B79393-2BD9-405A-8DE5-8B849962BBDC}"/>
              </a:ext>
            </a:extLst>
          </p:cNvPr>
          <p:cNvSpPr txBox="1"/>
          <p:nvPr/>
        </p:nvSpPr>
        <p:spPr>
          <a:xfrm>
            <a:off x="484496" y="575651"/>
            <a:ext cx="2562367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Exercise: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Q9 Page: 204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4CDF723-F4B9-4EF5-82FA-729894ED5C8C}"/>
                  </a:ext>
                </a:extLst>
              </p:cNvPr>
              <p:cNvSpPr txBox="1"/>
              <p:nvPr/>
            </p:nvSpPr>
            <p:spPr>
              <a:xfrm>
                <a:off x="946250" y="1038995"/>
                <a:ext cx="3584807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Find the derivative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′(</m:t>
                    </m:r>
                    <m:r>
                      <a:rPr lang="en-US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implicitly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4CDF723-F4B9-4EF5-82FA-729894ED5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250" y="1038995"/>
                <a:ext cx="3584807" cy="374846"/>
              </a:xfrm>
              <a:prstGeom prst="rect">
                <a:avLst/>
              </a:prstGeom>
              <a:blipFill>
                <a:blip r:embed="rId2"/>
                <a:stretch>
                  <a:fillRect l="-1361" t="-6452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1F36FB1D-203E-4B96-9906-404142ED1FCB}"/>
              </a:ext>
            </a:extLst>
          </p:cNvPr>
          <p:cNvSpPr/>
          <p:nvPr/>
        </p:nvSpPr>
        <p:spPr>
          <a:xfrm>
            <a:off x="484496" y="575651"/>
            <a:ext cx="11223008" cy="10484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F2645-13A0-4013-BCEE-DEF6460CC2A2}"/>
              </a:ext>
            </a:extLst>
          </p:cNvPr>
          <p:cNvSpPr txBox="1"/>
          <p:nvPr/>
        </p:nvSpPr>
        <p:spPr>
          <a:xfrm>
            <a:off x="185951" y="1718758"/>
            <a:ext cx="1252182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Solution:</a:t>
            </a:r>
            <a:endParaRPr lang="en-US" sz="1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7A5BE74-5BC5-4152-BBE4-EA90F069CA7B}"/>
                  </a:ext>
                </a:extLst>
              </p:cNvPr>
              <p:cNvSpPr txBox="1"/>
              <p:nvPr/>
            </p:nvSpPr>
            <p:spPr>
              <a:xfrm>
                <a:off x="5465034" y="823414"/>
                <a:ext cx="2808027" cy="1079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𝒚</m:t>
                          </m:r>
                        </m:den>
                      </m:f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𝟒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𝒚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7A5BE74-5BC5-4152-BBE4-EA90F069CA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5034" y="823414"/>
                <a:ext cx="2808027" cy="10795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3C59E7C-228B-40E4-86C3-25A21A913F11}"/>
                  </a:ext>
                </a:extLst>
              </p:cNvPr>
              <p:cNvSpPr txBox="1"/>
              <p:nvPr/>
            </p:nvSpPr>
            <p:spPr>
              <a:xfrm>
                <a:off x="184671" y="2037238"/>
                <a:ext cx="2468538" cy="802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𝒚</m:t>
                          </m:r>
                        </m:den>
                      </m:f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𝟒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𝒚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3C59E7C-228B-40E4-86C3-25A21A913F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671" y="2037238"/>
                <a:ext cx="2468538" cy="8025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7BB3885-1800-4272-9653-C5C9072BE6B3}"/>
                  </a:ext>
                </a:extLst>
              </p:cNvPr>
              <p:cNvSpPr txBox="1"/>
              <p:nvPr/>
            </p:nvSpPr>
            <p:spPr>
              <a:xfrm>
                <a:off x="-22443" y="3187012"/>
                <a:ext cx="3422176" cy="10647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𝒙𝒚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7BB3885-1800-4272-9653-C5C9072BE6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443" y="3187012"/>
                <a:ext cx="3422176" cy="10647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A3D42E70-0B08-4E31-96E6-77CD29024B6C}"/>
              </a:ext>
            </a:extLst>
          </p:cNvPr>
          <p:cNvSpPr txBox="1"/>
          <p:nvPr/>
        </p:nvSpPr>
        <p:spPr>
          <a:xfrm>
            <a:off x="3775076" y="2801403"/>
            <a:ext cx="2712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4">
                    <a:lumMod val="50000"/>
                  </a:schemeClr>
                </a:solidFill>
              </a:rPr>
              <a:t>Differentiate Implicitly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2D58B8F-7693-4EC4-8B45-E1D2675DC11C}"/>
                  </a:ext>
                </a:extLst>
              </p:cNvPr>
              <p:cNvSpPr txBox="1"/>
              <p:nvPr/>
            </p:nvSpPr>
            <p:spPr>
              <a:xfrm>
                <a:off x="5817160" y="2006544"/>
                <a:ext cx="4524626" cy="6710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𝒙𝒚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2D58B8F-7693-4EC4-8B45-E1D2675DC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160" y="2006544"/>
                <a:ext cx="4524626" cy="67108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92B4741-FB21-4A38-8C45-6E204033AB2F}"/>
                  </a:ext>
                </a:extLst>
              </p:cNvPr>
              <p:cNvSpPr txBox="1"/>
              <p:nvPr/>
            </p:nvSpPr>
            <p:spPr>
              <a:xfrm>
                <a:off x="5610094" y="2654664"/>
                <a:ext cx="4996218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92B4741-FB21-4A38-8C45-6E204033AB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094" y="2654664"/>
                <a:ext cx="4996218" cy="375552"/>
              </a:xfrm>
              <a:prstGeom prst="rect">
                <a:avLst/>
              </a:prstGeom>
              <a:blipFill>
                <a:blip r:embed="rId7"/>
                <a:stretch>
                  <a:fillRect b="-145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3B9E37B-C103-4778-A55B-A87908B5CC10}"/>
                  </a:ext>
                </a:extLst>
              </p:cNvPr>
              <p:cNvSpPr txBox="1"/>
              <p:nvPr/>
            </p:nvSpPr>
            <p:spPr>
              <a:xfrm>
                <a:off x="6354397" y="4927381"/>
                <a:ext cx="3082679" cy="7754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′(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)=</m:t>
                      </m:r>
                      <m:f>
                        <m:fPr>
                          <m:ctrlP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𝒚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𝟒</m:t>
                          </m:r>
                          <m:sSup>
                            <m:sSupPr>
                              <m:ctrlP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sSup>
                            <m:sSupPr>
                              <m:ctrlP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3B9E37B-C103-4778-A55B-A87908B5CC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4397" y="4927381"/>
                <a:ext cx="3082679" cy="7754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B4BF397-0ADC-43F2-B7B2-8E081B3F8B15}"/>
                  </a:ext>
                </a:extLst>
              </p:cNvPr>
              <p:cNvSpPr txBox="1"/>
              <p:nvPr/>
            </p:nvSpPr>
            <p:spPr>
              <a:xfrm>
                <a:off x="6198078" y="3623491"/>
                <a:ext cx="2765861" cy="6601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𝟑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B4BF397-0ADC-43F2-B7B2-8E081B3F8B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078" y="3623491"/>
                <a:ext cx="2765861" cy="66018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2A5E51-4B2C-4019-A962-FAE45C86FD42}"/>
                  </a:ext>
                </a:extLst>
              </p:cNvPr>
              <p:cNvSpPr txBox="1"/>
              <p:nvPr/>
            </p:nvSpPr>
            <p:spPr>
              <a:xfrm>
                <a:off x="2649793" y="6314084"/>
                <a:ext cx="3361327" cy="3434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i="1" dirty="0">
                    <a:solidFill>
                      <a:schemeClr val="accent4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Collect terms with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′(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1600" i="1" dirty="0">
                    <a:solidFill>
                      <a:schemeClr val="accent4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on one side</a:t>
                </a:r>
                <a:endParaRPr lang="en-US" sz="1600" i="1" dirty="0">
                  <a:solidFill>
                    <a:schemeClr val="accent4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2A5E51-4B2C-4019-A962-FAE45C86FD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9793" y="6314084"/>
                <a:ext cx="3361327" cy="343427"/>
              </a:xfrm>
              <a:prstGeom prst="rect">
                <a:avLst/>
              </a:prstGeom>
              <a:blipFill>
                <a:blip r:embed="rId10"/>
                <a:stretch>
                  <a:fillRect l="-1089" t="-3571" b="-23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8F5EAFB-E694-42F1-9BA8-88561C8B9A20}"/>
                  </a:ext>
                </a:extLst>
              </p:cNvPr>
              <p:cNvSpPr txBox="1"/>
              <p:nvPr/>
            </p:nvSpPr>
            <p:spPr>
              <a:xfrm>
                <a:off x="10623198" y="3178638"/>
                <a:ext cx="1860650" cy="3434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 i="1" dirty="0">
                    <a:solidFill>
                      <a:schemeClr val="accent4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Solve for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′(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1600" i="1" dirty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8F5EAFB-E694-42F1-9BA8-88561C8B9A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3198" y="3178638"/>
                <a:ext cx="1860650" cy="343427"/>
              </a:xfrm>
              <a:prstGeom prst="rect">
                <a:avLst/>
              </a:prstGeom>
              <a:blipFill>
                <a:blip r:embed="rId11"/>
                <a:stretch>
                  <a:fillRect l="-1967" t="-3509"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1E01577-B0FB-49C0-BF70-893E9D1EA308}"/>
              </a:ext>
            </a:extLst>
          </p:cNvPr>
          <p:cNvCxnSpPr/>
          <p:nvPr/>
        </p:nvCxnSpPr>
        <p:spPr>
          <a:xfrm>
            <a:off x="5993923" y="2304965"/>
            <a:ext cx="0" cy="4293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5612DC6-2D93-4F3D-AEEC-42555D4A8494}"/>
              </a:ext>
            </a:extLst>
          </p:cNvPr>
          <p:cNvSpPr txBox="1"/>
          <p:nvPr/>
        </p:nvSpPr>
        <p:spPr>
          <a:xfrm>
            <a:off x="1144073" y="4573742"/>
            <a:ext cx="2111989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i="1" dirty="0">
                <a:solidFill>
                  <a:schemeClr val="accent4">
                    <a:lumMod val="50000"/>
                  </a:schemeClr>
                </a:solidFill>
              </a:rPr>
              <a:t>Using Product Rule</a:t>
            </a:r>
          </a:p>
        </p:txBody>
      </p:sp>
      <p:sp>
        <p:nvSpPr>
          <p:cNvPr id="22" name="Right Brace 21">
            <a:extLst>
              <a:ext uri="{FF2B5EF4-FFF2-40B4-BE49-F238E27FC236}">
                <a16:creationId xmlns:a16="http://schemas.microsoft.com/office/drawing/2014/main" id="{A598E478-6F16-4D92-8A3C-E308C344D0AB}"/>
              </a:ext>
            </a:extLst>
          </p:cNvPr>
          <p:cNvSpPr/>
          <p:nvPr/>
        </p:nvSpPr>
        <p:spPr>
          <a:xfrm rot="16200000" flipH="1">
            <a:off x="2028003" y="3984170"/>
            <a:ext cx="45719" cy="1167963"/>
          </a:xfrm>
          <a:prstGeom prst="rightBrac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22B22AF-8FCA-4E3F-B4A2-3E6FCC76FD4B}"/>
                  </a:ext>
                </a:extLst>
              </p:cNvPr>
              <p:cNvSpPr txBox="1"/>
              <p:nvPr/>
            </p:nvSpPr>
            <p:spPr>
              <a:xfrm>
                <a:off x="0" y="3913044"/>
                <a:ext cx="3736072" cy="8954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𝒙𝒚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22B22AF-8FCA-4E3F-B4A2-3E6FCC76F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13044"/>
                <a:ext cx="3736072" cy="89543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BF24822-CCF5-41BF-9156-B4F98A9F851F}"/>
                  </a:ext>
                </a:extLst>
              </p:cNvPr>
              <p:cNvSpPr txBox="1"/>
              <p:nvPr/>
            </p:nvSpPr>
            <p:spPr>
              <a:xfrm>
                <a:off x="-22443" y="4845450"/>
                <a:ext cx="4074304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BF24822-CCF5-41BF-9156-B4F98A9F85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443" y="4845450"/>
                <a:ext cx="4074304" cy="61843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75942A7-1AC3-4EDA-A485-F6B359F7FED9}"/>
                  </a:ext>
                </a:extLst>
              </p:cNvPr>
              <p:cNvSpPr txBox="1"/>
              <p:nvPr/>
            </p:nvSpPr>
            <p:spPr>
              <a:xfrm>
                <a:off x="-444711" y="5648000"/>
                <a:ext cx="4683248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∙(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)∙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𝒅𝒚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n-US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𝒅𝒚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75942A7-1AC3-4EDA-A485-F6B359F7FE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44711" y="5648000"/>
                <a:ext cx="4683248" cy="61843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C02E408-45A1-444C-8C78-2DF04EB70686}"/>
                  </a:ext>
                </a:extLst>
              </p:cNvPr>
              <p:cNvSpPr txBox="1"/>
              <p:nvPr/>
            </p:nvSpPr>
            <p:spPr>
              <a:xfrm>
                <a:off x="10446435" y="2387577"/>
                <a:ext cx="1544748" cy="3434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i="1" dirty="0">
                    <a:solidFill>
                      <a:schemeClr val="accent4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Factor out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′(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16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1600" i="1" dirty="0">
                  <a:solidFill>
                    <a:schemeClr val="accent4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C02E408-45A1-444C-8C78-2DF04EB706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6435" y="2387577"/>
                <a:ext cx="1544748" cy="343427"/>
              </a:xfrm>
              <a:prstGeom prst="rect">
                <a:avLst/>
              </a:prstGeom>
              <a:blipFill>
                <a:blip r:embed="rId15"/>
                <a:stretch>
                  <a:fillRect l="-2372" t="-3571" b="-23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E853E186-214F-41FD-A182-8AB69B7F41B3}"/>
              </a:ext>
            </a:extLst>
          </p:cNvPr>
          <p:cNvSpPr txBox="1"/>
          <p:nvPr/>
        </p:nvSpPr>
        <p:spPr>
          <a:xfrm>
            <a:off x="3836353" y="2367242"/>
            <a:ext cx="2712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4">
                    <a:lumMod val="50000"/>
                  </a:schemeClr>
                </a:solidFill>
              </a:rPr>
              <a:t>Rewrite the equation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F96AAD2-42B1-4F64-8F61-C379FABBEE8F}"/>
                  </a:ext>
                </a:extLst>
              </p:cNvPr>
              <p:cNvSpPr txBox="1"/>
              <p:nvPr/>
            </p:nvSpPr>
            <p:spPr>
              <a:xfrm>
                <a:off x="237471" y="2733657"/>
                <a:ext cx="250118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+3=4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𝒙𝒚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b="0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F96AAD2-42B1-4F64-8F61-C379FABBEE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471" y="2733657"/>
                <a:ext cx="2501182" cy="369332"/>
              </a:xfrm>
              <a:prstGeom prst="rect">
                <a:avLst/>
              </a:prstGeom>
              <a:blipFill>
                <a:blip r:embed="rId1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>
            <a:extLst>
              <a:ext uri="{FF2B5EF4-FFF2-40B4-BE49-F238E27FC236}">
                <a16:creationId xmlns:a16="http://schemas.microsoft.com/office/drawing/2014/main" id="{8C803826-3DDF-4713-B167-18BDD20CE2A1}"/>
              </a:ext>
            </a:extLst>
          </p:cNvPr>
          <p:cNvSpPr/>
          <p:nvPr/>
        </p:nvSpPr>
        <p:spPr>
          <a:xfrm>
            <a:off x="6487568" y="3487508"/>
            <a:ext cx="2476368" cy="8882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382F9FA-C471-4906-ABF8-1F45923C843F}"/>
                  </a:ext>
                </a:extLst>
              </p:cNvPr>
              <p:cNvSpPr txBox="1"/>
              <p:nvPr/>
            </p:nvSpPr>
            <p:spPr>
              <a:xfrm>
                <a:off x="8935774" y="5113136"/>
                <a:ext cx="334107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𝑠𝑢𝑏𝑠𝑡𝑖𝑡𝑢𝑡𝑒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600" b="0" i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+3=4</m:t>
                      </m:r>
                      <m:r>
                        <a:rPr lang="en-US" sz="16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𝒙𝒚</m:t>
                      </m:r>
                      <m:r>
                        <a:rPr lang="en-US" sz="1600" b="0" i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sz="1600" b="0" i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382F9FA-C471-4906-ABF8-1F45923C84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5774" y="5113136"/>
                <a:ext cx="3341076" cy="338554"/>
              </a:xfrm>
              <a:prstGeom prst="rect">
                <a:avLst/>
              </a:prstGeom>
              <a:blipFill>
                <a:blip r:embed="rId17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FBBC316-1474-4427-A1F5-D5FDD9C9FB0F}"/>
                  </a:ext>
                </a:extLst>
              </p:cNvPr>
              <p:cNvSpPr txBox="1"/>
              <p:nvPr/>
            </p:nvSpPr>
            <p:spPr>
              <a:xfrm>
                <a:off x="6180356" y="5539742"/>
                <a:ext cx="5810825" cy="6363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′(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)=</m:t>
                      </m:r>
                      <m:f>
                        <m:fPr>
                          <m:ctrlP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𝒚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𝟒</m:t>
                          </m:r>
                          <m:sSup>
                            <m:sSupPr>
                              <m:ctrlP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160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𝒙𝒚</m:t>
                          </m:r>
                          <m:r>
                            <a:rPr lang="en-US" sz="160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160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sSup>
                            <m:sSupPr>
                              <m:ctrlP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  <m:r>
                        <a:rPr lang="en-US" sz="16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sz="1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sz="1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sz="1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sSup>
                            <m:sSupPr>
                              <m:ctrlP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16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sSup>
                            <m:sSupPr>
                              <m:ctrlP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FBBC316-1474-4427-A1F5-D5FDD9C9FB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0356" y="5539742"/>
                <a:ext cx="5810825" cy="63639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42265CB-77FE-458D-8129-3CCB38EF4EB4}"/>
                  </a:ext>
                </a:extLst>
              </p:cNvPr>
              <p:cNvSpPr txBox="1"/>
              <p:nvPr/>
            </p:nvSpPr>
            <p:spPr>
              <a:xfrm>
                <a:off x="6096000" y="4676173"/>
                <a:ext cx="334107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𝑻𝒉𝒆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𝒂𝒏𝒔𝒘𝒆𝒓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𝒊𝒏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𝒑𝒓𝒆𝒗𝒊𝒐𝒖𝒔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𝒔𝒍𝒊𝒅𝒆</m:t>
                      </m:r>
                    </m:oMath>
                  </m:oMathPara>
                </a14:m>
                <a:endParaRPr lang="en-US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42265CB-77FE-458D-8129-3CCB38EF4E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676173"/>
                <a:ext cx="3341076" cy="338554"/>
              </a:xfrm>
              <a:prstGeom prst="rect">
                <a:avLst/>
              </a:prstGeom>
              <a:blipFill>
                <a:blip r:embed="rId19"/>
                <a:stretch>
                  <a:fillRect r="-3467"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742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4" grpId="0"/>
      <p:bldP spid="15" grpId="0"/>
      <p:bldP spid="16" grpId="0"/>
      <p:bldP spid="18" grpId="0"/>
      <p:bldP spid="19" grpId="0"/>
      <p:bldP spid="21" grpId="0"/>
      <p:bldP spid="22" grpId="0" animBg="1"/>
      <p:bldP spid="24" grpId="0"/>
      <p:bldP spid="25" grpId="0"/>
      <p:bldP spid="26" grpId="0"/>
      <p:bldP spid="28" grpId="0"/>
      <p:bldP spid="29" grpId="0"/>
      <p:bldP spid="31" grpId="0"/>
      <p:bldP spid="32" grpId="0" animBg="1"/>
      <p:bldP spid="34" grpId="0"/>
      <p:bldP spid="36" grpId="0"/>
      <p:bldP spid="38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ext Topic (podcast) - Next Topic | Listen Notes">
            <a:extLst>
              <a:ext uri="{FF2B5EF4-FFF2-40B4-BE49-F238E27FC236}">
                <a16:creationId xmlns:a16="http://schemas.microsoft.com/office/drawing/2014/main" id="{2CAABEE6-47D2-4FD7-B54A-0FCE22323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92517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512523-A2BD-4671-99DE-08F65D944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71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47243A-979F-4EBA-8491-0EC4FDF6E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823" y="1111679"/>
            <a:ext cx="9982353" cy="400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63882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BD6D66-D7C1-43EC-AEC3-E27339303C2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2182166" y="273492"/>
            <a:ext cx="8418859" cy="47766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3142D7C-3FCF-42E2-B532-A8B3F1EBBEA0}"/>
              </a:ext>
            </a:extLst>
          </p:cNvPr>
          <p:cNvGrpSpPr/>
          <p:nvPr/>
        </p:nvGrpSpPr>
        <p:grpSpPr>
          <a:xfrm>
            <a:off x="444107" y="851742"/>
            <a:ext cx="8976429" cy="1161568"/>
            <a:chOff x="444107" y="851742"/>
            <a:chExt cx="8976429" cy="116156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7984A67-4EDF-4E92-865F-26341A517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contrast="20000"/>
            </a:blip>
            <a:stretch>
              <a:fillRect/>
            </a:stretch>
          </p:blipFill>
          <p:spPr>
            <a:xfrm>
              <a:off x="444107" y="851742"/>
              <a:ext cx="8976429" cy="102282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DACC5AD-DF0C-4F89-B611-4C45C2DB4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contrast="20000"/>
            </a:blip>
            <a:stretch>
              <a:fillRect/>
            </a:stretch>
          </p:blipFill>
          <p:spPr>
            <a:xfrm>
              <a:off x="444107" y="1620771"/>
              <a:ext cx="3019529" cy="392539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6C1E08A-EEDB-407A-939C-E935061060C0}"/>
              </a:ext>
            </a:extLst>
          </p:cNvPr>
          <p:cNvSpPr txBox="1"/>
          <p:nvPr/>
        </p:nvSpPr>
        <p:spPr>
          <a:xfrm>
            <a:off x="66336" y="2148789"/>
            <a:ext cx="9654712" cy="255454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n-GB" sz="2000" b="1" i="0" u="none" strike="noStrike" baseline="0" dirty="0">
                <a:solidFill>
                  <a:srgbClr val="FF0000"/>
                </a:solidFill>
                <a:latin typeface="Humanist521BT-Bold"/>
              </a:rPr>
              <a:t>Solution</a:t>
            </a:r>
            <a:r>
              <a:rPr lang="en-GB" sz="2000" b="1" i="0" u="none" strike="noStrike" baseline="0" dirty="0">
                <a:solidFill>
                  <a:srgbClr val="00FFFF"/>
                </a:solidFill>
                <a:latin typeface="Humanist521BT-Bold"/>
              </a:rPr>
              <a:t> </a:t>
            </a:r>
            <a:r>
              <a:rPr lang="en-GB" sz="2000" b="0" i="0" u="none" strike="noStrike" baseline="0" dirty="0">
                <a:solidFill>
                  <a:srgbClr val="000000"/>
                </a:solidFill>
                <a:latin typeface="Times-Roman"/>
              </a:rPr>
              <a:t>First, we verify that the hypotheses of the theorem are satisfied: </a:t>
            </a:r>
          </a:p>
          <a:p>
            <a:pPr algn="l"/>
            <a:endParaRPr lang="en-GB" sz="2000" b="0" i="0" u="none" strike="noStrike" baseline="0" dirty="0">
              <a:solidFill>
                <a:srgbClr val="000000"/>
              </a:solidFill>
              <a:latin typeface="Times-Roman"/>
            </a:endParaRPr>
          </a:p>
          <a:p>
            <a:pPr algn="l"/>
            <a:r>
              <a:rPr lang="en-GB" sz="2000" b="0" i="1" u="none" strike="noStrike" baseline="0" dirty="0">
                <a:solidFill>
                  <a:srgbClr val="000000"/>
                </a:solidFill>
                <a:latin typeface="Times-Italic"/>
              </a:rPr>
              <a:t>f </a:t>
            </a:r>
            <a:r>
              <a:rPr lang="en-GB" sz="2000" b="0" i="0" u="none" strike="noStrike" baseline="0" dirty="0">
                <a:solidFill>
                  <a:srgbClr val="000000"/>
                </a:solidFill>
                <a:latin typeface="Times-Roman"/>
              </a:rPr>
              <a:t>is differentiable and continuous for all </a:t>
            </a:r>
            <a:r>
              <a:rPr lang="en-GB" sz="2000" b="0" i="1" u="none" strike="noStrike" baseline="0" dirty="0">
                <a:solidFill>
                  <a:srgbClr val="000000"/>
                </a:solidFill>
                <a:latin typeface="Times-Italic"/>
              </a:rPr>
              <a:t>x</a:t>
            </a:r>
            <a:r>
              <a:rPr lang="en-GB" sz="2000" b="0" i="1" u="none" strike="noStrike" dirty="0">
                <a:solidFill>
                  <a:srgbClr val="000000"/>
                </a:solidFill>
                <a:latin typeface="Times-Italic"/>
              </a:rPr>
              <a:t> </a:t>
            </a:r>
            <a:r>
              <a:rPr lang="en-GB" sz="2000" b="0" i="0" u="none" strike="noStrike" baseline="0" dirty="0">
                <a:solidFill>
                  <a:srgbClr val="000000"/>
                </a:solidFill>
                <a:latin typeface="Times-Roman"/>
              </a:rPr>
              <a:t>[since </a:t>
            </a:r>
            <a:r>
              <a:rPr lang="en-GB" sz="2000" b="0" i="1" u="none" strike="noStrike" baseline="0" dirty="0">
                <a:solidFill>
                  <a:srgbClr val="000000"/>
                </a:solidFill>
                <a:latin typeface="Times-Italic"/>
              </a:rPr>
              <a:t>f </a:t>
            </a:r>
            <a:r>
              <a:rPr lang="en-GB" sz="2000" b="0" i="0" u="none" strike="noStrike" baseline="0" dirty="0">
                <a:solidFill>
                  <a:srgbClr val="000000"/>
                </a:solidFill>
                <a:latin typeface="Times-Roman"/>
              </a:rPr>
              <a:t>(</a:t>
            </a:r>
            <a:r>
              <a:rPr lang="en-GB" sz="2000" b="0" i="1" u="none" strike="noStrike" baseline="0" dirty="0">
                <a:solidFill>
                  <a:srgbClr val="000000"/>
                </a:solidFill>
                <a:latin typeface="Times-Italic"/>
              </a:rPr>
              <a:t>x</a:t>
            </a:r>
            <a:r>
              <a:rPr lang="en-GB" sz="2000" b="0" i="0" u="none" strike="noStrike" baseline="0" dirty="0">
                <a:solidFill>
                  <a:srgbClr val="000000"/>
                </a:solidFill>
                <a:latin typeface="Times-Roman"/>
              </a:rPr>
              <a:t>) is a polynomial and all</a:t>
            </a:r>
            <a:r>
              <a:rPr lang="en-GB" sz="2000" b="0" i="0" u="none" strike="noStrike" dirty="0">
                <a:solidFill>
                  <a:srgbClr val="000000"/>
                </a:solidFill>
                <a:latin typeface="Times-Roman"/>
              </a:rPr>
              <a:t> </a:t>
            </a:r>
            <a:r>
              <a:rPr lang="en-GB" sz="2000" b="0" i="0" u="none" strike="noStrike" baseline="0" dirty="0">
                <a:solidFill>
                  <a:srgbClr val="000000"/>
                </a:solidFill>
                <a:latin typeface="Times-Roman"/>
              </a:rPr>
              <a:t>polynomials</a:t>
            </a:r>
            <a:r>
              <a:rPr lang="en-GB" sz="2000" b="0" i="0" u="none" strike="noStrike" dirty="0">
                <a:solidFill>
                  <a:srgbClr val="000000"/>
                </a:solidFill>
                <a:latin typeface="Times-Roman"/>
              </a:rPr>
              <a:t> </a:t>
            </a:r>
            <a:r>
              <a:rPr lang="en-GB" sz="2000" b="0" i="0" u="none" strike="noStrike" baseline="0" dirty="0">
                <a:solidFill>
                  <a:srgbClr val="000000"/>
                </a:solidFill>
                <a:latin typeface="Times-Roman"/>
              </a:rPr>
              <a:t>are continuous and differentiable everywhere]. </a:t>
            </a:r>
          </a:p>
          <a:p>
            <a:pPr algn="l"/>
            <a:endParaRPr lang="en-GB" sz="2000" b="0" i="0" u="none" strike="noStrike" baseline="0" dirty="0">
              <a:solidFill>
                <a:srgbClr val="000000"/>
              </a:solidFill>
              <a:latin typeface="Times-Roman"/>
            </a:endParaRPr>
          </a:p>
          <a:p>
            <a:pPr algn="l"/>
            <a:r>
              <a:rPr lang="en-GB" sz="2000" b="0" i="0" u="none" strike="noStrike" baseline="0" dirty="0">
                <a:solidFill>
                  <a:srgbClr val="000000"/>
                </a:solidFill>
                <a:latin typeface="Times-Roman"/>
              </a:rPr>
              <a:t>Also, </a:t>
            </a:r>
            <a:r>
              <a:rPr lang="en-GB" sz="2000" b="0" i="1" u="none" strike="noStrike" baseline="0" dirty="0">
                <a:solidFill>
                  <a:srgbClr val="000000"/>
                </a:solidFill>
                <a:latin typeface="Times-Italic"/>
              </a:rPr>
              <a:t>f </a:t>
            </a:r>
            <a:r>
              <a:rPr lang="en-GB" sz="2000" b="0" i="0" u="none" strike="noStrike" baseline="0" dirty="0">
                <a:solidFill>
                  <a:srgbClr val="000000"/>
                </a:solidFill>
                <a:latin typeface="Times-Roman"/>
              </a:rPr>
              <a:t>(0) </a:t>
            </a:r>
            <a:r>
              <a:rPr lang="en-GB" sz="2000" b="0" i="0" u="none" strike="noStrike" baseline="0" dirty="0">
                <a:solidFill>
                  <a:srgbClr val="000000"/>
                </a:solidFill>
                <a:latin typeface="MTSY"/>
              </a:rPr>
              <a:t>= </a:t>
            </a:r>
            <a:r>
              <a:rPr lang="en-GB" sz="2000" b="0" i="1" u="none" strike="noStrike" baseline="0" dirty="0">
                <a:solidFill>
                  <a:srgbClr val="000000"/>
                </a:solidFill>
                <a:latin typeface="Times-Italic"/>
              </a:rPr>
              <a:t>f </a:t>
            </a:r>
            <a:r>
              <a:rPr lang="en-GB" sz="2000" b="0" i="0" u="none" strike="noStrike" baseline="0" dirty="0">
                <a:solidFill>
                  <a:srgbClr val="000000"/>
                </a:solidFill>
                <a:latin typeface="Times-Roman"/>
              </a:rPr>
              <a:t>(1) </a:t>
            </a:r>
            <a:r>
              <a:rPr lang="en-GB" sz="2000" b="0" i="0" u="none" strike="noStrike" baseline="0" dirty="0">
                <a:solidFill>
                  <a:srgbClr val="000000"/>
                </a:solidFill>
                <a:latin typeface="MTSY"/>
              </a:rPr>
              <a:t>= </a:t>
            </a:r>
            <a:r>
              <a:rPr lang="en-GB" sz="2000" b="0" i="0" u="none" strike="noStrike" baseline="0" dirty="0">
                <a:solidFill>
                  <a:srgbClr val="000000"/>
                </a:solidFill>
                <a:latin typeface="Times-Roman"/>
              </a:rPr>
              <a:t>2. </a:t>
            </a:r>
          </a:p>
          <a:p>
            <a:pPr algn="l"/>
            <a:endParaRPr lang="en-GB" sz="2000" b="0" i="0" u="none" strike="noStrike" baseline="0" dirty="0">
              <a:solidFill>
                <a:srgbClr val="000000"/>
              </a:solidFill>
              <a:latin typeface="Times-Roman"/>
            </a:endParaRPr>
          </a:p>
          <a:p>
            <a:pPr algn="l"/>
            <a:r>
              <a:rPr lang="en-GB" sz="2000" b="0" i="0" u="none" strike="noStrike" baseline="0" dirty="0">
                <a:solidFill>
                  <a:srgbClr val="000000"/>
                </a:solidFill>
                <a:latin typeface="Times-Roman"/>
              </a:rPr>
              <a:t>We have</a:t>
            </a:r>
            <a:r>
              <a:rPr lang="en-GB" sz="2000" b="0" i="0" u="none" strike="noStrike" dirty="0">
                <a:solidFill>
                  <a:srgbClr val="000000"/>
                </a:solidFill>
                <a:latin typeface="Times-Roman"/>
              </a:rPr>
              <a:t>  </a:t>
            </a:r>
            <a:r>
              <a:rPr lang="en-GB" sz="2000" b="0" i="1" u="none" strike="noStrike" baseline="0" dirty="0">
                <a:solidFill>
                  <a:srgbClr val="000000"/>
                </a:solidFill>
                <a:latin typeface="Times-Italic"/>
              </a:rPr>
              <a:t>f‘</a:t>
            </a:r>
            <a:r>
              <a:rPr lang="en-GB" sz="2000" b="0" i="0" u="none" strike="noStrike" baseline="0" dirty="0">
                <a:solidFill>
                  <a:srgbClr val="000000"/>
                </a:solidFill>
                <a:latin typeface="Times-Roman"/>
              </a:rPr>
              <a:t>(</a:t>
            </a:r>
            <a:r>
              <a:rPr lang="en-GB" sz="2000" b="0" i="1" u="none" strike="noStrike" baseline="0" dirty="0">
                <a:solidFill>
                  <a:srgbClr val="000000"/>
                </a:solidFill>
                <a:latin typeface="Times-Italic"/>
              </a:rPr>
              <a:t>x</a:t>
            </a:r>
            <a:r>
              <a:rPr lang="en-GB" sz="2000" b="0" i="0" u="none" strike="noStrike" baseline="0" dirty="0">
                <a:solidFill>
                  <a:srgbClr val="000000"/>
                </a:solidFill>
                <a:latin typeface="Times-Roman"/>
              </a:rPr>
              <a:t>) </a:t>
            </a:r>
            <a:r>
              <a:rPr lang="en-GB" sz="2000" b="0" i="0" u="none" strike="noStrike" baseline="0" dirty="0">
                <a:solidFill>
                  <a:srgbClr val="000000"/>
                </a:solidFill>
                <a:latin typeface="MTSY"/>
              </a:rPr>
              <a:t>= </a:t>
            </a:r>
            <a:r>
              <a:rPr lang="en-GB" sz="2000" b="0" i="0" u="none" strike="noStrike" baseline="0" dirty="0">
                <a:solidFill>
                  <a:srgbClr val="000000"/>
                </a:solidFill>
                <a:latin typeface="Times-Roman"/>
              </a:rPr>
              <a:t>3</a:t>
            </a:r>
            <a:r>
              <a:rPr lang="en-GB" sz="2000" b="0" i="1" u="none" strike="noStrike" baseline="0" dirty="0">
                <a:solidFill>
                  <a:srgbClr val="000000"/>
                </a:solidFill>
                <a:latin typeface="Times-Italic"/>
              </a:rPr>
              <a:t>x</a:t>
            </a:r>
            <a:r>
              <a:rPr lang="en-GB" sz="2000" b="0" i="1" u="none" strike="noStrike" baseline="30000" dirty="0">
                <a:solidFill>
                  <a:srgbClr val="000000"/>
                </a:solidFill>
                <a:latin typeface="Times-Italic"/>
              </a:rPr>
              <a:t>2 </a:t>
            </a:r>
            <a:r>
              <a:rPr lang="en-GB" sz="2000" b="0" i="0" u="none" strike="noStrike" baseline="0" dirty="0">
                <a:solidFill>
                  <a:srgbClr val="000000"/>
                </a:solidFill>
                <a:latin typeface="MTSY"/>
              </a:rPr>
              <a:t>− </a:t>
            </a:r>
            <a:r>
              <a:rPr lang="en-GB" sz="2000" b="0" i="0" u="none" strike="noStrike" baseline="0" dirty="0">
                <a:solidFill>
                  <a:srgbClr val="000000"/>
                </a:solidFill>
                <a:latin typeface="Times-Roman"/>
              </a:rPr>
              <a:t>6</a:t>
            </a:r>
            <a:r>
              <a:rPr lang="en-GB" sz="2000" b="0" i="1" u="none" strike="noStrike" baseline="0" dirty="0">
                <a:solidFill>
                  <a:srgbClr val="000000"/>
                </a:solidFill>
                <a:latin typeface="Times-Italic"/>
              </a:rPr>
              <a:t>x </a:t>
            </a:r>
            <a:r>
              <a:rPr lang="en-GB" sz="2000" b="0" i="0" u="none" strike="noStrike" baseline="0" dirty="0">
                <a:solidFill>
                  <a:srgbClr val="000000"/>
                </a:solidFill>
                <a:latin typeface="MTSY"/>
              </a:rPr>
              <a:t>+ </a:t>
            </a:r>
            <a:r>
              <a:rPr lang="en-GB" sz="2000" b="0" i="0" u="none" strike="noStrike" baseline="0" dirty="0">
                <a:solidFill>
                  <a:srgbClr val="000000"/>
                </a:solidFill>
                <a:latin typeface="Times-Roman"/>
              </a:rPr>
              <a:t>2</a:t>
            </a:r>
            <a:r>
              <a:rPr lang="en-GB" sz="2000" b="0" i="1" u="none" strike="noStrike" baseline="0" dirty="0">
                <a:solidFill>
                  <a:srgbClr val="000000"/>
                </a:solidFill>
                <a:latin typeface="RMTMI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3163AF-74F7-4CBE-B428-22198CC00E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36" y="4844689"/>
            <a:ext cx="9716856" cy="175284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D425680-0368-42A5-ACD4-41C66DB139EC}"/>
              </a:ext>
            </a:extLst>
          </p:cNvPr>
          <p:cNvSpPr txBox="1"/>
          <p:nvPr/>
        </p:nvSpPr>
        <p:spPr>
          <a:xfrm>
            <a:off x="9716856" y="1809619"/>
            <a:ext cx="2408808" cy="32316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l"/>
            <a:r>
              <a:rPr lang="en-GB" sz="2400" b="1" i="0" u="none" strike="noStrike" baseline="0" dirty="0">
                <a:latin typeface="Humanist521BT-Roman"/>
              </a:rPr>
              <a:t>(Rolle’s Theorem)</a:t>
            </a:r>
          </a:p>
          <a:p>
            <a:pPr algn="l"/>
            <a:r>
              <a:rPr lang="en-GB" sz="1800" b="1" i="0" u="none" strike="noStrike" baseline="0" dirty="0">
                <a:latin typeface="Times-Roman"/>
              </a:rPr>
              <a:t>Suppose that 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GB" sz="1800" b="1" i="1" u="none" strike="noStrike" baseline="0" dirty="0">
                <a:latin typeface="Times-Italic"/>
              </a:rPr>
              <a:t>f </a:t>
            </a:r>
            <a:r>
              <a:rPr lang="en-GB" sz="1800" b="1" i="0" u="none" strike="noStrike" baseline="0" dirty="0">
                <a:latin typeface="Times-Roman"/>
              </a:rPr>
              <a:t>is continuous on the interval [</a:t>
            </a:r>
            <a:r>
              <a:rPr lang="en-GB" sz="1800" b="1" i="1" u="none" strike="noStrike" baseline="0" dirty="0">
                <a:latin typeface="Times-Italic"/>
              </a:rPr>
              <a:t>a</a:t>
            </a:r>
            <a:r>
              <a:rPr lang="en-GB" sz="1800" b="1" i="1" u="none" strike="noStrike" baseline="0" dirty="0">
                <a:latin typeface="RMTMI"/>
              </a:rPr>
              <a:t>, </a:t>
            </a:r>
            <a:r>
              <a:rPr lang="en-GB" sz="1800" b="1" i="1" u="none" strike="noStrike" baseline="0" dirty="0">
                <a:latin typeface="Times-Italic"/>
              </a:rPr>
              <a:t>b</a:t>
            </a:r>
            <a:r>
              <a:rPr lang="en-GB" sz="1800" b="1" i="0" u="none" strike="noStrike" baseline="0" dirty="0">
                <a:latin typeface="Times-Roman"/>
              </a:rPr>
              <a:t>],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GB" sz="1800" b="1" i="0" u="none" strike="noStrike" baseline="0" dirty="0">
                <a:latin typeface="Times-Roman"/>
              </a:rPr>
              <a:t>differentiable on the interval (</a:t>
            </a:r>
            <a:r>
              <a:rPr lang="en-GB" sz="1800" b="1" i="1" u="none" strike="noStrike" baseline="0" dirty="0">
                <a:latin typeface="Times-Italic"/>
              </a:rPr>
              <a:t>a</a:t>
            </a:r>
            <a:r>
              <a:rPr lang="en-GB" sz="1800" b="1" i="1" u="none" strike="noStrike" baseline="0" dirty="0">
                <a:latin typeface="RMTMI"/>
              </a:rPr>
              <a:t>, </a:t>
            </a:r>
            <a:r>
              <a:rPr lang="en-GB" sz="1800" b="1" i="1" u="none" strike="noStrike" baseline="0" dirty="0">
                <a:latin typeface="Times-Italic"/>
              </a:rPr>
              <a:t>b</a:t>
            </a:r>
            <a:r>
              <a:rPr lang="en-GB" sz="1800" b="1" i="0" u="none" strike="noStrike" baseline="0" dirty="0">
                <a:latin typeface="Times-Roman"/>
              </a:rPr>
              <a:t>) and 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GB" sz="1800" b="1" i="1" u="none" strike="noStrike" baseline="0" dirty="0">
                <a:latin typeface="Times-Italic"/>
              </a:rPr>
              <a:t>f </a:t>
            </a:r>
            <a:r>
              <a:rPr lang="en-GB" sz="1800" b="1" i="0" u="none" strike="noStrike" baseline="0" dirty="0">
                <a:latin typeface="Times-Roman"/>
              </a:rPr>
              <a:t>(</a:t>
            </a:r>
            <a:r>
              <a:rPr lang="en-GB" sz="1800" b="1" i="1" u="none" strike="noStrike" baseline="0" dirty="0">
                <a:latin typeface="Times-Italic"/>
              </a:rPr>
              <a:t>a</a:t>
            </a:r>
            <a:r>
              <a:rPr lang="en-GB" sz="1800" b="1" i="0" u="none" strike="noStrike" baseline="0" dirty="0">
                <a:latin typeface="Times-Roman"/>
              </a:rPr>
              <a:t>) </a:t>
            </a:r>
            <a:r>
              <a:rPr lang="en-GB" sz="1800" b="1" i="0" u="none" strike="noStrike" baseline="0" dirty="0">
                <a:latin typeface="MTSY"/>
              </a:rPr>
              <a:t>= </a:t>
            </a:r>
            <a:r>
              <a:rPr lang="en-GB" sz="1800" b="1" i="1" u="none" strike="noStrike" baseline="0" dirty="0">
                <a:latin typeface="Times-Italic"/>
              </a:rPr>
              <a:t>f </a:t>
            </a:r>
            <a:r>
              <a:rPr lang="en-GB" sz="1800" b="1" i="0" u="none" strike="noStrike" baseline="0" dirty="0">
                <a:latin typeface="Times-Roman"/>
              </a:rPr>
              <a:t>(</a:t>
            </a:r>
            <a:r>
              <a:rPr lang="en-GB" sz="1800" b="1" i="1" u="none" strike="noStrike" baseline="0" dirty="0">
                <a:latin typeface="Times-Italic"/>
              </a:rPr>
              <a:t>b</a:t>
            </a:r>
            <a:r>
              <a:rPr lang="en-GB" sz="1800" b="1" i="0" u="none" strike="noStrike" baseline="0" dirty="0">
                <a:latin typeface="Times-Roman"/>
              </a:rPr>
              <a:t>). </a:t>
            </a:r>
          </a:p>
          <a:p>
            <a:pPr algn="l"/>
            <a:r>
              <a:rPr lang="en-GB" sz="1800" b="1" i="0" u="none" strike="noStrike" baseline="0" dirty="0">
                <a:latin typeface="Times-Roman"/>
              </a:rPr>
              <a:t>Then there is a number </a:t>
            </a:r>
            <a:r>
              <a:rPr lang="en-GB" sz="1800" b="1" i="1" u="none" strike="noStrike" baseline="0" dirty="0">
                <a:latin typeface="Times-Italic"/>
              </a:rPr>
              <a:t>c </a:t>
            </a:r>
            <a:r>
              <a:rPr lang="en-GB" sz="1800" b="1" i="0" u="none" strike="noStrike" baseline="0" dirty="0">
                <a:latin typeface="MTSY"/>
              </a:rPr>
              <a:t>∈ </a:t>
            </a:r>
            <a:r>
              <a:rPr lang="en-GB" sz="1800" b="1" i="0" u="none" strike="noStrike" baseline="0" dirty="0">
                <a:latin typeface="Times-Roman"/>
              </a:rPr>
              <a:t>(</a:t>
            </a:r>
            <a:r>
              <a:rPr lang="en-GB" sz="1800" b="1" i="1" u="none" strike="noStrike" baseline="0" dirty="0">
                <a:latin typeface="Times-Italic"/>
              </a:rPr>
              <a:t>a</a:t>
            </a:r>
            <a:r>
              <a:rPr lang="en-GB" sz="1800" b="1" i="1" u="none" strike="noStrike" baseline="0" dirty="0">
                <a:latin typeface="RMTMI"/>
              </a:rPr>
              <a:t>, </a:t>
            </a:r>
            <a:r>
              <a:rPr lang="en-GB" sz="1800" b="1" i="1" u="none" strike="noStrike" baseline="0" dirty="0">
                <a:latin typeface="Times-Italic"/>
              </a:rPr>
              <a:t>b</a:t>
            </a:r>
            <a:r>
              <a:rPr lang="en-GB" sz="1800" b="1" i="0" u="none" strike="noStrike" baseline="0" dirty="0">
                <a:latin typeface="Times-Roman"/>
              </a:rPr>
              <a:t>) such that </a:t>
            </a:r>
            <a:r>
              <a:rPr lang="en-GB" sz="1800" b="1" i="1" u="none" strike="noStrike" baseline="0" dirty="0">
                <a:latin typeface="Times-Italic"/>
              </a:rPr>
              <a:t>f </a:t>
            </a:r>
            <a:r>
              <a:rPr lang="en-GB" sz="1800" b="1" i="0" u="none" strike="noStrike" baseline="0" dirty="0">
                <a:latin typeface="Times-Roman"/>
              </a:rPr>
              <a:t>(</a:t>
            </a:r>
            <a:r>
              <a:rPr lang="en-GB" sz="1800" b="1" i="1" u="none" strike="noStrike" baseline="0" dirty="0">
                <a:latin typeface="Times-Italic"/>
              </a:rPr>
              <a:t>c</a:t>
            </a:r>
            <a:r>
              <a:rPr lang="en-GB" sz="1800" b="1" i="0" u="none" strike="noStrike" baseline="0" dirty="0">
                <a:latin typeface="Times-Roman"/>
              </a:rPr>
              <a:t>) </a:t>
            </a:r>
            <a:r>
              <a:rPr lang="en-GB" sz="1800" b="1" i="0" u="none" strike="noStrike" baseline="0" dirty="0">
                <a:latin typeface="MTSY"/>
              </a:rPr>
              <a:t>= </a:t>
            </a:r>
            <a:r>
              <a:rPr lang="en-GB" sz="1800" b="1" i="0" u="none" strike="noStrike" baseline="0" dirty="0">
                <a:latin typeface="Times-Roman"/>
              </a:rPr>
              <a:t>0.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5575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DC0494-F6D2-4F16-B6CC-EBF68CC26CB7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2239773" y="244888"/>
            <a:ext cx="8068010" cy="381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A60D51-4EC6-4091-8756-AFCB45BF966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contrast="20000"/>
          </a:blip>
          <a:stretch>
            <a:fillRect/>
          </a:stretch>
        </p:blipFill>
        <p:spPr>
          <a:xfrm>
            <a:off x="776540" y="667303"/>
            <a:ext cx="9338690" cy="8684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CBA33A-6628-45FC-B47E-4A77B9B803D2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contrast="20000"/>
          </a:blip>
          <a:stretch>
            <a:fillRect/>
          </a:stretch>
        </p:blipFill>
        <p:spPr>
          <a:xfrm>
            <a:off x="776540" y="1152521"/>
            <a:ext cx="2781960" cy="3832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982F32-E7A9-4049-83AB-626C66055D4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contrast="20000"/>
          </a:blip>
          <a:stretch>
            <a:fillRect/>
          </a:stretch>
        </p:blipFill>
        <p:spPr>
          <a:xfrm>
            <a:off x="8548672" y="2837852"/>
            <a:ext cx="3308832" cy="32864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38B573-951A-4EBC-BF09-247623E0257F}"/>
                  </a:ext>
                </a:extLst>
              </p:cNvPr>
              <p:cNvSpPr txBox="1"/>
              <p:nvPr/>
            </p:nvSpPr>
            <p:spPr>
              <a:xfrm>
                <a:off x="0" y="1703784"/>
                <a:ext cx="8533583" cy="2748125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000" b="1" i="0" u="none" strike="noStrike" baseline="0" dirty="0">
                    <a:solidFill>
                      <a:srgbClr val="00FFFF"/>
                    </a:solidFill>
                    <a:latin typeface="Humanist521BT-Bold"/>
                  </a:rPr>
                  <a:t>Solution </a:t>
                </a:r>
              </a:p>
              <a:p>
                <a:pPr algn="l"/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Times-Roman"/>
                  </a:rPr>
                  <a:t>Notice that </a:t>
                </a:r>
                <a:r>
                  <a:rPr lang="en-GB" sz="2000" b="0" i="1" u="none" strike="noStrike" baseline="0" dirty="0">
                    <a:solidFill>
                      <a:srgbClr val="000000"/>
                    </a:solidFill>
                    <a:latin typeface="Times-Italic"/>
                  </a:rPr>
                  <a:t>f 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Times-Roman"/>
                  </a:rPr>
                  <a:t>is continuous on [0, 2] and differentiable on (0, 2). </a:t>
                </a:r>
              </a:p>
              <a:p>
                <a:pPr algn="l"/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Times-Roman"/>
                  </a:rPr>
                  <a:t>The Mean Value Theorem then says that there is a number </a:t>
                </a:r>
                <a:r>
                  <a:rPr lang="en-GB" sz="2000" b="0" i="1" u="none" strike="noStrike" baseline="0" dirty="0">
                    <a:solidFill>
                      <a:srgbClr val="000000"/>
                    </a:solidFill>
                    <a:latin typeface="Times-Italic"/>
                  </a:rPr>
                  <a:t>c 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Times-Roman"/>
                  </a:rPr>
                  <a:t>in (0, 2) for which</a:t>
                </a:r>
              </a:p>
              <a:p>
                <a:pPr algn="ctr"/>
                <a:r>
                  <a:rPr lang="en-GB" sz="2000" b="0" i="1" u="none" strike="noStrike" baseline="0" dirty="0">
                    <a:solidFill>
                      <a:srgbClr val="000000"/>
                    </a:solidFill>
                    <a:latin typeface="Times-Italic"/>
                  </a:rPr>
                  <a:t>f ‘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Times-Roman"/>
                  </a:rPr>
                  <a:t>(</a:t>
                </a:r>
                <a:r>
                  <a:rPr lang="en-GB" sz="2000" b="0" i="1" u="none" strike="noStrike" baseline="0" dirty="0">
                    <a:solidFill>
                      <a:srgbClr val="000000"/>
                    </a:solidFill>
                    <a:latin typeface="Times-Italic"/>
                  </a:rPr>
                  <a:t>c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Times-Roman"/>
                  </a:rPr>
                  <a:t>) 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MTSY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000" i="1" dirty="0">
                            <a:solidFill>
                              <a:srgbClr val="000000"/>
                            </a:solidFill>
                            <a:latin typeface="Times-Italic"/>
                          </a:rPr>
                          <m:t>f</m:t>
                        </m:r>
                        <m:r>
                          <m:rPr>
                            <m:nor/>
                          </m:rPr>
                          <a:rPr lang="en-GB" sz="2000" i="1" dirty="0">
                            <a:solidFill>
                              <a:srgbClr val="000000"/>
                            </a:solidFill>
                            <a:latin typeface="Times-Italic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000" dirty="0">
                            <a:solidFill>
                              <a:srgbClr val="000000"/>
                            </a:solidFill>
                            <a:latin typeface="Times-Roman"/>
                          </a:rPr>
                          <m:t>(2) </m:t>
                        </m:r>
                        <m:r>
                          <m:rPr>
                            <m:nor/>
                          </m:rPr>
                          <a:rPr lang="en-GB" sz="2000" dirty="0">
                            <a:solidFill>
                              <a:srgbClr val="000000"/>
                            </a:solidFill>
                            <a:latin typeface="MTSY"/>
                          </a:rPr>
                          <m:t>− </m:t>
                        </m:r>
                        <m:r>
                          <m:rPr>
                            <m:nor/>
                          </m:rPr>
                          <a:rPr lang="en-GB" sz="2000" i="1" dirty="0">
                            <a:solidFill>
                              <a:srgbClr val="000000"/>
                            </a:solidFill>
                            <a:latin typeface="Times-Italic"/>
                          </a:rPr>
                          <m:t>f</m:t>
                        </m:r>
                        <m:r>
                          <m:rPr>
                            <m:nor/>
                          </m:rPr>
                          <a:rPr lang="en-GB" sz="2000" i="1" dirty="0">
                            <a:solidFill>
                              <a:srgbClr val="000000"/>
                            </a:solidFill>
                            <a:latin typeface="Times-Italic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000" dirty="0">
                            <a:solidFill>
                              <a:srgbClr val="000000"/>
                            </a:solidFill>
                            <a:latin typeface="Times-Roman"/>
                          </a:rPr>
                          <m:t>(0)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000" dirty="0">
                            <a:solidFill>
                              <a:srgbClr val="000000"/>
                            </a:solidFill>
                            <a:latin typeface="Times-Roman"/>
                          </a:rPr>
                          <m:t>2 </m:t>
                        </m:r>
                        <m:r>
                          <m:rPr>
                            <m:nor/>
                          </m:rPr>
                          <a:rPr lang="en-GB" sz="2000" dirty="0">
                            <a:solidFill>
                              <a:srgbClr val="000000"/>
                            </a:solidFill>
                            <a:latin typeface="MTSY"/>
                          </a:rPr>
                          <m:t>− </m:t>
                        </m:r>
                        <m:r>
                          <m:rPr>
                            <m:nor/>
                          </m:rPr>
                          <a:rPr lang="en-GB" sz="2000" dirty="0">
                            <a:solidFill>
                              <a:srgbClr val="000000"/>
                            </a:solidFill>
                            <a:latin typeface="Times-Roman"/>
                          </a:rPr>
                          <m:t>0 </m:t>
                        </m:r>
                      </m:den>
                    </m:f>
                  </m:oMath>
                </a14:m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MTSY"/>
                  </a:rPr>
                  <a:t> =</a:t>
                </a:r>
                <a:r>
                  <a:rPr lang="en-GB" sz="2000" b="0" u="none" strike="noStrike" baseline="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000" b="0" i="0" dirty="0" smtClean="0">
                            <a:solidFill>
                              <a:srgbClr val="000000"/>
                            </a:solidFill>
                            <a:latin typeface="Times-Italic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GB" sz="2000" dirty="0">
                            <a:solidFill>
                              <a:srgbClr val="000000"/>
                            </a:solidFill>
                            <a:latin typeface="MTSY"/>
                          </a:rPr>
                          <m:t>− </m:t>
                        </m:r>
                        <m:r>
                          <m:rPr>
                            <m:nor/>
                          </m:rPr>
                          <a:rPr lang="en-US" sz="2000" b="0" i="1" dirty="0" smtClean="0">
                            <a:solidFill>
                              <a:srgbClr val="000000"/>
                            </a:solidFill>
                            <a:latin typeface="MTSY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000" dirty="0">
                            <a:solidFill>
                              <a:srgbClr val="000000"/>
                            </a:solidFill>
                            <a:latin typeface="Times-Roman"/>
                          </a:rPr>
                          <m:t>2 </m:t>
                        </m:r>
                        <m:r>
                          <m:rPr>
                            <m:nor/>
                          </m:rPr>
                          <a:rPr lang="en-GB" sz="2000" dirty="0">
                            <a:solidFill>
                              <a:srgbClr val="000000"/>
                            </a:solidFill>
                            <a:latin typeface="MTSY"/>
                          </a:rPr>
                          <m:t>− </m:t>
                        </m:r>
                        <m:r>
                          <m:rPr>
                            <m:nor/>
                          </m:rPr>
                          <a:rPr lang="en-GB" sz="2000" dirty="0">
                            <a:solidFill>
                              <a:srgbClr val="000000"/>
                            </a:solidFill>
                            <a:latin typeface="Times-Roman"/>
                          </a:rPr>
                          <m:t>0 </m:t>
                        </m:r>
                      </m:den>
                    </m:f>
                  </m:oMath>
                </a14:m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MTSY"/>
                  </a:rPr>
                  <a:t> </a:t>
                </a:r>
                <a:r>
                  <a:rPr lang="en-GB" sz="2000" dirty="0">
                    <a:solidFill>
                      <a:srgbClr val="000000"/>
                    </a:solidFill>
                    <a:latin typeface="Times-Roman"/>
                  </a:rPr>
                  <a:t> 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MTSY"/>
                  </a:rPr>
                  <a:t>= 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Times-Roman"/>
                  </a:rPr>
                  <a:t>1</a:t>
                </a:r>
                <a:r>
                  <a:rPr lang="en-GB" sz="2000" b="0" i="1" u="none" strike="noStrike" baseline="0" dirty="0">
                    <a:solidFill>
                      <a:srgbClr val="000000"/>
                    </a:solidFill>
                    <a:latin typeface="RMTMI"/>
                  </a:rPr>
                  <a:t>.</a:t>
                </a:r>
              </a:p>
              <a:p>
                <a:pPr algn="l"/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Times-Roman"/>
                  </a:rPr>
                  <a:t>To find this number </a:t>
                </a:r>
                <a:r>
                  <a:rPr lang="en-GB" sz="2000" b="0" i="1" u="none" strike="noStrike" baseline="0" dirty="0">
                    <a:solidFill>
                      <a:srgbClr val="000000"/>
                    </a:solidFill>
                    <a:latin typeface="Times-Italic"/>
                  </a:rPr>
                  <a:t>c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Times-Roman"/>
                  </a:rPr>
                  <a:t>, we set</a:t>
                </a:r>
              </a:p>
              <a:p>
                <a:pPr algn="ctr"/>
                <a:r>
                  <a:rPr lang="en-GB" sz="2000" b="0" i="1" u="none" strike="noStrike" baseline="0" dirty="0">
                    <a:solidFill>
                      <a:srgbClr val="000000"/>
                    </a:solidFill>
                    <a:latin typeface="Times-Italic"/>
                  </a:rPr>
                  <a:t>f ‘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Times-Roman"/>
                  </a:rPr>
                  <a:t>(</a:t>
                </a:r>
                <a:r>
                  <a:rPr lang="en-GB" sz="2000" b="0" i="1" u="none" strike="noStrike" baseline="0" dirty="0">
                    <a:solidFill>
                      <a:srgbClr val="000000"/>
                    </a:solidFill>
                    <a:latin typeface="Times-Italic"/>
                  </a:rPr>
                  <a:t>c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Times-Roman"/>
                  </a:rPr>
                  <a:t>) 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MTSY"/>
                  </a:rPr>
                  <a:t>= 1</a:t>
                </a:r>
              </a:p>
              <a:p>
                <a:pPr algn="ctr"/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Times-Roman"/>
                  </a:rPr>
                  <a:t>3</a:t>
                </a:r>
                <a:r>
                  <a:rPr lang="en-GB" sz="2000" b="0" i="1" u="none" strike="noStrike" baseline="0" dirty="0">
                    <a:solidFill>
                      <a:srgbClr val="000000"/>
                    </a:solidFill>
                    <a:latin typeface="Times-Italic"/>
                  </a:rPr>
                  <a:t>c</a:t>
                </a:r>
                <a:r>
                  <a:rPr lang="en-GB" sz="2000" i="1" u="none" strike="noStrike" baseline="30000" dirty="0">
                    <a:solidFill>
                      <a:srgbClr val="000000"/>
                    </a:solidFill>
                    <a:latin typeface="Times-Italic"/>
                  </a:rPr>
                  <a:t>2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MTSY"/>
                  </a:rPr>
                  <a:t>− 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Times-Roman"/>
                  </a:rPr>
                  <a:t>2</a:t>
                </a:r>
                <a:r>
                  <a:rPr lang="en-GB" sz="2000" b="0" i="1" u="none" strike="noStrike" baseline="0" dirty="0">
                    <a:solidFill>
                      <a:srgbClr val="000000"/>
                    </a:solidFill>
                    <a:latin typeface="Times-Italic"/>
                  </a:rPr>
                  <a:t>c 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MTSY"/>
                  </a:rPr>
                  <a:t>− 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Times-Roman"/>
                  </a:rPr>
                  <a:t>1 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MTSY"/>
                  </a:rPr>
                  <a:t>= 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Times-Roman"/>
                  </a:rPr>
                  <a:t>1</a:t>
                </a:r>
              </a:p>
              <a:p>
                <a:pPr algn="ctr"/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Times-Roman"/>
                  </a:rPr>
                  <a:t>3</a:t>
                </a:r>
                <a:r>
                  <a:rPr lang="en-GB" sz="2000" b="0" i="1" u="none" strike="noStrike" baseline="0" dirty="0">
                    <a:solidFill>
                      <a:srgbClr val="000000"/>
                    </a:solidFill>
                    <a:latin typeface="Times-Italic"/>
                  </a:rPr>
                  <a:t>c</a:t>
                </a:r>
                <a:r>
                  <a:rPr lang="en-GB" sz="2000" i="1" u="none" strike="noStrike" baseline="30000" dirty="0">
                    <a:solidFill>
                      <a:srgbClr val="000000"/>
                    </a:solidFill>
                    <a:latin typeface="Times-Italic"/>
                  </a:rPr>
                  <a:t>2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MTSY"/>
                  </a:rPr>
                  <a:t>− 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Times-Roman"/>
                  </a:rPr>
                  <a:t>2</a:t>
                </a:r>
                <a:r>
                  <a:rPr lang="en-GB" sz="2000" b="0" i="1" u="none" strike="noStrike" baseline="0" dirty="0">
                    <a:solidFill>
                      <a:srgbClr val="000000"/>
                    </a:solidFill>
                    <a:latin typeface="Times-Italic"/>
                  </a:rPr>
                  <a:t>c 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MTSY"/>
                  </a:rPr>
                  <a:t>− 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Times-Roman"/>
                  </a:rPr>
                  <a:t>2 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MTSY"/>
                  </a:rPr>
                  <a:t>= </a:t>
                </a:r>
                <a:r>
                  <a:rPr lang="en-GB" sz="2000" b="0" i="0" u="none" strike="noStrike" baseline="0" dirty="0">
                    <a:solidFill>
                      <a:srgbClr val="000000"/>
                    </a:solidFill>
                    <a:latin typeface="Times-Roman"/>
                  </a:rPr>
                  <a:t>0</a:t>
                </a:r>
                <a:r>
                  <a:rPr lang="en-GB" sz="2000" b="0" i="1" u="none" strike="noStrike" baseline="0" dirty="0">
                    <a:solidFill>
                      <a:srgbClr val="000000"/>
                    </a:solidFill>
                    <a:latin typeface="RMTMI"/>
                  </a:rPr>
                  <a:t>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38B573-951A-4EBC-BF09-247623E02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703784"/>
                <a:ext cx="8533583" cy="2748125"/>
              </a:xfrm>
              <a:prstGeom prst="rect">
                <a:avLst/>
              </a:prstGeom>
              <a:blipFill>
                <a:blip r:embed="rId6"/>
                <a:stretch>
                  <a:fillRect l="-714" t="-1109" b="-3104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3889497C-3BF5-4382-9947-1803AE2315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684761"/>
            <a:ext cx="8806417" cy="217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14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ext Topic (podcast) - Next Topic | Listen Notes">
            <a:extLst>
              <a:ext uri="{FF2B5EF4-FFF2-40B4-BE49-F238E27FC236}">
                <a16:creationId xmlns:a16="http://schemas.microsoft.com/office/drawing/2014/main" id="{CF3FB1D9-675A-483D-9CEC-7A4D20F2E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9504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2446AC-8745-4DD8-B400-137187456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54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0BB8DD-1794-48D8-A870-E87665356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016" y="1226629"/>
            <a:ext cx="8397968" cy="44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6074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DE48FD9-48BF-4C4F-8880-B2275CEE3D82}"/>
              </a:ext>
            </a:extLst>
          </p:cNvPr>
          <p:cNvSpPr/>
          <p:nvPr/>
        </p:nvSpPr>
        <p:spPr>
          <a:xfrm>
            <a:off x="0" y="154187"/>
            <a:ext cx="1558977" cy="367256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5B29AD-95E3-412E-BC16-F7E452D3FBEC}"/>
              </a:ext>
            </a:extLst>
          </p:cNvPr>
          <p:cNvSpPr/>
          <p:nvPr/>
        </p:nvSpPr>
        <p:spPr>
          <a:xfrm flipH="1">
            <a:off x="7013585" y="154186"/>
            <a:ext cx="5178414" cy="367256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3351303-1346-4E88-8750-1C94C32CF84C}"/>
              </a:ext>
            </a:extLst>
          </p:cNvPr>
          <p:cNvSpPr/>
          <p:nvPr/>
        </p:nvSpPr>
        <p:spPr>
          <a:xfrm>
            <a:off x="159731" y="611751"/>
            <a:ext cx="1509009" cy="387897"/>
          </a:xfrm>
          <a:custGeom>
            <a:avLst/>
            <a:gdLst>
              <a:gd name="connsiteX0" fmla="*/ 0 w 1509009"/>
              <a:gd name="connsiteY0" fmla="*/ 0 h 454702"/>
              <a:gd name="connsiteX1" fmla="*/ 1509009 w 1509009"/>
              <a:gd name="connsiteY1" fmla="*/ 0 h 454702"/>
              <a:gd name="connsiteX2" fmla="*/ 1509009 w 1509009"/>
              <a:gd name="connsiteY2" fmla="*/ 454702 h 454702"/>
              <a:gd name="connsiteX3" fmla="*/ 0 w 1509009"/>
              <a:gd name="connsiteY3" fmla="*/ 454702 h 454702"/>
              <a:gd name="connsiteX4" fmla="*/ 0 w 1509009"/>
              <a:gd name="connsiteY4" fmla="*/ 0 h 4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9009" h="454702">
                <a:moveTo>
                  <a:pt x="0" y="0"/>
                </a:moveTo>
                <a:lnTo>
                  <a:pt x="1509009" y="0"/>
                </a:lnTo>
                <a:lnTo>
                  <a:pt x="1509009" y="454702"/>
                </a:lnTo>
                <a:lnTo>
                  <a:pt x="0" y="454702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900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108D51-D80F-440C-AAA2-29088D2F33E3}"/>
              </a:ext>
            </a:extLst>
          </p:cNvPr>
          <p:cNvSpPr txBox="1"/>
          <p:nvPr/>
        </p:nvSpPr>
        <p:spPr>
          <a:xfrm>
            <a:off x="1683271" y="109148"/>
            <a:ext cx="520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BF9000"/>
                </a:solidFill>
                <a:latin typeface="Cooper Black" panose="0208090404030B020404" pitchFamily="18" charset="0"/>
              </a:defRPr>
            </a:lvl1pPr>
          </a:lstStyle>
          <a:p>
            <a:r>
              <a:rPr lang="en-US" dirty="0"/>
              <a:t>Finding a Linear Approximation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F75367-DA37-417C-9232-56E35E4AAD6E}"/>
              </a:ext>
            </a:extLst>
          </p:cNvPr>
          <p:cNvSpPr txBox="1"/>
          <p:nvPr/>
        </p:nvSpPr>
        <p:spPr>
          <a:xfrm>
            <a:off x="311506" y="560128"/>
            <a:ext cx="1289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BF9000"/>
                </a:solidFill>
              </a:rPr>
              <a:t>Exercise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8F3DA85-A1AD-49B3-87D8-58CD6C33D242}"/>
                  </a:ext>
                </a:extLst>
              </p:cNvPr>
              <p:cNvSpPr txBox="1"/>
              <p:nvPr/>
            </p:nvSpPr>
            <p:spPr>
              <a:xfrm>
                <a:off x="183955" y="1127202"/>
                <a:ext cx="11481456" cy="513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tx1"/>
                    </a:solidFill>
                  </a:rPr>
                  <a:t>Find the linear approximation to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rad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and use it to approximate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</m:oMath>
                </a14:m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8F3DA85-A1AD-49B3-87D8-58CD6C33D2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955" y="1127202"/>
                <a:ext cx="11481456" cy="513602"/>
              </a:xfrm>
              <a:prstGeom prst="rect">
                <a:avLst/>
              </a:prstGeom>
              <a:blipFill>
                <a:blip r:embed="rId2"/>
                <a:stretch>
                  <a:fillRect l="-796" t="-2381" b="-23810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1124BEED-224A-45FC-B4D2-338840847ADE}"/>
              </a:ext>
            </a:extLst>
          </p:cNvPr>
          <p:cNvSpPr txBox="1"/>
          <p:nvPr/>
        </p:nvSpPr>
        <p:spPr>
          <a:xfrm>
            <a:off x="159731" y="1863077"/>
            <a:ext cx="139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71845"/>
                </a:solidFill>
              </a:rPr>
              <a:t>Solution: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5E0199-DD98-45DC-B922-8C1606E59919}"/>
              </a:ext>
            </a:extLst>
          </p:cNvPr>
          <p:cNvSpPr/>
          <p:nvPr/>
        </p:nvSpPr>
        <p:spPr>
          <a:xfrm>
            <a:off x="24983" y="1910352"/>
            <a:ext cx="1509009" cy="378615"/>
          </a:xfrm>
          <a:custGeom>
            <a:avLst/>
            <a:gdLst>
              <a:gd name="connsiteX0" fmla="*/ 0 w 1509009"/>
              <a:gd name="connsiteY0" fmla="*/ 0 h 454702"/>
              <a:gd name="connsiteX1" fmla="*/ 1509009 w 1509009"/>
              <a:gd name="connsiteY1" fmla="*/ 0 h 454702"/>
              <a:gd name="connsiteX2" fmla="*/ 1509009 w 1509009"/>
              <a:gd name="connsiteY2" fmla="*/ 454702 h 454702"/>
              <a:gd name="connsiteX3" fmla="*/ 0 w 1509009"/>
              <a:gd name="connsiteY3" fmla="*/ 454702 h 454702"/>
              <a:gd name="connsiteX4" fmla="*/ 0 w 1509009"/>
              <a:gd name="connsiteY4" fmla="*/ 0 h 4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9009" h="454702">
                <a:moveTo>
                  <a:pt x="0" y="0"/>
                </a:moveTo>
                <a:lnTo>
                  <a:pt x="1509009" y="0"/>
                </a:lnTo>
                <a:lnTo>
                  <a:pt x="1509009" y="454702"/>
                </a:lnTo>
                <a:lnTo>
                  <a:pt x="0" y="454702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900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7241FCB-223E-4CF0-8336-E1614D4CA61A}"/>
                  </a:ext>
                </a:extLst>
              </p:cNvPr>
              <p:cNvSpPr txBox="1"/>
              <p:nvPr/>
            </p:nvSpPr>
            <p:spPr>
              <a:xfrm>
                <a:off x="311506" y="2525549"/>
                <a:ext cx="38462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b="1"/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𝑳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7241FCB-223E-4CF0-8336-E1614D4CA6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506" y="2525549"/>
                <a:ext cx="3846270" cy="369332"/>
              </a:xfrm>
              <a:prstGeom prst="rect">
                <a:avLst/>
              </a:prstGeom>
              <a:blipFill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CBB8DA5-E459-4F33-A3E7-99E314AB4B9C}"/>
                  </a:ext>
                </a:extLst>
              </p:cNvPr>
              <p:cNvSpPr txBox="1"/>
              <p:nvPr/>
            </p:nvSpPr>
            <p:spPr>
              <a:xfrm>
                <a:off x="5839506" y="1984152"/>
                <a:ext cx="2523116" cy="3963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BF9000"/>
                    </a:solidFill>
                  </a:rPr>
                  <a:t>To approximate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b="1" i="1" dirty="0" smtClean="0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1" i="1" dirty="0" smtClean="0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b="1" i="1" dirty="0" smtClean="0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1" i="1" dirty="0" smtClean="0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</m:oMath>
                </a14:m>
                <a:endParaRPr lang="en-US" i="1" dirty="0">
                  <a:solidFill>
                    <a:srgbClr val="BF9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CBB8DA5-E459-4F33-A3E7-99E314AB4B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9506" y="1984152"/>
                <a:ext cx="2523116" cy="396327"/>
              </a:xfrm>
              <a:prstGeom prst="rect">
                <a:avLst/>
              </a:prstGeom>
              <a:blipFill>
                <a:blip r:embed="rId4"/>
                <a:stretch>
                  <a:fillRect l="-2174" b="-24615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F6662DB-5CAA-40CA-97CD-B6539382546E}"/>
                  </a:ext>
                </a:extLst>
              </p:cNvPr>
              <p:cNvSpPr txBox="1"/>
              <p:nvPr/>
            </p:nvSpPr>
            <p:spPr>
              <a:xfrm>
                <a:off x="5828560" y="2433774"/>
                <a:ext cx="121229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F6662DB-5CAA-40CA-97CD-B653938254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560" y="2433774"/>
                <a:ext cx="1212293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>
            <a:extLst>
              <a:ext uri="{FF2B5EF4-FFF2-40B4-BE49-F238E27FC236}">
                <a16:creationId xmlns:a16="http://schemas.microsoft.com/office/drawing/2014/main" id="{2FB4415D-19FA-4500-834F-B85C8ECD2361}"/>
              </a:ext>
            </a:extLst>
          </p:cNvPr>
          <p:cNvSpPr txBox="1"/>
          <p:nvPr/>
        </p:nvSpPr>
        <p:spPr>
          <a:xfrm>
            <a:off x="1752367" y="762647"/>
            <a:ext cx="1509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Q1 Page: 236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8E44061-966A-479F-BA1A-105AC3447745}"/>
                  </a:ext>
                </a:extLst>
              </p:cNvPr>
              <p:cNvSpPr txBox="1"/>
              <p:nvPr/>
            </p:nvSpPr>
            <p:spPr>
              <a:xfrm>
                <a:off x="95128" y="3396320"/>
                <a:ext cx="14586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57184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571845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571845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7184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8E44061-966A-479F-BA1A-105AC34477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28" y="3396320"/>
                <a:ext cx="145869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2267E1C-39B6-47E2-86CF-3E97FE0FAED1}"/>
              </a:ext>
            </a:extLst>
          </p:cNvPr>
          <p:cNvCxnSpPr>
            <a:cxnSpLocks/>
          </p:cNvCxnSpPr>
          <p:nvPr/>
        </p:nvCxnSpPr>
        <p:spPr>
          <a:xfrm>
            <a:off x="5844339" y="2799028"/>
            <a:ext cx="0" cy="3627439"/>
          </a:xfrm>
          <a:prstGeom prst="line">
            <a:avLst/>
          </a:prstGeom>
          <a:ln>
            <a:solidFill>
              <a:srgbClr val="900C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C5F0170-DB3B-44B5-B267-524156928D18}"/>
              </a:ext>
            </a:extLst>
          </p:cNvPr>
          <p:cNvSpPr/>
          <p:nvPr/>
        </p:nvSpPr>
        <p:spPr>
          <a:xfrm>
            <a:off x="159731" y="740779"/>
            <a:ext cx="11481456" cy="1040598"/>
          </a:xfrm>
          <a:custGeom>
            <a:avLst/>
            <a:gdLst>
              <a:gd name="connsiteX0" fmla="*/ 1584298 w 11481456"/>
              <a:gd name="connsiteY0" fmla="*/ 0 h 1040598"/>
              <a:gd name="connsiteX1" fmla="*/ 11481456 w 11481456"/>
              <a:gd name="connsiteY1" fmla="*/ 0 h 1040598"/>
              <a:gd name="connsiteX2" fmla="*/ 11481456 w 11481456"/>
              <a:gd name="connsiteY2" fmla="*/ 1040598 h 1040598"/>
              <a:gd name="connsiteX3" fmla="*/ 0 w 11481456"/>
              <a:gd name="connsiteY3" fmla="*/ 1040598 h 1040598"/>
              <a:gd name="connsiteX4" fmla="*/ 0 w 11481456"/>
              <a:gd name="connsiteY4" fmla="*/ 332261 h 1040598"/>
              <a:gd name="connsiteX5" fmla="*/ 1584298 w 11481456"/>
              <a:gd name="connsiteY5" fmla="*/ 332261 h 1040598"/>
              <a:gd name="connsiteX6" fmla="*/ 1584298 w 11481456"/>
              <a:gd name="connsiteY6" fmla="*/ 0 h 1040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81456" h="1040598">
                <a:moveTo>
                  <a:pt x="1584298" y="0"/>
                </a:moveTo>
                <a:lnTo>
                  <a:pt x="11481456" y="0"/>
                </a:lnTo>
                <a:lnTo>
                  <a:pt x="11481456" y="1040598"/>
                </a:lnTo>
                <a:lnTo>
                  <a:pt x="0" y="1040598"/>
                </a:lnTo>
                <a:lnTo>
                  <a:pt x="0" y="332261"/>
                </a:lnTo>
                <a:lnTo>
                  <a:pt x="1584298" y="332261"/>
                </a:lnTo>
                <a:lnTo>
                  <a:pt x="1584298" y="0"/>
                </a:lnTo>
                <a:close/>
              </a:path>
            </a:pathLst>
          </a:custGeom>
          <a:noFill/>
          <a:ln>
            <a:solidFill>
              <a:srgbClr val="900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C66BC4D-C865-4E19-80C2-21580A058010}"/>
                  </a:ext>
                </a:extLst>
              </p:cNvPr>
              <p:cNvSpPr txBox="1"/>
              <p:nvPr/>
            </p:nvSpPr>
            <p:spPr>
              <a:xfrm>
                <a:off x="1354417" y="3423896"/>
                <a:ext cx="4664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57184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C66BC4D-C865-4E19-80C2-21580A0580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417" y="3423896"/>
                <a:ext cx="466409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659B8ED-59C7-4FBC-AD39-51872AE63254}"/>
                  </a:ext>
                </a:extLst>
              </p:cNvPr>
              <p:cNvSpPr txBox="1"/>
              <p:nvPr/>
            </p:nvSpPr>
            <p:spPr>
              <a:xfrm>
                <a:off x="1750979" y="2938035"/>
                <a:ext cx="1567024" cy="374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b="1"/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ra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659B8ED-59C7-4FBC-AD39-51872AE632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0979" y="2938035"/>
                <a:ext cx="1567024" cy="374398"/>
              </a:xfrm>
              <a:prstGeom prst="rect">
                <a:avLst/>
              </a:prstGeom>
              <a:blipFill>
                <a:blip r:embed="rId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44DB5F7-49F7-49F1-91FA-53F8B7A8CFF9}"/>
                  </a:ext>
                </a:extLst>
              </p:cNvPr>
              <p:cNvSpPr txBox="1"/>
              <p:nvPr/>
            </p:nvSpPr>
            <p:spPr>
              <a:xfrm>
                <a:off x="1645142" y="3391857"/>
                <a:ext cx="3037229" cy="401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e>
                      </m:d>
                      <m:r>
                        <a:rPr lang="en-US" sz="1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rad>
                      <m:r>
                        <a:rPr lang="en-US" sz="1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44DB5F7-49F7-49F1-91FA-53F8B7A8CF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5142" y="3391857"/>
                <a:ext cx="3037229" cy="401970"/>
              </a:xfrm>
              <a:prstGeom prst="rect">
                <a:avLst/>
              </a:prstGeom>
              <a:blipFill>
                <a:blip r:embed="rId9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398723D-86F3-4803-8011-74B560D69715}"/>
                  </a:ext>
                </a:extLst>
              </p:cNvPr>
              <p:cNvSpPr txBox="1"/>
              <p:nvPr/>
            </p:nvSpPr>
            <p:spPr>
              <a:xfrm>
                <a:off x="0" y="3917366"/>
                <a:ext cx="1567024" cy="374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b="1"/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dirty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398723D-86F3-4803-8011-74B560D697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17366"/>
                <a:ext cx="1567024" cy="374398"/>
              </a:xfrm>
              <a:prstGeom prst="rect">
                <a:avLst/>
              </a:prstGeom>
              <a:blipFill>
                <a:blip r:embed="rId10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3995DB0-BDDD-4B53-8CCE-630C206F8918}"/>
                  </a:ext>
                </a:extLst>
              </p:cNvPr>
              <p:cNvSpPr txBox="1"/>
              <p:nvPr/>
            </p:nvSpPr>
            <p:spPr>
              <a:xfrm>
                <a:off x="-108155" y="4193429"/>
                <a:ext cx="1918673" cy="6646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b="1"/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US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>
                              <a:latin typeface="Cambria Math" panose="02040503050406030204" pitchFamily="18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dirty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3995DB0-BDDD-4B53-8CCE-630C206F89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8155" y="4193429"/>
                <a:ext cx="1918673" cy="66460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9A57FC9-353F-4E84-AE45-453A27242458}"/>
                  </a:ext>
                </a:extLst>
              </p:cNvPr>
              <p:cNvSpPr txBox="1"/>
              <p:nvPr/>
            </p:nvSpPr>
            <p:spPr>
              <a:xfrm>
                <a:off x="1636339" y="4354023"/>
                <a:ext cx="4664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57184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9A57FC9-353F-4E84-AE45-453A272424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6339" y="4354023"/>
                <a:ext cx="466409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7D77DE90-6668-4A3F-B4E3-91810006024D}"/>
                  </a:ext>
                </a:extLst>
              </p:cNvPr>
              <p:cNvSpPr txBox="1"/>
              <p:nvPr/>
            </p:nvSpPr>
            <p:spPr>
              <a:xfrm>
                <a:off x="1983833" y="4168824"/>
                <a:ext cx="3148812" cy="6646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US" sz="1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e>
                      </m:d>
                      <m:r>
                        <a:rPr lang="en-US" sz="1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en-US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rad>
                        </m:den>
                      </m:f>
                      <m:r>
                        <a:rPr lang="en-US" b="1" i="1" smtClean="0">
                          <a:solidFill>
                            <a:srgbClr val="57184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C7003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C70039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C7003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7D77DE90-6668-4A3F-B4E3-9181000602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833" y="4168824"/>
                <a:ext cx="3148812" cy="66460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5C49BED-CCEC-4E3C-9BA4-AD4EF6EEEB2F}"/>
                  </a:ext>
                </a:extLst>
              </p:cNvPr>
              <p:cNvSpPr txBox="1"/>
              <p:nvPr/>
            </p:nvSpPr>
            <p:spPr>
              <a:xfrm>
                <a:off x="-224603" y="5327161"/>
                <a:ext cx="2651817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571845"/>
                          </a:solidFill>
                          <a:latin typeface="Cambria Math" panose="02040503050406030204" pitchFamily="18" charset="0"/>
                        </a:rPr>
                        <m:t>𝑳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rgbClr val="57184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571845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b="1" i="1" smtClean="0">
                          <a:solidFill>
                            <a:srgbClr val="57184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>
                              <a:solidFill>
                                <a:srgbClr val="C7003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C70039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>
                              <a:solidFill>
                                <a:srgbClr val="C7003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d>
                        <m:dPr>
                          <m:ctrlPr>
                            <a:rPr lang="en-US" b="1" i="1">
                              <a:solidFill>
                                <a:srgbClr val="57184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solidFill>
                                <a:srgbClr val="571845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1" i="1">
                              <a:solidFill>
                                <a:srgbClr val="571845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rgbClr val="C7003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</m:oMath>
                  </m:oMathPara>
                </a14:m>
                <a:endParaRPr lang="en-US" b="1" dirty="0">
                  <a:solidFill>
                    <a:srgbClr val="571845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5C49BED-CCEC-4E3C-9BA4-AD4EF6EEEB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4603" y="5327161"/>
                <a:ext cx="2651817" cy="6127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78C1A1A-E8C5-4965-A25B-BFB80FC770A2}"/>
              </a:ext>
            </a:extLst>
          </p:cNvPr>
          <p:cNvSpPr/>
          <p:nvPr/>
        </p:nvSpPr>
        <p:spPr>
          <a:xfrm>
            <a:off x="2689546" y="5258103"/>
            <a:ext cx="2183360" cy="696757"/>
          </a:xfrm>
          <a:prstGeom prst="roundRect">
            <a:avLst/>
          </a:prstGeom>
          <a:noFill/>
          <a:ln w="19050">
            <a:solidFill>
              <a:srgbClr val="900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74D6220-0AB3-4A6C-8095-3C2C30B9E60F}"/>
                  </a:ext>
                </a:extLst>
              </p:cNvPr>
              <p:cNvSpPr txBox="1"/>
              <p:nvPr/>
            </p:nvSpPr>
            <p:spPr>
              <a:xfrm>
                <a:off x="5755301" y="4906232"/>
                <a:ext cx="3980313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1" i="1" dirty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 dirty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b="1" i="1" dirty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1" i="1" dirty="0"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  <m:r>
                        <a:rPr lang="en-US" b="1" i="1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𝑳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</m:oMath>
                  </m:oMathPara>
                </a14:m>
                <a:endParaRPr lang="en-US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74D6220-0AB3-4A6C-8095-3C2C30B9E6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5301" y="4906232"/>
                <a:ext cx="3980313" cy="61093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63C8343-0853-480A-8DC6-CA532BB17A7C}"/>
                  </a:ext>
                </a:extLst>
              </p:cNvPr>
              <p:cNvSpPr txBox="1"/>
              <p:nvPr/>
            </p:nvSpPr>
            <p:spPr>
              <a:xfrm>
                <a:off x="5646389" y="4290484"/>
                <a:ext cx="3148811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𝑳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d>
                        <m:dPr>
                          <m:ctrlPr>
                            <a:rPr 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</m:oMath>
                  </m:oMathPara>
                </a14:m>
                <a:endParaRPr lang="en-US" b="1" dirty="0">
                  <a:solidFill>
                    <a:srgbClr val="571845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63C8343-0853-480A-8DC6-CA532BB17A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6389" y="4290484"/>
                <a:ext cx="3148811" cy="6127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84ADF76-32A6-4B4A-A64C-466A21D5D9A4}"/>
                  </a:ext>
                </a:extLst>
              </p:cNvPr>
              <p:cNvSpPr txBox="1"/>
              <p:nvPr/>
            </p:nvSpPr>
            <p:spPr>
              <a:xfrm>
                <a:off x="5533433" y="5529813"/>
                <a:ext cx="2210260" cy="401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1" i="1" dirty="0" smtClean="0">
                              <a:solidFill>
                                <a:srgbClr val="571845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 dirty="0">
                              <a:solidFill>
                                <a:srgbClr val="571845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b="1" i="1" dirty="0">
                              <a:solidFill>
                                <a:srgbClr val="57184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1" i="1" dirty="0">
                              <a:solidFill>
                                <a:srgbClr val="571845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  <m:r>
                        <a:rPr lang="en-US" b="1" i="1" smtClean="0">
                          <a:solidFill>
                            <a:srgbClr val="571845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b="1" i="1" smtClean="0">
                          <a:solidFill>
                            <a:srgbClr val="571845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 i="1" smtClean="0">
                          <a:solidFill>
                            <a:srgbClr val="571845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571845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84ADF76-32A6-4B4A-A64C-466A21D5D9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3433" y="5529813"/>
                <a:ext cx="2210260" cy="40197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D6C939F-BC48-4EB6-984D-676DD73633F3}"/>
                  </a:ext>
                </a:extLst>
              </p:cNvPr>
              <p:cNvSpPr txBox="1"/>
              <p:nvPr/>
            </p:nvSpPr>
            <p:spPr>
              <a:xfrm>
                <a:off x="39396" y="4807774"/>
                <a:ext cx="4666579" cy="374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BF9000"/>
                    </a:solidFill>
                  </a:rPr>
                  <a:t>Linear approximation of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 dirty="0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rad>
                    <m:r>
                      <a:rPr lang="en-US" i="1" dirty="0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i="1" dirty="0">
                    <a:solidFill>
                      <a:srgbClr val="BF9000"/>
                    </a:solidFill>
                  </a:rPr>
                  <a:t>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i="1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i="1" dirty="0">
                  <a:solidFill>
                    <a:srgbClr val="BF9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D6C939F-BC48-4EB6-984D-676DD73633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96" y="4807774"/>
                <a:ext cx="4666579" cy="374398"/>
              </a:xfrm>
              <a:prstGeom prst="rect">
                <a:avLst/>
              </a:prstGeom>
              <a:blipFill>
                <a:blip r:embed="rId18"/>
                <a:stretch>
                  <a:fillRect l="-1044" t="-8197" b="-26230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8325C10-18C4-4573-843A-660C84A0667D}"/>
                  </a:ext>
                </a:extLst>
              </p:cNvPr>
              <p:cNvSpPr txBox="1"/>
              <p:nvPr/>
            </p:nvSpPr>
            <p:spPr>
              <a:xfrm>
                <a:off x="124186" y="6203991"/>
                <a:ext cx="5409244" cy="374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BF9000"/>
                    </a:solidFill>
                  </a:rPr>
                  <a:t>Which is the tangent line of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i="1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dirty="0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 dirty="0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rad>
                    <m:r>
                      <a:rPr lang="en-US" i="1" dirty="0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i="1" dirty="0">
                    <a:solidFill>
                      <a:srgbClr val="BF9000"/>
                    </a:solidFill>
                  </a:rPr>
                  <a:t>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i="1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i="1" dirty="0">
                  <a:solidFill>
                    <a:srgbClr val="BF9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8325C10-18C4-4573-843A-660C84A066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186" y="6203991"/>
                <a:ext cx="5409244" cy="374398"/>
              </a:xfrm>
              <a:prstGeom prst="rect">
                <a:avLst/>
              </a:prstGeom>
              <a:blipFill>
                <a:blip r:embed="rId19"/>
                <a:stretch>
                  <a:fillRect l="-901" t="-8197" b="-26230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E19CEDC-3AC4-4B99-A85F-63940CB4E4B3}"/>
                  </a:ext>
                </a:extLst>
              </p:cNvPr>
              <p:cNvSpPr txBox="1"/>
              <p:nvPr/>
            </p:nvSpPr>
            <p:spPr>
              <a:xfrm>
                <a:off x="5866924" y="3001900"/>
                <a:ext cx="326207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BF9000"/>
                    </a:solidFill>
                  </a:rPr>
                  <a:t>Notice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i="1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1 </m:t>
                    </m:r>
                  </m:oMath>
                </a14:m>
                <a:r>
                  <a:rPr lang="en-US" i="1" dirty="0">
                    <a:solidFill>
                      <a:srgbClr val="BF9000"/>
                    </a:solidFill>
                  </a:rPr>
                  <a:t>is the closest to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1.2</m:t>
                    </m:r>
                  </m:oMath>
                </a14:m>
                <a:r>
                  <a:rPr lang="en-US" i="1" dirty="0">
                    <a:solidFill>
                      <a:srgbClr val="BF9000"/>
                    </a:solidFill>
                  </a:rPr>
                  <a:t> at which we know the value of the square root exactly 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E19CEDC-3AC4-4B99-A85F-63940CB4E4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6924" y="3001900"/>
                <a:ext cx="3262079" cy="923330"/>
              </a:xfrm>
              <a:prstGeom prst="rect">
                <a:avLst/>
              </a:prstGeom>
              <a:blipFill>
                <a:blip r:embed="rId20"/>
                <a:stretch>
                  <a:fillRect l="-1493" t="-3289" r="-187" b="-9211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3B32AA91-6197-4A4B-AB49-174D1E79894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409959" y="2081964"/>
            <a:ext cx="2589675" cy="2209800"/>
          </a:xfrm>
          <a:prstGeom prst="rect">
            <a:avLst/>
          </a:prstGeom>
          <a:ln>
            <a:solidFill>
              <a:srgbClr val="900C3E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CB80460-6E47-414C-83AC-24B7CAE9B583}"/>
                  </a:ext>
                </a:extLst>
              </p:cNvPr>
              <p:cNvSpPr txBox="1"/>
              <p:nvPr/>
            </p:nvSpPr>
            <p:spPr>
              <a:xfrm>
                <a:off x="2081827" y="5292632"/>
                <a:ext cx="3148811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b="1"/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𝑳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CB80460-6E47-414C-83AC-24B7CAE9B5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827" y="5292632"/>
                <a:ext cx="3148811" cy="6127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07B4506-F9D8-49CB-925F-D456DE231720}"/>
                  </a:ext>
                </a:extLst>
              </p:cNvPr>
              <p:cNvSpPr txBox="1"/>
              <p:nvPr/>
            </p:nvSpPr>
            <p:spPr>
              <a:xfrm>
                <a:off x="2168798" y="5435958"/>
                <a:ext cx="4664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57184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07B4506-F9D8-49CB-925F-D456DE2317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8798" y="5435958"/>
                <a:ext cx="466409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33AE53D5-5546-4B3A-A7EB-17937648DD90}"/>
              </a:ext>
            </a:extLst>
          </p:cNvPr>
          <p:cNvSpPr txBox="1"/>
          <p:nvPr/>
        </p:nvSpPr>
        <p:spPr>
          <a:xfrm>
            <a:off x="6019905" y="5959638"/>
            <a:ext cx="3619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BF9000"/>
                </a:solidFill>
              </a:rPr>
              <a:t>The value produced by calculator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3DCB644-FD3A-4736-BC7F-C2AB699AFBB9}"/>
                  </a:ext>
                </a:extLst>
              </p:cNvPr>
              <p:cNvSpPr txBox="1"/>
              <p:nvPr/>
            </p:nvSpPr>
            <p:spPr>
              <a:xfrm>
                <a:off x="5798065" y="6271839"/>
                <a:ext cx="3221757" cy="3676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600" i="1" dirty="0" smtClean="0">
                              <a:solidFill>
                                <a:srgbClr val="BF9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i="1" dirty="0">
                              <a:solidFill>
                                <a:srgbClr val="BF9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1600" i="1" dirty="0">
                              <a:solidFill>
                                <a:srgbClr val="BF9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600" i="1" dirty="0">
                              <a:solidFill>
                                <a:srgbClr val="BF9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  <m:r>
                        <a:rPr lang="en-US" sz="1600" i="1">
                          <a:solidFill>
                            <a:srgbClr val="BF9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sz="1600" i="1">
                          <a:solidFill>
                            <a:srgbClr val="BF9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600" i="1">
                          <a:solidFill>
                            <a:srgbClr val="BF9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 i="1">
                          <a:solidFill>
                            <a:srgbClr val="BF9000"/>
                          </a:solidFill>
                          <a:latin typeface="Cambria Math" panose="02040503050406030204" pitchFamily="18" charset="0"/>
                        </a:rPr>
                        <m:t>𝟎𝟗𝟓𝟒𝟒𝟓𝟏𝟏𝟓</m:t>
                      </m:r>
                    </m:oMath>
                  </m:oMathPara>
                </a14:m>
                <a:endParaRPr lang="en-US" sz="1600" i="1" dirty="0">
                  <a:solidFill>
                    <a:srgbClr val="BF900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3DCB644-FD3A-4736-BC7F-C2AB699AFB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8065" y="6271839"/>
                <a:ext cx="3221757" cy="367601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9B9ED46E-8EF2-4B50-B4DF-1410EBE89478}"/>
              </a:ext>
            </a:extLst>
          </p:cNvPr>
          <p:cNvSpPr txBox="1"/>
          <p:nvPr/>
        </p:nvSpPr>
        <p:spPr>
          <a:xfrm>
            <a:off x="8448699" y="6298192"/>
            <a:ext cx="3619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BF9000"/>
                </a:solidFill>
              </a:rPr>
              <a:t>Which is very close to our approximation</a:t>
            </a:r>
          </a:p>
        </p:txBody>
      </p:sp>
    </p:spTree>
    <p:extLst>
      <p:ext uri="{BB962C8B-B14F-4D97-AF65-F5344CB8AC3E}">
        <p14:creationId xmlns:p14="http://schemas.microsoft.com/office/powerpoint/2010/main" val="80926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1" grpId="0" animBg="1"/>
      <p:bldP spid="12" grpId="0"/>
      <p:bldP spid="13" grpId="0"/>
      <p:bldP spid="14" grpId="0"/>
      <p:bldP spid="16" grpId="0"/>
      <p:bldP spid="18" grpId="0" animBg="1"/>
      <p:bldP spid="20" grpId="0"/>
      <p:bldP spid="21" grpId="0"/>
      <p:bldP spid="33" grpId="0"/>
      <p:bldP spid="49" grpId="0"/>
      <p:bldP spid="36" grpId="0"/>
      <p:bldP spid="42" grpId="0" animBg="1"/>
      <p:bldP spid="44" grpId="0"/>
      <p:bldP spid="46" grpId="0"/>
      <p:bldP spid="47" grpId="0"/>
      <p:bldP spid="48" grpId="0"/>
      <p:bldP spid="51" grpId="0"/>
      <p:bldP spid="52" grpId="0"/>
      <p:bldP spid="53" grpId="0"/>
      <p:bldP spid="54" grpId="0"/>
      <p:bldP spid="10" grpId="0" animBg="1"/>
      <p:bldP spid="55" grpId="0"/>
      <p:bldP spid="56" grpId="0"/>
      <p:bldP spid="58" grpId="0"/>
      <p:bldP spid="30" grpId="0"/>
      <p:bldP spid="31" grpId="0"/>
      <p:bldP spid="32" grpId="0"/>
      <p:bldP spid="35" grpId="0"/>
      <p:bldP spid="37" grpId="0"/>
      <p:bldP spid="38" grpId="0"/>
      <p:bldP spid="39" grpId="0"/>
      <p:bldP spid="40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DE48FD9-48BF-4C4F-8880-B2275CEE3D82}"/>
              </a:ext>
            </a:extLst>
          </p:cNvPr>
          <p:cNvSpPr/>
          <p:nvPr/>
        </p:nvSpPr>
        <p:spPr>
          <a:xfrm>
            <a:off x="0" y="154187"/>
            <a:ext cx="1558977" cy="367256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5B29AD-95E3-412E-BC16-F7E452D3FBEC}"/>
              </a:ext>
            </a:extLst>
          </p:cNvPr>
          <p:cNvSpPr/>
          <p:nvPr/>
        </p:nvSpPr>
        <p:spPr>
          <a:xfrm flipH="1">
            <a:off x="7013585" y="154186"/>
            <a:ext cx="5178414" cy="367256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3351303-1346-4E88-8750-1C94C32CF84C}"/>
              </a:ext>
            </a:extLst>
          </p:cNvPr>
          <p:cNvSpPr/>
          <p:nvPr/>
        </p:nvSpPr>
        <p:spPr>
          <a:xfrm>
            <a:off x="159731" y="611751"/>
            <a:ext cx="1509009" cy="387897"/>
          </a:xfrm>
          <a:custGeom>
            <a:avLst/>
            <a:gdLst>
              <a:gd name="connsiteX0" fmla="*/ 0 w 1509009"/>
              <a:gd name="connsiteY0" fmla="*/ 0 h 454702"/>
              <a:gd name="connsiteX1" fmla="*/ 1509009 w 1509009"/>
              <a:gd name="connsiteY1" fmla="*/ 0 h 454702"/>
              <a:gd name="connsiteX2" fmla="*/ 1509009 w 1509009"/>
              <a:gd name="connsiteY2" fmla="*/ 454702 h 454702"/>
              <a:gd name="connsiteX3" fmla="*/ 0 w 1509009"/>
              <a:gd name="connsiteY3" fmla="*/ 454702 h 454702"/>
              <a:gd name="connsiteX4" fmla="*/ 0 w 1509009"/>
              <a:gd name="connsiteY4" fmla="*/ 0 h 4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9009" h="454702">
                <a:moveTo>
                  <a:pt x="0" y="0"/>
                </a:moveTo>
                <a:lnTo>
                  <a:pt x="1509009" y="0"/>
                </a:lnTo>
                <a:lnTo>
                  <a:pt x="1509009" y="454702"/>
                </a:lnTo>
                <a:lnTo>
                  <a:pt x="0" y="454702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900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108D51-D80F-440C-AAA2-29088D2F33E3}"/>
              </a:ext>
            </a:extLst>
          </p:cNvPr>
          <p:cNvSpPr txBox="1"/>
          <p:nvPr/>
        </p:nvSpPr>
        <p:spPr>
          <a:xfrm>
            <a:off x="1683271" y="109148"/>
            <a:ext cx="520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9000"/>
                </a:solidFill>
                <a:latin typeface="Cooper Black" panose="0208090404030B020404" pitchFamily="18" charset="0"/>
              </a:rPr>
              <a:t>Finding a Linear Approximation</a:t>
            </a:r>
            <a:endParaRPr lang="en-US" sz="3200" b="1" dirty="0">
              <a:solidFill>
                <a:srgbClr val="BF9000"/>
              </a:solidFill>
              <a:latin typeface="Cooper Black" panose="0208090404030B0204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F75367-DA37-417C-9232-56E35E4AAD6E}"/>
              </a:ext>
            </a:extLst>
          </p:cNvPr>
          <p:cNvSpPr txBox="1"/>
          <p:nvPr/>
        </p:nvSpPr>
        <p:spPr>
          <a:xfrm>
            <a:off x="311506" y="560128"/>
            <a:ext cx="1289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BF9000"/>
                </a:solidFill>
              </a:rPr>
              <a:t>Exercise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8F3DA85-A1AD-49B3-87D8-58CD6C33D242}"/>
                  </a:ext>
                </a:extLst>
              </p:cNvPr>
              <p:cNvSpPr txBox="1"/>
              <p:nvPr/>
            </p:nvSpPr>
            <p:spPr>
              <a:xfrm>
                <a:off x="469023" y="1007378"/>
                <a:ext cx="1148145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tx1"/>
                    </a:solidFill>
                  </a:rPr>
                  <a:t>Find the linear approximation to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𝒔𝒊𝒏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and use it to approximate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𝒔𝒊𝒏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8F3DA85-A1AD-49B3-87D8-58CD6C33D2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023" y="1007378"/>
                <a:ext cx="11481456" cy="830997"/>
              </a:xfrm>
              <a:prstGeom prst="rect">
                <a:avLst/>
              </a:prstGeom>
              <a:blipFill>
                <a:blip r:embed="rId2"/>
                <a:stretch>
                  <a:fillRect l="-850" t="-5839" b="-8759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1124BEED-224A-45FC-B4D2-338840847ADE}"/>
              </a:ext>
            </a:extLst>
          </p:cNvPr>
          <p:cNvSpPr txBox="1"/>
          <p:nvPr/>
        </p:nvSpPr>
        <p:spPr>
          <a:xfrm>
            <a:off x="159731" y="1863077"/>
            <a:ext cx="139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71845"/>
                </a:solidFill>
              </a:rPr>
              <a:t>Solution: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5E0199-DD98-45DC-B922-8C1606E59919}"/>
              </a:ext>
            </a:extLst>
          </p:cNvPr>
          <p:cNvSpPr/>
          <p:nvPr/>
        </p:nvSpPr>
        <p:spPr>
          <a:xfrm>
            <a:off x="24983" y="1910352"/>
            <a:ext cx="1509009" cy="378615"/>
          </a:xfrm>
          <a:custGeom>
            <a:avLst/>
            <a:gdLst>
              <a:gd name="connsiteX0" fmla="*/ 0 w 1509009"/>
              <a:gd name="connsiteY0" fmla="*/ 0 h 454702"/>
              <a:gd name="connsiteX1" fmla="*/ 1509009 w 1509009"/>
              <a:gd name="connsiteY1" fmla="*/ 0 h 454702"/>
              <a:gd name="connsiteX2" fmla="*/ 1509009 w 1509009"/>
              <a:gd name="connsiteY2" fmla="*/ 454702 h 454702"/>
              <a:gd name="connsiteX3" fmla="*/ 0 w 1509009"/>
              <a:gd name="connsiteY3" fmla="*/ 454702 h 454702"/>
              <a:gd name="connsiteX4" fmla="*/ 0 w 1509009"/>
              <a:gd name="connsiteY4" fmla="*/ 0 h 4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9009" h="454702">
                <a:moveTo>
                  <a:pt x="0" y="0"/>
                </a:moveTo>
                <a:lnTo>
                  <a:pt x="1509009" y="0"/>
                </a:lnTo>
                <a:lnTo>
                  <a:pt x="1509009" y="454702"/>
                </a:lnTo>
                <a:lnTo>
                  <a:pt x="0" y="454702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900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7241FCB-223E-4CF0-8336-E1614D4CA61A}"/>
                  </a:ext>
                </a:extLst>
              </p:cNvPr>
              <p:cNvSpPr txBox="1"/>
              <p:nvPr/>
            </p:nvSpPr>
            <p:spPr>
              <a:xfrm>
                <a:off x="311506" y="2525549"/>
                <a:ext cx="38462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defRPr b="1" i="1">
                    <a:latin typeface="Cambria Math" panose="02040503050406030204" pitchFamily="18" charset="0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𝑳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7241FCB-223E-4CF0-8336-E1614D4CA6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506" y="2525549"/>
                <a:ext cx="3846270" cy="369332"/>
              </a:xfrm>
              <a:prstGeom prst="rect">
                <a:avLst/>
              </a:prstGeom>
              <a:blipFill>
                <a:blip r:embed="rId3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CBB8DA5-E459-4F33-A3E7-99E314AB4B9C}"/>
                  </a:ext>
                </a:extLst>
              </p:cNvPr>
              <p:cNvSpPr txBox="1"/>
              <p:nvPr/>
            </p:nvSpPr>
            <p:spPr>
              <a:xfrm>
                <a:off x="5900459" y="2116649"/>
                <a:ext cx="32285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BF9000"/>
                    </a:solidFill>
                  </a:rPr>
                  <a:t>To approximate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𝒔𝒊𝒏</m:t>
                    </m:r>
                    <m:r>
                      <a:rPr lang="en-US" b="1" i="1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1" i="1" smtClean="0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1" i="1" smtClean="0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b="1" i="1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1" i="1" dirty="0">
                  <a:solidFill>
                    <a:srgbClr val="BF9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CBB8DA5-E459-4F33-A3E7-99E314AB4B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0459" y="2116649"/>
                <a:ext cx="3228544" cy="369332"/>
              </a:xfrm>
              <a:prstGeom prst="rect">
                <a:avLst/>
              </a:prstGeom>
              <a:blipFill>
                <a:blip r:embed="rId4"/>
                <a:stretch>
                  <a:fillRect l="-1698" t="-8197" b="-24590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F6662DB-5CAA-40CA-97CD-B6539382546E}"/>
                  </a:ext>
                </a:extLst>
              </p:cNvPr>
              <p:cNvSpPr txBox="1"/>
              <p:nvPr/>
            </p:nvSpPr>
            <p:spPr>
              <a:xfrm>
                <a:off x="5906666" y="2550053"/>
                <a:ext cx="14030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defRPr b="1" i="1">
                    <a:latin typeface="Cambria Math" panose="02040503050406030204" pitchFamily="18" charset="0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F6662DB-5CAA-40CA-97CD-B653938254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6666" y="2550053"/>
                <a:ext cx="140305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>
            <a:extLst>
              <a:ext uri="{FF2B5EF4-FFF2-40B4-BE49-F238E27FC236}">
                <a16:creationId xmlns:a16="http://schemas.microsoft.com/office/drawing/2014/main" id="{2FB4415D-19FA-4500-834F-B85C8ECD2361}"/>
              </a:ext>
            </a:extLst>
          </p:cNvPr>
          <p:cNvSpPr txBox="1"/>
          <p:nvPr/>
        </p:nvSpPr>
        <p:spPr>
          <a:xfrm>
            <a:off x="1752367" y="762647"/>
            <a:ext cx="1509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Q5 Page: 236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8E44061-966A-479F-BA1A-105AC3447745}"/>
                  </a:ext>
                </a:extLst>
              </p:cNvPr>
              <p:cNvSpPr txBox="1"/>
              <p:nvPr/>
            </p:nvSpPr>
            <p:spPr>
              <a:xfrm>
                <a:off x="95128" y="3396320"/>
                <a:ext cx="14586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8E44061-966A-479F-BA1A-105AC34477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28" y="3396320"/>
                <a:ext cx="1458690" cy="369332"/>
              </a:xfrm>
              <a:prstGeom prst="rect">
                <a:avLst/>
              </a:prstGeom>
              <a:blipFill>
                <a:blip r:embed="rId6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2267E1C-39B6-47E2-86CF-3E97FE0FAED1}"/>
              </a:ext>
            </a:extLst>
          </p:cNvPr>
          <p:cNvCxnSpPr>
            <a:cxnSpLocks/>
          </p:cNvCxnSpPr>
          <p:nvPr/>
        </p:nvCxnSpPr>
        <p:spPr>
          <a:xfrm>
            <a:off x="5844339" y="2799028"/>
            <a:ext cx="0" cy="3627439"/>
          </a:xfrm>
          <a:prstGeom prst="line">
            <a:avLst/>
          </a:prstGeom>
          <a:ln>
            <a:solidFill>
              <a:srgbClr val="900C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C5F0170-DB3B-44B5-B267-524156928D18}"/>
              </a:ext>
            </a:extLst>
          </p:cNvPr>
          <p:cNvSpPr/>
          <p:nvPr/>
        </p:nvSpPr>
        <p:spPr>
          <a:xfrm>
            <a:off x="159731" y="740779"/>
            <a:ext cx="11481456" cy="1040598"/>
          </a:xfrm>
          <a:custGeom>
            <a:avLst/>
            <a:gdLst>
              <a:gd name="connsiteX0" fmla="*/ 1584298 w 11481456"/>
              <a:gd name="connsiteY0" fmla="*/ 0 h 1040598"/>
              <a:gd name="connsiteX1" fmla="*/ 11481456 w 11481456"/>
              <a:gd name="connsiteY1" fmla="*/ 0 h 1040598"/>
              <a:gd name="connsiteX2" fmla="*/ 11481456 w 11481456"/>
              <a:gd name="connsiteY2" fmla="*/ 1040598 h 1040598"/>
              <a:gd name="connsiteX3" fmla="*/ 0 w 11481456"/>
              <a:gd name="connsiteY3" fmla="*/ 1040598 h 1040598"/>
              <a:gd name="connsiteX4" fmla="*/ 0 w 11481456"/>
              <a:gd name="connsiteY4" fmla="*/ 332261 h 1040598"/>
              <a:gd name="connsiteX5" fmla="*/ 1584298 w 11481456"/>
              <a:gd name="connsiteY5" fmla="*/ 332261 h 1040598"/>
              <a:gd name="connsiteX6" fmla="*/ 1584298 w 11481456"/>
              <a:gd name="connsiteY6" fmla="*/ 0 h 1040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81456" h="1040598">
                <a:moveTo>
                  <a:pt x="1584298" y="0"/>
                </a:moveTo>
                <a:lnTo>
                  <a:pt x="11481456" y="0"/>
                </a:lnTo>
                <a:lnTo>
                  <a:pt x="11481456" y="1040598"/>
                </a:lnTo>
                <a:lnTo>
                  <a:pt x="0" y="1040598"/>
                </a:lnTo>
                <a:lnTo>
                  <a:pt x="0" y="332261"/>
                </a:lnTo>
                <a:lnTo>
                  <a:pt x="1584298" y="332261"/>
                </a:lnTo>
                <a:lnTo>
                  <a:pt x="1584298" y="0"/>
                </a:lnTo>
                <a:close/>
              </a:path>
            </a:pathLst>
          </a:custGeom>
          <a:noFill/>
          <a:ln>
            <a:solidFill>
              <a:srgbClr val="900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C66BC4D-C865-4E19-80C2-21580A058010}"/>
                  </a:ext>
                </a:extLst>
              </p:cNvPr>
              <p:cNvSpPr txBox="1"/>
              <p:nvPr/>
            </p:nvSpPr>
            <p:spPr>
              <a:xfrm>
                <a:off x="1354417" y="3423896"/>
                <a:ext cx="4664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57184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C66BC4D-C865-4E19-80C2-21580A0580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417" y="3423896"/>
                <a:ext cx="466409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659B8ED-59C7-4FBC-AD39-51872AE63254}"/>
                  </a:ext>
                </a:extLst>
              </p:cNvPr>
              <p:cNvSpPr txBox="1"/>
              <p:nvPr/>
            </p:nvSpPr>
            <p:spPr>
              <a:xfrm>
                <a:off x="1750979" y="2938035"/>
                <a:ext cx="156702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defRPr b="1" i="1">
                    <a:latin typeface="Cambria Math" panose="02040503050406030204" pitchFamily="18" charset="0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mtClean="0"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𝒔𝒊𝒏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659B8ED-59C7-4FBC-AD39-51872AE632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0979" y="2938035"/>
                <a:ext cx="1567024" cy="369332"/>
              </a:xfrm>
              <a:prstGeom prst="rect">
                <a:avLst/>
              </a:prstGeom>
              <a:blipFill>
                <a:blip r:embed="rId8"/>
                <a:stretch>
                  <a:fillRect l="-389" b="-13115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44DB5F7-49F7-49F1-91FA-53F8B7A8CFF9}"/>
                  </a:ext>
                </a:extLst>
              </p:cNvPr>
              <p:cNvSpPr txBox="1"/>
              <p:nvPr/>
            </p:nvSpPr>
            <p:spPr>
              <a:xfrm>
                <a:off x="1498172" y="3357941"/>
                <a:ext cx="4542677" cy="404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𝒔𝒊𝒏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𝟑</m:t>
                          </m:r>
                          <m:d>
                            <m:d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</m:d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𝒔𝒊𝒏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44DB5F7-49F7-49F1-91FA-53F8B7A8CF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8172" y="3357941"/>
                <a:ext cx="4542677" cy="404983"/>
              </a:xfrm>
              <a:prstGeom prst="rect">
                <a:avLst/>
              </a:prstGeom>
              <a:blipFill>
                <a:blip r:embed="rId9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398723D-86F3-4803-8011-74B560D69715}"/>
                  </a:ext>
                </a:extLst>
              </p:cNvPr>
              <p:cNvSpPr txBox="1"/>
              <p:nvPr/>
            </p:nvSpPr>
            <p:spPr>
              <a:xfrm>
                <a:off x="75370" y="3960863"/>
                <a:ext cx="156702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defRPr b="1" i="1">
                    <a:latin typeface="Cambria Math" panose="02040503050406030204" pitchFamily="18" charset="0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𝒔𝒊𝒏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398723D-86F3-4803-8011-74B560D697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70" y="3960863"/>
                <a:ext cx="1567024" cy="369332"/>
              </a:xfrm>
              <a:prstGeom prst="rect">
                <a:avLst/>
              </a:prstGeom>
              <a:blipFill>
                <a:blip r:embed="rId10"/>
                <a:stretch>
                  <a:fillRect l="-389" b="-15000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3995DB0-BDDD-4B53-8CCE-630C206F8918}"/>
                  </a:ext>
                </a:extLst>
              </p:cNvPr>
              <p:cNvSpPr txBox="1"/>
              <p:nvPr/>
            </p:nvSpPr>
            <p:spPr>
              <a:xfrm>
                <a:off x="26545" y="4395734"/>
                <a:ext cx="191867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defRPr b="1" i="1">
                    <a:latin typeface="Cambria Math" panose="02040503050406030204" pitchFamily="18" charset="0"/>
                  </a:defRPr>
                </a:lvl1pPr>
              </a:lstStyle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𝒄𝒐𝒔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3995DB0-BDDD-4B53-8CCE-630C206F89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45" y="4395734"/>
                <a:ext cx="1918673" cy="369332"/>
              </a:xfrm>
              <a:prstGeom prst="rect">
                <a:avLst/>
              </a:prstGeom>
              <a:blipFill>
                <a:blip r:embed="rId11"/>
                <a:stretch>
                  <a:fillRect l="-952" b="-14754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9A57FC9-353F-4E84-AE45-453A27242458}"/>
                  </a:ext>
                </a:extLst>
              </p:cNvPr>
              <p:cNvSpPr txBox="1"/>
              <p:nvPr/>
            </p:nvSpPr>
            <p:spPr>
              <a:xfrm>
                <a:off x="1695452" y="4413149"/>
                <a:ext cx="4664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57184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9A57FC9-353F-4E84-AE45-453A272424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5452" y="4413149"/>
                <a:ext cx="466409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7D77DE90-6668-4A3F-B4E3-91810006024D}"/>
                  </a:ext>
                </a:extLst>
              </p:cNvPr>
              <p:cNvSpPr txBox="1"/>
              <p:nvPr/>
            </p:nvSpPr>
            <p:spPr>
              <a:xfrm>
                <a:off x="1859141" y="4369728"/>
                <a:ext cx="39187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defRPr b="1" i="1">
                    <a:latin typeface="Cambria Math" panose="02040503050406030204" pitchFamily="18" charset="0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US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US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𝒄𝒐𝒔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𝟑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7D77DE90-6668-4A3F-B4E3-9181000602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9141" y="4369728"/>
                <a:ext cx="3918755" cy="369332"/>
              </a:xfrm>
              <a:prstGeom prst="rect">
                <a:avLst/>
              </a:prstGeom>
              <a:blipFill>
                <a:blip r:embed="rId13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5C49BED-CCEC-4E3C-9BA4-AD4EF6EEEB2F}"/>
                  </a:ext>
                </a:extLst>
              </p:cNvPr>
              <p:cNvSpPr txBox="1"/>
              <p:nvPr/>
            </p:nvSpPr>
            <p:spPr>
              <a:xfrm>
                <a:off x="1087901" y="5358223"/>
                <a:ext cx="314881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defRPr b="1" i="1">
                    <a:latin typeface="Cambria Math" panose="02040503050406030204" pitchFamily="18" charset="0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𝑳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𝟑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5C49BED-CCEC-4E3C-9BA4-AD4EF6EEEB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7901" y="5358223"/>
                <a:ext cx="3148811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78C1A1A-E8C5-4965-A25B-BFB80FC770A2}"/>
              </a:ext>
            </a:extLst>
          </p:cNvPr>
          <p:cNvSpPr/>
          <p:nvPr/>
        </p:nvSpPr>
        <p:spPr>
          <a:xfrm>
            <a:off x="1420996" y="5747889"/>
            <a:ext cx="1483445" cy="427152"/>
          </a:xfrm>
          <a:prstGeom prst="roundRect">
            <a:avLst/>
          </a:prstGeom>
          <a:noFill/>
          <a:ln w="19050">
            <a:solidFill>
              <a:srgbClr val="900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74D6220-0AB3-4A6C-8095-3C2C30B9E60F}"/>
                  </a:ext>
                </a:extLst>
              </p:cNvPr>
              <p:cNvSpPr txBox="1"/>
              <p:nvPr/>
            </p:nvSpPr>
            <p:spPr>
              <a:xfrm>
                <a:off x="5932641" y="4825502"/>
                <a:ext cx="341755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𝒔𝒊𝒏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)≈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𝑳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74D6220-0AB3-4A6C-8095-3C2C30B9E6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2641" y="4825502"/>
                <a:ext cx="3417550" cy="369332"/>
              </a:xfrm>
              <a:prstGeom prst="rect">
                <a:avLst/>
              </a:prstGeom>
              <a:blipFill>
                <a:blip r:embed="rId15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63C8343-0853-480A-8DC6-CA532BB17A7C}"/>
                  </a:ext>
                </a:extLst>
              </p:cNvPr>
              <p:cNvSpPr txBox="1"/>
              <p:nvPr/>
            </p:nvSpPr>
            <p:spPr>
              <a:xfrm>
                <a:off x="5806792" y="4374335"/>
                <a:ext cx="197506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defRPr b="1" i="1">
                    <a:latin typeface="Cambria Math" panose="02040503050406030204" pitchFamily="18" charset="0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𝑳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63C8343-0853-480A-8DC6-CA532BB17A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6792" y="4374335"/>
                <a:ext cx="1975067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84ADF76-32A6-4B4A-A64C-466A21D5D9A4}"/>
                  </a:ext>
                </a:extLst>
              </p:cNvPr>
              <p:cNvSpPr txBox="1"/>
              <p:nvPr/>
            </p:nvSpPr>
            <p:spPr>
              <a:xfrm>
                <a:off x="5923275" y="5276669"/>
                <a:ext cx="22102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defRPr b="1" i="1">
                    <a:latin typeface="Cambria Math" panose="02040503050406030204" pitchFamily="18" charset="0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𝒔𝒊𝒏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84ADF76-32A6-4B4A-A64C-466A21D5D9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3275" y="5276669"/>
                <a:ext cx="2210260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A56D72D-9079-449C-AB84-B43B228FC3BB}"/>
                  </a:ext>
                </a:extLst>
              </p:cNvPr>
              <p:cNvSpPr txBox="1"/>
              <p:nvPr/>
            </p:nvSpPr>
            <p:spPr>
              <a:xfrm>
                <a:off x="100287" y="4903540"/>
                <a:ext cx="46665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BF9000"/>
                    </a:solidFill>
                  </a:rPr>
                  <a:t>Linear approximation of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𝒔𝒊𝒏</m:t>
                    </m:r>
                    <m:r>
                      <a:rPr lang="en-US" i="1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i="1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i="1" dirty="0">
                    <a:solidFill>
                      <a:srgbClr val="BF9000"/>
                    </a:solidFill>
                  </a:rPr>
                  <a:t>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i="1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i="1" dirty="0">
                  <a:solidFill>
                    <a:srgbClr val="BF9000"/>
                  </a:solidFill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A56D72D-9079-449C-AB84-B43B228FC3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87" y="4903540"/>
                <a:ext cx="4666579" cy="369332"/>
              </a:xfrm>
              <a:prstGeom prst="rect">
                <a:avLst/>
              </a:prstGeom>
              <a:blipFill>
                <a:blip r:embed="rId18"/>
                <a:stretch>
                  <a:fillRect l="-1044" t="-8197" b="-24590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BD2C9BE9-DFBD-4007-9D4B-8B1A7017F5F2}"/>
                  </a:ext>
                </a:extLst>
              </p:cNvPr>
              <p:cNvSpPr txBox="1"/>
              <p:nvPr/>
            </p:nvSpPr>
            <p:spPr>
              <a:xfrm>
                <a:off x="1354417" y="6380401"/>
                <a:ext cx="48301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BF9000"/>
                    </a:solidFill>
                  </a:rPr>
                  <a:t>Which is the tangent line of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𝒔𝒊𝒏</m:t>
                    </m:r>
                    <m:r>
                      <a:rPr lang="en-US" i="1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i="1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i="1" dirty="0">
                    <a:solidFill>
                      <a:srgbClr val="BF9000"/>
                    </a:solidFill>
                  </a:rPr>
                  <a:t>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i="1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i="1" dirty="0">
                  <a:solidFill>
                    <a:srgbClr val="BF9000"/>
                  </a:solidFill>
                </a:endParaRP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BD2C9BE9-DFBD-4007-9D4B-8B1A7017F5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417" y="6380401"/>
                <a:ext cx="4830188" cy="369332"/>
              </a:xfrm>
              <a:prstGeom prst="rect">
                <a:avLst/>
              </a:prstGeom>
              <a:blipFill>
                <a:blip r:embed="rId19"/>
                <a:stretch>
                  <a:fillRect l="-1009" t="-10000" b="-26667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0D67E20-3CCF-4D72-8B90-E0D3342673A1}"/>
                  </a:ext>
                </a:extLst>
              </p:cNvPr>
              <p:cNvSpPr txBox="1"/>
              <p:nvPr/>
            </p:nvSpPr>
            <p:spPr>
              <a:xfrm>
                <a:off x="5866924" y="3001900"/>
                <a:ext cx="326207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BF9000"/>
                    </a:solidFill>
                  </a:rPr>
                  <a:t>Notice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i="1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BF9000"/>
                        </a:solidFill>
                        <a:latin typeface="Cambria Math" panose="02040503050406030204" pitchFamily="18" charset="0"/>
                      </a:rPr>
                      <m:t>0 </m:t>
                    </m:r>
                  </m:oMath>
                </a14:m>
                <a:r>
                  <a:rPr lang="en-US" i="1" dirty="0">
                    <a:solidFill>
                      <a:srgbClr val="BF9000"/>
                    </a:solidFill>
                  </a:rPr>
                  <a:t>is the closest to 0.1 at which we know the value of the sine exactly </a:t>
                </a: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0D67E20-3CCF-4D72-8B90-E0D3342673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6924" y="3001900"/>
                <a:ext cx="3262079" cy="923330"/>
              </a:xfrm>
              <a:prstGeom prst="rect">
                <a:avLst/>
              </a:prstGeom>
              <a:blipFill>
                <a:blip r:embed="rId20"/>
                <a:stretch>
                  <a:fillRect l="-1493" t="-3289" r="-187" b="-9211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E437841-7A90-4243-BA92-674643589029}"/>
                  </a:ext>
                </a:extLst>
              </p:cNvPr>
              <p:cNvSpPr txBox="1"/>
              <p:nvPr/>
            </p:nvSpPr>
            <p:spPr>
              <a:xfrm>
                <a:off x="1498926" y="5805709"/>
                <a:ext cx="130271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defRPr b="1" i="1">
                    <a:latin typeface="Cambria Math" panose="02040503050406030204" pitchFamily="18" charset="0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𝑳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E437841-7A90-4243-BA92-674643589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8926" y="5805709"/>
                <a:ext cx="1302711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4D03ACB-762B-42C2-8FEA-ED6751CB223F}"/>
                  </a:ext>
                </a:extLst>
              </p:cNvPr>
              <p:cNvSpPr txBox="1"/>
              <p:nvPr/>
            </p:nvSpPr>
            <p:spPr>
              <a:xfrm>
                <a:off x="7138845" y="2538472"/>
                <a:ext cx="4664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57184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4D03ACB-762B-42C2-8FEA-ED6751CB22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8845" y="2538472"/>
                <a:ext cx="466409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3AD838D-1D75-423D-AAF2-41EBB7484DAA}"/>
                  </a:ext>
                </a:extLst>
              </p:cNvPr>
              <p:cNvSpPr txBox="1"/>
              <p:nvPr/>
            </p:nvSpPr>
            <p:spPr>
              <a:xfrm>
                <a:off x="7380618" y="2538472"/>
                <a:ext cx="14030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3AD838D-1D75-423D-AAF2-41EBB7484D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618" y="2538472"/>
                <a:ext cx="1403058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B6C9E756-9366-46C7-A7D0-E86CE84FB8D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147789" y="2104974"/>
            <a:ext cx="2846721" cy="3450378"/>
          </a:xfrm>
          <a:prstGeom prst="rect">
            <a:avLst/>
          </a:prstGeom>
          <a:ln>
            <a:solidFill>
              <a:srgbClr val="900C3E"/>
            </a:solidFill>
          </a:ln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6161A121-623F-4743-B683-71E60F6BFC0C}"/>
              </a:ext>
            </a:extLst>
          </p:cNvPr>
          <p:cNvSpPr txBox="1"/>
          <p:nvPr/>
        </p:nvSpPr>
        <p:spPr>
          <a:xfrm>
            <a:off x="5866924" y="5990375"/>
            <a:ext cx="3619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BF9000"/>
                </a:solidFill>
              </a:rPr>
              <a:t>The value produced by calculator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ADC4429-B4E8-4375-A881-74DE228FA78C}"/>
                  </a:ext>
                </a:extLst>
              </p:cNvPr>
              <p:cNvSpPr txBox="1"/>
              <p:nvPr/>
            </p:nvSpPr>
            <p:spPr>
              <a:xfrm>
                <a:off x="5604063" y="6301038"/>
                <a:ext cx="3221757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rgbClr val="BF9000"/>
                          </a:solidFill>
                          <a:latin typeface="Cambria Math" panose="02040503050406030204" pitchFamily="18" charset="0"/>
                        </a:rPr>
                        <m:t>𝒔𝒊𝒏</m:t>
                      </m:r>
                      <m:d>
                        <m:dPr>
                          <m:ctrlPr>
                            <a:rPr lang="en-US" sz="1600" i="1">
                              <a:solidFill>
                                <a:srgbClr val="BF9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rgbClr val="BF9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600" i="1">
                              <a:solidFill>
                                <a:srgbClr val="BF9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600" i="1">
                              <a:solidFill>
                                <a:srgbClr val="BF9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  <m:r>
                        <a:rPr lang="en-US" sz="1600" i="1">
                          <a:solidFill>
                            <a:srgbClr val="BF9000"/>
                          </a:solidFill>
                          <a:latin typeface="Cambria Math" panose="02040503050406030204" pitchFamily="18" charset="0"/>
                        </a:rPr>
                        <m:t>≈0.2955202067</m:t>
                      </m:r>
                    </m:oMath>
                  </m:oMathPara>
                </a14:m>
                <a:endParaRPr lang="en-US" sz="1600" i="1" dirty="0">
                  <a:solidFill>
                    <a:srgbClr val="BF9000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ADC4429-B4E8-4375-A881-74DE228FA7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4063" y="6301038"/>
                <a:ext cx="3221757" cy="338554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>
            <a:extLst>
              <a:ext uri="{FF2B5EF4-FFF2-40B4-BE49-F238E27FC236}">
                <a16:creationId xmlns:a16="http://schemas.microsoft.com/office/drawing/2014/main" id="{5D3FC18E-8729-423B-A026-E36FA4195BBD}"/>
              </a:ext>
            </a:extLst>
          </p:cNvPr>
          <p:cNvSpPr txBox="1"/>
          <p:nvPr/>
        </p:nvSpPr>
        <p:spPr>
          <a:xfrm>
            <a:off x="8448699" y="6298192"/>
            <a:ext cx="3619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BF9000"/>
                </a:solidFill>
              </a:rPr>
              <a:t>Which is very close to our approximation</a:t>
            </a:r>
          </a:p>
        </p:txBody>
      </p:sp>
    </p:spTree>
    <p:extLst>
      <p:ext uri="{BB962C8B-B14F-4D97-AF65-F5344CB8AC3E}">
        <p14:creationId xmlns:p14="http://schemas.microsoft.com/office/powerpoint/2010/main" val="306305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1" grpId="0" animBg="1"/>
      <p:bldP spid="12" grpId="0"/>
      <p:bldP spid="13" grpId="0"/>
      <p:bldP spid="14" grpId="0"/>
      <p:bldP spid="16" grpId="0"/>
      <p:bldP spid="18" grpId="0" animBg="1"/>
      <p:bldP spid="20" grpId="0"/>
      <p:bldP spid="21" grpId="0"/>
      <p:bldP spid="33" grpId="0"/>
      <p:bldP spid="49" grpId="0"/>
      <p:bldP spid="36" grpId="0"/>
      <p:bldP spid="42" grpId="0" animBg="1"/>
      <p:bldP spid="44" grpId="0"/>
      <p:bldP spid="46" grpId="0"/>
      <p:bldP spid="47" grpId="0"/>
      <p:bldP spid="48" grpId="0"/>
      <p:bldP spid="51" grpId="0"/>
      <p:bldP spid="52" grpId="0"/>
      <p:bldP spid="53" grpId="0"/>
      <p:bldP spid="54" grpId="0"/>
      <p:bldP spid="10" grpId="0" animBg="1"/>
      <p:bldP spid="55" grpId="0"/>
      <p:bldP spid="56" grpId="0"/>
      <p:bldP spid="58" grpId="0"/>
      <p:bldP spid="72" grpId="0"/>
      <p:bldP spid="73" grpId="0"/>
      <p:bldP spid="74" grpId="0"/>
      <p:bldP spid="34" grpId="0"/>
      <p:bldP spid="35" grpId="0"/>
      <p:bldP spid="37" grpId="0"/>
      <p:bldP spid="40" grpId="0"/>
      <p:bldP spid="41" grpId="0"/>
      <p:bldP spid="43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ext Topic (podcast) - Next Topic | Listen Notes">
            <a:extLst>
              <a:ext uri="{FF2B5EF4-FFF2-40B4-BE49-F238E27FC236}">
                <a16:creationId xmlns:a16="http://schemas.microsoft.com/office/drawing/2014/main" id="{99CB10D9-90B6-4D26-8FCC-912D0A577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02356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B3F338-AA83-48AE-8673-1968C8228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39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3431A7-7193-4472-9681-A34C48B2A7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98"/>
          <a:stretch/>
        </p:blipFill>
        <p:spPr>
          <a:xfrm>
            <a:off x="3745026" y="887510"/>
            <a:ext cx="4701947" cy="49305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73D3B9-A8FD-4FDD-9EDC-F06023EFB5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149"/>
          <a:stretch/>
        </p:blipFill>
        <p:spPr>
          <a:xfrm>
            <a:off x="3872923" y="5818094"/>
            <a:ext cx="1272650" cy="65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7247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DE48FD9-48BF-4C4F-8880-B2275CEE3D82}"/>
              </a:ext>
            </a:extLst>
          </p:cNvPr>
          <p:cNvSpPr/>
          <p:nvPr/>
        </p:nvSpPr>
        <p:spPr>
          <a:xfrm>
            <a:off x="-17723" y="180529"/>
            <a:ext cx="1558977" cy="387832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5B29AD-95E3-412E-BC16-F7E452D3FBEC}"/>
              </a:ext>
            </a:extLst>
          </p:cNvPr>
          <p:cNvSpPr/>
          <p:nvPr/>
        </p:nvSpPr>
        <p:spPr>
          <a:xfrm flipH="1">
            <a:off x="6640641" y="180529"/>
            <a:ext cx="5551357" cy="370984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3351303-1346-4E88-8750-1C94C32CF84C}"/>
              </a:ext>
            </a:extLst>
          </p:cNvPr>
          <p:cNvSpPr/>
          <p:nvPr/>
        </p:nvSpPr>
        <p:spPr>
          <a:xfrm>
            <a:off x="137409" y="707775"/>
            <a:ext cx="1509009" cy="454702"/>
          </a:xfrm>
          <a:custGeom>
            <a:avLst/>
            <a:gdLst>
              <a:gd name="connsiteX0" fmla="*/ 0 w 1509009"/>
              <a:gd name="connsiteY0" fmla="*/ 0 h 454702"/>
              <a:gd name="connsiteX1" fmla="*/ 1509009 w 1509009"/>
              <a:gd name="connsiteY1" fmla="*/ 0 h 454702"/>
              <a:gd name="connsiteX2" fmla="*/ 1509009 w 1509009"/>
              <a:gd name="connsiteY2" fmla="*/ 454702 h 454702"/>
              <a:gd name="connsiteX3" fmla="*/ 0 w 1509009"/>
              <a:gd name="connsiteY3" fmla="*/ 454702 h 454702"/>
              <a:gd name="connsiteX4" fmla="*/ 0 w 1509009"/>
              <a:gd name="connsiteY4" fmla="*/ 0 h 4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9009" h="454702">
                <a:moveTo>
                  <a:pt x="0" y="0"/>
                </a:moveTo>
                <a:lnTo>
                  <a:pt x="1509009" y="0"/>
                </a:lnTo>
                <a:lnTo>
                  <a:pt x="1509009" y="454702"/>
                </a:lnTo>
                <a:lnTo>
                  <a:pt x="0" y="454702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900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9108D51-D80F-440C-AAA2-29088D2F33E3}"/>
                  </a:ext>
                </a:extLst>
              </p:cNvPr>
              <p:cNvSpPr txBox="1"/>
              <p:nvPr/>
            </p:nvSpPr>
            <p:spPr>
              <a:xfrm>
                <a:off x="1841290" y="-66666"/>
                <a:ext cx="4647577" cy="8036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571845"/>
                    </a:solidFill>
                    <a:latin typeface="Cooper Black" panose="0208090404030B020404" pitchFamily="18" charset="0"/>
                  </a:rPr>
                  <a:t>The Indeterminate Form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57184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571845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571845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den>
                    </m:f>
                  </m:oMath>
                </a14:m>
                <a:endParaRPr lang="en-US" sz="3200" b="1" dirty="0">
                  <a:solidFill>
                    <a:srgbClr val="571845"/>
                  </a:solidFill>
                  <a:latin typeface="Cooper Black" panose="0208090404030B0204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9108D51-D80F-440C-AAA2-29088D2F33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290" y="-66666"/>
                <a:ext cx="4647577" cy="803682"/>
              </a:xfrm>
              <a:prstGeom prst="rect">
                <a:avLst/>
              </a:prstGeom>
              <a:blipFill>
                <a:blip r:embed="rId2"/>
                <a:stretch>
                  <a:fillRect l="-19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EFF75367-DA37-417C-9232-56E35E4AAD6E}"/>
              </a:ext>
            </a:extLst>
          </p:cNvPr>
          <p:cNvSpPr txBox="1"/>
          <p:nvPr/>
        </p:nvSpPr>
        <p:spPr>
          <a:xfrm>
            <a:off x="289184" y="704293"/>
            <a:ext cx="139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BF9000"/>
                </a:solidFill>
              </a:rPr>
              <a:t>Exercise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F3DA85-A1AD-49B3-87D8-58CD6C33D242}"/>
              </a:ext>
            </a:extLst>
          </p:cNvPr>
          <p:cNvSpPr txBox="1"/>
          <p:nvPr/>
        </p:nvSpPr>
        <p:spPr>
          <a:xfrm>
            <a:off x="361228" y="1421494"/>
            <a:ext cx="3206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71845"/>
                </a:solidFill>
              </a:rPr>
              <a:t>Find the indicated limit.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D7145E5-89F2-4FA7-A80C-783203C18137}"/>
                  </a:ext>
                </a:extLst>
              </p:cNvPr>
              <p:cNvSpPr txBox="1"/>
              <p:nvPr/>
            </p:nvSpPr>
            <p:spPr>
              <a:xfrm>
                <a:off x="3727339" y="1132562"/>
                <a:ext cx="1426673" cy="6953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𝒔𝒊𝒏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num>
                            <m:den>
                              <m:r>
                                <a:rPr lang="en-US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𝒔𝒊𝒏𝒙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2400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D7145E5-89F2-4FA7-A80C-783203C181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39" y="1132562"/>
                <a:ext cx="1426673" cy="6953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1124BEED-224A-45FC-B4D2-338840847ADE}"/>
              </a:ext>
            </a:extLst>
          </p:cNvPr>
          <p:cNvSpPr txBox="1"/>
          <p:nvPr/>
        </p:nvSpPr>
        <p:spPr>
          <a:xfrm>
            <a:off x="193698" y="2120835"/>
            <a:ext cx="139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71845"/>
                </a:solidFill>
              </a:rPr>
              <a:t>Solution: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5E0199-DD98-45DC-B922-8C1606E59919}"/>
              </a:ext>
            </a:extLst>
          </p:cNvPr>
          <p:cNvSpPr/>
          <p:nvPr/>
        </p:nvSpPr>
        <p:spPr>
          <a:xfrm>
            <a:off x="136238" y="2157064"/>
            <a:ext cx="1509009" cy="454702"/>
          </a:xfrm>
          <a:custGeom>
            <a:avLst/>
            <a:gdLst>
              <a:gd name="connsiteX0" fmla="*/ 0 w 1509009"/>
              <a:gd name="connsiteY0" fmla="*/ 0 h 454702"/>
              <a:gd name="connsiteX1" fmla="*/ 1509009 w 1509009"/>
              <a:gd name="connsiteY1" fmla="*/ 0 h 454702"/>
              <a:gd name="connsiteX2" fmla="*/ 1509009 w 1509009"/>
              <a:gd name="connsiteY2" fmla="*/ 454702 h 454702"/>
              <a:gd name="connsiteX3" fmla="*/ 0 w 1509009"/>
              <a:gd name="connsiteY3" fmla="*/ 454702 h 454702"/>
              <a:gd name="connsiteX4" fmla="*/ 0 w 1509009"/>
              <a:gd name="connsiteY4" fmla="*/ 0 h 4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9009" h="454702">
                <a:moveTo>
                  <a:pt x="0" y="0"/>
                </a:moveTo>
                <a:lnTo>
                  <a:pt x="1509009" y="0"/>
                </a:lnTo>
                <a:lnTo>
                  <a:pt x="1509009" y="454702"/>
                </a:lnTo>
                <a:lnTo>
                  <a:pt x="0" y="454702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900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7241FCB-223E-4CF0-8336-E1614D4CA61A}"/>
                  </a:ext>
                </a:extLst>
              </p:cNvPr>
              <p:cNvSpPr txBox="1"/>
              <p:nvPr/>
            </p:nvSpPr>
            <p:spPr>
              <a:xfrm>
                <a:off x="341443" y="2815178"/>
                <a:ext cx="1690141" cy="6138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𝒔𝒊𝒏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𝒔𝒊𝒏𝒙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7241FCB-223E-4CF0-8336-E1614D4CA6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443" y="2815178"/>
                <a:ext cx="1690141" cy="61382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CBB8DA5-E459-4F33-A3E7-99E314AB4B9C}"/>
                  </a:ext>
                </a:extLst>
              </p:cNvPr>
              <p:cNvSpPr txBox="1"/>
              <p:nvPr/>
            </p:nvSpPr>
            <p:spPr>
              <a:xfrm>
                <a:off x="2039235" y="2659713"/>
                <a:ext cx="3213526" cy="902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BF9000"/>
                    </a:solidFill>
                  </a:rPr>
                  <a:t>Direct substitution gives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r>
                          <a:rPr lang="en-US" sz="2400" b="1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lang="en-US" i="1" dirty="0">
                    <a:solidFill>
                      <a:srgbClr val="BF9000"/>
                    </a:solidFill>
                  </a:rPr>
                  <a:t> ,</a:t>
                </a:r>
              </a:p>
              <a:p>
                <a:r>
                  <a:rPr lang="en-US" i="1" dirty="0">
                    <a:solidFill>
                      <a:srgbClr val="BF9000"/>
                    </a:solidFill>
                  </a:rPr>
                  <a:t> which is indeterminate form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CBB8DA5-E459-4F33-A3E7-99E314AB4B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9235" y="2659713"/>
                <a:ext cx="3213526" cy="902811"/>
              </a:xfrm>
              <a:prstGeom prst="rect">
                <a:avLst/>
              </a:prstGeom>
              <a:blipFill>
                <a:blip r:embed="rId5"/>
                <a:stretch>
                  <a:fillRect l="-1708" b="-10135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9CD46DAA-1EED-489C-A01C-E62DC24904A6}"/>
              </a:ext>
            </a:extLst>
          </p:cNvPr>
          <p:cNvSpPr txBox="1"/>
          <p:nvPr/>
        </p:nvSpPr>
        <p:spPr>
          <a:xfrm>
            <a:off x="153101" y="3610897"/>
            <a:ext cx="25092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571845"/>
                </a:solidFill>
                <a:ea typeface="Tahoma" panose="020B0604030504040204" pitchFamily="34" charset="0"/>
              </a:rPr>
              <a:t>Using L'Hôpital’s  Rule </a:t>
            </a:r>
            <a:endParaRPr lang="en-US" sz="2000" dirty="0">
              <a:solidFill>
                <a:srgbClr val="571845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A22A07B-6051-40BD-80A9-66B94D8C0940}"/>
                  </a:ext>
                </a:extLst>
              </p:cNvPr>
              <p:cNvSpPr txBox="1"/>
              <p:nvPr/>
            </p:nvSpPr>
            <p:spPr>
              <a:xfrm>
                <a:off x="211612" y="4451061"/>
                <a:ext cx="1690141" cy="6138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𝒔𝒊𝒏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𝒔𝒊𝒏𝒙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A22A07B-6051-40BD-80A9-66B94D8C09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612" y="4451061"/>
                <a:ext cx="1690141" cy="61382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F8F32692-BA03-47B8-A3AF-8E3CB63A42BB}"/>
              </a:ext>
            </a:extLst>
          </p:cNvPr>
          <p:cNvSpPr txBox="1"/>
          <p:nvPr/>
        </p:nvSpPr>
        <p:spPr>
          <a:xfrm>
            <a:off x="2638153" y="3611829"/>
            <a:ext cx="3509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i="1">
                <a:solidFill>
                  <a:srgbClr val="BF9000"/>
                </a:solidFill>
              </a:defRPr>
            </a:lvl1pPr>
          </a:lstStyle>
          <a:p>
            <a:r>
              <a:rPr lang="en-US" dirty="0"/>
              <a:t>Taking the quotient of derivatives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F6662DB-5CAA-40CA-97CD-B6539382546E}"/>
                  </a:ext>
                </a:extLst>
              </p:cNvPr>
              <p:cNvSpPr txBox="1"/>
              <p:nvPr/>
            </p:nvSpPr>
            <p:spPr>
              <a:xfrm>
                <a:off x="1104543" y="5688801"/>
                <a:ext cx="1690141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𝒄𝒐𝒔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𝒄𝒐𝒔𝒙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F6662DB-5CAA-40CA-97CD-B653938254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543" y="5688801"/>
                <a:ext cx="1690141" cy="6127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1EBD478-634D-4FD7-B8B8-4BF30420277F}"/>
                  </a:ext>
                </a:extLst>
              </p:cNvPr>
              <p:cNvSpPr txBox="1"/>
              <p:nvPr/>
            </p:nvSpPr>
            <p:spPr>
              <a:xfrm>
                <a:off x="1647454" y="4584336"/>
                <a:ext cx="1000593" cy="4528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pt-BR" sz="1800" b="1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en-US" sz="1800" b="1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sz="1800" b="1" i="0" smtClean="0">
                              <a:latin typeface="Cambria Math" panose="02040503050406030204" pitchFamily="18" charset="0"/>
                            </a:rPr>
                            <m:t>𝐥𝐢𝐦</m:t>
                          </m:r>
                        </m:e>
                        <m:lim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        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pt-BR" sz="1800" b="1" i="1" smtClean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lim>
                      </m:limLow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1EBD478-634D-4FD7-B8B8-4BF3042027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7454" y="4584336"/>
                <a:ext cx="1000593" cy="452816"/>
              </a:xfrm>
              <a:prstGeom prst="rect">
                <a:avLst/>
              </a:prstGeom>
              <a:blipFill>
                <a:blip r:embed="rId8"/>
                <a:stretch>
                  <a:fillRect b="-4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D1A02B2-EAFA-482B-BD0D-FEFF3F4225DF}"/>
              </a:ext>
            </a:extLst>
          </p:cNvPr>
          <p:cNvCxnSpPr>
            <a:cxnSpLocks/>
            <a:stCxn id="35" idx="3"/>
          </p:cNvCxnSpPr>
          <p:nvPr/>
        </p:nvCxnSpPr>
        <p:spPr>
          <a:xfrm>
            <a:off x="2648047" y="4810744"/>
            <a:ext cx="1840668" cy="0"/>
          </a:xfrm>
          <a:prstGeom prst="line">
            <a:avLst/>
          </a:prstGeom>
          <a:ln>
            <a:solidFill>
              <a:srgbClr val="5718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0F926E5-6BE2-4464-8392-A6C6C0205496}"/>
                  </a:ext>
                </a:extLst>
              </p:cNvPr>
              <p:cNvSpPr txBox="1"/>
              <p:nvPr/>
            </p:nvSpPr>
            <p:spPr>
              <a:xfrm>
                <a:off x="2777284" y="4153139"/>
                <a:ext cx="1711378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𝒔𝒊𝒏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1800" b="1" i="1" smtClean="0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0F926E5-6BE2-4464-8392-A6C6C02054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284" y="4153139"/>
                <a:ext cx="1711378" cy="61843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399D020-A5C3-4F62-B22A-CCCE1ACE918F}"/>
                  </a:ext>
                </a:extLst>
              </p:cNvPr>
              <p:cNvSpPr txBox="1"/>
              <p:nvPr/>
            </p:nvSpPr>
            <p:spPr>
              <a:xfrm>
                <a:off x="2908666" y="4841204"/>
                <a:ext cx="1335373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US" b="1" i="1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𝒔𝒊𝒏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b="1" i="1" smtClean="0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399D020-A5C3-4F62-B22A-CCCE1ACE91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8666" y="4841204"/>
                <a:ext cx="1335373" cy="61843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C22A52D-5794-4570-AF9E-7588EF15C7D5}"/>
                  </a:ext>
                </a:extLst>
              </p:cNvPr>
              <p:cNvSpPr txBox="1"/>
              <p:nvPr/>
            </p:nvSpPr>
            <p:spPr>
              <a:xfrm>
                <a:off x="2787281" y="5666274"/>
                <a:ext cx="1105525" cy="6690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𝒄𝒐𝒔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𝟎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)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𝒄𝒐𝒔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𝟎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C22A52D-5794-4570-AF9E-7588EF15C7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281" y="5666274"/>
                <a:ext cx="1105525" cy="669094"/>
              </a:xfrm>
              <a:prstGeom prst="rect">
                <a:avLst/>
              </a:prstGeom>
              <a:blipFill>
                <a:blip r:embed="rId11"/>
                <a:stretch>
                  <a:fillRect r="-4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6E19B2-4388-48C8-9E53-4316A835E2B3}"/>
                  </a:ext>
                </a:extLst>
              </p:cNvPr>
              <p:cNvSpPr txBox="1"/>
              <p:nvPr/>
            </p:nvSpPr>
            <p:spPr>
              <a:xfrm>
                <a:off x="4012581" y="5650471"/>
                <a:ext cx="628261" cy="618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)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6E19B2-4388-48C8-9E53-4316A835E2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2581" y="5650471"/>
                <a:ext cx="628261" cy="618118"/>
              </a:xfrm>
              <a:prstGeom prst="rect">
                <a:avLst/>
              </a:prstGeom>
              <a:blipFill>
                <a:blip r:embed="rId12"/>
                <a:stretch>
                  <a:fillRect r="-271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481FF40-1DAD-408C-B3BF-E86B2C0CB59B}"/>
                  </a:ext>
                </a:extLst>
              </p:cNvPr>
              <p:cNvSpPr txBox="1"/>
              <p:nvPr/>
            </p:nvSpPr>
            <p:spPr>
              <a:xfrm>
                <a:off x="4773520" y="5774864"/>
                <a:ext cx="62826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𝟐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481FF40-1DAD-408C-B3BF-E86B2C0CB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3520" y="5774864"/>
                <a:ext cx="628261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>
            <a:extLst>
              <a:ext uri="{FF2B5EF4-FFF2-40B4-BE49-F238E27FC236}">
                <a16:creationId xmlns:a16="http://schemas.microsoft.com/office/drawing/2014/main" id="{2FB4415D-19FA-4500-834F-B85C8ECD2361}"/>
              </a:ext>
            </a:extLst>
          </p:cNvPr>
          <p:cNvSpPr txBox="1"/>
          <p:nvPr/>
        </p:nvSpPr>
        <p:spPr>
          <a:xfrm>
            <a:off x="1848164" y="889796"/>
            <a:ext cx="1881257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BF9000"/>
                </a:solidFill>
              </a:defRPr>
            </a:lvl1pPr>
          </a:lstStyle>
          <a:p>
            <a:r>
              <a:rPr lang="en-US" dirty="0"/>
              <a:t>Q9 Page: 247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CC4297F-E9EE-4E95-97C0-8BB78762E7E3}"/>
              </a:ext>
            </a:extLst>
          </p:cNvPr>
          <p:cNvCxnSpPr>
            <a:cxnSpLocks/>
          </p:cNvCxnSpPr>
          <p:nvPr/>
        </p:nvCxnSpPr>
        <p:spPr>
          <a:xfrm>
            <a:off x="5946099" y="2659713"/>
            <a:ext cx="0" cy="3627439"/>
          </a:xfrm>
          <a:prstGeom prst="line">
            <a:avLst/>
          </a:prstGeom>
          <a:ln>
            <a:solidFill>
              <a:srgbClr val="900C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97F1F5C-109A-43B4-B1A2-3804BA1E8BD9}"/>
              </a:ext>
            </a:extLst>
          </p:cNvPr>
          <p:cNvSpPr/>
          <p:nvPr/>
        </p:nvSpPr>
        <p:spPr>
          <a:xfrm>
            <a:off x="217748" y="854046"/>
            <a:ext cx="5553465" cy="1190855"/>
          </a:xfrm>
          <a:custGeom>
            <a:avLst/>
            <a:gdLst>
              <a:gd name="connsiteX0" fmla="*/ 1509009 w 5553465"/>
              <a:gd name="connsiteY0" fmla="*/ 0 h 1190855"/>
              <a:gd name="connsiteX1" fmla="*/ 5553465 w 5553465"/>
              <a:gd name="connsiteY1" fmla="*/ 0 h 1190855"/>
              <a:gd name="connsiteX2" fmla="*/ 5553465 w 5553465"/>
              <a:gd name="connsiteY2" fmla="*/ 1190855 h 1190855"/>
              <a:gd name="connsiteX3" fmla="*/ 0 w 5553465"/>
              <a:gd name="connsiteY3" fmla="*/ 1190855 h 1190855"/>
              <a:gd name="connsiteX4" fmla="*/ 0 w 5553465"/>
              <a:gd name="connsiteY4" fmla="*/ 380238 h 1190855"/>
              <a:gd name="connsiteX5" fmla="*/ 1509009 w 5553465"/>
              <a:gd name="connsiteY5" fmla="*/ 380238 h 1190855"/>
              <a:gd name="connsiteX6" fmla="*/ 1509009 w 5553465"/>
              <a:gd name="connsiteY6" fmla="*/ 0 h 119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53465" h="1190855">
                <a:moveTo>
                  <a:pt x="1509009" y="0"/>
                </a:moveTo>
                <a:lnTo>
                  <a:pt x="5553465" y="0"/>
                </a:lnTo>
                <a:lnTo>
                  <a:pt x="5553465" y="1190855"/>
                </a:lnTo>
                <a:lnTo>
                  <a:pt x="0" y="1190855"/>
                </a:lnTo>
                <a:lnTo>
                  <a:pt x="0" y="380238"/>
                </a:lnTo>
                <a:lnTo>
                  <a:pt x="1509009" y="380238"/>
                </a:lnTo>
                <a:lnTo>
                  <a:pt x="1509009" y="0"/>
                </a:lnTo>
                <a:close/>
              </a:path>
            </a:pathLst>
          </a:custGeom>
          <a:noFill/>
          <a:ln>
            <a:solidFill>
              <a:srgbClr val="900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E547E68-AC59-4AA5-B2F8-0E396B146F97}"/>
              </a:ext>
            </a:extLst>
          </p:cNvPr>
          <p:cNvSpPr txBox="1"/>
          <p:nvPr/>
        </p:nvSpPr>
        <p:spPr>
          <a:xfrm>
            <a:off x="6432799" y="3171186"/>
            <a:ext cx="2802455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571845"/>
                </a:solidFill>
                <a:ea typeface="Tahoma" panose="020B0604030504040204" pitchFamily="34" charset="0"/>
              </a:rPr>
              <a:t>Alternative Method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D397EC2-0490-4069-AAB8-32E6F3244C05}"/>
              </a:ext>
            </a:extLst>
          </p:cNvPr>
          <p:cNvSpPr txBox="1"/>
          <p:nvPr/>
        </p:nvSpPr>
        <p:spPr>
          <a:xfrm>
            <a:off x="7685192" y="3497048"/>
            <a:ext cx="3582249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i="1">
                <a:solidFill>
                  <a:srgbClr val="BF9000"/>
                </a:solidFill>
              </a:defRPr>
            </a:lvl1pPr>
          </a:lstStyle>
          <a:p>
            <a:r>
              <a:rPr lang="en-US" dirty="0"/>
              <a:t>Without Using L'Hôpital’s  Rule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1C3B417E-CADF-46D2-927F-12D0C9F73D93}"/>
                  </a:ext>
                </a:extLst>
              </p:cNvPr>
              <p:cNvSpPr txBox="1"/>
              <p:nvPr/>
            </p:nvSpPr>
            <p:spPr>
              <a:xfrm>
                <a:off x="6580130" y="4170495"/>
                <a:ext cx="2080747" cy="6138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𝒍𝒊𝒎</m:t>
                              </m:r>
                            </m:e>
                            <m:lim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𝒔𝒊𝒏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num>
                            <m:den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𝒔𝒊𝒏𝒙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1C3B417E-CADF-46D2-927F-12D0C9F73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0130" y="4170495"/>
                <a:ext cx="2080747" cy="61382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0E611482-4F59-4136-9A2D-B32FAEF58194}"/>
                  </a:ext>
                </a:extLst>
              </p:cNvPr>
              <p:cNvSpPr txBox="1"/>
              <p:nvPr/>
            </p:nvSpPr>
            <p:spPr>
              <a:xfrm>
                <a:off x="7966098" y="4132567"/>
                <a:ext cx="3001384" cy="6120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𝒍𝒊𝒎</m:t>
                              </m:r>
                            </m:e>
                            <m:lim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  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𝒔𝒊𝒏𝒙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𝒄𝒐𝒔𝒙</m:t>
                              </m:r>
                            </m:num>
                            <m:den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𝒔𝒊𝒏𝒙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0E611482-4F59-4136-9A2D-B32FAEF581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6098" y="4132567"/>
                <a:ext cx="3001384" cy="61202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C3AC77EE-F831-49E1-913F-B63C1828E631}"/>
                  </a:ext>
                </a:extLst>
              </p:cNvPr>
              <p:cNvSpPr txBox="1"/>
              <p:nvPr/>
            </p:nvSpPr>
            <p:spPr>
              <a:xfrm>
                <a:off x="7948788" y="5320252"/>
                <a:ext cx="1731491" cy="4546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𝒍𝒊𝒎</m:t>
                              </m:r>
                            </m:e>
                            <m:lim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 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𝒄𝒐𝒔𝒙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C3AC77EE-F831-49E1-913F-B63C1828E6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8788" y="5320252"/>
                <a:ext cx="1731491" cy="454612"/>
              </a:xfrm>
              <a:prstGeom prst="rect">
                <a:avLst/>
              </a:prstGeom>
              <a:blipFill>
                <a:blip r:embed="rId16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237E063-16F6-4CE8-B863-B2BF17FFCDE4}"/>
                  </a:ext>
                </a:extLst>
              </p:cNvPr>
              <p:cNvSpPr txBox="1"/>
              <p:nvPr/>
            </p:nvSpPr>
            <p:spPr>
              <a:xfrm>
                <a:off x="9404719" y="5346869"/>
                <a:ext cx="123029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237E063-16F6-4CE8-B863-B2BF17FFCD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4719" y="5346869"/>
                <a:ext cx="1230296" cy="369332"/>
              </a:xfrm>
              <a:prstGeom prst="rect">
                <a:avLst/>
              </a:prstGeom>
              <a:blipFill>
                <a:blip r:embed="rId1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7F73498-14CE-409D-BB23-F38EA4B00DA2}"/>
                  </a:ext>
                </a:extLst>
              </p:cNvPr>
              <p:cNvSpPr txBox="1"/>
              <p:nvPr/>
            </p:nvSpPr>
            <p:spPr>
              <a:xfrm>
                <a:off x="10393719" y="5362892"/>
                <a:ext cx="57376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𝟐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7F73498-14CE-409D-BB23-F38EA4B00D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3719" y="5362892"/>
                <a:ext cx="573763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2D51681-DD98-47EF-BEF1-FC31C9C91578}"/>
              </a:ext>
            </a:extLst>
          </p:cNvPr>
          <p:cNvCxnSpPr>
            <a:cxnSpLocks/>
          </p:cNvCxnSpPr>
          <p:nvPr/>
        </p:nvCxnSpPr>
        <p:spPr>
          <a:xfrm flipV="1">
            <a:off x="9423119" y="4005356"/>
            <a:ext cx="416272" cy="485671"/>
          </a:xfrm>
          <a:prstGeom prst="line">
            <a:avLst/>
          </a:prstGeom>
          <a:ln>
            <a:solidFill>
              <a:srgbClr val="900C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F65094E8-E321-4FAA-BF31-C23664DA39BD}"/>
              </a:ext>
            </a:extLst>
          </p:cNvPr>
          <p:cNvCxnSpPr>
            <a:cxnSpLocks/>
          </p:cNvCxnSpPr>
          <p:nvPr/>
        </p:nvCxnSpPr>
        <p:spPr>
          <a:xfrm flipV="1">
            <a:off x="9517439" y="4355533"/>
            <a:ext cx="416272" cy="485671"/>
          </a:xfrm>
          <a:prstGeom prst="line">
            <a:avLst/>
          </a:prstGeom>
          <a:ln>
            <a:solidFill>
              <a:srgbClr val="900C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ACDAF66A-79C6-4262-A03F-7EA9B1C6616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140762" y="692717"/>
            <a:ext cx="3765487" cy="2345713"/>
          </a:xfrm>
          <a:prstGeom prst="rect">
            <a:avLst/>
          </a:prstGeom>
          <a:ln>
            <a:solidFill>
              <a:srgbClr val="900C3E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B41DABD-84CA-4AD5-B262-94CC50DAA5A7}"/>
                  </a:ext>
                </a:extLst>
              </p:cNvPr>
              <p:cNvSpPr txBox="1"/>
              <p:nvPr/>
            </p:nvSpPr>
            <p:spPr>
              <a:xfrm>
                <a:off x="1130268" y="3379024"/>
                <a:ext cx="12456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→</m:t>
                      </m:r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b="1" i="1" dirty="0">
                  <a:solidFill>
                    <a:srgbClr val="C70039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B41DABD-84CA-4AD5-B262-94CC50DAA5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268" y="3379024"/>
                <a:ext cx="1245671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F6463B4-1E01-4551-A988-52052CFC3F05}"/>
                  </a:ext>
                </a:extLst>
              </p:cNvPr>
              <p:cNvSpPr txBox="1"/>
              <p:nvPr/>
            </p:nvSpPr>
            <p:spPr>
              <a:xfrm>
                <a:off x="1153894" y="2585513"/>
                <a:ext cx="1245671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b="1" i="1" dirty="0">
                  <a:solidFill>
                    <a:srgbClr val="C70039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F6463B4-1E01-4551-A988-52052CFC3F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3894" y="2585513"/>
                <a:ext cx="1245671" cy="37555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77787EA4-11DD-4846-9085-83F04EE6B13A}"/>
              </a:ext>
            </a:extLst>
          </p:cNvPr>
          <p:cNvCxnSpPr/>
          <p:nvPr/>
        </p:nvCxnSpPr>
        <p:spPr>
          <a:xfrm flipV="1">
            <a:off x="1187023" y="2769026"/>
            <a:ext cx="322503" cy="333691"/>
          </a:xfrm>
          <a:prstGeom prst="straightConnector1">
            <a:avLst/>
          </a:prstGeom>
          <a:ln w="28575">
            <a:solidFill>
              <a:srgbClr val="900C3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A558AE0-3829-4CE8-8943-3BED6B49E63B}"/>
              </a:ext>
            </a:extLst>
          </p:cNvPr>
          <p:cNvCxnSpPr>
            <a:cxnSpLocks/>
          </p:cNvCxnSpPr>
          <p:nvPr/>
        </p:nvCxnSpPr>
        <p:spPr>
          <a:xfrm>
            <a:off x="1192688" y="3224197"/>
            <a:ext cx="311175" cy="283439"/>
          </a:xfrm>
          <a:prstGeom prst="straightConnector1">
            <a:avLst/>
          </a:prstGeom>
          <a:ln w="28575">
            <a:solidFill>
              <a:srgbClr val="900C3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0299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1" grpId="0" animBg="1"/>
      <p:bldP spid="12" grpId="0"/>
      <p:bldP spid="13" grpId="0"/>
      <p:bldP spid="14" grpId="0"/>
      <p:bldP spid="15" grpId="0"/>
      <p:bldP spid="16" grpId="0"/>
      <p:bldP spid="18" grpId="0" animBg="1"/>
      <p:bldP spid="20" grpId="0"/>
      <p:bldP spid="21" grpId="0"/>
      <p:bldP spid="30" grpId="0"/>
      <p:bldP spid="31" grpId="0"/>
      <p:bldP spid="32" grpId="0"/>
      <p:bldP spid="33" grpId="0"/>
      <p:bldP spid="35" grpId="0"/>
      <p:bldP spid="40" grpId="0"/>
      <p:bldP spid="43" grpId="0"/>
      <p:bldP spid="45" grpId="0"/>
      <p:bldP spid="47" grpId="0"/>
      <p:bldP spid="48" grpId="0"/>
      <p:bldP spid="49" grpId="0"/>
      <p:bldP spid="39" grpId="0" animBg="1"/>
      <p:bldP spid="78" grpId="0"/>
      <p:bldP spid="79" grpId="0"/>
      <p:bldP spid="80" grpId="0"/>
      <p:bldP spid="81" grpId="0"/>
      <p:bldP spid="82" grpId="0"/>
      <p:bldP spid="83" grpId="0"/>
      <p:bldP spid="84" grpId="0"/>
      <p:bldP spid="87" grpId="0"/>
      <p:bldP spid="87" grpId="1"/>
      <p:bldP spid="88" grpId="0"/>
      <p:bldP spid="88" grpId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DE48FD9-48BF-4C4F-8880-B2275CEE3D82}"/>
              </a:ext>
            </a:extLst>
          </p:cNvPr>
          <p:cNvSpPr/>
          <p:nvPr/>
        </p:nvSpPr>
        <p:spPr>
          <a:xfrm>
            <a:off x="0" y="144478"/>
            <a:ext cx="1558977" cy="407035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5B29AD-95E3-412E-BC16-F7E452D3FBEC}"/>
              </a:ext>
            </a:extLst>
          </p:cNvPr>
          <p:cNvSpPr/>
          <p:nvPr/>
        </p:nvSpPr>
        <p:spPr>
          <a:xfrm flipH="1">
            <a:off x="6640641" y="144478"/>
            <a:ext cx="5551357" cy="407035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3351303-1346-4E88-8750-1C94C32CF84C}"/>
              </a:ext>
            </a:extLst>
          </p:cNvPr>
          <p:cNvSpPr/>
          <p:nvPr/>
        </p:nvSpPr>
        <p:spPr>
          <a:xfrm>
            <a:off x="137409" y="707775"/>
            <a:ext cx="1509009" cy="454702"/>
          </a:xfrm>
          <a:custGeom>
            <a:avLst/>
            <a:gdLst>
              <a:gd name="connsiteX0" fmla="*/ 0 w 1509009"/>
              <a:gd name="connsiteY0" fmla="*/ 0 h 454702"/>
              <a:gd name="connsiteX1" fmla="*/ 1509009 w 1509009"/>
              <a:gd name="connsiteY1" fmla="*/ 0 h 454702"/>
              <a:gd name="connsiteX2" fmla="*/ 1509009 w 1509009"/>
              <a:gd name="connsiteY2" fmla="*/ 454702 h 454702"/>
              <a:gd name="connsiteX3" fmla="*/ 0 w 1509009"/>
              <a:gd name="connsiteY3" fmla="*/ 454702 h 454702"/>
              <a:gd name="connsiteX4" fmla="*/ 0 w 1509009"/>
              <a:gd name="connsiteY4" fmla="*/ 0 h 4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9009" h="454702">
                <a:moveTo>
                  <a:pt x="0" y="0"/>
                </a:moveTo>
                <a:lnTo>
                  <a:pt x="1509009" y="0"/>
                </a:lnTo>
                <a:lnTo>
                  <a:pt x="1509009" y="454702"/>
                </a:lnTo>
                <a:lnTo>
                  <a:pt x="0" y="454702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900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9108D51-D80F-440C-AAA2-29088D2F33E3}"/>
                  </a:ext>
                </a:extLst>
              </p:cNvPr>
              <p:cNvSpPr txBox="1"/>
              <p:nvPr/>
            </p:nvSpPr>
            <p:spPr>
              <a:xfrm>
                <a:off x="1841290" y="-66666"/>
                <a:ext cx="4647577" cy="8036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571845"/>
                    </a:solidFill>
                    <a:latin typeface="Cooper Black" panose="0208090404030B020404" pitchFamily="18" charset="0"/>
                  </a:rPr>
                  <a:t>The Indeterminate Form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57184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571845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571845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den>
                    </m:f>
                  </m:oMath>
                </a14:m>
                <a:endParaRPr lang="en-US" sz="3200" b="1" dirty="0">
                  <a:solidFill>
                    <a:srgbClr val="571845"/>
                  </a:solidFill>
                  <a:latin typeface="Cooper Black" panose="0208090404030B0204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9108D51-D80F-440C-AAA2-29088D2F33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290" y="-66666"/>
                <a:ext cx="4647577" cy="803682"/>
              </a:xfrm>
              <a:prstGeom prst="rect">
                <a:avLst/>
              </a:prstGeom>
              <a:blipFill>
                <a:blip r:embed="rId2"/>
                <a:stretch>
                  <a:fillRect l="-19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EFF75367-DA37-417C-9232-56E35E4AAD6E}"/>
              </a:ext>
            </a:extLst>
          </p:cNvPr>
          <p:cNvSpPr txBox="1"/>
          <p:nvPr/>
        </p:nvSpPr>
        <p:spPr>
          <a:xfrm>
            <a:off x="289184" y="704293"/>
            <a:ext cx="139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BF9000"/>
                </a:solidFill>
              </a:rPr>
              <a:t>Exercise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F3DA85-A1AD-49B3-87D8-58CD6C33D242}"/>
              </a:ext>
            </a:extLst>
          </p:cNvPr>
          <p:cNvSpPr txBox="1"/>
          <p:nvPr/>
        </p:nvSpPr>
        <p:spPr>
          <a:xfrm>
            <a:off x="361228" y="1421494"/>
            <a:ext cx="3206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71845"/>
                </a:solidFill>
              </a:rPr>
              <a:t>Find the indicated limit.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D7145E5-89F2-4FA7-A80C-783203C18137}"/>
                  </a:ext>
                </a:extLst>
              </p:cNvPr>
              <p:cNvSpPr txBox="1"/>
              <p:nvPr/>
            </p:nvSpPr>
            <p:spPr>
              <a:xfrm>
                <a:off x="3727339" y="1132562"/>
                <a:ext cx="1513941" cy="7665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𝒍𝒊𝒎</m:t>
                              </m:r>
                            </m:e>
                            <m:lim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e>
                              </m:rad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2400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D7145E5-89F2-4FA7-A80C-783203C181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39" y="1132562"/>
                <a:ext cx="1513941" cy="76655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1124BEED-224A-45FC-B4D2-338840847ADE}"/>
              </a:ext>
            </a:extLst>
          </p:cNvPr>
          <p:cNvSpPr txBox="1"/>
          <p:nvPr/>
        </p:nvSpPr>
        <p:spPr>
          <a:xfrm>
            <a:off x="193698" y="2120835"/>
            <a:ext cx="139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71845"/>
                </a:solidFill>
              </a:rPr>
              <a:t>Solution: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5E0199-DD98-45DC-B922-8C1606E59919}"/>
              </a:ext>
            </a:extLst>
          </p:cNvPr>
          <p:cNvSpPr/>
          <p:nvPr/>
        </p:nvSpPr>
        <p:spPr>
          <a:xfrm>
            <a:off x="136238" y="2157064"/>
            <a:ext cx="1509009" cy="454702"/>
          </a:xfrm>
          <a:custGeom>
            <a:avLst/>
            <a:gdLst>
              <a:gd name="connsiteX0" fmla="*/ 0 w 1509009"/>
              <a:gd name="connsiteY0" fmla="*/ 0 h 454702"/>
              <a:gd name="connsiteX1" fmla="*/ 1509009 w 1509009"/>
              <a:gd name="connsiteY1" fmla="*/ 0 h 454702"/>
              <a:gd name="connsiteX2" fmla="*/ 1509009 w 1509009"/>
              <a:gd name="connsiteY2" fmla="*/ 454702 h 454702"/>
              <a:gd name="connsiteX3" fmla="*/ 0 w 1509009"/>
              <a:gd name="connsiteY3" fmla="*/ 454702 h 454702"/>
              <a:gd name="connsiteX4" fmla="*/ 0 w 1509009"/>
              <a:gd name="connsiteY4" fmla="*/ 0 h 4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9009" h="454702">
                <a:moveTo>
                  <a:pt x="0" y="0"/>
                </a:moveTo>
                <a:lnTo>
                  <a:pt x="1509009" y="0"/>
                </a:lnTo>
                <a:lnTo>
                  <a:pt x="1509009" y="454702"/>
                </a:lnTo>
                <a:lnTo>
                  <a:pt x="0" y="454702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900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7241FCB-223E-4CF0-8336-E1614D4CA61A}"/>
                  </a:ext>
                </a:extLst>
              </p:cNvPr>
              <p:cNvSpPr txBox="1"/>
              <p:nvPr/>
            </p:nvSpPr>
            <p:spPr>
              <a:xfrm>
                <a:off x="383443" y="2694663"/>
                <a:ext cx="1690141" cy="665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𝒍𝒊𝒎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𝒕</m:t>
                                  </m:r>
                                </m:e>
                              </m:rad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7241FCB-223E-4CF0-8336-E1614D4CA6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443" y="2694663"/>
                <a:ext cx="1690141" cy="6650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CBB8DA5-E459-4F33-A3E7-99E314AB4B9C}"/>
                  </a:ext>
                </a:extLst>
              </p:cNvPr>
              <p:cNvSpPr txBox="1"/>
              <p:nvPr/>
            </p:nvSpPr>
            <p:spPr>
              <a:xfrm>
                <a:off x="2858848" y="2581790"/>
                <a:ext cx="3213526" cy="902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BF9000"/>
                    </a:solidFill>
                  </a:rPr>
                  <a:t>Direct substitution gives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r>
                          <a:rPr lang="en-US" sz="2400" b="1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lang="en-US" i="1" dirty="0">
                    <a:solidFill>
                      <a:srgbClr val="BF9000"/>
                    </a:solidFill>
                  </a:rPr>
                  <a:t> ,</a:t>
                </a:r>
              </a:p>
              <a:p>
                <a:r>
                  <a:rPr lang="en-US" i="1" dirty="0">
                    <a:solidFill>
                      <a:srgbClr val="BF9000"/>
                    </a:solidFill>
                  </a:rPr>
                  <a:t> which is indeterminate form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CBB8DA5-E459-4F33-A3E7-99E314AB4B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8848" y="2581790"/>
                <a:ext cx="3213526" cy="902811"/>
              </a:xfrm>
              <a:prstGeom prst="rect">
                <a:avLst/>
              </a:prstGeom>
              <a:blipFill>
                <a:blip r:embed="rId5"/>
                <a:stretch>
                  <a:fillRect l="-1708" b="-10135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9CD46DAA-1EED-489C-A01C-E62DC24904A6}"/>
              </a:ext>
            </a:extLst>
          </p:cNvPr>
          <p:cNvSpPr txBox="1"/>
          <p:nvPr/>
        </p:nvSpPr>
        <p:spPr>
          <a:xfrm>
            <a:off x="153101" y="3610897"/>
            <a:ext cx="25092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571845"/>
                </a:solidFill>
                <a:ea typeface="Tahoma" panose="020B0604030504040204" pitchFamily="34" charset="0"/>
              </a:rPr>
              <a:t>Using L'Hôpital’s  Rule </a:t>
            </a:r>
            <a:endParaRPr lang="en-US" sz="2000" dirty="0">
              <a:solidFill>
                <a:srgbClr val="571845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A22A07B-6051-40BD-80A9-66B94D8C0940}"/>
                  </a:ext>
                </a:extLst>
              </p:cNvPr>
              <p:cNvSpPr txBox="1"/>
              <p:nvPr/>
            </p:nvSpPr>
            <p:spPr>
              <a:xfrm>
                <a:off x="305978" y="4705061"/>
                <a:ext cx="1690141" cy="6672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𝒍𝒊𝒎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𝒕</m:t>
                                  </m:r>
                                </m:e>
                              </m:rad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A22A07B-6051-40BD-80A9-66B94D8C09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78" y="4705061"/>
                <a:ext cx="1690141" cy="66723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F8F32692-BA03-47B8-A3AF-8E3CB63A42BB}"/>
              </a:ext>
            </a:extLst>
          </p:cNvPr>
          <p:cNvSpPr txBox="1"/>
          <p:nvPr/>
        </p:nvSpPr>
        <p:spPr>
          <a:xfrm>
            <a:off x="2005241" y="3965195"/>
            <a:ext cx="3509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i="1">
                <a:solidFill>
                  <a:srgbClr val="BF9000"/>
                </a:solidFill>
              </a:defRPr>
            </a:lvl1pPr>
          </a:lstStyle>
          <a:p>
            <a:r>
              <a:rPr lang="en-US" dirty="0"/>
              <a:t>Taking the quotient of derivatives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F6662DB-5CAA-40CA-97CD-B6539382546E}"/>
                  </a:ext>
                </a:extLst>
              </p:cNvPr>
              <p:cNvSpPr txBox="1"/>
              <p:nvPr/>
            </p:nvSpPr>
            <p:spPr>
              <a:xfrm>
                <a:off x="1469295" y="5679845"/>
                <a:ext cx="1690141" cy="8679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𝒍𝒊𝒎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𝒕</m:t>
                                      </m:r>
                                    </m:e>
                                  </m:rad>
                                </m:den>
                              </m:f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F6662DB-5CAA-40CA-97CD-B653938254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295" y="5679845"/>
                <a:ext cx="1690141" cy="8679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1EBD478-634D-4FD7-B8B8-4BF30420277F}"/>
                  </a:ext>
                </a:extLst>
              </p:cNvPr>
              <p:cNvSpPr txBox="1"/>
              <p:nvPr/>
            </p:nvSpPr>
            <p:spPr>
              <a:xfrm>
                <a:off x="1741820" y="4838336"/>
                <a:ext cx="1000593" cy="4528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pt-BR" sz="1800" b="1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en-US" sz="1800" b="1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sz="1800" b="1" i="0" smtClean="0">
                              <a:latin typeface="Cambria Math" panose="02040503050406030204" pitchFamily="18" charset="0"/>
                            </a:rPr>
                            <m:t>𝐥𝐢𝐦</m:t>
                          </m:r>
                        </m:e>
                        <m:lim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  <m:r>
                            <a:rPr lang="pt-BR" sz="1800" b="1" i="1" smtClean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lim>
                      </m:limLow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1EBD478-634D-4FD7-B8B8-4BF3042027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1820" y="4838336"/>
                <a:ext cx="1000593" cy="452816"/>
              </a:xfrm>
              <a:prstGeom prst="rect">
                <a:avLst/>
              </a:prstGeom>
              <a:blipFill>
                <a:blip r:embed="rId8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D1A02B2-EAFA-482B-BD0D-FEFF3F4225DF}"/>
              </a:ext>
            </a:extLst>
          </p:cNvPr>
          <p:cNvCxnSpPr>
            <a:cxnSpLocks/>
            <a:stCxn id="35" idx="3"/>
          </p:cNvCxnSpPr>
          <p:nvPr/>
        </p:nvCxnSpPr>
        <p:spPr>
          <a:xfrm>
            <a:off x="2742413" y="5064744"/>
            <a:ext cx="1840668" cy="0"/>
          </a:xfrm>
          <a:prstGeom prst="line">
            <a:avLst/>
          </a:prstGeom>
          <a:ln>
            <a:solidFill>
              <a:srgbClr val="5718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0F926E5-6BE2-4464-8392-A6C6C0205496}"/>
                  </a:ext>
                </a:extLst>
              </p:cNvPr>
              <p:cNvSpPr txBox="1"/>
              <p:nvPr/>
            </p:nvSpPr>
            <p:spPr>
              <a:xfrm>
                <a:off x="2871650" y="4407139"/>
                <a:ext cx="1711378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ad>
                        <m:radPr>
                          <m:degHide m:val="on"/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𝒕</m:t>
                          </m:r>
                        </m:e>
                      </m:rad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sz="1800" b="1" i="1" smtClean="0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0F926E5-6BE2-4464-8392-A6C6C02054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1650" y="4407139"/>
                <a:ext cx="1711378" cy="61843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399D020-A5C3-4F62-B22A-CCCE1ACE918F}"/>
                  </a:ext>
                </a:extLst>
              </p:cNvPr>
              <p:cNvSpPr txBox="1"/>
              <p:nvPr/>
            </p:nvSpPr>
            <p:spPr>
              <a:xfrm>
                <a:off x="3003032" y="5095204"/>
                <a:ext cx="1335373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  <m:r>
                        <a:rPr lang="en-US" b="1" i="1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 i="1" smtClean="0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399D020-A5C3-4F62-B22A-CCCE1ACE91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32" y="5095204"/>
                <a:ext cx="1335373" cy="61843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C22A52D-5794-4570-AF9E-7588EF15C7D5}"/>
                  </a:ext>
                </a:extLst>
              </p:cNvPr>
              <p:cNvSpPr txBox="1"/>
              <p:nvPr/>
            </p:nvSpPr>
            <p:spPr>
              <a:xfrm>
                <a:off x="2881647" y="5920274"/>
                <a:ext cx="1105525" cy="6690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𝒍𝒊𝒎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𝒕</m:t>
                                  </m:r>
                                </m:e>
                              </m:rad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C22A52D-5794-4570-AF9E-7588EF15C7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1647" y="5920274"/>
                <a:ext cx="1105525" cy="669094"/>
              </a:xfrm>
              <a:prstGeom prst="rect">
                <a:avLst/>
              </a:prstGeom>
              <a:blipFill>
                <a:blip r:embed="rId11"/>
                <a:stretch>
                  <a:fillRect r="-2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6E19B2-4388-48C8-9E53-4316A835E2B3}"/>
                  </a:ext>
                </a:extLst>
              </p:cNvPr>
              <p:cNvSpPr txBox="1"/>
              <p:nvPr/>
            </p:nvSpPr>
            <p:spPr>
              <a:xfrm>
                <a:off x="4106947" y="5904471"/>
                <a:ext cx="628261" cy="6646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6E19B2-4388-48C8-9E53-4316A835E2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6947" y="5904471"/>
                <a:ext cx="628261" cy="664606"/>
              </a:xfrm>
              <a:prstGeom prst="rect">
                <a:avLst/>
              </a:prstGeom>
              <a:blipFill>
                <a:blip r:embed="rId12"/>
                <a:stretch>
                  <a:fillRect r="-20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481FF40-1DAD-408C-B3BF-E86B2C0CB59B}"/>
                  </a:ext>
                </a:extLst>
              </p:cNvPr>
              <p:cNvSpPr txBox="1"/>
              <p:nvPr/>
            </p:nvSpPr>
            <p:spPr>
              <a:xfrm>
                <a:off x="4871713" y="5904471"/>
                <a:ext cx="628261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481FF40-1DAD-408C-B3BF-E86B2C0CB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713" y="5904471"/>
                <a:ext cx="628261" cy="61093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>
            <a:extLst>
              <a:ext uri="{FF2B5EF4-FFF2-40B4-BE49-F238E27FC236}">
                <a16:creationId xmlns:a16="http://schemas.microsoft.com/office/drawing/2014/main" id="{2FB4415D-19FA-4500-834F-B85C8ECD2361}"/>
              </a:ext>
            </a:extLst>
          </p:cNvPr>
          <p:cNvSpPr txBox="1"/>
          <p:nvPr/>
        </p:nvSpPr>
        <p:spPr>
          <a:xfrm>
            <a:off x="1848164" y="889796"/>
            <a:ext cx="1881257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BF9000"/>
                </a:solidFill>
              </a:defRPr>
            </a:lvl1pPr>
          </a:lstStyle>
          <a:p>
            <a:r>
              <a:rPr lang="en-US" dirty="0"/>
              <a:t>Q13 Page: 247</a:t>
            </a: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87A0279-F600-455E-8A75-9882505938DD}"/>
              </a:ext>
            </a:extLst>
          </p:cNvPr>
          <p:cNvSpPr/>
          <p:nvPr/>
        </p:nvSpPr>
        <p:spPr>
          <a:xfrm>
            <a:off x="217748" y="854046"/>
            <a:ext cx="6651098" cy="1190855"/>
          </a:xfrm>
          <a:custGeom>
            <a:avLst/>
            <a:gdLst>
              <a:gd name="connsiteX0" fmla="*/ 1509009 w 6651098"/>
              <a:gd name="connsiteY0" fmla="*/ 0 h 1190855"/>
              <a:gd name="connsiteX1" fmla="*/ 6651098 w 6651098"/>
              <a:gd name="connsiteY1" fmla="*/ 0 h 1190855"/>
              <a:gd name="connsiteX2" fmla="*/ 6651098 w 6651098"/>
              <a:gd name="connsiteY2" fmla="*/ 1190855 h 1190855"/>
              <a:gd name="connsiteX3" fmla="*/ 0 w 6651098"/>
              <a:gd name="connsiteY3" fmla="*/ 1190855 h 1190855"/>
              <a:gd name="connsiteX4" fmla="*/ 0 w 6651098"/>
              <a:gd name="connsiteY4" fmla="*/ 380238 h 1190855"/>
              <a:gd name="connsiteX5" fmla="*/ 1509009 w 6651098"/>
              <a:gd name="connsiteY5" fmla="*/ 380238 h 1190855"/>
              <a:gd name="connsiteX6" fmla="*/ 1509009 w 6651098"/>
              <a:gd name="connsiteY6" fmla="*/ 0 h 119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51098" h="1190855">
                <a:moveTo>
                  <a:pt x="1509009" y="0"/>
                </a:moveTo>
                <a:lnTo>
                  <a:pt x="6651098" y="0"/>
                </a:lnTo>
                <a:lnTo>
                  <a:pt x="6651098" y="1190855"/>
                </a:lnTo>
                <a:lnTo>
                  <a:pt x="0" y="1190855"/>
                </a:lnTo>
                <a:lnTo>
                  <a:pt x="0" y="380238"/>
                </a:lnTo>
                <a:lnTo>
                  <a:pt x="1509009" y="380238"/>
                </a:lnTo>
                <a:lnTo>
                  <a:pt x="1509009" y="0"/>
                </a:lnTo>
                <a:close/>
              </a:path>
            </a:pathLst>
          </a:custGeom>
          <a:noFill/>
          <a:ln>
            <a:solidFill>
              <a:srgbClr val="5718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CC4297F-E9EE-4E95-97C0-8BB78762E7E3}"/>
              </a:ext>
            </a:extLst>
          </p:cNvPr>
          <p:cNvCxnSpPr>
            <a:cxnSpLocks/>
          </p:cNvCxnSpPr>
          <p:nvPr/>
        </p:nvCxnSpPr>
        <p:spPr>
          <a:xfrm>
            <a:off x="6096000" y="2627382"/>
            <a:ext cx="0" cy="3627439"/>
          </a:xfrm>
          <a:prstGeom prst="line">
            <a:avLst/>
          </a:prstGeom>
          <a:ln>
            <a:solidFill>
              <a:srgbClr val="900C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D5A4F775-0B0F-4458-96D9-3BF36B90B579}"/>
              </a:ext>
            </a:extLst>
          </p:cNvPr>
          <p:cNvSpPr txBox="1"/>
          <p:nvPr/>
        </p:nvSpPr>
        <p:spPr>
          <a:xfrm>
            <a:off x="6432799" y="3171186"/>
            <a:ext cx="2802455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571845"/>
                </a:solidFill>
                <a:ea typeface="Tahoma" panose="020B0604030504040204" pitchFamily="34" charset="0"/>
              </a:rPr>
              <a:t>Alternative Method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384A0E4-032F-4953-8415-C581FAE9EB90}"/>
              </a:ext>
            </a:extLst>
          </p:cNvPr>
          <p:cNvSpPr txBox="1"/>
          <p:nvPr/>
        </p:nvSpPr>
        <p:spPr>
          <a:xfrm>
            <a:off x="7685192" y="3497048"/>
            <a:ext cx="3582249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i="1">
                <a:solidFill>
                  <a:srgbClr val="BF9000"/>
                </a:solidFill>
              </a:defRPr>
            </a:lvl1pPr>
          </a:lstStyle>
          <a:p>
            <a:r>
              <a:rPr lang="en-US" dirty="0"/>
              <a:t>Without Using L'Hôpital’s  Rule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FCC15C7-0A5E-4E53-A014-7E594292E17B}"/>
                  </a:ext>
                </a:extLst>
              </p:cNvPr>
              <p:cNvSpPr txBox="1"/>
              <p:nvPr/>
            </p:nvSpPr>
            <p:spPr>
              <a:xfrm>
                <a:off x="6580130" y="4170495"/>
                <a:ext cx="2080747" cy="6672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𝒍𝒊𝒎</m:t>
                              </m:r>
                            </m:e>
                            <m:li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𝒕</m:t>
                                  </m:r>
                                </m:e>
                              </m:rad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FCC15C7-0A5E-4E53-A014-7E594292E1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0130" y="4170495"/>
                <a:ext cx="2080747" cy="66723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5C365E1-811C-4384-B55B-A545435CFA25}"/>
                  </a:ext>
                </a:extLst>
              </p:cNvPr>
              <p:cNvSpPr txBox="1"/>
              <p:nvPr/>
            </p:nvSpPr>
            <p:spPr>
              <a:xfrm>
                <a:off x="7966098" y="4132567"/>
                <a:ext cx="3001384" cy="7430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𝒍𝒊𝒎</m:t>
                              </m:r>
                            </m:e>
                            <m:lim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  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𝒕</m:t>
                                  </m:r>
                                </m:e>
                              </m:rad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𝒕</m:t>
                                  </m:r>
                                </m:e>
                              </m:rad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)(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𝒕</m:t>
                                  </m:r>
                                </m:e>
                              </m:rad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5C365E1-811C-4384-B55B-A545435CFA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6098" y="4132567"/>
                <a:ext cx="3001384" cy="74308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74D9F74-811B-4CE2-AB60-236AFD8E65F0}"/>
                  </a:ext>
                </a:extLst>
              </p:cNvPr>
              <p:cNvSpPr txBox="1"/>
              <p:nvPr/>
            </p:nvSpPr>
            <p:spPr>
              <a:xfrm>
                <a:off x="8107900" y="5196686"/>
                <a:ext cx="1731491" cy="6646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1800" b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𝒍𝒊𝒎</m:t>
                              </m:r>
                            </m:e>
                            <m:lim>
                              <m:r>
                                <a:rPr lang="en-US" sz="1800" b="1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 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𝒕</m:t>
                                  </m:r>
                                </m:e>
                              </m:rad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74D9F74-811B-4CE2-AB60-236AFD8E65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7900" y="5196686"/>
                <a:ext cx="1731491" cy="66460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80EE289-29CF-41B6-B00E-1E3B9DD61FED}"/>
                  </a:ext>
                </a:extLst>
              </p:cNvPr>
              <p:cNvSpPr txBox="1"/>
              <p:nvPr/>
            </p:nvSpPr>
            <p:spPr>
              <a:xfrm>
                <a:off x="9620873" y="5162178"/>
                <a:ext cx="1230296" cy="6646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e>
                          </m:rad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80EE289-29CF-41B6-B00E-1E3B9DD61F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0873" y="5162178"/>
                <a:ext cx="1230296" cy="66460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C61E4CC-EC7F-43FC-8765-0435C11292BB}"/>
                  </a:ext>
                </a:extLst>
              </p:cNvPr>
              <p:cNvSpPr txBox="1"/>
              <p:nvPr/>
            </p:nvSpPr>
            <p:spPr>
              <a:xfrm>
                <a:off x="10778601" y="5170620"/>
                <a:ext cx="573763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C61E4CC-EC7F-43FC-8765-0435C1129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8601" y="5170620"/>
                <a:ext cx="573763" cy="610936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1A16A12-3A9E-4CC6-92CE-980CDC246515}"/>
              </a:ext>
            </a:extLst>
          </p:cNvPr>
          <p:cNvCxnSpPr>
            <a:cxnSpLocks/>
          </p:cNvCxnSpPr>
          <p:nvPr/>
        </p:nvCxnSpPr>
        <p:spPr>
          <a:xfrm flipV="1">
            <a:off x="9592312" y="4099641"/>
            <a:ext cx="416272" cy="485671"/>
          </a:xfrm>
          <a:prstGeom prst="line">
            <a:avLst/>
          </a:prstGeom>
          <a:ln>
            <a:solidFill>
              <a:srgbClr val="900C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4AE3C910-9F7E-4B7F-8157-C067B4F7D1EE}"/>
              </a:ext>
            </a:extLst>
          </p:cNvPr>
          <p:cNvCxnSpPr>
            <a:cxnSpLocks/>
          </p:cNvCxnSpPr>
          <p:nvPr/>
        </p:nvCxnSpPr>
        <p:spPr>
          <a:xfrm flipV="1">
            <a:off x="9147641" y="4504111"/>
            <a:ext cx="416272" cy="485671"/>
          </a:xfrm>
          <a:prstGeom prst="line">
            <a:avLst/>
          </a:prstGeom>
          <a:ln>
            <a:solidFill>
              <a:srgbClr val="900C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71BE32E-6D0B-4BFB-8CE3-D48B5314B470}"/>
                  </a:ext>
                </a:extLst>
              </p:cNvPr>
              <p:cNvSpPr txBox="1"/>
              <p:nvPr/>
            </p:nvSpPr>
            <p:spPr>
              <a:xfrm>
                <a:off x="1322811" y="3312382"/>
                <a:ext cx="12456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→</m:t>
                      </m:r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b="1" i="1" dirty="0">
                  <a:solidFill>
                    <a:srgbClr val="C70039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71BE32E-6D0B-4BFB-8CE3-D48B5314B4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2811" y="3312382"/>
                <a:ext cx="1245671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07065563-8365-4C3B-8496-8E6A068CA72C}"/>
                  </a:ext>
                </a:extLst>
              </p:cNvPr>
              <p:cNvSpPr txBox="1"/>
              <p:nvPr/>
            </p:nvSpPr>
            <p:spPr>
              <a:xfrm>
                <a:off x="1346437" y="2518871"/>
                <a:ext cx="1245671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b="1" i="1" dirty="0">
                  <a:solidFill>
                    <a:srgbClr val="C70039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07065563-8365-4C3B-8496-8E6A068CA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6437" y="2518871"/>
                <a:ext cx="1245671" cy="37555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A075C876-DCF2-4F65-A56B-E4A73550E98B}"/>
              </a:ext>
            </a:extLst>
          </p:cNvPr>
          <p:cNvCxnSpPr/>
          <p:nvPr/>
        </p:nvCxnSpPr>
        <p:spPr>
          <a:xfrm flipV="1">
            <a:off x="1379566" y="2702384"/>
            <a:ext cx="322503" cy="333691"/>
          </a:xfrm>
          <a:prstGeom prst="straightConnector1">
            <a:avLst/>
          </a:prstGeom>
          <a:ln w="28575">
            <a:solidFill>
              <a:srgbClr val="900C3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19476AFE-0554-4609-B25C-17B8A7DD663E}"/>
              </a:ext>
            </a:extLst>
          </p:cNvPr>
          <p:cNvCxnSpPr>
            <a:cxnSpLocks/>
          </p:cNvCxnSpPr>
          <p:nvPr/>
        </p:nvCxnSpPr>
        <p:spPr>
          <a:xfrm>
            <a:off x="1385231" y="3157555"/>
            <a:ext cx="311175" cy="283439"/>
          </a:xfrm>
          <a:prstGeom prst="straightConnector1">
            <a:avLst/>
          </a:prstGeom>
          <a:ln w="28575">
            <a:solidFill>
              <a:srgbClr val="900C3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DFDE9A39-84AD-4967-B8A3-26D4227384C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814424" y="704294"/>
            <a:ext cx="4159823" cy="2306262"/>
          </a:xfrm>
          <a:prstGeom prst="rect">
            <a:avLst/>
          </a:prstGeom>
          <a:ln>
            <a:solidFill>
              <a:srgbClr val="900C3E"/>
            </a:solidFill>
          </a:ln>
        </p:spPr>
      </p:pic>
    </p:spTree>
    <p:extLst>
      <p:ext uri="{BB962C8B-B14F-4D97-AF65-F5344CB8AC3E}">
        <p14:creationId xmlns:p14="http://schemas.microsoft.com/office/powerpoint/2010/main" val="251301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1" grpId="0" animBg="1"/>
      <p:bldP spid="12" grpId="0"/>
      <p:bldP spid="13" grpId="0"/>
      <p:bldP spid="14" grpId="0"/>
      <p:bldP spid="15" grpId="0"/>
      <p:bldP spid="16" grpId="0"/>
      <p:bldP spid="18" grpId="0" animBg="1"/>
      <p:bldP spid="20" grpId="0"/>
      <p:bldP spid="21" grpId="0"/>
      <p:bldP spid="30" grpId="0"/>
      <p:bldP spid="31" grpId="0"/>
      <p:bldP spid="32" grpId="0"/>
      <p:bldP spid="33" grpId="0"/>
      <p:bldP spid="35" grpId="0"/>
      <p:bldP spid="40" grpId="0"/>
      <p:bldP spid="43" grpId="0"/>
      <p:bldP spid="45" grpId="0"/>
      <p:bldP spid="47" grpId="0"/>
      <p:bldP spid="48" grpId="0"/>
      <p:bldP spid="49" grpId="0"/>
      <p:bldP spid="59" grpId="0" animBg="1"/>
      <p:bldP spid="50" grpId="0"/>
      <p:bldP spid="51" grpId="0"/>
      <p:bldP spid="52" grpId="0"/>
      <p:bldP spid="54" grpId="0"/>
      <p:bldP spid="56" grpId="0"/>
      <p:bldP spid="58" grpId="0"/>
      <p:bldP spid="60" grpId="0"/>
      <p:bldP spid="66" grpId="0"/>
      <p:bldP spid="66" grpId="1"/>
      <p:bldP spid="71" grpId="0"/>
      <p:bldP spid="71" grpId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DE48FD9-48BF-4C4F-8880-B2275CEE3D82}"/>
              </a:ext>
            </a:extLst>
          </p:cNvPr>
          <p:cNvSpPr/>
          <p:nvPr/>
        </p:nvSpPr>
        <p:spPr>
          <a:xfrm>
            <a:off x="0" y="130964"/>
            <a:ext cx="1558977" cy="420549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5B29AD-95E3-412E-BC16-F7E452D3FBEC}"/>
              </a:ext>
            </a:extLst>
          </p:cNvPr>
          <p:cNvSpPr/>
          <p:nvPr/>
        </p:nvSpPr>
        <p:spPr>
          <a:xfrm flipH="1">
            <a:off x="6640641" y="130964"/>
            <a:ext cx="5551357" cy="420549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3351303-1346-4E88-8750-1C94C32CF84C}"/>
              </a:ext>
            </a:extLst>
          </p:cNvPr>
          <p:cNvSpPr/>
          <p:nvPr/>
        </p:nvSpPr>
        <p:spPr>
          <a:xfrm>
            <a:off x="137409" y="707775"/>
            <a:ext cx="1509009" cy="454702"/>
          </a:xfrm>
          <a:custGeom>
            <a:avLst/>
            <a:gdLst>
              <a:gd name="connsiteX0" fmla="*/ 0 w 1509009"/>
              <a:gd name="connsiteY0" fmla="*/ 0 h 454702"/>
              <a:gd name="connsiteX1" fmla="*/ 1509009 w 1509009"/>
              <a:gd name="connsiteY1" fmla="*/ 0 h 454702"/>
              <a:gd name="connsiteX2" fmla="*/ 1509009 w 1509009"/>
              <a:gd name="connsiteY2" fmla="*/ 454702 h 454702"/>
              <a:gd name="connsiteX3" fmla="*/ 0 w 1509009"/>
              <a:gd name="connsiteY3" fmla="*/ 454702 h 454702"/>
              <a:gd name="connsiteX4" fmla="*/ 0 w 1509009"/>
              <a:gd name="connsiteY4" fmla="*/ 0 h 4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9009" h="454702">
                <a:moveTo>
                  <a:pt x="0" y="0"/>
                </a:moveTo>
                <a:lnTo>
                  <a:pt x="1509009" y="0"/>
                </a:lnTo>
                <a:lnTo>
                  <a:pt x="1509009" y="454702"/>
                </a:lnTo>
                <a:lnTo>
                  <a:pt x="0" y="454702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900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9108D51-D80F-440C-AAA2-29088D2F33E3}"/>
                  </a:ext>
                </a:extLst>
              </p:cNvPr>
              <p:cNvSpPr txBox="1"/>
              <p:nvPr/>
            </p:nvSpPr>
            <p:spPr>
              <a:xfrm>
                <a:off x="1841290" y="-66666"/>
                <a:ext cx="4647577" cy="8036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571845"/>
                    </a:solidFill>
                    <a:latin typeface="Cooper Black" panose="0208090404030B020404" pitchFamily="18" charset="0"/>
                  </a:rPr>
                  <a:t>The Indeterminate Form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57184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571845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571845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den>
                    </m:f>
                  </m:oMath>
                </a14:m>
                <a:endParaRPr lang="en-US" sz="3200" b="1" dirty="0">
                  <a:solidFill>
                    <a:srgbClr val="571845"/>
                  </a:solidFill>
                  <a:latin typeface="Cooper Black" panose="0208090404030B0204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9108D51-D80F-440C-AAA2-29088D2F33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290" y="-66666"/>
                <a:ext cx="4647577" cy="803682"/>
              </a:xfrm>
              <a:prstGeom prst="rect">
                <a:avLst/>
              </a:prstGeom>
              <a:blipFill>
                <a:blip r:embed="rId2"/>
                <a:stretch>
                  <a:fillRect l="-19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EFF75367-DA37-417C-9232-56E35E4AAD6E}"/>
              </a:ext>
            </a:extLst>
          </p:cNvPr>
          <p:cNvSpPr txBox="1"/>
          <p:nvPr/>
        </p:nvSpPr>
        <p:spPr>
          <a:xfrm>
            <a:off x="289184" y="704293"/>
            <a:ext cx="139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BF9000"/>
                </a:solidFill>
              </a:rPr>
              <a:t>Exercise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F3DA85-A1AD-49B3-87D8-58CD6C33D242}"/>
              </a:ext>
            </a:extLst>
          </p:cNvPr>
          <p:cNvSpPr txBox="1"/>
          <p:nvPr/>
        </p:nvSpPr>
        <p:spPr>
          <a:xfrm>
            <a:off x="361228" y="1421494"/>
            <a:ext cx="32064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571845"/>
                </a:solidFill>
              </a:rPr>
              <a:t>Find the indicated limit.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D7145E5-89F2-4FA7-A80C-783203C18137}"/>
                  </a:ext>
                </a:extLst>
              </p:cNvPr>
              <p:cNvSpPr txBox="1"/>
              <p:nvPr/>
            </p:nvSpPr>
            <p:spPr>
              <a:xfrm>
                <a:off x="3794077" y="1132562"/>
                <a:ext cx="1211431" cy="64312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2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22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2200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sz="22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2200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2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2200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𝒍𝒏𝒕</m:t>
                              </m:r>
                            </m:num>
                            <m:den>
                              <m:r>
                                <a:rPr lang="en-US" sz="2200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sz="2200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2200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2200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D7145E5-89F2-4FA7-A80C-783203C181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4077" y="1132562"/>
                <a:ext cx="1211431" cy="6431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1124BEED-224A-45FC-B4D2-338840847ADE}"/>
              </a:ext>
            </a:extLst>
          </p:cNvPr>
          <p:cNvSpPr txBox="1"/>
          <p:nvPr/>
        </p:nvSpPr>
        <p:spPr>
          <a:xfrm>
            <a:off x="267909" y="2148168"/>
            <a:ext cx="13940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571845"/>
                </a:solidFill>
              </a:rPr>
              <a:t>Solution: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5E0199-DD98-45DC-B922-8C1606E59919}"/>
              </a:ext>
            </a:extLst>
          </p:cNvPr>
          <p:cNvSpPr/>
          <p:nvPr/>
        </p:nvSpPr>
        <p:spPr>
          <a:xfrm>
            <a:off x="136238" y="2157064"/>
            <a:ext cx="1509009" cy="454702"/>
          </a:xfrm>
          <a:custGeom>
            <a:avLst/>
            <a:gdLst>
              <a:gd name="connsiteX0" fmla="*/ 0 w 1509009"/>
              <a:gd name="connsiteY0" fmla="*/ 0 h 454702"/>
              <a:gd name="connsiteX1" fmla="*/ 1509009 w 1509009"/>
              <a:gd name="connsiteY1" fmla="*/ 0 h 454702"/>
              <a:gd name="connsiteX2" fmla="*/ 1509009 w 1509009"/>
              <a:gd name="connsiteY2" fmla="*/ 454702 h 454702"/>
              <a:gd name="connsiteX3" fmla="*/ 0 w 1509009"/>
              <a:gd name="connsiteY3" fmla="*/ 454702 h 454702"/>
              <a:gd name="connsiteX4" fmla="*/ 0 w 1509009"/>
              <a:gd name="connsiteY4" fmla="*/ 0 h 4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9009" h="454702">
                <a:moveTo>
                  <a:pt x="0" y="0"/>
                </a:moveTo>
                <a:lnTo>
                  <a:pt x="1509009" y="0"/>
                </a:lnTo>
                <a:lnTo>
                  <a:pt x="1509009" y="454702"/>
                </a:lnTo>
                <a:lnTo>
                  <a:pt x="0" y="454702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900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7241FCB-223E-4CF0-8336-E1614D4CA61A}"/>
                  </a:ext>
                </a:extLst>
              </p:cNvPr>
              <p:cNvSpPr txBox="1"/>
              <p:nvPr/>
            </p:nvSpPr>
            <p:spPr>
              <a:xfrm>
                <a:off x="341443" y="2815178"/>
                <a:ext cx="1690141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𝒍𝒏𝒕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7241FCB-223E-4CF0-8336-E1614D4CA6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443" y="2815178"/>
                <a:ext cx="1690141" cy="6184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CBB8DA5-E459-4F33-A3E7-99E314AB4B9C}"/>
                  </a:ext>
                </a:extLst>
              </p:cNvPr>
              <p:cNvSpPr txBox="1"/>
              <p:nvPr/>
            </p:nvSpPr>
            <p:spPr>
              <a:xfrm>
                <a:off x="2039235" y="2659713"/>
                <a:ext cx="3213526" cy="902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BF9000"/>
                    </a:solidFill>
                  </a:rPr>
                  <a:t>Direct substitution gives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r>
                          <a:rPr lang="en-US" sz="2400" b="1" i="1" smtClean="0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lang="en-US" i="1" dirty="0">
                    <a:solidFill>
                      <a:srgbClr val="BF9000"/>
                    </a:solidFill>
                  </a:rPr>
                  <a:t> ,</a:t>
                </a:r>
              </a:p>
              <a:p>
                <a:r>
                  <a:rPr lang="en-US" i="1" dirty="0">
                    <a:solidFill>
                      <a:srgbClr val="BF9000"/>
                    </a:solidFill>
                  </a:rPr>
                  <a:t> which is indeterminate form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CBB8DA5-E459-4F33-A3E7-99E314AB4B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9235" y="2659713"/>
                <a:ext cx="3213526" cy="902811"/>
              </a:xfrm>
              <a:prstGeom prst="rect">
                <a:avLst/>
              </a:prstGeom>
              <a:blipFill>
                <a:blip r:embed="rId5"/>
                <a:stretch>
                  <a:fillRect l="-1708" b="-10135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9CD46DAA-1EED-489C-A01C-E62DC24904A6}"/>
              </a:ext>
            </a:extLst>
          </p:cNvPr>
          <p:cNvSpPr txBox="1"/>
          <p:nvPr/>
        </p:nvSpPr>
        <p:spPr>
          <a:xfrm>
            <a:off x="153101" y="3610897"/>
            <a:ext cx="25092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571845"/>
                </a:solidFill>
                <a:ea typeface="Tahoma" panose="020B0604030504040204" pitchFamily="34" charset="0"/>
              </a:rPr>
              <a:t>Using L'Hôpital’s  Rule </a:t>
            </a:r>
            <a:endParaRPr lang="en-US" sz="2000" dirty="0">
              <a:solidFill>
                <a:srgbClr val="571845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A22A07B-6051-40BD-80A9-66B94D8C0940}"/>
                  </a:ext>
                </a:extLst>
              </p:cNvPr>
              <p:cNvSpPr txBox="1"/>
              <p:nvPr/>
            </p:nvSpPr>
            <p:spPr>
              <a:xfrm>
                <a:off x="211612" y="4451061"/>
                <a:ext cx="1690141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𝒍𝒏𝒕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A22A07B-6051-40BD-80A9-66B94D8C09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612" y="4451061"/>
                <a:ext cx="1690141" cy="6184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F8F32692-BA03-47B8-A3AF-8E3CB63A42BB}"/>
              </a:ext>
            </a:extLst>
          </p:cNvPr>
          <p:cNvSpPr txBox="1"/>
          <p:nvPr/>
        </p:nvSpPr>
        <p:spPr>
          <a:xfrm>
            <a:off x="2638153" y="3611829"/>
            <a:ext cx="3509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i="1">
                <a:solidFill>
                  <a:srgbClr val="BF9000"/>
                </a:solidFill>
              </a:defRPr>
            </a:lvl1pPr>
          </a:lstStyle>
          <a:p>
            <a:r>
              <a:rPr lang="en-US" dirty="0"/>
              <a:t>Taking the quotient of derivatives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F6662DB-5CAA-40CA-97CD-B6539382546E}"/>
                  </a:ext>
                </a:extLst>
              </p:cNvPr>
              <p:cNvSpPr txBox="1"/>
              <p:nvPr/>
            </p:nvSpPr>
            <p:spPr>
              <a:xfrm>
                <a:off x="1130701" y="5480104"/>
                <a:ext cx="1690141" cy="8159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    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𝒕</m:t>
                                  </m:r>
                                </m:den>
                              </m:f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</m:t>
                              </m:r>
                            </m:num>
                            <m:den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F6662DB-5CAA-40CA-97CD-B653938254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701" y="5480104"/>
                <a:ext cx="1690141" cy="8159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1EBD478-634D-4FD7-B8B8-4BF30420277F}"/>
                  </a:ext>
                </a:extLst>
              </p:cNvPr>
              <p:cNvSpPr txBox="1"/>
              <p:nvPr/>
            </p:nvSpPr>
            <p:spPr>
              <a:xfrm>
                <a:off x="1647454" y="4584336"/>
                <a:ext cx="1000593" cy="4528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pt-BR" sz="1800" b="1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en-US" sz="1800" b="1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sz="1800" b="1" i="0" smtClean="0">
                              <a:latin typeface="Cambria Math" panose="02040503050406030204" pitchFamily="18" charset="0"/>
                            </a:rPr>
                            <m:t>𝐥𝐢𝐦</m:t>
                          </m:r>
                        </m:e>
                        <m:lim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  <m:r>
                            <a:rPr lang="pt-BR" sz="1800" b="1" i="1" smtClean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lim>
                      </m:limLow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1EBD478-634D-4FD7-B8B8-4BF3042027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7454" y="4584336"/>
                <a:ext cx="1000593" cy="452816"/>
              </a:xfrm>
              <a:prstGeom prst="rect">
                <a:avLst/>
              </a:prstGeom>
              <a:blipFill>
                <a:blip r:embed="rId8"/>
                <a:stretch>
                  <a:fillRect b="-4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D1A02B2-EAFA-482B-BD0D-FEFF3F4225DF}"/>
              </a:ext>
            </a:extLst>
          </p:cNvPr>
          <p:cNvCxnSpPr>
            <a:cxnSpLocks/>
            <a:stCxn id="35" idx="3"/>
          </p:cNvCxnSpPr>
          <p:nvPr/>
        </p:nvCxnSpPr>
        <p:spPr>
          <a:xfrm>
            <a:off x="2648047" y="4810744"/>
            <a:ext cx="1840668" cy="0"/>
          </a:xfrm>
          <a:prstGeom prst="line">
            <a:avLst/>
          </a:prstGeom>
          <a:ln>
            <a:solidFill>
              <a:srgbClr val="5718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0F926E5-6BE2-4464-8392-A6C6C0205496}"/>
                  </a:ext>
                </a:extLst>
              </p:cNvPr>
              <p:cNvSpPr txBox="1"/>
              <p:nvPr/>
            </p:nvSpPr>
            <p:spPr>
              <a:xfrm>
                <a:off x="2777284" y="4153139"/>
                <a:ext cx="1711378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𝒍𝒏𝒕</m:t>
                      </m:r>
                      <m:r>
                        <a:rPr lang="en-US" sz="1800" b="1" i="1" smtClean="0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0F926E5-6BE2-4464-8392-A6C6C02054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284" y="4153139"/>
                <a:ext cx="1711378" cy="61843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399D020-A5C3-4F62-B22A-CCCE1ACE918F}"/>
                  </a:ext>
                </a:extLst>
              </p:cNvPr>
              <p:cNvSpPr txBox="1"/>
              <p:nvPr/>
            </p:nvSpPr>
            <p:spPr>
              <a:xfrm>
                <a:off x="3057660" y="4869017"/>
                <a:ext cx="1335373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  <m:r>
                        <a:rPr lang="en-US" b="1" i="1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𝒕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b="1" i="1" smtClean="0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399D020-A5C3-4F62-B22A-CCCE1ACE91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7660" y="4869017"/>
                <a:ext cx="1335373" cy="61843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C22A52D-5794-4570-AF9E-7588EF15C7D5}"/>
                  </a:ext>
                </a:extLst>
              </p:cNvPr>
              <p:cNvSpPr txBox="1"/>
              <p:nvPr/>
            </p:nvSpPr>
            <p:spPr>
              <a:xfrm>
                <a:off x="2472662" y="5661838"/>
                <a:ext cx="1105525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C22A52D-5794-4570-AF9E-7588EF15C7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2662" y="5661838"/>
                <a:ext cx="1105525" cy="6127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6E19B2-4388-48C8-9E53-4316A835E2B3}"/>
                  </a:ext>
                </a:extLst>
              </p:cNvPr>
              <p:cNvSpPr txBox="1"/>
              <p:nvPr/>
            </p:nvSpPr>
            <p:spPr>
              <a:xfrm>
                <a:off x="3494244" y="5677915"/>
                <a:ext cx="628261" cy="618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6E19B2-4388-48C8-9E53-4316A835E2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4244" y="5677915"/>
                <a:ext cx="628261" cy="61811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481FF40-1DAD-408C-B3BF-E86B2C0CB59B}"/>
                  </a:ext>
                </a:extLst>
              </p:cNvPr>
              <p:cNvSpPr txBox="1"/>
              <p:nvPr/>
            </p:nvSpPr>
            <p:spPr>
              <a:xfrm>
                <a:off x="4133602" y="5802308"/>
                <a:ext cx="62826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481FF40-1DAD-408C-B3BF-E86B2C0CB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3602" y="5802308"/>
                <a:ext cx="628261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>
            <a:extLst>
              <a:ext uri="{FF2B5EF4-FFF2-40B4-BE49-F238E27FC236}">
                <a16:creationId xmlns:a16="http://schemas.microsoft.com/office/drawing/2014/main" id="{2FB4415D-19FA-4500-834F-B85C8ECD2361}"/>
              </a:ext>
            </a:extLst>
          </p:cNvPr>
          <p:cNvSpPr txBox="1"/>
          <p:nvPr/>
        </p:nvSpPr>
        <p:spPr>
          <a:xfrm>
            <a:off x="1848164" y="889796"/>
            <a:ext cx="1881257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BF9000"/>
                </a:solidFill>
              </a:defRPr>
            </a:lvl1pPr>
          </a:lstStyle>
          <a:p>
            <a:r>
              <a:rPr lang="en-US" dirty="0"/>
              <a:t>Q14 Page: 247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CC4297F-E9EE-4E95-97C0-8BB78762E7E3}"/>
              </a:ext>
            </a:extLst>
          </p:cNvPr>
          <p:cNvCxnSpPr>
            <a:cxnSpLocks/>
          </p:cNvCxnSpPr>
          <p:nvPr/>
        </p:nvCxnSpPr>
        <p:spPr>
          <a:xfrm>
            <a:off x="5946099" y="2659713"/>
            <a:ext cx="0" cy="3627439"/>
          </a:xfrm>
          <a:prstGeom prst="line">
            <a:avLst/>
          </a:prstGeom>
          <a:ln>
            <a:solidFill>
              <a:srgbClr val="900C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97F1F5C-109A-43B4-B1A2-3804BA1E8BD9}"/>
              </a:ext>
            </a:extLst>
          </p:cNvPr>
          <p:cNvSpPr/>
          <p:nvPr/>
        </p:nvSpPr>
        <p:spPr>
          <a:xfrm>
            <a:off x="217748" y="854046"/>
            <a:ext cx="5553465" cy="1190855"/>
          </a:xfrm>
          <a:custGeom>
            <a:avLst/>
            <a:gdLst>
              <a:gd name="connsiteX0" fmla="*/ 1509009 w 5553465"/>
              <a:gd name="connsiteY0" fmla="*/ 0 h 1190855"/>
              <a:gd name="connsiteX1" fmla="*/ 5553465 w 5553465"/>
              <a:gd name="connsiteY1" fmla="*/ 0 h 1190855"/>
              <a:gd name="connsiteX2" fmla="*/ 5553465 w 5553465"/>
              <a:gd name="connsiteY2" fmla="*/ 1190855 h 1190855"/>
              <a:gd name="connsiteX3" fmla="*/ 0 w 5553465"/>
              <a:gd name="connsiteY3" fmla="*/ 1190855 h 1190855"/>
              <a:gd name="connsiteX4" fmla="*/ 0 w 5553465"/>
              <a:gd name="connsiteY4" fmla="*/ 380238 h 1190855"/>
              <a:gd name="connsiteX5" fmla="*/ 1509009 w 5553465"/>
              <a:gd name="connsiteY5" fmla="*/ 380238 h 1190855"/>
              <a:gd name="connsiteX6" fmla="*/ 1509009 w 5553465"/>
              <a:gd name="connsiteY6" fmla="*/ 0 h 119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53465" h="1190855">
                <a:moveTo>
                  <a:pt x="1509009" y="0"/>
                </a:moveTo>
                <a:lnTo>
                  <a:pt x="5553465" y="0"/>
                </a:lnTo>
                <a:lnTo>
                  <a:pt x="5553465" y="1190855"/>
                </a:lnTo>
                <a:lnTo>
                  <a:pt x="0" y="1190855"/>
                </a:lnTo>
                <a:lnTo>
                  <a:pt x="0" y="380238"/>
                </a:lnTo>
                <a:lnTo>
                  <a:pt x="1509009" y="380238"/>
                </a:lnTo>
                <a:lnTo>
                  <a:pt x="1509009" y="0"/>
                </a:lnTo>
                <a:close/>
              </a:path>
            </a:pathLst>
          </a:custGeom>
          <a:noFill/>
          <a:ln>
            <a:solidFill>
              <a:srgbClr val="900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200" dirty="0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628C7262-29C8-4E39-9171-E45188D1303F}"/>
              </a:ext>
            </a:extLst>
          </p:cNvPr>
          <p:cNvSpPr/>
          <p:nvPr/>
        </p:nvSpPr>
        <p:spPr>
          <a:xfrm>
            <a:off x="6024211" y="707775"/>
            <a:ext cx="1509009" cy="454702"/>
          </a:xfrm>
          <a:custGeom>
            <a:avLst/>
            <a:gdLst>
              <a:gd name="connsiteX0" fmla="*/ 0 w 1509009"/>
              <a:gd name="connsiteY0" fmla="*/ 0 h 454702"/>
              <a:gd name="connsiteX1" fmla="*/ 1509009 w 1509009"/>
              <a:gd name="connsiteY1" fmla="*/ 0 h 454702"/>
              <a:gd name="connsiteX2" fmla="*/ 1509009 w 1509009"/>
              <a:gd name="connsiteY2" fmla="*/ 454702 h 454702"/>
              <a:gd name="connsiteX3" fmla="*/ 0 w 1509009"/>
              <a:gd name="connsiteY3" fmla="*/ 454702 h 454702"/>
              <a:gd name="connsiteX4" fmla="*/ 0 w 1509009"/>
              <a:gd name="connsiteY4" fmla="*/ 0 h 4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9009" h="454702">
                <a:moveTo>
                  <a:pt x="0" y="0"/>
                </a:moveTo>
                <a:lnTo>
                  <a:pt x="1509009" y="0"/>
                </a:lnTo>
                <a:lnTo>
                  <a:pt x="1509009" y="454702"/>
                </a:lnTo>
                <a:lnTo>
                  <a:pt x="0" y="454702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900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200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F28D9E4-FA6C-4933-AE7C-7F1485FCA6CE}"/>
              </a:ext>
            </a:extLst>
          </p:cNvPr>
          <p:cNvSpPr txBox="1"/>
          <p:nvPr/>
        </p:nvSpPr>
        <p:spPr>
          <a:xfrm>
            <a:off x="6171461" y="718708"/>
            <a:ext cx="13940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571845"/>
                </a:solidFill>
              </a:rPr>
              <a:t>Exercise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5E25413-03C4-4A34-B4B7-F59EAD86B220}"/>
              </a:ext>
            </a:extLst>
          </p:cNvPr>
          <p:cNvSpPr txBox="1"/>
          <p:nvPr/>
        </p:nvSpPr>
        <p:spPr>
          <a:xfrm>
            <a:off x="6248030" y="1421494"/>
            <a:ext cx="32064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571845"/>
                </a:solidFill>
              </a:rPr>
              <a:t>Find the indicated limit.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466D4FE9-2D2C-4BF5-B2F9-AD8B6F16FE81}"/>
                  </a:ext>
                </a:extLst>
              </p:cNvPr>
              <p:cNvSpPr txBox="1"/>
              <p:nvPr/>
            </p:nvSpPr>
            <p:spPr>
              <a:xfrm>
                <a:off x="9680879" y="1132562"/>
                <a:ext cx="1211431" cy="6880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2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22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2200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sz="22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2200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2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200" b="1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1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𝒕𝒂𝒏</m:t>
                                  </m:r>
                                </m:e>
                                <m:sup>
                                  <m:r>
                                    <a:rPr lang="en-US" sz="2200" b="1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sz="2200" b="1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p>
                              </m:sSup>
                              <m:r>
                                <a:rPr lang="en-US" sz="2200" b="1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</m:num>
                            <m:den>
                              <m:r>
                                <a:rPr lang="en-US" sz="2200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𝒔𝒊𝒏𝒕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2200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466D4FE9-2D2C-4BF5-B2F9-AD8B6F16F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0879" y="1132562"/>
                <a:ext cx="1211431" cy="688009"/>
              </a:xfrm>
              <a:prstGeom prst="rect">
                <a:avLst/>
              </a:prstGeom>
              <a:blipFill>
                <a:blip r:embed="rId14"/>
                <a:stretch>
                  <a:fillRect r="-120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Box 100">
            <a:extLst>
              <a:ext uri="{FF2B5EF4-FFF2-40B4-BE49-F238E27FC236}">
                <a16:creationId xmlns:a16="http://schemas.microsoft.com/office/drawing/2014/main" id="{9B709037-8225-4DBC-AE4E-D95BBDA7B52C}"/>
              </a:ext>
            </a:extLst>
          </p:cNvPr>
          <p:cNvSpPr txBox="1"/>
          <p:nvPr/>
        </p:nvSpPr>
        <p:spPr>
          <a:xfrm>
            <a:off x="6171461" y="2148169"/>
            <a:ext cx="13940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571845"/>
                </a:solidFill>
              </a:rPr>
              <a:t>Solution:</a:t>
            </a:r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CD1F0004-E86D-4048-9FF8-32D0C3D93A91}"/>
              </a:ext>
            </a:extLst>
          </p:cNvPr>
          <p:cNvSpPr/>
          <p:nvPr/>
        </p:nvSpPr>
        <p:spPr>
          <a:xfrm>
            <a:off x="6023040" y="2157064"/>
            <a:ext cx="1509009" cy="454702"/>
          </a:xfrm>
          <a:custGeom>
            <a:avLst/>
            <a:gdLst>
              <a:gd name="connsiteX0" fmla="*/ 0 w 1509009"/>
              <a:gd name="connsiteY0" fmla="*/ 0 h 454702"/>
              <a:gd name="connsiteX1" fmla="*/ 1509009 w 1509009"/>
              <a:gd name="connsiteY1" fmla="*/ 0 h 454702"/>
              <a:gd name="connsiteX2" fmla="*/ 1509009 w 1509009"/>
              <a:gd name="connsiteY2" fmla="*/ 454702 h 454702"/>
              <a:gd name="connsiteX3" fmla="*/ 0 w 1509009"/>
              <a:gd name="connsiteY3" fmla="*/ 454702 h 454702"/>
              <a:gd name="connsiteX4" fmla="*/ 0 w 1509009"/>
              <a:gd name="connsiteY4" fmla="*/ 0 h 4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9009" h="454702">
                <a:moveTo>
                  <a:pt x="0" y="0"/>
                </a:moveTo>
                <a:lnTo>
                  <a:pt x="1509009" y="0"/>
                </a:lnTo>
                <a:lnTo>
                  <a:pt x="1509009" y="454702"/>
                </a:lnTo>
                <a:lnTo>
                  <a:pt x="0" y="454702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900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5B1026EE-B23E-47DF-B138-7B45C3E84A8B}"/>
                  </a:ext>
                </a:extLst>
              </p:cNvPr>
              <p:cNvSpPr txBox="1"/>
              <p:nvPr/>
            </p:nvSpPr>
            <p:spPr>
              <a:xfrm>
                <a:off x="6228245" y="2815178"/>
                <a:ext cx="1690141" cy="6551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𝒕𝒂𝒏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𝒔𝒊𝒏𝒕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5B1026EE-B23E-47DF-B138-7B45C3E84A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245" y="2815178"/>
                <a:ext cx="1690141" cy="65517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A9D29E73-BAA1-4014-9F7E-630613093EF8}"/>
                  </a:ext>
                </a:extLst>
              </p:cNvPr>
              <p:cNvSpPr txBox="1"/>
              <p:nvPr/>
            </p:nvSpPr>
            <p:spPr>
              <a:xfrm>
                <a:off x="8921165" y="2644627"/>
                <a:ext cx="3213526" cy="902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BF9000"/>
                    </a:solidFill>
                  </a:rPr>
                  <a:t>Direct substitution gives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r>
                          <a:rPr lang="en-US" sz="2400" b="1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lang="en-US" i="1" dirty="0">
                    <a:solidFill>
                      <a:srgbClr val="BF9000"/>
                    </a:solidFill>
                  </a:rPr>
                  <a:t> ,</a:t>
                </a:r>
              </a:p>
              <a:p>
                <a:r>
                  <a:rPr lang="en-US" i="1" dirty="0">
                    <a:solidFill>
                      <a:srgbClr val="BF9000"/>
                    </a:solidFill>
                  </a:rPr>
                  <a:t> which is indeterminate form</a:t>
                </a:r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A9D29E73-BAA1-4014-9F7E-630613093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1165" y="2644627"/>
                <a:ext cx="3213526" cy="902811"/>
              </a:xfrm>
              <a:prstGeom prst="rect">
                <a:avLst/>
              </a:prstGeom>
              <a:blipFill>
                <a:blip r:embed="rId16"/>
                <a:stretch>
                  <a:fillRect l="-1515" b="-10135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" name="TextBox 104">
            <a:extLst>
              <a:ext uri="{FF2B5EF4-FFF2-40B4-BE49-F238E27FC236}">
                <a16:creationId xmlns:a16="http://schemas.microsoft.com/office/drawing/2014/main" id="{4D94C268-B373-4865-8AC8-7B9927B5BAFC}"/>
              </a:ext>
            </a:extLst>
          </p:cNvPr>
          <p:cNvSpPr txBox="1"/>
          <p:nvPr/>
        </p:nvSpPr>
        <p:spPr>
          <a:xfrm>
            <a:off x="6039903" y="3610897"/>
            <a:ext cx="25092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571845"/>
                </a:solidFill>
                <a:ea typeface="Tahoma" panose="020B0604030504040204" pitchFamily="34" charset="0"/>
              </a:rPr>
              <a:t>Using L'Hôpital’s  Rule </a:t>
            </a:r>
            <a:endParaRPr lang="en-US" sz="2000" dirty="0">
              <a:solidFill>
                <a:srgbClr val="571845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C46E89C4-F9D3-46D9-9C64-EAE8967BE0AF}"/>
                  </a:ext>
                </a:extLst>
              </p:cNvPr>
              <p:cNvSpPr txBox="1"/>
              <p:nvPr/>
            </p:nvSpPr>
            <p:spPr>
              <a:xfrm>
                <a:off x="6098414" y="4451061"/>
                <a:ext cx="1690141" cy="6551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𝒕𝒂𝒏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𝒔𝒊𝒏𝒕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C46E89C4-F9D3-46D9-9C64-EAE8967BE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8414" y="4451061"/>
                <a:ext cx="1690141" cy="65517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TextBox 106">
            <a:extLst>
              <a:ext uri="{FF2B5EF4-FFF2-40B4-BE49-F238E27FC236}">
                <a16:creationId xmlns:a16="http://schemas.microsoft.com/office/drawing/2014/main" id="{5E507632-C708-4400-AD0F-F369A7BAF526}"/>
              </a:ext>
            </a:extLst>
          </p:cNvPr>
          <p:cNvSpPr txBox="1"/>
          <p:nvPr/>
        </p:nvSpPr>
        <p:spPr>
          <a:xfrm>
            <a:off x="8524955" y="3611829"/>
            <a:ext cx="3509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i="1">
                <a:solidFill>
                  <a:srgbClr val="BF9000"/>
                </a:solidFill>
              </a:defRPr>
            </a:lvl1pPr>
          </a:lstStyle>
          <a:p>
            <a:r>
              <a:rPr lang="en-US" dirty="0"/>
              <a:t>Taking the quotient of derivatives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972D5138-8427-4E90-BE39-48A4815679D5}"/>
                  </a:ext>
                </a:extLst>
              </p:cNvPr>
              <p:cNvSpPr txBox="1"/>
              <p:nvPr/>
            </p:nvSpPr>
            <p:spPr>
              <a:xfrm>
                <a:off x="7017503" y="5480104"/>
                <a:ext cx="1690141" cy="8329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𝒕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1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𝒕</m:t>
                                      </m:r>
                                    </m:e>
                                    <m:sup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den>
                              </m:f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</m:t>
                              </m:r>
                            </m:num>
                            <m:den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𝒄𝒐𝒔𝒕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972D5138-8427-4E90-BE39-48A4815679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7503" y="5480104"/>
                <a:ext cx="1690141" cy="83292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DD07A75D-F1D8-42E3-86EB-27A90A031F12}"/>
                  </a:ext>
                </a:extLst>
              </p:cNvPr>
              <p:cNvSpPr txBox="1"/>
              <p:nvPr/>
            </p:nvSpPr>
            <p:spPr>
              <a:xfrm>
                <a:off x="7534256" y="4584336"/>
                <a:ext cx="1000593" cy="4528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pt-BR" sz="1800" b="1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en-US" sz="1800" b="1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sz="1800" b="1" i="0" smtClean="0">
                              <a:latin typeface="Cambria Math" panose="02040503050406030204" pitchFamily="18" charset="0"/>
                            </a:rPr>
                            <m:t>𝐥𝐢𝐦</m:t>
                          </m:r>
                        </m:e>
                        <m:lim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          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  <m:r>
                            <a:rPr lang="pt-BR" sz="1800" b="1" i="1" smtClean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lim>
                      </m:limLow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DD07A75D-F1D8-42E3-86EB-27A90A031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256" y="4584336"/>
                <a:ext cx="1000593" cy="452816"/>
              </a:xfrm>
              <a:prstGeom prst="rect">
                <a:avLst/>
              </a:prstGeom>
              <a:blipFill>
                <a:blip r:embed="rId19"/>
                <a:stretch>
                  <a:fillRect b="-4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B756FE72-B60D-4FAD-8A05-2E92B9412EC2}"/>
              </a:ext>
            </a:extLst>
          </p:cNvPr>
          <p:cNvCxnSpPr>
            <a:cxnSpLocks/>
            <a:stCxn id="109" idx="3"/>
          </p:cNvCxnSpPr>
          <p:nvPr/>
        </p:nvCxnSpPr>
        <p:spPr>
          <a:xfrm>
            <a:off x="8534849" y="4810744"/>
            <a:ext cx="1840668" cy="0"/>
          </a:xfrm>
          <a:prstGeom prst="line">
            <a:avLst/>
          </a:prstGeom>
          <a:ln>
            <a:solidFill>
              <a:srgbClr val="5718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F5F5E4BD-58D4-4F5D-A563-D1A4FC0C600F}"/>
                  </a:ext>
                </a:extLst>
              </p:cNvPr>
              <p:cNvSpPr txBox="1"/>
              <p:nvPr/>
            </p:nvSpPr>
            <p:spPr>
              <a:xfrm>
                <a:off x="8664086" y="4153139"/>
                <a:ext cx="1711378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𝒕𝒂𝒏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sup>
                      </m:sSup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1800" b="1" i="1" smtClean="0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F5F5E4BD-58D4-4F5D-A563-D1A4FC0C60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4086" y="4153139"/>
                <a:ext cx="1711378" cy="61843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C97CD4AD-4F36-470A-8CB0-47123FDCFCBC}"/>
                  </a:ext>
                </a:extLst>
              </p:cNvPr>
              <p:cNvSpPr txBox="1"/>
              <p:nvPr/>
            </p:nvSpPr>
            <p:spPr>
              <a:xfrm>
                <a:off x="8795468" y="4841204"/>
                <a:ext cx="1335373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  <m:r>
                        <a:rPr lang="en-US" b="1" i="1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𝒔𝒊𝒏𝒕</m:t>
                      </m:r>
                      <m:r>
                        <a:rPr lang="en-US" b="1" i="1" smtClean="0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C97CD4AD-4F36-470A-8CB0-47123FDCFC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5468" y="4841204"/>
                <a:ext cx="1335373" cy="61843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471FE7B8-DAE0-4C48-B2FB-865A53854882}"/>
                  </a:ext>
                </a:extLst>
              </p:cNvPr>
              <p:cNvSpPr txBox="1"/>
              <p:nvPr/>
            </p:nvSpPr>
            <p:spPr>
              <a:xfrm>
                <a:off x="8617231" y="5438746"/>
                <a:ext cx="1105525" cy="9156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 </m:t>
                          </m:r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(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𝟎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den>
                          </m:f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 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𝒄𝒐𝒔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𝟎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471FE7B8-DAE0-4C48-B2FB-865A538548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7231" y="5438746"/>
                <a:ext cx="1105525" cy="915635"/>
              </a:xfrm>
              <a:prstGeom prst="rect">
                <a:avLst/>
              </a:prstGeom>
              <a:blipFill>
                <a:blip r:embed="rId22"/>
                <a:stretch>
                  <a:fillRect r="-154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C2DDFCBC-26B6-4105-B3B0-8C45160B1782}"/>
                  </a:ext>
                </a:extLst>
              </p:cNvPr>
              <p:cNvSpPr txBox="1"/>
              <p:nvPr/>
            </p:nvSpPr>
            <p:spPr>
              <a:xfrm>
                <a:off x="9877198" y="5694895"/>
                <a:ext cx="628261" cy="618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C2DDFCBC-26B6-4105-B3B0-8C45160B17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7198" y="5694895"/>
                <a:ext cx="628261" cy="618118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66A242A4-8C6D-45C7-B6C8-34EAC6853765}"/>
                  </a:ext>
                </a:extLst>
              </p:cNvPr>
              <p:cNvSpPr txBox="1"/>
              <p:nvPr/>
            </p:nvSpPr>
            <p:spPr>
              <a:xfrm>
                <a:off x="10415932" y="5809334"/>
                <a:ext cx="62826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66A242A4-8C6D-45C7-B6C8-34EAC68537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5932" y="5809334"/>
                <a:ext cx="628261" cy="36933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6" name="TextBox 115">
            <a:extLst>
              <a:ext uri="{FF2B5EF4-FFF2-40B4-BE49-F238E27FC236}">
                <a16:creationId xmlns:a16="http://schemas.microsoft.com/office/drawing/2014/main" id="{D93F5726-AFF1-4B54-ABAB-20B49E221AF6}"/>
              </a:ext>
            </a:extLst>
          </p:cNvPr>
          <p:cNvSpPr txBox="1"/>
          <p:nvPr/>
        </p:nvSpPr>
        <p:spPr>
          <a:xfrm>
            <a:off x="7734966" y="889796"/>
            <a:ext cx="1881257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rgbClr val="900C3E"/>
                </a:solidFill>
              </a:rPr>
              <a:t>Q7 Page: 247</a:t>
            </a:r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191DD314-7B88-4563-AE23-9C97F39CF23A}"/>
              </a:ext>
            </a:extLst>
          </p:cNvPr>
          <p:cNvSpPr/>
          <p:nvPr/>
        </p:nvSpPr>
        <p:spPr>
          <a:xfrm>
            <a:off x="6104550" y="854046"/>
            <a:ext cx="5553465" cy="1190855"/>
          </a:xfrm>
          <a:custGeom>
            <a:avLst/>
            <a:gdLst>
              <a:gd name="connsiteX0" fmla="*/ 1509009 w 5553465"/>
              <a:gd name="connsiteY0" fmla="*/ 0 h 1190855"/>
              <a:gd name="connsiteX1" fmla="*/ 5553465 w 5553465"/>
              <a:gd name="connsiteY1" fmla="*/ 0 h 1190855"/>
              <a:gd name="connsiteX2" fmla="*/ 5553465 w 5553465"/>
              <a:gd name="connsiteY2" fmla="*/ 1190855 h 1190855"/>
              <a:gd name="connsiteX3" fmla="*/ 0 w 5553465"/>
              <a:gd name="connsiteY3" fmla="*/ 1190855 h 1190855"/>
              <a:gd name="connsiteX4" fmla="*/ 0 w 5553465"/>
              <a:gd name="connsiteY4" fmla="*/ 380238 h 1190855"/>
              <a:gd name="connsiteX5" fmla="*/ 1509009 w 5553465"/>
              <a:gd name="connsiteY5" fmla="*/ 380238 h 1190855"/>
              <a:gd name="connsiteX6" fmla="*/ 1509009 w 5553465"/>
              <a:gd name="connsiteY6" fmla="*/ 0 h 119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53465" h="1190855">
                <a:moveTo>
                  <a:pt x="1509009" y="0"/>
                </a:moveTo>
                <a:lnTo>
                  <a:pt x="5553465" y="0"/>
                </a:lnTo>
                <a:lnTo>
                  <a:pt x="5553465" y="1190855"/>
                </a:lnTo>
                <a:lnTo>
                  <a:pt x="0" y="1190855"/>
                </a:lnTo>
                <a:lnTo>
                  <a:pt x="0" y="380238"/>
                </a:lnTo>
                <a:lnTo>
                  <a:pt x="1509009" y="380238"/>
                </a:lnTo>
                <a:lnTo>
                  <a:pt x="1509009" y="0"/>
                </a:lnTo>
                <a:close/>
              </a:path>
            </a:pathLst>
          </a:custGeom>
          <a:noFill/>
          <a:ln>
            <a:solidFill>
              <a:srgbClr val="900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08AEECF1-B0C7-4BFF-824E-54DEFFD41569}"/>
                  </a:ext>
                </a:extLst>
              </p:cNvPr>
              <p:cNvSpPr txBox="1"/>
              <p:nvPr/>
            </p:nvSpPr>
            <p:spPr>
              <a:xfrm>
                <a:off x="1240168" y="3370431"/>
                <a:ext cx="12456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→</m:t>
                      </m:r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b="1" i="1" dirty="0">
                  <a:solidFill>
                    <a:srgbClr val="C70039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08AEECF1-B0C7-4BFF-824E-54DEFFD415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0168" y="3370431"/>
                <a:ext cx="1245671" cy="36933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8EFA2550-1FAD-46DB-82BE-3890328451CA}"/>
                  </a:ext>
                </a:extLst>
              </p:cNvPr>
              <p:cNvSpPr txBox="1"/>
              <p:nvPr/>
            </p:nvSpPr>
            <p:spPr>
              <a:xfrm>
                <a:off x="1290557" y="2542097"/>
                <a:ext cx="169014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𝒍𝒏</m:t>
                      </m:r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)→</m:t>
                      </m:r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b="1" i="1" dirty="0">
                  <a:solidFill>
                    <a:srgbClr val="C70039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8EFA2550-1FAD-46DB-82BE-3890328451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0557" y="2542097"/>
                <a:ext cx="1690141" cy="369332"/>
              </a:xfrm>
              <a:prstGeom prst="rect">
                <a:avLst/>
              </a:prstGeom>
              <a:blipFill>
                <a:blip r:embed="rId2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15B199E3-4ECF-478C-BBA1-A23BE2C5A6E2}"/>
              </a:ext>
            </a:extLst>
          </p:cNvPr>
          <p:cNvCxnSpPr/>
          <p:nvPr/>
        </p:nvCxnSpPr>
        <p:spPr>
          <a:xfrm flipV="1">
            <a:off x="1244014" y="2839039"/>
            <a:ext cx="322503" cy="333691"/>
          </a:xfrm>
          <a:prstGeom prst="straightConnector1">
            <a:avLst/>
          </a:prstGeom>
          <a:ln w="28575">
            <a:solidFill>
              <a:srgbClr val="900C3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4C390803-DC60-4891-A38B-4A93F57F4577}"/>
              </a:ext>
            </a:extLst>
          </p:cNvPr>
          <p:cNvCxnSpPr>
            <a:cxnSpLocks/>
          </p:cNvCxnSpPr>
          <p:nvPr/>
        </p:nvCxnSpPr>
        <p:spPr>
          <a:xfrm>
            <a:off x="1249679" y="3294210"/>
            <a:ext cx="311175" cy="283439"/>
          </a:xfrm>
          <a:prstGeom prst="straightConnector1">
            <a:avLst/>
          </a:prstGeom>
          <a:ln w="28575">
            <a:solidFill>
              <a:srgbClr val="900C3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CAB338E3-BD94-4FAB-BDBA-559069DAD96B}"/>
                  </a:ext>
                </a:extLst>
              </p:cNvPr>
              <p:cNvSpPr txBox="1"/>
              <p:nvPr/>
            </p:nvSpPr>
            <p:spPr>
              <a:xfrm>
                <a:off x="7098460" y="3377858"/>
                <a:ext cx="12456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→</m:t>
                      </m:r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b="1" i="1" dirty="0">
                  <a:solidFill>
                    <a:srgbClr val="C70039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CAB338E3-BD94-4FAB-BDBA-559069DAD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8460" y="3377858"/>
                <a:ext cx="1245671" cy="369332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54655F08-C431-46B6-8500-986A91E7BC37}"/>
                  </a:ext>
                </a:extLst>
              </p:cNvPr>
              <p:cNvSpPr txBox="1"/>
              <p:nvPr/>
            </p:nvSpPr>
            <p:spPr>
              <a:xfrm>
                <a:off x="7122086" y="2584347"/>
                <a:ext cx="1245671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b="1" i="1" dirty="0">
                  <a:solidFill>
                    <a:srgbClr val="C70039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54655F08-C431-46B6-8500-986A91E7B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2086" y="2584347"/>
                <a:ext cx="1245671" cy="37555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9DFD1CDD-F467-4627-AFC5-A147A045ED65}"/>
              </a:ext>
            </a:extLst>
          </p:cNvPr>
          <p:cNvCxnSpPr/>
          <p:nvPr/>
        </p:nvCxnSpPr>
        <p:spPr>
          <a:xfrm flipV="1">
            <a:off x="7155215" y="2767860"/>
            <a:ext cx="322503" cy="333691"/>
          </a:xfrm>
          <a:prstGeom prst="straightConnector1">
            <a:avLst/>
          </a:prstGeom>
          <a:ln w="28575">
            <a:solidFill>
              <a:srgbClr val="900C3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88DF4776-EA9C-4D67-AB87-929C19DDB7ED}"/>
              </a:ext>
            </a:extLst>
          </p:cNvPr>
          <p:cNvCxnSpPr>
            <a:cxnSpLocks/>
          </p:cNvCxnSpPr>
          <p:nvPr/>
        </p:nvCxnSpPr>
        <p:spPr>
          <a:xfrm>
            <a:off x="7160880" y="3223031"/>
            <a:ext cx="311175" cy="283439"/>
          </a:xfrm>
          <a:prstGeom prst="straightConnector1">
            <a:avLst/>
          </a:prstGeom>
          <a:ln w="28575">
            <a:solidFill>
              <a:srgbClr val="900C3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344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1" grpId="0" animBg="1"/>
      <p:bldP spid="12" grpId="0"/>
      <p:bldP spid="13" grpId="0"/>
      <p:bldP spid="14" grpId="0"/>
      <p:bldP spid="15" grpId="0"/>
      <p:bldP spid="16" grpId="0"/>
      <p:bldP spid="18" grpId="0" animBg="1"/>
      <p:bldP spid="20" grpId="0"/>
      <p:bldP spid="21" grpId="0"/>
      <p:bldP spid="30" grpId="0"/>
      <p:bldP spid="31" grpId="0"/>
      <p:bldP spid="32" grpId="0"/>
      <p:bldP spid="33" grpId="0"/>
      <p:bldP spid="35" grpId="0"/>
      <p:bldP spid="40" grpId="0"/>
      <p:bldP spid="43" grpId="0"/>
      <p:bldP spid="45" grpId="0"/>
      <p:bldP spid="47" grpId="0"/>
      <p:bldP spid="48" grpId="0"/>
      <p:bldP spid="49" grpId="0"/>
      <p:bldP spid="39" grpId="0" animBg="1"/>
      <p:bldP spid="97" grpId="0" animBg="1"/>
      <p:bldP spid="98" grpId="0"/>
      <p:bldP spid="99" grpId="0"/>
      <p:bldP spid="100" grpId="0"/>
      <p:bldP spid="101" grpId="0"/>
      <p:bldP spid="102" grpId="0" animBg="1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1" grpId="0"/>
      <p:bldP spid="112" grpId="0"/>
      <p:bldP spid="113" grpId="0"/>
      <p:bldP spid="114" grpId="0"/>
      <p:bldP spid="115" grpId="0"/>
      <p:bldP spid="116" grpId="0"/>
      <p:bldP spid="118" grpId="0" animBg="1"/>
      <p:bldP spid="119" grpId="0"/>
      <p:bldP spid="119" grpId="1"/>
      <p:bldP spid="120" grpId="0"/>
      <p:bldP spid="120" grpId="1"/>
      <p:bldP spid="123" grpId="0"/>
      <p:bldP spid="123" grpId="1"/>
      <p:bldP spid="124" grpId="0"/>
      <p:bldP spid="124" grpId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49108D51-D80F-440C-AAA2-29088D2F33E3}"/>
              </a:ext>
            </a:extLst>
          </p:cNvPr>
          <p:cNvSpPr txBox="1"/>
          <p:nvPr/>
        </p:nvSpPr>
        <p:spPr>
          <a:xfrm>
            <a:off x="1917692" y="124449"/>
            <a:ext cx="4647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571845"/>
                </a:solidFill>
                <a:latin typeface="Cooper Black" panose="0208090404030B020404" pitchFamily="18" charset="0"/>
              </a:rPr>
              <a:t>Repeated L'Hôpital’s  Rule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466D4FE9-2D2C-4BF5-B2F9-AD8B6F16FE81}"/>
                  </a:ext>
                </a:extLst>
              </p:cNvPr>
              <p:cNvSpPr txBox="1"/>
              <p:nvPr/>
            </p:nvSpPr>
            <p:spPr>
              <a:xfrm>
                <a:off x="3879916" y="1120462"/>
                <a:ext cx="1211431" cy="70647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2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sz="22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sz="22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sz="22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2000" b="1" i="1">
                                  <a:solidFill>
                                    <a:srgbClr val="57184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2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200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2200" b="1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𝟑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pt-BR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sz="2200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466D4FE9-2D2C-4BF5-B2F9-AD8B6F16F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9916" y="1120462"/>
                <a:ext cx="1211431" cy="7064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Box 100">
            <a:extLst>
              <a:ext uri="{FF2B5EF4-FFF2-40B4-BE49-F238E27FC236}">
                <a16:creationId xmlns:a16="http://schemas.microsoft.com/office/drawing/2014/main" id="{9B709037-8225-4DBC-AE4E-D95BBDA7B52C}"/>
              </a:ext>
            </a:extLst>
          </p:cNvPr>
          <p:cNvSpPr txBox="1"/>
          <p:nvPr/>
        </p:nvSpPr>
        <p:spPr>
          <a:xfrm>
            <a:off x="412724" y="2241715"/>
            <a:ext cx="13940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571845"/>
                </a:solidFill>
              </a:rPr>
              <a:t>Solution:</a:t>
            </a:r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CD1F0004-E86D-4048-9FF8-32D0C3D93A91}"/>
              </a:ext>
            </a:extLst>
          </p:cNvPr>
          <p:cNvSpPr/>
          <p:nvPr/>
        </p:nvSpPr>
        <p:spPr>
          <a:xfrm>
            <a:off x="264303" y="2250610"/>
            <a:ext cx="1509009" cy="454702"/>
          </a:xfrm>
          <a:custGeom>
            <a:avLst/>
            <a:gdLst>
              <a:gd name="connsiteX0" fmla="*/ 0 w 1509009"/>
              <a:gd name="connsiteY0" fmla="*/ 0 h 454702"/>
              <a:gd name="connsiteX1" fmla="*/ 1509009 w 1509009"/>
              <a:gd name="connsiteY1" fmla="*/ 0 h 454702"/>
              <a:gd name="connsiteX2" fmla="*/ 1509009 w 1509009"/>
              <a:gd name="connsiteY2" fmla="*/ 454702 h 454702"/>
              <a:gd name="connsiteX3" fmla="*/ 0 w 1509009"/>
              <a:gd name="connsiteY3" fmla="*/ 454702 h 454702"/>
              <a:gd name="connsiteX4" fmla="*/ 0 w 1509009"/>
              <a:gd name="connsiteY4" fmla="*/ 0 h 4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9009" h="454702">
                <a:moveTo>
                  <a:pt x="0" y="0"/>
                </a:moveTo>
                <a:lnTo>
                  <a:pt x="1509009" y="0"/>
                </a:lnTo>
                <a:lnTo>
                  <a:pt x="1509009" y="454702"/>
                </a:lnTo>
                <a:lnTo>
                  <a:pt x="0" y="454702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900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2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3F8AFC0-9FCB-4BCE-9041-2C4678A5C323}"/>
              </a:ext>
            </a:extLst>
          </p:cNvPr>
          <p:cNvSpPr/>
          <p:nvPr/>
        </p:nvSpPr>
        <p:spPr>
          <a:xfrm>
            <a:off x="0" y="154187"/>
            <a:ext cx="1558977" cy="367256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0845C99-078E-49EF-B247-32D9FB80453A}"/>
              </a:ext>
            </a:extLst>
          </p:cNvPr>
          <p:cNvSpPr/>
          <p:nvPr/>
        </p:nvSpPr>
        <p:spPr>
          <a:xfrm flipH="1">
            <a:off x="6640643" y="154186"/>
            <a:ext cx="5551357" cy="367256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C70F042A-AC7F-43AC-B1B0-0BE02A881B0E}"/>
                  </a:ext>
                </a:extLst>
              </p:cNvPr>
              <p:cNvSpPr txBox="1"/>
              <p:nvPr/>
            </p:nvSpPr>
            <p:spPr>
              <a:xfrm>
                <a:off x="1203162" y="2609513"/>
                <a:ext cx="1690141" cy="6724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solidFill>
                                    <a:srgbClr val="57184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𝟑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pt-BR" sz="16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C70F042A-AC7F-43AC-B1B0-0BE02A881B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3162" y="2609513"/>
                <a:ext cx="1690141" cy="6724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52ABAE6F-178D-4B59-8B4F-FDE79A801D4C}"/>
                  </a:ext>
                </a:extLst>
              </p:cNvPr>
              <p:cNvSpPr txBox="1"/>
              <p:nvPr/>
            </p:nvSpPr>
            <p:spPr>
              <a:xfrm>
                <a:off x="3582486" y="2288192"/>
                <a:ext cx="3213526" cy="8603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BF9000"/>
                    </a:solidFill>
                  </a:rPr>
                  <a:t>Direct substitution gives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num>
                      <m:den>
                        <m:r>
                          <a:rPr lang="en-US" sz="2400" b="1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den>
                    </m:f>
                  </m:oMath>
                </a14:m>
                <a:r>
                  <a:rPr lang="en-US" sz="2400" i="1" dirty="0">
                    <a:solidFill>
                      <a:srgbClr val="BF9000"/>
                    </a:solidFill>
                  </a:rPr>
                  <a:t> </a:t>
                </a:r>
                <a:r>
                  <a:rPr lang="en-US" i="1" dirty="0">
                    <a:solidFill>
                      <a:srgbClr val="BF9000"/>
                    </a:solidFill>
                  </a:rPr>
                  <a:t>,</a:t>
                </a:r>
              </a:p>
              <a:p>
                <a:r>
                  <a:rPr lang="en-US" i="1" dirty="0">
                    <a:solidFill>
                      <a:srgbClr val="BF9000"/>
                    </a:solidFill>
                  </a:rPr>
                  <a:t> which is indeterminate form</a:t>
                </a: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52ABAE6F-178D-4B59-8B4F-FDE79A801D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2486" y="2288192"/>
                <a:ext cx="3213526" cy="860364"/>
              </a:xfrm>
              <a:prstGeom prst="rect">
                <a:avLst/>
              </a:prstGeom>
              <a:blipFill>
                <a:blip r:embed="rId4"/>
                <a:stretch>
                  <a:fillRect l="-1708" b="-10638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TextBox 70">
            <a:extLst>
              <a:ext uri="{FF2B5EF4-FFF2-40B4-BE49-F238E27FC236}">
                <a16:creationId xmlns:a16="http://schemas.microsoft.com/office/drawing/2014/main" id="{955E8ABB-5FA8-4CA8-999E-CE4CF54C03D6}"/>
              </a:ext>
            </a:extLst>
          </p:cNvPr>
          <p:cNvSpPr txBox="1"/>
          <p:nvPr/>
        </p:nvSpPr>
        <p:spPr>
          <a:xfrm>
            <a:off x="216013" y="3431093"/>
            <a:ext cx="25092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571845"/>
                </a:solidFill>
                <a:ea typeface="Tahoma" panose="020B0604030504040204" pitchFamily="34" charset="0"/>
              </a:rPr>
              <a:t>Using L'Hôpital’s  Rule </a:t>
            </a:r>
            <a:endParaRPr lang="en-US" sz="2000" dirty="0">
              <a:solidFill>
                <a:srgbClr val="571845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6AB2801-3D14-4DEB-9D92-0D23CD4D8FBE}"/>
                  </a:ext>
                </a:extLst>
              </p:cNvPr>
              <p:cNvSpPr txBox="1"/>
              <p:nvPr/>
            </p:nvSpPr>
            <p:spPr>
              <a:xfrm>
                <a:off x="116670" y="3998834"/>
                <a:ext cx="1690141" cy="6724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solidFill>
                                    <a:srgbClr val="57184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𝟑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pt-BR" sz="16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6AB2801-3D14-4DEB-9D92-0D23CD4D8F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670" y="3998834"/>
                <a:ext cx="1690141" cy="6724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463044A-16E3-4037-87E9-303642C06CD5}"/>
                  </a:ext>
                </a:extLst>
              </p:cNvPr>
              <p:cNvSpPr txBox="1"/>
              <p:nvPr/>
            </p:nvSpPr>
            <p:spPr>
              <a:xfrm>
                <a:off x="3115540" y="4007458"/>
                <a:ext cx="1690141" cy="6551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solidFill>
                                    <a:srgbClr val="57184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pt-BR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463044A-16E3-4037-87E9-303642C06C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5540" y="4007458"/>
                <a:ext cx="1690141" cy="6551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095EEA9-85EE-4CF2-9B36-B161EC7D8EE5}"/>
                  </a:ext>
                </a:extLst>
              </p:cNvPr>
              <p:cNvSpPr txBox="1"/>
              <p:nvPr/>
            </p:nvSpPr>
            <p:spPr>
              <a:xfrm>
                <a:off x="1214602" y="4156313"/>
                <a:ext cx="1000593" cy="4528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limLow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𝐥𝐢𝐦</m:t>
                          </m:r>
                        </m:e>
                        <m:li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→</m:t>
                          </m:r>
                          <m:r>
                            <a:rPr lang="en-US" sz="1600" b="1" i="1">
                              <a:solidFill>
                                <a:srgbClr val="57184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lim>
                      </m:limLow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095EEA9-85EE-4CF2-9B36-B161EC7D8E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602" y="4156313"/>
                <a:ext cx="1000593" cy="4528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2B19B24-0F0E-4618-A06A-37DAC707DBCE}"/>
              </a:ext>
            </a:extLst>
          </p:cNvPr>
          <p:cNvCxnSpPr>
            <a:cxnSpLocks/>
          </p:cNvCxnSpPr>
          <p:nvPr/>
        </p:nvCxnSpPr>
        <p:spPr>
          <a:xfrm>
            <a:off x="2119563" y="4413962"/>
            <a:ext cx="1182199" cy="0"/>
          </a:xfrm>
          <a:prstGeom prst="line">
            <a:avLst/>
          </a:prstGeom>
          <a:ln>
            <a:solidFill>
              <a:srgbClr val="5718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67E8D994-F639-4B3A-B917-63FF198D571E}"/>
                  </a:ext>
                </a:extLst>
              </p:cNvPr>
              <p:cNvSpPr txBox="1"/>
              <p:nvPr/>
            </p:nvSpPr>
            <p:spPr>
              <a:xfrm>
                <a:off x="1928241" y="3732153"/>
                <a:ext cx="1711378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sup>
                      </m:sSup>
                      <m:r>
                        <a:rPr lang="en-US" sz="1800" b="1" i="1" smtClean="0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67E8D994-F639-4B3A-B917-63FF198D57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8241" y="3732153"/>
                <a:ext cx="1711378" cy="61843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D87AD4A0-6BFE-4B02-A7AA-F8995B3B491C}"/>
                  </a:ext>
                </a:extLst>
              </p:cNvPr>
              <p:cNvSpPr txBox="1"/>
              <p:nvPr/>
            </p:nvSpPr>
            <p:spPr>
              <a:xfrm>
                <a:off x="2050929" y="4386234"/>
                <a:ext cx="1335373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  <m:r>
                        <a:rPr lang="en-US" b="1" i="1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sSup>
                        <m:sSupPr>
                          <m:ctrlPr>
                            <a:rPr lang="pt-BR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sup>
                      </m:sSup>
                      <m:r>
                        <a:rPr lang="en-US" b="1" i="1" smtClean="0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D87AD4A0-6BFE-4B02-A7AA-F8995B3B4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0929" y="4386234"/>
                <a:ext cx="1335373" cy="61843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D19D726D-ECCF-4A99-A3E5-2D751E22348C}"/>
                  </a:ext>
                </a:extLst>
              </p:cNvPr>
              <p:cNvSpPr txBox="1"/>
              <p:nvPr/>
            </p:nvSpPr>
            <p:spPr>
              <a:xfrm>
                <a:off x="2415605" y="3204633"/>
                <a:ext cx="12456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b="1" i="1">
                              <a:solidFill>
                                <a:srgbClr val="C70039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solidFill>
                                <a:srgbClr val="C70039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𝒆</m:t>
                          </m:r>
                        </m:e>
                        <m:sup>
                          <m:r>
                            <a:rPr lang="en-US" b="1" i="1">
                              <a:solidFill>
                                <a:srgbClr val="C70039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∞</m:t>
                          </m:r>
                        </m:sup>
                      </m:sSup>
                      <m:r>
                        <a:rPr lang="en-US" b="1" i="1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→∞</m:t>
                      </m:r>
                    </m:oMath>
                  </m:oMathPara>
                </a14:m>
                <a:endParaRPr lang="en-US" b="1" i="1" dirty="0">
                  <a:solidFill>
                    <a:srgbClr val="C70039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D19D726D-ECCF-4A99-A3E5-2D751E2234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605" y="3204633"/>
                <a:ext cx="1245671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D1A8E0A-9C01-4CB5-AA56-0C72EBAA040A}"/>
                  </a:ext>
                </a:extLst>
              </p:cNvPr>
              <p:cNvSpPr txBox="1"/>
              <p:nvPr/>
            </p:nvSpPr>
            <p:spPr>
              <a:xfrm>
                <a:off x="2415604" y="2312916"/>
                <a:ext cx="1245671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solidFill>
                                <a:srgbClr val="C7003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solidFill>
                                <a:srgbClr val="C7003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(∞)</m:t>
                          </m:r>
                        </m:e>
                        <m:sup>
                          <m:r>
                            <a:rPr lang="en-US" b="1" i="1">
                              <a:solidFill>
                                <a:srgbClr val="C7003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US" b="1" i="1" dirty="0">
                  <a:solidFill>
                    <a:srgbClr val="C70039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D1A8E0A-9C01-4CB5-AA56-0C72EBAA04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604" y="2312916"/>
                <a:ext cx="1245671" cy="375552"/>
              </a:xfrm>
              <a:prstGeom prst="rect">
                <a:avLst/>
              </a:prstGeom>
              <a:blipFill>
                <a:blip r:embed="rId11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FAA17670-A747-416A-9E2C-A730BA935B41}"/>
              </a:ext>
            </a:extLst>
          </p:cNvPr>
          <p:cNvCxnSpPr/>
          <p:nvPr/>
        </p:nvCxnSpPr>
        <p:spPr>
          <a:xfrm flipV="1">
            <a:off x="2160816" y="2609489"/>
            <a:ext cx="322503" cy="333691"/>
          </a:xfrm>
          <a:prstGeom prst="straightConnector1">
            <a:avLst/>
          </a:prstGeom>
          <a:ln w="28575">
            <a:solidFill>
              <a:srgbClr val="900C3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1666A470-C565-4905-BBF2-9C545C0FEB48}"/>
              </a:ext>
            </a:extLst>
          </p:cNvPr>
          <p:cNvCxnSpPr>
            <a:cxnSpLocks/>
          </p:cNvCxnSpPr>
          <p:nvPr/>
        </p:nvCxnSpPr>
        <p:spPr>
          <a:xfrm>
            <a:off x="2166481" y="3064660"/>
            <a:ext cx="311175" cy="283439"/>
          </a:xfrm>
          <a:prstGeom prst="straightConnector1">
            <a:avLst/>
          </a:prstGeom>
          <a:ln w="28575">
            <a:solidFill>
              <a:srgbClr val="900C3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7A6CEB34-D664-446B-A934-5CD2EDF60A2C}"/>
                  </a:ext>
                </a:extLst>
              </p:cNvPr>
              <p:cNvSpPr txBox="1"/>
              <p:nvPr/>
            </p:nvSpPr>
            <p:spPr>
              <a:xfrm>
                <a:off x="30846" y="5694119"/>
                <a:ext cx="1690141" cy="6551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solidFill>
                                    <a:srgbClr val="57184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pt-BR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7A6CEB34-D664-446B-A934-5CD2EDF60A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46" y="5694119"/>
                <a:ext cx="1690141" cy="65517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E0B447E4-2044-4863-8766-785E64FAB4F4}"/>
                  </a:ext>
                </a:extLst>
              </p:cNvPr>
              <p:cNvSpPr txBox="1"/>
              <p:nvPr/>
            </p:nvSpPr>
            <p:spPr>
              <a:xfrm>
                <a:off x="1337290" y="5792518"/>
                <a:ext cx="1000593" cy="4528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limLow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𝐥𝐢𝐦</m:t>
                          </m:r>
                        </m:e>
                        <m:li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→</m:t>
                          </m:r>
                          <m:r>
                            <a:rPr lang="en-US" sz="1600" b="1" i="1">
                              <a:solidFill>
                                <a:srgbClr val="57184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lim>
                      </m:limLow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E0B447E4-2044-4863-8766-785E64FAB4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7290" y="5792518"/>
                <a:ext cx="1000593" cy="45281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D63EC94F-3C62-4A79-8525-D01487927A6E}"/>
              </a:ext>
            </a:extLst>
          </p:cNvPr>
          <p:cNvCxnSpPr>
            <a:cxnSpLocks/>
          </p:cNvCxnSpPr>
          <p:nvPr/>
        </p:nvCxnSpPr>
        <p:spPr>
          <a:xfrm>
            <a:off x="2242251" y="6050167"/>
            <a:ext cx="1182199" cy="0"/>
          </a:xfrm>
          <a:prstGeom prst="line">
            <a:avLst/>
          </a:prstGeom>
          <a:ln>
            <a:solidFill>
              <a:srgbClr val="5718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94A77802-4972-4598-9A8D-C8666342E9EB}"/>
                  </a:ext>
                </a:extLst>
              </p:cNvPr>
              <p:cNvSpPr txBox="1"/>
              <p:nvPr/>
            </p:nvSpPr>
            <p:spPr>
              <a:xfrm>
                <a:off x="2050929" y="5368358"/>
                <a:ext cx="1711378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1800" b="1" i="1" smtClean="0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94A77802-4972-4598-9A8D-C8666342E9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0929" y="5368358"/>
                <a:ext cx="1711378" cy="61843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8A76044C-BF50-45B4-A758-8DFA7D7E9B05}"/>
                  </a:ext>
                </a:extLst>
              </p:cNvPr>
              <p:cNvSpPr txBox="1"/>
              <p:nvPr/>
            </p:nvSpPr>
            <p:spPr>
              <a:xfrm>
                <a:off x="2189197" y="5987099"/>
                <a:ext cx="1335373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  <m:r>
                        <a:rPr lang="en-US" b="1" i="1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sSup>
                        <m:sSupPr>
                          <m:ctrlPr>
                            <a:rPr lang="pt-BR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sup>
                      </m:sSup>
                      <m:r>
                        <a:rPr lang="en-US" b="1" i="1" smtClean="0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8A76044C-BF50-45B4-A758-8DFA7D7E9B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9197" y="5987099"/>
                <a:ext cx="1335373" cy="61843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BB687AF7-DC4A-4771-8A28-5646DD2F0392}"/>
                  </a:ext>
                </a:extLst>
              </p:cNvPr>
              <p:cNvSpPr txBox="1"/>
              <p:nvPr/>
            </p:nvSpPr>
            <p:spPr>
              <a:xfrm>
                <a:off x="3386854" y="5727821"/>
                <a:ext cx="1153970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solidFill>
                                    <a:srgbClr val="57184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𝟔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pt-BR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BB687AF7-DC4A-4771-8A28-5646DD2F03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6854" y="5727821"/>
                <a:ext cx="1153970" cy="6127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46D90E64-BDA9-4A15-A9F3-517E54C4FE34}"/>
                  </a:ext>
                </a:extLst>
              </p:cNvPr>
              <p:cNvSpPr txBox="1"/>
              <p:nvPr/>
            </p:nvSpPr>
            <p:spPr>
              <a:xfrm>
                <a:off x="4787656" y="4082905"/>
                <a:ext cx="1020714" cy="583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i="1" dirty="0">
                    <a:solidFill>
                      <a:srgbClr val="900C3E"/>
                    </a:solidFill>
                  </a:rPr>
                  <a:t>gives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solidFill>
                              <a:srgbClr val="900C3E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rgbClr val="900C3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num>
                      <m:den>
                        <m:r>
                          <a:rPr lang="en-US" sz="2400" b="1" i="1">
                            <a:solidFill>
                              <a:srgbClr val="900C3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46D90E64-BDA9-4A15-A9F3-517E54C4FE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7656" y="4082905"/>
                <a:ext cx="1020714" cy="583365"/>
              </a:xfrm>
              <a:prstGeom prst="rect">
                <a:avLst/>
              </a:prstGeom>
              <a:blipFill>
                <a:blip r:embed="rId17"/>
                <a:stretch>
                  <a:fillRect l="-4762" b="-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TextBox 89">
            <a:extLst>
              <a:ext uri="{FF2B5EF4-FFF2-40B4-BE49-F238E27FC236}">
                <a16:creationId xmlns:a16="http://schemas.microsoft.com/office/drawing/2014/main" id="{FD176F8E-D858-484E-B404-122B1E1C2C46}"/>
              </a:ext>
            </a:extLst>
          </p:cNvPr>
          <p:cNvSpPr txBox="1"/>
          <p:nvPr/>
        </p:nvSpPr>
        <p:spPr>
          <a:xfrm>
            <a:off x="150907" y="4983365"/>
            <a:ext cx="36567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571845"/>
                </a:solidFill>
                <a:ea typeface="Tahoma" panose="020B0604030504040204" pitchFamily="34" charset="0"/>
              </a:rPr>
              <a:t>Using L'Hôpital’s  Rule Again </a:t>
            </a:r>
            <a:endParaRPr lang="en-US" sz="2000" dirty="0">
              <a:solidFill>
                <a:srgbClr val="571845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B83A87E-1FD0-4516-9B61-87797E7DA154}"/>
              </a:ext>
            </a:extLst>
          </p:cNvPr>
          <p:cNvSpPr txBox="1"/>
          <p:nvPr/>
        </p:nvSpPr>
        <p:spPr>
          <a:xfrm>
            <a:off x="2803122" y="3426020"/>
            <a:ext cx="3509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i="1">
                <a:solidFill>
                  <a:srgbClr val="BF9000"/>
                </a:solidFill>
              </a:defRPr>
            </a:lvl1pPr>
          </a:lstStyle>
          <a:p>
            <a:r>
              <a:rPr lang="en-US" dirty="0"/>
              <a:t>Taking the quotient of derivatives</a:t>
            </a:r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4AC448EF-C831-4970-8F8F-99B37B07E407}"/>
              </a:ext>
            </a:extLst>
          </p:cNvPr>
          <p:cNvSpPr/>
          <p:nvPr/>
        </p:nvSpPr>
        <p:spPr>
          <a:xfrm>
            <a:off x="242616" y="590745"/>
            <a:ext cx="1509009" cy="454702"/>
          </a:xfrm>
          <a:custGeom>
            <a:avLst/>
            <a:gdLst>
              <a:gd name="connsiteX0" fmla="*/ 0 w 1509009"/>
              <a:gd name="connsiteY0" fmla="*/ 0 h 454702"/>
              <a:gd name="connsiteX1" fmla="*/ 1509009 w 1509009"/>
              <a:gd name="connsiteY1" fmla="*/ 0 h 454702"/>
              <a:gd name="connsiteX2" fmla="*/ 1509009 w 1509009"/>
              <a:gd name="connsiteY2" fmla="*/ 454702 h 454702"/>
              <a:gd name="connsiteX3" fmla="*/ 0 w 1509009"/>
              <a:gd name="connsiteY3" fmla="*/ 454702 h 454702"/>
              <a:gd name="connsiteX4" fmla="*/ 0 w 1509009"/>
              <a:gd name="connsiteY4" fmla="*/ 0 h 4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9009" h="454702">
                <a:moveTo>
                  <a:pt x="0" y="0"/>
                </a:moveTo>
                <a:lnTo>
                  <a:pt x="1509009" y="0"/>
                </a:lnTo>
                <a:lnTo>
                  <a:pt x="1509009" y="454702"/>
                </a:lnTo>
                <a:lnTo>
                  <a:pt x="0" y="454702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900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20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FB51CD0-53E1-41B7-A0A8-18A9BE274775}"/>
              </a:ext>
            </a:extLst>
          </p:cNvPr>
          <p:cNvSpPr txBox="1"/>
          <p:nvPr/>
        </p:nvSpPr>
        <p:spPr>
          <a:xfrm>
            <a:off x="394391" y="587263"/>
            <a:ext cx="13940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solidFill>
                  <a:srgbClr val="BF9000"/>
                </a:solidFill>
              </a:defRPr>
            </a:lvl1pPr>
          </a:lstStyle>
          <a:p>
            <a:r>
              <a:rPr lang="en-US" dirty="0"/>
              <a:t>Exercise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9E669DD-0783-4366-9FA5-D575D8895C57}"/>
              </a:ext>
            </a:extLst>
          </p:cNvPr>
          <p:cNvSpPr txBox="1"/>
          <p:nvPr/>
        </p:nvSpPr>
        <p:spPr>
          <a:xfrm>
            <a:off x="1953371" y="772766"/>
            <a:ext cx="2585406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BF9000"/>
                </a:solidFill>
              </a:defRPr>
            </a:lvl1pPr>
          </a:lstStyle>
          <a:p>
            <a:r>
              <a:rPr lang="en-US" dirty="0"/>
              <a:t>Q15 Page: 247</a:t>
            </a: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764236D6-D1B2-45BA-A388-426FE4F26E35}"/>
              </a:ext>
            </a:extLst>
          </p:cNvPr>
          <p:cNvSpPr/>
          <p:nvPr/>
        </p:nvSpPr>
        <p:spPr>
          <a:xfrm>
            <a:off x="341196" y="758547"/>
            <a:ext cx="6651098" cy="1190855"/>
          </a:xfrm>
          <a:custGeom>
            <a:avLst/>
            <a:gdLst>
              <a:gd name="connsiteX0" fmla="*/ 1509009 w 6651098"/>
              <a:gd name="connsiteY0" fmla="*/ 0 h 1190855"/>
              <a:gd name="connsiteX1" fmla="*/ 6651098 w 6651098"/>
              <a:gd name="connsiteY1" fmla="*/ 0 h 1190855"/>
              <a:gd name="connsiteX2" fmla="*/ 6651098 w 6651098"/>
              <a:gd name="connsiteY2" fmla="*/ 1190855 h 1190855"/>
              <a:gd name="connsiteX3" fmla="*/ 0 w 6651098"/>
              <a:gd name="connsiteY3" fmla="*/ 1190855 h 1190855"/>
              <a:gd name="connsiteX4" fmla="*/ 0 w 6651098"/>
              <a:gd name="connsiteY4" fmla="*/ 380238 h 1190855"/>
              <a:gd name="connsiteX5" fmla="*/ 1509009 w 6651098"/>
              <a:gd name="connsiteY5" fmla="*/ 380238 h 1190855"/>
              <a:gd name="connsiteX6" fmla="*/ 1509009 w 6651098"/>
              <a:gd name="connsiteY6" fmla="*/ 0 h 119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51098" h="1190855">
                <a:moveTo>
                  <a:pt x="1509009" y="0"/>
                </a:moveTo>
                <a:lnTo>
                  <a:pt x="6651098" y="0"/>
                </a:lnTo>
                <a:lnTo>
                  <a:pt x="6651098" y="1190855"/>
                </a:lnTo>
                <a:lnTo>
                  <a:pt x="0" y="1190855"/>
                </a:lnTo>
                <a:lnTo>
                  <a:pt x="0" y="380238"/>
                </a:lnTo>
                <a:lnTo>
                  <a:pt x="1509009" y="380238"/>
                </a:lnTo>
                <a:lnTo>
                  <a:pt x="1509009" y="0"/>
                </a:lnTo>
                <a:close/>
              </a:path>
            </a:pathLst>
          </a:custGeom>
          <a:noFill/>
          <a:ln>
            <a:solidFill>
              <a:srgbClr val="5718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20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5F86EC0-1F1E-4959-9755-B192EDA8F1CF}"/>
              </a:ext>
            </a:extLst>
          </p:cNvPr>
          <p:cNvSpPr txBox="1"/>
          <p:nvPr/>
        </p:nvSpPr>
        <p:spPr>
          <a:xfrm>
            <a:off x="376055" y="1420887"/>
            <a:ext cx="32064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571845"/>
                </a:solidFill>
              </a:rPr>
              <a:t>Find the indicated limit.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6873E993-A077-4B84-AF7F-238EF1DB6964}"/>
                  </a:ext>
                </a:extLst>
              </p:cNvPr>
              <p:cNvSpPr txBox="1"/>
              <p:nvPr/>
            </p:nvSpPr>
            <p:spPr>
              <a:xfrm>
                <a:off x="4804290" y="5758484"/>
                <a:ext cx="1020714" cy="583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i="1" dirty="0">
                    <a:solidFill>
                      <a:srgbClr val="900C3E"/>
                    </a:solidFill>
                  </a:rPr>
                  <a:t>gives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solidFill>
                              <a:srgbClr val="900C3E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rgbClr val="900C3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num>
                      <m:den>
                        <m:r>
                          <a:rPr lang="en-US" sz="2400" b="1" i="1">
                            <a:solidFill>
                              <a:srgbClr val="900C3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6873E993-A077-4B84-AF7F-238EF1DB69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4290" y="5758484"/>
                <a:ext cx="1020714" cy="583365"/>
              </a:xfrm>
              <a:prstGeom prst="rect">
                <a:avLst/>
              </a:prstGeom>
              <a:blipFill>
                <a:blip r:embed="rId18"/>
                <a:stretch>
                  <a:fillRect l="-4762" b="-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A44CB255-EC9C-4B1E-8FF2-0B33919B1B6C}"/>
              </a:ext>
            </a:extLst>
          </p:cNvPr>
          <p:cNvCxnSpPr>
            <a:cxnSpLocks/>
          </p:cNvCxnSpPr>
          <p:nvPr/>
        </p:nvCxnSpPr>
        <p:spPr>
          <a:xfrm>
            <a:off x="6559747" y="2848917"/>
            <a:ext cx="0" cy="3627439"/>
          </a:xfrm>
          <a:prstGeom prst="line">
            <a:avLst/>
          </a:prstGeom>
          <a:ln>
            <a:solidFill>
              <a:srgbClr val="900C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70899984-1339-4311-B82B-E851BD3610AE}"/>
              </a:ext>
            </a:extLst>
          </p:cNvPr>
          <p:cNvSpPr txBox="1"/>
          <p:nvPr/>
        </p:nvSpPr>
        <p:spPr>
          <a:xfrm>
            <a:off x="6981005" y="2881831"/>
            <a:ext cx="36567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ea typeface="Tahoma" panose="020B0604030504040204" pitchFamily="34" charset="0"/>
              </a:rPr>
              <a:t>Using L'Hôpital’s  Rule Again 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2831B940-15F3-40A3-9FA4-512280C7D0E1}"/>
                  </a:ext>
                </a:extLst>
              </p:cNvPr>
              <p:cNvSpPr txBox="1"/>
              <p:nvPr/>
            </p:nvSpPr>
            <p:spPr>
              <a:xfrm>
                <a:off x="10982080" y="3774936"/>
                <a:ext cx="62826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2831B940-15F3-40A3-9FA4-512280C7D0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2080" y="3774936"/>
                <a:ext cx="628261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2F616DDD-0246-4E5F-B0DE-F279D220EE95}"/>
                  </a:ext>
                </a:extLst>
              </p:cNvPr>
              <p:cNvSpPr txBox="1"/>
              <p:nvPr/>
            </p:nvSpPr>
            <p:spPr>
              <a:xfrm>
                <a:off x="6502331" y="3603554"/>
                <a:ext cx="1690141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solidFill>
                                    <a:srgbClr val="57184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𝟔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pt-BR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2F616DDD-0246-4E5F-B0DE-F279D220EE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331" y="3603554"/>
                <a:ext cx="1690141" cy="6127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F25FD500-227A-4B71-B19D-19B95A13A697}"/>
                  </a:ext>
                </a:extLst>
              </p:cNvPr>
              <p:cNvSpPr txBox="1"/>
              <p:nvPr/>
            </p:nvSpPr>
            <p:spPr>
              <a:xfrm>
                <a:off x="7808775" y="3701953"/>
                <a:ext cx="1000593" cy="4528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limLow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𝐥𝐢𝐦</m:t>
                          </m:r>
                        </m:e>
                        <m:lim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→</m:t>
                          </m:r>
                          <m:r>
                            <a:rPr lang="en-US" sz="1600" b="1" i="1">
                              <a:solidFill>
                                <a:srgbClr val="57184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lim>
                      </m:limLow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F25FD500-227A-4B71-B19D-19B95A13A6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8775" y="3701953"/>
                <a:ext cx="1000593" cy="452816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ABE85E17-BFD3-4F97-B6DB-2525DA1EDE95}"/>
              </a:ext>
            </a:extLst>
          </p:cNvPr>
          <p:cNvCxnSpPr>
            <a:cxnSpLocks/>
          </p:cNvCxnSpPr>
          <p:nvPr/>
        </p:nvCxnSpPr>
        <p:spPr>
          <a:xfrm>
            <a:off x="8713736" y="3959602"/>
            <a:ext cx="1182199" cy="0"/>
          </a:xfrm>
          <a:prstGeom prst="line">
            <a:avLst/>
          </a:prstGeom>
          <a:ln>
            <a:solidFill>
              <a:srgbClr val="5718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1991E954-C7F1-4A83-8152-FFB90CB45B56}"/>
                  </a:ext>
                </a:extLst>
              </p:cNvPr>
              <p:cNvSpPr txBox="1"/>
              <p:nvPr/>
            </p:nvSpPr>
            <p:spPr>
              <a:xfrm>
                <a:off x="8660682" y="3896534"/>
                <a:ext cx="1335373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  <m:r>
                        <a:rPr lang="en-US" b="1" i="1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sSup>
                        <m:sSupPr>
                          <m:ctrlPr>
                            <a:rPr lang="pt-BR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sup>
                      </m:sSup>
                      <m:r>
                        <a:rPr lang="en-US" b="1" i="1" smtClean="0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1991E954-C7F1-4A83-8152-FFB90CB45B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0682" y="3896534"/>
                <a:ext cx="1335373" cy="61843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D493F87B-7E58-4918-9E31-CE0E9886840B}"/>
                  </a:ext>
                </a:extLst>
              </p:cNvPr>
              <p:cNvSpPr txBox="1"/>
              <p:nvPr/>
            </p:nvSpPr>
            <p:spPr>
              <a:xfrm>
                <a:off x="9858339" y="3637256"/>
                <a:ext cx="1153970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→</m:t>
                              </m:r>
                              <m:r>
                                <a:rPr lang="en-US" sz="1600" b="1" i="1">
                                  <a:solidFill>
                                    <a:srgbClr val="57184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𝟔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pt-BR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D493F87B-7E58-4918-9E31-CE0E98868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8339" y="3637256"/>
                <a:ext cx="1153970" cy="6127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26385656-194E-4E7F-A42E-29865287D25C}"/>
                  </a:ext>
                </a:extLst>
              </p:cNvPr>
              <p:cNvSpPr txBox="1"/>
              <p:nvPr/>
            </p:nvSpPr>
            <p:spPr>
              <a:xfrm>
                <a:off x="8480590" y="3312947"/>
                <a:ext cx="1711378" cy="618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900C3E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800" b="1" i="1" smtClean="0">
                          <a:solidFill>
                            <a:srgbClr val="900C3E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26385656-194E-4E7F-A42E-29865287D2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0590" y="3312947"/>
                <a:ext cx="1711378" cy="61843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FA48863D-FEBF-474A-B00D-8F4318478326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395297" y="4512312"/>
            <a:ext cx="4400550" cy="2009775"/>
          </a:xfrm>
          <a:prstGeom prst="rect">
            <a:avLst/>
          </a:prstGeom>
          <a:ln>
            <a:solidFill>
              <a:srgbClr val="900C3E"/>
            </a:solidFill>
          </a:ln>
        </p:spPr>
      </p:pic>
      <p:sp>
        <p:nvSpPr>
          <p:cNvPr id="119" name="Right Triangle 118">
            <a:extLst>
              <a:ext uri="{FF2B5EF4-FFF2-40B4-BE49-F238E27FC236}">
                <a16:creationId xmlns:a16="http://schemas.microsoft.com/office/drawing/2014/main" id="{206D8348-F5C3-445A-9AEF-F134801E553E}"/>
              </a:ext>
            </a:extLst>
          </p:cNvPr>
          <p:cNvSpPr/>
          <p:nvPr/>
        </p:nvSpPr>
        <p:spPr>
          <a:xfrm flipH="1" flipV="1">
            <a:off x="7302450" y="1316808"/>
            <a:ext cx="490470" cy="414670"/>
          </a:xfrm>
          <a:prstGeom prst="rtTriangl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0" name="Parallelogram 119">
            <a:extLst>
              <a:ext uri="{FF2B5EF4-FFF2-40B4-BE49-F238E27FC236}">
                <a16:creationId xmlns:a16="http://schemas.microsoft.com/office/drawing/2014/main" id="{16B6D142-DF9E-4830-8DAB-6E32B1EAD246}"/>
              </a:ext>
            </a:extLst>
          </p:cNvPr>
          <p:cNvSpPr/>
          <p:nvPr/>
        </p:nvSpPr>
        <p:spPr>
          <a:xfrm>
            <a:off x="7140715" y="714264"/>
            <a:ext cx="4786982" cy="1747555"/>
          </a:xfrm>
          <a:prstGeom prst="parallelogram">
            <a:avLst>
              <a:gd name="adj" fmla="val 36071"/>
            </a:avLst>
          </a:prstGeom>
          <a:solidFill>
            <a:schemeClr val="bg1"/>
          </a:solidFill>
          <a:ln>
            <a:noFill/>
          </a:ln>
          <a:effectLst>
            <a:outerShdw blurRad="241300" dist="38100" dir="11700000" sx="98000" sy="98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1" name="Parallelogram 120">
            <a:extLst>
              <a:ext uri="{FF2B5EF4-FFF2-40B4-BE49-F238E27FC236}">
                <a16:creationId xmlns:a16="http://schemas.microsoft.com/office/drawing/2014/main" id="{0F5451EC-1ED7-4F22-BAEC-F7781327208A}"/>
              </a:ext>
            </a:extLst>
          </p:cNvPr>
          <p:cNvSpPr/>
          <p:nvPr/>
        </p:nvSpPr>
        <p:spPr>
          <a:xfrm>
            <a:off x="7302450" y="828043"/>
            <a:ext cx="2305956" cy="488765"/>
          </a:xfrm>
          <a:prstGeom prst="parallelogram">
            <a:avLst>
              <a:gd name="adj" fmla="val 36076"/>
            </a:avLst>
          </a:prstGeom>
          <a:solidFill>
            <a:srgbClr val="BF9000"/>
          </a:solidFill>
          <a:ln>
            <a:noFill/>
          </a:ln>
          <a:effectLst>
            <a:outerShdw blurRad="1524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ECE2FFBF-A190-4B4F-90CC-52DF79A315F5}"/>
              </a:ext>
            </a:extLst>
          </p:cNvPr>
          <p:cNvSpPr txBox="1"/>
          <p:nvPr/>
        </p:nvSpPr>
        <p:spPr>
          <a:xfrm>
            <a:off x="7767232" y="881143"/>
            <a:ext cx="1666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Note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C2D2F75F-57E8-4CB5-8AD6-164C516FB810}"/>
                  </a:ext>
                </a:extLst>
              </p:cNvPr>
              <p:cNvSpPr txBox="1"/>
              <p:nvPr/>
            </p:nvSpPr>
            <p:spPr>
              <a:xfrm>
                <a:off x="7646579" y="1366200"/>
                <a:ext cx="3316511" cy="10590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BF9000"/>
                    </a:solidFill>
                  </a:rPr>
                  <a:t>Check that the limit has indeterminate value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b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</m:num>
                      <m:den>
                        <m:r>
                          <a:rPr lang="en-US" b="1" i="0" smtClean="0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b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</m:den>
                    </m:f>
                  </m:oMath>
                </a14:m>
                <a:r>
                  <a:rPr lang="en-US" b="1" dirty="0">
                    <a:solidFill>
                      <a:srgbClr val="BF9000"/>
                    </a:solidFill>
                  </a:rPr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r>
                          <a:rPr lang="en-US" b="1">
                            <a:solidFill>
                              <a:srgbClr val="BF9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lang="en-US" b="1" dirty="0">
                    <a:solidFill>
                      <a:srgbClr val="BF9000"/>
                    </a:solidFill>
                  </a:rPr>
                  <a:t> before applying L'Hôpital’s  Rule </a:t>
                </a:r>
              </a:p>
            </p:txBody>
          </p:sp>
        </mc:Choice>
        <mc:Fallback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C2D2F75F-57E8-4CB5-8AD6-164C516FB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6579" y="1366200"/>
                <a:ext cx="3316511" cy="1059072"/>
              </a:xfrm>
              <a:prstGeom prst="rect">
                <a:avLst/>
              </a:prstGeom>
              <a:blipFill>
                <a:blip r:embed="rId26"/>
                <a:stretch>
                  <a:fillRect l="-1471" t="-2874" r="-184" b="-8046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B9EAC2EA-3478-4FBD-9CAF-B94B1F6305A6}"/>
                  </a:ext>
                </a:extLst>
              </p:cNvPr>
              <p:cNvSpPr txBox="1"/>
              <p:nvPr/>
            </p:nvSpPr>
            <p:spPr>
              <a:xfrm>
                <a:off x="10670884" y="3111152"/>
                <a:ext cx="1245671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solidFill>
                                <a:srgbClr val="C70039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C70039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𝟔</m:t>
                          </m:r>
                        </m:num>
                        <m:den>
                          <m:r>
                            <a:rPr lang="en-US" b="1" i="1">
                              <a:solidFill>
                                <a:srgbClr val="C70039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∞</m:t>
                          </m:r>
                        </m:den>
                      </m:f>
                      <m:r>
                        <a:rPr lang="en-US" b="1" i="1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→</m:t>
                      </m:r>
                      <m:r>
                        <a:rPr lang="en-US" b="1" i="1" smtClean="0">
                          <a:solidFill>
                            <a:srgbClr val="C70039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en-US" b="1" i="1" dirty="0">
                  <a:solidFill>
                    <a:srgbClr val="C70039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B9EAC2EA-3478-4FBD-9CAF-B94B1F6305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0884" y="3111152"/>
                <a:ext cx="1245671" cy="612732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1909F0DB-E9C0-4BCC-B537-FA0AFBB5FFEC}"/>
              </a:ext>
            </a:extLst>
          </p:cNvPr>
          <p:cNvCxnSpPr>
            <a:cxnSpLocks/>
          </p:cNvCxnSpPr>
          <p:nvPr/>
        </p:nvCxnSpPr>
        <p:spPr>
          <a:xfrm flipV="1">
            <a:off x="10639163" y="3660931"/>
            <a:ext cx="360029" cy="589057"/>
          </a:xfrm>
          <a:prstGeom prst="straightConnector1">
            <a:avLst/>
          </a:prstGeom>
          <a:ln w="28575">
            <a:solidFill>
              <a:srgbClr val="900C3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606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0" grpId="0"/>
      <p:bldP spid="101" grpId="0"/>
      <p:bldP spid="102" grpId="0" animBg="1"/>
      <p:bldP spid="50" grpId="0" animBg="1"/>
      <p:bldP spid="51" grpId="0" animBg="1"/>
      <p:bldP spid="69" grpId="0"/>
      <p:bldP spid="70" grpId="0"/>
      <p:bldP spid="71" grpId="0"/>
      <p:bldP spid="72" grpId="0"/>
      <p:bldP spid="73" grpId="0"/>
      <p:bldP spid="74" grpId="0"/>
      <p:bldP spid="76" grpId="0"/>
      <p:bldP spid="77" grpId="0"/>
      <p:bldP spid="79" grpId="0"/>
      <p:bldP spid="79" grpId="1"/>
      <p:bldP spid="80" grpId="0"/>
      <p:bldP spid="80" grpId="1"/>
      <p:bldP spid="83" grpId="0"/>
      <p:bldP spid="84" grpId="0"/>
      <p:bldP spid="86" grpId="0"/>
      <p:bldP spid="87" grpId="0"/>
      <p:bldP spid="88" grpId="0"/>
      <p:bldP spid="89" grpId="0"/>
      <p:bldP spid="90" grpId="0"/>
      <p:bldP spid="91" grpId="0"/>
      <p:bldP spid="92" grpId="0" animBg="1"/>
      <p:bldP spid="93" grpId="0"/>
      <p:bldP spid="96" grpId="0"/>
      <p:bldP spid="104" grpId="0" animBg="1"/>
      <p:bldP spid="105" grpId="0"/>
      <p:bldP spid="106" grpId="0"/>
      <p:bldP spid="108" grpId="0"/>
      <p:bldP spid="109" grpId="0"/>
      <p:bldP spid="110" grpId="0"/>
      <p:bldP spid="111" grpId="0"/>
      <p:bldP spid="113" grpId="0"/>
      <p:bldP spid="114" grpId="0"/>
      <p:bldP spid="117" grpId="0"/>
      <p:bldP spid="119" grpId="0" animBg="1"/>
      <p:bldP spid="120" grpId="0" animBg="1"/>
      <p:bldP spid="121" grpId="0" animBg="1"/>
      <p:bldP spid="122" grpId="0"/>
      <p:bldP spid="124" grpId="0"/>
      <p:bldP spid="125" grpId="0"/>
      <p:bldP spid="125" grpId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Good Luck Best Wishes Sticker - Good Luck Best Wishes Wish You All The Best Stickers">
            <a:extLst>
              <a:ext uri="{FF2B5EF4-FFF2-40B4-BE49-F238E27FC236}">
                <a16:creationId xmlns:a16="http://schemas.microsoft.com/office/drawing/2014/main" id="{144FE444-81AD-4EFE-B76D-AC94C761A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086" y="1021516"/>
            <a:ext cx="7055452" cy="361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139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E0BE282347E6428AD35CDBDE691A31" ma:contentTypeVersion="16" ma:contentTypeDescription="Create a new document." ma:contentTypeScope="" ma:versionID="68dcdf9cd684210d926eff7247453c4b">
  <xsd:schema xmlns:xsd="http://www.w3.org/2001/XMLSchema" xmlns:xs="http://www.w3.org/2001/XMLSchema" xmlns:p="http://schemas.microsoft.com/office/2006/metadata/properties" xmlns:ns2="ad322399-e21b-4be2-a902-8004f0554c95" xmlns:ns3="b17d52fb-9810-4cfc-a41c-884456943914" targetNamespace="http://schemas.microsoft.com/office/2006/metadata/properties" ma:root="true" ma:fieldsID="25faf742d4f013c6991f7582a89d12a0" ns2:_="" ns3:_="">
    <xsd:import namespace="ad322399-e21b-4be2-a902-8004f0554c95"/>
    <xsd:import namespace="b17d52fb-9810-4cfc-a41c-8844569439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322399-e21b-4be2-a902-8004f0554c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fea0466-b813-4159-b5c3-eab993cdab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7d52fb-9810-4cfc-a41c-88445694391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a910394-0b25-4319-a729-590c77e88f5c}" ma:internalName="TaxCatchAll" ma:showField="CatchAllData" ma:web="b17d52fb-9810-4cfc-a41c-8844569439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17d52fb-9810-4cfc-a41c-884456943914" xsi:nil="true"/>
    <lcf76f155ced4ddcb4097134ff3c332f xmlns="ad322399-e21b-4be2-a902-8004f0554c9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A542326-186E-46C1-95B1-6476EC7F62EB}">
  <ds:schemaRefs>
    <ds:schemaRef ds:uri="ad322399-e21b-4be2-a902-8004f0554c95"/>
    <ds:schemaRef ds:uri="b17d52fb-9810-4cfc-a41c-88445694391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72818AE-0676-4718-9498-7FDCD17E8F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20EDB7-2E29-4B89-9C5D-15F602772EB5}">
  <ds:schemaRefs>
    <ds:schemaRef ds:uri="8ff69e45-d9e4-4a59-9407-eb9f982a35f7"/>
    <ds:schemaRef ds:uri="ad322399-e21b-4be2-a902-8004f0554c95"/>
    <ds:schemaRef ds:uri="b17d52fb-9810-4cfc-a41c-88445694391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6757</Words>
  <Application>Microsoft Office PowerPoint</Application>
  <PresentationFormat>Widescreen</PresentationFormat>
  <Paragraphs>1317</Paragraphs>
  <Slides>99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14" baseType="lpstr">
      <vt:lpstr>Arial</vt:lpstr>
      <vt:lpstr>Bookman Old Style</vt:lpstr>
      <vt:lpstr>Calibri</vt:lpstr>
      <vt:lpstr>Calibri Light</vt:lpstr>
      <vt:lpstr>Cambria Math</vt:lpstr>
      <vt:lpstr>Comic Sans MS</vt:lpstr>
      <vt:lpstr>Cooper Black</vt:lpstr>
      <vt:lpstr>Humanist521BT-Bold</vt:lpstr>
      <vt:lpstr>Humanist521BT-Roman</vt:lpstr>
      <vt:lpstr>MTSY</vt:lpstr>
      <vt:lpstr>RMTMI</vt:lpstr>
      <vt:lpstr>Times New Roman</vt:lpstr>
      <vt:lpstr>Times-Italic</vt:lpstr>
      <vt:lpstr>Times-Roman</vt:lpstr>
      <vt:lpstr>Office Theme</vt:lpstr>
      <vt:lpstr>Justin Daryl Dsouza Al Orouba Boys School (5034) G12 Adv T1 Revision 2022-23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هيكل الرياضيات 11 متقدم الفصل الثالث 2021-2022</dc:title>
  <dc:creator>Mohammed Khamis Sultan Saeed Alkaabi</dc:creator>
  <cp:lastModifiedBy>JUSTIN DARYL   DSOUZA</cp:lastModifiedBy>
  <cp:revision>63</cp:revision>
  <dcterms:created xsi:type="dcterms:W3CDTF">2022-05-30T13:05:07Z</dcterms:created>
  <dcterms:modified xsi:type="dcterms:W3CDTF">2022-11-19T11:17:43Z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0x01010038E0BE282347E6428AD35CDBDE691A31</vt:lpwstr>
  </property>
</Properties>
</file>