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96" r:id="rId1"/>
  </p:sldMasterIdLst>
  <p:notesMasterIdLst>
    <p:notesMasterId r:id="rId24"/>
  </p:notesMasterIdLst>
  <p:sldIdLst>
    <p:sldId id="952" r:id="rId2"/>
    <p:sldId id="988" r:id="rId3"/>
    <p:sldId id="951" r:id="rId4"/>
    <p:sldId id="994" r:id="rId5"/>
    <p:sldId id="995" r:id="rId6"/>
    <p:sldId id="989" r:id="rId7"/>
    <p:sldId id="996" r:id="rId8"/>
    <p:sldId id="990" r:id="rId9"/>
    <p:sldId id="992" r:id="rId10"/>
    <p:sldId id="993" r:id="rId11"/>
    <p:sldId id="998" r:id="rId12"/>
    <p:sldId id="999" r:id="rId13"/>
    <p:sldId id="1009" r:id="rId14"/>
    <p:sldId id="1010" r:id="rId15"/>
    <p:sldId id="1011" r:id="rId16"/>
    <p:sldId id="1012" r:id="rId17"/>
    <p:sldId id="1013" r:id="rId18"/>
    <p:sldId id="1014" r:id="rId19"/>
    <p:sldId id="1020" r:id="rId20"/>
    <p:sldId id="1021" r:id="rId21"/>
    <p:sldId id="1016" r:id="rId22"/>
    <p:sldId id="101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0EB3DDC9-8150-444D-9753-932A6392D4FE}" type="datetimeFigureOut">
              <a:rPr lang="en-CA" smtClean="0"/>
              <a:t>2025-02-09</a:t>
            </a:fld>
            <a:endParaRPr lang="en-C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C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C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3CD7B9C-F713-46CC-BFF8-4686206318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62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FF928C-6FED-4EC9-9A47-464DAEAD9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53EC5D-AAB0-4977-84CC-0158FA7F4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02DF71-718A-4652-B2C7-F0895AD4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552E34-AC6A-4529-80C5-87D1B5FC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82ACD6-6C7E-41A6-AB49-D8975183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8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A229C0-9912-4F32-8FC6-D55D7895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C201B6A-268A-4210-B80D-20DCC99EB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51218" y="1087499"/>
            <a:ext cx="252383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5B7999-B2F2-4EB5-A8BA-177D088C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8F5ED0-2A1A-4F32-AF3C-7EC72163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B19D96-3033-4C89-BAAE-0C2EB4FA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3C07E73-D4CB-4BC8-ABF5-C914BAC83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0AA9B6-97FD-4C6C-A9AF-33A998D95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540248-4128-41D2-8C3D-BFB85A44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2F11A1-B5E8-40EB-A290-1F10BDDB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4FB451-646E-4296-A488-36EF7C7C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3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99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BBD3A5-1D47-419E-9C1C-C43A3E73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56DFDB0-AD9C-455D-95D3-CAF56014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704B5B-A023-42FE-91C2-DF38396F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2D56E6-C271-425C-AD47-1DA44418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30A795-F646-4F0E-8732-06F3A375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4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E712E-0661-493A-B098-BA72F356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B6537F-00C7-458A-A582-1250622D8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F5A8E97-A07A-46C2-B6D7-060CCA6CE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5F91B36-99F5-4B41-B5AA-D64D7A8C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67A156-810D-4910-9E7F-53400BE2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46D24D8-6D18-4B62-A613-EBC8D0FC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6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079A49-5936-4382-B07E-00DCEF57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04C990-F6C6-495B-A683-B2A47AB4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75F0C9F-37D3-4237-B83A-65050478B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18D7472-A36F-43B0-B64F-43A17CCC5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95B97FC-C2BE-4D21-AA01-8B45D6606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E3023D2-80D1-4E81-9CAB-A1F1CB4A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3BC7CD-9292-4771-A454-242246B0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D16565D-4DA5-4148-8831-5C4B6474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5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A5187C-5EE1-4751-8A52-9E3B6E54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A7644D3-0469-47BC-9F17-D8A53CB7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3EED2B5-7953-43D7-A477-E00AA9EA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4F9210D-959A-4CC8-89D9-8417FCCE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A0E101-726C-4256-866E-49CBB8DE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08A6497-7B98-4E6A-BB1E-C8C35014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F50A8EE-4534-4C27-A163-8CBEEB2D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3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29980A-C635-459A-A0FF-7E240D3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ED7554-B1DD-4DC9-8726-1C1202BE3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B21B4BC-2259-4324-AA15-15F90CCE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4B6F90-531C-40C0-B2BA-A9BF245D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5A061FF-8D68-4D84-8839-C3565F4E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6BF8BF-99F0-48C8-8D27-4E8FFB59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0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2746F8-68D7-4496-8A45-9D2B920B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29A1251-C399-4A44-AFC8-A9FAFBE32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654644-5D52-4342-85E1-9088C58BA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E0D79A-ED1C-4C52-99C4-03B7C03A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2EC9-11C9-4C02-938C-753B6A6F03EB}" type="datetimeFigureOut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11/08/1446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A9DA47-BFB3-4D71-880C-7E496420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7BC3FF-1F72-497F-A0C1-7BEFB5F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F47-A52C-4EE5-9DD9-A2A8E165F0EB}" type="slidenum">
              <a:rPr kumimoji="0" lang="ar-A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523D40FD-9A9E-430B-B5D7-DCF90C682894}"/>
              </a:ext>
            </a:extLst>
          </p:cNvPr>
          <p:cNvSpPr txBox="1"/>
          <p:nvPr userDrawn="1"/>
        </p:nvSpPr>
        <p:spPr>
          <a:xfrm>
            <a:off x="9685070" y="2426998"/>
            <a:ext cx="24003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عنوان الدرس :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r>
              <a:rPr kumimoji="0" lang="ar-A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المجموع و الرمز سيجما</a:t>
            </a:r>
            <a:endParaRPr kumimoji="0" lang="ar-AE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9E8B0E7-B6DE-4AA3-B743-81A95CDD6FB1}"/>
              </a:ext>
            </a:extLst>
          </p:cNvPr>
          <p:cNvSpPr txBox="1"/>
          <p:nvPr userDrawn="1"/>
        </p:nvSpPr>
        <p:spPr>
          <a:xfrm>
            <a:off x="9677360" y="3486036"/>
            <a:ext cx="24147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نواتج التعلم </a:t>
            </a:r>
            <a:r>
              <a:rPr kumimoji="0" lang="ar-A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9C8E00F2-AF34-4878-B2E2-52639287E0B3}"/>
              </a:ext>
            </a:extLst>
          </p:cNvPr>
          <p:cNvCxnSpPr>
            <a:cxnSpLocks/>
          </p:cNvCxnSpPr>
          <p:nvPr userDrawn="1"/>
        </p:nvCxnSpPr>
        <p:spPr>
          <a:xfrm flipH="1">
            <a:off x="9551988" y="-1469"/>
            <a:ext cx="1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917722" y="4158733"/>
            <a:ext cx="199292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18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يستخدم رمز المجموع سيجما لايجاد المجاميع البسيطه</a:t>
            </a:r>
            <a:endParaRPr lang="en-US" b="1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021219" y="5312285"/>
            <a:ext cx="18854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1800" b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يطبق قوانين المجموع</a:t>
            </a:r>
            <a:endParaRPr lang="en-US" b="1" dirty="0"/>
          </a:p>
        </p:txBody>
      </p:sp>
      <p:pic>
        <p:nvPicPr>
          <p:cNvPr id="10" name="Picture 9" descr="Al Ahliya schools Logo">
            <a:extLst>
              <a:ext uri="{FF2B5EF4-FFF2-40B4-BE49-F238E27FC236}">
                <a16:creationId xmlns:a16="http://schemas.microsoft.com/office/drawing/2014/main" id="{B6A1B1B1-998B-E12A-2BE8-026AD87E168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762978" y="150920"/>
            <a:ext cx="2226383" cy="208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67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60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49.png"/><Relationship Id="rId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5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074505" y="209493"/>
                <a:ext cx="3644348" cy="5216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رمز المجموع ( سيجما</a:t>
                </a:r>
                <a:r>
                  <a:rPr kumimoji="0" lang="ar-SA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)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ar-SA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ar-SA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.</m:t>
                        </m:r>
                      </m:e>
                    </m:nary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05" y="209493"/>
                <a:ext cx="3644348" cy="521644"/>
              </a:xfrm>
              <a:prstGeom prst="roundRect">
                <a:avLst/>
              </a:prstGeom>
              <a:blipFill>
                <a:blip r:embed="rId2"/>
                <a:stretch>
                  <a:fillRect l="-5473" t="-101099" b="-160440"/>
                </a:stretch>
              </a:blipFill>
              <a:ln w="2857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96" t="4061" r="2042" b="3999"/>
          <a:stretch/>
        </p:blipFill>
        <p:spPr>
          <a:xfrm>
            <a:off x="722244" y="1099932"/>
            <a:ext cx="8348869" cy="42672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229475" y="185737"/>
            <a:ext cx="1814513" cy="657225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/>
              <a:t>التهية الحافزة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25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27584" y="210816"/>
            <a:ext cx="5221356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ثانيا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إيجاد المجموع باستخدام الخواص و القوعد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04DB1-2334-4AB5-A2D9-3EC449C4749D}"/>
              </a:ext>
            </a:extLst>
          </p:cNvPr>
          <p:cNvSpPr txBox="1"/>
          <p:nvPr/>
        </p:nvSpPr>
        <p:spPr>
          <a:xfrm>
            <a:off x="6786670" y="854772"/>
            <a:ext cx="25385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نظرية</a:t>
            </a:r>
            <a:r>
              <a:rPr kumimoji="0" lang="ar-SA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1 :  (قواعد المجموع 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35217" y="1445554"/>
            <a:ext cx="7087589" cy="4801270"/>
            <a:chOff x="1535217" y="1445554"/>
            <a:chExt cx="7087589" cy="48012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5217" y="1445554"/>
              <a:ext cx="7087589" cy="48012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287617" y="2190219"/>
              <a:ext cx="1709531" cy="3578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600" b="1" dirty="0" smtClean="0">
                  <a:solidFill>
                    <a:schemeClr val="tx1"/>
                  </a:solidFill>
                </a:rPr>
                <a:t>( مجموع الثوابت 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287617" y="3292693"/>
                  <a:ext cx="2703445" cy="46382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600" b="1" dirty="0" smtClean="0">
                      <a:solidFill>
                        <a:schemeClr val="tx1"/>
                      </a:solidFill>
                    </a:rPr>
                    <a:t>( مجموع أول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ar-SA" sz="1600" b="1" dirty="0" smtClean="0">
                      <a:solidFill>
                        <a:schemeClr val="tx1"/>
                      </a:solidFill>
                    </a:rPr>
                    <a:t> عدد صحيح موجب )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617" y="3292693"/>
                  <a:ext cx="2703445" cy="463826"/>
                </a:xfrm>
                <a:prstGeom prst="rect">
                  <a:avLst/>
                </a:prstGeom>
                <a:blipFill>
                  <a:blip r:embed="rId3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287617" y="4282031"/>
                  <a:ext cx="3240157" cy="46382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600" b="1" dirty="0" smtClean="0">
                      <a:solidFill>
                        <a:schemeClr val="tx1"/>
                      </a:solidFill>
                    </a:rPr>
                    <a:t>( مجموع مربعات أول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ar-SA" sz="1600" b="1" dirty="0" smtClean="0">
                      <a:solidFill>
                        <a:schemeClr val="tx1"/>
                      </a:solidFill>
                    </a:rPr>
                    <a:t> عدد صحيح موجب )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617" y="4282031"/>
                  <a:ext cx="3240157" cy="4638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87617" y="5458951"/>
                  <a:ext cx="3286539" cy="46382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600" b="1" dirty="0" smtClean="0">
                      <a:solidFill>
                        <a:schemeClr val="tx1"/>
                      </a:solidFill>
                    </a:rPr>
                    <a:t>( مجموع مكعبات أول 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ar-SA" sz="1600" b="1" dirty="0" smtClean="0">
                      <a:solidFill>
                        <a:schemeClr val="tx1"/>
                      </a:solidFill>
                    </a:rPr>
                    <a:t> عدد صحيح موجب )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617" y="5458951"/>
                  <a:ext cx="3286539" cy="4638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85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77" y="1697135"/>
            <a:ext cx="6954220" cy="256258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027584" y="210816"/>
            <a:ext cx="5221356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ثانيا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إيجاد المجموع باستخدام الخواص و القوعد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04DB1-2334-4AB5-A2D9-3EC449C4749D}"/>
              </a:ext>
            </a:extLst>
          </p:cNvPr>
          <p:cNvSpPr txBox="1"/>
          <p:nvPr/>
        </p:nvSpPr>
        <p:spPr>
          <a:xfrm>
            <a:off x="6786670" y="907781"/>
            <a:ext cx="25385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نظرية</a:t>
            </a:r>
            <a:r>
              <a:rPr kumimoji="0" lang="ar-SA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 :  (خواص المجموع 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33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27584" y="210816"/>
            <a:ext cx="5221356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ثانيا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إيجاد المجموع باستخدام الخواص و القوعد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19901" y="889073"/>
            <a:ext cx="4002395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استخدم قواعد المجموع لحساب المجموع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431713" y="160944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337</a:t>
            </a:r>
            <a:endParaRPr lang="ar-SA" sz="12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3749" r="4299" b="-2"/>
          <a:stretch/>
        </p:blipFill>
        <p:spPr>
          <a:xfrm>
            <a:off x="359645" y="897417"/>
            <a:ext cx="1138951" cy="60947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6427" y="1617475"/>
                <a:ext cx="4524600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SA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7" y="1617475"/>
                <a:ext cx="4524600" cy="837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1069" y="1706804"/>
                <a:ext cx="3077435" cy="64804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−  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−  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69" y="1706804"/>
                <a:ext cx="3077435" cy="648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73834" y="2500258"/>
                <a:ext cx="5757052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𝟕𝟎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34" y="2500258"/>
                <a:ext cx="5757052" cy="748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58994" y="2589128"/>
                <a:ext cx="2787579" cy="521629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𝟕𝟎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𝟕𝟏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𝟕𝟎</m:t>
                      </m:r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994" y="2589128"/>
                <a:ext cx="2787579" cy="521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83108" y="2704529"/>
                <a:ext cx="955622" cy="385221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:r>
                  <a:rPr kumimoji="0" lang="ar-SA" sz="1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ar-SA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𝟕𝟑𝟖𝟓</m:t>
                    </m:r>
                  </m:oMath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108" y="2704529"/>
                <a:ext cx="955622" cy="385221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427" y="3748386"/>
            <a:ext cx="1196042" cy="69400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1100" y="4542297"/>
                <a:ext cx="2849666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00" y="4542297"/>
                <a:ext cx="2849666" cy="8373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9663" y="4636969"/>
                <a:ext cx="1346562" cy="64804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−  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663" y="4636969"/>
                <a:ext cx="1346562" cy="6480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93103" y="5474360"/>
                <a:ext cx="6565436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𝟒𝟎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  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 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03" y="5474360"/>
                <a:ext cx="6565436" cy="7485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4981" y="5521726"/>
                <a:ext cx="3026117" cy="609600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𝟏𝟔𝟎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𝟒𝟎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𝟖𝟏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981" y="5521726"/>
                <a:ext cx="30261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778367" y="5521726"/>
                <a:ext cx="854765" cy="385221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:r>
                  <a:rPr kumimoji="0" lang="ar-SA" sz="1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-</a:t>
                </a:r>
                <a14:m>
                  <m:oMath xmlns:m="http://schemas.openxmlformats.org/officeDocument/2006/math">
                    <m:r>
                      <a:rPr kumimoji="0" lang="en-US" sz="1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𝟐𝟏𝟗𝟖𝟎</m:t>
                    </m:r>
                  </m:oMath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367" y="5521726"/>
                <a:ext cx="854765" cy="385221"/>
              </a:xfrm>
              <a:prstGeom prst="rect">
                <a:avLst/>
              </a:prstGeom>
              <a:blipFill>
                <a:blip r:embed="rId13"/>
                <a:stretch>
                  <a:fillRect l="-1429" t="-20635" b="-793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0" y="3556241"/>
            <a:ext cx="95813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27584" y="210816"/>
            <a:ext cx="5221356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ثانيا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إيجاد المجموع باستخدام الخواص و القوعد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19901" y="889073"/>
            <a:ext cx="4002395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استخدم قواعد المجموع لحساب المجموع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431713" y="160944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337</a:t>
            </a:r>
            <a:endParaRPr lang="ar-SA" sz="12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6427" y="1617475"/>
                <a:ext cx="4047522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7" y="1617475"/>
                <a:ext cx="4047522" cy="837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65368" y="1732373"/>
                <a:ext cx="2150042" cy="64804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368" y="1732373"/>
                <a:ext cx="2150042" cy="648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73834" y="2500258"/>
                <a:ext cx="4246067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)(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𝟏𝟎𝟎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34" y="2500258"/>
                <a:ext cx="4246067" cy="748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965" y="848535"/>
            <a:ext cx="1493706" cy="600211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73834" y="3345029"/>
                <a:ext cx="4246067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𝟏𝟎𝟎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𝟏𝟎𝟎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𝟏𝟎𝟏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𝟐𝟎𝟎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34" y="3345029"/>
                <a:ext cx="4246067" cy="748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73834" y="4174317"/>
                <a:ext cx="1383836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𝟑𝟐𝟑𝟒𝟎𝟎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34" y="4174317"/>
                <a:ext cx="1383836" cy="748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2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27584" y="210816"/>
            <a:ext cx="5221356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ثانيا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إيجاد المجموع باستخدام الخواص و القوعد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19901" y="889073"/>
            <a:ext cx="4002395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استخدم قواعد المجموع لحساب المجموع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431713" y="160944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337</a:t>
            </a:r>
            <a:endParaRPr lang="ar-SA" sz="12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6427" y="1617475"/>
                <a:ext cx="4153538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7" y="1617475"/>
                <a:ext cx="4153538" cy="837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92256" y="1689445"/>
                <a:ext cx="2162909" cy="705505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56" y="1689445"/>
                <a:ext cx="2162909" cy="705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73834" y="2500258"/>
                <a:ext cx="4246067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)(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𝟏𝟒𝟎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34" y="2500258"/>
                <a:ext cx="4246067" cy="748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73834" y="3345029"/>
                <a:ext cx="4246067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𝟏𝟒𝟎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𝟏𝟒𝟏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𝟐𝟖𝟎𝟏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𝟏𝟒𝟎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𝟏𝟒𝟏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𝟓𝟔𝟎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34" y="3345029"/>
                <a:ext cx="4246067" cy="748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73834" y="4174317"/>
                <a:ext cx="1383836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𝟗𝟒𝟑𝟔𝟕𝟎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34" y="4174317"/>
                <a:ext cx="1383836" cy="748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931" y="842878"/>
            <a:ext cx="1611939" cy="66417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4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2261223" y="141179"/>
                <a:ext cx="5053605" cy="5216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كتابة المجموع باستخدام رمز المجموع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ar-SA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ar-SA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.</m:t>
                        </m:r>
                      </m:e>
                    </m:nary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23" y="141179"/>
                <a:ext cx="5053605" cy="521644"/>
              </a:xfrm>
              <a:prstGeom prst="roundRect">
                <a:avLst/>
              </a:prstGeom>
              <a:blipFill>
                <a:blip r:embed="rId2"/>
                <a:stretch>
                  <a:fillRect l="-1799" t="-101099" b="-160440"/>
                </a:stretch>
              </a:blipFill>
              <a:ln w="2857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1696040" y="783055"/>
            <a:ext cx="7713242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إن الحسابات موصفوفة بالمفردات . حول كلا منها إلى رمز المجموع ثم أحسب المجموع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206426" y="139689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337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3556241"/>
            <a:ext cx="95813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1018" y="1881279"/>
                <a:ext cx="5542947" cy="1216275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𝟓𝟎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18" y="1881279"/>
                <a:ext cx="5542947" cy="1216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80351" y="2105427"/>
                <a:ext cx="4610849" cy="794193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351" y="2105427"/>
                <a:ext cx="4610849" cy="7941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3784" y="4280122"/>
                <a:ext cx="5126986" cy="916705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𝟓𝟎</m:t>
                                  </m:r>
                                </m:sup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4" y="4280122"/>
                <a:ext cx="5126986" cy="916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678" y="1317029"/>
            <a:ext cx="3694037" cy="457264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38950" y="2043207"/>
                <a:ext cx="2652250" cy="921758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𝟓𝟏</m:t>
                              </m:r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𝟏𝟎𝟏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50" y="2043207"/>
                <a:ext cx="2652250" cy="921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17660" y="2223565"/>
                <a:ext cx="743110" cy="588758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𝟒𝟐𝟗𝟐𝟓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60" y="2223565"/>
                <a:ext cx="743110" cy="5887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5487" y="3698892"/>
            <a:ext cx="3543795" cy="44773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77988" y="4412711"/>
                <a:ext cx="3909630" cy="677632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(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88" y="4412711"/>
                <a:ext cx="3909630" cy="677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782650" y="4412711"/>
                <a:ext cx="2183312" cy="677632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𝟓𝟎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×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𝟓𝟏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650" y="4412711"/>
                <a:ext cx="2183312" cy="6776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70893" y="4509021"/>
                <a:ext cx="1116725" cy="458905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𝟏𝟔𝟐𝟓𝟔𝟐𝟓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93" y="4509021"/>
                <a:ext cx="1116725" cy="4589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7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  <p:bldP spid="22" grpId="0" animBg="1"/>
      <p:bldP spid="25" grpId="0" animBg="1"/>
      <p:bldP spid="17" grpId="0" animBg="1"/>
      <p:bldP spid="18" grpId="0" animBg="1"/>
      <p:bldP spid="20" grpId="0" animBg="1"/>
      <p:bldP spid="21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027583" y="210816"/>
                <a:ext cx="6122503" cy="5216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  <a:cs typeface="Arial" panose="020B0604020202020204" pitchFamily="34" charset="0"/>
                  </a:rPr>
                  <a:t>ثالثا</a:t>
                </a:r>
                <a:r>
                  <a:rPr kumimoji="0" lang="ar-SA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:</a:t>
                </a:r>
                <a:r>
                  <a:rPr kumimoji="0" lang="ar-SA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 إيجاد المجموع بصيغة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kumimoji="0" lang="ar-SA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 باستخدام الخواص و القوعد 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583" y="210816"/>
                <a:ext cx="6122503" cy="521644"/>
              </a:xfrm>
              <a:prstGeom prst="roundRect">
                <a:avLst/>
              </a:prstGeom>
              <a:blipFill>
                <a:blip r:embed="rId2"/>
                <a:stretch>
                  <a:fillRect b="-8889"/>
                </a:stretch>
              </a:blipFill>
              <a:ln w="2857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459658" y="1014152"/>
            <a:ext cx="4002395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استخدم قواعد المجموع لحساب المجموع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431713" y="160944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337</a:t>
            </a:r>
            <a:endParaRPr lang="ar-SA" sz="12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8861" y="1758046"/>
                <a:ext cx="4726965" cy="1276647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1" y="1758046"/>
                <a:ext cx="4726965" cy="1276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77010" y="1909730"/>
                <a:ext cx="3087755" cy="98015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sup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nary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10" y="1909730"/>
                <a:ext cx="3087755" cy="9801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8861" y="3075520"/>
                <a:ext cx="3494513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)(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1" y="3075520"/>
                <a:ext cx="3494513" cy="748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088" y="884144"/>
            <a:ext cx="1349353" cy="71390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8861" y="3864866"/>
                <a:ext cx="2655030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1" y="3864866"/>
                <a:ext cx="2655030" cy="748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2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027583" y="210816"/>
                <a:ext cx="6122503" cy="5216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  <a:cs typeface="Arial" panose="020B0604020202020204" pitchFamily="34" charset="0"/>
                  </a:rPr>
                  <a:t>ثالثا</a:t>
                </a:r>
                <a:r>
                  <a:rPr kumimoji="0" lang="ar-SA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:</a:t>
                </a:r>
                <a:r>
                  <a:rPr kumimoji="0" lang="ar-SA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 إيجاد المجموع بصيغة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kumimoji="0" lang="ar-SA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 باستخدام الخواص و القوعد 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583" y="210816"/>
                <a:ext cx="6122503" cy="521644"/>
              </a:xfrm>
              <a:prstGeom prst="roundRect">
                <a:avLst/>
              </a:prstGeom>
              <a:blipFill>
                <a:blip r:embed="rId2"/>
                <a:stretch>
                  <a:fillRect b="-8889"/>
                </a:stretch>
              </a:blipFill>
              <a:ln w="2857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353640" y="990953"/>
            <a:ext cx="4002395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استخدم قواعد المجموع لحساب المجموع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431713" y="160944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337</a:t>
            </a:r>
            <a:endParaRPr lang="ar-SA" sz="12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8862" y="1758046"/>
                <a:ext cx="2951174" cy="1223693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2" y="1758046"/>
                <a:ext cx="2951174" cy="1223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37254" y="1896309"/>
                <a:ext cx="1426638" cy="98015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54" y="1896309"/>
                <a:ext cx="1426638" cy="9801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16636" y="3871935"/>
                <a:ext cx="2785522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𝒏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36" y="3871935"/>
                <a:ext cx="2785522" cy="748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847" y="822554"/>
            <a:ext cx="1714739" cy="79068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6635" y="3068637"/>
                <a:ext cx="2299212" cy="7485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35" y="3068637"/>
                <a:ext cx="2299212" cy="748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0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054051" y="156941"/>
                <a:ext cx="6122503" cy="5216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  <a:cs typeface="Arial" panose="020B0604020202020204" pitchFamily="34" charset="0"/>
                  </a:rPr>
                  <a:t>ثالثا</a:t>
                </a:r>
                <a:r>
                  <a:rPr kumimoji="0" lang="ar-SA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:</a:t>
                </a:r>
                <a:r>
                  <a:rPr kumimoji="0" lang="ar-SA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 إيجاد المجموع عندما  </a:t>
                </a:r>
                <a14:m>
                  <m:oMath xmlns:m="http://schemas.openxmlformats.org/officeDocument/2006/math">
                    <m:r>
                      <a:rPr kumimoji="0" lang="ar-SA" sz="20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kumimoji="0" lang="ar-SA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ar-SA" sz="20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kumimoji="0" lang="ar-SA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kumimoji="0" lang="ar-SA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cs typeface="Arial" panose="020B0604020202020204" pitchFamily="34" charset="0"/>
                  </a:rPr>
                  <a:t> باستخدام الخواص و القوعد 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51" y="156941"/>
                <a:ext cx="6122503" cy="521644"/>
              </a:xfrm>
              <a:prstGeom prst="roundRect">
                <a:avLst/>
              </a:prstGeom>
              <a:blipFill>
                <a:blip r:embed="rId2"/>
                <a:stretch>
                  <a:fillRect b="-10000"/>
                </a:stretch>
              </a:blipFill>
              <a:ln w="2857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4744736" y="848869"/>
                <a:ext cx="4663407" cy="453886"/>
              </a:xfrm>
              <a:prstGeom prst="roundRect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noProof="0" dirty="0" smtClean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احسب المجموع ونهاية كل مجموع عندما  </a:t>
                </a:r>
                <a14:m>
                  <m:oMath xmlns:m="http://schemas.openxmlformats.org/officeDocument/2006/math">
                    <m:r>
                      <a:rPr lang="en-US" sz="2000" b="1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000" b="1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000" b="1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36" y="848869"/>
                <a:ext cx="4663407" cy="453886"/>
              </a:xfrm>
              <a:prstGeom prst="roundRect">
                <a:avLst/>
              </a:prstGeom>
              <a:blipFill>
                <a:blip r:embed="rId3"/>
                <a:stretch>
                  <a:fillRect b="-11111"/>
                </a:stretch>
              </a:blip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10-Point Star 4"/>
          <p:cNvSpPr/>
          <p:nvPr/>
        </p:nvSpPr>
        <p:spPr>
          <a:xfrm>
            <a:off x="186053" y="129985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338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5048" y="1670235"/>
                <a:ext cx="4038216" cy="1007328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14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14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14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8" y="1670235"/>
                <a:ext cx="4038216" cy="100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27706" y="1754807"/>
                <a:ext cx="1884761" cy="731434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706" y="1754807"/>
                <a:ext cx="1884761" cy="731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748" y="765958"/>
            <a:ext cx="2353562" cy="75094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6367" y="2727245"/>
                <a:ext cx="2037789" cy="89347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nary>
                    </m:oMath>
                  </m:oMathPara>
                </a14:m>
                <a:endParaRPr lang="en-US" sz="1400" b="1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7" y="2727245"/>
                <a:ext cx="2037789" cy="8934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6367" y="3675083"/>
                <a:ext cx="3926100" cy="704724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7" y="3675083"/>
                <a:ext cx="3926100" cy="704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6367" y="4434166"/>
                <a:ext cx="2927407" cy="704724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7" y="4434166"/>
                <a:ext cx="2927407" cy="704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92728" y="1799256"/>
                <a:ext cx="3706491" cy="859595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→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num>
                                        <m:den>
                                          <m:r>
                                            <a:rPr lang="en-US" sz="1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728" y="1799256"/>
                <a:ext cx="3706491" cy="8595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2728" y="2727245"/>
                <a:ext cx="3320949" cy="826010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limLow>
                            <m:limLow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→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1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728" y="2727245"/>
                <a:ext cx="3320949" cy="8260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92728" y="3640292"/>
                <a:ext cx="1761190" cy="621242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728" y="3640292"/>
                <a:ext cx="1761190" cy="6212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5206923" y="1358541"/>
            <a:ext cx="53131" cy="5337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6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7" y="1792287"/>
            <a:ext cx="5697854" cy="2279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8062" y="114300"/>
            <a:ext cx="2028825" cy="785812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/>
              <a:t>تحدي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21"/>
          <a:stretch/>
        </p:blipFill>
        <p:spPr>
          <a:xfrm>
            <a:off x="310514" y="217170"/>
            <a:ext cx="2971801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89248" y="157808"/>
            <a:ext cx="2986265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تمهيد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5441" y="809302"/>
            <a:ext cx="5353878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بفرض أننا نريد إيجاد مجموع مربعات الأعداد من 1 إلى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04DB1-2334-4AB5-A2D9-3EC449C4749D}"/>
              </a:ext>
            </a:extLst>
          </p:cNvPr>
          <p:cNvSpPr txBox="1"/>
          <p:nvPr/>
        </p:nvSpPr>
        <p:spPr>
          <a:xfrm>
            <a:off x="8123583" y="1474322"/>
            <a:ext cx="1219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 smtClean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فنجد أنها :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78862" y="1458018"/>
                <a:ext cx="3212200" cy="424363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62" y="1458018"/>
                <a:ext cx="3212200" cy="424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304DB1-2334-4AB5-A2D9-3EC449C4749D}"/>
                  </a:ext>
                </a:extLst>
              </p:cNvPr>
              <p:cNvSpPr txBox="1"/>
              <p:nvPr/>
            </p:nvSpPr>
            <p:spPr>
              <a:xfrm>
                <a:off x="5097561" y="2004575"/>
                <a:ext cx="424522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b="1" noProof="0" dirty="0" smtClean="0">
                    <a:solidFill>
                      <a:srgbClr val="C00000"/>
                    </a:solidFill>
                    <a:latin typeface="Calibri" panose="020F0502020204030204"/>
                  </a:rPr>
                  <a:t>نرمز إلى أي عدد من الأعداد من 1 إلى 6 بالرمز  </a:t>
                </a:r>
                <a14:m>
                  <m:oMath xmlns:m="http://schemas.openxmlformats.org/officeDocument/2006/math">
                    <m:r>
                      <a:rPr lang="en-US" b="1" i="1" noProof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304DB1-2334-4AB5-A2D9-3EC449C4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561" y="2004575"/>
                <a:ext cx="4245222" cy="369332"/>
              </a:xfrm>
              <a:prstGeom prst="rect">
                <a:avLst/>
              </a:prstGeom>
              <a:blipFill>
                <a:blip r:embed="rId3"/>
                <a:stretch>
                  <a:fillRect t="-7692" b="-1846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0304DB1-2334-4AB5-A2D9-3EC449C4749D}"/>
              </a:ext>
            </a:extLst>
          </p:cNvPr>
          <p:cNvSpPr txBox="1"/>
          <p:nvPr/>
        </p:nvSpPr>
        <p:spPr>
          <a:xfrm>
            <a:off x="7812157" y="2647232"/>
            <a:ext cx="1219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noProof="0" dirty="0" smtClean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من أجل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25548" y="2534828"/>
            <a:ext cx="2073964" cy="628521"/>
            <a:chOff x="5625548" y="2534828"/>
            <a:chExt cx="2073964" cy="62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939613" y="2644766"/>
                  <a:ext cx="759899" cy="424363"/>
                </a:xfrm>
                <a:prstGeom prst="rect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613" y="2644766"/>
                  <a:ext cx="759899" cy="4243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Arrow 10"/>
            <p:cNvSpPr/>
            <p:nvPr/>
          </p:nvSpPr>
          <p:spPr>
            <a:xfrm>
              <a:off x="5625548" y="2534828"/>
              <a:ext cx="1099930" cy="628521"/>
            </a:xfrm>
            <a:prstGeom prst="lef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tx1"/>
                  </a:solidFill>
                </a:rPr>
                <a:t>يكون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74468" y="2644766"/>
                <a:ext cx="1094757" cy="424363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ar-SA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68" y="2644766"/>
                <a:ext cx="1094757" cy="424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5625548" y="3175019"/>
            <a:ext cx="2073964" cy="628521"/>
            <a:chOff x="5625548" y="3175019"/>
            <a:chExt cx="2073964" cy="62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939613" y="3284957"/>
                  <a:ext cx="759899" cy="424363"/>
                </a:xfrm>
                <a:prstGeom prst="rect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613" y="3284957"/>
                  <a:ext cx="759899" cy="4243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eft Arrow 13"/>
            <p:cNvSpPr/>
            <p:nvPr/>
          </p:nvSpPr>
          <p:spPr>
            <a:xfrm>
              <a:off x="5625548" y="3175019"/>
              <a:ext cx="1099930" cy="628521"/>
            </a:xfrm>
            <a:prstGeom prst="lef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tx1"/>
                  </a:solidFill>
                </a:rPr>
                <a:t>يكون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74468" y="3284957"/>
                <a:ext cx="1094757" cy="424363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ar-SA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68" y="3284957"/>
                <a:ext cx="1094757" cy="424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625548" y="3835198"/>
            <a:ext cx="2073964" cy="628521"/>
            <a:chOff x="5625548" y="3835198"/>
            <a:chExt cx="2073964" cy="62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939613" y="3945136"/>
                  <a:ext cx="759899" cy="424363"/>
                </a:xfrm>
                <a:prstGeom prst="rect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613" y="3945136"/>
                  <a:ext cx="759899" cy="4243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eft Arrow 16"/>
            <p:cNvSpPr/>
            <p:nvPr/>
          </p:nvSpPr>
          <p:spPr>
            <a:xfrm>
              <a:off x="5625548" y="3835198"/>
              <a:ext cx="1099930" cy="628521"/>
            </a:xfrm>
            <a:prstGeom prst="lef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tx1"/>
                  </a:solidFill>
                </a:rPr>
                <a:t>يكون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74468" y="3945136"/>
                <a:ext cx="1094757" cy="424363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ar-SA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68" y="3945136"/>
                <a:ext cx="1094757" cy="424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625548" y="4563424"/>
            <a:ext cx="2073964" cy="628521"/>
            <a:chOff x="5625548" y="4563424"/>
            <a:chExt cx="2073964" cy="62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939613" y="4673362"/>
                  <a:ext cx="759899" cy="424363"/>
                </a:xfrm>
                <a:prstGeom prst="rect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613" y="4673362"/>
                  <a:ext cx="759899" cy="4243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eft Arrow 19"/>
            <p:cNvSpPr/>
            <p:nvPr/>
          </p:nvSpPr>
          <p:spPr>
            <a:xfrm>
              <a:off x="5625548" y="4563424"/>
              <a:ext cx="1099930" cy="628521"/>
            </a:xfrm>
            <a:prstGeom prst="lef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tx1"/>
                  </a:solidFill>
                </a:rPr>
                <a:t>يكون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74468" y="4673362"/>
                <a:ext cx="1094757" cy="424363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ar-SA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68" y="4673362"/>
                <a:ext cx="1094757" cy="4243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625548" y="5200910"/>
            <a:ext cx="2073964" cy="628521"/>
            <a:chOff x="5625548" y="5200910"/>
            <a:chExt cx="2073964" cy="62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6939613" y="5310848"/>
                  <a:ext cx="759899" cy="424363"/>
                </a:xfrm>
                <a:prstGeom prst="rect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613" y="5310848"/>
                  <a:ext cx="759899" cy="42436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eft Arrow 22"/>
            <p:cNvSpPr/>
            <p:nvPr/>
          </p:nvSpPr>
          <p:spPr>
            <a:xfrm>
              <a:off x="5625548" y="5200910"/>
              <a:ext cx="1099930" cy="628521"/>
            </a:xfrm>
            <a:prstGeom prst="lef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tx1"/>
                  </a:solidFill>
                </a:rPr>
                <a:t>يكون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474468" y="5310848"/>
                <a:ext cx="1094757" cy="424363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ar-SA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68" y="5310848"/>
                <a:ext cx="1094757" cy="42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625548" y="5932616"/>
            <a:ext cx="2073964" cy="628521"/>
            <a:chOff x="5625548" y="5932616"/>
            <a:chExt cx="2073964" cy="62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6939613" y="6042554"/>
                  <a:ext cx="759899" cy="424363"/>
                </a:xfrm>
                <a:prstGeom prst="rect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613" y="6042554"/>
                  <a:ext cx="759899" cy="4243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Arrow 25"/>
            <p:cNvSpPr/>
            <p:nvPr/>
          </p:nvSpPr>
          <p:spPr>
            <a:xfrm>
              <a:off x="5625548" y="5932616"/>
              <a:ext cx="1099930" cy="628521"/>
            </a:xfrm>
            <a:prstGeom prst="lef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>
                  <a:solidFill>
                    <a:schemeClr val="tx1"/>
                  </a:solidFill>
                </a:rPr>
                <a:t>يكون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74468" y="6042554"/>
                <a:ext cx="1094757" cy="424363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ar-SA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68" y="6042554"/>
                <a:ext cx="1094757" cy="4243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4368453" y="1522998"/>
            <a:ext cx="26503" cy="503813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304DB1-2334-4AB5-A2D9-3EC449C4749D}"/>
                  </a:ext>
                </a:extLst>
              </p:cNvPr>
              <p:cNvSpPr txBox="1"/>
              <p:nvPr/>
            </p:nvSpPr>
            <p:spPr>
              <a:xfrm>
                <a:off x="263489" y="2638626"/>
                <a:ext cx="3992319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b="1" noProof="0" dirty="0" smtClean="0">
                    <a:solidFill>
                      <a:srgbClr val="C00000"/>
                    </a:solidFill>
                    <a:latin typeface="Calibri" panose="020F0502020204030204"/>
                  </a:rPr>
                  <a:t>باستخدام رمز المجموع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SA" b="1" i="1" noProof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SA" b="1" i="1" noProof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ar-SA" b="1" noProof="0" dirty="0" smtClean="0">
                    <a:solidFill>
                      <a:srgbClr val="C00000"/>
                    </a:solidFill>
                    <a:latin typeface="Calibri" panose="020F0502020204030204"/>
                  </a:rPr>
                  <a:t>   يمكن أن نرمز للمجموع السابق بالرمز 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304DB1-2334-4AB5-A2D9-3EC449C4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89" y="2638626"/>
                <a:ext cx="3992319" cy="646331"/>
              </a:xfrm>
              <a:prstGeom prst="rect">
                <a:avLst/>
              </a:prstGeom>
              <a:blipFill>
                <a:blip r:embed="rId16"/>
                <a:stretch>
                  <a:fillRect t="-63063" b="-5855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0773" y="3606000"/>
                <a:ext cx="3913545" cy="857719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</m:e>
                      </m:nary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3" y="3606000"/>
                <a:ext cx="3913545" cy="8577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8630" y="4763728"/>
            <a:ext cx="3853678" cy="874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1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7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5213" y="128589"/>
            <a:ext cx="1900237" cy="828675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 smtClean="0"/>
              <a:t>التعلم التمايزي</a:t>
            </a:r>
            <a:endParaRPr lang="en-US" sz="2400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448" r="71745" b="79593"/>
          <a:stretch/>
        </p:blipFill>
        <p:spPr bwMode="auto">
          <a:xfrm>
            <a:off x="714375" y="1385888"/>
            <a:ext cx="3386137" cy="1385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t="37445" r="66489" b="50628"/>
          <a:stretch/>
        </p:blipFill>
        <p:spPr bwMode="auto">
          <a:xfrm>
            <a:off x="757239" y="2994976"/>
            <a:ext cx="3043236" cy="948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t="82475" r="56154"/>
          <a:stretch/>
        </p:blipFill>
        <p:spPr>
          <a:xfrm>
            <a:off x="736281" y="4095115"/>
            <a:ext cx="3021331" cy="1534159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171451" y="3228976"/>
            <a:ext cx="671512" cy="542925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312" y="4486275"/>
            <a:ext cx="571500" cy="514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75" y="1971676"/>
            <a:ext cx="757238" cy="485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15175" y="128588"/>
            <a:ext cx="2200275" cy="1685925"/>
          </a:xfrm>
          <a:prstGeom prst="ellipse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 smtClean="0"/>
              <a:t>التقويم الختامي</a:t>
            </a:r>
            <a:endParaRPr lang="en-US" sz="2800" b="1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" b="45060"/>
          <a:stretch/>
        </p:blipFill>
        <p:spPr>
          <a:xfrm>
            <a:off x="171450" y="1057275"/>
            <a:ext cx="6743700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56145"/>
          <a:stretch/>
        </p:blipFill>
        <p:spPr>
          <a:xfrm>
            <a:off x="0" y="1905951"/>
            <a:ext cx="6792912" cy="412337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3" t="928" r="4602" b="93818"/>
          <a:stretch/>
        </p:blipFill>
        <p:spPr>
          <a:xfrm>
            <a:off x="4000499" y="1128711"/>
            <a:ext cx="2828925" cy="60007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15175" y="128588"/>
            <a:ext cx="2200275" cy="1685925"/>
          </a:xfrm>
          <a:prstGeom prst="ellipse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 smtClean="0"/>
              <a:t>التقويم الختامي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42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380865" y="157807"/>
            <a:ext cx="4055165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أولا: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إيجاد المجموع بحساب كل الحدود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85513" y="879903"/>
            <a:ext cx="3297503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اكتب كل الحدود و احسب المجموع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06426" y="1617475"/>
                <a:ext cx="5147452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6" y="1617475"/>
                <a:ext cx="5147452" cy="837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0-Point Star 18"/>
          <p:cNvSpPr/>
          <p:nvPr/>
        </p:nvSpPr>
        <p:spPr>
          <a:xfrm>
            <a:off x="206426" y="139689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337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51" y="785419"/>
            <a:ext cx="986733" cy="73209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70005" y="1687734"/>
                <a:ext cx="4092090" cy="72737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05" y="1687734"/>
                <a:ext cx="4092090" cy="727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6426" y="2534947"/>
                <a:ext cx="4598682" cy="871382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 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𝟐𝟕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𝟒𝟖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𝟕𝟓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𝟏𝟎𝟖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𝟐𝟕𝟑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6" y="2534947"/>
                <a:ext cx="4598682" cy="8713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14447" y="3575791"/>
            <a:ext cx="95813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014" y="3658452"/>
            <a:ext cx="1223727" cy="67305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ounded Rectangle 28"/>
          <p:cNvSpPr/>
          <p:nvPr/>
        </p:nvSpPr>
        <p:spPr>
          <a:xfrm>
            <a:off x="6085513" y="3693894"/>
            <a:ext cx="3297503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اكتب كل الحدود و احسب المجموع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78640" y="4473390"/>
                <a:ext cx="6898022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b>
                        <m:sup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SA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kumimoji="0" lang="ar-SA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0" y="4473390"/>
                <a:ext cx="6898022" cy="837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388666" y="4552903"/>
                <a:ext cx="5687996" cy="715954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66" y="4552903"/>
                <a:ext cx="5687996" cy="7159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34357" y="5399098"/>
                <a:ext cx="4450895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b>
                        <m:sup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SA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kumimoji="0" lang="ar-SA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𝟐𝟔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𝟑𝟎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𝟑𝟒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𝟑𝟖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𝟒𝟐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𝟏𝟕𝟎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57" y="5399098"/>
                <a:ext cx="4450895" cy="8373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9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3" grpId="0" animBg="1"/>
      <p:bldP spid="25" grpId="0" animBg="1"/>
      <p:bldP spid="2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380865" y="157807"/>
            <a:ext cx="4055165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أولا: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إيجاد المجموع بحساب كل الحدود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85513" y="879903"/>
            <a:ext cx="3297503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اكتب كل الحدود و احسب المجموع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06426" y="1617475"/>
                <a:ext cx="6525678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6" y="1617475"/>
                <a:ext cx="6525678" cy="837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0-Point Star 18"/>
          <p:cNvSpPr/>
          <p:nvPr/>
        </p:nvSpPr>
        <p:spPr>
          <a:xfrm>
            <a:off x="206426" y="139689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337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88667" y="1675039"/>
                <a:ext cx="5157908" cy="72737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67" y="1675039"/>
                <a:ext cx="5157908" cy="727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6426" y="2534947"/>
                <a:ext cx="3875244" cy="871382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sup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𝟑𝟎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𝟒𝟐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𝟓𝟔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𝟏𝟔𝟎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6" y="2534947"/>
                <a:ext cx="3875244" cy="871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14447" y="3575791"/>
            <a:ext cx="95813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085513" y="3693894"/>
            <a:ext cx="3297503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اكتب كل الحدود و احسب المجموع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78640" y="4473390"/>
                <a:ext cx="4830682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0" y="4473390"/>
                <a:ext cx="4830682" cy="837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388666" y="4552903"/>
                <a:ext cx="3319029" cy="715954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</m:t>
                          </m:r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 </m:t>
                          </m:r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66" y="4552903"/>
                <a:ext cx="3319029" cy="7159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34358" y="5399098"/>
                <a:ext cx="3324460" cy="83739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sup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𝟑𝟕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𝟓𝟎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𝟔𝟓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𝟏𝟓𝟐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58" y="5399098"/>
                <a:ext cx="3324460" cy="837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6" y="847631"/>
            <a:ext cx="1135696" cy="56784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695" y="3659872"/>
            <a:ext cx="1232044" cy="65811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3" grpId="0" animBg="1"/>
      <p:bldP spid="25" grpId="0" animBg="1"/>
      <p:bldP spid="2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2261223" y="141179"/>
                <a:ext cx="5053605" cy="5216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كتابة المجموع باستخدام رمز المجموع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ar-SA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ar-SA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.</m:t>
                        </m:r>
                      </m:e>
                    </m:nary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23" y="141179"/>
                <a:ext cx="5053605" cy="521644"/>
              </a:xfrm>
              <a:prstGeom prst="roundRect">
                <a:avLst/>
              </a:prstGeom>
              <a:blipFill>
                <a:blip r:embed="rId2"/>
                <a:stretch>
                  <a:fillRect l="-1799" t="-101099" b="-160440"/>
                </a:stretch>
              </a:blipFill>
              <a:ln w="2857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7013642" y="847631"/>
            <a:ext cx="2369374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حول إلى رمز المجموع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06426" y="1443405"/>
                <a:ext cx="5823490" cy="969197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ar-SA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SA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SA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0" lang="ar-SA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ar-SA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SA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SA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0" lang="ar-SA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ar-SA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SA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SA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kumimoji="0" lang="ar-SA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+………………. +</m:t>
                      </m:r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ar-SA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SA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SA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𝟏𝟒</m:t>
                              </m:r>
                            </m:e>
                          </m:d>
                        </m:e>
                        <m:sup>
                          <m:r>
                            <a:rPr kumimoji="0" lang="ar-SA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ar-SA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6" y="1443405"/>
                <a:ext cx="5823490" cy="969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0-Point Star 18"/>
          <p:cNvSpPr/>
          <p:nvPr/>
        </p:nvSpPr>
        <p:spPr>
          <a:xfrm>
            <a:off x="206426" y="139689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337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09322" y="1537811"/>
                <a:ext cx="728869" cy="72737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22" y="1537811"/>
                <a:ext cx="728869" cy="727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0" y="3390260"/>
            <a:ext cx="95813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796" y="832284"/>
            <a:ext cx="4477375" cy="487171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7013642" y="3614140"/>
            <a:ext cx="2369374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حول إلى رمز المجموع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80493" y="4454957"/>
                <a:ext cx="5172168" cy="650725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rad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rad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rad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+……………+ 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rad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</m:oMath>
                  </m:oMathPara>
                </a14:m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93" y="4454957"/>
                <a:ext cx="5172168" cy="650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5425" r="829"/>
          <a:stretch/>
        </p:blipFill>
        <p:spPr>
          <a:xfrm>
            <a:off x="1936867" y="3621267"/>
            <a:ext cx="4969304" cy="48651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0493" y="5199678"/>
                <a:ext cx="5172168" cy="773608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rad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+……………+ 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</m:t>
                          </m:r>
                        </m:e>
                      </m:rad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</m:oMath>
                  </m:oMathPara>
                </a14:m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93" y="5199678"/>
                <a:ext cx="5172168" cy="773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67405" y="5310076"/>
                <a:ext cx="841918" cy="552812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405" y="5310076"/>
                <a:ext cx="841918" cy="552812"/>
              </a:xfrm>
              <a:prstGeom prst="rect">
                <a:avLst/>
              </a:prstGeom>
              <a:blipFill>
                <a:blip r:embed="rId9"/>
                <a:stretch>
                  <a:fillRect b="-549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23" grpId="0" animBg="1"/>
      <p:bldP spid="17" grpId="0" animBg="1"/>
      <p:bldP spid="18" grpId="0" animBg="1"/>
      <p:bldP spid="2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1223" y="141179"/>
            <a:ext cx="5053605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رمز المجموع لمجموع يتضمن أعداد صحيحة فردية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21287" y="1017237"/>
            <a:ext cx="2955712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اكتب في صورة رمز المجموع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1954" y="983797"/>
            <a:ext cx="4106918" cy="52076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مجموع</a:t>
            </a:r>
            <a:r>
              <a:rPr kumimoji="0" lang="ar-SA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أول 200 عدد صحيج موجب فردي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5450" y="1634143"/>
                <a:ext cx="7542039" cy="520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أي</a:t>
                </a:r>
                <a:r>
                  <a:rPr kumimoji="0" lang="ar-SA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عدد زوجي يمكن تمثيله بـ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SA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e>
                    </m:d>
                  </m:oMath>
                </a14:m>
                <a:r>
                  <a:rPr kumimoji="0" lang="ar-SA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لكل عدد صحيج  ولهذا يعتبر المقدار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SA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ar-SA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هو عدد فردي 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50" y="1634143"/>
                <a:ext cx="7542039" cy="520766"/>
              </a:xfrm>
              <a:prstGeom prst="rect">
                <a:avLst/>
              </a:prstGeom>
              <a:blipFill>
                <a:blip r:embed="rId2"/>
                <a:stretch>
                  <a:fillRect l="-1127" r="-4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46684" y="2251049"/>
                <a:ext cx="4293943" cy="770447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+……………+ 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𝟑𝟗𝟗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</m:oMath>
                  </m:oMathPara>
                </a14:m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84" y="2251049"/>
                <a:ext cx="4293943" cy="770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14260" y="2344433"/>
                <a:ext cx="1120349" cy="569761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𝟐𝟎𝟎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260" y="2344433"/>
                <a:ext cx="1120349" cy="569761"/>
              </a:xfrm>
              <a:prstGeom prst="rect">
                <a:avLst/>
              </a:prstGeom>
              <a:blipFill>
                <a:blip r:embed="rId4"/>
                <a:stretch>
                  <a:fillRect b="-430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8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2261223" y="141179"/>
                <a:ext cx="5053605" cy="52164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كتابة المجموع باستخدام رمز المجموع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ar-SA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ar-SA" sz="2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.</m:t>
                        </m:r>
                      </m:e>
                    </m:nary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23" y="141179"/>
                <a:ext cx="5053605" cy="521644"/>
              </a:xfrm>
              <a:prstGeom prst="roundRect">
                <a:avLst/>
              </a:prstGeom>
              <a:blipFill>
                <a:blip r:embed="rId2"/>
                <a:stretch>
                  <a:fillRect l="-1799" t="-101099" b="-160440"/>
                </a:stretch>
              </a:blipFill>
              <a:ln w="2857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1696040" y="783055"/>
            <a:ext cx="7713242" cy="453886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إن الحسابات موصفوفة بالمفردات . حول كلا منها إلى رمز المجموع ثم أحسب المجموع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206426" y="139689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337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3556241"/>
            <a:ext cx="95813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64" y="1327810"/>
            <a:ext cx="4764351" cy="42743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4861" y="1906869"/>
                <a:ext cx="6525678" cy="698646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</m:ra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61" y="1906869"/>
                <a:ext cx="6525678" cy="698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97842" y="1994498"/>
                <a:ext cx="4847011" cy="54277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42" y="1994498"/>
                <a:ext cx="4847011" cy="542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3968" y="2656900"/>
                <a:ext cx="1827255" cy="698646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</m:ra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𝟒𝟕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68" y="2656900"/>
                <a:ext cx="1827255" cy="698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15566"/>
          <a:stretch/>
        </p:blipFill>
        <p:spPr>
          <a:xfrm>
            <a:off x="4644931" y="3680162"/>
            <a:ext cx="4764351" cy="48519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3784" y="4289280"/>
                <a:ext cx="4383876" cy="916705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</m:t>
                              </m:r>
                            </m:sup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</m:nary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4" y="4289280"/>
                <a:ext cx="4383876" cy="9167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47595" y="4500615"/>
                <a:ext cx="3087927" cy="606852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595" y="4500615"/>
                <a:ext cx="3087927" cy="606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3784" y="5250645"/>
                <a:ext cx="1639709" cy="89934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</m:t>
                              </m:r>
                            </m:sup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e>
                          </m:nary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 </m:t>
                      </m:r>
                      <m:rad>
                        <m:radPr>
                          <m:degHide m:val="on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𝟓𝟓</m:t>
                          </m:r>
                        </m:e>
                      </m:ra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4" y="5250645"/>
                <a:ext cx="1639709" cy="899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8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65" y="848725"/>
            <a:ext cx="6663767" cy="1460826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3834" y="2490949"/>
            <a:ext cx="6174044" cy="770447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ar-SA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السرعة المختارة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42096" y="2604784"/>
                <a:ext cx="4395857" cy="54277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ar-SA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𝟒𝟎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𝟔𝟎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𝟓𝟓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096" y="2604784"/>
                <a:ext cx="4395857" cy="542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42497" y="2604784"/>
                <a:ext cx="965294" cy="542776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𝟐𝟖𝟓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𝒎𝒊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497" y="2604784"/>
                <a:ext cx="965294" cy="5427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10-Point Star 7"/>
          <p:cNvSpPr/>
          <p:nvPr/>
        </p:nvSpPr>
        <p:spPr>
          <a:xfrm>
            <a:off x="206426" y="139689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338</a:t>
            </a:r>
            <a:endParaRPr lang="ar-SA" sz="1200" b="1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28596" y="176844"/>
            <a:ext cx="3524130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حل مسائل حياتية ( تطبيقات 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0865" y="157807"/>
            <a:ext cx="4055165" cy="521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أولا: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إيجاد المجموع بحساب كل الحدود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51512" y="783056"/>
            <a:ext cx="4757769" cy="592734"/>
            <a:chOff x="4651512" y="783056"/>
            <a:chExt cx="4757769" cy="592734"/>
          </a:xfrm>
        </p:grpSpPr>
        <p:sp>
          <p:nvSpPr>
            <p:cNvPr id="3" name="Rounded Rectangle 2"/>
            <p:cNvSpPr/>
            <p:nvPr/>
          </p:nvSpPr>
          <p:spPr>
            <a:xfrm>
              <a:off x="4651512" y="783056"/>
              <a:ext cx="4757769" cy="592734"/>
            </a:xfrm>
            <a:prstGeom prst="round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8836" y="850432"/>
              <a:ext cx="4457686" cy="4590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2521" r="1489"/>
          <a:stretch/>
        </p:blipFill>
        <p:spPr>
          <a:xfrm>
            <a:off x="809164" y="783056"/>
            <a:ext cx="3709589" cy="68607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1755" y="1624094"/>
                <a:ext cx="3519915" cy="852911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 </m:t>
                          </m:r>
                        </m:e>
                      </m:nary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5" y="1624094"/>
                <a:ext cx="3519915" cy="852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84288" y="1690931"/>
                <a:ext cx="1866078" cy="723524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e>
                          </m:d>
                        </m:e>
                      </m:nary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88" y="1690931"/>
                <a:ext cx="1866078" cy="723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1755" y="2543842"/>
                <a:ext cx="6525678" cy="704550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ar-SA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en-US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+……………………………</m:t>
                          </m:r>
                          <m: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5" y="2543842"/>
                <a:ext cx="6525678" cy="704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2001" y="3344320"/>
                <a:ext cx="5680016" cy="704550"/>
              </a:xfrm>
              <a:prstGeom prst="rect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nary>
                      <m:r>
                        <a:rPr lang="en-US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1" y="3344320"/>
                <a:ext cx="5680016" cy="704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0-Point Star 15"/>
          <p:cNvSpPr/>
          <p:nvPr/>
        </p:nvSpPr>
        <p:spPr>
          <a:xfrm>
            <a:off x="630496" y="141179"/>
            <a:ext cx="994817" cy="622111"/>
          </a:xfrm>
          <a:prstGeom prst="star10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صفحة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337</a:t>
            </a:r>
            <a:endParaRPr lang="ar-SA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12138</TotalTime>
  <Words>2427</Words>
  <Application>Microsoft Office PowerPoint</Application>
  <PresentationFormat>Widescreen</PresentationFormat>
  <Paragraphs>173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Arial</vt:lpstr>
      <vt:lpstr>Times New Roman</vt:lpstr>
      <vt:lpstr>Cambria Math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Eyad Awwad</dc:creator>
  <cp:lastModifiedBy>leen yahia</cp:lastModifiedBy>
  <cp:revision>858</cp:revision>
  <dcterms:created xsi:type="dcterms:W3CDTF">2021-03-18T12:57:22Z</dcterms:created>
  <dcterms:modified xsi:type="dcterms:W3CDTF">2025-02-09T09:05:03Z</dcterms:modified>
</cp:coreProperties>
</file>