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A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26D706E-800E-4B38-AA09-E75D5DDD38E7}" type="datetimeFigureOut">
              <a:rPr lang="ar-AE" smtClean="0"/>
              <a:t>06/03/1446</a:t>
            </a:fld>
            <a:endParaRPr lang="ar-A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A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CB5471-45DA-4A8F-B106-B17A756347E7}" type="slidenum">
              <a:rPr lang="ar-AE" smtClean="0"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5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الوحدة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AE" dirty="0"/>
              <a:t>التيار الكهربائي</a:t>
            </a:r>
          </a:p>
        </p:txBody>
      </p:sp>
    </p:spTree>
    <p:extLst>
      <p:ext uri="{BB962C8B-B14F-4D97-AF65-F5344CB8AC3E}">
        <p14:creationId xmlns:p14="http://schemas.microsoft.com/office/powerpoint/2010/main" val="662794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AE" dirty="0"/>
              <a:t>القسم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ar-AE" dirty="0"/>
              <a:t>التيار الكهربائي و الدوائر الكهربائية</a:t>
            </a:r>
          </a:p>
        </p:txBody>
      </p:sp>
    </p:spTree>
    <p:extLst>
      <p:ext uri="{BB962C8B-B14F-4D97-AF65-F5344CB8AC3E}">
        <p14:creationId xmlns:p14="http://schemas.microsoft.com/office/powerpoint/2010/main" val="1230997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تدفق الجسيمات المشحونة</a:t>
            </a:r>
          </a:p>
          <a:p>
            <a:endParaRPr lang="ar-AE" dirty="0"/>
          </a:p>
          <a:p>
            <a:r>
              <a:rPr lang="ar-AE" dirty="0"/>
              <a:t>التيار الاصطلاحي : هو الاتجاه الذي تتدفق منه الشحنات الكهربائية </a:t>
            </a:r>
          </a:p>
          <a:p>
            <a:pPr marL="109728" indent="0">
              <a:buNone/>
            </a:pPr>
            <a:r>
              <a:rPr lang="ar-AE" dirty="0"/>
              <a:t>  الموجبة الاختبارية</a:t>
            </a:r>
          </a:p>
          <a:p>
            <a:pPr marL="109728" indent="0">
              <a:buNone/>
            </a:pPr>
            <a:endParaRPr lang="ar-AE" dirty="0"/>
          </a:p>
          <a:p>
            <a:pPr marL="109728" indent="0">
              <a:buNone/>
            </a:pPr>
            <a:r>
              <a:rPr lang="ar-AE" dirty="0"/>
              <a:t>اتجاه التيار الاصطلاحي عكس اتجاه سريان الالكترونات </a:t>
            </a:r>
          </a:p>
          <a:p>
            <a:pPr marL="109728" indent="0">
              <a:buNone/>
            </a:pPr>
            <a:endParaRPr lang="ar-AE" dirty="0"/>
          </a:p>
          <a:p>
            <a:pPr marL="109728" indent="0">
              <a:buNone/>
            </a:pPr>
            <a:r>
              <a:rPr lang="ar-AE" dirty="0"/>
              <a:t>تعمل البطارية كمضخة للشحنات ( مخزن للطاقة 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التيار الكهربائي</a:t>
            </a:r>
          </a:p>
        </p:txBody>
      </p:sp>
    </p:spTree>
    <p:extLst>
      <p:ext uri="{BB962C8B-B14F-4D97-AF65-F5344CB8AC3E}">
        <p14:creationId xmlns:p14="http://schemas.microsoft.com/office/powerpoint/2010/main" val="1579209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مجموعة مكونات كهربائية توفر مسار كامل للتيار </a:t>
            </a:r>
          </a:p>
          <a:p>
            <a:endParaRPr lang="ar-AE" dirty="0"/>
          </a:p>
          <a:p>
            <a:r>
              <a:rPr lang="ar-AE" dirty="0"/>
              <a:t>ما الشروط الواجب توفرها لمرور التيار :</a:t>
            </a:r>
          </a:p>
          <a:p>
            <a:r>
              <a:rPr lang="ar-AE" dirty="0"/>
              <a:t>1- وجود مسار مغلق</a:t>
            </a:r>
          </a:p>
          <a:p>
            <a:r>
              <a:rPr lang="ar-AE" dirty="0"/>
              <a:t>2- وجود بطارية ( مضخة شحنات )</a:t>
            </a:r>
          </a:p>
          <a:p>
            <a:endParaRPr lang="ar-AE" dirty="0"/>
          </a:p>
          <a:p>
            <a:r>
              <a:rPr lang="ar-AE" dirty="0"/>
              <a:t>المولد الكهربائي : جهاز يحول الطاقة الميكانيكية الى كهربائية</a:t>
            </a:r>
          </a:p>
          <a:p>
            <a:r>
              <a:rPr lang="ar-AE" dirty="0"/>
              <a:t>المحرك الكهربائي : جهاز يحول الطاقة الكهربائية الى ميكانيكية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الدائرة الكهربائية </a:t>
            </a:r>
          </a:p>
        </p:txBody>
      </p:sp>
    </p:spTree>
    <p:extLst>
      <p:ext uri="{BB962C8B-B14F-4D97-AF65-F5344CB8AC3E}">
        <p14:creationId xmlns:p14="http://schemas.microsoft.com/office/powerpoint/2010/main" val="254969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الشحنة كالطاقة لا تفنى و لا تستحدث من العدم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حفظ الشحنة</a:t>
            </a:r>
          </a:p>
        </p:txBody>
      </p:sp>
    </p:spTree>
    <p:extLst>
      <p:ext uri="{BB962C8B-B14F-4D97-AF65-F5344CB8AC3E}">
        <p14:creationId xmlns:p14="http://schemas.microsoft.com/office/powerpoint/2010/main" val="3943037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معدل تدفق الشحنات الكهربائية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𝐼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𝑞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r>
                  <a:rPr lang="ar-AE" dirty="0"/>
                  <a:t>              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𝐼</m:t>
                    </m:r>
                  </m:oMath>
                </a14:m>
                <a:r>
                  <a:rPr lang="ar-AE" dirty="0"/>
                  <a:t> : شدة التيار </a:t>
                </a:r>
                <a:r>
                  <a:rPr lang="ar-AE" dirty="0" err="1"/>
                  <a:t>بالامبير</a:t>
                </a:r>
                <a:r>
                  <a:rPr lang="ar-AE" dirty="0"/>
                  <a:t> </a:t>
                </a:r>
                <a:r>
                  <a:rPr lang="en-GB" dirty="0"/>
                  <a:t>A</a:t>
                </a:r>
                <a:r>
                  <a:rPr lang="ar-AE" dirty="0"/>
                  <a:t> </a:t>
                </a:r>
              </a:p>
              <a:p>
                <a:endParaRPr lang="ar-AE" dirty="0"/>
              </a:p>
              <a:p>
                <a:r>
                  <a:rPr lang="ar-AE" dirty="0"/>
                  <a:t>القدرة هي معدل استهلاك الطاقة و تساوي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𝑃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𝐸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𝐼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×∆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ar-AE" dirty="0"/>
                  <a:t>  </a:t>
                </a:r>
              </a:p>
              <a:p>
                <a:r>
                  <a:rPr lang="ar-AE" dirty="0"/>
                  <a:t>الامبير هي وحدة قياس شدة التيار و تكافئ كولوم / ثانية </a:t>
                </a:r>
              </a:p>
              <a:p>
                <a:endParaRPr lang="ar-AE" dirty="0"/>
              </a:p>
              <a:p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شدة التيار الكهربائي </a:t>
            </a:r>
          </a:p>
        </p:txBody>
      </p:sp>
    </p:spTree>
    <p:extLst>
      <p:ext uri="{BB962C8B-B14F-4D97-AF65-F5344CB8AC3E}">
        <p14:creationId xmlns:p14="http://schemas.microsoft.com/office/powerpoint/2010/main" val="132639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ما شدة التيار المار عبر مصباح قدرته </a:t>
                </a:r>
                <a:r>
                  <a:rPr lang="en-GB" dirty="0"/>
                  <a:t>75WATT</a:t>
                </a:r>
                <a:r>
                  <a:rPr lang="ar-AE" dirty="0"/>
                  <a:t>  متصل بمقبس كهرباء يعمل بفرق جهد 125 فولت </a:t>
                </a:r>
              </a:p>
              <a:p>
                <a:endParaRPr lang="ar-AE" dirty="0"/>
              </a:p>
              <a:p>
                <a:r>
                  <a:rPr lang="ar-AE" dirty="0"/>
                  <a:t>الحل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𝐼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𝑉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75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125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=0.6</m:t>
                    </m:r>
                    <m:r>
                      <a:rPr lang="en-GB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ar-AE" dirty="0"/>
                  <a:t> </a:t>
                </a:r>
              </a:p>
              <a:p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سؤال</a:t>
            </a:r>
          </a:p>
        </p:txBody>
      </p:sp>
    </p:spTree>
    <p:extLst>
      <p:ext uri="{BB962C8B-B14F-4D97-AF65-F5344CB8AC3E}">
        <p14:creationId xmlns:p14="http://schemas.microsoft.com/office/powerpoint/2010/main" val="1834566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13626"/>
            <a:ext cx="4038600" cy="3860986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ar-AE" dirty="0"/>
              <a:t>لاحظ رموز العناصر في الدوائر الكهربائية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الرسم التخطيطي للدوائر الكهربائية</a:t>
            </a:r>
          </a:p>
        </p:txBody>
      </p:sp>
    </p:spTree>
    <p:extLst>
      <p:ext uri="{BB962C8B-B14F-4D97-AF65-F5344CB8AC3E}">
        <p14:creationId xmlns:p14="http://schemas.microsoft.com/office/powerpoint/2010/main" val="591568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المقاومة الكهربائية  : اعاقة تبديها المادة لمرور التيار </a:t>
                </a:r>
              </a:p>
              <a:p>
                <a:r>
                  <a:rPr lang="ar-AE" dirty="0"/>
                  <a:t>تنشا عن التصادمات بين الالكترونات و ذرات المادة </a:t>
                </a:r>
              </a:p>
              <a:p>
                <a:r>
                  <a:rPr lang="ar-AE" dirty="0"/>
                  <a:t>المقاومة الكهربائية تساوي فرق الجهد مقسوما على شدة التيار </a:t>
                </a:r>
              </a:p>
              <a:p>
                <a:endParaRPr lang="ar-AE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𝐼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𝑉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𝑅</m:t>
                        </m:r>
                      </m:den>
                    </m:f>
                  </m:oMath>
                </a14:m>
                <a:r>
                  <a:rPr lang="ar-AE" dirty="0"/>
                  <a:t>    </a:t>
                </a:r>
              </a:p>
              <a:p>
                <a:r>
                  <a:rPr lang="en-GB" dirty="0"/>
                  <a:t>R</a:t>
                </a:r>
                <a:r>
                  <a:rPr lang="ar-AE" dirty="0"/>
                  <a:t> المقاومة الكهربائية ووحدتها الاوم ( </a:t>
                </a:r>
                <a:r>
                  <a:rPr lang="en-GB" dirty="0">
                    <a:sym typeface="Symbol"/>
                  </a:rPr>
                  <a:t></a:t>
                </a:r>
                <a:r>
                  <a:rPr lang="ar-AE" dirty="0"/>
                  <a:t> ) </a:t>
                </a:r>
              </a:p>
              <a:p>
                <a:endParaRPr lang="ar-AE" dirty="0"/>
              </a:p>
              <a:p>
                <a:r>
                  <a:rPr lang="ar-AE" dirty="0"/>
                  <a:t>لا تعتمد المقاومة على فرق الجهد او شدة التيار 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المقاومة الكهربائية و قانون اوم</a:t>
            </a:r>
          </a:p>
        </p:txBody>
      </p:sp>
    </p:spTree>
    <p:extLst>
      <p:ext uri="{BB962C8B-B14F-4D97-AF65-F5344CB8AC3E}">
        <p14:creationId xmlns:p14="http://schemas.microsoft.com/office/powerpoint/2010/main" val="2710853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1- الطول : تتناسب المقاومة طرديا مع الطول</a:t>
            </a:r>
          </a:p>
          <a:p>
            <a:r>
              <a:rPr lang="ar-AE" dirty="0"/>
              <a:t>2- مساحة المقطع العرضي  : تتناسب المقاومة عكسيا مع مساحة المقطع العرضي </a:t>
            </a:r>
          </a:p>
          <a:p>
            <a:r>
              <a:rPr lang="ar-AE" dirty="0"/>
              <a:t>3- درجة الحرارة : تزداد مقاومة معظم الفلزات بارتفاع درجة الحرارة </a:t>
            </a:r>
          </a:p>
          <a:p>
            <a:r>
              <a:rPr lang="ar-AE" dirty="0"/>
              <a:t>4- نوع المادة ( ترتب المواد حسب جودة التوصيل كما يلي الفضة النحاس الالمنيوم الذهب الحديد </a:t>
            </a:r>
            <a:r>
              <a:rPr lang="ar-AE" dirty="0" err="1"/>
              <a:t>البلاتينيوم</a:t>
            </a:r>
            <a:r>
              <a:rPr lang="ar-AE" dirty="0"/>
              <a:t> 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العوامل التي تعتمد عليها المقاومة الكهربائية</a:t>
            </a:r>
          </a:p>
        </p:txBody>
      </p:sp>
    </p:spTree>
    <p:extLst>
      <p:ext uri="{BB962C8B-B14F-4D97-AF65-F5344CB8AC3E}">
        <p14:creationId xmlns:p14="http://schemas.microsoft.com/office/powerpoint/2010/main" val="3031014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25524"/>
            <a:ext cx="4038600" cy="223719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ar-AE" dirty="0"/>
              <a:t>ادرس الجدول المبين الذي يوضح العوامل السابقة التي تعتمد عليها المقاومة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AE" dirty="0"/>
              <a:t>الجدول التالي يبين العوامل التي تعتمد عليها المقاومة</a:t>
            </a:r>
          </a:p>
        </p:txBody>
      </p:sp>
    </p:spTree>
    <p:extLst>
      <p:ext uri="{BB962C8B-B14F-4D97-AF65-F5344CB8AC3E}">
        <p14:creationId xmlns:p14="http://schemas.microsoft.com/office/powerpoint/2010/main" val="476287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جهاز مصمم ليكون له مقاومة معينة </a:t>
            </a:r>
          </a:p>
          <a:p>
            <a:endParaRPr lang="ar-AE" dirty="0"/>
          </a:p>
          <a:p>
            <a:r>
              <a:rPr lang="ar-AE" dirty="0"/>
              <a:t>يستفاد منها في التحكم في شدة التيار </a:t>
            </a:r>
          </a:p>
          <a:p>
            <a:endParaRPr lang="ar-AE" dirty="0"/>
          </a:p>
          <a:p>
            <a:r>
              <a:rPr lang="ar-AE" dirty="0"/>
              <a:t>المقاوم المتغير ( </a:t>
            </a:r>
            <a:r>
              <a:rPr lang="ar-AE" dirty="0" err="1"/>
              <a:t>الريوستات</a:t>
            </a:r>
            <a:r>
              <a:rPr lang="ar-AE" dirty="0"/>
              <a:t> ) يستفاد منه في التحكم في شدة التيار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المقاوم</a:t>
            </a:r>
          </a:p>
        </p:txBody>
      </p:sp>
    </p:spTree>
    <p:extLst>
      <p:ext uri="{BB962C8B-B14F-4D97-AF65-F5344CB8AC3E}">
        <p14:creationId xmlns:p14="http://schemas.microsoft.com/office/powerpoint/2010/main" val="2591886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يسحب مصباح تيار شدته </a:t>
                </a:r>
                <a:r>
                  <a:rPr lang="en-GB" dirty="0"/>
                  <a:t>0.5A</a:t>
                </a:r>
                <a:r>
                  <a:rPr lang="ar-AE" dirty="0"/>
                  <a:t> عند توصيله بمصدر فرق جهد </a:t>
                </a:r>
                <a:r>
                  <a:rPr lang="en-GB" dirty="0"/>
                  <a:t>120V</a:t>
                </a:r>
                <a:r>
                  <a:rPr lang="ar-AE" dirty="0"/>
                  <a:t>   احسب </a:t>
                </a:r>
              </a:p>
              <a:p>
                <a:r>
                  <a:rPr lang="ar-AE" dirty="0"/>
                  <a:t>1- مقاومة المصباح الكهربائية    2- القدرة الكهربائية</a:t>
                </a:r>
              </a:p>
              <a:p>
                <a:r>
                  <a:rPr lang="ar-AE" dirty="0"/>
                  <a:t>الحل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𝑉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𝐼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120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0.5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=240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/>
                        <a:ea typeface="Cambria Math"/>
                      </a:rPr>
                      <m:t>Ω</m:t>
                    </m:r>
                  </m:oMath>
                </a14:m>
                <a:endParaRPr lang="ar-AE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𝑃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𝐼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×∆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=0.5×120=60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𝑤𝑎𝑡𝑡</m:t>
                    </m:r>
                  </m:oMath>
                </a14:m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سؤال </a:t>
            </a:r>
          </a:p>
        </p:txBody>
      </p:sp>
    </p:spTree>
    <p:extLst>
      <p:ext uri="{BB962C8B-B14F-4D97-AF65-F5344CB8AC3E}">
        <p14:creationId xmlns:p14="http://schemas.microsoft.com/office/powerpoint/2010/main" val="4038236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التوصيل على التوالي و التوازي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ar-AE" dirty="0"/>
              <a:t>يوصل الفولتميتر على التوازي و يستخدم لقياس فرق الجهد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ar-AE" dirty="0"/>
              <a:t>يوصل </a:t>
            </a:r>
            <a:r>
              <a:rPr lang="ar-AE" dirty="0" err="1"/>
              <a:t>الاميتر</a:t>
            </a:r>
            <a:r>
              <a:rPr lang="ar-AE" dirty="0"/>
              <a:t> على التوالي و يستخدم لقياس شدة التيار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022" y="2299938"/>
            <a:ext cx="2066544" cy="2231136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642" y="2279364"/>
            <a:ext cx="2034540" cy="2272284"/>
          </a:xfrm>
        </p:spPr>
      </p:pic>
    </p:spTree>
    <p:extLst>
      <p:ext uri="{BB962C8B-B14F-4D97-AF65-F5344CB8AC3E}">
        <p14:creationId xmlns:p14="http://schemas.microsoft.com/office/powerpoint/2010/main" val="3455762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AE" dirty="0"/>
              <a:t>القسم2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ar-AE" dirty="0"/>
              <a:t>استخدام الطاقة الكهربائية</a:t>
            </a:r>
          </a:p>
        </p:txBody>
      </p:sp>
    </p:spTree>
    <p:extLst>
      <p:ext uri="{BB962C8B-B14F-4D97-AF65-F5344CB8AC3E}">
        <p14:creationId xmlns:p14="http://schemas.microsoft.com/office/powerpoint/2010/main" val="3194971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عند مرور تيار كهربائي في موصل ترتفع درجة حرارته ؟</a:t>
            </a:r>
          </a:p>
          <a:p>
            <a:r>
              <a:rPr lang="ar-AE" dirty="0"/>
              <a:t>الحل</a:t>
            </a:r>
          </a:p>
          <a:p>
            <a:r>
              <a:rPr lang="ar-AE" dirty="0"/>
              <a:t>بسبب تحول الطاقة الحركية للإلكترونات نتيجة التصادمات الى طاقة حرارية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تسخين المقاوم</a:t>
            </a:r>
          </a:p>
        </p:txBody>
      </p:sp>
    </p:spTree>
    <p:extLst>
      <p:ext uri="{BB962C8B-B14F-4D97-AF65-F5344CB8AC3E}">
        <p14:creationId xmlns:p14="http://schemas.microsoft.com/office/powerpoint/2010/main" val="1944416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معدل تغير الطاقة بالنسبة للزمن</a:t>
                </a:r>
              </a:p>
              <a:p>
                <a:endParaRPr lang="ar-AE" dirty="0"/>
              </a:p>
              <a:p>
                <a:r>
                  <a:rPr lang="ar-AE" dirty="0"/>
                  <a:t>قوانين حساب القدرة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𝑃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𝐸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𝐼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×∆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𝐼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𝑅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∆</m:t>
                            </m:r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𝑉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𝑅</m:t>
                        </m:r>
                      </m:den>
                    </m:f>
                    <m:r>
                      <a:rPr lang="en-GB" b="0" i="1" smtClean="0">
                        <a:latin typeface="Cambria Math"/>
                        <a:ea typeface="Cambria Math"/>
                      </a:rPr>
                      <m:t>        </m:t>
                    </m:r>
                  </m:oMath>
                </a14:m>
                <a:r>
                  <a:rPr lang="ar-AE" dirty="0"/>
                  <a:t>      </a:t>
                </a:r>
              </a:p>
              <a:p>
                <a:r>
                  <a:rPr lang="en-GB" dirty="0"/>
                  <a:t>P</a:t>
                </a:r>
                <a:r>
                  <a:rPr lang="ar-AE" dirty="0"/>
                  <a:t> : القدرة بالواط </a:t>
                </a:r>
              </a:p>
              <a:p>
                <a:r>
                  <a:rPr lang="en-GB" dirty="0"/>
                  <a:t>I</a:t>
                </a:r>
                <a:r>
                  <a:rPr lang="ar-AE" dirty="0"/>
                  <a:t> شدة التيار </a:t>
                </a:r>
                <a:r>
                  <a:rPr lang="ar-AE" dirty="0" err="1"/>
                  <a:t>بالامبير</a:t>
                </a:r>
                <a:endParaRPr lang="ar-AE" dirty="0"/>
              </a:p>
              <a:p>
                <a:r>
                  <a:rPr lang="en-GB" dirty="0"/>
                  <a:t>R</a:t>
                </a:r>
                <a:r>
                  <a:rPr lang="ar-AE" dirty="0"/>
                  <a:t> : المقاومة </a:t>
                </a:r>
                <a:r>
                  <a:rPr lang="ar-AE" dirty="0" err="1"/>
                  <a:t>بالاوم</a:t>
                </a:r>
                <a:endParaRPr lang="ar-AE" dirty="0"/>
              </a:p>
              <a:p>
                <a:r>
                  <a:rPr lang="en-GB" dirty="0"/>
                  <a:t>ΔV</a:t>
                </a:r>
                <a:r>
                  <a:rPr lang="ar-AE" dirty="0"/>
                  <a:t> : فرق الجهد بالفولت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القدرة ( </a:t>
            </a:r>
            <a:r>
              <a:rPr lang="en-GB" dirty="0"/>
              <a:t>P</a:t>
            </a:r>
            <a:r>
              <a:rPr lang="ar-AE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801988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يعمل سخان كهربائي مقاومته </a:t>
                </a:r>
                <a:r>
                  <a:rPr lang="en-GB" dirty="0"/>
                  <a:t>15</a:t>
                </a:r>
                <a:r>
                  <a:rPr lang="el-GR" dirty="0"/>
                  <a:t>Ω</a:t>
                </a:r>
                <a:r>
                  <a:rPr lang="ar-AE" dirty="0"/>
                  <a:t>على مأخذ كهرباء </a:t>
                </a:r>
                <a:r>
                  <a:rPr lang="en-GB" dirty="0"/>
                  <a:t>120V</a:t>
                </a:r>
                <a:r>
                  <a:rPr lang="ar-AE" dirty="0"/>
                  <a:t> </a:t>
                </a:r>
              </a:p>
              <a:p>
                <a:r>
                  <a:rPr lang="ar-AE" dirty="0"/>
                  <a:t>1- احسب شدة التيار المار عبر السخان </a:t>
                </a:r>
              </a:p>
              <a:p>
                <a:r>
                  <a:rPr lang="ar-AE" dirty="0"/>
                  <a:t>2- القدرة الكهربائية المتحررة </a:t>
                </a:r>
              </a:p>
              <a:p>
                <a:r>
                  <a:rPr lang="ar-AE" dirty="0"/>
                  <a:t>الحل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𝐼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𝑉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𝑅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120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15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=8.0</m:t>
                    </m:r>
                    <m:r>
                      <a:rPr lang="en-GB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ar-AE" dirty="0"/>
                  <a:t>         </a:t>
                </a:r>
                <a:r>
                  <a:rPr lang="en-GB" dirty="0"/>
                  <a:t>1-</a:t>
                </a:r>
                <a:r>
                  <a:rPr lang="ar-AE" dirty="0"/>
                  <a:t>      </a:t>
                </a:r>
              </a:p>
              <a:p>
                <a:r>
                  <a:rPr lang="en-GB" dirty="0"/>
                  <a:t>2-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𝑃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𝐼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×∆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=8.0×120=960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𝑊𝐴𝑇𝑇</m:t>
                    </m:r>
                  </m:oMath>
                </a14:m>
                <a:endParaRPr lang="ar-AE" dirty="0"/>
              </a:p>
              <a:p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سؤال</a:t>
            </a:r>
          </a:p>
        </p:txBody>
      </p:sp>
    </p:spTree>
    <p:extLst>
      <p:ext uri="{BB962C8B-B14F-4D97-AF65-F5344CB8AC3E}">
        <p14:creationId xmlns:p14="http://schemas.microsoft.com/office/powerpoint/2010/main" val="2702660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مواد تصل مقاومتها الى الصفر على درجة حرارة معينة</a:t>
            </a:r>
          </a:p>
          <a:p>
            <a:endParaRPr lang="ar-AE" dirty="0"/>
          </a:p>
          <a:p>
            <a:endParaRPr lang="ar-AE" dirty="0"/>
          </a:p>
          <a:p>
            <a:r>
              <a:rPr lang="ar-AE" dirty="0"/>
              <a:t>ميزاتها :</a:t>
            </a:r>
          </a:p>
          <a:p>
            <a:r>
              <a:rPr lang="ar-AE" dirty="0"/>
              <a:t>1- مقاومتها تساوي صفر</a:t>
            </a:r>
          </a:p>
          <a:p>
            <a:r>
              <a:rPr lang="ar-AE" dirty="0"/>
              <a:t>2- لا يوجد فرق جهد عبر طرفي السلك فائق التوصيل</a:t>
            </a:r>
          </a:p>
          <a:p>
            <a:r>
              <a:rPr lang="ar-AE" dirty="0"/>
              <a:t>3- لا تتحول الطاقة الكهربائية داخلها الى صور الطاقة الاخرى</a:t>
            </a:r>
          </a:p>
          <a:p>
            <a:endParaRPr lang="ar-AE" dirty="0"/>
          </a:p>
          <a:p>
            <a:r>
              <a:rPr lang="ar-AE" dirty="0"/>
              <a:t>من استخداماتها مغناطيسات التصوير بالرنين المغناطيسي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الموصلات فائقة التوصيل</a:t>
            </a:r>
          </a:p>
        </p:txBody>
      </p:sp>
    </p:spTree>
    <p:extLst>
      <p:ext uri="{BB962C8B-B14F-4D97-AF65-F5344CB8AC3E}">
        <p14:creationId xmlns:p14="http://schemas.microsoft.com/office/powerpoint/2010/main" val="1544163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AE" dirty="0"/>
              <a:t>لتقليل الطاقة الكهربائية في اسلاك نقل الطاقة :</a:t>
            </a:r>
          </a:p>
          <a:p>
            <a:r>
              <a:rPr lang="ar-AE" dirty="0"/>
              <a:t>1- تقليل شدة التيار  </a:t>
            </a:r>
          </a:p>
          <a:p>
            <a:r>
              <a:rPr lang="ar-AE" dirty="0"/>
              <a:t>2- تقليل المقاومة</a:t>
            </a:r>
          </a:p>
          <a:p>
            <a:endParaRPr lang="ar-AE" dirty="0"/>
          </a:p>
          <a:p>
            <a:r>
              <a:rPr lang="ar-AE" dirty="0"/>
              <a:t>ترسل الطاقة الكهربائية على صورة تيار مرتفع الجهد منخفض الشدة</a:t>
            </a:r>
          </a:p>
          <a:p>
            <a:endParaRPr lang="ar-AE" dirty="0"/>
          </a:p>
          <a:p>
            <a:r>
              <a:rPr lang="ar-AE" dirty="0"/>
              <a:t>الوحدة التجارية المستخدمة في تقدير اثمان الطاقة هي </a:t>
            </a:r>
            <a:r>
              <a:rPr lang="ar-AE" dirty="0" err="1"/>
              <a:t>الكيلووات</a:t>
            </a:r>
            <a:r>
              <a:rPr lang="ar-AE" dirty="0"/>
              <a:t> ساعة</a:t>
            </a:r>
          </a:p>
          <a:p>
            <a:pPr marL="109728" indent="0">
              <a:buNone/>
            </a:pPr>
            <a:r>
              <a:rPr lang="ar-AE" dirty="0"/>
              <a:t>     ورمزها </a:t>
            </a:r>
            <a:r>
              <a:rPr lang="en-GB" dirty="0"/>
              <a:t>KWh</a:t>
            </a:r>
            <a:r>
              <a:rPr lang="ar-AE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توفير الطاقة الكهربائية</a:t>
            </a:r>
          </a:p>
        </p:txBody>
      </p:sp>
    </p:spTree>
    <p:extLst>
      <p:ext uri="{BB962C8B-B14F-4D97-AF65-F5344CB8AC3E}">
        <p14:creationId xmlns:p14="http://schemas.microsoft.com/office/powerpoint/2010/main" val="2175622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𝑃</m:t>
                    </m:r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𝐾𝑊</m:t>
                    </m:r>
                    <m:r>
                      <a:rPr lang="en-GB" b="0" i="1" smtClean="0">
                        <a:latin typeface="Cambria Math"/>
                      </a:rPr>
                      <m:t>)×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h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)×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𝑝𝑟𝑖𝑐𝑒</m:t>
                    </m:r>
                  </m:oMath>
                </a14:m>
                <a:r>
                  <a:rPr lang="ar-AE" dirty="0"/>
                  <a:t> تكاليف الاستهلاك</a:t>
                </a:r>
              </a:p>
              <a:p>
                <a:endParaRPr lang="ar-AE" dirty="0"/>
              </a:p>
              <a:p>
                <a:r>
                  <a:rPr lang="ar-AE" dirty="0"/>
                  <a:t>لاحظ ان السعر هو ثمن الكيلوواط ساعه الواحد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حساب تكاليف استهلاك الطاقة </a:t>
            </a:r>
          </a:p>
        </p:txBody>
      </p:sp>
    </p:spTree>
    <p:extLst>
      <p:ext uri="{BB962C8B-B14F-4D97-AF65-F5344CB8AC3E}">
        <p14:creationId xmlns:p14="http://schemas.microsoft.com/office/powerpoint/2010/main" val="3698316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AE" dirty="0"/>
                  <a:t>يمر تيار كهربائي في سخان شدته </a:t>
                </a:r>
                <a:r>
                  <a:rPr lang="en-GB" dirty="0"/>
                  <a:t>15.0A</a:t>
                </a:r>
                <a:r>
                  <a:rPr lang="ar-AE" dirty="0"/>
                  <a:t> من مصدر كهرباء </a:t>
                </a:r>
                <a:r>
                  <a:rPr lang="en-GB" dirty="0"/>
                  <a:t>120V</a:t>
                </a:r>
                <a:r>
                  <a:rPr lang="ar-AE" dirty="0"/>
                  <a:t> يتم تشغيله مدة </a:t>
                </a:r>
                <a:r>
                  <a:rPr lang="en-GB" dirty="0"/>
                  <a:t>5.0h</a:t>
                </a:r>
                <a:r>
                  <a:rPr lang="ar-AE" dirty="0"/>
                  <a:t> يوميا  احسب:</a:t>
                </a:r>
              </a:p>
              <a:p>
                <a:r>
                  <a:rPr lang="ar-AE" dirty="0"/>
                  <a:t>1- القدرة التي يستهلكها السخان</a:t>
                </a:r>
              </a:p>
              <a:p>
                <a:r>
                  <a:rPr lang="ar-AE" dirty="0"/>
                  <a:t>الحل :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𝑃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𝐼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×∆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=15×120=1800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𝑤</m:t>
                    </m:r>
                  </m:oMath>
                </a14:m>
                <a:r>
                  <a:rPr lang="ar-AE" dirty="0"/>
                  <a:t>   </a:t>
                </a:r>
              </a:p>
              <a:p>
                <a:r>
                  <a:rPr lang="ar-AE" dirty="0"/>
                  <a:t>2- تكلفة تشغيل السخان مدة 30 يوم اذا كان ثمن الكيلو واط ساعه الواحد </a:t>
                </a:r>
                <a:r>
                  <a:rPr lang="en-GB" dirty="0"/>
                  <a:t>0.30 </a:t>
                </a:r>
                <a:r>
                  <a:rPr lang="ar-AE" dirty="0"/>
                  <a:t> درهم اماراتي </a:t>
                </a:r>
              </a:p>
              <a:p>
                <a:r>
                  <a:rPr lang="ar-AE" dirty="0"/>
                  <a:t>الحل</a:t>
                </a:r>
              </a:p>
              <a:p>
                <a:r>
                  <a:rPr lang="ar-AE" dirty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1800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1000</m:t>
                        </m:r>
                      </m:den>
                    </m:f>
                    <m:r>
                      <a:rPr lang="en-GB" b="0" i="1" smtClean="0">
                        <a:latin typeface="Cambria Math"/>
                        <a:ea typeface="Cambria Math"/>
                      </a:rPr>
                      <m:t>×30×5×0.30=81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𝐴𝐸𝐷</m:t>
                    </m:r>
                  </m:oMath>
                </a14:m>
                <a:r>
                  <a:rPr lang="ar-AE" dirty="0"/>
                  <a:t> </a:t>
                </a:r>
                <a:r>
                  <a:rPr lang="ar-AE"/>
                  <a:t>تكلفة التشغيل</a:t>
                </a:r>
                <a:endParaRPr lang="ar-A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dirty="0"/>
              <a:t>سؤال</a:t>
            </a:r>
          </a:p>
        </p:txBody>
      </p:sp>
    </p:spTree>
    <p:extLst>
      <p:ext uri="{BB962C8B-B14F-4D97-AF65-F5344CB8AC3E}">
        <p14:creationId xmlns:p14="http://schemas.microsoft.com/office/powerpoint/2010/main" val="678646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97</TotalTime>
  <Words>707</Words>
  <Application>Microsoft Office PowerPoint</Application>
  <PresentationFormat>On-screen Show (4:3)</PresentationFormat>
  <Paragraphs>122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الوحدة 3</vt:lpstr>
      <vt:lpstr>القسم 1</vt:lpstr>
      <vt:lpstr>التيار الكهربائي</vt:lpstr>
      <vt:lpstr>الدائرة الكهربائية </vt:lpstr>
      <vt:lpstr>حفظ الشحنة</vt:lpstr>
      <vt:lpstr>شدة التيار الكهربائي </vt:lpstr>
      <vt:lpstr>سؤال</vt:lpstr>
      <vt:lpstr>الرسم التخطيطي للدوائر الكهربائية</vt:lpstr>
      <vt:lpstr>المقاومة الكهربائية و قانون اوم</vt:lpstr>
      <vt:lpstr>العوامل التي تعتمد عليها المقاومة الكهربائية</vt:lpstr>
      <vt:lpstr>الجدول التالي يبين العوامل التي تعتمد عليها المقاومة</vt:lpstr>
      <vt:lpstr>المقاوم</vt:lpstr>
      <vt:lpstr>سؤال </vt:lpstr>
      <vt:lpstr>التوصيل على التوالي و التوازي</vt:lpstr>
      <vt:lpstr>القسم2</vt:lpstr>
      <vt:lpstr>تسخين المقاوم</vt:lpstr>
      <vt:lpstr>القدرة ( P )</vt:lpstr>
      <vt:lpstr>سؤال</vt:lpstr>
      <vt:lpstr>الموصلات فائقة التوصيل</vt:lpstr>
      <vt:lpstr>توفير الطاقة الكهربائية</vt:lpstr>
      <vt:lpstr>حساب تكاليف استهلاك الطاقة </vt:lpstr>
      <vt:lpstr>سؤال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الوحدة 3</dc:title>
  <dc:creator>PC-5</dc:creator>
  <cp:lastModifiedBy>asifhammoud1978@gmail.com</cp:lastModifiedBy>
  <cp:revision>14</cp:revision>
  <dcterms:created xsi:type="dcterms:W3CDTF">2019-03-30T18:13:38Z</dcterms:created>
  <dcterms:modified xsi:type="dcterms:W3CDTF">2024-09-09T18:20:49Z</dcterms:modified>
</cp:coreProperties>
</file>