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6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notesSlides/notesSlide7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notesSlides/notesSlide8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notesSlides/notesSlide9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notesSlides/notesSlide10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notesSlides/notesSlide11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notesSlides/notesSlide12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2" r:id="rId2"/>
    <p:sldId id="420" r:id="rId3"/>
    <p:sldId id="423" r:id="rId4"/>
    <p:sldId id="433" r:id="rId5"/>
    <p:sldId id="424" r:id="rId6"/>
    <p:sldId id="426" r:id="rId7"/>
    <p:sldId id="434" r:id="rId8"/>
    <p:sldId id="427" r:id="rId9"/>
    <p:sldId id="435" r:id="rId10"/>
    <p:sldId id="429" r:id="rId11"/>
    <p:sldId id="436" r:id="rId12"/>
    <p:sldId id="43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1T03:58:2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3999.51147" units="1/in"/>
          <inkml:channelProperty channel="T" name="resolution" value="1" units="1/dev"/>
        </inkml:channelProperties>
      </inkml:inkSource>
      <inkml:timestamp xml:id="ts0" timeString="2021-02-27T12:54:16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24780 16188 155 0,'0'3'195'16,"0"-3"-62"-16,0 0-40 0,0 0-37 0,0 0-17 16,0 0-21-16,0-3-4 0,0 3-12 15,0 0-2-15,0 3 0 0,0-3 7 16,0 0 1-16,0 0-4 0,0 0-2 16,0 0-4-16,0 0-6 0,0 0-7 15,0 0-20-15,0 0-47 0,0 0-99 0,0 0-28 16,0 0 44-16</inkml:trace>
  <inkml:trace contextRef="#ctx0" brushRef="#br0" timeOffset="1">28162 15943 109 0,'0'-3'327'0,"6"-1"-55"0,-6 0-66 15,7 0-53-15,-7 1-50 0,0-2-44 16,0 3-29-16,0 2-12 0,0-4 10 0,0 1 25 15,0 3 21-15,0-5 7 0,0 5-7 16,0 0-21-16,0 0-33 0,0 0-48 16,0 0-70-16,0 0-64 0,0 0-62 15,0 0-120-15,0 0-15 0,-7 0 65 16,7 5 153-16</inkml:trace>
  <inkml:trace contextRef="#ctx0" brushRef="#br0" timeOffset="2">26989 16375 203 0,'0'0'424'0,"6"0"-120"0,-6 0-118 16,6 0-98-16,-6 0-85 0,0 0-77 16,8 0-41-16,-8-3-14 0,0 3-12 15,0 0-76-15,0 0-26 0,0 0 35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172A-818B-4EDC-9C69-D85B0CFB6DCE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D58F4-F1E3-4935-A88D-6853584EE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9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04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55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90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8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0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78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3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92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09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E23E4-8A31-4EB4-92B0-5DDBA0149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4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77C5-7433-4A91-B973-4D3988E45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48B20-968B-426E-B529-A7341849C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104C-6C48-4EB6-A299-3A568457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CE84-C0B1-47BC-A385-741FCD0C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36BF5-7EE7-45A1-BEDC-6CF0585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9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127B-6D6D-4065-92A6-5D86104D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EDC8-C5AC-4DF4-ADC3-76BCF551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71B9-6219-4148-A3F7-E4B0476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E64F-8518-450B-AE84-7E804CFA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20DF-7700-4A50-8662-A210FF01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12F-D5E6-41F2-8E63-C2CB42C8E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CC105-636D-4E43-A8FE-F876AFC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00F3-8D6E-41A9-9708-07A9FE9E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D5D9-4917-48B2-B9AC-EC0DD253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A119-53B0-4107-A3B8-5B61606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5777-638E-4488-A32F-496D4BFF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794BE-825B-4A98-AD44-26EEBCB74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FDFD9-0A28-4C22-883B-F13EC74D9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B62E8-78E1-4463-9C14-E704A499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2C954-ECC5-424C-85AB-09834679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E1DD8-77B2-4276-A00F-AC3F0453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E5D1-D2C5-4CD3-8A4A-70B5D831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752A5-3A67-49F7-B4CA-FF3DFCC2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9B3F-E6F5-4220-A4EA-4CB24BD2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09990-B6A8-4814-9019-91206921B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C4BB6-CBDF-4981-BDA6-0CDF86E88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3660-D7B1-448E-BED6-36A9E0884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7B2C7-4199-4CAF-86F6-62237959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09B64-F1EF-46EA-9581-E71053E4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B446-F224-4791-9B2C-B1A966E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35F01-5261-4AA7-AA3F-97638606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B26DE-6E5F-4BF8-90F3-35099EFA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B25DC-22A1-4ECB-B153-43A93247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9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121BC-13C9-4C62-993B-2A73A902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6D08-F971-4C75-9370-2D8D907B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B4CFB-7B71-4942-95FC-FB2BB5FC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1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A959-ED05-4A82-A678-9DCC4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7FBD-49A4-4491-B9A9-3BCF60C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792D-8D4B-43B8-AFBE-EE4BC389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D61AF-A778-43BB-9809-3A829849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C956-DBBD-4997-85EF-23062177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0A13E-8CB0-4340-87C8-05260893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E5CD-0CEA-4E65-BC1C-828841E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6C64-8ACC-4461-98B4-C2FEDE032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7597B-92B1-4781-A5A6-BAB964B2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63E07-72FF-4630-B639-A83AFFB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5A707-F261-49EF-90D4-558B335A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1ECE-D023-46D1-80F4-E7ACED26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9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99DA-8953-4765-8C05-234AFB8D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EE55D-2357-4399-B003-32982ED3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28114-04D1-4C6B-AEA5-63501193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7056F-F3FF-410F-801D-A097D7F48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6110-A4BE-493F-916D-15F7096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219CB-5983-4DD5-88F4-8C71696AE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D22B-14DB-4BCF-AAD4-F5F472F52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091A-B709-49CF-A518-2BE5B01E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329C-EE52-4F1B-B83B-5D1C8EE7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2FB-5344-426B-948E-31B7D69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5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3A60-B385-4433-8EAD-041423D8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5EE02-8E38-41A2-992E-76BF79449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E0BA2-6DF0-4C83-8649-D0BED791D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FECB-AD5E-41CC-983A-6AF56E30336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AE67-224F-42A5-B177-4EC2BC9E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32C5-7D19-40A2-A2CC-B1C0033B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89D64-C16E-4B7A-8ED2-D2802EF09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customXml" Target="../ink/ink1.xml"/><Relationship Id="rId11" Type="http://schemas.openxmlformats.org/officeDocument/2006/relationships/image" Target="../media/image2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4" Type="http://schemas.openxmlformats.org/officeDocument/2006/relationships/notesSlide" Target="../notesSlides/notesSlide2.xml"/><Relationship Id="rId9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4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11" Type="http://schemas.openxmlformats.org/officeDocument/2006/relationships/image" Target="../media/image5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image" Target="../media/image7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11" Type="http://schemas.openxmlformats.org/officeDocument/2006/relationships/image" Target="../media/image9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1" Type="http://schemas.openxmlformats.org/officeDocument/2006/relationships/image" Target="../media/image10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.xml"/><Relationship Id="rId11" Type="http://schemas.openxmlformats.org/officeDocument/2006/relationships/image" Target="../media/image11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.xml"/><Relationship Id="rId11" Type="http://schemas.openxmlformats.org/officeDocument/2006/relationships/image" Target="../media/image13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.xml"/><Relationship Id="rId11" Type="http://schemas.openxmlformats.org/officeDocument/2006/relationships/image" Target="../media/image14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.xml"/><Relationship Id="rId11" Type="http://schemas.openxmlformats.org/officeDocument/2006/relationships/image" Target="../media/image15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.xml"/><Relationship Id="rId11" Type="http://schemas.openxmlformats.org/officeDocument/2006/relationships/image" Target="../media/image16.png"/><Relationship Id="rId5" Type="http://schemas.openxmlformats.org/officeDocument/2006/relationships/image" Target="../media/image71.png"/><Relationship Id="rId10" Type="http://schemas.openxmlformats.org/officeDocument/2006/relationships/image" Target="../media/image9.emf"/><Relationship Id="rId9" Type="http://schemas.openxmlformats.org/officeDocument/2006/relationships/customXml" Target="../ink/ink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62846" y="229340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197022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33BF4-9CFC-4F58-84F5-334B35B1882C}"/>
              </a:ext>
            </a:extLst>
          </p:cNvPr>
          <p:cNvSpPr/>
          <p:nvPr/>
        </p:nvSpPr>
        <p:spPr>
          <a:xfrm>
            <a:off x="3045122" y="435724"/>
            <a:ext cx="332456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/>
              <a:t>9 – 5 infinite geometric Series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478E-A43D-4921-8B13-9425E2D2C328}"/>
              </a:ext>
            </a:extLst>
          </p:cNvPr>
          <p:cNvSpPr txBox="1"/>
          <p:nvPr/>
        </p:nvSpPr>
        <p:spPr>
          <a:xfrm>
            <a:off x="228347" y="1714879"/>
            <a:ext cx="2622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1. Graph points with polar coordinates.</a:t>
            </a:r>
          </a:p>
          <a:p>
            <a:endParaRPr lang="en-US" sz="2000" dirty="0">
              <a:highlight>
                <a:srgbClr val="C0C0C0"/>
              </a:highlight>
            </a:endParaRPr>
          </a:p>
          <a:p>
            <a:r>
              <a:rPr lang="en-US" sz="2000" b="1" dirty="0"/>
              <a:t>2.   Graph simple polar equations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C0C0C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540E-84E1-443B-BBD0-BAF5B73A92D2}"/>
              </a:ext>
            </a:extLst>
          </p:cNvPr>
          <p:cNvSpPr txBox="1"/>
          <p:nvPr/>
        </p:nvSpPr>
        <p:spPr>
          <a:xfrm>
            <a:off x="339812" y="3753705"/>
            <a:ext cx="1867603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Keywords</a:t>
            </a:r>
            <a:endParaRPr lang="en-US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D1595-5E96-4AB3-800B-0457AEE01F4A}"/>
              </a:ext>
            </a:extLst>
          </p:cNvPr>
          <p:cNvSpPr txBox="1"/>
          <p:nvPr/>
        </p:nvSpPr>
        <p:spPr>
          <a:xfrm>
            <a:off x="185151" y="4295896"/>
            <a:ext cx="2745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Pole</a:t>
            </a:r>
          </a:p>
          <a:p>
            <a:r>
              <a:rPr lang="en-US" sz="2400" dirty="0"/>
              <a:t>Polar axis</a:t>
            </a:r>
          </a:p>
          <a:p>
            <a:r>
              <a:rPr lang="en-US" sz="2400" dirty="0"/>
              <a:t>Polar coordinates</a:t>
            </a:r>
          </a:p>
          <a:p>
            <a:r>
              <a:rPr lang="en-US" sz="2400" dirty="0"/>
              <a:t>Polar equation</a:t>
            </a:r>
          </a:p>
          <a:p>
            <a:r>
              <a:rPr lang="en-US" sz="2400" dirty="0"/>
              <a:t>Polar graph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BE565-F365-48AB-ABFA-96B19926E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46" t="25847" r="8285" b="22621"/>
          <a:stretch/>
        </p:blipFill>
        <p:spPr>
          <a:xfrm>
            <a:off x="0" y="1068175"/>
            <a:ext cx="12192000" cy="572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3 Minute Timer">
            <a:hlinkClick r:id="" action="ppaction://media"/>
            <a:extLst>
              <a:ext uri="{FF2B5EF4-FFF2-40B4-BE49-F238E27FC236}">
                <a16:creationId xmlns:a16="http://schemas.microsoft.com/office/drawing/2014/main" id="{AAAA77DD-876C-448F-86E3-379F6EB973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8864" y="5353512"/>
            <a:ext cx="2401003" cy="104413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4DB961E-78BD-4099-A03B-0500FBB6E0AD}"/>
              </a:ext>
            </a:extLst>
          </p:cNvPr>
          <p:cNvSpPr/>
          <p:nvPr/>
        </p:nvSpPr>
        <p:spPr>
          <a:xfrm>
            <a:off x="10335069" y="780832"/>
            <a:ext cx="152638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b="1" dirty="0">
                <a:highlight>
                  <a:srgbClr val="00FF00"/>
                </a:highlight>
              </a:rPr>
              <a:t>Analysis skill</a:t>
            </a:r>
          </a:p>
        </p:txBody>
      </p:sp>
      <p:sp>
        <p:nvSpPr>
          <p:cNvPr id="12" name="Date Placeholder 16">
            <a:extLst>
              <a:ext uri="{FF2B5EF4-FFF2-40B4-BE49-F238E27FC236}">
                <a16:creationId xmlns:a16="http://schemas.microsoft.com/office/drawing/2014/main" id="{6B38B239-3E1A-9422-A7E0-5DBF771B3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0789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885551-521C-6E54-4926-D9A3E8F7E7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5216" y="1774745"/>
            <a:ext cx="7410063" cy="436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7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1839D4E-86B9-4FB4-9B53-1CFF5DABB5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69935" y="1286553"/>
            <a:ext cx="8362950" cy="5172075"/>
          </a:xfrm>
          <a:prstGeom prst="rect">
            <a:avLst/>
          </a:prstGeom>
        </p:spPr>
      </p:pic>
      <p:sp>
        <p:nvSpPr>
          <p:cNvPr id="12" name="Date Placeholder 16">
            <a:extLst>
              <a:ext uri="{FF2B5EF4-FFF2-40B4-BE49-F238E27FC236}">
                <a16:creationId xmlns:a16="http://schemas.microsoft.com/office/drawing/2014/main" id="{CEF1B838-8E56-D826-226B-77E76B775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67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1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Date Placeholder 16">
            <a:extLst>
              <a:ext uri="{FF2B5EF4-FFF2-40B4-BE49-F238E27FC236}">
                <a16:creationId xmlns:a16="http://schemas.microsoft.com/office/drawing/2014/main" id="{8B4E088F-3E0F-42D9-BDBC-EB31D6BE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934AAA2-F70D-8766-C39A-636F271F703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3250" t="32899" r="20916" b="53065"/>
          <a:stretch/>
        </p:blipFill>
        <p:spPr>
          <a:xfrm>
            <a:off x="2971956" y="1231624"/>
            <a:ext cx="7654505" cy="13185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1F4A50D-6010-ED13-3EAF-3D574DE4ACC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1500" t="50000" r="54500" b="43265"/>
          <a:stretch/>
        </p:blipFill>
        <p:spPr>
          <a:xfrm>
            <a:off x="3188741" y="4424340"/>
            <a:ext cx="2625791" cy="71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7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68E577F-9232-40EE-AAFE-BDAEB5A1CD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3215" y="1273691"/>
            <a:ext cx="8374959" cy="5367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4A8DEB-3F01-42AE-B585-670CECFE47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53214" y="1692053"/>
            <a:ext cx="7321545" cy="892121"/>
          </a:xfrm>
          <a:prstGeom prst="rect">
            <a:avLst/>
          </a:prstGeom>
        </p:spPr>
      </p:pic>
      <p:sp>
        <p:nvSpPr>
          <p:cNvPr id="14" name="Date Placeholder 16">
            <a:extLst>
              <a:ext uri="{FF2B5EF4-FFF2-40B4-BE49-F238E27FC236}">
                <a16:creationId xmlns:a16="http://schemas.microsoft.com/office/drawing/2014/main" id="{8B4E088F-3E0F-42D9-BDBC-EB31D6BE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030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D74769C0-4530-45DF-9386-08931B0E0A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3215" y="1782215"/>
            <a:ext cx="8296275" cy="1924050"/>
          </a:xfrm>
          <a:prstGeom prst="rect">
            <a:avLst/>
          </a:prstGeom>
        </p:spPr>
      </p:pic>
      <p:sp>
        <p:nvSpPr>
          <p:cNvPr id="12" name="Date Placeholder 16">
            <a:extLst>
              <a:ext uri="{FF2B5EF4-FFF2-40B4-BE49-F238E27FC236}">
                <a16:creationId xmlns:a16="http://schemas.microsoft.com/office/drawing/2014/main" id="{7FCB497E-625A-2E06-40D4-57E2A0AD3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05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Date Placeholder 16">
            <a:extLst>
              <a:ext uri="{FF2B5EF4-FFF2-40B4-BE49-F238E27FC236}">
                <a16:creationId xmlns:a16="http://schemas.microsoft.com/office/drawing/2014/main" id="{8B4E088F-3E0F-42D9-BDBC-EB31D6BE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AFC1F7-50D9-E4C6-3F96-D844DD83C79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0417" t="80318" r="50695" b="14036"/>
          <a:stretch/>
        </p:blipFill>
        <p:spPr>
          <a:xfrm>
            <a:off x="3182317" y="4815840"/>
            <a:ext cx="3591035" cy="603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031372-4865-7784-CE70-C82ECBD51DC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0417" t="20593" r="24742" b="60715"/>
          <a:stretch/>
        </p:blipFill>
        <p:spPr>
          <a:xfrm>
            <a:off x="2989812" y="1223340"/>
            <a:ext cx="7734875" cy="18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83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63589C2-C0CD-4FD0-AE85-79BAB0D6D9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3215" y="1273691"/>
            <a:ext cx="8926754" cy="982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D5A449-4350-4DF2-BEAA-8F901E9706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0127" y="2236883"/>
            <a:ext cx="8050497" cy="718352"/>
          </a:xfrm>
          <a:prstGeom prst="rect">
            <a:avLst/>
          </a:prstGeom>
        </p:spPr>
      </p:pic>
      <p:sp>
        <p:nvSpPr>
          <p:cNvPr id="14" name="Date Placeholder 16">
            <a:extLst>
              <a:ext uri="{FF2B5EF4-FFF2-40B4-BE49-F238E27FC236}">
                <a16:creationId xmlns:a16="http://schemas.microsoft.com/office/drawing/2014/main" id="{A42DC51B-9702-F4F7-798D-10DEDD63CD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54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Date Placeholder 16">
            <a:extLst>
              <a:ext uri="{FF2B5EF4-FFF2-40B4-BE49-F238E27FC236}">
                <a16:creationId xmlns:a16="http://schemas.microsoft.com/office/drawing/2014/main" id="{8B4E088F-3E0F-42D9-BDBC-EB31D6BE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06DCEA-AC9B-8189-2A85-190A91AE2B0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3250" t="18572" r="38417" b="67908"/>
          <a:stretch/>
        </p:blipFill>
        <p:spPr>
          <a:xfrm>
            <a:off x="3071490" y="1267328"/>
            <a:ext cx="5313680" cy="142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6E9A001-92FC-4564-83CF-746E983698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9917" y="1351358"/>
            <a:ext cx="4743393" cy="1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11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Date Placeholder 16">
            <a:extLst>
              <a:ext uri="{FF2B5EF4-FFF2-40B4-BE49-F238E27FC236}">
                <a16:creationId xmlns:a16="http://schemas.microsoft.com/office/drawing/2014/main" id="{8B4E088F-3E0F-42D9-BDBC-EB31D6BE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B86212-3A38-F685-F140-F76F8AB3A3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3000" t="28593" r="32334" b="59327"/>
          <a:stretch/>
        </p:blipFill>
        <p:spPr>
          <a:xfrm>
            <a:off x="3085217" y="1273691"/>
            <a:ext cx="5435600" cy="106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80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3451E-E4AA-4680-A3A2-719DB7B9CD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92828"/>
                </a:solidFill>
              </a:rPr>
              <a:t>sum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2E10D2-8C38-4446-BD77-32D321FA236A}"/>
              </a:ext>
            </a:extLst>
          </p:cNvPr>
          <p:cNvSpPr/>
          <p:nvPr/>
        </p:nvSpPr>
        <p:spPr>
          <a:xfrm>
            <a:off x="288758" y="256675"/>
            <a:ext cx="2294021" cy="77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4162B-58EE-4352-9BC7-EA699125A7BA}"/>
              </a:ext>
            </a:extLst>
          </p:cNvPr>
          <p:cNvSpPr/>
          <p:nvPr/>
        </p:nvSpPr>
        <p:spPr>
          <a:xfrm>
            <a:off x="2715064" y="240633"/>
            <a:ext cx="6198936" cy="78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D4EC2-3BE9-4329-9BEE-DFB9E73B0968}"/>
              </a:ext>
            </a:extLst>
          </p:cNvPr>
          <p:cNvSpPr/>
          <p:nvPr/>
        </p:nvSpPr>
        <p:spPr>
          <a:xfrm>
            <a:off x="263454" y="1256454"/>
            <a:ext cx="2426307" cy="532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1D4CE-26DA-4D56-AAB3-6FFFC03A3362}"/>
              </a:ext>
            </a:extLst>
          </p:cNvPr>
          <p:cNvSpPr/>
          <p:nvPr/>
        </p:nvSpPr>
        <p:spPr>
          <a:xfrm>
            <a:off x="9175500" y="250030"/>
            <a:ext cx="2755000" cy="818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/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/>
                  <a:t>m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F837EA-ACF3-4427-8192-42E898FA9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643" y="1229538"/>
                <a:ext cx="8951493" cy="53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A638E3-EE40-4E3F-AF7A-74047092229F}"/>
              </a:ext>
            </a:extLst>
          </p:cNvPr>
          <p:cNvSpPr txBox="1"/>
          <p:nvPr/>
        </p:nvSpPr>
        <p:spPr>
          <a:xfrm>
            <a:off x="185151" y="1273691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Lesson Objectives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4E3CA8-7F41-4A3E-BD5A-FC9C351EE8E5}"/>
              </a:ext>
            </a:extLst>
          </p:cNvPr>
          <p:cNvSpPr txBox="1"/>
          <p:nvPr/>
        </p:nvSpPr>
        <p:spPr>
          <a:xfrm>
            <a:off x="540290" y="417624"/>
            <a:ext cx="184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Unit 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D19D-E326-4498-9D87-3E1DC31A1DFF}"/>
              </a:ext>
            </a:extLst>
          </p:cNvPr>
          <p:cNvSpPr/>
          <p:nvPr/>
        </p:nvSpPr>
        <p:spPr>
          <a:xfrm>
            <a:off x="9244186" y="405195"/>
            <a:ext cx="2618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Mon, 8 Mar 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B1B4A9-64A0-4920-9276-C5BD743FC77B}"/>
              </a:ext>
            </a:extLst>
          </p:cNvPr>
          <p:cNvSpPr/>
          <p:nvPr/>
        </p:nvSpPr>
        <p:spPr>
          <a:xfrm>
            <a:off x="3085217" y="441599"/>
            <a:ext cx="39568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9 – 5 infinite geometric Series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3CBC9A-49BC-4A61-858C-9661EE2D28C0}"/>
              </a:ext>
            </a:extLst>
          </p:cNvPr>
          <p:cNvGraphicFramePr>
            <a:graphicFrameLocks noGrp="1"/>
          </p:cNvGraphicFramePr>
          <p:nvPr/>
        </p:nvGraphicFramePr>
        <p:xfrm>
          <a:off x="288758" y="1692053"/>
          <a:ext cx="2401003" cy="109728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– Find sums of infinite geometric series.</a:t>
                      </a:r>
                    </a:p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 write repeating decimals as fractions.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F5DE549-8865-4EC6-AA56-AFEB300C95BF}"/>
              </a:ext>
            </a:extLst>
          </p:cNvPr>
          <p:cNvSpPr txBox="1"/>
          <p:nvPr/>
        </p:nvSpPr>
        <p:spPr>
          <a:xfrm>
            <a:off x="165274" y="3639200"/>
            <a:ext cx="2622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  <a:latin typeface="Comic Sans MS" pitchFamily="66" charset="0"/>
              </a:rPr>
              <a:t>New Vocabulary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E6CBC66-2432-4ECD-9036-561A6C301E0E}"/>
              </a:ext>
            </a:extLst>
          </p:cNvPr>
          <p:cNvGraphicFramePr>
            <a:graphicFrameLocks noGrp="1"/>
          </p:cNvGraphicFramePr>
          <p:nvPr/>
        </p:nvGraphicFramePr>
        <p:xfrm>
          <a:off x="328864" y="4139521"/>
          <a:ext cx="2401003" cy="1280160"/>
        </p:xfrm>
        <a:graphic>
          <a:graphicData uri="http://schemas.openxmlformats.org/drawingml/2006/table">
            <a:tbl>
              <a:tblPr/>
              <a:tblGrid>
                <a:gridCol w="2401003">
                  <a:extLst>
                    <a:ext uri="{9D8B030D-6E8A-4147-A177-3AD203B41FA5}">
                      <a16:colId xmlns:a16="http://schemas.microsoft.com/office/drawing/2014/main" val="878109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Infinite geometric</a:t>
                      </a:r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Convergent Series</a:t>
                      </a:r>
                    </a:p>
                    <a:p>
                      <a:r>
                        <a:rPr lang="en-US" sz="1400" b="1" dirty="0">
                          <a:solidFill>
                            <a:srgbClr val="292828"/>
                          </a:solidFill>
                          <a:effectLst/>
                        </a:rPr>
                        <a:t>Divergent Series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Infinity</a:t>
                      </a:r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  <a:p>
                      <a:endParaRPr lang="en-US" sz="1400" b="1" dirty="0">
                        <a:solidFill>
                          <a:srgbClr val="292828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500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50BEF-0904-4E40-9F9F-B9EAA83243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14:cNvPr>
              <p14:cNvContentPartPr/>
              <p14:nvPr/>
            </p14:nvContentPartPr>
            <p14:xfrm>
              <a:off x="8920800" y="5726160"/>
              <a:ext cx="1222560" cy="169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9A7B16F-2FCE-4047-8E03-E0000E36280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1440" y="5716800"/>
                <a:ext cx="124128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64A2DD3-451E-4882-9D49-3D10D2DBAE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9918" y="1269466"/>
            <a:ext cx="4028217" cy="1101046"/>
          </a:xfrm>
          <a:prstGeom prst="rect">
            <a:avLst/>
          </a:prstGeom>
        </p:spPr>
      </p:pic>
      <p:sp>
        <p:nvSpPr>
          <p:cNvPr id="12" name="Date Placeholder 16">
            <a:extLst>
              <a:ext uri="{FF2B5EF4-FFF2-40B4-BE49-F238E27FC236}">
                <a16:creationId xmlns:a16="http://schemas.microsoft.com/office/drawing/2014/main" id="{83C6389E-8761-4B17-BAD3-7321E504CD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5970" y="422687"/>
            <a:ext cx="2743200" cy="36512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8F01D49A-92A8-4D76-8008-B113BFC5BB3E}" type="datetime2">
              <a:rPr lang="en-US" sz="1600" smtClean="0">
                <a:solidFill>
                  <a:srgbClr val="FF0000"/>
                </a:solidFill>
              </a:rPr>
              <a:t>Monday, May 13, 2024</a:t>
            </a:fld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1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590</Words>
  <Application>Microsoft Office PowerPoint</Application>
  <PresentationFormat>Widescreen</PresentationFormat>
  <Paragraphs>183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Aharoni</vt:lpstr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Khaula Saif Obid Alkaabi</dc:creator>
  <cp:lastModifiedBy>Khalesa Abdulla Mohammed Abdulla Alramadani</cp:lastModifiedBy>
  <cp:revision>52</cp:revision>
  <dcterms:created xsi:type="dcterms:W3CDTF">2021-02-21T03:57:27Z</dcterms:created>
  <dcterms:modified xsi:type="dcterms:W3CDTF">2024-05-13T04:59:14Z</dcterms:modified>
</cp:coreProperties>
</file>