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19"/>
  </p:notesMasterIdLst>
  <p:sldIdLst>
    <p:sldId id="256" r:id="rId2"/>
    <p:sldId id="257" r:id="rId3"/>
    <p:sldId id="298" r:id="rId4"/>
    <p:sldId id="336" r:id="rId5"/>
    <p:sldId id="338" r:id="rId6"/>
    <p:sldId id="449" r:id="rId7"/>
    <p:sldId id="339" r:id="rId8"/>
    <p:sldId id="340" r:id="rId9"/>
    <p:sldId id="341" r:id="rId10"/>
    <p:sldId id="451" r:id="rId11"/>
    <p:sldId id="342" r:id="rId12"/>
    <p:sldId id="345" r:id="rId13"/>
    <p:sldId id="346" r:id="rId14"/>
    <p:sldId id="448" r:id="rId15"/>
    <p:sldId id="347" r:id="rId16"/>
    <p:sldId id="450" r:id="rId17"/>
    <p:sldId id="45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249" autoAdjust="0"/>
  </p:normalViewPr>
  <p:slideViewPr>
    <p:cSldViewPr snapToGrid="0">
      <p:cViewPr varScale="1">
        <p:scale>
          <a:sx n="68" d="100"/>
          <a:sy n="68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F79425-1EFF-41BD-8391-CB8D3E54B43B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C8A3F8-DC9A-4EAE-A70C-0CA3952A4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769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FFC0C77E-6165-45E2-AE64-E009A27D9F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6C1A7A6-74A1-4F64-A46B-09C94177C8C0}" type="slidenum">
              <a:rPr lang="en-US" altLang="en-US" sz="1200" smtClean="0"/>
              <a:pPr/>
              <a:t>3</a:t>
            </a:fld>
            <a:endParaRPr lang="en-US" altLang="en-US" sz="12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F534C1F4-9A20-4EF6-AB89-A5F0F1B80F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7E6E0FA5-75B0-4220-B45E-F9F7413CD2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en-US" altLang="en-US" dirty="0"/>
              <a:t>https://www.youtube.com/watch?v=Mehz7tCxjSE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23C66378-9C7A-48A2-A146-CF273BE078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A398020-E681-44CE-9D5B-727D0E40F0F7}" type="slidenum">
              <a:rPr lang="en-US" altLang="en-US" sz="1200" smtClean="0"/>
              <a:pPr/>
              <a:t>4</a:t>
            </a:fld>
            <a:endParaRPr lang="en-US" altLang="en-US" sz="12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26542AFE-EF14-44A1-A00A-366934FDAA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1B75A7C6-DE03-4265-9EDF-75D17C791E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3C278842-3038-4252-9C22-06E076CF03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E22CD35-7F9C-4143-A80A-0996D0A717A3}" type="slidenum">
              <a:rPr lang="en-US" altLang="en-US" sz="1200" smtClean="0"/>
              <a:pPr/>
              <a:t>5</a:t>
            </a:fld>
            <a:endParaRPr lang="en-US" altLang="en-US" sz="12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961741CC-6020-473D-AAB3-6B735755F0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CA79B751-618F-46B7-BF7D-61660A3C5D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94C71CF0-538F-4F9D-8071-040B40106B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5D6BE8E-909F-45FC-A34B-A735ACABF7E8}" type="slidenum">
              <a:rPr lang="en-US" altLang="en-US" sz="1200" smtClean="0"/>
              <a:pPr/>
              <a:t>7</a:t>
            </a:fld>
            <a:endParaRPr lang="en-US" altLang="en-US" sz="12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DF0F1DFB-B775-4FFC-AE0C-1326914F20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BFFD653F-7B07-46B9-96C1-A69AD5338F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E44A6862-E819-4CB4-8FE3-A817BA06D9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0E1768-B95B-49E8-A8C6-5B37425B18D0}" type="slidenum">
              <a:rPr lang="en-US" altLang="en-US" sz="1200" smtClean="0"/>
              <a:pPr/>
              <a:t>8</a:t>
            </a:fld>
            <a:endParaRPr lang="en-US" altLang="en-US" sz="1200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7C3FEF8F-1EB9-46E2-B8EC-E86DFC71FC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ABBE0BC8-FB14-4B63-B027-06584D502B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CEEDBA00-1E45-43C7-8C08-034081376B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4225CBA-82B3-4386-972C-E2E8BBFFF84C}" type="slidenum">
              <a:rPr lang="en-US" altLang="en-US" sz="1200" smtClean="0"/>
              <a:pPr/>
              <a:t>9</a:t>
            </a:fld>
            <a:endParaRPr lang="en-US" altLang="en-US" sz="1200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84DEA6D9-A314-480A-9E52-DF52B7256D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13AF9D62-8F44-4787-8254-37145ABD37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E63387DD-6D44-4C69-8709-A89E9C3F24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AEDC17D-29F0-4C37-B7C9-4C318A5788CF}" type="slidenum">
              <a:rPr lang="en-US" altLang="en-US" sz="1200" smtClean="0"/>
              <a:pPr/>
              <a:t>11</a:t>
            </a:fld>
            <a:endParaRPr lang="en-US" altLang="en-US" sz="1200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EC5D0A30-C9B2-418D-A19D-515919BEC2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BEDE51DF-98F3-461B-8A52-5C515131A2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E74498E0-1EF4-4259-8A46-8FA98D1945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6DC2BBA-47F2-44BC-88B2-2DFE8A20B8A5}" type="slidenum">
              <a:rPr lang="en-US" altLang="en-US" sz="1200" smtClean="0"/>
              <a:pPr/>
              <a:t>12</a:t>
            </a:fld>
            <a:endParaRPr lang="en-US" altLang="en-US" sz="1200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E4DF7404-A758-4206-8E71-CA6E379F67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640CA958-9A42-4B75-87DA-4C2E7B2C6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7EC400E8-FD19-4BC6-86D4-B4BD2FF9B4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924B78E-7D44-471D-B146-A9286F0CB5AC}" type="slidenum">
              <a:rPr lang="en-US" altLang="en-US" sz="1200" smtClean="0"/>
              <a:pPr/>
              <a:t>13</a:t>
            </a:fld>
            <a:endParaRPr lang="en-US" altLang="en-US" sz="1200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540A9054-C3BC-4C7B-9246-D1A0CC3EB7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F94A81CE-19C3-4458-9DF9-50F426F6EC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en-US" altLang="en-US" dirty="0"/>
              <a:t>https://www.liveworksheets.com/oq1336503xg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https://www.liveworksheets.com/worksheets/en/Science/Science/Punnett_Square_av1695286oh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C8A3F8-DC9A-4EAE-A70C-0CA3952A48B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970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40FCF7CE-EDDD-49EE-9E11-1D5D14FD84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76007FC-A0DB-41A8-84E0-EC9BD3BBA9FC}" type="slidenum">
              <a:rPr lang="en-US" altLang="en-US" sz="1200" smtClean="0"/>
              <a:pPr/>
              <a:t>15</a:t>
            </a:fld>
            <a:endParaRPr lang="en-US" altLang="en-US" sz="1200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C788AB55-6856-4407-9AF9-15DE23775D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A735A409-5C9D-4231-ACA8-266C886153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C8A3F8-DC9A-4EAE-A70C-0CA3952A48B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5628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https://quizizz.com/admin/quiz/580eae1756bd584f78ece074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C8A3F8-DC9A-4EAE-A70C-0CA3952A48B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348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815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258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90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46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74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032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612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449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430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970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144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9559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05" r:id="rId6"/>
    <p:sldLayoutId id="2147483701" r:id="rId7"/>
    <p:sldLayoutId id="2147483702" r:id="rId8"/>
    <p:sldLayoutId id="2147483703" r:id="rId9"/>
    <p:sldLayoutId id="2147483704" r:id="rId10"/>
    <p:sldLayoutId id="21474837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20" name="Picture 3">
            <a:extLst>
              <a:ext uri="{FF2B5EF4-FFF2-40B4-BE49-F238E27FC236}">
                <a16:creationId xmlns:a16="http://schemas.microsoft.com/office/drawing/2014/main" id="{718D0519-8734-46F0-ACB1-0DD7C6FD83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687"/>
          <a:stretch/>
        </p:blipFill>
        <p:spPr>
          <a:xfrm>
            <a:off x="20" y="-1"/>
            <a:ext cx="12191980" cy="6858001"/>
          </a:xfrm>
          <a:custGeom>
            <a:avLst/>
            <a:gdLst/>
            <a:ahLst/>
            <a:cxnLst/>
            <a:rect l="l" t="t" r="r" b="b"/>
            <a:pathLst>
              <a:path w="12191999" h="6857999">
                <a:moveTo>
                  <a:pt x="0" y="0"/>
                </a:moveTo>
                <a:lnTo>
                  <a:pt x="12191999" y="0"/>
                </a:lnTo>
                <a:lnTo>
                  <a:pt x="12191999" y="6857999"/>
                </a:lnTo>
                <a:lnTo>
                  <a:pt x="4628129" y="6857999"/>
                </a:lnTo>
                <a:lnTo>
                  <a:pt x="4734519" y="6819371"/>
                </a:lnTo>
                <a:cubicBezTo>
                  <a:pt x="4938119" y="6741181"/>
                  <a:pt x="5132935" y="6652933"/>
                  <a:pt x="5315781" y="6551721"/>
                </a:cubicBezTo>
                <a:cubicBezTo>
                  <a:pt x="6619811" y="5830059"/>
                  <a:pt x="6364610" y="4934281"/>
                  <a:pt x="6058656" y="3948664"/>
                </a:cubicBezTo>
                <a:cubicBezTo>
                  <a:pt x="5601502" y="2476708"/>
                  <a:pt x="4958009" y="1222984"/>
                  <a:pt x="2540911" y="827627"/>
                </a:cubicBezTo>
                <a:cubicBezTo>
                  <a:pt x="1760946" y="699982"/>
                  <a:pt x="986522" y="591203"/>
                  <a:pt x="238021" y="541759"/>
                </a:cubicBezTo>
                <a:lnTo>
                  <a:pt x="0" y="529223"/>
                </a:lnTo>
                <a:close/>
              </a:path>
            </a:pathLst>
          </a:custGeom>
        </p:spPr>
      </p:pic>
      <p:sp>
        <p:nvSpPr>
          <p:cNvPr id="21" name="Freeform: Shape 10">
            <a:extLst>
              <a:ext uri="{FF2B5EF4-FFF2-40B4-BE49-F238E27FC236}">
                <a16:creationId xmlns:a16="http://schemas.microsoft.com/office/drawing/2014/main" id="{3B2B1500-BB55-471C-8A9E-67288297E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9224"/>
            <a:ext cx="6305549" cy="6328777"/>
          </a:xfrm>
          <a:custGeom>
            <a:avLst/>
            <a:gdLst>
              <a:gd name="connsiteX0" fmla="*/ 0 w 4212773"/>
              <a:gd name="connsiteY0" fmla="*/ 0 h 6498740"/>
              <a:gd name="connsiteX1" fmla="*/ 159023 w 4212773"/>
              <a:gd name="connsiteY1" fmla="*/ 12872 h 6498740"/>
              <a:gd name="connsiteX2" fmla="*/ 1697597 w 4212773"/>
              <a:gd name="connsiteY2" fmla="*/ 306418 h 6498740"/>
              <a:gd name="connsiteX3" fmla="*/ 4047822 w 4212773"/>
              <a:gd name="connsiteY3" fmla="*/ 3511272 h 6498740"/>
              <a:gd name="connsiteX4" fmla="*/ 3551503 w 4212773"/>
              <a:gd name="connsiteY4" fmla="*/ 6184235 h 6498740"/>
              <a:gd name="connsiteX5" fmla="*/ 3163159 w 4212773"/>
              <a:gd name="connsiteY5" fmla="*/ 6459073 h 6498740"/>
              <a:gd name="connsiteX6" fmla="*/ 3092077 w 4212773"/>
              <a:gd name="connsiteY6" fmla="*/ 6498740 h 6498740"/>
              <a:gd name="connsiteX7" fmla="*/ 0 w 4212773"/>
              <a:gd name="connsiteY7" fmla="*/ 6498740 h 6498740"/>
              <a:gd name="connsiteX8" fmla="*/ 0 w 4212773"/>
              <a:gd name="connsiteY8" fmla="*/ 0 h 649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2773" h="6498740">
                <a:moveTo>
                  <a:pt x="0" y="0"/>
                </a:moveTo>
                <a:lnTo>
                  <a:pt x="159023" y="12872"/>
                </a:lnTo>
                <a:cubicBezTo>
                  <a:pt x="659101" y="63644"/>
                  <a:pt x="1176498" y="175345"/>
                  <a:pt x="1697597" y="306418"/>
                </a:cubicBezTo>
                <a:cubicBezTo>
                  <a:pt x="3312474" y="712392"/>
                  <a:pt x="3742395" y="1999786"/>
                  <a:pt x="4047822" y="3511272"/>
                </a:cubicBezTo>
                <a:cubicBezTo>
                  <a:pt x="4252232" y="4523358"/>
                  <a:pt x="4422733" y="5443193"/>
                  <a:pt x="3551503" y="6184235"/>
                </a:cubicBezTo>
                <a:cubicBezTo>
                  <a:pt x="3429343" y="6288166"/>
                  <a:pt x="3299185" y="6378784"/>
                  <a:pt x="3163159" y="6459073"/>
                </a:cubicBezTo>
                <a:lnTo>
                  <a:pt x="3092077" y="6498740"/>
                </a:lnTo>
                <a:lnTo>
                  <a:pt x="0" y="649874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12">
            <a:extLst>
              <a:ext uri="{FF2B5EF4-FFF2-40B4-BE49-F238E27FC236}">
                <a16:creationId xmlns:a16="http://schemas.microsoft.com/office/drawing/2014/main" id="{3045E22C-A99D-41BB-AF14-EF1B1E745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36525"/>
            <a:ext cx="6130391" cy="6721476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8023B-C85A-46B1-BA67-0A2127709C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4572000" cy="1524000"/>
          </a:xfrm>
        </p:spPr>
        <p:txBody>
          <a:bodyPr anchor="b">
            <a:normAutofit/>
          </a:bodyPr>
          <a:lstStyle/>
          <a:p>
            <a:pPr algn="l"/>
            <a:r>
              <a:rPr lang="en-US"/>
              <a:t>Mr Mohammed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A79BDF-C884-44E6-8699-6D11B0324F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2299787"/>
            <a:ext cx="4572000" cy="2286000"/>
          </a:xfrm>
        </p:spPr>
        <p:txBody>
          <a:bodyPr>
            <a:normAutofit/>
          </a:bodyPr>
          <a:lstStyle/>
          <a:p>
            <a:pPr algn="l"/>
            <a:r>
              <a:rPr lang="en-US" sz="4400"/>
              <a:t>Mendelian Genetics</a:t>
            </a:r>
          </a:p>
        </p:txBody>
      </p:sp>
    </p:spTree>
    <p:extLst>
      <p:ext uri="{BB962C8B-B14F-4D97-AF65-F5344CB8AC3E}">
        <p14:creationId xmlns:p14="http://schemas.microsoft.com/office/powerpoint/2010/main" val="332646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E633F-E52B-441A-B011-13C80838A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8C1CA-9195-40FE-B20C-D4E52EDAF7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Describe the significance of </a:t>
            </a:r>
            <a:r>
              <a:rPr lang="en-US" b="1" u="sng" dirty="0">
                <a:solidFill>
                  <a:srgbClr val="FF0000">
                    <a:alpha val="70000"/>
                  </a:srgbClr>
                </a:solidFill>
              </a:rPr>
              <a:t>Mendel</a:t>
            </a:r>
            <a:r>
              <a:rPr lang="en-US" dirty="0"/>
              <a:t>’s  experiments to the study of genetics</a:t>
            </a:r>
          </a:p>
          <a:p>
            <a:r>
              <a:rPr lang="en-US" dirty="0"/>
              <a:t>Describe the law of segregation and the law of independent assortment</a:t>
            </a:r>
          </a:p>
          <a:p>
            <a:r>
              <a:rPr lang="en-US" dirty="0"/>
              <a:t>Identify the possible offspring's using a </a:t>
            </a:r>
            <a:r>
              <a:rPr lang="en-US" b="1" u="sng" dirty="0">
                <a:solidFill>
                  <a:srgbClr val="FF0000">
                    <a:alpha val="70000"/>
                  </a:srgbClr>
                </a:solidFill>
              </a:rPr>
              <a:t>Punnett square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084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Text Box 3">
            <a:extLst>
              <a:ext uri="{FF2B5EF4-FFF2-40B4-BE49-F238E27FC236}">
                <a16:creationId xmlns:a16="http://schemas.microsoft.com/office/drawing/2014/main" id="{FE2D493A-50D3-4A70-8428-492DFE121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1747" y="1899874"/>
            <a:ext cx="7974211" cy="711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A6000D"/>
              </a:buClr>
              <a:buFont typeface="Wingdings" panose="05000000000000000000" pitchFamily="2" charset="2"/>
              <a:buChar char="§"/>
            </a:pPr>
            <a:r>
              <a:rPr lang="en-US" altLang="en-US" sz="4000" dirty="0"/>
              <a:t>What is inheritance?</a:t>
            </a:r>
            <a:endParaRPr lang="en-US" altLang="en-US" sz="4000" dirty="0">
              <a:solidFill>
                <a:srgbClr val="CC0066"/>
              </a:solidFill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27EC6B2D-6AC1-45B0-9336-C3D49D2DC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2337" y="3890773"/>
            <a:ext cx="7974211" cy="711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A6000D"/>
              </a:buClr>
              <a:buFont typeface="Wingdings" panose="05000000000000000000" pitchFamily="2" charset="2"/>
              <a:buChar char="§"/>
            </a:pPr>
            <a:r>
              <a:rPr lang="en-US" altLang="en-US" sz="4000" dirty="0"/>
              <a:t>List some things we can inherit</a:t>
            </a:r>
            <a:endParaRPr lang="en-US" altLang="en-US" sz="4000" dirty="0">
              <a:solidFill>
                <a:srgbClr val="CC0066"/>
              </a:solidFill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5298E41-28A8-4780-AF95-D5CD9B04E9A5}"/>
              </a:ext>
            </a:extLst>
          </p:cNvPr>
          <p:cNvCxnSpPr>
            <a:cxnSpLocks/>
          </p:cNvCxnSpPr>
          <p:nvPr/>
        </p:nvCxnSpPr>
        <p:spPr>
          <a:xfrm>
            <a:off x="6869442" y="2611442"/>
            <a:ext cx="0" cy="131329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Explosion: 14 Points 6">
            <a:extLst>
              <a:ext uri="{FF2B5EF4-FFF2-40B4-BE49-F238E27FC236}">
                <a16:creationId xmlns:a16="http://schemas.microsoft.com/office/drawing/2014/main" id="{458A418E-7A42-4C92-B850-39EBC2583F7B}"/>
              </a:ext>
            </a:extLst>
          </p:cNvPr>
          <p:cNvSpPr/>
          <p:nvPr/>
        </p:nvSpPr>
        <p:spPr>
          <a:xfrm rot="952539">
            <a:off x="8296683" y="150717"/>
            <a:ext cx="3659013" cy="2023672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2"/>
                </a:solidFill>
              </a:rPr>
              <a:t>3 minutes</a:t>
            </a:r>
          </a:p>
        </p:txBody>
      </p:sp>
    </p:spTree>
    <p:custDataLst>
      <p:tags r:id="rId1"/>
    </p:custDataLst>
  </p:cSld>
  <p:clrMapOvr>
    <a:masterClrMapping/>
  </p:clrMapOvr>
  <p:transition advClick="0">
    <p:sndAc>
      <p:endSnd/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6" name="Picture 9" descr="13 and 14">
            <a:extLst>
              <a:ext uri="{FF2B5EF4-FFF2-40B4-BE49-F238E27FC236}">
                <a16:creationId xmlns:a16="http://schemas.microsoft.com/office/drawing/2014/main" id="{4BB84AFC-2D29-4388-8C30-4F23A27D8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227" y="319778"/>
            <a:ext cx="8843545" cy="6218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7B74FE6-B420-4B7E-B512-27703197182B}"/>
              </a:ext>
            </a:extLst>
          </p:cNvPr>
          <p:cNvCxnSpPr/>
          <p:nvPr/>
        </p:nvCxnSpPr>
        <p:spPr>
          <a:xfrm>
            <a:off x="4426226" y="3034749"/>
            <a:ext cx="0" cy="261729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BF54013-067B-4B3C-B328-B40D037F6208}"/>
              </a:ext>
            </a:extLst>
          </p:cNvPr>
          <p:cNvCxnSpPr/>
          <p:nvPr/>
        </p:nvCxnSpPr>
        <p:spPr>
          <a:xfrm>
            <a:off x="5015947" y="3034748"/>
            <a:ext cx="0" cy="261729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68CC66E-339D-4585-8AAF-87935442A2C4}"/>
              </a:ext>
            </a:extLst>
          </p:cNvPr>
          <p:cNvCxnSpPr/>
          <p:nvPr/>
        </p:nvCxnSpPr>
        <p:spPr>
          <a:xfrm>
            <a:off x="5360505" y="3157330"/>
            <a:ext cx="0" cy="261729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advClick="0">
    <p:sndAc>
      <p:endSnd/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>
            <a:extLst>
              <a:ext uri="{FF2B5EF4-FFF2-40B4-BE49-F238E27FC236}">
                <a16:creationId xmlns:a16="http://schemas.microsoft.com/office/drawing/2014/main" id="{B1828662-4B18-4C65-99BC-88EBCD172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7793" y="974999"/>
            <a:ext cx="8050113" cy="1019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A6000D"/>
              </a:buClr>
              <a:buFont typeface="Wingdings" panose="05000000000000000000" pitchFamily="2" charset="2"/>
              <a:buChar char="§"/>
            </a:pPr>
            <a:r>
              <a:rPr lang="en-US" altLang="en-US" sz="3000" dirty="0"/>
              <a:t>Mendel studied several different traits including:</a:t>
            </a:r>
            <a:endParaRPr lang="en-US" altLang="en-US" sz="2063" dirty="0"/>
          </a:p>
        </p:txBody>
      </p:sp>
      <p:sp>
        <p:nvSpPr>
          <p:cNvPr id="60420" name="Text Box 8">
            <a:extLst>
              <a:ext uri="{FF2B5EF4-FFF2-40B4-BE49-F238E27FC236}">
                <a16:creationId xmlns:a16="http://schemas.microsoft.com/office/drawing/2014/main" id="{71CD5FB4-320C-44FF-B000-A3994E796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2739" y="1897560"/>
            <a:ext cx="4213324" cy="557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A6000D"/>
              </a:buClr>
              <a:buFont typeface="Wingdings" panose="05000000000000000000" pitchFamily="2" charset="2"/>
              <a:buChar char="§"/>
            </a:pPr>
            <a:r>
              <a:rPr lang="en-US" altLang="en-US" sz="3000" dirty="0">
                <a:cs typeface="Times New Roman" panose="02020603050405020304" pitchFamily="18" charset="0"/>
              </a:rPr>
              <a:t>Seed or pea color </a:t>
            </a:r>
          </a:p>
        </p:txBody>
      </p:sp>
      <p:sp>
        <p:nvSpPr>
          <p:cNvPr id="60421" name="Text Box 9">
            <a:extLst>
              <a:ext uri="{FF2B5EF4-FFF2-40B4-BE49-F238E27FC236}">
                <a16:creationId xmlns:a16="http://schemas.microsoft.com/office/drawing/2014/main" id="{A2E92E13-F8FF-403E-B8F7-B9B5440FE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2739" y="2461618"/>
            <a:ext cx="4213324" cy="557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A6000D"/>
              </a:buClr>
              <a:buFont typeface="Wingdings" panose="05000000000000000000" pitchFamily="2" charset="2"/>
              <a:buChar char="§"/>
            </a:pPr>
            <a:r>
              <a:rPr lang="en-US" altLang="en-US" sz="3000" dirty="0">
                <a:cs typeface="Times New Roman" panose="02020603050405020304" pitchFamily="18" charset="0"/>
              </a:rPr>
              <a:t>Flower color</a:t>
            </a:r>
          </a:p>
        </p:txBody>
      </p:sp>
      <p:sp>
        <p:nvSpPr>
          <p:cNvPr id="60422" name="Text Box 10">
            <a:extLst>
              <a:ext uri="{FF2B5EF4-FFF2-40B4-BE49-F238E27FC236}">
                <a16:creationId xmlns:a16="http://schemas.microsoft.com/office/drawing/2014/main" id="{097D6459-C3F0-402A-B1B9-D0C90B0F0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2739" y="3033118"/>
            <a:ext cx="3854648" cy="557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A6000D"/>
              </a:buClr>
              <a:buFont typeface="Wingdings" panose="05000000000000000000" pitchFamily="2" charset="2"/>
              <a:buChar char="§"/>
            </a:pPr>
            <a:r>
              <a:rPr lang="en-US" altLang="en-US" sz="3000" dirty="0">
                <a:cs typeface="Times New Roman" panose="02020603050405020304" pitchFamily="18" charset="0"/>
              </a:rPr>
              <a:t>Seed pod color</a:t>
            </a:r>
          </a:p>
        </p:txBody>
      </p:sp>
      <p:sp>
        <p:nvSpPr>
          <p:cNvPr id="60423" name="Text Box 11">
            <a:extLst>
              <a:ext uri="{FF2B5EF4-FFF2-40B4-BE49-F238E27FC236}">
                <a16:creationId xmlns:a16="http://schemas.microsoft.com/office/drawing/2014/main" id="{FDF1E136-6E78-46A1-9157-921DD9675F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2739" y="3604618"/>
            <a:ext cx="4784824" cy="557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A6000D"/>
              </a:buClr>
              <a:buFont typeface="Wingdings" panose="05000000000000000000" pitchFamily="2" charset="2"/>
              <a:buChar char="§"/>
            </a:pPr>
            <a:r>
              <a:rPr lang="en-US" altLang="en-US" sz="3000" dirty="0">
                <a:cs typeface="Times New Roman" panose="02020603050405020304" pitchFamily="18" charset="0"/>
              </a:rPr>
              <a:t>Seed shape</a:t>
            </a:r>
          </a:p>
        </p:txBody>
      </p:sp>
      <p:sp>
        <p:nvSpPr>
          <p:cNvPr id="60425" name="Text Box 13">
            <a:extLst>
              <a:ext uri="{FF2B5EF4-FFF2-40B4-BE49-F238E27FC236}">
                <a16:creationId xmlns:a16="http://schemas.microsoft.com/office/drawing/2014/main" id="{DBFD2E2D-9143-4AAE-B940-0A95584052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6609" y="4193899"/>
            <a:ext cx="4784824" cy="557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A6000D"/>
              </a:buClr>
              <a:buFont typeface="Wingdings" panose="05000000000000000000" pitchFamily="2" charset="2"/>
              <a:buChar char="§"/>
            </a:pPr>
            <a:r>
              <a:rPr lang="en-US" altLang="en-US" sz="3000" dirty="0">
                <a:cs typeface="Times New Roman" panose="02020603050405020304" pitchFamily="18" charset="0"/>
              </a:rPr>
              <a:t>Stem length</a:t>
            </a:r>
          </a:p>
        </p:txBody>
      </p:sp>
    </p:spTree>
    <p:custDataLst>
      <p:tags r:id="rId1"/>
    </p:custDataLst>
  </p:cSld>
  <p:clrMapOvr>
    <a:masterClrMapping/>
  </p:clrMapOvr>
  <p:transition advClick="0">
    <p:sndAc>
      <p:endSnd/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899E6-759E-4BEC-9646-232326C65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926433"/>
            <a:ext cx="8596668" cy="511493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800" dirty="0"/>
              <a:t>Mendel's work was not accepted by most scientists when he was alive for three main reasons:</a:t>
            </a:r>
          </a:p>
          <a:p>
            <a:r>
              <a:rPr lang="en-GB" sz="2800" dirty="0"/>
              <a:t>when he presented his work to other scientists he did not communicate it well so they did not really understand it</a:t>
            </a:r>
          </a:p>
          <a:p>
            <a:r>
              <a:rPr lang="en-GB" sz="2800" dirty="0"/>
              <a:t>it was published in a scientific journal that was not well known so not many people read it</a:t>
            </a:r>
          </a:p>
          <a:p>
            <a:r>
              <a:rPr lang="en-GB" sz="2800" dirty="0"/>
              <a:t>he could not explain the science behind why characteristics were inherited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107803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Text Box 13">
            <a:extLst>
              <a:ext uri="{FF2B5EF4-FFF2-40B4-BE49-F238E27FC236}">
                <a16:creationId xmlns:a16="http://schemas.microsoft.com/office/drawing/2014/main" id="{3FCEEA77-AED0-421D-9A0E-E09FBB70BB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557" y="403750"/>
            <a:ext cx="8050113" cy="557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A6000D"/>
              </a:buClr>
              <a:buFont typeface="Wingdings" panose="05000000000000000000" pitchFamily="2" charset="2"/>
              <a:buChar char="§"/>
            </a:pPr>
            <a:r>
              <a:rPr lang="en-US" altLang="en-US" sz="3000" dirty="0">
                <a:solidFill>
                  <a:srgbClr val="FF0000"/>
                </a:solidFill>
              </a:rPr>
              <a:t>Allele</a:t>
            </a:r>
            <a:endParaRPr lang="en-US" altLang="en-US" sz="2063" dirty="0">
              <a:solidFill>
                <a:srgbClr val="FF0000"/>
              </a:solidFill>
            </a:endParaRPr>
          </a:p>
        </p:txBody>
      </p:sp>
      <p:sp>
        <p:nvSpPr>
          <p:cNvPr id="62469" name="Text Box 14">
            <a:extLst>
              <a:ext uri="{FF2B5EF4-FFF2-40B4-BE49-F238E27FC236}">
                <a16:creationId xmlns:a16="http://schemas.microsoft.com/office/drawing/2014/main" id="{04B77E6F-9917-4347-82C0-D043FFB66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4783" y="1082406"/>
            <a:ext cx="7829847" cy="1019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A6000D"/>
              </a:buClr>
              <a:buFont typeface="Wingdings" panose="05000000000000000000" pitchFamily="2" charset="2"/>
              <a:buChar char="§"/>
            </a:pPr>
            <a:r>
              <a:rPr lang="en-US" altLang="en-US" sz="3000" dirty="0">
                <a:cs typeface="Times New Roman" panose="02020603050405020304" pitchFamily="18" charset="0"/>
              </a:rPr>
              <a:t>A form of a gene passed from generation to generation</a:t>
            </a:r>
          </a:p>
        </p:txBody>
      </p:sp>
      <p:sp>
        <p:nvSpPr>
          <p:cNvPr id="62470" name="Text Box 15">
            <a:extLst>
              <a:ext uri="{FF2B5EF4-FFF2-40B4-BE49-F238E27FC236}">
                <a16:creationId xmlns:a16="http://schemas.microsoft.com/office/drawing/2014/main" id="{0E920D9A-BA49-483E-AFA7-8FF076534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557" y="2212012"/>
            <a:ext cx="8050113" cy="557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A6000D"/>
              </a:buClr>
              <a:buFont typeface="Wingdings" panose="05000000000000000000" pitchFamily="2" charset="2"/>
              <a:buChar char="§"/>
            </a:pPr>
            <a:r>
              <a:rPr lang="en-US" altLang="en-US" sz="3000" dirty="0">
                <a:solidFill>
                  <a:srgbClr val="FF0000"/>
                </a:solidFill>
              </a:rPr>
              <a:t>Dominant</a:t>
            </a:r>
            <a:endParaRPr lang="en-US" altLang="en-US" sz="2063" dirty="0">
              <a:solidFill>
                <a:srgbClr val="FF0000"/>
              </a:solidFill>
            </a:endParaRPr>
          </a:p>
        </p:txBody>
      </p:sp>
      <p:sp>
        <p:nvSpPr>
          <p:cNvPr id="62471" name="Text Box 16">
            <a:extLst>
              <a:ext uri="{FF2B5EF4-FFF2-40B4-BE49-F238E27FC236}">
                <a16:creationId xmlns:a16="http://schemas.microsoft.com/office/drawing/2014/main" id="{51B6BAAD-2535-4587-B11B-D19240572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557" y="2871321"/>
            <a:ext cx="8050113" cy="557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A6000D"/>
              </a:buClr>
              <a:buFont typeface="Wingdings" panose="05000000000000000000" pitchFamily="2" charset="2"/>
              <a:buChar char="§"/>
            </a:pPr>
            <a:r>
              <a:rPr lang="en-US" altLang="en-US" sz="3000" dirty="0">
                <a:solidFill>
                  <a:srgbClr val="FF0000"/>
                </a:solidFill>
              </a:rPr>
              <a:t>Recessive</a:t>
            </a:r>
            <a:endParaRPr lang="en-US" altLang="en-US" sz="2063" dirty="0">
              <a:solidFill>
                <a:srgbClr val="FF0000"/>
              </a:solidFill>
            </a:endParaRPr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id="{D9854602-0DBD-4945-90FF-3DCB1E987E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192" b="46097"/>
          <a:stretch/>
        </p:blipFill>
        <p:spPr bwMode="auto">
          <a:xfrm>
            <a:off x="3629637" y="2222727"/>
            <a:ext cx="6527238" cy="3351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advClick="0">
    <p:sndAc>
      <p:endSnd/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>
            <a:extLst>
              <a:ext uri="{FF2B5EF4-FFF2-40B4-BE49-F238E27FC236}">
                <a16:creationId xmlns:a16="http://schemas.microsoft.com/office/drawing/2014/main" id="{63A6E79A-5EC6-441F-881D-A538DB5139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3513" y="1227833"/>
            <a:ext cx="8050113" cy="557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CC3300"/>
              </a:buClr>
              <a:buFont typeface="Wingdings" panose="05000000000000000000" pitchFamily="2" charset="2"/>
              <a:buNone/>
            </a:pPr>
            <a:r>
              <a:rPr lang="en-US" altLang="en-US" sz="3000" dirty="0">
                <a:solidFill>
                  <a:srgbClr val="0070C0"/>
                </a:solidFill>
              </a:rPr>
              <a:t>Dominance</a:t>
            </a:r>
            <a:endParaRPr lang="en-US" altLang="en-US" sz="2063" dirty="0">
              <a:solidFill>
                <a:srgbClr val="0070C0"/>
              </a:solidFill>
            </a:endParaRPr>
          </a:p>
        </p:txBody>
      </p:sp>
      <p:sp>
        <p:nvSpPr>
          <p:cNvPr id="64516" name="Text Box 6">
            <a:extLst>
              <a:ext uri="{FF2B5EF4-FFF2-40B4-BE49-F238E27FC236}">
                <a16:creationId xmlns:a16="http://schemas.microsoft.com/office/drawing/2014/main" id="{49127784-0E14-4246-B007-08817B9CC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3513" y="1885653"/>
            <a:ext cx="8050113" cy="1019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A6000D"/>
              </a:buClr>
              <a:buFont typeface="Wingdings" panose="05000000000000000000" pitchFamily="2" charset="2"/>
              <a:buChar char="§"/>
            </a:pPr>
            <a:r>
              <a:rPr lang="en-US" altLang="en-US" sz="3000" dirty="0"/>
              <a:t>An organism with two of the same alleles for a particular trait is </a:t>
            </a:r>
            <a:r>
              <a:rPr lang="en-US" altLang="en-US" sz="3000" dirty="0">
                <a:solidFill>
                  <a:srgbClr val="FF0000"/>
                </a:solidFill>
              </a:rPr>
              <a:t>homozygous</a:t>
            </a:r>
            <a:r>
              <a:rPr lang="en-US" altLang="en-US" sz="3000" dirty="0"/>
              <a:t>.</a:t>
            </a:r>
            <a:endParaRPr lang="en-US" altLang="en-US" sz="2063" dirty="0"/>
          </a:p>
        </p:txBody>
      </p:sp>
      <p:sp>
        <p:nvSpPr>
          <p:cNvPr id="64517" name="Text Box 8">
            <a:extLst>
              <a:ext uri="{FF2B5EF4-FFF2-40B4-BE49-F238E27FC236}">
                <a16:creationId xmlns:a16="http://schemas.microsoft.com/office/drawing/2014/main" id="{9B1A70E4-E9DF-45B6-8D35-02F62E51D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3513" y="3004840"/>
            <a:ext cx="8050113" cy="1019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A6000D"/>
              </a:buClr>
              <a:buFont typeface="Wingdings" panose="05000000000000000000" pitchFamily="2" charset="2"/>
              <a:buChar char="§"/>
            </a:pPr>
            <a:r>
              <a:rPr lang="en-US" altLang="en-US" sz="3000" dirty="0"/>
              <a:t>An organism with two different alleles for a particular trait is </a:t>
            </a:r>
            <a:r>
              <a:rPr lang="en-US" altLang="en-US" sz="3000" dirty="0">
                <a:solidFill>
                  <a:srgbClr val="FF0000"/>
                </a:solidFill>
              </a:rPr>
              <a:t>heterozygous</a:t>
            </a:r>
            <a:r>
              <a:rPr lang="en-US" altLang="en-US" sz="3000" dirty="0"/>
              <a:t>.</a:t>
            </a:r>
            <a:endParaRPr lang="en-US" altLang="en-US" sz="2063" dirty="0"/>
          </a:p>
        </p:txBody>
      </p:sp>
    </p:spTree>
    <p:custDataLst>
      <p:tags r:id="rId1"/>
    </p:custDataLst>
  </p:cSld>
  <p:clrMapOvr>
    <a:masterClrMapping/>
  </p:clrMapOvr>
  <p:transition advClick="0">
    <p:sndAc>
      <p:endSnd/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>
            <a:extLst>
              <a:ext uri="{FF2B5EF4-FFF2-40B4-BE49-F238E27FC236}">
                <a16:creationId xmlns:a16="http://schemas.microsoft.com/office/drawing/2014/main" id="{3556AE7A-8312-4166-AE81-1EE2D1D055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3513" y="1227833"/>
            <a:ext cx="8050113" cy="557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CC3300"/>
              </a:buClr>
              <a:buFont typeface="Wingdings" panose="05000000000000000000" pitchFamily="2" charset="2"/>
              <a:buNone/>
            </a:pPr>
            <a:r>
              <a:rPr lang="en-US" altLang="en-US" sz="3000" dirty="0">
                <a:solidFill>
                  <a:srgbClr val="0070C0"/>
                </a:solidFill>
              </a:rPr>
              <a:t>Genotype and Phenotype</a:t>
            </a:r>
            <a:endParaRPr lang="en-US" altLang="en-US" sz="2063" dirty="0">
              <a:solidFill>
                <a:srgbClr val="0070C0"/>
              </a:solidFill>
            </a:endParaRPr>
          </a:p>
        </p:txBody>
      </p:sp>
      <p:sp>
        <p:nvSpPr>
          <p:cNvPr id="66564" name="Text Box 6">
            <a:extLst>
              <a:ext uri="{FF2B5EF4-FFF2-40B4-BE49-F238E27FC236}">
                <a16:creationId xmlns:a16="http://schemas.microsoft.com/office/drawing/2014/main" id="{B702849D-DF92-4608-9EF5-33E0C5D4E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3513" y="1885653"/>
            <a:ext cx="8050113" cy="1019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A6000D"/>
              </a:buClr>
              <a:buFont typeface="Wingdings" panose="05000000000000000000" pitchFamily="2" charset="2"/>
              <a:buChar char="§"/>
            </a:pPr>
            <a:r>
              <a:rPr lang="en-US" altLang="en-US" sz="3000" dirty="0"/>
              <a:t>An organism’s allele pairs are called its </a:t>
            </a:r>
            <a:r>
              <a:rPr lang="en-US" altLang="en-US" sz="3000" dirty="0">
                <a:solidFill>
                  <a:srgbClr val="FF0000"/>
                </a:solidFill>
              </a:rPr>
              <a:t>genotype</a:t>
            </a:r>
            <a:r>
              <a:rPr lang="en-US" altLang="en-US" sz="3000" dirty="0"/>
              <a:t>.</a:t>
            </a:r>
            <a:endParaRPr lang="en-US" altLang="en-US" sz="2063" dirty="0"/>
          </a:p>
        </p:txBody>
      </p:sp>
      <p:sp>
        <p:nvSpPr>
          <p:cNvPr id="66565" name="Text Box 7">
            <a:extLst>
              <a:ext uri="{FF2B5EF4-FFF2-40B4-BE49-F238E27FC236}">
                <a16:creationId xmlns:a16="http://schemas.microsoft.com/office/drawing/2014/main" id="{AC048A78-97CA-41A6-B7D6-B98F35A08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3513" y="3004841"/>
            <a:ext cx="8050113" cy="1481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A6000D"/>
              </a:buClr>
              <a:buFont typeface="Wingdings" panose="05000000000000000000" pitchFamily="2" charset="2"/>
              <a:buChar char="§"/>
            </a:pPr>
            <a:r>
              <a:rPr lang="en-US" altLang="en-US" sz="3000" dirty="0"/>
              <a:t>The observable characteristic or outward expression of an allele pair is called the </a:t>
            </a:r>
            <a:r>
              <a:rPr lang="en-US" altLang="en-US" sz="3000" dirty="0">
                <a:solidFill>
                  <a:srgbClr val="FF0000"/>
                </a:solidFill>
              </a:rPr>
              <a:t>phenotype</a:t>
            </a:r>
            <a:r>
              <a:rPr lang="en-US" altLang="en-US" sz="3000" dirty="0"/>
              <a:t>.</a:t>
            </a:r>
            <a:endParaRPr lang="en-US" altLang="en-US" sz="2063" dirty="0"/>
          </a:p>
        </p:txBody>
      </p:sp>
    </p:spTree>
    <p:custDataLst>
      <p:tags r:id="rId1"/>
    </p:custDataLst>
  </p:cSld>
  <p:clrMapOvr>
    <a:masterClrMapping/>
  </p:clrMapOvr>
  <p:transition advClick="0">
    <p:sndAc>
      <p:endSnd/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4EE44A0-0EC2-4F22-9D4E-B40A1910D310}"/>
              </a:ext>
            </a:extLst>
          </p:cNvPr>
          <p:cNvSpPr/>
          <p:nvPr/>
        </p:nvSpPr>
        <p:spPr>
          <a:xfrm>
            <a:off x="808384" y="795131"/>
            <a:ext cx="2411896" cy="583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Heterozygous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EFA616-8240-4DB7-886B-6394004DB453}"/>
              </a:ext>
            </a:extLst>
          </p:cNvPr>
          <p:cNvSpPr/>
          <p:nvPr/>
        </p:nvSpPr>
        <p:spPr>
          <a:xfrm>
            <a:off x="808384" y="2262808"/>
            <a:ext cx="2411896" cy="583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Genotype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98FA0C-F4EC-42C3-988C-043943E83DEE}"/>
              </a:ext>
            </a:extLst>
          </p:cNvPr>
          <p:cNvSpPr/>
          <p:nvPr/>
        </p:nvSpPr>
        <p:spPr>
          <a:xfrm>
            <a:off x="808384" y="3730485"/>
            <a:ext cx="2411896" cy="583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Homozygous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7EAC8A-FADE-47F7-9D4F-D6BB4487A7F5}"/>
              </a:ext>
            </a:extLst>
          </p:cNvPr>
          <p:cNvSpPr/>
          <p:nvPr/>
        </p:nvSpPr>
        <p:spPr>
          <a:xfrm>
            <a:off x="808384" y="5198162"/>
            <a:ext cx="2411896" cy="583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Phenotype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2D1F22-9866-4EA9-B615-7762012705F0}"/>
              </a:ext>
            </a:extLst>
          </p:cNvPr>
          <p:cNvSpPr/>
          <p:nvPr/>
        </p:nvSpPr>
        <p:spPr>
          <a:xfrm>
            <a:off x="8282609" y="503583"/>
            <a:ext cx="3491948" cy="8746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/>
              <a:t>An organism with two of the same alleles for a particular trait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46525C-9E64-45B0-A73D-D6FC8B0A53D6}"/>
              </a:ext>
            </a:extLst>
          </p:cNvPr>
          <p:cNvSpPr/>
          <p:nvPr/>
        </p:nvSpPr>
        <p:spPr>
          <a:xfrm>
            <a:off x="8375374" y="1971260"/>
            <a:ext cx="3399183" cy="8746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dirty="0"/>
              <a:t>The observable characteristic of an allele pair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F0DB18-06D9-408C-A456-46B43B40CF1D}"/>
              </a:ext>
            </a:extLst>
          </p:cNvPr>
          <p:cNvSpPr/>
          <p:nvPr/>
        </p:nvSpPr>
        <p:spPr>
          <a:xfrm>
            <a:off x="8375374" y="3429000"/>
            <a:ext cx="3399183" cy="8845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/>
              <a:t>An organism with two different alleles for a particular trait</a:t>
            </a: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F2EEED-BCC4-4E34-8078-CDA0E0141A13}"/>
              </a:ext>
            </a:extLst>
          </p:cNvPr>
          <p:cNvSpPr/>
          <p:nvPr/>
        </p:nvSpPr>
        <p:spPr>
          <a:xfrm>
            <a:off x="8375374" y="5198162"/>
            <a:ext cx="3399183" cy="583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/>
              <a:t>An organism’s allele pairs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835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>
            <a:extLst>
              <a:ext uri="{FF2B5EF4-FFF2-40B4-BE49-F238E27FC236}">
                <a16:creationId xmlns:a16="http://schemas.microsoft.com/office/drawing/2014/main" id="{98FC2BF8-E87C-48F3-A70C-7D7F4AEDE0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3513" y="1227833"/>
            <a:ext cx="7907238" cy="499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CC3300"/>
              </a:buClr>
              <a:buFont typeface="Wingdings" panose="05000000000000000000" pitchFamily="2" charset="2"/>
              <a:buNone/>
            </a:pPr>
            <a:r>
              <a:rPr lang="en-US" altLang="en-US" sz="2625" dirty="0">
                <a:solidFill>
                  <a:srgbClr val="FF0000"/>
                </a:solidFill>
              </a:rPr>
              <a:t>Mendel’s Law of Segregation</a:t>
            </a:r>
          </a:p>
        </p:txBody>
      </p:sp>
      <p:sp>
        <p:nvSpPr>
          <p:cNvPr id="68612" name="Text Box 6">
            <a:extLst>
              <a:ext uri="{FF2B5EF4-FFF2-40B4-BE49-F238E27FC236}">
                <a16:creationId xmlns:a16="http://schemas.microsoft.com/office/drawing/2014/main" id="{FF15AD79-43E5-443D-8790-3749749E7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3513" y="1745755"/>
            <a:ext cx="7907238" cy="499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A6000D"/>
              </a:buClr>
              <a:buFont typeface="Wingdings" panose="05000000000000000000" pitchFamily="2" charset="2"/>
              <a:buChar char="§"/>
            </a:pPr>
            <a:r>
              <a:rPr lang="en-US" altLang="en-US" sz="2625"/>
              <a:t>Two alleles for each trait separate during meiosis.</a:t>
            </a:r>
          </a:p>
        </p:txBody>
      </p:sp>
      <p:sp>
        <p:nvSpPr>
          <p:cNvPr id="68613" name="Text Box 7">
            <a:extLst>
              <a:ext uri="{FF2B5EF4-FFF2-40B4-BE49-F238E27FC236}">
                <a16:creationId xmlns:a16="http://schemas.microsoft.com/office/drawing/2014/main" id="{F3C2890A-4B40-4A12-BBD8-81E3CF238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3513" y="2254747"/>
            <a:ext cx="7907238" cy="499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A6000D"/>
              </a:buClr>
              <a:buFont typeface="Wingdings" panose="05000000000000000000" pitchFamily="2" charset="2"/>
              <a:buChar char="§"/>
            </a:pPr>
            <a:r>
              <a:rPr lang="en-US" altLang="en-US" sz="2625"/>
              <a:t>During fertilization, two alleles for that trait unite.</a:t>
            </a:r>
          </a:p>
        </p:txBody>
      </p:sp>
      <p:sp>
        <p:nvSpPr>
          <p:cNvPr id="68614" name="Text Box 10">
            <a:extLst>
              <a:ext uri="{FF2B5EF4-FFF2-40B4-BE49-F238E27FC236}">
                <a16:creationId xmlns:a16="http://schemas.microsoft.com/office/drawing/2014/main" id="{8BE88C6D-D97B-4419-B7F1-5A5D3089E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3513" y="2756297"/>
            <a:ext cx="7907238" cy="499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A6000D"/>
              </a:buClr>
              <a:buFont typeface="Wingdings" panose="05000000000000000000" pitchFamily="2" charset="2"/>
              <a:buChar char="§"/>
            </a:pPr>
            <a:r>
              <a:rPr lang="en-US" altLang="en-US" sz="2625" dirty="0"/>
              <a:t>Heterozygous organisms are called </a:t>
            </a:r>
            <a:r>
              <a:rPr lang="en-US" altLang="en-US" sz="2625" dirty="0">
                <a:solidFill>
                  <a:srgbClr val="FF0000"/>
                </a:solidFill>
              </a:rPr>
              <a:t>hybrids</a:t>
            </a:r>
            <a:r>
              <a:rPr lang="en-US" altLang="en-US" sz="2625" dirty="0"/>
              <a:t>.</a:t>
            </a:r>
          </a:p>
        </p:txBody>
      </p:sp>
      <p:pic>
        <p:nvPicPr>
          <p:cNvPr id="68619" name="Picture 16" descr="ch 10 im 24">
            <a:extLst>
              <a:ext uri="{FF2B5EF4-FFF2-40B4-BE49-F238E27FC236}">
                <a16:creationId xmlns:a16="http://schemas.microsoft.com/office/drawing/2014/main" id="{A4D968D8-E444-427D-AF37-C239D5494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508" y="3351610"/>
            <a:ext cx="6701731" cy="2820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advClick="0">
    <p:sndAc>
      <p:endSnd/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Text Box 5">
            <a:extLst>
              <a:ext uri="{FF2B5EF4-FFF2-40B4-BE49-F238E27FC236}">
                <a16:creationId xmlns:a16="http://schemas.microsoft.com/office/drawing/2014/main" id="{C047B475-9E5B-4050-AC00-6A8FCB12B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3513" y="1227833"/>
            <a:ext cx="8050113" cy="557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CC3300"/>
              </a:buClr>
              <a:buFont typeface="Wingdings" panose="05000000000000000000" pitchFamily="2" charset="2"/>
              <a:buNone/>
            </a:pPr>
            <a:r>
              <a:rPr lang="en-US" altLang="en-US" sz="3000" dirty="0">
                <a:solidFill>
                  <a:srgbClr val="FF0000"/>
                </a:solidFill>
              </a:rPr>
              <a:t>Law of Independent Assortment</a:t>
            </a:r>
            <a:endParaRPr lang="en-US" altLang="en-US" sz="2063" dirty="0">
              <a:solidFill>
                <a:srgbClr val="FF0000"/>
              </a:solidFill>
            </a:endParaRPr>
          </a:p>
        </p:txBody>
      </p:sp>
      <p:sp>
        <p:nvSpPr>
          <p:cNvPr id="74756" name="Text Box 6">
            <a:extLst>
              <a:ext uri="{FF2B5EF4-FFF2-40B4-BE49-F238E27FC236}">
                <a16:creationId xmlns:a16="http://schemas.microsoft.com/office/drawing/2014/main" id="{3DE01868-3837-429F-8D6D-B505A5468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3513" y="1885653"/>
            <a:ext cx="8192988" cy="1019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A6000D"/>
              </a:buClr>
              <a:buFont typeface="Wingdings" panose="05000000000000000000" pitchFamily="2" charset="2"/>
              <a:buChar char="§"/>
            </a:pPr>
            <a:r>
              <a:rPr lang="en-US" altLang="en-US" sz="3000" dirty="0"/>
              <a:t>Random distribution of alleles occurs during gamete formation</a:t>
            </a:r>
            <a:endParaRPr lang="en-US" altLang="en-US" sz="2063" dirty="0"/>
          </a:p>
        </p:txBody>
      </p:sp>
      <p:sp>
        <p:nvSpPr>
          <p:cNvPr id="74757" name="Text Box 7">
            <a:extLst>
              <a:ext uri="{FF2B5EF4-FFF2-40B4-BE49-F238E27FC236}">
                <a16:creationId xmlns:a16="http://schemas.microsoft.com/office/drawing/2014/main" id="{4CB84B34-3314-4350-9CA4-8251AA154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3513" y="3013770"/>
            <a:ext cx="8335863" cy="1019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A6000D"/>
              </a:buClr>
              <a:buFont typeface="Wingdings" panose="05000000000000000000" pitchFamily="2" charset="2"/>
              <a:buChar char="§"/>
            </a:pPr>
            <a:r>
              <a:rPr lang="en-US" altLang="en-US" sz="3000" dirty="0"/>
              <a:t>Genes on separate chromosomes sort independently during meiosis.</a:t>
            </a:r>
            <a:endParaRPr lang="en-US" altLang="en-US" sz="2063" dirty="0"/>
          </a:p>
        </p:txBody>
      </p:sp>
      <p:sp>
        <p:nvSpPr>
          <p:cNvPr id="74759" name="Text Box 9">
            <a:extLst>
              <a:ext uri="{FF2B5EF4-FFF2-40B4-BE49-F238E27FC236}">
                <a16:creationId xmlns:a16="http://schemas.microsoft.com/office/drawing/2014/main" id="{8401EBE3-C41D-4670-8C55-15A02D451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3513" y="4134446"/>
            <a:ext cx="8335863" cy="1019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A6000D"/>
              </a:buClr>
              <a:buFont typeface="Wingdings" panose="05000000000000000000" pitchFamily="2" charset="2"/>
              <a:buChar char="§"/>
            </a:pPr>
            <a:r>
              <a:rPr lang="en-US" altLang="en-US" sz="3000" dirty="0"/>
              <a:t>Each allele combination is equally likely to occur.</a:t>
            </a:r>
            <a:endParaRPr lang="en-US" altLang="en-US" sz="2063" dirty="0"/>
          </a:p>
        </p:txBody>
      </p:sp>
    </p:spTree>
    <p:custDataLst>
      <p:tags r:id="rId1"/>
    </p:custDataLst>
  </p:cSld>
  <p:clrMapOvr>
    <a:masterClrMapping/>
  </p:clrMapOvr>
  <p:transition advClick="0">
    <p:sndAc>
      <p:endSnd/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Text Box 5">
            <a:extLst>
              <a:ext uri="{FF2B5EF4-FFF2-40B4-BE49-F238E27FC236}">
                <a16:creationId xmlns:a16="http://schemas.microsoft.com/office/drawing/2014/main" id="{D30AC8EA-2A23-41ED-9C81-63B4034D0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3513" y="1227833"/>
            <a:ext cx="8050113" cy="557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CC3300"/>
              </a:buClr>
              <a:buFont typeface="Wingdings" panose="05000000000000000000" pitchFamily="2" charset="2"/>
              <a:buNone/>
            </a:pPr>
            <a:r>
              <a:rPr lang="en-US" altLang="en-US" sz="3000" dirty="0">
                <a:solidFill>
                  <a:srgbClr val="0070C0"/>
                </a:solidFill>
              </a:rPr>
              <a:t>Punnett Squares</a:t>
            </a:r>
            <a:endParaRPr lang="en-US" altLang="en-US" sz="2063" dirty="0">
              <a:solidFill>
                <a:srgbClr val="0070C0"/>
              </a:solidFill>
            </a:endParaRPr>
          </a:p>
        </p:txBody>
      </p:sp>
      <p:pic>
        <p:nvPicPr>
          <p:cNvPr id="76809" name="Picture 16" descr="ch 10 im 28">
            <a:extLst>
              <a:ext uri="{FF2B5EF4-FFF2-40B4-BE49-F238E27FC236}">
                <a16:creationId xmlns:a16="http://schemas.microsoft.com/office/drawing/2014/main" id="{9154B40E-6B3F-4BC4-BD2D-7AE915AD0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513" y="1785512"/>
            <a:ext cx="4551714" cy="459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advClick="0">
    <p:sndAc>
      <p:endSnd/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17D6C6A-07DF-41B5-958F-D197B618F7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3744467"/>
              </p:ext>
            </p:extLst>
          </p:nvPr>
        </p:nvGraphicFramePr>
        <p:xfrm>
          <a:off x="2826084" y="1401350"/>
          <a:ext cx="5202214" cy="3335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1107">
                  <a:extLst>
                    <a:ext uri="{9D8B030D-6E8A-4147-A177-3AD203B41FA5}">
                      <a16:colId xmlns:a16="http://schemas.microsoft.com/office/drawing/2014/main" val="2278719405"/>
                    </a:ext>
                  </a:extLst>
                </a:gridCol>
                <a:gridCol w="2601107">
                  <a:extLst>
                    <a:ext uri="{9D8B030D-6E8A-4147-A177-3AD203B41FA5}">
                      <a16:colId xmlns:a16="http://schemas.microsoft.com/office/drawing/2014/main" val="1182348573"/>
                    </a:ext>
                  </a:extLst>
                </a:gridCol>
              </a:tblGrid>
              <a:tr h="166788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945178"/>
                  </a:ext>
                </a:extLst>
              </a:tr>
              <a:tr h="166788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08234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241F774-1215-45F9-9F9E-E0692CFE9195}"/>
              </a:ext>
            </a:extLst>
          </p:cNvPr>
          <p:cNvSpPr txBox="1"/>
          <p:nvPr/>
        </p:nvSpPr>
        <p:spPr>
          <a:xfrm>
            <a:off x="938463" y="517358"/>
            <a:ext cx="1683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 = black hair </a:t>
            </a:r>
          </a:p>
          <a:p>
            <a:r>
              <a:rPr lang="en-GB" dirty="0"/>
              <a:t>h = brown hair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66C7B7-9227-4D8D-AA96-86906F3F0F1D}"/>
              </a:ext>
            </a:extLst>
          </p:cNvPr>
          <p:cNvSpPr txBox="1"/>
          <p:nvPr/>
        </p:nvSpPr>
        <p:spPr>
          <a:xfrm>
            <a:off x="3741822" y="1032018"/>
            <a:ext cx="368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00FA26-D6A9-4EFC-AAF0-F15D17839E25}"/>
              </a:ext>
            </a:extLst>
          </p:cNvPr>
          <p:cNvSpPr txBox="1"/>
          <p:nvPr/>
        </p:nvSpPr>
        <p:spPr>
          <a:xfrm>
            <a:off x="2454263" y="2387188"/>
            <a:ext cx="368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7CACAF-C3F9-4B1B-B166-99715AFCD629}"/>
              </a:ext>
            </a:extLst>
          </p:cNvPr>
          <p:cNvSpPr txBox="1"/>
          <p:nvPr/>
        </p:nvSpPr>
        <p:spPr>
          <a:xfrm>
            <a:off x="6371747" y="1032018"/>
            <a:ext cx="342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C7A0D9-5493-4F6A-85DD-3E86266E85B7}"/>
              </a:ext>
            </a:extLst>
          </p:cNvPr>
          <p:cNvSpPr txBox="1"/>
          <p:nvPr/>
        </p:nvSpPr>
        <p:spPr>
          <a:xfrm>
            <a:off x="2471263" y="3891135"/>
            <a:ext cx="342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78FD40-596C-4399-8CF7-F637FDBAD9B4}"/>
              </a:ext>
            </a:extLst>
          </p:cNvPr>
          <p:cNvSpPr/>
          <p:nvPr/>
        </p:nvSpPr>
        <p:spPr>
          <a:xfrm>
            <a:off x="2621937" y="4806449"/>
            <a:ext cx="70144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latin typeface="ReithSans"/>
              </a:rPr>
              <a:t>The ratio of the different phenotypes can be shown as:</a:t>
            </a:r>
          </a:p>
          <a:p>
            <a:r>
              <a:rPr lang="en-GB" sz="2000" dirty="0">
                <a:latin typeface="ReithSans"/>
              </a:rPr>
              <a:t>black : brown = : </a:t>
            </a:r>
          </a:p>
          <a:p>
            <a:r>
              <a:rPr lang="en-GB" sz="2000" dirty="0">
                <a:latin typeface="ReithSans"/>
              </a:rPr>
              <a:t>The ratio of the different genotypes can be shown as:</a:t>
            </a:r>
          </a:p>
          <a:p>
            <a:r>
              <a:rPr lang="en-GB" sz="2000" dirty="0">
                <a:latin typeface="ReithSans"/>
              </a:rPr>
              <a:t>HH : </a:t>
            </a:r>
            <a:r>
              <a:rPr lang="en-GB" sz="2000" dirty="0" err="1">
                <a:latin typeface="ReithSans"/>
              </a:rPr>
              <a:t>Hh</a:t>
            </a:r>
            <a:r>
              <a:rPr lang="en-GB" sz="2000" dirty="0">
                <a:latin typeface="ReithSans"/>
              </a:rPr>
              <a:t> : </a:t>
            </a:r>
            <a:r>
              <a:rPr lang="en-GB" sz="2000" dirty="0" err="1">
                <a:latin typeface="ReithSans"/>
              </a:rPr>
              <a:t>hh</a:t>
            </a:r>
            <a:r>
              <a:rPr lang="en-GB" sz="2000" dirty="0">
                <a:latin typeface="ReithSans"/>
              </a:rPr>
              <a:t> =  :  : </a:t>
            </a:r>
            <a:endParaRPr lang="en-GB" sz="2000" b="0" i="0" dirty="0">
              <a:effectLst/>
              <a:latin typeface="ReithSans"/>
            </a:endParaRPr>
          </a:p>
        </p:txBody>
      </p:sp>
    </p:spTree>
    <p:extLst>
      <p:ext uri="{BB962C8B-B14F-4D97-AF65-F5344CB8AC3E}">
        <p14:creationId xmlns:p14="http://schemas.microsoft.com/office/powerpoint/2010/main" val="885647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Text Box 5">
            <a:extLst>
              <a:ext uri="{FF2B5EF4-FFF2-40B4-BE49-F238E27FC236}">
                <a16:creationId xmlns:a16="http://schemas.microsoft.com/office/drawing/2014/main" id="{966E04E9-B53D-452C-AF31-B43C086DA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4582" y="1227832"/>
            <a:ext cx="4201418" cy="961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CC3300"/>
              </a:buClr>
              <a:buFont typeface="Wingdings" panose="05000000000000000000" pitchFamily="2" charset="2"/>
              <a:buNone/>
            </a:pPr>
            <a:r>
              <a:rPr lang="en-US" altLang="en-US" sz="2813" dirty="0">
                <a:solidFill>
                  <a:srgbClr val="0070C0"/>
                </a:solidFill>
              </a:rPr>
              <a:t>Punnett Square—Dihybrid Cross</a:t>
            </a:r>
          </a:p>
        </p:txBody>
      </p:sp>
      <p:sp>
        <p:nvSpPr>
          <p:cNvPr id="78852" name="Text Box 6">
            <a:extLst>
              <a:ext uri="{FF2B5EF4-FFF2-40B4-BE49-F238E27FC236}">
                <a16:creationId xmlns:a16="http://schemas.microsoft.com/office/drawing/2014/main" id="{32A5B73E-3775-4014-9A88-954DBECA0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4582" y="2288976"/>
            <a:ext cx="4487168" cy="2260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0" tIns="47543" rIns="95080" bIns="47543">
            <a:spAutoFit/>
          </a:bodyPr>
          <a:lstStyle>
            <a:lvl1pPr marL="254000" indent="-2540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A6000D"/>
              </a:buClr>
              <a:buFont typeface="Wingdings" panose="05000000000000000000" pitchFamily="2" charset="2"/>
              <a:buChar char="§"/>
            </a:pPr>
            <a:r>
              <a:rPr lang="en-US" altLang="en-US" sz="2813"/>
              <a:t>Four types of alleles from the male gametes and four types of alleles from the female gametes can be produced.</a:t>
            </a:r>
          </a:p>
        </p:txBody>
      </p:sp>
      <p:pic>
        <p:nvPicPr>
          <p:cNvPr id="78856" name="Picture 15" descr="ch 10 im 30">
            <a:extLst>
              <a:ext uri="{FF2B5EF4-FFF2-40B4-BE49-F238E27FC236}">
                <a16:creationId xmlns:a16="http://schemas.microsoft.com/office/drawing/2014/main" id="{4A4C0B17-94E4-4191-AE41-117B6D076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587" y="287615"/>
            <a:ext cx="4201418" cy="628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advClick="0">
    <p:sndAc>
      <p:endSnd/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8C7CC-90F6-45FD-8A13-214006A6A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28560"/>
            <a:ext cx="10668000" cy="1524000"/>
          </a:xfrm>
        </p:spPr>
        <p:txBody>
          <a:bodyPr/>
          <a:lstStyle/>
          <a:p>
            <a:r>
              <a:rPr lang="en-GB" dirty="0"/>
              <a:t>Dihybrid cross punnet square: worked example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533AA6C-43B4-4823-B96C-252B273DA1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697975"/>
              </p:ext>
            </p:extLst>
          </p:nvPr>
        </p:nvGraphicFramePr>
        <p:xfrm>
          <a:off x="3523915" y="2259708"/>
          <a:ext cx="4860428" cy="3508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5107">
                  <a:extLst>
                    <a:ext uri="{9D8B030D-6E8A-4147-A177-3AD203B41FA5}">
                      <a16:colId xmlns:a16="http://schemas.microsoft.com/office/drawing/2014/main" val="625956943"/>
                    </a:ext>
                  </a:extLst>
                </a:gridCol>
                <a:gridCol w="1215107">
                  <a:extLst>
                    <a:ext uri="{9D8B030D-6E8A-4147-A177-3AD203B41FA5}">
                      <a16:colId xmlns:a16="http://schemas.microsoft.com/office/drawing/2014/main" val="1785961426"/>
                    </a:ext>
                  </a:extLst>
                </a:gridCol>
                <a:gridCol w="1215107">
                  <a:extLst>
                    <a:ext uri="{9D8B030D-6E8A-4147-A177-3AD203B41FA5}">
                      <a16:colId xmlns:a16="http://schemas.microsoft.com/office/drawing/2014/main" val="2055382495"/>
                    </a:ext>
                  </a:extLst>
                </a:gridCol>
                <a:gridCol w="1215107">
                  <a:extLst>
                    <a:ext uri="{9D8B030D-6E8A-4147-A177-3AD203B41FA5}">
                      <a16:colId xmlns:a16="http://schemas.microsoft.com/office/drawing/2014/main" val="892353206"/>
                    </a:ext>
                  </a:extLst>
                </a:gridCol>
              </a:tblGrid>
              <a:tr h="87701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485330"/>
                  </a:ext>
                </a:extLst>
              </a:tr>
              <a:tr h="87701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196527"/>
                  </a:ext>
                </a:extLst>
              </a:tr>
              <a:tr h="87701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162504"/>
                  </a:ext>
                </a:extLst>
              </a:tr>
              <a:tr h="87701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90655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2AC70A0-B2CA-4BEF-95DA-72307AEC34FB}"/>
              </a:ext>
            </a:extLst>
          </p:cNvPr>
          <p:cNvSpPr txBox="1"/>
          <p:nvPr/>
        </p:nvSpPr>
        <p:spPr>
          <a:xfrm>
            <a:off x="3789947" y="1910387"/>
            <a:ext cx="537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F7AD27-3CAA-493A-8CF3-03A8688EC6D9}"/>
              </a:ext>
            </a:extLst>
          </p:cNvPr>
          <p:cNvSpPr txBox="1"/>
          <p:nvPr/>
        </p:nvSpPr>
        <p:spPr>
          <a:xfrm>
            <a:off x="3049299" y="2507956"/>
            <a:ext cx="537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7EB696-053F-44EF-A802-4A1AAAFCB2D9}"/>
              </a:ext>
            </a:extLst>
          </p:cNvPr>
          <p:cNvSpPr txBox="1"/>
          <p:nvPr/>
        </p:nvSpPr>
        <p:spPr>
          <a:xfrm>
            <a:off x="4830778" y="1930399"/>
            <a:ext cx="49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Bg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8771FC-01CC-4A14-B68D-49E61A758EA7}"/>
              </a:ext>
            </a:extLst>
          </p:cNvPr>
          <p:cNvSpPr txBox="1"/>
          <p:nvPr/>
        </p:nvSpPr>
        <p:spPr>
          <a:xfrm>
            <a:off x="5933572" y="1888127"/>
            <a:ext cx="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bG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60FBAA-FFE2-4AAA-8A37-220E43D93AEB}"/>
              </a:ext>
            </a:extLst>
          </p:cNvPr>
          <p:cNvSpPr txBox="1"/>
          <p:nvPr/>
        </p:nvSpPr>
        <p:spPr>
          <a:xfrm>
            <a:off x="6963485" y="1906013"/>
            <a:ext cx="490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bg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94B31F-3C8A-4089-A9AC-E0F63D11A564}"/>
              </a:ext>
            </a:extLst>
          </p:cNvPr>
          <p:cNvSpPr txBox="1"/>
          <p:nvPr/>
        </p:nvSpPr>
        <p:spPr>
          <a:xfrm>
            <a:off x="3049299" y="3306943"/>
            <a:ext cx="537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E58349-C681-4C0F-8F79-6C3E15D7D96E}"/>
              </a:ext>
            </a:extLst>
          </p:cNvPr>
          <p:cNvSpPr txBox="1"/>
          <p:nvPr/>
        </p:nvSpPr>
        <p:spPr>
          <a:xfrm>
            <a:off x="3049298" y="4073643"/>
            <a:ext cx="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bG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1FE187-2058-4FEE-8770-A74B58A64489}"/>
              </a:ext>
            </a:extLst>
          </p:cNvPr>
          <p:cNvSpPr txBox="1"/>
          <p:nvPr/>
        </p:nvSpPr>
        <p:spPr>
          <a:xfrm>
            <a:off x="3093991" y="4737930"/>
            <a:ext cx="490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bg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70567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4EE44A0-0EC2-4F22-9D4E-B40A1910D310}"/>
              </a:ext>
            </a:extLst>
          </p:cNvPr>
          <p:cNvSpPr/>
          <p:nvPr/>
        </p:nvSpPr>
        <p:spPr>
          <a:xfrm>
            <a:off x="808384" y="1633927"/>
            <a:ext cx="2084718" cy="3679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Heterozygous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EFA616-8240-4DB7-886B-6394004DB453}"/>
              </a:ext>
            </a:extLst>
          </p:cNvPr>
          <p:cNvSpPr/>
          <p:nvPr/>
        </p:nvSpPr>
        <p:spPr>
          <a:xfrm>
            <a:off x="9618906" y="1614921"/>
            <a:ext cx="2411896" cy="583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98FA0C-F4EC-42C3-988C-043943E83DEE}"/>
              </a:ext>
            </a:extLst>
          </p:cNvPr>
          <p:cNvSpPr/>
          <p:nvPr/>
        </p:nvSpPr>
        <p:spPr>
          <a:xfrm>
            <a:off x="808384" y="4906614"/>
            <a:ext cx="2084718" cy="3679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Homozygous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7EAC8A-FADE-47F7-9D4F-D6BB4487A7F5}"/>
              </a:ext>
            </a:extLst>
          </p:cNvPr>
          <p:cNvSpPr/>
          <p:nvPr/>
        </p:nvSpPr>
        <p:spPr>
          <a:xfrm>
            <a:off x="9498984" y="4799048"/>
            <a:ext cx="2411896" cy="583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2D1F22-9866-4EA9-B615-7762012705F0}"/>
              </a:ext>
            </a:extLst>
          </p:cNvPr>
          <p:cNvSpPr/>
          <p:nvPr/>
        </p:nvSpPr>
        <p:spPr>
          <a:xfrm>
            <a:off x="4581450" y="1469147"/>
            <a:ext cx="3491948" cy="8746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/>
              <a:t>An organism with two of the same alleles for a particular trait</a:t>
            </a: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F0DB18-06D9-408C-A456-46B43B40CF1D}"/>
              </a:ext>
            </a:extLst>
          </p:cNvPr>
          <p:cNvSpPr/>
          <p:nvPr/>
        </p:nvSpPr>
        <p:spPr>
          <a:xfrm>
            <a:off x="4674215" y="4615066"/>
            <a:ext cx="3399183" cy="8845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/>
              <a:t>An organism with two different alleles for a particular trait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5884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PebbleVTI">
  <a:themeElements>
    <a:clrScheme name="AnalogousFromRegularSeedLeftStep">
      <a:dk1>
        <a:srgbClr val="000000"/>
      </a:dk1>
      <a:lt1>
        <a:srgbClr val="FFFFFF"/>
      </a:lt1>
      <a:dk2>
        <a:srgbClr val="1D3326"/>
      </a:dk2>
      <a:lt2>
        <a:srgbClr val="E8E3E2"/>
      </a:lt2>
      <a:accent1>
        <a:srgbClr val="42AFCE"/>
      </a:accent1>
      <a:accent2>
        <a:srgbClr val="2EB49B"/>
      </a:accent2>
      <a:accent3>
        <a:srgbClr val="3AB66A"/>
      </a:accent3>
      <a:accent4>
        <a:srgbClr val="33BA2F"/>
      </a:accent4>
      <a:accent5>
        <a:srgbClr val="6EB239"/>
      </a:accent5>
      <a:accent6>
        <a:srgbClr val="99AB2B"/>
      </a:accent6>
      <a:hlink>
        <a:srgbClr val="BF5C3F"/>
      </a:hlink>
      <a:folHlink>
        <a:srgbClr val="7F7F7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483</Words>
  <Application>Microsoft Office PowerPoint</Application>
  <PresentationFormat>Widescreen</PresentationFormat>
  <Paragraphs>90</Paragraphs>
  <Slides>17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Avenir Next LT Pro</vt:lpstr>
      <vt:lpstr>Avenir Next LT Pro Light</vt:lpstr>
      <vt:lpstr>Calibri</vt:lpstr>
      <vt:lpstr>ReithSans</vt:lpstr>
      <vt:lpstr>Sitka Subheading</vt:lpstr>
      <vt:lpstr>Wingdings</vt:lpstr>
      <vt:lpstr>PebbleVTI</vt:lpstr>
      <vt:lpstr>Mendelian Genetics</vt:lpstr>
      <vt:lpstr>Learning objectives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Dihybrid cross punnet square: worked example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Mendelian Genetics</dc:title>
  <dc:creator>Mohammed Jalal</dc:creator>
  <cp:lastModifiedBy>Mohammed Jalal</cp:lastModifiedBy>
  <cp:revision>29</cp:revision>
  <dcterms:created xsi:type="dcterms:W3CDTF">2021-05-15T08:04:04Z</dcterms:created>
  <dcterms:modified xsi:type="dcterms:W3CDTF">2023-09-07T03:41:21Z</dcterms:modified>
</cp:coreProperties>
</file>