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03" r:id="rId2"/>
    <p:sldId id="422" r:id="rId3"/>
    <p:sldId id="423" r:id="rId4"/>
    <p:sldId id="424" r:id="rId5"/>
    <p:sldId id="445" r:id="rId6"/>
    <p:sldId id="447" r:id="rId7"/>
    <p:sldId id="446" r:id="rId8"/>
    <p:sldId id="425" r:id="rId9"/>
    <p:sldId id="430" r:id="rId10"/>
    <p:sldId id="431" r:id="rId11"/>
    <p:sldId id="450" r:id="rId12"/>
    <p:sldId id="448" r:id="rId13"/>
    <p:sldId id="449" r:id="rId14"/>
    <p:sldId id="427" r:id="rId15"/>
    <p:sldId id="432" r:id="rId16"/>
    <p:sldId id="452" r:id="rId17"/>
    <p:sldId id="451" r:id="rId18"/>
    <p:sldId id="426" r:id="rId19"/>
    <p:sldId id="433" r:id="rId20"/>
    <p:sldId id="434" r:id="rId21"/>
    <p:sldId id="453" r:id="rId22"/>
    <p:sldId id="455" r:id="rId23"/>
    <p:sldId id="454" r:id="rId24"/>
    <p:sldId id="456" r:id="rId25"/>
    <p:sldId id="457" r:id="rId26"/>
    <p:sldId id="458" r:id="rId27"/>
    <p:sldId id="459" r:id="rId28"/>
    <p:sldId id="460" r:id="rId29"/>
    <p:sldId id="461" r:id="rId30"/>
    <p:sldId id="462" r:id="rId31"/>
    <p:sldId id="463" r:id="rId32"/>
    <p:sldId id="464" r:id="rId33"/>
    <p:sldId id="465" r:id="rId34"/>
    <p:sldId id="466" r:id="rId35"/>
    <p:sldId id="392" r:id="rId36"/>
    <p:sldId id="28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16EBB-0590-4836-A58F-97584DF1985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B2919-ED82-4C05-B288-DF1DCBFF1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7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A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E5E33-5B61-4C0B-A842-D211AAAFE59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26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84FF-CC9D-472F-BDB4-1437E6CF2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E55D01-A0E7-4A4F-B562-2D883302F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137BE-FD78-409B-8C87-A88F6AD56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4DC1F-67E0-425D-8ABA-15F60ADB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CBC19-E658-48E9-B76B-4E135119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1ACFE-9D8A-4E61-8BDA-498A43498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4F151-394D-4147-A30E-3429668B4C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359AE-AA25-43F0-8628-569DA1F3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E62A8-35B2-4E63-9177-0880C970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A942D-C826-4AA2-9739-E492B7C73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8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A43AB5-55B5-437B-8E7A-1DB73B99EE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17613A-6E04-4841-AA7C-F12BE46FB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DF4E6-65F0-46D4-8337-812DC5C4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DD8C1-3592-4E28-AFD7-0E241783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DFB50-C766-43DD-82DC-E840C2EC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6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200E-89D8-4AEA-B1C1-DF66B89C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B1B36-AE19-421C-BD62-39BD9307A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C228D-4988-4A03-A1DA-A95D98A8E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53DDF-8C81-40E4-A406-F886A7F65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54687-460A-4127-BA85-8FA76549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6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C335-C2C8-4197-920F-B08D9577B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62759-D8AA-4EC4-880E-00F23C5F7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8A315-D620-4763-A355-D53200006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5C381-0D0C-458B-B8CC-3253A94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78A51-BCCE-43B8-9889-C640EFF9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94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BDE6C-8A8F-4289-9A55-A6382CD7D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602E2-4CCC-4E1F-A293-F0FC60C92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867B6-2079-4357-8E41-78C1A249B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9A8D0-B9AB-4BD1-9642-C53EEA928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E3958-D7AF-4823-8407-FCADFB0AB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50DD4-7940-40DC-99E5-BBE0AB068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A3D5C-A9C6-46B5-938E-A5AC2C983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BE3F6-2CF0-443B-A4F8-BA03203EC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04360-800F-48CC-BF90-037D306AFA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2C770-E94D-4CC0-B4AE-492C871A81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6A409-890F-46ED-AC82-B47FA4624A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D5D262-9D92-4051-A29F-4D97B461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6B5CD4-7C8C-41DA-8C8E-778B85E0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010D4A-62A8-4500-B80C-B177E9F7B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6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ED0D4-55B9-4405-A570-5E8E83A8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464249-F567-4642-9F2E-F48233831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6F704-CC82-4F5C-A1AC-FAECE4914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3228D6-D4E0-4778-87F7-ED4131D0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80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1234F8-9446-4FA6-92FB-7B8FD3E22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26E31-4A9A-461E-84DB-94967968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64A5E-4E40-4678-9C2F-E80DAE911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7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4DACD-0401-438D-AEDB-188C97BD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F50D7-EB60-4EC5-B796-C38485697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6311FD-39C6-43DF-A775-7090C2575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52744-C25B-4BA5-B32A-341FC327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08014-EB1F-4065-8C5B-2CEAB3A4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BB0D4-E1F1-40BC-AB53-F702400EE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8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4FEFF-DAB1-4521-9CBC-157D03B8B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FE325-3A49-4AC2-8172-25E493CED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F95A0-F13A-4831-B9D0-2F0C3F8A1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6DDF3-24F5-418E-9CDC-06C683430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C7F93-8C02-4FF6-AF39-CF9E67F3D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9FA08-2295-4359-A440-8D472B208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5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9C6CDC-8837-465C-A234-EDF491CE8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863BD-9E24-4164-875A-F0BE1AAE0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9556D-B44F-4C3F-B6E0-1FB04B992C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40C70-3C39-4C18-8DD1-D0A33E61EB7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21836-E789-4E77-9160-445042E21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F337A-2643-477B-8FFD-884D052F9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78366-0C88-4853-A9D7-4CFD942D0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14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8823138" y="2133600"/>
            <a:ext cx="146386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القسم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Rectangle 3"/>
          <p:cNvSpPr/>
          <p:nvPr/>
        </p:nvSpPr>
        <p:spPr>
          <a:xfrm>
            <a:off x="3287689" y="2924944"/>
            <a:ext cx="494879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التفاعلات في المحاليل المائية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01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01742" y="188640"/>
            <a:ext cx="2757485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تطبيق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132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781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079777" y="188640"/>
            <a:ext cx="5989139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التفاعلات التي تكون الماء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133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35561" y="1714456"/>
            <a:ext cx="8223725" cy="132343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اكتب معادلة تفاعل هيدروكسيد الصوديوم وحمض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 err="1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الهيدروبروميك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لتكوين الماء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333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96" y="458232"/>
            <a:ext cx="6984776" cy="738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427" y="5589241"/>
            <a:ext cx="4718248" cy="53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094116" y="1713002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605931" y="4653136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857" y="2420889"/>
            <a:ext cx="88106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7136068" y="3513202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مجموعة 4"/>
          <p:cNvGrpSpPr/>
          <p:nvPr/>
        </p:nvGrpSpPr>
        <p:grpSpPr>
          <a:xfrm>
            <a:off x="5540054" y="3297596"/>
            <a:ext cx="1089880" cy="985451"/>
            <a:chOff x="4016054" y="3297595"/>
            <a:chExt cx="1089880" cy="985451"/>
          </a:xfrm>
        </p:grpSpPr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4016054" y="3575160"/>
              <a:ext cx="8689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</a:t>
              </a:r>
              <a:endPara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510632" y="3297595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مجموعة 5"/>
          <p:cNvGrpSpPr/>
          <p:nvPr/>
        </p:nvGrpSpPr>
        <p:grpSpPr>
          <a:xfrm>
            <a:off x="3315139" y="3308985"/>
            <a:ext cx="1054949" cy="936104"/>
            <a:chOff x="2846087" y="3364369"/>
            <a:chExt cx="1054949" cy="936104"/>
          </a:xfrm>
        </p:grpSpPr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2846087" y="3592587"/>
              <a:ext cx="88456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Na</a:t>
              </a:r>
            </a:p>
          </p:txBody>
        </p:sp>
        <p:sp>
          <p:nvSpPr>
            <p:cNvPr id="38" name="Rectangle 1"/>
            <p:cNvSpPr>
              <a:spLocks noChangeArrowheads="1"/>
            </p:cNvSpPr>
            <p:nvPr/>
          </p:nvSpPr>
          <p:spPr bwMode="auto">
            <a:xfrm>
              <a:off x="3305734" y="3364369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4774249" y="3539817"/>
            <a:ext cx="59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95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35" name="مجموعة 34"/>
          <p:cNvGrpSpPr/>
          <p:nvPr/>
        </p:nvGrpSpPr>
        <p:grpSpPr>
          <a:xfrm>
            <a:off x="1631504" y="643349"/>
            <a:ext cx="9145016" cy="1108134"/>
            <a:chOff x="323528" y="643349"/>
            <a:chExt cx="9145016" cy="1108134"/>
          </a:xfrm>
        </p:grpSpPr>
        <p:grpSp>
          <p:nvGrpSpPr>
            <p:cNvPr id="14" name="مجموعة 13"/>
            <p:cNvGrpSpPr/>
            <p:nvPr/>
          </p:nvGrpSpPr>
          <p:grpSpPr>
            <a:xfrm>
              <a:off x="323528" y="694437"/>
              <a:ext cx="958265" cy="934363"/>
              <a:chOff x="589399" y="610235"/>
              <a:chExt cx="958265" cy="934363"/>
            </a:xfrm>
            <a:noFill/>
          </p:grpSpPr>
          <p:sp>
            <p:nvSpPr>
              <p:cNvPr id="3" name="Rectangle 1"/>
              <p:cNvSpPr>
                <a:spLocks noChangeArrowheads="1"/>
              </p:cNvSpPr>
              <p:nvPr/>
            </p:nvSpPr>
            <p:spPr bwMode="auto">
              <a:xfrm>
                <a:off x="589399" y="836712"/>
                <a:ext cx="763732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</a:p>
            </p:txBody>
          </p:sp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952362" y="610235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827584" y="848906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" name="مجموعة 15"/>
            <p:cNvGrpSpPr/>
            <p:nvPr/>
          </p:nvGrpSpPr>
          <p:grpSpPr>
            <a:xfrm>
              <a:off x="8378664" y="692696"/>
              <a:ext cx="1089880" cy="985451"/>
              <a:chOff x="1825936" y="548680"/>
              <a:chExt cx="1089880" cy="985451"/>
            </a:xfrm>
            <a:noFill/>
          </p:grpSpPr>
          <p:sp>
            <p:nvSpPr>
              <p:cNvPr id="6" name="Rectangle 1"/>
              <p:cNvSpPr>
                <a:spLocks noChangeArrowheads="1"/>
              </p:cNvSpPr>
              <p:nvPr/>
            </p:nvSpPr>
            <p:spPr bwMode="auto">
              <a:xfrm>
                <a:off x="1825936" y="826245"/>
                <a:ext cx="868976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1"/>
              <p:cNvSpPr>
                <a:spLocks noChangeArrowheads="1"/>
              </p:cNvSpPr>
              <p:nvPr/>
            </p:nvSpPr>
            <p:spPr bwMode="auto">
              <a:xfrm>
                <a:off x="2320514" y="54868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" name="Rectangle 1"/>
            <p:cNvSpPr>
              <a:spLocks noChangeArrowheads="1"/>
            </p:cNvSpPr>
            <p:nvPr/>
          </p:nvSpPr>
          <p:spPr bwMode="auto">
            <a:xfrm>
              <a:off x="6804248" y="97549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9" name="مجموعة 18"/>
            <p:cNvGrpSpPr/>
            <p:nvPr/>
          </p:nvGrpSpPr>
          <p:grpSpPr>
            <a:xfrm>
              <a:off x="7208697" y="759470"/>
              <a:ext cx="1054949" cy="936104"/>
              <a:chOff x="2940987" y="620688"/>
              <a:chExt cx="1054949" cy="936104"/>
            </a:xfrm>
            <a:noFill/>
          </p:grpSpPr>
          <p:sp>
            <p:nvSpPr>
              <p:cNvPr id="5" name="Rectangle 1"/>
              <p:cNvSpPr>
                <a:spLocks noChangeArrowheads="1"/>
              </p:cNvSpPr>
              <p:nvPr/>
            </p:nvSpPr>
            <p:spPr bwMode="auto">
              <a:xfrm>
                <a:off x="2940987" y="848906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</a:p>
            </p:txBody>
          </p:sp>
          <p:sp>
            <p:nvSpPr>
              <p:cNvPr id="18" name="Rectangle 1"/>
              <p:cNvSpPr>
                <a:spLocks noChangeArrowheads="1"/>
              </p:cNvSpPr>
              <p:nvPr/>
            </p:nvSpPr>
            <p:spPr bwMode="auto">
              <a:xfrm>
                <a:off x="3400634" y="620688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2915816" y="908720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2" name="مجموعة 21"/>
            <p:cNvGrpSpPr/>
            <p:nvPr/>
          </p:nvGrpSpPr>
          <p:grpSpPr>
            <a:xfrm>
              <a:off x="3239256" y="687743"/>
              <a:ext cx="1332744" cy="941057"/>
              <a:chOff x="4103352" y="610234"/>
              <a:chExt cx="1332744" cy="941057"/>
            </a:xfrm>
            <a:noFill/>
          </p:grpSpPr>
          <p:sp>
            <p:nvSpPr>
              <p:cNvPr id="7" name="Rectangle 1"/>
              <p:cNvSpPr>
                <a:spLocks noChangeArrowheads="1"/>
              </p:cNvSpPr>
              <p:nvPr/>
            </p:nvSpPr>
            <p:spPr bwMode="auto">
              <a:xfrm>
                <a:off x="4103352" y="843405"/>
                <a:ext cx="1044712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OH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tangle 1"/>
              <p:cNvSpPr>
                <a:spLocks noChangeArrowheads="1"/>
              </p:cNvSpPr>
              <p:nvPr/>
            </p:nvSpPr>
            <p:spPr bwMode="auto">
              <a:xfrm>
                <a:off x="4840794" y="610234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3" name="مجموعة 22"/>
            <p:cNvGrpSpPr/>
            <p:nvPr/>
          </p:nvGrpSpPr>
          <p:grpSpPr>
            <a:xfrm>
              <a:off x="1115616" y="643349"/>
              <a:ext cx="1089880" cy="985451"/>
              <a:chOff x="1825936" y="548680"/>
              <a:chExt cx="1089880" cy="985451"/>
            </a:xfrm>
            <a:noFill/>
          </p:grpSpPr>
          <p:sp>
            <p:nvSpPr>
              <p:cNvPr id="24" name="Rectangle 1"/>
              <p:cNvSpPr>
                <a:spLocks noChangeArrowheads="1"/>
              </p:cNvSpPr>
              <p:nvPr/>
            </p:nvSpPr>
            <p:spPr bwMode="auto">
              <a:xfrm>
                <a:off x="1825936" y="826245"/>
                <a:ext cx="868976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Rectangle 1"/>
              <p:cNvSpPr>
                <a:spLocks noChangeArrowheads="1"/>
              </p:cNvSpPr>
              <p:nvPr/>
            </p:nvSpPr>
            <p:spPr bwMode="auto">
              <a:xfrm>
                <a:off x="2320514" y="54868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6" name="Rectangle 1"/>
            <p:cNvSpPr>
              <a:spLocks noChangeArrowheads="1"/>
            </p:cNvSpPr>
            <p:nvPr/>
          </p:nvSpPr>
          <p:spPr bwMode="auto">
            <a:xfrm>
              <a:off x="1763688" y="92091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7" name="مجموعة 26"/>
            <p:cNvGrpSpPr/>
            <p:nvPr/>
          </p:nvGrpSpPr>
          <p:grpSpPr>
            <a:xfrm>
              <a:off x="2123728" y="692696"/>
              <a:ext cx="1054949" cy="936104"/>
              <a:chOff x="2940987" y="620688"/>
              <a:chExt cx="1054949" cy="936104"/>
            </a:xfrm>
            <a:noFill/>
          </p:grpSpPr>
          <p:sp>
            <p:nvSpPr>
              <p:cNvPr id="28" name="Rectangle 1"/>
              <p:cNvSpPr>
                <a:spLocks noChangeArrowheads="1"/>
              </p:cNvSpPr>
              <p:nvPr/>
            </p:nvSpPr>
            <p:spPr bwMode="auto">
              <a:xfrm>
                <a:off x="2940987" y="848906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</a:p>
            </p:txBody>
          </p:sp>
          <p:sp>
            <p:nvSpPr>
              <p:cNvPr id="29" name="Rectangle 1"/>
              <p:cNvSpPr>
                <a:spLocks noChangeArrowheads="1"/>
              </p:cNvSpPr>
              <p:nvPr/>
            </p:nvSpPr>
            <p:spPr bwMode="auto">
              <a:xfrm>
                <a:off x="3400634" y="620688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5359208" y="908720"/>
              <a:ext cx="166106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O(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l)</a:t>
              </a:r>
            </a:p>
          </p:txBody>
        </p:sp>
        <p:sp>
          <p:nvSpPr>
            <p:cNvPr id="31" name="Rectangle 1"/>
            <p:cNvSpPr>
              <a:spLocks noChangeArrowheads="1"/>
            </p:cNvSpPr>
            <p:nvPr/>
          </p:nvSpPr>
          <p:spPr bwMode="auto">
            <a:xfrm>
              <a:off x="7937138" y="1043597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Straight Arrow Connector 8"/>
            <p:cNvCxnSpPr/>
            <p:nvPr/>
          </p:nvCxnSpPr>
          <p:spPr>
            <a:xfrm>
              <a:off x="4351096" y="1340768"/>
              <a:ext cx="100811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مجموعة 35"/>
          <p:cNvGrpSpPr/>
          <p:nvPr/>
        </p:nvGrpSpPr>
        <p:grpSpPr>
          <a:xfrm>
            <a:off x="1703512" y="2708920"/>
            <a:ext cx="9217024" cy="1108134"/>
            <a:chOff x="251520" y="643349"/>
            <a:chExt cx="9217024" cy="1108134"/>
          </a:xfrm>
        </p:grpSpPr>
        <p:grpSp>
          <p:nvGrpSpPr>
            <p:cNvPr id="37" name="مجموعة 36"/>
            <p:cNvGrpSpPr/>
            <p:nvPr/>
          </p:nvGrpSpPr>
          <p:grpSpPr>
            <a:xfrm>
              <a:off x="251520" y="694437"/>
              <a:ext cx="1030273" cy="934363"/>
              <a:chOff x="517391" y="610235"/>
              <a:chExt cx="1030273" cy="934363"/>
            </a:xfrm>
            <a:noFill/>
          </p:grpSpPr>
          <p:sp>
            <p:nvSpPr>
              <p:cNvPr id="60" name="Rectangle 1"/>
              <p:cNvSpPr>
                <a:spLocks noChangeArrowheads="1"/>
              </p:cNvSpPr>
              <p:nvPr/>
            </p:nvSpPr>
            <p:spPr bwMode="auto">
              <a:xfrm>
                <a:off x="517391" y="836712"/>
                <a:ext cx="763732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</a:p>
            </p:txBody>
          </p:sp>
          <p:sp>
            <p:nvSpPr>
              <p:cNvPr id="61" name="Rectangle 1"/>
              <p:cNvSpPr>
                <a:spLocks noChangeArrowheads="1"/>
              </p:cNvSpPr>
              <p:nvPr/>
            </p:nvSpPr>
            <p:spPr bwMode="auto">
              <a:xfrm>
                <a:off x="952362" y="610235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8" name="Rectangle 1"/>
            <p:cNvSpPr>
              <a:spLocks noChangeArrowheads="1"/>
            </p:cNvSpPr>
            <p:nvPr/>
          </p:nvSpPr>
          <p:spPr bwMode="auto">
            <a:xfrm>
              <a:off x="827584" y="848906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9" name="مجموعة 38"/>
            <p:cNvGrpSpPr/>
            <p:nvPr/>
          </p:nvGrpSpPr>
          <p:grpSpPr>
            <a:xfrm>
              <a:off x="8378664" y="692696"/>
              <a:ext cx="1089880" cy="985451"/>
              <a:chOff x="1825936" y="548680"/>
              <a:chExt cx="1089880" cy="985451"/>
            </a:xfrm>
            <a:noFill/>
          </p:grpSpPr>
          <p:sp>
            <p:nvSpPr>
              <p:cNvPr id="58" name="Rectangle 1"/>
              <p:cNvSpPr>
                <a:spLocks noChangeArrowheads="1"/>
              </p:cNvSpPr>
              <p:nvPr/>
            </p:nvSpPr>
            <p:spPr bwMode="auto">
              <a:xfrm>
                <a:off x="1825936" y="826245"/>
                <a:ext cx="868976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Rectangle 1"/>
              <p:cNvSpPr>
                <a:spLocks noChangeArrowheads="1"/>
              </p:cNvSpPr>
              <p:nvPr/>
            </p:nvSpPr>
            <p:spPr bwMode="auto">
              <a:xfrm>
                <a:off x="2320514" y="54868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0" name="Rectangle 1"/>
            <p:cNvSpPr>
              <a:spLocks noChangeArrowheads="1"/>
            </p:cNvSpPr>
            <p:nvPr/>
          </p:nvSpPr>
          <p:spPr bwMode="auto">
            <a:xfrm>
              <a:off x="6804248" y="97549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1" name="مجموعة 40"/>
            <p:cNvGrpSpPr/>
            <p:nvPr/>
          </p:nvGrpSpPr>
          <p:grpSpPr>
            <a:xfrm>
              <a:off x="7208697" y="759470"/>
              <a:ext cx="1054949" cy="936104"/>
              <a:chOff x="2940987" y="620688"/>
              <a:chExt cx="1054949" cy="936104"/>
            </a:xfrm>
            <a:noFill/>
          </p:grpSpPr>
          <p:sp>
            <p:nvSpPr>
              <p:cNvPr id="56" name="Rectangle 1"/>
              <p:cNvSpPr>
                <a:spLocks noChangeArrowheads="1"/>
              </p:cNvSpPr>
              <p:nvPr/>
            </p:nvSpPr>
            <p:spPr bwMode="auto">
              <a:xfrm>
                <a:off x="2940987" y="848906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</a:p>
            </p:txBody>
          </p:sp>
          <p:sp>
            <p:nvSpPr>
              <p:cNvPr id="57" name="Rectangle 1"/>
              <p:cNvSpPr>
                <a:spLocks noChangeArrowheads="1"/>
              </p:cNvSpPr>
              <p:nvPr/>
            </p:nvSpPr>
            <p:spPr bwMode="auto">
              <a:xfrm>
                <a:off x="3400634" y="620688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Rectangle 1"/>
            <p:cNvSpPr>
              <a:spLocks noChangeArrowheads="1"/>
            </p:cNvSpPr>
            <p:nvPr/>
          </p:nvSpPr>
          <p:spPr bwMode="auto">
            <a:xfrm>
              <a:off x="2915816" y="908720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3" name="مجموعة 42"/>
            <p:cNvGrpSpPr/>
            <p:nvPr/>
          </p:nvGrpSpPr>
          <p:grpSpPr>
            <a:xfrm>
              <a:off x="3239256" y="687743"/>
              <a:ext cx="1332744" cy="941057"/>
              <a:chOff x="4103352" y="610234"/>
              <a:chExt cx="1332744" cy="941057"/>
            </a:xfrm>
            <a:noFill/>
          </p:grpSpPr>
          <p:sp>
            <p:nvSpPr>
              <p:cNvPr id="54" name="Rectangle 1"/>
              <p:cNvSpPr>
                <a:spLocks noChangeArrowheads="1"/>
              </p:cNvSpPr>
              <p:nvPr/>
            </p:nvSpPr>
            <p:spPr bwMode="auto">
              <a:xfrm>
                <a:off x="4103352" y="843405"/>
                <a:ext cx="1044712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OH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Rectangle 1"/>
              <p:cNvSpPr>
                <a:spLocks noChangeArrowheads="1"/>
              </p:cNvSpPr>
              <p:nvPr/>
            </p:nvSpPr>
            <p:spPr bwMode="auto">
              <a:xfrm>
                <a:off x="4840794" y="610234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4" name="مجموعة 43"/>
            <p:cNvGrpSpPr/>
            <p:nvPr/>
          </p:nvGrpSpPr>
          <p:grpSpPr>
            <a:xfrm>
              <a:off x="1115616" y="643349"/>
              <a:ext cx="1089880" cy="985451"/>
              <a:chOff x="1825936" y="548680"/>
              <a:chExt cx="1089880" cy="985451"/>
            </a:xfrm>
            <a:noFill/>
          </p:grpSpPr>
          <p:sp>
            <p:nvSpPr>
              <p:cNvPr id="52" name="Rectangle 1"/>
              <p:cNvSpPr>
                <a:spLocks noChangeArrowheads="1"/>
              </p:cNvSpPr>
              <p:nvPr/>
            </p:nvSpPr>
            <p:spPr bwMode="auto">
              <a:xfrm>
                <a:off x="1825936" y="826245"/>
                <a:ext cx="868976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Rectangle 1"/>
              <p:cNvSpPr>
                <a:spLocks noChangeArrowheads="1"/>
              </p:cNvSpPr>
              <p:nvPr/>
            </p:nvSpPr>
            <p:spPr bwMode="auto">
              <a:xfrm>
                <a:off x="2320514" y="54868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5" name="Rectangle 1"/>
            <p:cNvSpPr>
              <a:spLocks noChangeArrowheads="1"/>
            </p:cNvSpPr>
            <p:nvPr/>
          </p:nvSpPr>
          <p:spPr bwMode="auto">
            <a:xfrm>
              <a:off x="1763688" y="92091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6" name="مجموعة 45"/>
            <p:cNvGrpSpPr/>
            <p:nvPr/>
          </p:nvGrpSpPr>
          <p:grpSpPr>
            <a:xfrm>
              <a:off x="2123728" y="692696"/>
              <a:ext cx="1054949" cy="936104"/>
              <a:chOff x="2940987" y="620688"/>
              <a:chExt cx="1054949" cy="936104"/>
            </a:xfrm>
            <a:noFill/>
          </p:grpSpPr>
          <p:sp>
            <p:nvSpPr>
              <p:cNvPr id="50" name="Rectangle 1"/>
              <p:cNvSpPr>
                <a:spLocks noChangeArrowheads="1"/>
              </p:cNvSpPr>
              <p:nvPr/>
            </p:nvSpPr>
            <p:spPr bwMode="auto">
              <a:xfrm>
                <a:off x="2940987" y="848906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</a:p>
            </p:txBody>
          </p:sp>
          <p:sp>
            <p:nvSpPr>
              <p:cNvPr id="51" name="Rectangle 1"/>
              <p:cNvSpPr>
                <a:spLocks noChangeArrowheads="1"/>
              </p:cNvSpPr>
              <p:nvPr/>
            </p:nvSpPr>
            <p:spPr bwMode="auto">
              <a:xfrm>
                <a:off x="3400634" y="620688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7" name="Rectangle 1"/>
            <p:cNvSpPr>
              <a:spLocks noChangeArrowheads="1"/>
            </p:cNvSpPr>
            <p:nvPr/>
          </p:nvSpPr>
          <p:spPr bwMode="auto">
            <a:xfrm>
              <a:off x="5359208" y="908720"/>
              <a:ext cx="166106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O(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l)</a:t>
              </a:r>
            </a:p>
          </p:txBody>
        </p:sp>
        <p:sp>
          <p:nvSpPr>
            <p:cNvPr id="48" name="Rectangle 1"/>
            <p:cNvSpPr>
              <a:spLocks noChangeArrowheads="1"/>
            </p:cNvSpPr>
            <p:nvPr/>
          </p:nvSpPr>
          <p:spPr bwMode="auto">
            <a:xfrm>
              <a:off x="7937138" y="1043597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9" name="Straight Arrow Connector 8"/>
            <p:cNvCxnSpPr/>
            <p:nvPr/>
          </p:nvCxnSpPr>
          <p:spPr>
            <a:xfrm>
              <a:off x="4351096" y="1340768"/>
              <a:ext cx="100811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7740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6" name="مجموعة 25"/>
          <p:cNvGrpSpPr/>
          <p:nvPr/>
        </p:nvGrpSpPr>
        <p:grpSpPr>
          <a:xfrm>
            <a:off x="1775521" y="1036914"/>
            <a:ext cx="7911261" cy="737908"/>
            <a:chOff x="251520" y="1036914"/>
            <a:chExt cx="7911261" cy="737908"/>
          </a:xfrm>
        </p:grpSpPr>
        <p:grpSp>
          <p:nvGrpSpPr>
            <p:cNvPr id="4" name="مجموعة 24"/>
            <p:cNvGrpSpPr/>
            <p:nvPr/>
          </p:nvGrpSpPr>
          <p:grpSpPr>
            <a:xfrm>
              <a:off x="251520" y="1038322"/>
              <a:ext cx="4536503" cy="736500"/>
              <a:chOff x="228600" y="2084031"/>
              <a:chExt cx="2986799" cy="905017"/>
            </a:xfrm>
          </p:grpSpPr>
          <p:sp>
            <p:nvSpPr>
              <p:cNvPr id="5" name="Rectangle 1"/>
              <p:cNvSpPr>
                <a:spLocks noChangeArrowheads="1"/>
              </p:cNvSpPr>
              <p:nvPr/>
            </p:nvSpPr>
            <p:spPr bwMode="auto">
              <a:xfrm>
                <a:off x="228600" y="2116727"/>
                <a:ext cx="858273" cy="86985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endPara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" name="Straight Arrow Connector 8"/>
              <p:cNvCxnSpPr/>
              <p:nvPr/>
            </p:nvCxnSpPr>
            <p:spPr>
              <a:xfrm>
                <a:off x="2551666" y="2517229"/>
                <a:ext cx="663733" cy="0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1"/>
              <p:cNvSpPr>
                <a:spLocks noChangeArrowheads="1"/>
              </p:cNvSpPr>
              <p:nvPr/>
            </p:nvSpPr>
            <p:spPr bwMode="auto">
              <a:xfrm>
                <a:off x="1086873" y="2119192"/>
                <a:ext cx="382648" cy="86985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40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Rectangle 1"/>
              <p:cNvSpPr>
                <a:spLocks noChangeArrowheads="1"/>
              </p:cNvSpPr>
              <p:nvPr/>
            </p:nvSpPr>
            <p:spPr bwMode="auto">
              <a:xfrm>
                <a:off x="1272014" y="2084031"/>
                <a:ext cx="1249702" cy="86985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endPara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6664777" y="1064930"/>
              <a:ext cx="1498004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NaCl</a:t>
              </a:r>
              <a:endPara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"/>
            <p:cNvSpPr>
              <a:spLocks noChangeArrowheads="1"/>
            </p:cNvSpPr>
            <p:nvPr/>
          </p:nvSpPr>
          <p:spPr bwMode="auto">
            <a:xfrm>
              <a:off x="6156176" y="1036914"/>
              <a:ext cx="533400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932040" y="1052736"/>
              <a:ext cx="1259632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6261936" y="2060848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7069556" y="4149080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5770004" y="5301208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368484" y="188640"/>
            <a:ext cx="599074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التفاعلات التي تكون الماء مثال آخر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9" y="2636913"/>
            <a:ext cx="89630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2" name="مجموعة 51"/>
          <p:cNvGrpSpPr/>
          <p:nvPr/>
        </p:nvGrpSpPr>
        <p:grpSpPr>
          <a:xfrm>
            <a:off x="5540054" y="3883710"/>
            <a:ext cx="1089880" cy="985451"/>
            <a:chOff x="4016054" y="3297595"/>
            <a:chExt cx="1089880" cy="985451"/>
          </a:xfrm>
        </p:grpSpPr>
        <p:sp>
          <p:nvSpPr>
            <p:cNvPr id="53" name="Rectangle 1"/>
            <p:cNvSpPr>
              <a:spLocks noChangeArrowheads="1"/>
            </p:cNvSpPr>
            <p:nvPr/>
          </p:nvSpPr>
          <p:spPr bwMode="auto">
            <a:xfrm>
              <a:off x="4016054" y="3575160"/>
              <a:ext cx="8689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Cl</a:t>
              </a:r>
              <a:endPara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Rectangle 1"/>
            <p:cNvSpPr>
              <a:spLocks noChangeArrowheads="1"/>
            </p:cNvSpPr>
            <p:nvPr/>
          </p:nvSpPr>
          <p:spPr bwMode="auto">
            <a:xfrm>
              <a:off x="4510632" y="3297595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5" name="مجموعة 54"/>
          <p:cNvGrpSpPr/>
          <p:nvPr/>
        </p:nvGrpSpPr>
        <p:grpSpPr>
          <a:xfrm>
            <a:off x="3315139" y="3895099"/>
            <a:ext cx="1054949" cy="936104"/>
            <a:chOff x="2846087" y="3364369"/>
            <a:chExt cx="1054949" cy="936104"/>
          </a:xfrm>
        </p:grpSpPr>
        <p:sp>
          <p:nvSpPr>
            <p:cNvPr id="56" name="Rectangle 1"/>
            <p:cNvSpPr>
              <a:spLocks noChangeArrowheads="1"/>
            </p:cNvSpPr>
            <p:nvPr/>
          </p:nvSpPr>
          <p:spPr bwMode="auto">
            <a:xfrm>
              <a:off x="2846087" y="3592587"/>
              <a:ext cx="88456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Na</a:t>
              </a:r>
            </a:p>
          </p:txBody>
        </p:sp>
        <p:sp>
          <p:nvSpPr>
            <p:cNvPr id="57" name="Rectangle 1"/>
            <p:cNvSpPr>
              <a:spLocks noChangeArrowheads="1"/>
            </p:cNvSpPr>
            <p:nvPr/>
          </p:nvSpPr>
          <p:spPr bwMode="auto">
            <a:xfrm>
              <a:off x="3305734" y="3364369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Rectangle 1"/>
          <p:cNvSpPr>
            <a:spLocks noChangeArrowheads="1"/>
          </p:cNvSpPr>
          <p:nvPr/>
        </p:nvSpPr>
        <p:spPr bwMode="auto">
          <a:xfrm>
            <a:off x="4774249" y="4125931"/>
            <a:ext cx="59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427" y="6066160"/>
            <a:ext cx="4718248" cy="531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81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01742" y="188640"/>
            <a:ext cx="2757485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تطبيق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134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922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569426" y="284302"/>
            <a:ext cx="453201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التفاعلات التي تكون غاز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847528" y="2348881"/>
            <a:ext cx="8378844" cy="132343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اكتب معادلة تفاعل حمض الهيدروكلوريك وكبريتيد الليثيوم. 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386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60" y="404664"/>
            <a:ext cx="7965876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2073370" y="5092385"/>
            <a:ext cx="5323655" cy="965077"/>
            <a:chOff x="650183" y="648193"/>
            <a:chExt cx="5323655" cy="1015760"/>
          </a:xfrm>
        </p:grpSpPr>
        <p:grpSp>
          <p:nvGrpSpPr>
            <p:cNvPr id="6" name="مجموعة 5"/>
            <p:cNvGrpSpPr/>
            <p:nvPr/>
          </p:nvGrpSpPr>
          <p:grpSpPr>
            <a:xfrm>
              <a:off x="650183" y="695646"/>
              <a:ext cx="1209785" cy="968307"/>
              <a:chOff x="916054" y="611444"/>
              <a:chExt cx="1209785" cy="968307"/>
            </a:xfrm>
            <a:noFill/>
          </p:grpSpPr>
          <p:sp>
            <p:nvSpPr>
              <p:cNvPr id="29" name="Rectangle 1"/>
              <p:cNvSpPr>
                <a:spLocks noChangeArrowheads="1"/>
              </p:cNvSpPr>
              <p:nvPr/>
            </p:nvSpPr>
            <p:spPr bwMode="auto">
              <a:xfrm>
                <a:off x="916054" y="834689"/>
                <a:ext cx="943244" cy="7450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</a:t>
                </a:r>
              </a:p>
            </p:txBody>
          </p:sp>
          <p:sp>
            <p:nvSpPr>
              <p:cNvPr id="30" name="Rectangle 1"/>
              <p:cNvSpPr>
                <a:spLocks noChangeArrowheads="1"/>
              </p:cNvSpPr>
              <p:nvPr/>
            </p:nvSpPr>
            <p:spPr bwMode="auto">
              <a:xfrm>
                <a:off x="1530537" y="611444"/>
                <a:ext cx="595302" cy="6154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7" name="Rectangle 1"/>
            <p:cNvSpPr>
              <a:spLocks noChangeArrowheads="1"/>
            </p:cNvSpPr>
            <p:nvPr/>
          </p:nvSpPr>
          <p:spPr bwMode="auto">
            <a:xfrm>
              <a:off x="1744450" y="912794"/>
              <a:ext cx="595302" cy="745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مجموعة 11"/>
            <p:cNvGrpSpPr/>
            <p:nvPr/>
          </p:nvGrpSpPr>
          <p:grpSpPr>
            <a:xfrm>
              <a:off x="2350258" y="648193"/>
              <a:ext cx="748453" cy="985051"/>
              <a:chOff x="3214354" y="570684"/>
              <a:chExt cx="748453" cy="985051"/>
            </a:xfrm>
            <a:noFill/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auto">
              <a:xfrm>
                <a:off x="3214354" y="810674"/>
                <a:ext cx="522356" cy="74506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1"/>
              <p:cNvSpPr>
                <a:spLocks noChangeArrowheads="1"/>
              </p:cNvSpPr>
              <p:nvPr/>
            </p:nvSpPr>
            <p:spPr bwMode="auto">
              <a:xfrm>
                <a:off x="3367505" y="570684"/>
                <a:ext cx="595302" cy="55069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</a:t>
                </a:r>
                <a:endParaRPr lang="en-US" sz="28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4312774" y="890132"/>
              <a:ext cx="1661064" cy="745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S(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g)</a:t>
              </a:r>
            </a:p>
          </p:txBody>
        </p:sp>
        <p:cxnSp>
          <p:nvCxnSpPr>
            <p:cNvPr id="18" name="Straight Arrow Connector 8"/>
            <p:cNvCxnSpPr/>
            <p:nvPr/>
          </p:nvCxnSpPr>
          <p:spPr>
            <a:xfrm>
              <a:off x="3098711" y="1383639"/>
              <a:ext cx="100811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6139602" y="1340768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7069556" y="3406339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>
            <a:off x="5947114" y="4365104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374" y="2251528"/>
            <a:ext cx="89249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" name="مجموعة 34"/>
          <p:cNvGrpSpPr/>
          <p:nvPr/>
        </p:nvGrpSpPr>
        <p:grpSpPr>
          <a:xfrm>
            <a:off x="5540054" y="3284985"/>
            <a:ext cx="868976" cy="985451"/>
            <a:chOff x="4016054" y="3297595"/>
            <a:chExt cx="868976" cy="985451"/>
          </a:xfrm>
        </p:grpSpPr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016054" y="3575160"/>
              <a:ext cx="8689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4211960" y="3297595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مجموعة 37"/>
          <p:cNvGrpSpPr/>
          <p:nvPr/>
        </p:nvGrpSpPr>
        <p:grpSpPr>
          <a:xfrm>
            <a:off x="3315139" y="3296374"/>
            <a:ext cx="1054949" cy="936104"/>
            <a:chOff x="2846087" y="3364369"/>
            <a:chExt cx="1054949" cy="936104"/>
          </a:xfrm>
        </p:grpSpPr>
        <p:sp>
          <p:nvSpPr>
            <p:cNvPr id="39" name="Rectangle 1"/>
            <p:cNvSpPr>
              <a:spLocks noChangeArrowheads="1"/>
            </p:cNvSpPr>
            <p:nvPr/>
          </p:nvSpPr>
          <p:spPr bwMode="auto">
            <a:xfrm>
              <a:off x="2846087" y="3592587"/>
              <a:ext cx="88456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</a:t>
              </a:r>
            </a:p>
          </p:txBody>
        </p:sp>
        <p:sp>
          <p:nvSpPr>
            <p:cNvPr id="40" name="Rectangle 1"/>
            <p:cNvSpPr>
              <a:spLocks noChangeArrowheads="1"/>
            </p:cNvSpPr>
            <p:nvPr/>
          </p:nvSpPr>
          <p:spPr bwMode="auto">
            <a:xfrm>
              <a:off x="3305734" y="3364369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4774249" y="3527206"/>
            <a:ext cx="59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5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85642" y="-27384"/>
            <a:ext cx="2202846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غاز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5" name="مجموعة 24"/>
          <p:cNvGrpSpPr/>
          <p:nvPr/>
        </p:nvGrpSpPr>
        <p:grpSpPr>
          <a:xfrm>
            <a:off x="1847528" y="548680"/>
            <a:ext cx="7416824" cy="792088"/>
            <a:chOff x="323528" y="1477607"/>
            <a:chExt cx="7416824" cy="792088"/>
          </a:xfrm>
        </p:grpSpPr>
        <p:grpSp>
          <p:nvGrpSpPr>
            <p:cNvPr id="4" name="مجموعة 24"/>
            <p:cNvGrpSpPr/>
            <p:nvPr/>
          </p:nvGrpSpPr>
          <p:grpSpPr>
            <a:xfrm>
              <a:off x="323528" y="1517482"/>
              <a:ext cx="4243929" cy="752213"/>
              <a:chOff x="228600" y="2197713"/>
              <a:chExt cx="2727914" cy="752213"/>
            </a:xfrm>
          </p:grpSpPr>
          <p:sp>
            <p:nvSpPr>
              <p:cNvPr id="5" name="Rectangle 1"/>
              <p:cNvSpPr>
                <a:spLocks noChangeArrowheads="1"/>
              </p:cNvSpPr>
              <p:nvPr/>
            </p:nvSpPr>
            <p:spPr bwMode="auto">
              <a:xfrm>
                <a:off x="228600" y="2197713"/>
                <a:ext cx="762000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</a:t>
                </a:r>
                <a:r>
                  <a:rPr lang="en-US" sz="40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" name="Straight Arrow Connector 8"/>
              <p:cNvCxnSpPr/>
              <p:nvPr/>
            </p:nvCxnSpPr>
            <p:spPr>
              <a:xfrm flipV="1">
                <a:off x="2082635" y="2512860"/>
                <a:ext cx="873879" cy="38795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1"/>
              <p:cNvSpPr>
                <a:spLocks noChangeArrowheads="1"/>
              </p:cNvSpPr>
              <p:nvPr/>
            </p:nvSpPr>
            <p:spPr bwMode="auto">
              <a:xfrm>
                <a:off x="925501" y="2200177"/>
                <a:ext cx="382648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4000" b="1" u="sng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Rectangle 1"/>
              <p:cNvSpPr>
                <a:spLocks noChangeArrowheads="1"/>
              </p:cNvSpPr>
              <p:nvPr/>
            </p:nvSpPr>
            <p:spPr bwMode="auto">
              <a:xfrm>
                <a:off x="1200593" y="2242040"/>
                <a:ext cx="1064561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endPara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4" name="مجموعة 23"/>
            <p:cNvGrpSpPr/>
            <p:nvPr/>
          </p:nvGrpSpPr>
          <p:grpSpPr>
            <a:xfrm>
              <a:off x="4717031" y="1477607"/>
              <a:ext cx="3023321" cy="710044"/>
              <a:chOff x="3888432" y="3789040"/>
              <a:chExt cx="3023321" cy="710044"/>
            </a:xfrm>
          </p:grpSpPr>
          <p:sp>
            <p:nvSpPr>
              <p:cNvPr id="15" name="Rectangle 1"/>
              <p:cNvSpPr>
                <a:spLocks noChangeArrowheads="1"/>
              </p:cNvSpPr>
              <p:nvPr/>
            </p:nvSpPr>
            <p:spPr bwMode="auto">
              <a:xfrm>
                <a:off x="3888432" y="3789040"/>
                <a:ext cx="1403648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4000" b="1" u="sng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 1"/>
              <p:cNvSpPr>
                <a:spLocks noChangeArrowheads="1"/>
              </p:cNvSpPr>
              <p:nvPr/>
            </p:nvSpPr>
            <p:spPr bwMode="auto">
              <a:xfrm>
                <a:off x="4932040" y="3791198"/>
                <a:ext cx="533400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2800" b="1" u="sng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Rectangle 1"/>
              <p:cNvSpPr>
                <a:spLocks noChangeArrowheads="1"/>
              </p:cNvSpPr>
              <p:nvPr/>
            </p:nvSpPr>
            <p:spPr bwMode="auto">
              <a:xfrm>
                <a:off x="5292080" y="3791198"/>
                <a:ext cx="1619673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6261936" y="1412776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7069556" y="3501008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5770004" y="4941168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مجموعة 16"/>
          <p:cNvGrpSpPr/>
          <p:nvPr/>
        </p:nvGrpSpPr>
        <p:grpSpPr>
          <a:xfrm>
            <a:off x="1462472" y="2060848"/>
            <a:ext cx="9386056" cy="1134486"/>
            <a:chOff x="231047" y="616997"/>
            <a:chExt cx="9386056" cy="1134486"/>
          </a:xfrm>
        </p:grpSpPr>
        <p:grpSp>
          <p:nvGrpSpPr>
            <p:cNvPr id="18" name="مجموعة 17"/>
            <p:cNvGrpSpPr/>
            <p:nvPr/>
          </p:nvGrpSpPr>
          <p:grpSpPr>
            <a:xfrm>
              <a:off x="2205496" y="649302"/>
              <a:ext cx="1074903" cy="967304"/>
              <a:chOff x="2471367" y="565100"/>
              <a:chExt cx="1074903" cy="967304"/>
            </a:xfrm>
            <a:noFill/>
          </p:grpSpPr>
          <p:sp>
            <p:nvSpPr>
              <p:cNvPr id="48" name="Rectangle 1"/>
              <p:cNvSpPr>
                <a:spLocks noChangeArrowheads="1"/>
              </p:cNvSpPr>
              <p:nvPr/>
            </p:nvSpPr>
            <p:spPr bwMode="auto">
              <a:xfrm>
                <a:off x="2471367" y="824518"/>
                <a:ext cx="868498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</a:t>
                </a:r>
              </a:p>
            </p:txBody>
          </p:sp>
          <p:sp>
            <p:nvSpPr>
              <p:cNvPr id="49" name="Rectangle 1"/>
              <p:cNvSpPr>
                <a:spLocks noChangeArrowheads="1"/>
              </p:cNvSpPr>
              <p:nvPr/>
            </p:nvSpPr>
            <p:spPr bwMode="auto">
              <a:xfrm>
                <a:off x="2950968" y="56510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884897" y="848906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1" name="مجموعة 20"/>
            <p:cNvGrpSpPr/>
            <p:nvPr/>
          </p:nvGrpSpPr>
          <p:grpSpPr>
            <a:xfrm>
              <a:off x="8378664" y="692696"/>
              <a:ext cx="1238439" cy="985451"/>
              <a:chOff x="1825936" y="548680"/>
              <a:chExt cx="1238439" cy="985451"/>
            </a:xfrm>
            <a:noFill/>
          </p:grpSpPr>
          <p:sp>
            <p:nvSpPr>
              <p:cNvPr id="46" name="Rectangle 1"/>
              <p:cNvSpPr>
                <a:spLocks noChangeArrowheads="1"/>
              </p:cNvSpPr>
              <p:nvPr/>
            </p:nvSpPr>
            <p:spPr bwMode="auto">
              <a:xfrm>
                <a:off x="1825936" y="826245"/>
                <a:ext cx="1089880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2Cl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Rectangle 1"/>
              <p:cNvSpPr>
                <a:spLocks noChangeArrowheads="1"/>
              </p:cNvSpPr>
              <p:nvPr/>
            </p:nvSpPr>
            <p:spPr bwMode="auto">
              <a:xfrm>
                <a:off x="2469073" y="548680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6804248" y="97549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9" name="مجموعة 28"/>
            <p:cNvGrpSpPr/>
            <p:nvPr/>
          </p:nvGrpSpPr>
          <p:grpSpPr>
            <a:xfrm>
              <a:off x="7208697" y="759470"/>
              <a:ext cx="1169967" cy="936104"/>
              <a:chOff x="2940987" y="620688"/>
              <a:chExt cx="1169967" cy="936104"/>
            </a:xfrm>
            <a:noFill/>
          </p:grpSpPr>
          <p:sp>
            <p:nvSpPr>
              <p:cNvPr id="44" name="Rectangle 1"/>
              <p:cNvSpPr>
                <a:spLocks noChangeArrowheads="1"/>
              </p:cNvSpPr>
              <p:nvPr/>
            </p:nvSpPr>
            <p:spPr bwMode="auto">
              <a:xfrm>
                <a:off x="2940987" y="848906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</a:t>
                </a:r>
              </a:p>
            </p:txBody>
          </p:sp>
          <p:sp>
            <p:nvSpPr>
              <p:cNvPr id="45" name="Rectangle 1"/>
              <p:cNvSpPr>
                <a:spLocks noChangeArrowheads="1"/>
              </p:cNvSpPr>
              <p:nvPr/>
            </p:nvSpPr>
            <p:spPr bwMode="auto">
              <a:xfrm>
                <a:off x="3400634" y="620688"/>
                <a:ext cx="710320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2973129" y="908720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مجموعة 30"/>
            <p:cNvGrpSpPr/>
            <p:nvPr/>
          </p:nvGrpSpPr>
          <p:grpSpPr>
            <a:xfrm>
              <a:off x="3315807" y="616997"/>
              <a:ext cx="1260736" cy="1011803"/>
              <a:chOff x="4179903" y="539488"/>
              <a:chExt cx="1260736" cy="1011803"/>
            </a:xfrm>
            <a:noFill/>
          </p:grpSpPr>
          <p:sp>
            <p:nvSpPr>
              <p:cNvPr id="42" name="Rectangle 1"/>
              <p:cNvSpPr>
                <a:spLocks noChangeArrowheads="1"/>
              </p:cNvSpPr>
              <p:nvPr/>
            </p:nvSpPr>
            <p:spPr bwMode="auto">
              <a:xfrm>
                <a:off x="4179903" y="843405"/>
                <a:ext cx="1044712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2Cl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Rectangle 1"/>
              <p:cNvSpPr>
                <a:spLocks noChangeArrowheads="1"/>
              </p:cNvSpPr>
              <p:nvPr/>
            </p:nvSpPr>
            <p:spPr bwMode="auto">
              <a:xfrm>
                <a:off x="4845337" y="539488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2" name="مجموعة 31"/>
            <p:cNvGrpSpPr/>
            <p:nvPr/>
          </p:nvGrpSpPr>
          <p:grpSpPr>
            <a:xfrm>
              <a:off x="1264175" y="680294"/>
              <a:ext cx="883334" cy="944815"/>
              <a:chOff x="1974495" y="585625"/>
              <a:chExt cx="883334" cy="944815"/>
            </a:xfrm>
            <a:noFill/>
          </p:grpSpPr>
          <p:sp>
            <p:nvSpPr>
              <p:cNvPr id="40" name="Rectangle 1"/>
              <p:cNvSpPr>
                <a:spLocks noChangeArrowheads="1"/>
              </p:cNvSpPr>
              <p:nvPr/>
            </p:nvSpPr>
            <p:spPr bwMode="auto">
              <a:xfrm>
                <a:off x="1974495" y="822554"/>
                <a:ext cx="868976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</a:p>
            </p:txBody>
          </p:sp>
          <p:sp>
            <p:nvSpPr>
              <p:cNvPr id="41" name="Rectangle 1"/>
              <p:cNvSpPr>
                <a:spLocks noChangeArrowheads="1"/>
              </p:cNvSpPr>
              <p:nvPr/>
            </p:nvSpPr>
            <p:spPr bwMode="auto">
              <a:xfrm>
                <a:off x="2262527" y="585625"/>
                <a:ext cx="59530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1763688" y="920914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4" name="مجموعة 33"/>
            <p:cNvGrpSpPr/>
            <p:nvPr/>
          </p:nvGrpSpPr>
          <p:grpSpPr>
            <a:xfrm>
              <a:off x="231047" y="628526"/>
              <a:ext cx="896922" cy="996583"/>
              <a:chOff x="1048306" y="556518"/>
              <a:chExt cx="896922" cy="996583"/>
            </a:xfrm>
            <a:noFill/>
          </p:grpSpPr>
          <p:sp>
            <p:nvSpPr>
              <p:cNvPr id="38" name="Rectangle 1"/>
              <p:cNvSpPr>
                <a:spLocks noChangeArrowheads="1"/>
              </p:cNvSpPr>
              <p:nvPr/>
            </p:nvSpPr>
            <p:spPr bwMode="auto">
              <a:xfrm>
                <a:off x="1048306" y="845215"/>
                <a:ext cx="884569" cy="7078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</a:t>
                </a:r>
              </a:p>
            </p:txBody>
          </p:sp>
          <p:sp>
            <p:nvSpPr>
              <p:cNvPr id="39" name="Rectangle 1"/>
              <p:cNvSpPr>
                <a:spLocks noChangeArrowheads="1"/>
              </p:cNvSpPr>
              <p:nvPr/>
            </p:nvSpPr>
            <p:spPr bwMode="auto">
              <a:xfrm>
                <a:off x="1289346" y="556518"/>
                <a:ext cx="655882" cy="5847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2+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5" name="Rectangle 1"/>
            <p:cNvSpPr>
              <a:spLocks noChangeArrowheads="1"/>
            </p:cNvSpPr>
            <p:nvPr/>
          </p:nvSpPr>
          <p:spPr bwMode="auto">
            <a:xfrm>
              <a:off x="5363751" y="908720"/>
              <a:ext cx="166106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S(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g)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7937138" y="1043597"/>
              <a:ext cx="595302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7" name="Straight Arrow Connector 8"/>
            <p:cNvCxnSpPr/>
            <p:nvPr/>
          </p:nvCxnSpPr>
          <p:spPr>
            <a:xfrm>
              <a:off x="4360519" y="1340768"/>
              <a:ext cx="100811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رابط مستقيم 49"/>
          <p:cNvCxnSpPr/>
          <p:nvPr/>
        </p:nvCxnSpPr>
        <p:spPr>
          <a:xfrm>
            <a:off x="1628856" y="4869160"/>
            <a:ext cx="87657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مجموعة 50"/>
          <p:cNvGrpSpPr/>
          <p:nvPr/>
        </p:nvGrpSpPr>
        <p:grpSpPr>
          <a:xfrm>
            <a:off x="5731080" y="3356993"/>
            <a:ext cx="940984" cy="985451"/>
            <a:chOff x="4016054" y="3297595"/>
            <a:chExt cx="940984" cy="985451"/>
          </a:xfrm>
        </p:grpSpPr>
        <p:sp>
          <p:nvSpPr>
            <p:cNvPr id="52" name="Rectangle 1"/>
            <p:cNvSpPr>
              <a:spLocks noChangeArrowheads="1"/>
            </p:cNvSpPr>
            <p:nvPr/>
          </p:nvSpPr>
          <p:spPr bwMode="auto">
            <a:xfrm>
              <a:off x="4016054" y="3575160"/>
              <a:ext cx="868976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Cl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Rectangle 1"/>
            <p:cNvSpPr>
              <a:spLocks noChangeArrowheads="1"/>
            </p:cNvSpPr>
            <p:nvPr/>
          </p:nvSpPr>
          <p:spPr bwMode="auto">
            <a:xfrm>
              <a:off x="4361736" y="3297595"/>
              <a:ext cx="595302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مجموعة 53"/>
          <p:cNvGrpSpPr/>
          <p:nvPr/>
        </p:nvGrpSpPr>
        <p:grpSpPr>
          <a:xfrm>
            <a:off x="3506165" y="3356992"/>
            <a:ext cx="1225763" cy="936104"/>
            <a:chOff x="2846087" y="3364369"/>
            <a:chExt cx="1225763" cy="936104"/>
          </a:xfrm>
        </p:grpSpPr>
        <p:sp>
          <p:nvSpPr>
            <p:cNvPr id="55" name="Rectangle 1"/>
            <p:cNvSpPr>
              <a:spLocks noChangeArrowheads="1"/>
            </p:cNvSpPr>
            <p:nvPr/>
          </p:nvSpPr>
          <p:spPr bwMode="auto">
            <a:xfrm>
              <a:off x="2846087" y="3592587"/>
              <a:ext cx="88456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Fe</a:t>
              </a:r>
            </a:p>
          </p:txBody>
        </p:sp>
        <p:sp>
          <p:nvSpPr>
            <p:cNvPr id="56" name="Rectangle 1"/>
            <p:cNvSpPr>
              <a:spLocks noChangeArrowheads="1"/>
            </p:cNvSpPr>
            <p:nvPr/>
          </p:nvSpPr>
          <p:spPr bwMode="auto">
            <a:xfrm>
              <a:off x="3305734" y="3364369"/>
              <a:ext cx="76611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Rectangle 1"/>
          <p:cNvSpPr>
            <a:spLocks noChangeArrowheads="1"/>
          </p:cNvSpPr>
          <p:nvPr/>
        </p:nvSpPr>
        <p:spPr bwMode="auto">
          <a:xfrm>
            <a:off x="4965275" y="3501008"/>
            <a:ext cx="59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8" name="مجموعة 57"/>
          <p:cNvGrpSpPr/>
          <p:nvPr/>
        </p:nvGrpSpPr>
        <p:grpSpPr>
          <a:xfrm>
            <a:off x="2073370" y="5217888"/>
            <a:ext cx="5323655" cy="965077"/>
            <a:chOff x="650183" y="648193"/>
            <a:chExt cx="5323655" cy="1015760"/>
          </a:xfrm>
        </p:grpSpPr>
        <p:grpSp>
          <p:nvGrpSpPr>
            <p:cNvPr id="59" name="مجموعة 58"/>
            <p:cNvGrpSpPr/>
            <p:nvPr/>
          </p:nvGrpSpPr>
          <p:grpSpPr>
            <a:xfrm>
              <a:off x="650183" y="695646"/>
              <a:ext cx="1209785" cy="968307"/>
              <a:chOff x="916054" y="611444"/>
              <a:chExt cx="1209785" cy="968307"/>
            </a:xfrm>
            <a:noFill/>
          </p:grpSpPr>
          <p:sp>
            <p:nvSpPr>
              <p:cNvPr id="66" name="Rectangle 1"/>
              <p:cNvSpPr>
                <a:spLocks noChangeArrowheads="1"/>
              </p:cNvSpPr>
              <p:nvPr/>
            </p:nvSpPr>
            <p:spPr bwMode="auto">
              <a:xfrm>
                <a:off x="916054" y="834689"/>
                <a:ext cx="943244" cy="74506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</a:t>
                </a:r>
              </a:p>
            </p:txBody>
          </p:sp>
          <p:sp>
            <p:nvSpPr>
              <p:cNvPr id="67" name="Rectangle 1"/>
              <p:cNvSpPr>
                <a:spLocks noChangeArrowheads="1"/>
              </p:cNvSpPr>
              <p:nvPr/>
            </p:nvSpPr>
            <p:spPr bwMode="auto">
              <a:xfrm>
                <a:off x="1530537" y="611444"/>
                <a:ext cx="595302" cy="615486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32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0" name="Rectangle 1"/>
            <p:cNvSpPr>
              <a:spLocks noChangeArrowheads="1"/>
            </p:cNvSpPr>
            <p:nvPr/>
          </p:nvSpPr>
          <p:spPr bwMode="auto">
            <a:xfrm>
              <a:off x="1744450" y="912794"/>
              <a:ext cx="595302" cy="745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1" name="مجموعة 60"/>
            <p:cNvGrpSpPr/>
            <p:nvPr/>
          </p:nvGrpSpPr>
          <p:grpSpPr>
            <a:xfrm>
              <a:off x="2350258" y="648193"/>
              <a:ext cx="748453" cy="985051"/>
              <a:chOff x="3214354" y="570684"/>
              <a:chExt cx="748453" cy="985051"/>
            </a:xfrm>
            <a:noFill/>
          </p:grpSpPr>
          <p:sp>
            <p:nvSpPr>
              <p:cNvPr id="64" name="Rectangle 1"/>
              <p:cNvSpPr>
                <a:spLocks noChangeArrowheads="1"/>
              </p:cNvSpPr>
              <p:nvPr/>
            </p:nvSpPr>
            <p:spPr bwMode="auto">
              <a:xfrm>
                <a:off x="3214354" y="810674"/>
                <a:ext cx="522356" cy="74506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Rectangle 1"/>
              <p:cNvSpPr>
                <a:spLocks noChangeArrowheads="1"/>
              </p:cNvSpPr>
              <p:nvPr/>
            </p:nvSpPr>
            <p:spPr bwMode="auto">
              <a:xfrm>
                <a:off x="3367505" y="570684"/>
                <a:ext cx="595302" cy="55069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2-</a:t>
                </a:r>
                <a:endParaRPr lang="en-US" sz="2800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2" name="Rectangle 1"/>
            <p:cNvSpPr>
              <a:spLocks noChangeArrowheads="1"/>
            </p:cNvSpPr>
            <p:nvPr/>
          </p:nvSpPr>
          <p:spPr bwMode="auto">
            <a:xfrm>
              <a:off x="4312774" y="890132"/>
              <a:ext cx="1661064" cy="745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S(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g)</a:t>
              </a:r>
            </a:p>
          </p:txBody>
        </p:sp>
        <p:cxnSp>
          <p:nvCxnSpPr>
            <p:cNvPr id="63" name="Straight Arrow Connector 8"/>
            <p:cNvCxnSpPr/>
            <p:nvPr/>
          </p:nvCxnSpPr>
          <p:spPr>
            <a:xfrm>
              <a:off x="3098711" y="1383639"/>
              <a:ext cx="100811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097289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01742" y="188640"/>
            <a:ext cx="2757485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تطبيق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136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7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2855640" y="188640"/>
            <a:ext cx="6519734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التفاعلات في المحاليل المائية ص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129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1865" y="908720"/>
            <a:ext cx="2821605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المحاليل المائية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/>
          <p:nvPr/>
        </p:nvSpPr>
        <p:spPr>
          <a:xfrm>
            <a:off x="6955895" y="2564904"/>
            <a:ext cx="279275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المحلول المائي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/>
          <p:nvPr/>
        </p:nvSpPr>
        <p:spPr>
          <a:xfrm>
            <a:off x="8596787" y="3789040"/>
            <a:ext cx="1277914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المذيب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8499587" y="5013176"/>
            <a:ext cx="1249060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المذاب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76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78888" y="188640"/>
            <a:ext cx="4280339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المعادلات الكلية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132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451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752" y="1556792"/>
            <a:ext cx="7776864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9725" y="4221089"/>
            <a:ext cx="5586963" cy="87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مجموعة 2"/>
          <p:cNvGrpSpPr/>
          <p:nvPr/>
        </p:nvGrpSpPr>
        <p:grpSpPr>
          <a:xfrm>
            <a:off x="2914917" y="3065542"/>
            <a:ext cx="6275354" cy="707886"/>
            <a:chOff x="1421397" y="2120662"/>
            <a:chExt cx="6275354" cy="707886"/>
          </a:xfrm>
          <a:solidFill>
            <a:schemeClr val="bg2"/>
          </a:solidFill>
        </p:grpSpPr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6476545" y="2120662"/>
              <a:ext cx="1220206" cy="7078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ar-SA" sz="4000" dirty="0">
                  <a:latin typeface="Times New Roman" panose="02020603050405020304" pitchFamily="18" charset="0"/>
                  <a:ea typeface="Calibri" pitchFamily="34" charset="0"/>
                  <a:cs typeface="Times New Roman" panose="02020603050405020304" pitchFamily="18" charset="0"/>
                </a:rPr>
                <a:t>يتفكك </a:t>
              </a:r>
              <a:endParaRPr 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8024" y="2120662"/>
              <a:ext cx="1838325" cy="62540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1"/>
            <p:cNvSpPr>
              <a:spLocks noChangeArrowheads="1"/>
            </p:cNvSpPr>
            <p:nvPr/>
          </p:nvSpPr>
          <p:spPr bwMode="auto">
            <a:xfrm>
              <a:off x="1421397" y="2120662"/>
              <a:ext cx="3366627" cy="70788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ar-SA" sz="4000" dirty="0">
                  <a:latin typeface="Times New Roman" panose="02020603050405020304" pitchFamily="18" charset="0"/>
                  <a:ea typeface="Calibri" pitchFamily="34" charset="0"/>
                  <a:cs typeface="Times New Roman" panose="02020603050405020304" pitchFamily="18" charset="0"/>
                </a:rPr>
                <a:t>حسب المعادلة الآتية</a:t>
              </a:r>
              <a:endParaRPr 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75521" y="233354"/>
            <a:ext cx="8693329" cy="1323439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مزج حمض الهيدروكلوريك مع صودا الخبيز وإنتاج غاز  </a:t>
            </a:r>
            <a:r>
              <a:rPr lang="en-US" sz="40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CO</a:t>
            </a:r>
            <a:r>
              <a:rPr lang="en-US" sz="3200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23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800" y="1765171"/>
            <a:ext cx="568863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200" y="3052535"/>
            <a:ext cx="5040560" cy="2169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883262" y="225257"/>
            <a:ext cx="26003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يحدث تفاعلان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30668" y="964179"/>
            <a:ext cx="26532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أولاً: استبدال ثنائي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549384" y="3284985"/>
            <a:ext cx="15680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ثانياً: تفكك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20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495" y="476673"/>
            <a:ext cx="82772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374" y="1484784"/>
            <a:ext cx="546076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5" y="2924548"/>
            <a:ext cx="81248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5124462"/>
            <a:ext cx="8808626" cy="680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8624456" y="-27384"/>
            <a:ext cx="173477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8426906" y="1340004"/>
            <a:ext cx="173477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7536161" y="4124097"/>
            <a:ext cx="274015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التفاعل الكلي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7569480" y="2574952"/>
            <a:ext cx="250741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جمع التفاعلين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024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75520" y="89338"/>
            <a:ext cx="8784976" cy="132343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ماذا تسمى المعادلة التي تتضمن فقط الجسيمات التي تكون راسباً في التفاعل؟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96088" y="2048654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960097" y="3284984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947114" y="4365104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6001550" y="5457418"/>
            <a:ext cx="441980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للاختزال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شكل بيضاوي 9"/>
          <p:cNvSpPr/>
          <p:nvPr/>
        </p:nvSpPr>
        <p:spPr>
          <a:xfrm>
            <a:off x="5591944" y="4149080"/>
            <a:ext cx="4968552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23944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0" y="200834"/>
            <a:ext cx="9036496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يتطلب قانون حفظ الكتلة في معادلة التفاعل الكيميائي؟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516688" y="1124744"/>
            <a:ext cx="782778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كلا طرفي المعادلة يحتويان على نفس المواد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423592" y="2249578"/>
            <a:ext cx="7997924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المواد المتفاعلة والمواد الناتجة  تحتوي على عدد الجزيئات نفسها.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048230" y="3873243"/>
            <a:ext cx="851226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AE" sz="4000" b="1" dirty="0"/>
              <a:t>ج- يحتوي كل طرف على العدد نفسه من ذرات كل </a:t>
            </a:r>
          </a:p>
          <a:p>
            <a:pPr algn="r" rtl="1"/>
            <a:r>
              <a:rPr lang="ar-AE" sz="4000" b="1" dirty="0"/>
              <a:t>عنصر.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2314710" y="5529426"/>
            <a:ext cx="802976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AE" sz="4000" b="1" dirty="0"/>
              <a:t>د-عدد الجزيئات  في النواتج أقل منه المتفاعلات</a:t>
            </a:r>
          </a:p>
        </p:txBody>
      </p:sp>
      <p:sp>
        <p:nvSpPr>
          <p:cNvPr id="9" name="شكل بيضاوي 8"/>
          <p:cNvSpPr/>
          <p:nvPr/>
        </p:nvSpPr>
        <p:spPr>
          <a:xfrm>
            <a:off x="10053146" y="3873242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21629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11824" y="488866"/>
            <a:ext cx="583264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نوع التفاعل الذي يُنتج حرارة؟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672064" y="2204864"/>
            <a:ext cx="314404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استبدال أحادي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672064" y="3585210"/>
            <a:ext cx="33894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استبدال ثنائي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783632" y="2270775"/>
            <a:ext cx="238842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ج- تكوين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3102900" y="3550032"/>
            <a:ext cx="205273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د- احتراق</a:t>
            </a:r>
          </a:p>
        </p:txBody>
      </p:sp>
      <p:sp>
        <p:nvSpPr>
          <p:cNvPr id="9" name="شكل بيضاوي 8"/>
          <p:cNvSpPr/>
          <p:nvPr/>
        </p:nvSpPr>
        <p:spPr>
          <a:xfrm>
            <a:off x="4727849" y="3585210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1849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مستطيل 2"/>
          <p:cNvSpPr/>
          <p:nvPr/>
        </p:nvSpPr>
        <p:spPr>
          <a:xfrm>
            <a:off x="1703512" y="-87701"/>
            <a:ext cx="8712968" cy="553292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4000" b="1" dirty="0"/>
              <a:t>ماذا تسمى الأيونات الموجودة في محلول ولا تشارك في تفاعل كيميائي عند إضافة مادة أخرى؟ 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.A</a:t>
            </a:r>
            <a:r>
              <a:rPr lang="ar-AE" sz="4000" b="1" dirty="0"/>
              <a:t> الأيونات المتفرجة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.B </a:t>
            </a:r>
            <a:r>
              <a:rPr lang="ar-AE" sz="4000" b="1" dirty="0"/>
              <a:t>الكواشف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.C </a:t>
            </a:r>
            <a:r>
              <a:rPr lang="ar-AE" sz="4000" b="1" dirty="0"/>
              <a:t>النواتج</a:t>
            </a:r>
            <a:endParaRPr lang="en-US" sz="4000" b="1" dirty="0"/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 </a:t>
            </a:r>
            <a:r>
              <a:rPr lang="en-US" sz="4000" b="1" dirty="0"/>
              <a:t>.D</a:t>
            </a:r>
            <a:r>
              <a:rPr lang="ar-AE" sz="4000" b="1" dirty="0"/>
              <a:t>الأيونات الصرفة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9873634" y="2045048"/>
            <a:ext cx="614855" cy="6638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41375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مستطيل 2"/>
          <p:cNvSpPr/>
          <p:nvPr/>
        </p:nvSpPr>
        <p:spPr>
          <a:xfrm>
            <a:off x="2423592" y="790367"/>
            <a:ext cx="7582544" cy="430181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أي مما يأتي لا ينتج عن الاستبدال المزدوج ؟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A. </a:t>
            </a:r>
            <a:r>
              <a:rPr lang="ar-AE" sz="4000" b="1" dirty="0"/>
              <a:t>الغازات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B. </a:t>
            </a:r>
            <a:r>
              <a:rPr lang="ar-AE" sz="4000" b="1" dirty="0"/>
              <a:t>المواد الصلبة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C. </a:t>
            </a:r>
            <a:r>
              <a:rPr lang="ar-AE" sz="4000" b="1" dirty="0"/>
              <a:t> ضوء</a:t>
            </a:r>
          </a:p>
          <a:p>
            <a:pPr algn="r" rtl="1">
              <a:lnSpc>
                <a:spcPct val="150000"/>
              </a:lnSpc>
            </a:pPr>
            <a:r>
              <a:rPr lang="en-US" sz="4000" b="1" dirty="0"/>
              <a:t>D. </a:t>
            </a:r>
            <a:r>
              <a:rPr lang="ar-AE" sz="4000" b="1" dirty="0"/>
              <a:t>الماء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9336361" y="2636912"/>
            <a:ext cx="614855" cy="6638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25448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96000" y="260648"/>
            <a:ext cx="4248472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نوع التفاعل الآتي؟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672064" y="2204864"/>
            <a:ext cx="314404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استبدال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6672064" y="3585210"/>
            <a:ext cx="33894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تفكك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783632" y="2270775"/>
            <a:ext cx="238842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ج- تكوين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3102900" y="3550032"/>
            <a:ext cx="205273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د- احتراق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9408369" y="3575422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850" y="1052736"/>
            <a:ext cx="632147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05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3"/>
          <p:cNvSpPr/>
          <p:nvPr/>
        </p:nvSpPr>
        <p:spPr>
          <a:xfrm>
            <a:off x="5015880" y="476672"/>
            <a:ext cx="5242140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المركبات الجزيئية في المحلول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47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6" y="912213"/>
            <a:ext cx="5616624" cy="920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6528048" y="2204864"/>
            <a:ext cx="314404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استبدال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6528048" y="3585210"/>
            <a:ext cx="33894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تفكك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639616" y="2270775"/>
            <a:ext cx="238842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ج- تكوين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958884" y="3550032"/>
            <a:ext cx="205273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د- احتراق</a:t>
            </a:r>
          </a:p>
        </p:txBody>
      </p:sp>
      <p:sp>
        <p:nvSpPr>
          <p:cNvPr id="8" name="شكل بيضاوي 7"/>
          <p:cNvSpPr/>
          <p:nvPr/>
        </p:nvSpPr>
        <p:spPr>
          <a:xfrm>
            <a:off x="4511825" y="2276733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879976" y="260648"/>
            <a:ext cx="4248472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 نوع التفاعل الآتي؟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14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مستطيل 2"/>
          <p:cNvSpPr/>
          <p:nvPr/>
        </p:nvSpPr>
        <p:spPr>
          <a:xfrm>
            <a:off x="1775520" y="260649"/>
            <a:ext cx="8712968" cy="440120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يتكون الراسب في تفاعل الاستبدال الثنائي فقط إذا: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أ. اختلاف نشاطية المركبات.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ب. المركب الجديد أكثر كثافة من الماء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ج. المركب الجديد قابل للذوبان في الماء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د. المركب الجديد غير قابل للذوبان في الماء</a:t>
            </a:r>
          </a:p>
        </p:txBody>
      </p:sp>
      <p:sp>
        <p:nvSpPr>
          <p:cNvPr id="5" name="شكل بيضاوي 4"/>
          <p:cNvSpPr/>
          <p:nvPr/>
        </p:nvSpPr>
        <p:spPr>
          <a:xfrm>
            <a:off x="10017650" y="3931310"/>
            <a:ext cx="614855" cy="6498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83029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مستطيل 2"/>
          <p:cNvSpPr/>
          <p:nvPr/>
        </p:nvSpPr>
        <p:spPr>
          <a:xfrm>
            <a:off x="1703512" y="620689"/>
            <a:ext cx="8568952" cy="563231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AE" sz="4000" b="1" dirty="0"/>
              <a:t>.......... تبين الرموز والصيغ الكيميائية والكميات النسبية للمواد المشاركة في التفاعل الكيميائي.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أ- المعادلة بالكلمات.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ب- المعادلة بالصيغ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ج- المعادلة الكيميائية</a:t>
            </a:r>
          </a:p>
          <a:p>
            <a:pPr algn="r" rtl="1">
              <a:lnSpc>
                <a:spcPct val="150000"/>
              </a:lnSpc>
            </a:pPr>
            <a:r>
              <a:rPr lang="ar-AE" sz="4000" b="1" dirty="0"/>
              <a:t>د- المعادلة المتوازنة</a:t>
            </a:r>
          </a:p>
        </p:txBody>
      </p:sp>
    </p:spTree>
    <p:extLst>
      <p:ext uri="{BB962C8B-B14F-4D97-AF65-F5344CB8AC3E}">
        <p14:creationId xmlns:p14="http://schemas.microsoft.com/office/powerpoint/2010/main" val="5967492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" name="مستطيل 3"/>
          <p:cNvSpPr/>
          <p:nvPr/>
        </p:nvSpPr>
        <p:spPr>
          <a:xfrm>
            <a:off x="6528048" y="2996952"/>
            <a:ext cx="314404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</a:t>
            </a:r>
            <a:r>
              <a:rPr lang="ar-AE" sz="4000" b="1" dirty="0"/>
              <a:t>تكوين</a:t>
            </a:r>
            <a:endParaRPr lang="ar-AE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528048" y="4377298"/>
            <a:ext cx="33894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</a:t>
            </a:r>
            <a:r>
              <a:rPr lang="ar-AE" sz="4000" b="1" dirty="0"/>
              <a:t>احتراق</a:t>
            </a:r>
            <a:endParaRPr lang="ar-AE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1775520" y="3062863"/>
            <a:ext cx="325251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ج-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استبدال أحادي</a:t>
            </a:r>
            <a:r>
              <a:rPr lang="ar-AE" sz="4000" b="1" dirty="0"/>
              <a:t>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1919536" y="4342120"/>
            <a:ext cx="309208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د. استبدال ثنائي</a:t>
            </a:r>
            <a:endParaRPr lang="ar-AE" sz="4000" b="1" dirty="0"/>
          </a:p>
        </p:txBody>
      </p:sp>
      <p:sp>
        <p:nvSpPr>
          <p:cNvPr id="8" name="شكل بيضاوي 7"/>
          <p:cNvSpPr/>
          <p:nvPr/>
        </p:nvSpPr>
        <p:spPr>
          <a:xfrm>
            <a:off x="4509485" y="4270112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879976" y="260648"/>
            <a:ext cx="4248472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توقع نوع التفاعل الآتي؟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212" y="1196752"/>
            <a:ext cx="6770117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40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مستطيل 3"/>
          <p:cNvSpPr/>
          <p:nvPr/>
        </p:nvSpPr>
        <p:spPr>
          <a:xfrm>
            <a:off x="6739036" y="2204864"/>
            <a:ext cx="314404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أ. استبدال أحادي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6739036" y="3585210"/>
            <a:ext cx="338941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تفكك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986508" y="2270775"/>
            <a:ext cx="325251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/>
              <a:t>ج- احتراق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130524" y="3550032"/>
            <a:ext cx="3092084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د. استبدال ثنائي</a:t>
            </a:r>
            <a:endParaRPr lang="ar-AE" sz="4000" b="1" dirty="0"/>
          </a:p>
        </p:txBody>
      </p:sp>
      <p:sp>
        <p:nvSpPr>
          <p:cNvPr id="8" name="شكل بيضاوي 7"/>
          <p:cNvSpPr/>
          <p:nvPr/>
        </p:nvSpPr>
        <p:spPr>
          <a:xfrm>
            <a:off x="9513594" y="3598591"/>
            <a:ext cx="614855" cy="7798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007768" y="562045"/>
            <a:ext cx="612068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أي مما يأتي عكس تفاعل التكوين؟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4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AutoShape 4" descr="نتيجة بحث الصور عن تفاعل المغنيسيوم مع حمض الهيدروكلوريك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1"/>
          <p:cNvSpPr/>
          <p:nvPr/>
        </p:nvSpPr>
        <p:spPr>
          <a:xfrm>
            <a:off x="2783632" y="5017272"/>
            <a:ext cx="5797624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r" rtl="1"/>
            <a:r>
              <a:rPr lang="ar-AE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التفاعل </a:t>
            </a:r>
            <a:r>
              <a:rPr lang="ar-A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مع حمض الهيدروكلوريك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/>
          <p:nvPr/>
        </p:nvSpPr>
        <p:spPr>
          <a:xfrm>
            <a:off x="7643192" y="776898"/>
            <a:ext cx="1117105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</a:p>
        </p:txBody>
      </p:sp>
      <p:sp>
        <p:nvSpPr>
          <p:cNvPr id="8" name="Rectangle 1"/>
          <p:cNvSpPr/>
          <p:nvPr/>
        </p:nvSpPr>
        <p:spPr>
          <a:xfrm>
            <a:off x="5447929" y="776898"/>
            <a:ext cx="1117105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</a:p>
        </p:txBody>
      </p:sp>
      <p:sp>
        <p:nvSpPr>
          <p:cNvPr id="9" name="Rectangle 1"/>
          <p:cNvSpPr/>
          <p:nvPr/>
        </p:nvSpPr>
        <p:spPr>
          <a:xfrm>
            <a:off x="3431705" y="727630"/>
            <a:ext cx="1117105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89" y="1713684"/>
            <a:ext cx="6726582" cy="3303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269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1509608" y="152401"/>
            <a:ext cx="9005992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اكتب المعادلات الدالة على التفاعلات التالية مع كتابة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نوع التفاعل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1-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تسخين الزئبق في الهواء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)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اكسجين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(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لينتج اكسيد 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الزئبق</a:t>
            </a: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II </a:t>
            </a: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383AD3-8020-43E0-808D-8A5605626E3C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403030" y="4267200"/>
            <a:ext cx="6112571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2-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تسخين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اكسيد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الزئبق</a:t>
            </a: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(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II</a:t>
            </a: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)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بشدة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91545" y="2852936"/>
            <a:ext cx="8408877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endParaRPr lang="ar-AE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3553" y="4941168"/>
            <a:ext cx="8408877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 rtl="1"/>
            <a:endParaRPr lang="ar-AE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8040216" y="3501008"/>
            <a:ext cx="242566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نوع التفاعل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968208" y="5589240"/>
            <a:ext cx="2425664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نوع التفاعل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6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3"/>
          <p:cNvSpPr/>
          <p:nvPr/>
        </p:nvSpPr>
        <p:spPr>
          <a:xfrm>
            <a:off x="5145724" y="476672"/>
            <a:ext cx="5112297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المركبات الأيونية في المحلول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32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3"/>
          <p:cNvSpPr/>
          <p:nvPr/>
        </p:nvSpPr>
        <p:spPr>
          <a:xfrm>
            <a:off x="2279577" y="188640"/>
            <a:ext cx="751680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أنواع التفاعلات في المحاليل المائية ص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92144" y="1268760"/>
            <a:ext cx="294664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راسب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908462" y="2564904"/>
            <a:ext cx="2202846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غاز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854268" y="4233282"/>
            <a:ext cx="2388795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الماء</a:t>
            </a:r>
            <a:endParaRPr lang="ar-AE" sz="4000" b="1" dirty="0">
              <a:solidFill>
                <a:srgbClr val="1F497D"/>
              </a:solidFill>
              <a:latin typeface="Times New Roman" panose="02020603050405020304" pitchFamily="18" charset="0"/>
              <a:ea typeface="Calibri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40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Rectangle 3"/>
          <p:cNvSpPr/>
          <p:nvPr/>
        </p:nvSpPr>
        <p:spPr>
          <a:xfrm>
            <a:off x="2279577" y="188640"/>
            <a:ext cx="751680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أنواع التفاعلات في المحاليل المائية ص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130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176120" y="1294686"/>
            <a:ext cx="294664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راسب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4216" y="2630816"/>
            <a:ext cx="9016280" cy="132343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تفاعل محلولي هيدروكسيد الصوديوم وكلوريد النحاس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(II)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لتكوين راسب من هيدروكسيد النحاس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(II)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7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970" y="908720"/>
            <a:ext cx="8280920" cy="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280" y="2865122"/>
            <a:ext cx="8886720" cy="142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5157193"/>
            <a:ext cx="6984776" cy="55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86028" y="1844824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961868" y="4221088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006404" y="176808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الكيميائية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62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392144" y="1268760"/>
            <a:ext cx="2946640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AE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1-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تكوين راسب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مجموعة 24"/>
          <p:cNvGrpSpPr/>
          <p:nvPr/>
        </p:nvGrpSpPr>
        <p:grpSpPr>
          <a:xfrm>
            <a:off x="1731868" y="2289067"/>
            <a:ext cx="6884412" cy="1008871"/>
            <a:chOff x="228600" y="2165015"/>
            <a:chExt cx="4425158" cy="1008871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228600" y="2197713"/>
              <a:ext cx="762000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sz="3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cxnSp>
          <p:nvCxnSpPr>
            <p:cNvPr id="7" name="Straight Arrow Connector 8"/>
            <p:cNvCxnSpPr/>
            <p:nvPr/>
          </p:nvCxnSpPr>
          <p:spPr>
            <a:xfrm flipV="1">
              <a:off x="3779879" y="2512861"/>
              <a:ext cx="873879" cy="38795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1"/>
            <p:cNvSpPr>
              <a:spLocks noChangeArrowheads="1"/>
            </p:cNvSpPr>
            <p:nvPr/>
          </p:nvSpPr>
          <p:spPr bwMode="auto">
            <a:xfrm>
              <a:off x="2015498" y="2200177"/>
              <a:ext cx="382648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Rectangle 1"/>
            <p:cNvSpPr>
              <a:spLocks noChangeArrowheads="1"/>
            </p:cNvSpPr>
            <p:nvPr/>
          </p:nvSpPr>
          <p:spPr bwMode="auto">
            <a:xfrm>
              <a:off x="2432066" y="2165015"/>
              <a:ext cx="568583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</a:p>
          </p:txBody>
        </p:sp>
        <p:sp>
          <p:nvSpPr>
            <p:cNvPr id="10" name="Rectangle 1"/>
            <p:cNvSpPr>
              <a:spLocks noChangeArrowheads="1"/>
            </p:cNvSpPr>
            <p:nvPr/>
          </p:nvSpPr>
          <p:spPr bwMode="auto">
            <a:xfrm>
              <a:off x="2432066" y="2466000"/>
              <a:ext cx="685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2894918" y="2466000"/>
              <a:ext cx="685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>
              <a:off x="673226" y="2197713"/>
              <a:ext cx="1296082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3(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248206" y="2393992"/>
              <a:ext cx="685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"/>
            <p:cNvSpPr>
              <a:spLocks noChangeArrowheads="1"/>
            </p:cNvSpPr>
            <p:nvPr/>
          </p:nvSpPr>
          <p:spPr bwMode="auto">
            <a:xfrm>
              <a:off x="812082" y="2393992"/>
              <a:ext cx="685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2874527" y="2165015"/>
              <a:ext cx="1051827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2(</a:t>
              </a:r>
              <a:r>
                <a:rPr lang="en-US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303912" y="3666728"/>
            <a:ext cx="10668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8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6067402" y="3680338"/>
            <a:ext cx="1684783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3(s)</a:t>
            </a: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5410200" y="4079612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A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ــــــ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6326696" y="4117790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A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ــــــ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7752184" y="3666728"/>
            <a:ext cx="5334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28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8688288" y="4129916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A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ــــــ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8616280" y="4129916"/>
            <a:ext cx="9124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A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ــــــ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8328248" y="3662536"/>
            <a:ext cx="1219200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9048328" y="3662536"/>
            <a:ext cx="146801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9257828" y="4117790"/>
            <a:ext cx="68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ar-AE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ــــــ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7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0" grpId="0" animBg="1"/>
      <p:bldP spid="21" grpId="0"/>
      <p:bldP spid="22" grpId="0"/>
      <p:bldP spid="23" grpId="0" animBg="1"/>
      <p:bldP spid="24" grpId="0" animBg="1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5322-C97B-4E97-A420-CDFC49B7A84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743860" y="188640"/>
            <a:ext cx="4615366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المعادلات الأيونية ص </a:t>
            </a:r>
            <a:r>
              <a:rPr lang="en-US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131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453800" y="2505090"/>
            <a:ext cx="4132863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الكاملة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261420" y="4149080"/>
            <a:ext cx="3090911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الأيونات المتفرجة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961868" y="5301208"/>
            <a:ext cx="4397358" cy="70788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SA" sz="4000" b="1" dirty="0">
                <a:solidFill>
                  <a:srgbClr val="1F497D"/>
                </a:solidFill>
                <a:latin typeface="Times New Roman" panose="02020603050405020304" pitchFamily="18" charset="0"/>
                <a:ea typeface="Calibri" pitchFamily="34" charset="0"/>
                <a:cs typeface="Times New Roman" panose="02020603050405020304" pitchFamily="18" charset="0"/>
              </a:rPr>
              <a:t>المعادلة الأيونية  الصرفة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مجموعة 28"/>
          <p:cNvGrpSpPr/>
          <p:nvPr/>
        </p:nvGrpSpPr>
        <p:grpSpPr>
          <a:xfrm>
            <a:off x="1664920" y="1124744"/>
            <a:ext cx="8823569" cy="1032996"/>
            <a:chOff x="140919" y="965627"/>
            <a:chExt cx="8823569" cy="1032996"/>
          </a:xfrm>
        </p:grpSpPr>
        <p:grpSp>
          <p:nvGrpSpPr>
            <p:cNvPr id="7" name="مجموعة 24"/>
            <p:cNvGrpSpPr/>
            <p:nvPr/>
          </p:nvGrpSpPr>
          <p:grpSpPr>
            <a:xfrm>
              <a:off x="140919" y="965627"/>
              <a:ext cx="4788881" cy="1023213"/>
              <a:chOff x="228600" y="2165015"/>
              <a:chExt cx="3078194" cy="1023213"/>
            </a:xfrm>
          </p:grpSpPr>
          <p:sp>
            <p:nvSpPr>
              <p:cNvPr id="8" name="Rectangle 1"/>
              <p:cNvSpPr>
                <a:spLocks noChangeArrowheads="1"/>
              </p:cNvSpPr>
              <p:nvPr/>
            </p:nvSpPr>
            <p:spPr bwMode="auto">
              <a:xfrm>
                <a:off x="228600" y="2197713"/>
                <a:ext cx="762000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3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  <p:cxnSp>
            <p:nvCxnSpPr>
              <p:cNvPr id="9" name="Straight Arrow Connector 8"/>
              <p:cNvCxnSpPr/>
              <p:nvPr/>
            </p:nvCxnSpPr>
            <p:spPr>
              <a:xfrm flipV="1">
                <a:off x="2567670" y="2635370"/>
                <a:ext cx="739124" cy="15590"/>
              </a:xfrm>
              <a:prstGeom prst="straightConnector1">
                <a:avLst/>
              </a:prstGeom>
              <a:ln w="571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Rectangle 1"/>
              <p:cNvSpPr>
                <a:spLocks noChangeArrowheads="1"/>
              </p:cNvSpPr>
              <p:nvPr/>
            </p:nvSpPr>
            <p:spPr bwMode="auto">
              <a:xfrm>
                <a:off x="1398172" y="2200177"/>
                <a:ext cx="382648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endParaRPr lang="en-US" sz="4000" b="1" u="sng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1595679" y="2165015"/>
                <a:ext cx="568583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</a:t>
                </a:r>
              </a:p>
            </p:txBody>
          </p:sp>
          <p:sp>
            <p:nvSpPr>
              <p:cNvPr id="12" name="Rectangle 1"/>
              <p:cNvSpPr>
                <a:spLocks noChangeArrowheads="1"/>
              </p:cNvSpPr>
              <p:nvPr/>
            </p:nvSpPr>
            <p:spPr bwMode="auto">
              <a:xfrm>
                <a:off x="1595679" y="2549448"/>
                <a:ext cx="68580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AE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ــــــ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2113296" y="2603453"/>
                <a:ext cx="68580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AE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ــــــ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Rectangle 1"/>
              <p:cNvSpPr>
                <a:spLocks noChangeArrowheads="1"/>
              </p:cNvSpPr>
              <p:nvPr/>
            </p:nvSpPr>
            <p:spPr bwMode="auto">
              <a:xfrm>
                <a:off x="678453" y="2165015"/>
                <a:ext cx="824656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15" name="Rectangle 1"/>
              <p:cNvSpPr>
                <a:spLocks noChangeArrowheads="1"/>
              </p:cNvSpPr>
              <p:nvPr/>
            </p:nvSpPr>
            <p:spPr bwMode="auto">
              <a:xfrm>
                <a:off x="248206" y="2455547"/>
                <a:ext cx="906775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AE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ــــــ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1"/>
              <p:cNvSpPr>
                <a:spLocks noChangeArrowheads="1"/>
              </p:cNvSpPr>
              <p:nvPr/>
            </p:nvSpPr>
            <p:spPr bwMode="auto">
              <a:xfrm>
                <a:off x="812082" y="2455548"/>
                <a:ext cx="685800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ar-AE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ــــــ</a:t>
                </a:r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 1"/>
              <p:cNvSpPr>
                <a:spLocks noChangeArrowheads="1"/>
              </p:cNvSpPr>
              <p:nvPr/>
            </p:nvSpPr>
            <p:spPr bwMode="auto">
              <a:xfrm>
                <a:off x="2024189" y="2165015"/>
                <a:ext cx="682336" cy="707886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l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4873352" y="1049829"/>
              <a:ext cx="1066800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  <a:endParaRPr lang="en-US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ctangle 1"/>
            <p:cNvSpPr>
              <a:spLocks noChangeArrowheads="1"/>
            </p:cNvSpPr>
            <p:nvPr/>
          </p:nvSpPr>
          <p:spPr bwMode="auto">
            <a:xfrm>
              <a:off x="5580112" y="1029127"/>
              <a:ext cx="1939157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</a:t>
              </a:r>
              <a:r>
                <a:rPr lang="en-US" sz="32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3(s)</a:t>
              </a:r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5004048" y="1397675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5868144" y="1397675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Rectangle 1"/>
            <p:cNvSpPr>
              <a:spLocks noChangeArrowheads="1"/>
            </p:cNvSpPr>
            <p:nvPr/>
          </p:nvSpPr>
          <p:spPr bwMode="auto">
            <a:xfrm>
              <a:off x="7519269" y="1475403"/>
              <a:ext cx="91244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7452320" y="980728"/>
              <a:ext cx="1219200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2K</a:t>
              </a:r>
              <a:endPara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 1"/>
            <p:cNvSpPr>
              <a:spLocks noChangeArrowheads="1"/>
            </p:cNvSpPr>
            <p:nvPr/>
          </p:nvSpPr>
          <p:spPr bwMode="auto">
            <a:xfrm>
              <a:off x="8230480" y="980728"/>
              <a:ext cx="734008" cy="70788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</a:t>
              </a:r>
              <a:endPara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1"/>
            <p:cNvSpPr>
              <a:spLocks noChangeArrowheads="1"/>
            </p:cNvSpPr>
            <p:nvPr/>
          </p:nvSpPr>
          <p:spPr bwMode="auto">
            <a:xfrm>
              <a:off x="8160817" y="1475403"/>
              <a:ext cx="68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algn="l" fontAlgn="base">
                <a:spcBef>
                  <a:spcPct val="0"/>
                </a:spcBef>
                <a:spcAft>
                  <a:spcPct val="0"/>
                </a:spcAft>
              </a:pPr>
              <a:r>
                <a:rPr lang="ar-AE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ــــــ</a:t>
              </a:r>
              <a:endPara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8633293" y="1208946"/>
            <a:ext cx="5953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4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804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739</Words>
  <Application>Microsoft Office PowerPoint</Application>
  <PresentationFormat>Widescreen</PresentationFormat>
  <Paragraphs>294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Entisar Fayiz Mousa Abu Dayah</dc:creator>
  <cp:lastModifiedBy>Entisar Fayiz Mousa Abu Dayah</cp:lastModifiedBy>
  <cp:revision>1</cp:revision>
  <dcterms:created xsi:type="dcterms:W3CDTF">2021-01-19T18:25:01Z</dcterms:created>
  <dcterms:modified xsi:type="dcterms:W3CDTF">2021-01-19T18:29:36Z</dcterms:modified>
</cp:coreProperties>
</file>