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ink/ink3.xml" ContentType="application/inkml+xml"/>
  <Override PartName="/ppt/ink/ink4.xml" ContentType="application/inkml+xml"/>
  <Override PartName="/ppt/ink/ink5.xml" ContentType="application/inkml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93" r:id="rId2"/>
    <p:sldId id="294" r:id="rId3"/>
    <p:sldId id="307" r:id="rId4"/>
    <p:sldId id="297" r:id="rId5"/>
    <p:sldId id="298" r:id="rId6"/>
    <p:sldId id="1044" r:id="rId7"/>
    <p:sldId id="296" r:id="rId8"/>
    <p:sldId id="295" r:id="rId9"/>
    <p:sldId id="303" r:id="rId10"/>
    <p:sldId id="304" r:id="rId11"/>
    <p:sldId id="306" r:id="rId12"/>
    <p:sldId id="314" r:id="rId13"/>
    <p:sldId id="315" r:id="rId14"/>
    <p:sldId id="321" r:id="rId15"/>
    <p:sldId id="312" r:id="rId16"/>
    <p:sldId id="316" r:id="rId17"/>
    <p:sldId id="1043" r:id="rId18"/>
    <p:sldId id="322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77" d="100"/>
          <a:sy n="77" d="100"/>
        </p:scale>
        <p:origin x="26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6301.34619" units="1/cm"/>
          <inkml:channelProperty channel="Y" name="resolution" value="6301.34619" units="1/cm"/>
          <inkml:channelProperty channel="F" name="resolution" value="3999.51147" units="1/in"/>
          <inkml:channelProperty channel="T" name="resolution" value="1" units="1/dev"/>
        </inkml:channelProperties>
      </inkml:inkSource>
      <inkml:timestamp xml:id="ts0" timeString="2021-02-08T04:44:14.180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25014 7745 193 0,'0'7'234'0,"0"-7"-50"16,0 3-50-16,0 0-19 0,0-3 14 15,0 0 23-15,0 0 27 0,0 5 24 16,0-5 17-16,-6 0-6 0,6 3-32 0,0-3-49 15,0 0-54-15,0 0-114 0,0 4-279 16,-6-4-276-16,6-4-49 0,-8 1 187 16,16-2 220-16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6301.34619" units="1/cm"/>
          <inkml:channelProperty channel="Y" name="resolution" value="6301.34619" units="1/cm"/>
          <inkml:channelProperty channel="F" name="resolution" value="3999.51147" units="1/in"/>
          <inkml:channelProperty channel="T" name="resolution" value="1" units="1/dev"/>
        </inkml:channelProperties>
      </inkml:inkSource>
      <inkml:timestamp xml:id="ts0" timeString="2021-02-08T04:44:16.29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29648 15448 40 0,'6'5'232'0,"-6"-5"-86"16,0 0-201-16,0 0-110 0,6-5-3 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2.13592" units="1/cm"/>
          <inkml:channelProperty channel="Y" name="resolution" value="62.42775" units="1/cm"/>
          <inkml:channelProperty channel="T" name="resolution" value="1" units="1/dev"/>
        </inkml:channelProperties>
      </inkml:inkSource>
      <inkml:timestamp xml:id="ts0" timeString="2024-04-17T07:13:00.03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27728 8837 0,'-17'0'812,"-1"0"-796,0 0-1,1 0 32,-36 0-16,18 0 1,17 0-17,0 0 1,1 0 0,-1 0 62,0 0 47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2.13592" units="1/cm"/>
          <inkml:channelProperty channel="Y" name="resolution" value="62.42775" units="1/cm"/>
          <inkml:channelProperty channel="T" name="resolution" value="1" units="1/dev"/>
        </inkml:channelProperties>
      </inkml:inkSource>
      <inkml:timestamp xml:id="ts0" timeString="2024-04-17T07:13:06.650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25418 9596 0,'-18'0'906,"0"0"-859,1 0-31,-1 0 15,0 0 0,1 0 16,-18 0-16,17 0 1,0 0-1,1 0-15,-1 0 15,0 0 0,1 0 0,-1 0 16,0 0 188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2.13592" units="1/cm"/>
          <inkml:channelProperty channel="Y" name="resolution" value="62.42775" units="1/cm"/>
          <inkml:channelProperty channel="T" name="resolution" value="1" units="1/dev"/>
        </inkml:channelProperties>
      </inkml:inkSource>
      <inkml:timestamp xml:id="ts0" timeString="2024-04-17T07:13:18.14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3404 14164 0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CCAF31-09EB-4CD8-A765-2FDF865AA4FB}" type="datetimeFigureOut">
              <a:rPr lang="en-US" smtClean="0"/>
              <a:t>4/14/2025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A67C5-6662-4061-931D-F2E4709065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4417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1969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3636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7969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3007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8573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9985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3174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0817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5579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1405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2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0586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6727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0387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3395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61202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8061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6147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C630F5-7BD2-4E54-B4DE-0BE7005495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B6E6DD-C7CC-4ACD-8829-BD39A16799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03CC86-52E5-4EC6-BB95-C54A6A48D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C1896-8D1D-4C33-BBF8-62E58077C73B}" type="datetimeFigureOut">
              <a:rPr lang="en-US" smtClean="0"/>
              <a:t>4/14/2025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635331-5862-45E8-A761-4BB40540F3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C93759-3F88-40EC-A947-426447F0E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4141A-DACC-4DD1-B4A1-10CD44997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284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68C81C-567B-4682-A4ED-BD335224E6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4A8517-233E-4EC8-8387-4B273F9A49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A51354-1287-4BC0-B180-90786D1CB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C1896-8D1D-4C33-BBF8-62E58077C73B}" type="datetimeFigureOut">
              <a:rPr lang="en-US" smtClean="0"/>
              <a:t>4/14/2025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DD3F8F-ECC0-40CA-86F6-12310CDFD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9DAD0F-F3AF-4C13-8B0B-C314D7BBE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4141A-DACC-4DD1-B4A1-10CD44997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6708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63921-550D-4B3F-915A-898F289DA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16A726-B50E-4804-B57F-4DF289A201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FC94A8-26D9-4350-8235-B973C8729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C1896-8D1D-4C33-BBF8-62E58077C73B}" type="datetimeFigureOut">
              <a:rPr lang="en-US" smtClean="0"/>
              <a:t>4/14/2025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7A46ED-6C2C-4A2A-996B-7468834347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030153-302C-4066-8B66-45323CB17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4141A-DACC-4DD1-B4A1-10CD44997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9466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AD00EA-7193-4802-9A5B-50FE0E548E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D4124F-9BF6-435A-9177-F7AA602876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662E7C-6143-4704-9917-90DC6E1330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1CAC8B-BEB8-4A5E-B1F5-F42D59258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C1896-8D1D-4C33-BBF8-62E58077C73B}" type="datetimeFigureOut">
              <a:rPr lang="en-US" smtClean="0"/>
              <a:t>4/14/2025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DDC582-3B96-4CDC-8ED2-85D62C4EB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8E53F2-682C-4E03-9CD0-8998A0AD0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4141A-DACC-4DD1-B4A1-10CD44997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029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1A3D3-FFF3-4072-8B9D-61D24D052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5C4E49-CBA5-47FB-A6B0-E3A38BFA52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040DFE-83CD-4089-B9CF-C2A1930B31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C46B14-66A7-40E5-AB75-98C362D37D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7F1A984-C828-47B2-9570-3B851C011E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7B40F69-3000-4AB2-8D64-5BB3A17424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C1896-8D1D-4C33-BBF8-62E58077C73B}" type="datetimeFigureOut">
              <a:rPr lang="en-US" smtClean="0"/>
              <a:t>4/14/2025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4552476-167F-4EB6-96DD-E9F75F8C8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564F1D3-E4BB-47ED-9C14-3DE75ECAB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4141A-DACC-4DD1-B4A1-10CD44997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8492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6C851-9A02-4576-A0B9-5E7B506CE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31821BB-430C-42E8-BF10-BA3D08B91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C1896-8D1D-4C33-BBF8-62E58077C73B}" type="datetimeFigureOut">
              <a:rPr lang="en-US" smtClean="0"/>
              <a:t>4/14/2025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14D215-8FFF-4D68-B0EA-E4A41E062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B63C23-2143-4B51-A2BF-9272FE6AD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4141A-DACC-4DD1-B4A1-10CD44997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654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B01DF92-7B9C-4563-B97E-ECDDCBD38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C1896-8D1D-4C33-BBF8-62E58077C73B}" type="datetimeFigureOut">
              <a:rPr lang="en-US" smtClean="0"/>
              <a:t>4/14/2025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0DF6A35-F05B-4936-9F22-E12FA979C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8D55B0-4E5C-4E2D-AEC6-7EF9B9283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4141A-DACC-4DD1-B4A1-10CD44997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5833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DFA65-BC2F-4D1D-AEA4-B7A059D10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87E089-8DC4-4F85-BC40-D44E6FB82F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45A921-4D12-40A6-A5A9-CD42F31D3B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7DB24C-580A-4199-91D5-ACB3F459F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C1896-8D1D-4C33-BBF8-62E58077C73B}" type="datetimeFigureOut">
              <a:rPr lang="en-US" smtClean="0"/>
              <a:t>4/14/2025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D6C7D1-12E0-4BAC-AC09-AB590EE09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1FFE6B-A261-4721-B966-8FD64E83B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4141A-DACC-4DD1-B4A1-10CD44997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013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D3A60-AB07-4142-BA3D-F25935AB25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4B03AA5-F9EF-4B44-BB06-72996BEE82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20CF53-D7E9-46A8-95DF-90B01EB1AB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3080E5-E452-43BD-897F-3BD0E50AF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C1896-8D1D-4C33-BBF8-62E58077C73B}" type="datetimeFigureOut">
              <a:rPr lang="en-US" smtClean="0"/>
              <a:t>4/14/2025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0E5928-2795-4564-A164-807BA8A48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BBF053-6C52-4469-BA3D-830312130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4141A-DACC-4DD1-B4A1-10CD44997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833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927B2-1409-4717-B585-F89401512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40070A-46AE-409B-A14C-D0F48D14DB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943C0F-BAA5-407C-A3BC-4E568CCF5E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C1896-8D1D-4C33-BBF8-62E58077C73B}" type="datetimeFigureOut">
              <a:rPr lang="en-US" smtClean="0"/>
              <a:t>4/14/2025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B2B27B-7CB9-4598-B618-9AA002DF9A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3C0F97-94F8-4FF0-B5C3-BEA90837D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4141A-DACC-4DD1-B4A1-10CD44997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103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5BDAE33-DB5D-471E-BD82-C5E082AF31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3B7C347-8B5D-40F4-898E-33111D5C7F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6CCACD-70E8-4B5C-AFE6-64B87E218E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C1896-8D1D-4C33-BBF8-62E58077C73B}" type="datetimeFigureOut">
              <a:rPr lang="en-US" smtClean="0"/>
              <a:t>4/14/2025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5D287B-850E-4ABD-A94E-F62F7D163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0E9CAB-F58A-4A74-AC5C-BE0252819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4141A-DACC-4DD1-B4A1-10CD44997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6423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1B89376-1CBB-4A39-AA47-0D309016E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4A8E68-527A-49AD-8BFD-AD43E8F778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1615E5-9D11-4252-BE28-0BEFBB55A8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EC1896-8D1D-4C33-BBF8-62E58077C73B}" type="datetimeFigureOut">
              <a:rPr lang="en-US" smtClean="0"/>
              <a:t>4/14/2025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27EE00-DAA6-4CF1-AF26-022B324872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00A812-5AA6-432D-BD3F-B227C4BD8F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C4141A-DACC-4DD1-B4A1-10CD44997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158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17" Type="http://schemas.openxmlformats.org/officeDocument/2006/relationships/image" Target="../media/image35.emf"/><Relationship Id="rId2" Type="http://schemas.openxmlformats.org/officeDocument/2006/relationships/notesSlide" Target="../notesSlides/notesSlide10.xml"/><Relationship Id="rId16" Type="http://schemas.openxmlformats.org/officeDocument/2006/relationships/customXml" Target="../ink/ink2.xml"/><Relationship Id="rId1" Type="http://schemas.openxmlformats.org/officeDocument/2006/relationships/slideLayout" Target="../slideLayouts/slideLayout7.xml"/><Relationship Id="rId5" Type="http://schemas.openxmlformats.org/officeDocument/2006/relationships/customXml" Target="../ink/ink1.xml"/><Relationship Id="rId15" Type="http://schemas.openxmlformats.org/officeDocument/2006/relationships/image" Target="../media/image34.emf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NUL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NULL"/><Relationship Id="rId7" Type="http://schemas.openxmlformats.org/officeDocument/2006/relationships/customXml" Target="../ink/ink3.xml"/><Relationship Id="rId12" Type="http://schemas.openxmlformats.org/officeDocument/2006/relationships/image" Target="../media/image3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customXml" Target="../ink/ink5.xml"/><Relationship Id="rId5" Type="http://schemas.openxmlformats.org/officeDocument/2006/relationships/image" Target="../media/image19.png"/><Relationship Id="rId10" Type="http://schemas.openxmlformats.org/officeDocument/2006/relationships/image" Target="../media/image31.png"/><Relationship Id="rId4" Type="http://schemas.openxmlformats.org/officeDocument/2006/relationships/image" Target="../media/image18.gif"/><Relationship Id="rId9" Type="http://schemas.openxmlformats.org/officeDocument/2006/relationships/customXml" Target="../ink/ink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gif"/><Relationship Id="rId4" Type="http://schemas.openxmlformats.org/officeDocument/2006/relationships/image" Target="../media/image18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A3451E-E4AA-4680-A3A2-719DB7B9CD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pol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2E10D2-8C38-4446-BD77-32D321FA236A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4162B-58EE-4352-9BC7-EA699125A7BA}"/>
              </a:ext>
            </a:extLst>
          </p:cNvPr>
          <p:cNvSpPr/>
          <p:nvPr/>
        </p:nvSpPr>
        <p:spPr>
          <a:xfrm>
            <a:off x="2715064" y="227381"/>
            <a:ext cx="6198936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D4EC2-3BE9-4329-9BEE-DFB9E73B0968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1D4CE-26DA-4D56-AAB3-6FFFC03A3362}"/>
              </a:ext>
            </a:extLst>
          </p:cNvPr>
          <p:cNvSpPr/>
          <p:nvPr/>
        </p:nvSpPr>
        <p:spPr>
          <a:xfrm>
            <a:off x="9175500" y="250030"/>
            <a:ext cx="275500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/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A638E3-EE40-4E3F-AF7A-74047092229F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4E3CA8-7F41-4A3E-BD5A-FC9C351EE8E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8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D19D-E326-4498-9D87-3E1DC31A1DFF}"/>
              </a:ext>
            </a:extLst>
          </p:cNvPr>
          <p:cNvSpPr/>
          <p:nvPr/>
        </p:nvSpPr>
        <p:spPr>
          <a:xfrm>
            <a:off x="9244186" y="405195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Sun, 7 Feb 2021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533BF4-9CFC-4F58-84F5-334B35B1882C}"/>
              </a:ext>
            </a:extLst>
          </p:cNvPr>
          <p:cNvSpPr/>
          <p:nvPr/>
        </p:nvSpPr>
        <p:spPr>
          <a:xfrm>
            <a:off x="4401465" y="422478"/>
            <a:ext cx="3389069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en-US" altLang="en-US" sz="2800" b="1" dirty="0">
                <a:latin typeface="Bradley Hand ITC" panose="03070402050302030203" pitchFamily="66" charset="0"/>
                <a:cs typeface="Sanskrit Text" panose="020B0502040204020203" pitchFamily="18" charset="0"/>
              </a:rPr>
              <a:t>8-1 Polar Coordinates</a:t>
            </a:r>
            <a:endParaRPr lang="en-US" sz="2800" b="1" dirty="0">
              <a:latin typeface="Bradley Hand ITC" panose="03070402050302030203" pitchFamily="66" charset="0"/>
              <a:cs typeface="Sanskrit Text" panose="020B0502040204020203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AD7478E-A43D-4921-8B13-9425E2D2C328}"/>
              </a:ext>
            </a:extLst>
          </p:cNvPr>
          <p:cNvSpPr txBox="1"/>
          <p:nvPr/>
        </p:nvSpPr>
        <p:spPr>
          <a:xfrm>
            <a:off x="228347" y="1714879"/>
            <a:ext cx="262288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highlight>
                  <a:srgbClr val="C0C0C0"/>
                </a:highlight>
              </a:rPr>
              <a:t>1. Graph points with polar coordinates.</a:t>
            </a:r>
          </a:p>
          <a:p>
            <a:endParaRPr lang="en-US" sz="2000" dirty="0">
              <a:highlight>
                <a:srgbClr val="C0C0C0"/>
              </a:highlight>
            </a:endParaRPr>
          </a:p>
          <a:p>
            <a:r>
              <a:rPr lang="en-US" sz="2000" b="1" dirty="0"/>
              <a:t>2.   Graph simple polar equations</a:t>
            </a:r>
            <a:r>
              <a:rPr lang="en-US" b="1" dirty="0"/>
              <a:t>.</a:t>
            </a:r>
          </a:p>
          <a:p>
            <a:endParaRPr lang="en-US" b="1" dirty="0"/>
          </a:p>
          <a:p>
            <a:pPr marL="342900" indent="-342900">
              <a:buFont typeface="+mj-lt"/>
              <a:buAutoNum type="arabicPeriod"/>
            </a:pPr>
            <a:endParaRPr lang="en-US" sz="2000" b="1" dirty="0">
              <a:highlight>
                <a:srgbClr val="C0C0C0"/>
              </a:highlight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A43540E-84E1-443B-BBD0-BAF5B73A92D2}"/>
              </a:ext>
            </a:extLst>
          </p:cNvPr>
          <p:cNvSpPr txBox="1"/>
          <p:nvPr/>
        </p:nvSpPr>
        <p:spPr>
          <a:xfrm>
            <a:off x="339812" y="3753705"/>
            <a:ext cx="1867603" cy="400110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pPr>
              <a:spcBef>
                <a:spcPct val="30000"/>
              </a:spcBef>
              <a:spcAft>
                <a:spcPct val="30000"/>
              </a:spcAft>
            </a:pPr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Keywords</a:t>
            </a:r>
            <a:endParaRPr lang="en-US" altLang="en-US" sz="20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E5D1595-5E96-4AB3-800B-0457AEE01F4A}"/>
              </a:ext>
            </a:extLst>
          </p:cNvPr>
          <p:cNvSpPr txBox="1"/>
          <p:nvPr/>
        </p:nvSpPr>
        <p:spPr>
          <a:xfrm>
            <a:off x="185151" y="4295896"/>
            <a:ext cx="274501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Polar coordinates</a:t>
            </a:r>
          </a:p>
          <a:p>
            <a:r>
              <a:rPr lang="en-US" sz="2400" dirty="0"/>
              <a:t>Pole</a:t>
            </a:r>
          </a:p>
          <a:p>
            <a:r>
              <a:rPr lang="en-US" sz="2400" dirty="0"/>
              <a:t>Polar axis</a:t>
            </a:r>
          </a:p>
          <a:p>
            <a:r>
              <a:rPr lang="en-US" sz="2400" dirty="0"/>
              <a:t>Polar coordinates</a:t>
            </a:r>
          </a:p>
          <a:p>
            <a:r>
              <a:rPr lang="en-US" sz="2400" dirty="0"/>
              <a:t>Polar equation</a:t>
            </a:r>
          </a:p>
          <a:p>
            <a:r>
              <a:rPr lang="en-US" sz="2400" dirty="0"/>
              <a:t>Polar graph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E5ABE565-F365-48AB-ABFA-96B19926E5D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346" t="25847" r="8285" b="22621"/>
          <a:stretch/>
        </p:blipFill>
        <p:spPr>
          <a:xfrm>
            <a:off x="0" y="124423"/>
            <a:ext cx="12192000" cy="661165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EFC32CB-F04B-434E-AAA2-BFC6E780E3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22" y="2254094"/>
            <a:ext cx="2218392" cy="2857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993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A3451E-E4AA-4680-A3A2-719DB7B9CD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pol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2E10D2-8C38-4446-BD77-32D321FA236A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4162B-58EE-4352-9BC7-EA699125A7BA}"/>
              </a:ext>
            </a:extLst>
          </p:cNvPr>
          <p:cNvSpPr/>
          <p:nvPr/>
        </p:nvSpPr>
        <p:spPr>
          <a:xfrm>
            <a:off x="2715064" y="227381"/>
            <a:ext cx="6198936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D4EC2-3BE9-4329-9BEE-DFB9E73B0968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1D4CE-26DA-4D56-AAB3-6FFFC03A3362}"/>
              </a:ext>
            </a:extLst>
          </p:cNvPr>
          <p:cNvSpPr/>
          <p:nvPr/>
        </p:nvSpPr>
        <p:spPr>
          <a:xfrm>
            <a:off x="9046285" y="209390"/>
            <a:ext cx="2884215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/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A638E3-EE40-4E3F-AF7A-74047092229F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4E3CA8-7F41-4A3E-BD5A-FC9C351EE8E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8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D19D-E326-4498-9D87-3E1DC31A1DFF}"/>
              </a:ext>
            </a:extLst>
          </p:cNvPr>
          <p:cNvSpPr/>
          <p:nvPr/>
        </p:nvSpPr>
        <p:spPr>
          <a:xfrm>
            <a:off x="9244186" y="405195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Sun, 7 Feb 2021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533BF4-9CFC-4F58-84F5-334B35B1882C}"/>
              </a:ext>
            </a:extLst>
          </p:cNvPr>
          <p:cNvSpPr/>
          <p:nvPr/>
        </p:nvSpPr>
        <p:spPr>
          <a:xfrm>
            <a:off x="4401465" y="422478"/>
            <a:ext cx="3389069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en-US" altLang="en-US" sz="2800" b="1" dirty="0">
                <a:latin typeface="Bradley Hand ITC" panose="03070402050302030203" pitchFamily="66" charset="0"/>
                <a:cs typeface="Sanskrit Text" panose="020B0502040204020203" pitchFamily="18" charset="0"/>
              </a:rPr>
              <a:t>8-1 Polar Coordinates</a:t>
            </a:r>
            <a:endParaRPr lang="en-US" sz="2800" b="1" dirty="0">
              <a:latin typeface="Bradley Hand ITC" panose="03070402050302030203" pitchFamily="66" charset="0"/>
              <a:cs typeface="Sanskrit Text" panose="020B0502040204020203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AD7478E-A43D-4921-8B13-9425E2D2C328}"/>
              </a:ext>
            </a:extLst>
          </p:cNvPr>
          <p:cNvSpPr txBox="1"/>
          <p:nvPr/>
        </p:nvSpPr>
        <p:spPr>
          <a:xfrm>
            <a:off x="228347" y="1714879"/>
            <a:ext cx="262288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highlight>
                  <a:srgbClr val="C0C0C0"/>
                </a:highlight>
              </a:rPr>
              <a:t>1. Graph points with polar coordinates.</a:t>
            </a:r>
          </a:p>
          <a:p>
            <a:endParaRPr lang="en-US" sz="2000" dirty="0">
              <a:highlight>
                <a:srgbClr val="C0C0C0"/>
              </a:highlight>
            </a:endParaRPr>
          </a:p>
          <a:p>
            <a:r>
              <a:rPr lang="en-US" sz="2000" b="1" dirty="0"/>
              <a:t>2.   Graph simple polar equations</a:t>
            </a:r>
            <a:r>
              <a:rPr lang="en-US" b="1" dirty="0"/>
              <a:t>.</a:t>
            </a:r>
          </a:p>
          <a:p>
            <a:endParaRPr lang="en-US" b="1" dirty="0"/>
          </a:p>
          <a:p>
            <a:pPr marL="342900" indent="-342900">
              <a:buFont typeface="+mj-lt"/>
              <a:buAutoNum type="arabicPeriod"/>
            </a:pPr>
            <a:endParaRPr lang="en-US" sz="2000" b="1" dirty="0">
              <a:highlight>
                <a:srgbClr val="C0C0C0"/>
              </a:highlight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A43540E-84E1-443B-BBD0-BAF5B73A92D2}"/>
              </a:ext>
            </a:extLst>
          </p:cNvPr>
          <p:cNvSpPr txBox="1"/>
          <p:nvPr/>
        </p:nvSpPr>
        <p:spPr>
          <a:xfrm>
            <a:off x="339812" y="3753705"/>
            <a:ext cx="1867603" cy="400110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pPr>
              <a:spcBef>
                <a:spcPct val="30000"/>
              </a:spcBef>
              <a:spcAft>
                <a:spcPct val="30000"/>
              </a:spcAft>
            </a:pPr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Keywords</a:t>
            </a:r>
            <a:endParaRPr lang="en-US" altLang="en-US" sz="20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E5D1595-5E96-4AB3-800B-0457AEE01F4A}"/>
              </a:ext>
            </a:extLst>
          </p:cNvPr>
          <p:cNvSpPr txBox="1"/>
          <p:nvPr/>
        </p:nvSpPr>
        <p:spPr>
          <a:xfrm>
            <a:off x="185151" y="4295896"/>
            <a:ext cx="274501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Polar coordinates</a:t>
            </a:r>
          </a:p>
          <a:p>
            <a:r>
              <a:rPr lang="en-US" sz="2400" dirty="0"/>
              <a:t>Pole</a:t>
            </a:r>
          </a:p>
          <a:p>
            <a:r>
              <a:rPr lang="en-US" sz="2400" dirty="0"/>
              <a:t>Polar axis</a:t>
            </a:r>
          </a:p>
          <a:p>
            <a:r>
              <a:rPr lang="en-US" sz="2400" dirty="0"/>
              <a:t>Polar coordinates</a:t>
            </a:r>
          </a:p>
          <a:p>
            <a:r>
              <a:rPr lang="en-US" sz="2400" dirty="0"/>
              <a:t>Polar equation</a:t>
            </a:r>
          </a:p>
          <a:p>
            <a:r>
              <a:rPr lang="en-US" sz="2400" dirty="0"/>
              <a:t>Polar graph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FE75106-47CD-4572-B9A5-444BC5D55A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564" y="2319826"/>
            <a:ext cx="3692933" cy="27697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F6E643B-4641-4782-9331-F6E40EFCC9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9501" y="2319825"/>
            <a:ext cx="3692934" cy="2769701"/>
          </a:xfrm>
          <a:prstGeom prst="rect">
            <a:avLst/>
          </a:prstGeom>
        </p:spPr>
      </p:pic>
      <p:sp>
        <p:nvSpPr>
          <p:cNvPr id="9" name="Date Placeholder 10">
            <a:extLst>
              <a:ext uri="{FF2B5EF4-FFF2-40B4-BE49-F238E27FC236}">
                <a16:creationId xmlns:a16="http://schemas.microsoft.com/office/drawing/2014/main" id="{FA17F4E5-C6AF-AAF9-D32D-F69B0AF94A0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032080" y="434135"/>
            <a:ext cx="2743200" cy="365125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>
            <a:fld id="{ECF5D7F1-05DB-4842-AAC1-60204538251D}" type="datetime2">
              <a:rPr lang="en-US" sz="2000" smtClean="0">
                <a:solidFill>
                  <a:srgbClr val="FF0000"/>
                </a:solidFill>
              </a:rPr>
              <a:t>Monday, April 14, 2025</a:t>
            </a:fld>
            <a:endParaRPr lang="en-US" sz="1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40419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A3451E-E4AA-4680-A3A2-719DB7B9CD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pol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2E10D2-8C38-4446-BD77-32D321FA236A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4162B-58EE-4352-9BC7-EA699125A7BA}"/>
              </a:ext>
            </a:extLst>
          </p:cNvPr>
          <p:cNvSpPr/>
          <p:nvPr/>
        </p:nvSpPr>
        <p:spPr>
          <a:xfrm>
            <a:off x="2715064" y="227381"/>
            <a:ext cx="6198936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D4EC2-3BE9-4329-9BEE-DFB9E73B0968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1D4CE-26DA-4D56-AAB3-6FFFC03A3362}"/>
              </a:ext>
            </a:extLst>
          </p:cNvPr>
          <p:cNvSpPr/>
          <p:nvPr/>
        </p:nvSpPr>
        <p:spPr>
          <a:xfrm>
            <a:off x="9175500" y="250030"/>
            <a:ext cx="275500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/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A638E3-EE40-4E3F-AF7A-74047092229F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4E3CA8-7F41-4A3E-BD5A-FC9C351EE8E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8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D19D-E326-4498-9D87-3E1DC31A1DFF}"/>
              </a:ext>
            </a:extLst>
          </p:cNvPr>
          <p:cNvSpPr/>
          <p:nvPr/>
        </p:nvSpPr>
        <p:spPr>
          <a:xfrm>
            <a:off x="9244186" y="405195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Sun, 7 Feb 2021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533BF4-9CFC-4F58-84F5-334B35B1882C}"/>
              </a:ext>
            </a:extLst>
          </p:cNvPr>
          <p:cNvSpPr/>
          <p:nvPr/>
        </p:nvSpPr>
        <p:spPr>
          <a:xfrm>
            <a:off x="4401465" y="422478"/>
            <a:ext cx="3389069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en-US" altLang="en-US" sz="2800" b="1" dirty="0">
                <a:latin typeface="Bradley Hand ITC" panose="03070402050302030203" pitchFamily="66" charset="0"/>
                <a:cs typeface="Sanskrit Text" panose="020B0502040204020203" pitchFamily="18" charset="0"/>
              </a:rPr>
              <a:t>8-1 Polar Coordinates</a:t>
            </a:r>
            <a:endParaRPr lang="en-US" sz="2800" b="1" dirty="0">
              <a:latin typeface="Bradley Hand ITC" panose="03070402050302030203" pitchFamily="66" charset="0"/>
              <a:cs typeface="Sanskrit Text" panose="020B0502040204020203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AD7478E-A43D-4921-8B13-9425E2D2C328}"/>
              </a:ext>
            </a:extLst>
          </p:cNvPr>
          <p:cNvSpPr txBox="1"/>
          <p:nvPr/>
        </p:nvSpPr>
        <p:spPr>
          <a:xfrm>
            <a:off x="228347" y="1714879"/>
            <a:ext cx="262288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highlight>
                  <a:srgbClr val="C0C0C0"/>
                </a:highlight>
              </a:rPr>
              <a:t>1. Graph points with polar coordinates.</a:t>
            </a:r>
          </a:p>
          <a:p>
            <a:endParaRPr lang="en-US" sz="2000" dirty="0">
              <a:highlight>
                <a:srgbClr val="C0C0C0"/>
              </a:highlight>
            </a:endParaRPr>
          </a:p>
          <a:p>
            <a:r>
              <a:rPr lang="en-US" sz="2000" b="1" dirty="0"/>
              <a:t>2.   Graph simple polar equations</a:t>
            </a:r>
            <a:r>
              <a:rPr lang="en-US" b="1" dirty="0"/>
              <a:t>.</a:t>
            </a:r>
          </a:p>
          <a:p>
            <a:endParaRPr lang="en-US" b="1" dirty="0"/>
          </a:p>
          <a:p>
            <a:pPr marL="342900" indent="-342900">
              <a:buFont typeface="+mj-lt"/>
              <a:buAutoNum type="arabicPeriod"/>
            </a:pPr>
            <a:endParaRPr lang="en-US" sz="2000" b="1" dirty="0">
              <a:highlight>
                <a:srgbClr val="C0C0C0"/>
              </a:highlight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A43540E-84E1-443B-BBD0-BAF5B73A92D2}"/>
              </a:ext>
            </a:extLst>
          </p:cNvPr>
          <p:cNvSpPr txBox="1"/>
          <p:nvPr/>
        </p:nvSpPr>
        <p:spPr>
          <a:xfrm>
            <a:off x="339812" y="3753705"/>
            <a:ext cx="1867603" cy="400110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pPr>
              <a:spcBef>
                <a:spcPct val="30000"/>
              </a:spcBef>
              <a:spcAft>
                <a:spcPct val="30000"/>
              </a:spcAft>
            </a:pPr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Keywords</a:t>
            </a:r>
            <a:endParaRPr lang="en-US" altLang="en-US" sz="20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E5D1595-5E96-4AB3-800B-0457AEE01F4A}"/>
              </a:ext>
            </a:extLst>
          </p:cNvPr>
          <p:cNvSpPr txBox="1"/>
          <p:nvPr/>
        </p:nvSpPr>
        <p:spPr>
          <a:xfrm>
            <a:off x="185151" y="4295896"/>
            <a:ext cx="274501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Polar coordinates</a:t>
            </a:r>
          </a:p>
          <a:p>
            <a:r>
              <a:rPr lang="en-US" sz="2400" dirty="0"/>
              <a:t>Pole</a:t>
            </a:r>
          </a:p>
          <a:p>
            <a:r>
              <a:rPr lang="en-US" sz="2400" dirty="0"/>
              <a:t>Polar axis</a:t>
            </a:r>
          </a:p>
          <a:p>
            <a:r>
              <a:rPr lang="en-US" sz="2400" dirty="0"/>
              <a:t>Polar coordinates</a:t>
            </a:r>
          </a:p>
          <a:p>
            <a:r>
              <a:rPr lang="en-US" sz="2400" dirty="0"/>
              <a:t>Polar equation</a:t>
            </a:r>
          </a:p>
          <a:p>
            <a:r>
              <a:rPr lang="en-US" sz="2400" dirty="0"/>
              <a:t>Polar graph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8118F5D-847A-4FFF-ACAD-8437089082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6526" y="2034843"/>
            <a:ext cx="8645514" cy="2949886"/>
          </a:xfrm>
          <a:prstGeom prst="rect">
            <a:avLst/>
          </a:prstGeom>
        </p:spPr>
      </p:pic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B5B31B1A-1064-037E-3D1F-39EDF5D55E4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91972" y="432207"/>
            <a:ext cx="2743200" cy="365125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>
            <a:fld id="{ECF5D7F1-05DB-4842-AAC1-60204538251D}" type="datetime2">
              <a:rPr lang="en-US" sz="2000" smtClean="0">
                <a:solidFill>
                  <a:srgbClr val="FF0000"/>
                </a:solidFill>
              </a:rPr>
              <a:t>Monday, April 14, 2025</a:t>
            </a:fld>
            <a:endParaRPr lang="en-US" sz="1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04847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A3451E-E4AA-4680-A3A2-719DB7B9CD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pol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2E10D2-8C38-4446-BD77-32D321FA236A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4162B-58EE-4352-9BC7-EA699125A7BA}"/>
              </a:ext>
            </a:extLst>
          </p:cNvPr>
          <p:cNvSpPr/>
          <p:nvPr/>
        </p:nvSpPr>
        <p:spPr>
          <a:xfrm>
            <a:off x="2715064" y="227381"/>
            <a:ext cx="6198936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D4EC2-3BE9-4329-9BEE-DFB9E73B0968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1D4CE-26DA-4D56-AAB3-6FFFC03A3362}"/>
              </a:ext>
            </a:extLst>
          </p:cNvPr>
          <p:cNvSpPr/>
          <p:nvPr/>
        </p:nvSpPr>
        <p:spPr>
          <a:xfrm>
            <a:off x="9175500" y="250030"/>
            <a:ext cx="275500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/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A638E3-EE40-4E3F-AF7A-74047092229F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4E3CA8-7F41-4A3E-BD5A-FC9C351EE8E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8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D19D-E326-4498-9D87-3E1DC31A1DFF}"/>
              </a:ext>
            </a:extLst>
          </p:cNvPr>
          <p:cNvSpPr/>
          <p:nvPr/>
        </p:nvSpPr>
        <p:spPr>
          <a:xfrm>
            <a:off x="9244186" y="405195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Sun, 7 Feb 2021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533BF4-9CFC-4F58-84F5-334B35B1882C}"/>
              </a:ext>
            </a:extLst>
          </p:cNvPr>
          <p:cNvSpPr/>
          <p:nvPr/>
        </p:nvSpPr>
        <p:spPr>
          <a:xfrm>
            <a:off x="4401465" y="422478"/>
            <a:ext cx="3389069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en-US" altLang="en-US" sz="2800" b="1" dirty="0">
                <a:latin typeface="Bradley Hand ITC" panose="03070402050302030203" pitchFamily="66" charset="0"/>
                <a:cs typeface="Sanskrit Text" panose="020B0502040204020203" pitchFamily="18" charset="0"/>
              </a:rPr>
              <a:t>8-1 Polar Coordinates</a:t>
            </a:r>
            <a:endParaRPr lang="en-US" sz="2800" b="1" dirty="0">
              <a:latin typeface="Bradley Hand ITC" panose="03070402050302030203" pitchFamily="66" charset="0"/>
              <a:cs typeface="Sanskrit Text" panose="020B0502040204020203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AD7478E-A43D-4921-8B13-9425E2D2C328}"/>
              </a:ext>
            </a:extLst>
          </p:cNvPr>
          <p:cNvSpPr txBox="1"/>
          <p:nvPr/>
        </p:nvSpPr>
        <p:spPr>
          <a:xfrm>
            <a:off x="228347" y="1714879"/>
            <a:ext cx="262288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highlight>
                  <a:srgbClr val="C0C0C0"/>
                </a:highlight>
              </a:rPr>
              <a:t>1. Graph points with polar coordinates.</a:t>
            </a:r>
          </a:p>
          <a:p>
            <a:endParaRPr lang="en-US" sz="2000" dirty="0">
              <a:highlight>
                <a:srgbClr val="C0C0C0"/>
              </a:highlight>
            </a:endParaRPr>
          </a:p>
          <a:p>
            <a:r>
              <a:rPr lang="en-US" sz="2000" b="1" dirty="0"/>
              <a:t>2.   Graph simple polar equations</a:t>
            </a:r>
            <a:r>
              <a:rPr lang="en-US" b="1" dirty="0"/>
              <a:t>.</a:t>
            </a:r>
          </a:p>
          <a:p>
            <a:endParaRPr lang="en-US" b="1" dirty="0"/>
          </a:p>
          <a:p>
            <a:pPr marL="342900" indent="-342900">
              <a:buFont typeface="+mj-lt"/>
              <a:buAutoNum type="arabicPeriod"/>
            </a:pPr>
            <a:endParaRPr lang="en-US" sz="2000" b="1" dirty="0">
              <a:highlight>
                <a:srgbClr val="C0C0C0"/>
              </a:highlight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A43540E-84E1-443B-BBD0-BAF5B73A92D2}"/>
              </a:ext>
            </a:extLst>
          </p:cNvPr>
          <p:cNvSpPr txBox="1"/>
          <p:nvPr/>
        </p:nvSpPr>
        <p:spPr>
          <a:xfrm>
            <a:off x="339812" y="3753705"/>
            <a:ext cx="1867603" cy="400110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pPr>
              <a:spcBef>
                <a:spcPct val="30000"/>
              </a:spcBef>
              <a:spcAft>
                <a:spcPct val="30000"/>
              </a:spcAft>
            </a:pPr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Keywords</a:t>
            </a:r>
            <a:endParaRPr lang="en-US" altLang="en-US" sz="20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E5D1595-5E96-4AB3-800B-0457AEE01F4A}"/>
              </a:ext>
            </a:extLst>
          </p:cNvPr>
          <p:cNvSpPr txBox="1"/>
          <p:nvPr/>
        </p:nvSpPr>
        <p:spPr>
          <a:xfrm>
            <a:off x="185151" y="4295896"/>
            <a:ext cx="274501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Polar coordinates</a:t>
            </a:r>
          </a:p>
          <a:p>
            <a:r>
              <a:rPr lang="en-US" sz="2400" dirty="0"/>
              <a:t>Pole</a:t>
            </a:r>
          </a:p>
          <a:p>
            <a:r>
              <a:rPr lang="en-US" sz="2400" dirty="0"/>
              <a:t>Polar axis</a:t>
            </a:r>
          </a:p>
          <a:p>
            <a:r>
              <a:rPr lang="en-US" sz="2400" dirty="0"/>
              <a:t>Polar coordinates</a:t>
            </a:r>
          </a:p>
          <a:p>
            <a:r>
              <a:rPr lang="en-US" sz="2400" dirty="0"/>
              <a:t>Polar equation</a:t>
            </a:r>
          </a:p>
          <a:p>
            <a:r>
              <a:rPr lang="en-US" sz="2400" dirty="0"/>
              <a:t>Polar graph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6601055-C918-4EB7-AE14-BB30052B5B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9578" y="1579443"/>
            <a:ext cx="8286750" cy="375285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F157DA3-F331-4F3C-B88E-15236601E9D3}"/>
              </a:ext>
            </a:extLst>
          </p:cNvPr>
          <p:cNvSpPr/>
          <p:nvPr/>
        </p:nvSpPr>
        <p:spPr>
          <a:xfrm>
            <a:off x="9313333" y="1239811"/>
            <a:ext cx="2479333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en-US" sz="2000" b="1" dirty="0">
                <a:highlight>
                  <a:srgbClr val="FFFF00"/>
                </a:highlight>
              </a:rPr>
              <a:t>Graphics analysis skill</a:t>
            </a:r>
          </a:p>
        </p:txBody>
      </p:sp>
      <p:sp>
        <p:nvSpPr>
          <p:cNvPr id="12" name="Date Placeholder 10">
            <a:extLst>
              <a:ext uri="{FF2B5EF4-FFF2-40B4-BE49-F238E27FC236}">
                <a16:creationId xmlns:a16="http://schemas.microsoft.com/office/drawing/2014/main" id="{7C70F654-43CC-20EB-AC0E-3D424AF066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75500" y="486349"/>
            <a:ext cx="2743200" cy="365125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>
            <a:fld id="{ECF5D7F1-05DB-4842-AAC1-60204538251D}" type="datetime2">
              <a:rPr lang="en-US" sz="2000" smtClean="0">
                <a:solidFill>
                  <a:srgbClr val="FF0000"/>
                </a:solidFill>
              </a:rPr>
              <a:t>Monday, April 14, 2025</a:t>
            </a:fld>
            <a:endParaRPr lang="en-US" sz="1800" dirty="0">
              <a:solidFill>
                <a:srgbClr val="FF0000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5479934-2919-1884-F045-D31EDE46342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0417" t="26223" r="17083" b="22247"/>
          <a:stretch/>
        </p:blipFill>
        <p:spPr>
          <a:xfrm>
            <a:off x="2911643" y="1208540"/>
            <a:ext cx="9530091" cy="5261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8005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A3451E-E4AA-4680-A3A2-719DB7B9CD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pol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2E10D2-8C38-4446-BD77-32D321FA236A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4162B-58EE-4352-9BC7-EA699125A7BA}"/>
              </a:ext>
            </a:extLst>
          </p:cNvPr>
          <p:cNvSpPr/>
          <p:nvPr/>
        </p:nvSpPr>
        <p:spPr>
          <a:xfrm>
            <a:off x="2715064" y="227381"/>
            <a:ext cx="6198936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D4EC2-3BE9-4329-9BEE-DFB9E73B0968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1D4CE-26DA-4D56-AAB3-6FFFC03A3362}"/>
              </a:ext>
            </a:extLst>
          </p:cNvPr>
          <p:cNvSpPr/>
          <p:nvPr/>
        </p:nvSpPr>
        <p:spPr>
          <a:xfrm>
            <a:off x="9175500" y="250030"/>
            <a:ext cx="275500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/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A638E3-EE40-4E3F-AF7A-74047092229F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4E3CA8-7F41-4A3E-BD5A-FC9C351EE8E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8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D19D-E326-4498-9D87-3E1DC31A1DFF}"/>
              </a:ext>
            </a:extLst>
          </p:cNvPr>
          <p:cNvSpPr/>
          <p:nvPr/>
        </p:nvSpPr>
        <p:spPr>
          <a:xfrm>
            <a:off x="9244186" y="405195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Sun, 7 Feb 2021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533BF4-9CFC-4F58-84F5-334B35B1882C}"/>
              </a:ext>
            </a:extLst>
          </p:cNvPr>
          <p:cNvSpPr/>
          <p:nvPr/>
        </p:nvSpPr>
        <p:spPr>
          <a:xfrm>
            <a:off x="4401465" y="422478"/>
            <a:ext cx="3389069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en-US" altLang="en-US" sz="2800" b="1" dirty="0">
                <a:latin typeface="Bradley Hand ITC" panose="03070402050302030203" pitchFamily="66" charset="0"/>
                <a:cs typeface="Sanskrit Text" panose="020B0502040204020203" pitchFamily="18" charset="0"/>
              </a:rPr>
              <a:t>8-1 Polar Coordinates</a:t>
            </a:r>
            <a:endParaRPr lang="en-US" sz="2800" b="1" dirty="0">
              <a:latin typeface="Bradley Hand ITC" panose="03070402050302030203" pitchFamily="66" charset="0"/>
              <a:cs typeface="Sanskrit Text" panose="020B0502040204020203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AD7478E-A43D-4921-8B13-9425E2D2C328}"/>
              </a:ext>
            </a:extLst>
          </p:cNvPr>
          <p:cNvSpPr txBox="1"/>
          <p:nvPr/>
        </p:nvSpPr>
        <p:spPr>
          <a:xfrm>
            <a:off x="228347" y="1714879"/>
            <a:ext cx="262288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highlight>
                  <a:srgbClr val="C0C0C0"/>
                </a:highlight>
              </a:rPr>
              <a:t>1. Graph points with polar coordinates.</a:t>
            </a:r>
          </a:p>
          <a:p>
            <a:endParaRPr lang="en-US" sz="2000" dirty="0">
              <a:highlight>
                <a:srgbClr val="C0C0C0"/>
              </a:highlight>
            </a:endParaRPr>
          </a:p>
          <a:p>
            <a:r>
              <a:rPr lang="en-US" sz="2000" b="1" dirty="0"/>
              <a:t>2.   Graph simple polar equations</a:t>
            </a:r>
            <a:r>
              <a:rPr lang="en-US" b="1" dirty="0"/>
              <a:t>.</a:t>
            </a:r>
          </a:p>
          <a:p>
            <a:endParaRPr lang="en-US" b="1" dirty="0"/>
          </a:p>
          <a:p>
            <a:pPr marL="342900" indent="-342900">
              <a:buFont typeface="+mj-lt"/>
              <a:buAutoNum type="arabicPeriod"/>
            </a:pPr>
            <a:endParaRPr lang="en-US" sz="2000" b="1" dirty="0">
              <a:highlight>
                <a:srgbClr val="C0C0C0"/>
              </a:highlight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A43540E-84E1-443B-BBD0-BAF5B73A92D2}"/>
              </a:ext>
            </a:extLst>
          </p:cNvPr>
          <p:cNvSpPr txBox="1"/>
          <p:nvPr/>
        </p:nvSpPr>
        <p:spPr>
          <a:xfrm>
            <a:off x="339812" y="3753705"/>
            <a:ext cx="1867603" cy="400110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pPr>
              <a:spcBef>
                <a:spcPct val="30000"/>
              </a:spcBef>
              <a:spcAft>
                <a:spcPct val="30000"/>
              </a:spcAft>
            </a:pPr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Keywords</a:t>
            </a:r>
            <a:endParaRPr lang="en-US" altLang="en-US" sz="20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E5D1595-5E96-4AB3-800B-0457AEE01F4A}"/>
              </a:ext>
            </a:extLst>
          </p:cNvPr>
          <p:cNvSpPr txBox="1"/>
          <p:nvPr/>
        </p:nvSpPr>
        <p:spPr>
          <a:xfrm>
            <a:off x="185151" y="4295896"/>
            <a:ext cx="274501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Polar coordinates</a:t>
            </a:r>
          </a:p>
          <a:p>
            <a:r>
              <a:rPr lang="en-US" sz="2400" dirty="0"/>
              <a:t>Pole</a:t>
            </a:r>
          </a:p>
          <a:p>
            <a:r>
              <a:rPr lang="en-US" sz="2400" dirty="0"/>
              <a:t>Polar axis</a:t>
            </a:r>
          </a:p>
          <a:p>
            <a:r>
              <a:rPr lang="en-US" sz="2400" dirty="0"/>
              <a:t>Polar coordinates</a:t>
            </a:r>
          </a:p>
          <a:p>
            <a:r>
              <a:rPr lang="en-US" sz="2400" dirty="0"/>
              <a:t>Polar equation</a:t>
            </a:r>
          </a:p>
          <a:p>
            <a:r>
              <a:rPr lang="en-US" sz="2400" dirty="0"/>
              <a:t>Polar graph</a:t>
            </a:r>
          </a:p>
        </p:txBody>
      </p:sp>
      <p:sp>
        <p:nvSpPr>
          <p:cNvPr id="12" name="Date Placeholder 10">
            <a:extLst>
              <a:ext uri="{FF2B5EF4-FFF2-40B4-BE49-F238E27FC236}">
                <a16:creationId xmlns:a16="http://schemas.microsoft.com/office/drawing/2014/main" id="{079A68BF-036E-7612-4835-8B509832F83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60042" y="442958"/>
            <a:ext cx="2743200" cy="365125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>
            <a:fld id="{ECF5D7F1-05DB-4842-AAC1-60204538251D}" type="datetime2">
              <a:rPr lang="en-US" sz="2000" smtClean="0">
                <a:solidFill>
                  <a:srgbClr val="FF0000"/>
                </a:solidFill>
              </a:rPr>
              <a:t>Monday, April 14, 2025</a:t>
            </a:fld>
            <a:endParaRPr lang="en-US" sz="1800" dirty="0">
              <a:solidFill>
                <a:srgbClr val="FF0000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151C4AD-A2D1-DE53-F1FB-4937EC9DA26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5642"/>
          <a:stretch/>
        </p:blipFill>
        <p:spPr>
          <a:xfrm>
            <a:off x="3354939" y="1489630"/>
            <a:ext cx="7304142" cy="230832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FC339A5-D202-E032-ECA5-56E188D7D34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2415"/>
          <a:stretch/>
        </p:blipFill>
        <p:spPr>
          <a:xfrm>
            <a:off x="3553699" y="3924634"/>
            <a:ext cx="3130718" cy="2308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1252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A3451E-E4AA-4680-A3A2-719DB7B9CD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pol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2E10D2-8C38-4446-BD77-32D321FA236A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4162B-58EE-4352-9BC7-EA699125A7BA}"/>
              </a:ext>
            </a:extLst>
          </p:cNvPr>
          <p:cNvSpPr/>
          <p:nvPr/>
        </p:nvSpPr>
        <p:spPr>
          <a:xfrm>
            <a:off x="2715064" y="227381"/>
            <a:ext cx="6198936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D4EC2-3BE9-4329-9BEE-DFB9E73B0968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1D4CE-26DA-4D56-AAB3-6FFFC03A3362}"/>
              </a:ext>
            </a:extLst>
          </p:cNvPr>
          <p:cNvSpPr/>
          <p:nvPr/>
        </p:nvSpPr>
        <p:spPr>
          <a:xfrm>
            <a:off x="9175500" y="250030"/>
            <a:ext cx="275500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/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A638E3-EE40-4E3F-AF7A-74047092229F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4E3CA8-7F41-4A3E-BD5A-FC9C351EE8E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8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D19D-E326-4498-9D87-3E1DC31A1DFF}"/>
              </a:ext>
            </a:extLst>
          </p:cNvPr>
          <p:cNvSpPr/>
          <p:nvPr/>
        </p:nvSpPr>
        <p:spPr>
          <a:xfrm>
            <a:off x="9244186" y="405195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Sun, 7 Feb 2021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533BF4-9CFC-4F58-84F5-334B35B1882C}"/>
              </a:ext>
            </a:extLst>
          </p:cNvPr>
          <p:cNvSpPr/>
          <p:nvPr/>
        </p:nvSpPr>
        <p:spPr>
          <a:xfrm>
            <a:off x="4401465" y="422478"/>
            <a:ext cx="3389069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en-US" altLang="en-US" sz="2800" b="1" dirty="0">
                <a:latin typeface="Bradley Hand ITC" panose="03070402050302030203" pitchFamily="66" charset="0"/>
                <a:cs typeface="Sanskrit Text" panose="020B0502040204020203" pitchFamily="18" charset="0"/>
              </a:rPr>
              <a:t>8-1 Polar Coordinates</a:t>
            </a:r>
            <a:endParaRPr lang="en-US" sz="2800" b="1" dirty="0">
              <a:latin typeface="Bradley Hand ITC" panose="03070402050302030203" pitchFamily="66" charset="0"/>
              <a:cs typeface="Sanskrit Text" panose="020B0502040204020203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AD7478E-A43D-4921-8B13-9425E2D2C328}"/>
              </a:ext>
            </a:extLst>
          </p:cNvPr>
          <p:cNvSpPr txBox="1"/>
          <p:nvPr/>
        </p:nvSpPr>
        <p:spPr>
          <a:xfrm>
            <a:off x="228347" y="1714879"/>
            <a:ext cx="262288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highlight>
                  <a:srgbClr val="C0C0C0"/>
                </a:highlight>
              </a:rPr>
              <a:t>1. Graph points with polar coordinates.</a:t>
            </a:r>
          </a:p>
          <a:p>
            <a:endParaRPr lang="en-US" sz="2000" dirty="0">
              <a:highlight>
                <a:srgbClr val="C0C0C0"/>
              </a:highlight>
            </a:endParaRPr>
          </a:p>
          <a:p>
            <a:r>
              <a:rPr lang="en-US" sz="2000" b="1" dirty="0"/>
              <a:t>2.   Graph simple polar equations</a:t>
            </a:r>
            <a:r>
              <a:rPr lang="en-US" b="1" dirty="0"/>
              <a:t>.</a:t>
            </a:r>
          </a:p>
          <a:p>
            <a:endParaRPr lang="en-US" b="1" dirty="0"/>
          </a:p>
          <a:p>
            <a:pPr marL="342900" indent="-342900">
              <a:buFont typeface="+mj-lt"/>
              <a:buAutoNum type="arabicPeriod"/>
            </a:pPr>
            <a:endParaRPr lang="en-US" sz="2000" b="1" dirty="0">
              <a:highlight>
                <a:srgbClr val="C0C0C0"/>
              </a:highlight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A43540E-84E1-443B-BBD0-BAF5B73A92D2}"/>
              </a:ext>
            </a:extLst>
          </p:cNvPr>
          <p:cNvSpPr txBox="1"/>
          <p:nvPr/>
        </p:nvSpPr>
        <p:spPr>
          <a:xfrm>
            <a:off x="339812" y="3753705"/>
            <a:ext cx="1867603" cy="400110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pPr>
              <a:spcBef>
                <a:spcPct val="30000"/>
              </a:spcBef>
              <a:spcAft>
                <a:spcPct val="30000"/>
              </a:spcAft>
            </a:pPr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Keywords</a:t>
            </a:r>
            <a:endParaRPr lang="en-US" altLang="en-US" sz="20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E5D1595-5E96-4AB3-800B-0457AEE01F4A}"/>
              </a:ext>
            </a:extLst>
          </p:cNvPr>
          <p:cNvSpPr txBox="1"/>
          <p:nvPr/>
        </p:nvSpPr>
        <p:spPr>
          <a:xfrm>
            <a:off x="185151" y="4295896"/>
            <a:ext cx="274501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Polar coordinates</a:t>
            </a:r>
          </a:p>
          <a:p>
            <a:r>
              <a:rPr lang="en-US" sz="2400" dirty="0"/>
              <a:t>Pole</a:t>
            </a:r>
          </a:p>
          <a:p>
            <a:r>
              <a:rPr lang="en-US" sz="2400" dirty="0"/>
              <a:t>Polar axis</a:t>
            </a:r>
          </a:p>
          <a:p>
            <a:r>
              <a:rPr lang="en-US" sz="2400" dirty="0"/>
              <a:t>Polar coordinates</a:t>
            </a:r>
          </a:p>
          <a:p>
            <a:r>
              <a:rPr lang="en-US" sz="2400" dirty="0"/>
              <a:t>Polar equation</a:t>
            </a:r>
          </a:p>
          <a:p>
            <a:r>
              <a:rPr lang="en-US" sz="2400" dirty="0"/>
              <a:t>Polar graph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B5B31B1A-1064-037E-3D1F-39EDF5D55E4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91972" y="432207"/>
            <a:ext cx="2743200" cy="365125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>
            <a:fld id="{ECF5D7F1-05DB-4842-AAC1-60204538251D}" type="datetime2">
              <a:rPr lang="en-US" sz="2000" smtClean="0">
                <a:solidFill>
                  <a:srgbClr val="FF0000"/>
                </a:solidFill>
              </a:rPr>
              <a:t>Monday, April 14, 2025</a:t>
            </a:fld>
            <a:endParaRPr lang="en-US" sz="1800" dirty="0">
              <a:solidFill>
                <a:srgbClr val="FF0000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F6D9960-0174-A1DB-054F-4BB121DB9B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2050" y="1500382"/>
            <a:ext cx="7775303" cy="4444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6401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A3451E-E4AA-4680-A3A2-719DB7B9CD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pol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2E10D2-8C38-4446-BD77-32D321FA236A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4162B-58EE-4352-9BC7-EA699125A7BA}"/>
              </a:ext>
            </a:extLst>
          </p:cNvPr>
          <p:cNvSpPr/>
          <p:nvPr/>
        </p:nvSpPr>
        <p:spPr>
          <a:xfrm>
            <a:off x="2715064" y="227381"/>
            <a:ext cx="6198936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D4EC2-3BE9-4329-9BEE-DFB9E73B0968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1D4CE-26DA-4D56-AAB3-6FFFC03A3362}"/>
              </a:ext>
            </a:extLst>
          </p:cNvPr>
          <p:cNvSpPr/>
          <p:nvPr/>
        </p:nvSpPr>
        <p:spPr>
          <a:xfrm>
            <a:off x="9175500" y="250030"/>
            <a:ext cx="275500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/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A638E3-EE40-4E3F-AF7A-74047092229F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4E3CA8-7F41-4A3E-BD5A-FC9C351EE8E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8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D19D-E326-4498-9D87-3E1DC31A1DFF}"/>
              </a:ext>
            </a:extLst>
          </p:cNvPr>
          <p:cNvSpPr/>
          <p:nvPr/>
        </p:nvSpPr>
        <p:spPr>
          <a:xfrm>
            <a:off x="9244186" y="405195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Sun, 7 Feb 2021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533BF4-9CFC-4F58-84F5-334B35B1882C}"/>
              </a:ext>
            </a:extLst>
          </p:cNvPr>
          <p:cNvSpPr/>
          <p:nvPr/>
        </p:nvSpPr>
        <p:spPr>
          <a:xfrm>
            <a:off x="4401465" y="422478"/>
            <a:ext cx="3389069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en-US" altLang="en-US" sz="2800" b="1" dirty="0">
                <a:latin typeface="Bradley Hand ITC" panose="03070402050302030203" pitchFamily="66" charset="0"/>
                <a:cs typeface="Sanskrit Text" panose="020B0502040204020203" pitchFamily="18" charset="0"/>
              </a:rPr>
              <a:t>8-1 Polar Coordinates</a:t>
            </a:r>
            <a:endParaRPr lang="en-US" sz="2800" b="1" dirty="0">
              <a:latin typeface="Bradley Hand ITC" panose="03070402050302030203" pitchFamily="66" charset="0"/>
              <a:cs typeface="Sanskrit Text" panose="020B0502040204020203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AD7478E-A43D-4921-8B13-9425E2D2C328}"/>
              </a:ext>
            </a:extLst>
          </p:cNvPr>
          <p:cNvSpPr txBox="1"/>
          <p:nvPr/>
        </p:nvSpPr>
        <p:spPr>
          <a:xfrm>
            <a:off x="228347" y="1714879"/>
            <a:ext cx="262288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highlight>
                  <a:srgbClr val="C0C0C0"/>
                </a:highlight>
              </a:rPr>
              <a:t>1. Graph points with polar coordinates.</a:t>
            </a:r>
          </a:p>
          <a:p>
            <a:endParaRPr lang="en-US" sz="2000" dirty="0">
              <a:highlight>
                <a:srgbClr val="C0C0C0"/>
              </a:highlight>
            </a:endParaRPr>
          </a:p>
          <a:p>
            <a:r>
              <a:rPr lang="en-US" sz="2000" b="1" dirty="0"/>
              <a:t>2.   Graph simple polar equations</a:t>
            </a:r>
            <a:r>
              <a:rPr lang="en-US" b="1" dirty="0"/>
              <a:t>.</a:t>
            </a:r>
          </a:p>
          <a:p>
            <a:endParaRPr lang="en-US" b="1" dirty="0"/>
          </a:p>
          <a:p>
            <a:pPr marL="342900" indent="-342900">
              <a:buFont typeface="+mj-lt"/>
              <a:buAutoNum type="arabicPeriod"/>
            </a:pPr>
            <a:endParaRPr lang="en-US" sz="2000" b="1" dirty="0">
              <a:highlight>
                <a:srgbClr val="C0C0C0"/>
              </a:highlight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A43540E-84E1-443B-BBD0-BAF5B73A92D2}"/>
              </a:ext>
            </a:extLst>
          </p:cNvPr>
          <p:cNvSpPr txBox="1"/>
          <p:nvPr/>
        </p:nvSpPr>
        <p:spPr>
          <a:xfrm>
            <a:off x="339812" y="3753705"/>
            <a:ext cx="1867603" cy="400110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pPr>
              <a:spcBef>
                <a:spcPct val="30000"/>
              </a:spcBef>
              <a:spcAft>
                <a:spcPct val="30000"/>
              </a:spcAft>
            </a:pPr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Keywords</a:t>
            </a:r>
            <a:endParaRPr lang="en-US" altLang="en-US" sz="20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E5D1595-5E96-4AB3-800B-0457AEE01F4A}"/>
              </a:ext>
            </a:extLst>
          </p:cNvPr>
          <p:cNvSpPr txBox="1"/>
          <p:nvPr/>
        </p:nvSpPr>
        <p:spPr>
          <a:xfrm>
            <a:off x="185151" y="4295896"/>
            <a:ext cx="274501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Polar coordinates</a:t>
            </a:r>
          </a:p>
          <a:p>
            <a:r>
              <a:rPr lang="en-US" sz="2400" dirty="0"/>
              <a:t>Pole</a:t>
            </a:r>
          </a:p>
          <a:p>
            <a:r>
              <a:rPr lang="en-US" sz="2400" dirty="0"/>
              <a:t>Polar axis</a:t>
            </a:r>
          </a:p>
          <a:p>
            <a:r>
              <a:rPr lang="en-US" sz="2400" dirty="0"/>
              <a:t>Polar coordinates</a:t>
            </a:r>
          </a:p>
          <a:p>
            <a:r>
              <a:rPr lang="en-US" sz="2400" dirty="0"/>
              <a:t>Polar equation</a:t>
            </a:r>
          </a:p>
          <a:p>
            <a:r>
              <a:rPr lang="en-US" sz="2400" dirty="0"/>
              <a:t>Polar graph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43F82AA-8746-41B9-8993-D463660E9240}"/>
              </a:ext>
            </a:extLst>
          </p:cNvPr>
          <p:cNvSpPr/>
          <p:nvPr/>
        </p:nvSpPr>
        <p:spPr>
          <a:xfrm>
            <a:off x="9313333" y="1239811"/>
            <a:ext cx="2479333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en-US" sz="2000" b="1" dirty="0">
                <a:highlight>
                  <a:srgbClr val="FFFF00"/>
                </a:highlight>
              </a:rPr>
              <a:t>Graphics analysis skill</a:t>
            </a:r>
          </a:p>
        </p:txBody>
      </p:sp>
      <p:sp>
        <p:nvSpPr>
          <p:cNvPr id="14" name="Date Placeholder 10">
            <a:extLst>
              <a:ext uri="{FF2B5EF4-FFF2-40B4-BE49-F238E27FC236}">
                <a16:creationId xmlns:a16="http://schemas.microsoft.com/office/drawing/2014/main" id="{41BF3BBF-DE2C-C79F-647A-98D449246F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87300" y="424712"/>
            <a:ext cx="2743200" cy="365125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>
            <a:fld id="{ECF5D7F1-05DB-4842-AAC1-60204538251D}" type="datetime2">
              <a:rPr lang="en-US" sz="2000" smtClean="0">
                <a:solidFill>
                  <a:srgbClr val="FF0000"/>
                </a:solidFill>
              </a:rPr>
              <a:t>Monday, April 14, 2025</a:t>
            </a:fld>
            <a:endParaRPr lang="en-US" sz="1800" dirty="0">
              <a:solidFill>
                <a:srgbClr val="FF0000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51997DB-54BA-2EAC-489F-D43A1CA5624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7517" r="24419"/>
          <a:stretch/>
        </p:blipFill>
        <p:spPr>
          <a:xfrm>
            <a:off x="2750194" y="1161793"/>
            <a:ext cx="9010650" cy="124295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1D15B1A-FC15-4B18-9D8D-62A4B8B2526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3894"/>
          <a:stretch/>
        </p:blipFill>
        <p:spPr>
          <a:xfrm>
            <a:off x="2689761" y="2412551"/>
            <a:ext cx="9010650" cy="4363241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77277B3-C2B0-F55B-A730-14A69EA20C3E}"/>
              </a:ext>
            </a:extLst>
          </p:cNvPr>
          <p:cNvCxnSpPr/>
          <p:nvPr/>
        </p:nvCxnSpPr>
        <p:spPr>
          <a:xfrm>
            <a:off x="4866640" y="4572000"/>
            <a:ext cx="2032000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B3466261-1F30-D670-5E4D-D9366A26C016}"/>
              </a:ext>
            </a:extLst>
          </p:cNvPr>
          <p:cNvCxnSpPr/>
          <p:nvPr/>
        </p:nvCxnSpPr>
        <p:spPr>
          <a:xfrm flipV="1">
            <a:off x="4866640" y="2235200"/>
            <a:ext cx="0" cy="233680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33362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A3451E-E4AA-4680-A3A2-719DB7B9CD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pol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2E10D2-8C38-4446-BD77-32D321FA236A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4162B-58EE-4352-9BC7-EA699125A7BA}"/>
              </a:ext>
            </a:extLst>
          </p:cNvPr>
          <p:cNvSpPr/>
          <p:nvPr/>
        </p:nvSpPr>
        <p:spPr>
          <a:xfrm>
            <a:off x="2715064" y="227381"/>
            <a:ext cx="6198936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D4EC2-3BE9-4329-9BEE-DFB9E73B0968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1D4CE-26DA-4D56-AAB3-6FFFC03A3362}"/>
              </a:ext>
            </a:extLst>
          </p:cNvPr>
          <p:cNvSpPr/>
          <p:nvPr/>
        </p:nvSpPr>
        <p:spPr>
          <a:xfrm>
            <a:off x="9175500" y="250030"/>
            <a:ext cx="275500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/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A638E3-EE40-4E3F-AF7A-74047092229F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4E3CA8-7F41-4A3E-BD5A-FC9C351EE8E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8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D19D-E326-4498-9D87-3E1DC31A1DFF}"/>
              </a:ext>
            </a:extLst>
          </p:cNvPr>
          <p:cNvSpPr/>
          <p:nvPr/>
        </p:nvSpPr>
        <p:spPr>
          <a:xfrm>
            <a:off x="9244186" y="405195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Sun, 7 Feb 2021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533BF4-9CFC-4F58-84F5-334B35B1882C}"/>
              </a:ext>
            </a:extLst>
          </p:cNvPr>
          <p:cNvSpPr/>
          <p:nvPr/>
        </p:nvSpPr>
        <p:spPr>
          <a:xfrm>
            <a:off x="4401465" y="422478"/>
            <a:ext cx="3389069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en-US" altLang="en-US" sz="2800" b="1" dirty="0">
                <a:latin typeface="Bradley Hand ITC" panose="03070402050302030203" pitchFamily="66" charset="0"/>
                <a:cs typeface="Sanskrit Text" panose="020B0502040204020203" pitchFamily="18" charset="0"/>
              </a:rPr>
              <a:t>8-1 Polar Coordinates</a:t>
            </a:r>
            <a:endParaRPr lang="en-US" sz="2800" b="1" dirty="0">
              <a:latin typeface="Bradley Hand ITC" panose="03070402050302030203" pitchFamily="66" charset="0"/>
              <a:cs typeface="Sanskrit Text" panose="020B0502040204020203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AD7478E-A43D-4921-8B13-9425E2D2C328}"/>
              </a:ext>
            </a:extLst>
          </p:cNvPr>
          <p:cNvSpPr txBox="1"/>
          <p:nvPr/>
        </p:nvSpPr>
        <p:spPr>
          <a:xfrm>
            <a:off x="228347" y="1714879"/>
            <a:ext cx="262288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highlight>
                  <a:srgbClr val="C0C0C0"/>
                </a:highlight>
              </a:rPr>
              <a:t>1. Graph points with polar coordinates.</a:t>
            </a:r>
          </a:p>
          <a:p>
            <a:endParaRPr lang="en-US" sz="2000" dirty="0">
              <a:highlight>
                <a:srgbClr val="C0C0C0"/>
              </a:highlight>
            </a:endParaRPr>
          </a:p>
          <a:p>
            <a:r>
              <a:rPr lang="en-US" sz="2000" b="1" dirty="0"/>
              <a:t>2.   Graph simple polar equations</a:t>
            </a:r>
            <a:r>
              <a:rPr lang="en-US" b="1" dirty="0"/>
              <a:t>.</a:t>
            </a:r>
          </a:p>
          <a:p>
            <a:endParaRPr lang="en-US" b="1" dirty="0"/>
          </a:p>
          <a:p>
            <a:pPr marL="342900" indent="-342900">
              <a:buFont typeface="+mj-lt"/>
              <a:buAutoNum type="arabicPeriod"/>
            </a:pPr>
            <a:endParaRPr lang="en-US" sz="2000" b="1" dirty="0">
              <a:highlight>
                <a:srgbClr val="C0C0C0"/>
              </a:highlight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A43540E-84E1-443B-BBD0-BAF5B73A92D2}"/>
              </a:ext>
            </a:extLst>
          </p:cNvPr>
          <p:cNvSpPr txBox="1"/>
          <p:nvPr/>
        </p:nvSpPr>
        <p:spPr>
          <a:xfrm>
            <a:off x="339812" y="3753705"/>
            <a:ext cx="1867603" cy="400110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pPr>
              <a:spcBef>
                <a:spcPct val="30000"/>
              </a:spcBef>
              <a:spcAft>
                <a:spcPct val="30000"/>
              </a:spcAft>
            </a:pPr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Keywords</a:t>
            </a:r>
            <a:endParaRPr lang="en-US" altLang="en-US" sz="20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E5D1595-5E96-4AB3-800B-0457AEE01F4A}"/>
              </a:ext>
            </a:extLst>
          </p:cNvPr>
          <p:cNvSpPr txBox="1"/>
          <p:nvPr/>
        </p:nvSpPr>
        <p:spPr>
          <a:xfrm>
            <a:off x="185151" y="4295896"/>
            <a:ext cx="274501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Polar coordinates</a:t>
            </a:r>
          </a:p>
          <a:p>
            <a:r>
              <a:rPr lang="en-US" sz="2400" dirty="0"/>
              <a:t>Pole</a:t>
            </a:r>
          </a:p>
          <a:p>
            <a:r>
              <a:rPr lang="en-US" sz="2400" dirty="0"/>
              <a:t>Polar axis</a:t>
            </a:r>
          </a:p>
          <a:p>
            <a:r>
              <a:rPr lang="en-US" sz="2400" dirty="0"/>
              <a:t>Polar coordinates</a:t>
            </a:r>
          </a:p>
          <a:p>
            <a:r>
              <a:rPr lang="en-US" sz="2400" dirty="0"/>
              <a:t>Polar equation</a:t>
            </a:r>
          </a:p>
          <a:p>
            <a:r>
              <a:rPr lang="en-US" sz="2400" dirty="0"/>
              <a:t>Polar graph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AACDE45-F449-41B2-B6EF-721B5FCB9B2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7813"/>
          <a:stretch/>
        </p:blipFill>
        <p:spPr>
          <a:xfrm>
            <a:off x="2965275" y="2722880"/>
            <a:ext cx="7985208" cy="3806022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D0D5D75-FFFD-4F98-AC94-95CC9591E54F}"/>
              </a:ext>
            </a:extLst>
          </p:cNvPr>
          <p:cNvSpPr/>
          <p:nvPr/>
        </p:nvSpPr>
        <p:spPr>
          <a:xfrm>
            <a:off x="9313333" y="1239811"/>
            <a:ext cx="2479333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en-US" sz="2000" b="1" dirty="0">
                <a:highlight>
                  <a:srgbClr val="FFFF00"/>
                </a:highlight>
              </a:rPr>
              <a:t>Graphics analysis skill</a:t>
            </a:r>
          </a:p>
        </p:txBody>
      </p:sp>
      <p:sp>
        <p:nvSpPr>
          <p:cNvPr id="12" name="Date Placeholder 10">
            <a:extLst>
              <a:ext uri="{FF2B5EF4-FFF2-40B4-BE49-F238E27FC236}">
                <a16:creationId xmlns:a16="http://schemas.microsoft.com/office/drawing/2014/main" id="{C806F982-3974-FBD3-585E-D8A8EFD2D0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61575" y="453118"/>
            <a:ext cx="2743200" cy="365125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>
            <a:fld id="{ECF5D7F1-05DB-4842-AAC1-60204538251D}" type="datetime2">
              <a:rPr lang="en-US" sz="2000" smtClean="0">
                <a:solidFill>
                  <a:srgbClr val="FF0000"/>
                </a:solidFill>
              </a:rPr>
              <a:t>Monday, April 14, 2025</a:t>
            </a:fld>
            <a:endParaRPr lang="en-US" sz="1800" dirty="0">
              <a:solidFill>
                <a:srgbClr val="FF0000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B09056D-C491-6130-A33B-7A40B74987E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70487" b="25125"/>
          <a:stretch/>
        </p:blipFill>
        <p:spPr>
          <a:xfrm>
            <a:off x="3071490" y="1295795"/>
            <a:ext cx="2426307" cy="102713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828C4D9-B27A-FDC7-C8DD-C37ACA4F338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4671" t="48542" r="2547"/>
          <a:stretch/>
        </p:blipFill>
        <p:spPr>
          <a:xfrm>
            <a:off x="3224481" y="2116977"/>
            <a:ext cx="1872946" cy="705897"/>
          </a:xfrm>
          <a:prstGeom prst="rect">
            <a:avLst/>
          </a:prstGeom>
        </p:spPr>
      </p:pic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C01EB3A-803A-7414-9BF7-3A787AED848B}"/>
              </a:ext>
            </a:extLst>
          </p:cNvPr>
          <p:cNvCxnSpPr/>
          <p:nvPr/>
        </p:nvCxnSpPr>
        <p:spPr>
          <a:xfrm>
            <a:off x="4785360" y="4693920"/>
            <a:ext cx="1534160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5439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A3451E-E4AA-4680-A3A2-719DB7B9CD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pol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2E10D2-8C38-4446-BD77-32D321FA236A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4162B-58EE-4352-9BC7-EA699125A7BA}"/>
              </a:ext>
            </a:extLst>
          </p:cNvPr>
          <p:cNvSpPr/>
          <p:nvPr/>
        </p:nvSpPr>
        <p:spPr>
          <a:xfrm>
            <a:off x="2715064" y="227381"/>
            <a:ext cx="6198936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D4EC2-3BE9-4329-9BEE-DFB9E73B0968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1D4CE-26DA-4D56-AAB3-6FFFC03A3362}"/>
              </a:ext>
            </a:extLst>
          </p:cNvPr>
          <p:cNvSpPr/>
          <p:nvPr/>
        </p:nvSpPr>
        <p:spPr>
          <a:xfrm>
            <a:off x="9175500" y="250030"/>
            <a:ext cx="275500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/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A638E3-EE40-4E3F-AF7A-74047092229F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4E3CA8-7F41-4A3E-BD5A-FC9C351EE8E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8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D19D-E326-4498-9D87-3E1DC31A1DFF}"/>
              </a:ext>
            </a:extLst>
          </p:cNvPr>
          <p:cNvSpPr/>
          <p:nvPr/>
        </p:nvSpPr>
        <p:spPr>
          <a:xfrm>
            <a:off x="9244186" y="405195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Sun, 7 Feb 2021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533BF4-9CFC-4F58-84F5-334B35B1882C}"/>
              </a:ext>
            </a:extLst>
          </p:cNvPr>
          <p:cNvSpPr/>
          <p:nvPr/>
        </p:nvSpPr>
        <p:spPr>
          <a:xfrm>
            <a:off x="4401465" y="422478"/>
            <a:ext cx="3389069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en-US" altLang="en-US" sz="2800" b="1" dirty="0">
                <a:latin typeface="Bradley Hand ITC" panose="03070402050302030203" pitchFamily="66" charset="0"/>
                <a:cs typeface="Sanskrit Text" panose="020B0502040204020203" pitchFamily="18" charset="0"/>
              </a:rPr>
              <a:t>8-1 Polar Coordinates</a:t>
            </a:r>
            <a:endParaRPr lang="en-US" sz="2800" b="1" dirty="0">
              <a:latin typeface="Bradley Hand ITC" panose="03070402050302030203" pitchFamily="66" charset="0"/>
              <a:cs typeface="Sanskrit Text" panose="020B0502040204020203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AD7478E-A43D-4921-8B13-9425E2D2C328}"/>
              </a:ext>
            </a:extLst>
          </p:cNvPr>
          <p:cNvSpPr txBox="1"/>
          <p:nvPr/>
        </p:nvSpPr>
        <p:spPr>
          <a:xfrm>
            <a:off x="228347" y="1714879"/>
            <a:ext cx="262288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highlight>
                  <a:srgbClr val="C0C0C0"/>
                </a:highlight>
              </a:rPr>
              <a:t>1. Graph points with polar coordinates.</a:t>
            </a:r>
          </a:p>
          <a:p>
            <a:endParaRPr lang="en-US" sz="2000" dirty="0">
              <a:highlight>
                <a:srgbClr val="C0C0C0"/>
              </a:highlight>
            </a:endParaRPr>
          </a:p>
          <a:p>
            <a:r>
              <a:rPr lang="en-US" sz="2000" b="1" dirty="0"/>
              <a:t>2.   Graph simple polar equations</a:t>
            </a:r>
            <a:r>
              <a:rPr lang="en-US" b="1" dirty="0"/>
              <a:t>.</a:t>
            </a:r>
          </a:p>
          <a:p>
            <a:endParaRPr lang="en-US" b="1" dirty="0"/>
          </a:p>
          <a:p>
            <a:pPr marL="342900" indent="-342900">
              <a:buFont typeface="+mj-lt"/>
              <a:buAutoNum type="arabicPeriod"/>
            </a:pPr>
            <a:endParaRPr lang="en-US" sz="2000" b="1" dirty="0">
              <a:highlight>
                <a:srgbClr val="C0C0C0"/>
              </a:highlight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A43540E-84E1-443B-BBD0-BAF5B73A92D2}"/>
              </a:ext>
            </a:extLst>
          </p:cNvPr>
          <p:cNvSpPr txBox="1"/>
          <p:nvPr/>
        </p:nvSpPr>
        <p:spPr>
          <a:xfrm>
            <a:off x="339812" y="3753705"/>
            <a:ext cx="1867603" cy="400110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pPr>
              <a:spcBef>
                <a:spcPct val="30000"/>
              </a:spcBef>
              <a:spcAft>
                <a:spcPct val="30000"/>
              </a:spcAft>
            </a:pPr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Keywords</a:t>
            </a:r>
            <a:endParaRPr lang="en-US" altLang="en-US" sz="20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E5D1595-5E96-4AB3-800B-0457AEE01F4A}"/>
              </a:ext>
            </a:extLst>
          </p:cNvPr>
          <p:cNvSpPr txBox="1"/>
          <p:nvPr/>
        </p:nvSpPr>
        <p:spPr>
          <a:xfrm>
            <a:off x="185151" y="4295896"/>
            <a:ext cx="274501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Polar coordinates</a:t>
            </a:r>
          </a:p>
          <a:p>
            <a:r>
              <a:rPr lang="en-US" sz="2400" dirty="0"/>
              <a:t>Pole</a:t>
            </a:r>
          </a:p>
          <a:p>
            <a:r>
              <a:rPr lang="en-US" sz="2400" dirty="0"/>
              <a:t>Polar axis</a:t>
            </a:r>
          </a:p>
          <a:p>
            <a:r>
              <a:rPr lang="en-US" sz="2400" dirty="0"/>
              <a:t>Polar coordinates</a:t>
            </a:r>
          </a:p>
          <a:p>
            <a:r>
              <a:rPr lang="en-US" sz="2400" dirty="0"/>
              <a:t>Polar equation</a:t>
            </a:r>
          </a:p>
          <a:p>
            <a:r>
              <a:rPr lang="en-US" sz="2400" dirty="0"/>
              <a:t>Polar graph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3356D97-D9E6-4455-8084-3C58E00A09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3913" y="1171081"/>
            <a:ext cx="9058275" cy="553402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70864F9D-B421-4FC4-89AB-64B69FA73486}"/>
              </a:ext>
            </a:extLst>
          </p:cNvPr>
          <p:cNvSpPr/>
          <p:nvPr/>
        </p:nvSpPr>
        <p:spPr>
          <a:xfrm>
            <a:off x="9952336" y="2299654"/>
            <a:ext cx="2064284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en-US" sz="2800" b="1" dirty="0">
                <a:highlight>
                  <a:srgbClr val="FFFF00"/>
                </a:highlight>
              </a:rPr>
              <a:t>Analysis skill</a:t>
            </a:r>
          </a:p>
        </p:txBody>
      </p:sp>
      <p:sp>
        <p:nvSpPr>
          <p:cNvPr id="12" name="Date Placeholder 10">
            <a:extLst>
              <a:ext uri="{FF2B5EF4-FFF2-40B4-BE49-F238E27FC236}">
                <a16:creationId xmlns:a16="http://schemas.microsoft.com/office/drawing/2014/main" id="{9C92988C-F102-EC26-27CD-4F1819C5EE4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60042" y="444061"/>
            <a:ext cx="2743200" cy="365125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>
            <a:fld id="{ECF5D7F1-05DB-4842-AAC1-60204538251D}" type="datetime2">
              <a:rPr lang="en-US" sz="2000" smtClean="0">
                <a:solidFill>
                  <a:srgbClr val="FF0000"/>
                </a:solidFill>
              </a:rPr>
              <a:t>Monday, April 14, 2025</a:t>
            </a:fld>
            <a:endParaRPr lang="en-US" sz="1800" dirty="0">
              <a:solidFill>
                <a:srgbClr val="FF0000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38CDA99-C943-A11F-9BC2-018F7437E18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32974" b="58363"/>
          <a:stretch/>
        </p:blipFill>
        <p:spPr>
          <a:xfrm>
            <a:off x="2582478" y="1103336"/>
            <a:ext cx="9481144" cy="2341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6239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A3451E-E4AA-4680-A3A2-719DB7B9CD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pol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2E10D2-8C38-4446-BD77-32D321FA236A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4162B-58EE-4352-9BC7-EA699125A7BA}"/>
              </a:ext>
            </a:extLst>
          </p:cNvPr>
          <p:cNvSpPr/>
          <p:nvPr/>
        </p:nvSpPr>
        <p:spPr>
          <a:xfrm>
            <a:off x="2715064" y="227381"/>
            <a:ext cx="6198936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D4EC2-3BE9-4329-9BEE-DFB9E73B0968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1D4CE-26DA-4D56-AAB3-6FFFC03A3362}"/>
              </a:ext>
            </a:extLst>
          </p:cNvPr>
          <p:cNvSpPr/>
          <p:nvPr/>
        </p:nvSpPr>
        <p:spPr>
          <a:xfrm>
            <a:off x="9046285" y="228844"/>
            <a:ext cx="3004495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/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A638E3-EE40-4E3F-AF7A-74047092229F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4E3CA8-7F41-4A3E-BD5A-FC9C351EE8E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8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D19D-E326-4498-9D87-3E1DC31A1DFF}"/>
              </a:ext>
            </a:extLst>
          </p:cNvPr>
          <p:cNvSpPr/>
          <p:nvPr/>
        </p:nvSpPr>
        <p:spPr>
          <a:xfrm>
            <a:off x="9244186" y="405195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Sun, 7 Feb 2021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533BF4-9CFC-4F58-84F5-334B35B1882C}"/>
              </a:ext>
            </a:extLst>
          </p:cNvPr>
          <p:cNvSpPr/>
          <p:nvPr/>
        </p:nvSpPr>
        <p:spPr>
          <a:xfrm>
            <a:off x="4401465" y="422478"/>
            <a:ext cx="3389069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en-US" altLang="en-US" sz="2800" b="1" dirty="0">
                <a:latin typeface="Bradley Hand ITC" panose="03070402050302030203" pitchFamily="66" charset="0"/>
                <a:cs typeface="Sanskrit Text" panose="020B0502040204020203" pitchFamily="18" charset="0"/>
              </a:rPr>
              <a:t>8-1 Polar Coordinates</a:t>
            </a:r>
            <a:endParaRPr lang="en-US" sz="2800" b="1" dirty="0">
              <a:latin typeface="Bradley Hand ITC" panose="03070402050302030203" pitchFamily="66" charset="0"/>
              <a:cs typeface="Sanskrit Text" panose="020B0502040204020203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AD7478E-A43D-4921-8B13-9425E2D2C328}"/>
              </a:ext>
            </a:extLst>
          </p:cNvPr>
          <p:cNvSpPr txBox="1"/>
          <p:nvPr/>
        </p:nvSpPr>
        <p:spPr>
          <a:xfrm>
            <a:off x="228347" y="1714879"/>
            <a:ext cx="262288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highlight>
                  <a:srgbClr val="C0C0C0"/>
                </a:highlight>
              </a:rPr>
              <a:t>1. Graph points with polar coordinates.</a:t>
            </a:r>
          </a:p>
          <a:p>
            <a:endParaRPr lang="en-US" sz="2000" dirty="0">
              <a:highlight>
                <a:srgbClr val="C0C0C0"/>
              </a:highlight>
            </a:endParaRPr>
          </a:p>
          <a:p>
            <a:r>
              <a:rPr lang="en-US" sz="2000" b="1" dirty="0"/>
              <a:t>2.   Graph simple polar equations</a:t>
            </a:r>
            <a:r>
              <a:rPr lang="en-US" b="1" dirty="0"/>
              <a:t>.</a:t>
            </a:r>
          </a:p>
          <a:p>
            <a:endParaRPr lang="en-US" b="1" dirty="0"/>
          </a:p>
          <a:p>
            <a:pPr marL="342900" indent="-342900">
              <a:buFont typeface="+mj-lt"/>
              <a:buAutoNum type="arabicPeriod"/>
            </a:pPr>
            <a:endParaRPr lang="en-US" sz="2000" b="1" dirty="0">
              <a:highlight>
                <a:srgbClr val="C0C0C0"/>
              </a:highlight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A43540E-84E1-443B-BBD0-BAF5B73A92D2}"/>
              </a:ext>
            </a:extLst>
          </p:cNvPr>
          <p:cNvSpPr txBox="1"/>
          <p:nvPr/>
        </p:nvSpPr>
        <p:spPr>
          <a:xfrm>
            <a:off x="339812" y="3753705"/>
            <a:ext cx="1867603" cy="400110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pPr>
              <a:spcBef>
                <a:spcPct val="30000"/>
              </a:spcBef>
              <a:spcAft>
                <a:spcPct val="30000"/>
              </a:spcAft>
            </a:pPr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Keywords</a:t>
            </a:r>
            <a:endParaRPr lang="en-US" altLang="en-US" sz="20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E5D1595-5E96-4AB3-800B-0457AEE01F4A}"/>
              </a:ext>
            </a:extLst>
          </p:cNvPr>
          <p:cNvSpPr txBox="1"/>
          <p:nvPr/>
        </p:nvSpPr>
        <p:spPr>
          <a:xfrm>
            <a:off x="185151" y="4295896"/>
            <a:ext cx="274501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Polar coordinates</a:t>
            </a:r>
          </a:p>
          <a:p>
            <a:r>
              <a:rPr lang="en-US" sz="2400" dirty="0"/>
              <a:t>Pole</a:t>
            </a:r>
          </a:p>
          <a:p>
            <a:r>
              <a:rPr lang="en-US" sz="2400" dirty="0"/>
              <a:t>Polar axis</a:t>
            </a:r>
          </a:p>
          <a:p>
            <a:r>
              <a:rPr lang="en-US" sz="2400" dirty="0"/>
              <a:t>Polar coordinates</a:t>
            </a:r>
          </a:p>
          <a:p>
            <a:r>
              <a:rPr lang="en-US" sz="2400" dirty="0"/>
              <a:t>Polar equation</a:t>
            </a:r>
          </a:p>
          <a:p>
            <a:r>
              <a:rPr lang="en-US" sz="2400" dirty="0"/>
              <a:t>Polar graph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823826C-1AA2-4F7B-9FAE-62FAFF75795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76734"/>
          <a:stretch/>
        </p:blipFill>
        <p:spPr>
          <a:xfrm>
            <a:off x="2953215" y="1273464"/>
            <a:ext cx="9077325" cy="1298641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A8E3DB9-469C-4C81-98B1-83A85E1E0D9C}"/>
              </a:ext>
            </a:extLst>
          </p:cNvPr>
          <p:cNvSpPr/>
          <p:nvPr/>
        </p:nvSpPr>
        <p:spPr>
          <a:xfrm>
            <a:off x="9963284" y="1671298"/>
            <a:ext cx="2064284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en-US" sz="2800" b="1" dirty="0">
                <a:highlight>
                  <a:srgbClr val="FFFF00"/>
                </a:highlight>
              </a:rPr>
              <a:t>Analysis skill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65AD0C77-3C4D-4B06-A7EF-DA6671038DCE}"/>
                  </a:ext>
                </a:extLst>
              </p14:cNvPr>
              <p14:cNvContentPartPr/>
              <p14:nvPr/>
            </p14:nvContentPartPr>
            <p14:xfrm>
              <a:off x="8997840" y="2788200"/>
              <a:ext cx="7560" cy="936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65AD0C77-3C4D-4B06-A7EF-DA6671038DCE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982000" y="2724840"/>
                <a:ext cx="38880" cy="13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37F4A82D-3432-483F-9A1A-E3D574E54659}"/>
                  </a:ext>
                </a:extLst>
              </p14:cNvPr>
              <p14:cNvContentPartPr/>
              <p14:nvPr/>
            </p14:nvContentPartPr>
            <p14:xfrm>
              <a:off x="10673280" y="5561280"/>
              <a:ext cx="4680" cy="216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37F4A82D-3432-483F-9A1A-E3D574E54659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0657440" y="5497920"/>
                <a:ext cx="36000" cy="128880"/>
              </a:xfrm>
              <a:prstGeom prst="rect">
                <a:avLst/>
              </a:prstGeom>
            </p:spPr>
          </p:pic>
        </mc:Fallback>
      </mc:AlternateContent>
      <p:sp>
        <p:nvSpPr>
          <p:cNvPr id="26" name="Date Placeholder 10">
            <a:extLst>
              <a:ext uri="{FF2B5EF4-FFF2-40B4-BE49-F238E27FC236}">
                <a16:creationId xmlns:a16="http://schemas.microsoft.com/office/drawing/2014/main" id="{9DFEB89B-5335-8765-6E88-34C6A3EF38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02966" y="404835"/>
            <a:ext cx="2743200" cy="365125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>
            <a:fld id="{ECF5D7F1-05DB-4842-AAC1-60204538251D}" type="datetime2">
              <a:rPr lang="en-US" sz="2000" smtClean="0">
                <a:solidFill>
                  <a:srgbClr val="FF0000"/>
                </a:solidFill>
              </a:rPr>
              <a:t>Monday, April 14, 2025</a:t>
            </a:fld>
            <a:endParaRPr lang="en-US" sz="1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14547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A3451E-E4AA-4680-A3A2-719DB7B9CD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pol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2E10D2-8C38-4446-BD77-32D321FA236A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4162B-58EE-4352-9BC7-EA699125A7BA}"/>
              </a:ext>
            </a:extLst>
          </p:cNvPr>
          <p:cNvSpPr/>
          <p:nvPr/>
        </p:nvSpPr>
        <p:spPr>
          <a:xfrm>
            <a:off x="2715064" y="227381"/>
            <a:ext cx="6198936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D4EC2-3BE9-4329-9BEE-DFB9E73B0968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1D4CE-26DA-4D56-AAB3-6FFFC03A3362}"/>
              </a:ext>
            </a:extLst>
          </p:cNvPr>
          <p:cNvSpPr/>
          <p:nvPr/>
        </p:nvSpPr>
        <p:spPr>
          <a:xfrm>
            <a:off x="9046285" y="250030"/>
            <a:ext cx="2884215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/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A638E3-EE40-4E3F-AF7A-74047092229F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4E3CA8-7F41-4A3E-BD5A-FC9C351EE8E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8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D19D-E326-4498-9D87-3E1DC31A1DFF}"/>
              </a:ext>
            </a:extLst>
          </p:cNvPr>
          <p:cNvSpPr/>
          <p:nvPr/>
        </p:nvSpPr>
        <p:spPr>
          <a:xfrm>
            <a:off x="9244186" y="405195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Sun, 7 Feb 2021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533BF4-9CFC-4F58-84F5-334B35B1882C}"/>
              </a:ext>
            </a:extLst>
          </p:cNvPr>
          <p:cNvSpPr/>
          <p:nvPr/>
        </p:nvSpPr>
        <p:spPr>
          <a:xfrm>
            <a:off x="4401465" y="422478"/>
            <a:ext cx="3389069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en-US" altLang="en-US" sz="2800" b="1" dirty="0">
                <a:latin typeface="Bradley Hand ITC" panose="03070402050302030203" pitchFamily="66" charset="0"/>
                <a:cs typeface="Sanskrit Text" panose="020B0502040204020203" pitchFamily="18" charset="0"/>
              </a:rPr>
              <a:t>8-1 Polar Coordinates</a:t>
            </a:r>
            <a:endParaRPr lang="en-US" sz="2800" b="1" dirty="0">
              <a:latin typeface="Bradley Hand ITC" panose="03070402050302030203" pitchFamily="66" charset="0"/>
              <a:cs typeface="Sanskrit Text" panose="020B0502040204020203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AD7478E-A43D-4921-8B13-9425E2D2C328}"/>
              </a:ext>
            </a:extLst>
          </p:cNvPr>
          <p:cNvSpPr txBox="1"/>
          <p:nvPr/>
        </p:nvSpPr>
        <p:spPr>
          <a:xfrm>
            <a:off x="228347" y="1714879"/>
            <a:ext cx="262288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highlight>
                  <a:srgbClr val="C0C0C0"/>
                </a:highlight>
              </a:rPr>
              <a:t>1. Graph points with polar coordinates.</a:t>
            </a:r>
          </a:p>
          <a:p>
            <a:endParaRPr lang="en-US" sz="2000" dirty="0">
              <a:highlight>
                <a:srgbClr val="C0C0C0"/>
              </a:highlight>
            </a:endParaRPr>
          </a:p>
          <a:p>
            <a:r>
              <a:rPr lang="en-US" sz="2000" b="1" dirty="0"/>
              <a:t>2.   Graph simple polar equations</a:t>
            </a:r>
            <a:r>
              <a:rPr lang="en-US" b="1" dirty="0"/>
              <a:t>.</a:t>
            </a:r>
          </a:p>
          <a:p>
            <a:endParaRPr lang="en-US" b="1" dirty="0"/>
          </a:p>
          <a:p>
            <a:pPr marL="342900" indent="-342900">
              <a:buFont typeface="+mj-lt"/>
              <a:buAutoNum type="arabicPeriod"/>
            </a:pPr>
            <a:endParaRPr lang="en-US" sz="2000" b="1" dirty="0">
              <a:highlight>
                <a:srgbClr val="C0C0C0"/>
              </a:highlight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A43540E-84E1-443B-BBD0-BAF5B73A92D2}"/>
              </a:ext>
            </a:extLst>
          </p:cNvPr>
          <p:cNvSpPr txBox="1"/>
          <p:nvPr/>
        </p:nvSpPr>
        <p:spPr>
          <a:xfrm>
            <a:off x="339812" y="3753705"/>
            <a:ext cx="1867603" cy="400110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pPr>
              <a:spcBef>
                <a:spcPct val="30000"/>
              </a:spcBef>
              <a:spcAft>
                <a:spcPct val="30000"/>
              </a:spcAft>
            </a:pPr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Keywords</a:t>
            </a:r>
            <a:endParaRPr lang="en-US" altLang="en-US" sz="20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E5D1595-5E96-4AB3-800B-0457AEE01F4A}"/>
              </a:ext>
            </a:extLst>
          </p:cNvPr>
          <p:cNvSpPr txBox="1"/>
          <p:nvPr/>
        </p:nvSpPr>
        <p:spPr>
          <a:xfrm>
            <a:off x="185151" y="4295896"/>
            <a:ext cx="274501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Polar coordinates</a:t>
            </a:r>
          </a:p>
          <a:p>
            <a:r>
              <a:rPr lang="en-US" sz="2400" dirty="0"/>
              <a:t>Pole</a:t>
            </a:r>
          </a:p>
          <a:p>
            <a:r>
              <a:rPr lang="en-US" sz="2400" dirty="0"/>
              <a:t>Polar axis</a:t>
            </a:r>
          </a:p>
          <a:p>
            <a:r>
              <a:rPr lang="en-US" sz="2400" dirty="0"/>
              <a:t>Polar coordinates</a:t>
            </a:r>
          </a:p>
          <a:p>
            <a:r>
              <a:rPr lang="en-US" sz="2400" dirty="0"/>
              <a:t>Polar equation</a:t>
            </a:r>
          </a:p>
          <a:p>
            <a:r>
              <a:rPr lang="en-US" sz="2400" dirty="0"/>
              <a:t>Polar graph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A8E3DB9-469C-4C81-98B1-83A85E1E0D9C}"/>
              </a:ext>
            </a:extLst>
          </p:cNvPr>
          <p:cNvSpPr/>
          <p:nvPr/>
        </p:nvSpPr>
        <p:spPr>
          <a:xfrm>
            <a:off x="9798852" y="1412191"/>
            <a:ext cx="2064284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en-US" sz="2800" b="1" dirty="0">
                <a:highlight>
                  <a:srgbClr val="FFFF00"/>
                </a:highlight>
              </a:rPr>
              <a:t>Analysis skill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00FC920-866E-462C-A3BE-B136D84B2211}"/>
              </a:ext>
            </a:extLst>
          </p:cNvPr>
          <p:cNvSpPr/>
          <p:nvPr/>
        </p:nvSpPr>
        <p:spPr>
          <a:xfrm>
            <a:off x="4442870" y="3575638"/>
            <a:ext cx="46844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https://www.liveworksheets.com/2-ok492404oi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ABAF973-978A-43BA-86C8-8068426B9E09}"/>
              </a:ext>
            </a:extLst>
          </p:cNvPr>
          <p:cNvSpPr txBox="1"/>
          <p:nvPr/>
        </p:nvSpPr>
        <p:spPr>
          <a:xfrm>
            <a:off x="4918214" y="2591904"/>
            <a:ext cx="4051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highlight>
                  <a:srgbClr val="FFFF00"/>
                </a:highlight>
              </a:rPr>
              <a:t>Exit Ticket</a:t>
            </a:r>
          </a:p>
        </p:txBody>
      </p:sp>
      <p:sp>
        <p:nvSpPr>
          <p:cNvPr id="9" name="Date Placeholder 10">
            <a:extLst>
              <a:ext uri="{FF2B5EF4-FFF2-40B4-BE49-F238E27FC236}">
                <a16:creationId xmlns:a16="http://schemas.microsoft.com/office/drawing/2014/main" id="{2F4D8D8C-E04B-75BC-3A4A-901569D98E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075146" y="476539"/>
            <a:ext cx="2743200" cy="365125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>
            <a:fld id="{ECF5D7F1-05DB-4842-AAC1-60204538251D}" type="datetime2">
              <a:rPr lang="en-US" sz="2000" smtClean="0">
                <a:solidFill>
                  <a:srgbClr val="FF0000"/>
                </a:solidFill>
              </a:rPr>
              <a:t>Monday, April 14, 2025</a:t>
            </a:fld>
            <a:endParaRPr lang="en-US" sz="1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29631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A3451E-E4AA-4680-A3A2-719DB7B9CD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pol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2E10D2-8C38-4446-BD77-32D321FA236A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4162B-58EE-4352-9BC7-EA699125A7BA}"/>
              </a:ext>
            </a:extLst>
          </p:cNvPr>
          <p:cNvSpPr/>
          <p:nvPr/>
        </p:nvSpPr>
        <p:spPr>
          <a:xfrm>
            <a:off x="2715064" y="240633"/>
            <a:ext cx="5744518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D4EC2-3BE9-4329-9BEE-DFB9E73B0968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1D4CE-26DA-4D56-AAB3-6FFFC03A3362}"/>
              </a:ext>
            </a:extLst>
          </p:cNvPr>
          <p:cNvSpPr/>
          <p:nvPr/>
        </p:nvSpPr>
        <p:spPr>
          <a:xfrm>
            <a:off x="8656160" y="250030"/>
            <a:ext cx="327434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/>
              <p:nvPr/>
            </p:nvSpPr>
            <p:spPr>
              <a:xfrm>
                <a:off x="2808036" y="1256454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8036" y="1256454"/>
                <a:ext cx="8951493" cy="53798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A638E3-EE40-4E3F-AF7A-74047092229F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4E3CA8-7F41-4A3E-BD5A-FC9C351EE8E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8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D19D-E326-4498-9D87-3E1DC31A1DFF}"/>
              </a:ext>
            </a:extLst>
          </p:cNvPr>
          <p:cNvSpPr/>
          <p:nvPr/>
        </p:nvSpPr>
        <p:spPr>
          <a:xfrm>
            <a:off x="8656160" y="420357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Mon, 8 Feb 2021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533BF4-9CFC-4F58-84F5-334B35B1882C}"/>
              </a:ext>
            </a:extLst>
          </p:cNvPr>
          <p:cNvSpPr/>
          <p:nvPr/>
        </p:nvSpPr>
        <p:spPr>
          <a:xfrm>
            <a:off x="4401465" y="422478"/>
            <a:ext cx="3389069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en-US" altLang="en-US" sz="2800" b="1" dirty="0">
                <a:latin typeface="Bradley Hand ITC" panose="03070402050302030203" pitchFamily="66" charset="0"/>
                <a:cs typeface="Sanskrit Text" panose="020B0502040204020203" pitchFamily="18" charset="0"/>
              </a:rPr>
              <a:t>8-1 Polar Coordinates</a:t>
            </a:r>
            <a:endParaRPr lang="en-US" sz="2800" b="1" dirty="0">
              <a:latin typeface="Bradley Hand ITC" panose="03070402050302030203" pitchFamily="66" charset="0"/>
              <a:cs typeface="Sanskrit Text" panose="020B0502040204020203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AD7478E-A43D-4921-8B13-9425E2D2C328}"/>
              </a:ext>
            </a:extLst>
          </p:cNvPr>
          <p:cNvSpPr txBox="1"/>
          <p:nvPr/>
        </p:nvSpPr>
        <p:spPr>
          <a:xfrm>
            <a:off x="228347" y="1714879"/>
            <a:ext cx="262288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highlight>
                  <a:srgbClr val="C0C0C0"/>
                </a:highlight>
              </a:rPr>
              <a:t>1.   Graph simple polar equations</a:t>
            </a:r>
            <a:r>
              <a:rPr lang="en-US" b="1" dirty="0">
                <a:highlight>
                  <a:srgbClr val="C0C0C0"/>
                </a:highlight>
              </a:rPr>
              <a:t>.</a:t>
            </a:r>
          </a:p>
          <a:p>
            <a:endParaRPr lang="en-US" b="1" dirty="0">
              <a:highlight>
                <a:srgbClr val="C0C0C0"/>
              </a:highlight>
            </a:endParaRPr>
          </a:p>
          <a:p>
            <a:r>
              <a:rPr lang="en-US" b="1" dirty="0">
                <a:highlight>
                  <a:srgbClr val="C0C0C0"/>
                </a:highlight>
              </a:rPr>
              <a:t>2. Find the distance between two polar coordinates.</a:t>
            </a:r>
          </a:p>
          <a:p>
            <a:endParaRPr lang="en-US" b="1" dirty="0">
              <a:highlight>
                <a:srgbClr val="C0C0C0"/>
              </a:highlight>
            </a:endParaRPr>
          </a:p>
          <a:p>
            <a:pPr marL="342900" indent="-342900">
              <a:buFont typeface="+mj-lt"/>
              <a:buAutoNum type="arabicPeriod"/>
            </a:pPr>
            <a:endParaRPr lang="en-US" sz="2000" b="1" dirty="0">
              <a:highlight>
                <a:srgbClr val="C0C0C0"/>
              </a:highlight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A43540E-84E1-443B-BBD0-BAF5B73A92D2}"/>
              </a:ext>
            </a:extLst>
          </p:cNvPr>
          <p:cNvSpPr txBox="1"/>
          <p:nvPr/>
        </p:nvSpPr>
        <p:spPr>
          <a:xfrm>
            <a:off x="339812" y="3753705"/>
            <a:ext cx="1867603" cy="400110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pPr>
              <a:spcBef>
                <a:spcPct val="30000"/>
              </a:spcBef>
              <a:spcAft>
                <a:spcPct val="30000"/>
              </a:spcAft>
            </a:pPr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Keywords</a:t>
            </a:r>
            <a:endParaRPr lang="en-US" altLang="en-US" sz="20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E5D1595-5E96-4AB3-800B-0457AEE01F4A}"/>
              </a:ext>
            </a:extLst>
          </p:cNvPr>
          <p:cNvSpPr txBox="1"/>
          <p:nvPr/>
        </p:nvSpPr>
        <p:spPr>
          <a:xfrm>
            <a:off x="185151" y="4295896"/>
            <a:ext cx="274501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Polar coordinates</a:t>
            </a:r>
          </a:p>
          <a:p>
            <a:r>
              <a:rPr lang="en-US" sz="2400" dirty="0"/>
              <a:t>Pole</a:t>
            </a:r>
          </a:p>
          <a:p>
            <a:r>
              <a:rPr lang="en-US" sz="2400" dirty="0"/>
              <a:t>Polar axis</a:t>
            </a:r>
          </a:p>
          <a:p>
            <a:r>
              <a:rPr lang="en-US" sz="2400" dirty="0"/>
              <a:t>Polar coordinates</a:t>
            </a:r>
          </a:p>
          <a:p>
            <a:r>
              <a:rPr lang="en-US" sz="2400" dirty="0"/>
              <a:t>Polar equation</a:t>
            </a:r>
          </a:p>
          <a:p>
            <a:r>
              <a:rPr lang="en-US" sz="2400" dirty="0"/>
              <a:t>Polar graph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67859935-FF40-47B7-895E-629D90A74213}"/>
              </a:ext>
            </a:extLst>
          </p:cNvPr>
          <p:cNvSpPr txBox="1">
            <a:spLocks/>
          </p:cNvSpPr>
          <p:nvPr/>
        </p:nvSpPr>
        <p:spPr>
          <a:xfrm>
            <a:off x="2781451" y="1714879"/>
            <a:ext cx="3597275" cy="1593850"/>
          </a:xfrm>
          <a:prstGeom prst="rect">
            <a:avLst/>
          </a:prstGeom>
        </p:spPr>
        <p:txBody>
          <a:bodyPr lIns="51435" tIns="25718" rIns="51435" bIns="25718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endParaRPr lang="en-US" sz="4950" b="1" dirty="0">
              <a:cs typeface="DecoType Naskh Variants" panose="02010400000000000000" pitchFamily="2" charset="-78"/>
            </a:endParaRPr>
          </a:p>
          <a:p>
            <a:pPr algn="ctr">
              <a:defRPr/>
            </a:pPr>
            <a:endParaRPr lang="ar-AE" sz="4950" b="1" dirty="0">
              <a:cs typeface="DecoType Naskh Variants" panose="02010400000000000000" pitchFamily="2" charset="-78"/>
            </a:endParaRPr>
          </a:p>
        </p:txBody>
      </p:sp>
      <p:pic>
        <p:nvPicPr>
          <p:cNvPr id="22" name="Picture 2" descr="How is our skills audit being used? | All Saints, Clayton-le-Moors">
            <a:extLst>
              <a:ext uri="{FF2B5EF4-FFF2-40B4-BE49-F238E27FC236}">
                <a16:creationId xmlns:a16="http://schemas.microsoft.com/office/drawing/2014/main" id="{63CF88AD-5D04-473C-A740-91A142EC1D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57122" y="1597724"/>
            <a:ext cx="4217988" cy="4643438"/>
          </a:xfrm>
          <a:prstGeom prst="rect">
            <a:avLst/>
          </a:prstGeom>
          <a:noFill/>
        </p:spPr>
      </p:pic>
      <p:sp>
        <p:nvSpPr>
          <p:cNvPr id="9" name="Rectangle 1">
            <a:extLst>
              <a:ext uri="{FF2B5EF4-FFF2-40B4-BE49-F238E27FC236}">
                <a16:creationId xmlns:a16="http://schemas.microsoft.com/office/drawing/2014/main" id="{91532BD4-2D76-411A-A6F0-30143335CC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0997" y="3141354"/>
            <a:ext cx="3597275" cy="1072741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17457" rIns="0" bIns="-17457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1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Attendance and absence record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76AF213D-1603-B99F-B1B4-48699C9A04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56160" y="434135"/>
            <a:ext cx="2743200" cy="365125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>
            <a:fld id="{ECF5D7F1-05DB-4842-AAC1-60204538251D}" type="datetime2">
              <a:rPr lang="en-US" sz="2000" smtClean="0">
                <a:solidFill>
                  <a:srgbClr val="FF0000"/>
                </a:solidFill>
              </a:rPr>
              <a:t>Monday, April 14, 2025</a:t>
            </a:fld>
            <a:endParaRPr lang="en-US" sz="1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50498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A3451E-E4AA-4680-A3A2-719DB7B9CD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pol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2E10D2-8C38-4446-BD77-32D321FA236A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4162B-58EE-4352-9BC7-EA699125A7BA}"/>
              </a:ext>
            </a:extLst>
          </p:cNvPr>
          <p:cNvSpPr/>
          <p:nvPr/>
        </p:nvSpPr>
        <p:spPr>
          <a:xfrm>
            <a:off x="2715064" y="240633"/>
            <a:ext cx="5744518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D4EC2-3BE9-4329-9BEE-DFB9E73B0968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1D4CE-26DA-4D56-AAB3-6FFFC03A3362}"/>
              </a:ext>
            </a:extLst>
          </p:cNvPr>
          <p:cNvSpPr/>
          <p:nvPr/>
        </p:nvSpPr>
        <p:spPr>
          <a:xfrm>
            <a:off x="8656160" y="250030"/>
            <a:ext cx="327434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/>
              <p:nvPr/>
            </p:nvSpPr>
            <p:spPr>
              <a:xfrm>
                <a:off x="2808036" y="1256454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8036" y="1256454"/>
                <a:ext cx="8951493" cy="537981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A638E3-EE40-4E3F-AF7A-74047092229F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4E3CA8-7F41-4A3E-BD5A-FC9C351EE8E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8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D19D-E326-4498-9D87-3E1DC31A1DFF}"/>
              </a:ext>
            </a:extLst>
          </p:cNvPr>
          <p:cNvSpPr/>
          <p:nvPr/>
        </p:nvSpPr>
        <p:spPr>
          <a:xfrm>
            <a:off x="8656160" y="420357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Tues, 9 Feb 2021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533BF4-9CFC-4F58-84F5-334B35B1882C}"/>
              </a:ext>
            </a:extLst>
          </p:cNvPr>
          <p:cNvSpPr/>
          <p:nvPr/>
        </p:nvSpPr>
        <p:spPr>
          <a:xfrm>
            <a:off x="4401465" y="422478"/>
            <a:ext cx="3389069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en-US" altLang="en-US" sz="2800" b="1" dirty="0">
                <a:latin typeface="Bradley Hand ITC" panose="03070402050302030203" pitchFamily="66" charset="0"/>
                <a:cs typeface="Sanskrit Text" panose="020B0502040204020203" pitchFamily="18" charset="0"/>
              </a:rPr>
              <a:t>8-1 Polar Coordinates</a:t>
            </a:r>
            <a:endParaRPr lang="en-US" sz="2800" b="1" dirty="0">
              <a:latin typeface="Bradley Hand ITC" panose="03070402050302030203" pitchFamily="66" charset="0"/>
              <a:cs typeface="Sanskrit Text" panose="020B0502040204020203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AD7478E-A43D-4921-8B13-9425E2D2C328}"/>
              </a:ext>
            </a:extLst>
          </p:cNvPr>
          <p:cNvSpPr txBox="1"/>
          <p:nvPr/>
        </p:nvSpPr>
        <p:spPr>
          <a:xfrm>
            <a:off x="228347" y="1714879"/>
            <a:ext cx="262288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highlight>
                  <a:srgbClr val="C0C0C0"/>
                </a:highlight>
              </a:rPr>
              <a:t>1.   Graph simple polar equations</a:t>
            </a:r>
            <a:r>
              <a:rPr lang="en-US" b="1" dirty="0">
                <a:highlight>
                  <a:srgbClr val="C0C0C0"/>
                </a:highlight>
              </a:rPr>
              <a:t>.</a:t>
            </a:r>
          </a:p>
          <a:p>
            <a:endParaRPr lang="en-US" b="1" dirty="0"/>
          </a:p>
          <a:p>
            <a:r>
              <a:rPr lang="en-US" b="1" dirty="0"/>
              <a:t>2. Find the distance between two polar coordinates.</a:t>
            </a:r>
          </a:p>
          <a:p>
            <a:endParaRPr lang="en-US" b="1" dirty="0">
              <a:highlight>
                <a:srgbClr val="C0C0C0"/>
              </a:highlight>
            </a:endParaRPr>
          </a:p>
          <a:p>
            <a:pPr marL="342900" indent="-342900">
              <a:buFont typeface="+mj-lt"/>
              <a:buAutoNum type="arabicPeriod"/>
            </a:pPr>
            <a:endParaRPr lang="en-US" sz="2000" b="1" dirty="0">
              <a:highlight>
                <a:srgbClr val="C0C0C0"/>
              </a:highlight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A43540E-84E1-443B-BBD0-BAF5B73A92D2}"/>
              </a:ext>
            </a:extLst>
          </p:cNvPr>
          <p:cNvSpPr txBox="1"/>
          <p:nvPr/>
        </p:nvSpPr>
        <p:spPr>
          <a:xfrm>
            <a:off x="339812" y="3753705"/>
            <a:ext cx="1867603" cy="400110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pPr>
              <a:spcBef>
                <a:spcPct val="30000"/>
              </a:spcBef>
              <a:spcAft>
                <a:spcPct val="30000"/>
              </a:spcAft>
            </a:pPr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Keywords</a:t>
            </a:r>
            <a:endParaRPr lang="en-US" altLang="en-US" sz="20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E5D1595-5E96-4AB3-800B-0457AEE01F4A}"/>
              </a:ext>
            </a:extLst>
          </p:cNvPr>
          <p:cNvSpPr txBox="1"/>
          <p:nvPr/>
        </p:nvSpPr>
        <p:spPr>
          <a:xfrm>
            <a:off x="185151" y="4295896"/>
            <a:ext cx="274501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Polar coordinates</a:t>
            </a:r>
          </a:p>
          <a:p>
            <a:r>
              <a:rPr lang="en-US" sz="2400" dirty="0"/>
              <a:t>Pole</a:t>
            </a:r>
          </a:p>
          <a:p>
            <a:r>
              <a:rPr lang="en-US" sz="2400" dirty="0"/>
              <a:t>Polar axis</a:t>
            </a:r>
          </a:p>
          <a:p>
            <a:r>
              <a:rPr lang="en-US" sz="2400" dirty="0"/>
              <a:t>Polar coordinates</a:t>
            </a:r>
          </a:p>
          <a:p>
            <a:r>
              <a:rPr lang="en-US" sz="2400" dirty="0"/>
              <a:t>Polar equation</a:t>
            </a:r>
          </a:p>
          <a:p>
            <a:r>
              <a:rPr lang="en-US" sz="2400" dirty="0"/>
              <a:t>Polar graph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94E3409-C5DD-42EF-AE82-00894DAC8552}"/>
              </a:ext>
            </a:extLst>
          </p:cNvPr>
          <p:cNvSpPr/>
          <p:nvPr/>
        </p:nvSpPr>
        <p:spPr>
          <a:xfrm>
            <a:off x="4258130" y="2715152"/>
            <a:ext cx="4938879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000" b="1" dirty="0">
                <a:highlight>
                  <a:srgbClr val="00FF00"/>
                </a:highlight>
              </a:rPr>
              <a:t>See Alef Video in lesson 100</a:t>
            </a:r>
          </a:p>
        </p:txBody>
      </p:sp>
      <p:sp>
        <p:nvSpPr>
          <p:cNvPr id="9" name="Date Placeholder 10">
            <a:extLst>
              <a:ext uri="{FF2B5EF4-FFF2-40B4-BE49-F238E27FC236}">
                <a16:creationId xmlns:a16="http://schemas.microsoft.com/office/drawing/2014/main" id="{C19F1BD5-3F93-CA91-AC13-077E75FD60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56160" y="434135"/>
            <a:ext cx="2743200" cy="365125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>
            <a:fld id="{ECF5D7F1-05DB-4842-AAC1-60204538251D}" type="datetime2">
              <a:rPr lang="en-US" sz="2000" smtClean="0">
                <a:solidFill>
                  <a:srgbClr val="FF0000"/>
                </a:solidFill>
              </a:rPr>
              <a:t>Monday, April 14, 2025</a:t>
            </a:fld>
            <a:endParaRPr lang="en-US" sz="1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76573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A3451E-E4AA-4680-A3A2-719DB7B9CD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pol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2E10D2-8C38-4446-BD77-32D321FA236A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4162B-58EE-4352-9BC7-EA699125A7BA}"/>
              </a:ext>
            </a:extLst>
          </p:cNvPr>
          <p:cNvSpPr/>
          <p:nvPr/>
        </p:nvSpPr>
        <p:spPr>
          <a:xfrm>
            <a:off x="2715064" y="240633"/>
            <a:ext cx="5744518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D4EC2-3BE9-4329-9BEE-DFB9E73B0968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1D4CE-26DA-4D56-AAB3-6FFFC03A3362}"/>
              </a:ext>
            </a:extLst>
          </p:cNvPr>
          <p:cNvSpPr/>
          <p:nvPr/>
        </p:nvSpPr>
        <p:spPr>
          <a:xfrm>
            <a:off x="8656160" y="250030"/>
            <a:ext cx="327434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/>
              <p:nvPr/>
            </p:nvSpPr>
            <p:spPr>
              <a:xfrm>
                <a:off x="2808036" y="1256454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8036" y="1256454"/>
                <a:ext cx="8951493" cy="537981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A638E3-EE40-4E3F-AF7A-74047092229F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4E3CA8-7F41-4A3E-BD5A-FC9C351EE8E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8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D19D-E326-4498-9D87-3E1DC31A1DFF}"/>
              </a:ext>
            </a:extLst>
          </p:cNvPr>
          <p:cNvSpPr/>
          <p:nvPr/>
        </p:nvSpPr>
        <p:spPr>
          <a:xfrm>
            <a:off x="8656160" y="420357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Tues, 9 Feb 2021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533BF4-9CFC-4F58-84F5-334B35B1882C}"/>
              </a:ext>
            </a:extLst>
          </p:cNvPr>
          <p:cNvSpPr/>
          <p:nvPr/>
        </p:nvSpPr>
        <p:spPr>
          <a:xfrm>
            <a:off x="4401465" y="422478"/>
            <a:ext cx="3389069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en-US" altLang="en-US" sz="2800" b="1" dirty="0">
                <a:latin typeface="Bradley Hand ITC" panose="03070402050302030203" pitchFamily="66" charset="0"/>
                <a:cs typeface="Sanskrit Text" panose="020B0502040204020203" pitchFamily="18" charset="0"/>
              </a:rPr>
              <a:t>8-1 Polar Coordinates</a:t>
            </a:r>
            <a:endParaRPr lang="en-US" sz="2800" b="1" dirty="0">
              <a:latin typeface="Bradley Hand ITC" panose="03070402050302030203" pitchFamily="66" charset="0"/>
              <a:cs typeface="Sanskrit Text" panose="020B0502040204020203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AD7478E-A43D-4921-8B13-9425E2D2C328}"/>
              </a:ext>
            </a:extLst>
          </p:cNvPr>
          <p:cNvSpPr txBox="1"/>
          <p:nvPr/>
        </p:nvSpPr>
        <p:spPr>
          <a:xfrm>
            <a:off x="228347" y="1714879"/>
            <a:ext cx="262288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1.   Graph simple polar equations</a:t>
            </a:r>
            <a:r>
              <a:rPr lang="en-US" b="1" dirty="0"/>
              <a:t>.</a:t>
            </a:r>
          </a:p>
          <a:p>
            <a:endParaRPr lang="en-US" b="1" dirty="0">
              <a:highlight>
                <a:srgbClr val="C0C0C0"/>
              </a:highlight>
            </a:endParaRPr>
          </a:p>
          <a:p>
            <a:r>
              <a:rPr lang="en-US" b="1" dirty="0">
                <a:highlight>
                  <a:srgbClr val="C0C0C0"/>
                </a:highlight>
              </a:rPr>
              <a:t>2. Find the distance between two polar coordinates.</a:t>
            </a:r>
          </a:p>
          <a:p>
            <a:endParaRPr lang="en-US" b="1" dirty="0">
              <a:highlight>
                <a:srgbClr val="C0C0C0"/>
              </a:highlight>
            </a:endParaRPr>
          </a:p>
          <a:p>
            <a:pPr marL="342900" indent="-342900">
              <a:buFont typeface="+mj-lt"/>
              <a:buAutoNum type="arabicPeriod"/>
            </a:pPr>
            <a:endParaRPr lang="en-US" sz="2000" b="1" dirty="0">
              <a:highlight>
                <a:srgbClr val="C0C0C0"/>
              </a:highlight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A43540E-84E1-443B-BBD0-BAF5B73A92D2}"/>
              </a:ext>
            </a:extLst>
          </p:cNvPr>
          <p:cNvSpPr txBox="1"/>
          <p:nvPr/>
        </p:nvSpPr>
        <p:spPr>
          <a:xfrm>
            <a:off x="339812" y="3753705"/>
            <a:ext cx="1867603" cy="400110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pPr>
              <a:spcBef>
                <a:spcPct val="30000"/>
              </a:spcBef>
              <a:spcAft>
                <a:spcPct val="30000"/>
              </a:spcAft>
            </a:pPr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Keywords</a:t>
            </a:r>
            <a:endParaRPr lang="en-US" altLang="en-US" sz="20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E5D1595-5E96-4AB3-800B-0457AEE01F4A}"/>
              </a:ext>
            </a:extLst>
          </p:cNvPr>
          <p:cNvSpPr txBox="1"/>
          <p:nvPr/>
        </p:nvSpPr>
        <p:spPr>
          <a:xfrm>
            <a:off x="185151" y="4295896"/>
            <a:ext cx="274501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Polar coordinates</a:t>
            </a:r>
          </a:p>
          <a:p>
            <a:r>
              <a:rPr lang="en-US" sz="2400" dirty="0"/>
              <a:t>Pole</a:t>
            </a:r>
          </a:p>
          <a:p>
            <a:r>
              <a:rPr lang="en-US" sz="2400" dirty="0"/>
              <a:t>Polar axis</a:t>
            </a:r>
          </a:p>
          <a:p>
            <a:r>
              <a:rPr lang="en-US" sz="2400" dirty="0"/>
              <a:t>Polar coordinates</a:t>
            </a:r>
          </a:p>
          <a:p>
            <a:r>
              <a:rPr lang="en-US" sz="2400" dirty="0"/>
              <a:t>Polar equation</a:t>
            </a:r>
          </a:p>
          <a:p>
            <a:r>
              <a:rPr lang="en-US" sz="2400" dirty="0"/>
              <a:t>Polar graph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6D73153-6D90-4070-9CAA-25A88AAFEE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8147" y="1431235"/>
            <a:ext cx="5087544" cy="488086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C5F0D0B-9219-4327-ABBE-C0488A334B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8034" y="2822874"/>
            <a:ext cx="1494007" cy="89625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39E1595-D99B-44D7-B06E-07D1C42557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89632" y="4153815"/>
            <a:ext cx="1656059" cy="1672216"/>
          </a:xfrm>
          <a:prstGeom prst="rect">
            <a:avLst/>
          </a:prstGeom>
        </p:spPr>
      </p:pic>
      <p:cxnSp>
        <p:nvCxnSpPr>
          <p:cNvPr id="22" name="Connector: Curved 21">
            <a:extLst>
              <a:ext uri="{FF2B5EF4-FFF2-40B4-BE49-F238E27FC236}">
                <a16:creationId xmlns:a16="http://schemas.microsoft.com/office/drawing/2014/main" id="{F2AAD30D-58F3-4270-8D67-034D8EF8D7D1}"/>
              </a:ext>
            </a:extLst>
          </p:cNvPr>
          <p:cNvCxnSpPr>
            <a:cxnSpLocks/>
          </p:cNvCxnSpPr>
          <p:nvPr/>
        </p:nvCxnSpPr>
        <p:spPr>
          <a:xfrm>
            <a:off x="7699512" y="2955237"/>
            <a:ext cx="1338471" cy="473763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8" name="Connector: Curved 27">
            <a:extLst>
              <a:ext uri="{FF2B5EF4-FFF2-40B4-BE49-F238E27FC236}">
                <a16:creationId xmlns:a16="http://schemas.microsoft.com/office/drawing/2014/main" id="{28EC4531-CC6E-4C4E-A281-762346706C47}"/>
              </a:ext>
            </a:extLst>
          </p:cNvPr>
          <p:cNvCxnSpPr>
            <a:cxnSpLocks/>
          </p:cNvCxnSpPr>
          <p:nvPr/>
        </p:nvCxnSpPr>
        <p:spPr>
          <a:xfrm rot="16200000" flipV="1">
            <a:off x="9610979" y="3614691"/>
            <a:ext cx="1272210" cy="562898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EEE41299-394E-46C0-AC50-6402B838664B}"/>
              </a:ext>
            </a:extLst>
          </p:cNvPr>
          <p:cNvSpPr txBox="1"/>
          <p:nvPr/>
        </p:nvSpPr>
        <p:spPr>
          <a:xfrm>
            <a:off x="2929534" y="1839838"/>
            <a:ext cx="3871808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Find the polar coordinates of :</a:t>
            </a:r>
          </a:p>
          <a:p>
            <a:endParaRPr lang="en-US" sz="2000" b="1" dirty="0"/>
          </a:p>
          <a:p>
            <a:r>
              <a:rPr lang="en-US" b="1" dirty="0"/>
              <a:t>1) Mars </a:t>
            </a:r>
            <a:endParaRPr lang="en-US" sz="2000" b="1" dirty="0">
              <a:solidFill>
                <a:srgbClr val="FF0000"/>
              </a:solidFill>
            </a:endParaRPr>
          </a:p>
          <a:p>
            <a:endParaRPr lang="en-US" sz="2000" b="1" dirty="0"/>
          </a:p>
          <a:p>
            <a:r>
              <a:rPr lang="en-US" sz="2000" b="1" dirty="0"/>
              <a:t>20 Hope probe</a:t>
            </a:r>
            <a:r>
              <a:rPr lang="en-US" sz="2400" b="1" dirty="0">
                <a:solidFill>
                  <a:srgbClr val="FF0000"/>
                </a:solidFill>
              </a:rPr>
              <a:t>: </a:t>
            </a:r>
          </a:p>
          <a:p>
            <a:pPr marL="342900" indent="-342900">
              <a:buAutoNum type="arabicParenR"/>
            </a:pPr>
            <a:endParaRPr lang="en-US" sz="2000" b="1" dirty="0"/>
          </a:p>
          <a:p>
            <a:endParaRPr lang="en-US" sz="2000" b="1" dirty="0"/>
          </a:p>
          <a:p>
            <a:r>
              <a:rPr lang="en-US" sz="2000" b="1" dirty="0"/>
              <a:t>3) Distance between hope probe</a:t>
            </a:r>
          </a:p>
          <a:p>
            <a:endParaRPr lang="en-US" sz="2000" b="1" dirty="0"/>
          </a:p>
          <a:p>
            <a:r>
              <a:rPr lang="en-US" sz="2000" b="1" dirty="0"/>
              <a:t> and mars  ………………….……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94E3409-C5DD-42EF-AE82-00894DAC8552}"/>
              </a:ext>
            </a:extLst>
          </p:cNvPr>
          <p:cNvSpPr/>
          <p:nvPr/>
        </p:nvSpPr>
        <p:spPr>
          <a:xfrm>
            <a:off x="9790970" y="1252663"/>
            <a:ext cx="2479333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en-US" sz="2000" b="1" dirty="0">
                <a:highlight>
                  <a:srgbClr val="00FF00"/>
                </a:highlight>
              </a:rPr>
              <a:t>Graphics analysis skill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9C956E19-7AEB-2768-F98E-DC2C0608E8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56160" y="434135"/>
            <a:ext cx="2743200" cy="365125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>
            <a:fld id="{ECF5D7F1-05DB-4842-AAC1-60204538251D}" type="datetime2">
              <a:rPr lang="en-US" sz="2000" smtClean="0">
                <a:solidFill>
                  <a:srgbClr val="FF0000"/>
                </a:solidFill>
              </a:rPr>
              <a:t>Monday, April 14, 2025</a:t>
            </a:fld>
            <a:endParaRPr lang="en-US" sz="1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DDBD8114-72B5-58FB-5CAB-E56FE83B8CD5}"/>
                  </a:ext>
                </a:extLst>
              </p14:cNvPr>
              <p14:cNvContentPartPr/>
              <p14:nvPr/>
            </p14:nvContentPartPr>
            <p14:xfrm>
              <a:off x="9893160" y="3181320"/>
              <a:ext cx="89280" cy="3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DDBD8114-72B5-58FB-5CAB-E56FE83B8CD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877320" y="3117960"/>
                <a:ext cx="12060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98E2016D-E6FE-9BFE-855F-C1F0434B2195}"/>
                  </a:ext>
                </a:extLst>
              </p14:cNvPr>
              <p14:cNvContentPartPr/>
              <p14:nvPr/>
            </p14:nvContentPartPr>
            <p14:xfrm>
              <a:off x="9048600" y="3454560"/>
              <a:ext cx="102240" cy="36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98E2016D-E6FE-9BFE-855F-C1F0434B2195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032760" y="3391200"/>
                <a:ext cx="13356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CFCE4DB7-B48D-A04D-2188-B3CF9B204B0B}"/>
                  </a:ext>
                </a:extLst>
              </p14:cNvPr>
              <p14:cNvContentPartPr/>
              <p14:nvPr/>
            </p14:nvContentPartPr>
            <p14:xfrm>
              <a:off x="1225440" y="5099040"/>
              <a:ext cx="360" cy="36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CFCE4DB7-B48D-A04D-2188-B3CF9B204B0B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209600" y="5035680"/>
                <a:ext cx="31680" cy="127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710065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A3451E-E4AA-4680-A3A2-719DB7B9CD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pol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2E10D2-8C38-4446-BD77-32D321FA236A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4162B-58EE-4352-9BC7-EA699125A7BA}"/>
              </a:ext>
            </a:extLst>
          </p:cNvPr>
          <p:cNvSpPr/>
          <p:nvPr/>
        </p:nvSpPr>
        <p:spPr>
          <a:xfrm>
            <a:off x="2715064" y="240633"/>
            <a:ext cx="5744518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D4EC2-3BE9-4329-9BEE-DFB9E73B0968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1D4CE-26DA-4D56-AAB3-6FFFC03A3362}"/>
              </a:ext>
            </a:extLst>
          </p:cNvPr>
          <p:cNvSpPr/>
          <p:nvPr/>
        </p:nvSpPr>
        <p:spPr>
          <a:xfrm>
            <a:off x="8656160" y="250030"/>
            <a:ext cx="327434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/>
              <p:nvPr/>
            </p:nvSpPr>
            <p:spPr>
              <a:xfrm>
                <a:off x="2808036" y="1256454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8036" y="1256454"/>
                <a:ext cx="8951493" cy="537981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A638E3-EE40-4E3F-AF7A-74047092229F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4E3CA8-7F41-4A3E-BD5A-FC9C351EE8E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8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D19D-E326-4498-9D87-3E1DC31A1DFF}"/>
              </a:ext>
            </a:extLst>
          </p:cNvPr>
          <p:cNvSpPr/>
          <p:nvPr/>
        </p:nvSpPr>
        <p:spPr>
          <a:xfrm>
            <a:off x="8656160" y="420357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Tues, 9 Feb 2021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533BF4-9CFC-4F58-84F5-334B35B1882C}"/>
              </a:ext>
            </a:extLst>
          </p:cNvPr>
          <p:cNvSpPr/>
          <p:nvPr/>
        </p:nvSpPr>
        <p:spPr>
          <a:xfrm>
            <a:off x="4401465" y="422478"/>
            <a:ext cx="3389069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en-US" altLang="en-US" sz="2800" b="1" dirty="0">
                <a:latin typeface="Bradley Hand ITC" panose="03070402050302030203" pitchFamily="66" charset="0"/>
                <a:cs typeface="Sanskrit Text" panose="020B0502040204020203" pitchFamily="18" charset="0"/>
              </a:rPr>
              <a:t>8-1 Polar Coordinates</a:t>
            </a:r>
            <a:endParaRPr lang="en-US" sz="2800" b="1" dirty="0">
              <a:latin typeface="Bradley Hand ITC" panose="03070402050302030203" pitchFamily="66" charset="0"/>
              <a:cs typeface="Sanskrit Text" panose="020B0502040204020203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AD7478E-A43D-4921-8B13-9425E2D2C328}"/>
              </a:ext>
            </a:extLst>
          </p:cNvPr>
          <p:cNvSpPr txBox="1"/>
          <p:nvPr/>
        </p:nvSpPr>
        <p:spPr>
          <a:xfrm>
            <a:off x="228347" y="1714879"/>
            <a:ext cx="262288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1.   Graph simple polar equations</a:t>
            </a:r>
            <a:r>
              <a:rPr lang="en-US" b="1" dirty="0"/>
              <a:t>.</a:t>
            </a:r>
          </a:p>
          <a:p>
            <a:endParaRPr lang="en-US" b="1" dirty="0"/>
          </a:p>
          <a:p>
            <a:r>
              <a:rPr lang="en-US" b="1" dirty="0">
                <a:highlight>
                  <a:srgbClr val="C0C0C0"/>
                </a:highlight>
              </a:rPr>
              <a:t>2. Find the distance between two polar coordinates.</a:t>
            </a:r>
          </a:p>
          <a:p>
            <a:endParaRPr lang="en-US" b="1" dirty="0">
              <a:highlight>
                <a:srgbClr val="C0C0C0"/>
              </a:highlight>
            </a:endParaRPr>
          </a:p>
          <a:p>
            <a:pPr marL="342900" indent="-342900">
              <a:buFont typeface="+mj-lt"/>
              <a:buAutoNum type="arabicPeriod"/>
            </a:pPr>
            <a:endParaRPr lang="en-US" sz="2000" b="1" dirty="0">
              <a:highlight>
                <a:srgbClr val="C0C0C0"/>
              </a:highlight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A43540E-84E1-443B-BBD0-BAF5B73A92D2}"/>
              </a:ext>
            </a:extLst>
          </p:cNvPr>
          <p:cNvSpPr txBox="1"/>
          <p:nvPr/>
        </p:nvSpPr>
        <p:spPr>
          <a:xfrm>
            <a:off x="339812" y="3753705"/>
            <a:ext cx="1867603" cy="400110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pPr>
              <a:spcBef>
                <a:spcPct val="30000"/>
              </a:spcBef>
              <a:spcAft>
                <a:spcPct val="30000"/>
              </a:spcAft>
            </a:pPr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Keywords</a:t>
            </a:r>
            <a:endParaRPr lang="en-US" altLang="en-US" sz="20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E5D1595-5E96-4AB3-800B-0457AEE01F4A}"/>
              </a:ext>
            </a:extLst>
          </p:cNvPr>
          <p:cNvSpPr txBox="1"/>
          <p:nvPr/>
        </p:nvSpPr>
        <p:spPr>
          <a:xfrm>
            <a:off x="185151" y="4295896"/>
            <a:ext cx="274501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Polar coordinates</a:t>
            </a:r>
          </a:p>
          <a:p>
            <a:r>
              <a:rPr lang="en-US" sz="2400" dirty="0"/>
              <a:t>Pole</a:t>
            </a:r>
          </a:p>
          <a:p>
            <a:r>
              <a:rPr lang="en-US" sz="2400" dirty="0"/>
              <a:t>Polar axis</a:t>
            </a:r>
          </a:p>
          <a:p>
            <a:r>
              <a:rPr lang="en-US" sz="2400" dirty="0"/>
              <a:t>Polar coordinates</a:t>
            </a:r>
          </a:p>
          <a:p>
            <a:r>
              <a:rPr lang="en-US" sz="2400" dirty="0"/>
              <a:t>Polar equation</a:t>
            </a:r>
          </a:p>
          <a:p>
            <a:r>
              <a:rPr lang="en-US" sz="2400" dirty="0"/>
              <a:t>Polar graph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94E3409-C5DD-42EF-AE82-00894DAC8552}"/>
              </a:ext>
            </a:extLst>
          </p:cNvPr>
          <p:cNvSpPr/>
          <p:nvPr/>
        </p:nvSpPr>
        <p:spPr>
          <a:xfrm>
            <a:off x="9790970" y="1252663"/>
            <a:ext cx="2479333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en-US" sz="2000" b="1" dirty="0">
                <a:highlight>
                  <a:srgbClr val="00FF00"/>
                </a:highlight>
              </a:rPr>
              <a:t>Graphics analysis skill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2EF4FD0-7E12-4A5A-B383-9CE0FD7A26E7}"/>
              </a:ext>
            </a:extLst>
          </p:cNvPr>
          <p:cNvSpPr txBox="1"/>
          <p:nvPr/>
        </p:nvSpPr>
        <p:spPr>
          <a:xfrm>
            <a:off x="2808036" y="1312764"/>
            <a:ext cx="42535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Graph each polar equation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3A1514F-786E-4731-AB46-98C3B20911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7580" y="2566184"/>
            <a:ext cx="4186317" cy="4016248"/>
          </a:xfrm>
          <a:prstGeom prst="rect">
            <a:avLst/>
          </a:prstGeom>
        </p:spPr>
      </p:pic>
      <p:pic>
        <p:nvPicPr>
          <p:cNvPr id="15" name="Picture 14" descr="Chart, radar chart&#10;&#10;Description automatically generated">
            <a:extLst>
              <a:ext uri="{FF2B5EF4-FFF2-40B4-BE49-F238E27FC236}">
                <a16:creationId xmlns:a16="http://schemas.microsoft.com/office/drawing/2014/main" id="{48ADCD2B-49A3-4481-A0B9-4986F84011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7402" y="2171823"/>
            <a:ext cx="4416045" cy="4416045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D08CB2AD-34E2-45CF-B718-9F66F3513FA6}"/>
              </a:ext>
            </a:extLst>
          </p:cNvPr>
          <p:cNvSpPr txBox="1"/>
          <p:nvPr/>
        </p:nvSpPr>
        <p:spPr>
          <a:xfrm>
            <a:off x="2886338" y="2004188"/>
            <a:ext cx="18127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r = 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E29570E-D0C6-44F7-952E-25806DB113CD}"/>
                  </a:ext>
                </a:extLst>
              </p:cNvPr>
              <p:cNvSpPr txBox="1"/>
              <p:nvPr/>
            </p:nvSpPr>
            <p:spPr>
              <a:xfrm>
                <a:off x="7953105" y="2005300"/>
                <a:ext cx="1812786" cy="470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𝜽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𝟏𝟑𝟓</m:t>
                          </m:r>
                        </m:e>
                        <m:sup>
                          <m:r>
                            <a:rPr lang="en-US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𝟎</m:t>
                          </m:r>
                        </m:sup>
                      </m:sSup>
                    </m:oMath>
                  </m:oMathPara>
                </a14:m>
                <a:endParaRPr lang="en-US" sz="2400" b="1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E29570E-D0C6-44F7-952E-25806DB113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3105" y="2005300"/>
                <a:ext cx="1812786" cy="4700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Date Placeholder 10">
            <a:extLst>
              <a:ext uri="{FF2B5EF4-FFF2-40B4-BE49-F238E27FC236}">
                <a16:creationId xmlns:a16="http://schemas.microsoft.com/office/drawing/2014/main" id="{F9E683C8-3B0A-478E-699B-6F7D8FF29CB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56160" y="434135"/>
            <a:ext cx="2743200" cy="365125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>
            <a:fld id="{ECF5D7F1-05DB-4842-AAC1-60204538251D}" type="datetime2">
              <a:rPr lang="en-US" sz="2000" smtClean="0">
                <a:solidFill>
                  <a:srgbClr val="FF0000"/>
                </a:solidFill>
              </a:rPr>
              <a:t>Monday, April 14, 2025</a:t>
            </a:fld>
            <a:endParaRPr lang="en-US" sz="1800" dirty="0">
              <a:solidFill>
                <a:srgbClr val="FF0000"/>
              </a:solidFill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0E65CD5-5C4A-3C97-7566-E744AF3D09AD}"/>
              </a:ext>
            </a:extLst>
          </p:cNvPr>
          <p:cNvCxnSpPr/>
          <p:nvPr/>
        </p:nvCxnSpPr>
        <p:spPr>
          <a:xfrm>
            <a:off x="8016898" y="3058135"/>
            <a:ext cx="3027680" cy="3032345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>
            <a:extLst>
              <a:ext uri="{FF2B5EF4-FFF2-40B4-BE49-F238E27FC236}">
                <a16:creationId xmlns:a16="http://schemas.microsoft.com/office/drawing/2014/main" id="{DAA60E7F-E488-CC97-6E4E-73EFD9E6B9E6}"/>
              </a:ext>
            </a:extLst>
          </p:cNvPr>
          <p:cNvSpPr/>
          <p:nvPr/>
        </p:nvSpPr>
        <p:spPr>
          <a:xfrm>
            <a:off x="3783352" y="3147616"/>
            <a:ext cx="2544582" cy="2451946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1142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A3451E-E4AA-4680-A3A2-719DB7B9CD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pol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2E10D2-8C38-4446-BD77-32D321FA236A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4162B-58EE-4352-9BC7-EA699125A7BA}"/>
              </a:ext>
            </a:extLst>
          </p:cNvPr>
          <p:cNvSpPr/>
          <p:nvPr/>
        </p:nvSpPr>
        <p:spPr>
          <a:xfrm>
            <a:off x="2715064" y="240633"/>
            <a:ext cx="5744518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D4EC2-3BE9-4329-9BEE-DFB9E73B0968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1D4CE-26DA-4D56-AAB3-6FFFC03A3362}"/>
              </a:ext>
            </a:extLst>
          </p:cNvPr>
          <p:cNvSpPr/>
          <p:nvPr/>
        </p:nvSpPr>
        <p:spPr>
          <a:xfrm>
            <a:off x="8656160" y="250030"/>
            <a:ext cx="327434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/>
              <p:nvPr/>
            </p:nvSpPr>
            <p:spPr>
              <a:xfrm>
                <a:off x="2808036" y="1256454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8036" y="1256454"/>
                <a:ext cx="8951493" cy="537981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A638E3-EE40-4E3F-AF7A-74047092229F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4E3CA8-7F41-4A3E-BD5A-FC9C351EE8E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8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D19D-E326-4498-9D87-3E1DC31A1DFF}"/>
              </a:ext>
            </a:extLst>
          </p:cNvPr>
          <p:cNvSpPr/>
          <p:nvPr/>
        </p:nvSpPr>
        <p:spPr>
          <a:xfrm>
            <a:off x="8656160" y="420357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Tues, 9 Feb 2021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533BF4-9CFC-4F58-84F5-334B35B1882C}"/>
              </a:ext>
            </a:extLst>
          </p:cNvPr>
          <p:cNvSpPr/>
          <p:nvPr/>
        </p:nvSpPr>
        <p:spPr>
          <a:xfrm>
            <a:off x="4401465" y="422478"/>
            <a:ext cx="3389069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en-US" altLang="en-US" sz="2800" b="1" dirty="0">
                <a:latin typeface="Bradley Hand ITC" panose="03070402050302030203" pitchFamily="66" charset="0"/>
                <a:cs typeface="Sanskrit Text" panose="020B0502040204020203" pitchFamily="18" charset="0"/>
              </a:rPr>
              <a:t>8-1 Polar Coordinates</a:t>
            </a:r>
            <a:endParaRPr lang="en-US" sz="2800" b="1" dirty="0">
              <a:latin typeface="Bradley Hand ITC" panose="03070402050302030203" pitchFamily="66" charset="0"/>
              <a:cs typeface="Sanskrit Text" panose="020B0502040204020203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AD7478E-A43D-4921-8B13-9425E2D2C328}"/>
              </a:ext>
            </a:extLst>
          </p:cNvPr>
          <p:cNvSpPr txBox="1"/>
          <p:nvPr/>
        </p:nvSpPr>
        <p:spPr>
          <a:xfrm>
            <a:off x="228347" y="1714879"/>
            <a:ext cx="262288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1.   Graph simple polar equations</a:t>
            </a:r>
            <a:r>
              <a:rPr lang="en-US" b="1" dirty="0"/>
              <a:t>.</a:t>
            </a:r>
          </a:p>
          <a:p>
            <a:endParaRPr lang="en-US" b="1" dirty="0"/>
          </a:p>
          <a:p>
            <a:r>
              <a:rPr lang="en-US" b="1" dirty="0">
                <a:highlight>
                  <a:srgbClr val="C0C0C0"/>
                </a:highlight>
              </a:rPr>
              <a:t>2. Find the distance between two polar coordinates.</a:t>
            </a:r>
          </a:p>
          <a:p>
            <a:endParaRPr lang="en-US" b="1" dirty="0">
              <a:highlight>
                <a:srgbClr val="C0C0C0"/>
              </a:highlight>
            </a:endParaRPr>
          </a:p>
          <a:p>
            <a:pPr marL="342900" indent="-342900">
              <a:buFont typeface="+mj-lt"/>
              <a:buAutoNum type="arabicPeriod"/>
            </a:pPr>
            <a:endParaRPr lang="en-US" sz="2000" b="1" dirty="0">
              <a:highlight>
                <a:srgbClr val="C0C0C0"/>
              </a:highlight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A43540E-84E1-443B-BBD0-BAF5B73A92D2}"/>
              </a:ext>
            </a:extLst>
          </p:cNvPr>
          <p:cNvSpPr txBox="1"/>
          <p:nvPr/>
        </p:nvSpPr>
        <p:spPr>
          <a:xfrm>
            <a:off x="339812" y="3753705"/>
            <a:ext cx="1867603" cy="400110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pPr>
              <a:spcBef>
                <a:spcPct val="30000"/>
              </a:spcBef>
              <a:spcAft>
                <a:spcPct val="30000"/>
              </a:spcAft>
            </a:pPr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Keywords</a:t>
            </a:r>
            <a:endParaRPr lang="en-US" altLang="en-US" sz="20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E5D1595-5E96-4AB3-800B-0457AEE01F4A}"/>
              </a:ext>
            </a:extLst>
          </p:cNvPr>
          <p:cNvSpPr txBox="1"/>
          <p:nvPr/>
        </p:nvSpPr>
        <p:spPr>
          <a:xfrm>
            <a:off x="185151" y="4295896"/>
            <a:ext cx="274501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Polar coordinates</a:t>
            </a:r>
          </a:p>
          <a:p>
            <a:r>
              <a:rPr lang="en-US" sz="2400" dirty="0"/>
              <a:t>Pole</a:t>
            </a:r>
          </a:p>
          <a:p>
            <a:r>
              <a:rPr lang="en-US" sz="2400" dirty="0"/>
              <a:t>Polar axis</a:t>
            </a:r>
          </a:p>
          <a:p>
            <a:r>
              <a:rPr lang="en-US" sz="2400" dirty="0"/>
              <a:t>Polar coordinates</a:t>
            </a:r>
          </a:p>
          <a:p>
            <a:r>
              <a:rPr lang="en-US" sz="2400" dirty="0"/>
              <a:t>Polar equation</a:t>
            </a:r>
          </a:p>
          <a:p>
            <a:r>
              <a:rPr lang="en-US" sz="2400" dirty="0"/>
              <a:t>Polar graph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2BDAFCF1-62F5-4929-99B8-ECE5DEA6DF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468"/>
          <a:stretch/>
        </p:blipFill>
        <p:spPr>
          <a:xfrm>
            <a:off x="2849514" y="2175236"/>
            <a:ext cx="8991600" cy="3075604"/>
          </a:xfrm>
          <a:prstGeom prst="rect">
            <a:avLst/>
          </a:prstGeom>
        </p:spPr>
      </p:pic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4DB7D6CB-BDF6-F62F-9C45-C43A9F767D0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56160" y="434135"/>
            <a:ext cx="2743200" cy="365125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>
            <a:fld id="{ECF5D7F1-05DB-4842-AAC1-60204538251D}" type="datetime2">
              <a:rPr lang="en-US" sz="2000" smtClean="0">
                <a:solidFill>
                  <a:srgbClr val="FF0000"/>
                </a:solidFill>
              </a:rPr>
              <a:t>Monday, April 14, 2025</a:t>
            </a:fld>
            <a:endParaRPr lang="en-US" sz="1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96822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A3451E-E4AA-4680-A3A2-719DB7B9CD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pol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2E10D2-8C38-4446-BD77-32D321FA236A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4162B-58EE-4352-9BC7-EA699125A7BA}"/>
              </a:ext>
            </a:extLst>
          </p:cNvPr>
          <p:cNvSpPr/>
          <p:nvPr/>
        </p:nvSpPr>
        <p:spPr>
          <a:xfrm>
            <a:off x="2715064" y="240633"/>
            <a:ext cx="5744518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D4EC2-3BE9-4329-9BEE-DFB9E73B0968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1D4CE-26DA-4D56-AAB3-6FFFC03A3362}"/>
              </a:ext>
            </a:extLst>
          </p:cNvPr>
          <p:cNvSpPr/>
          <p:nvPr/>
        </p:nvSpPr>
        <p:spPr>
          <a:xfrm>
            <a:off x="8656160" y="250030"/>
            <a:ext cx="327434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/>
              <p:nvPr/>
            </p:nvSpPr>
            <p:spPr>
              <a:xfrm>
                <a:off x="2808036" y="1256454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8036" y="1256454"/>
                <a:ext cx="8951493" cy="537981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A638E3-EE40-4E3F-AF7A-74047092229F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4E3CA8-7F41-4A3E-BD5A-FC9C351EE8E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8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D19D-E326-4498-9D87-3E1DC31A1DFF}"/>
              </a:ext>
            </a:extLst>
          </p:cNvPr>
          <p:cNvSpPr/>
          <p:nvPr/>
        </p:nvSpPr>
        <p:spPr>
          <a:xfrm>
            <a:off x="8656160" y="420357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Mon, 8 Feb 2021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533BF4-9CFC-4F58-84F5-334B35B1882C}"/>
              </a:ext>
            </a:extLst>
          </p:cNvPr>
          <p:cNvSpPr/>
          <p:nvPr/>
        </p:nvSpPr>
        <p:spPr>
          <a:xfrm>
            <a:off x="4401465" y="422478"/>
            <a:ext cx="3389069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en-US" altLang="en-US" sz="2800" b="1" dirty="0">
                <a:latin typeface="Bradley Hand ITC" panose="03070402050302030203" pitchFamily="66" charset="0"/>
                <a:cs typeface="Sanskrit Text" panose="020B0502040204020203" pitchFamily="18" charset="0"/>
              </a:rPr>
              <a:t>8-1 Polar Coordinates</a:t>
            </a:r>
            <a:endParaRPr lang="en-US" sz="2800" b="1" dirty="0">
              <a:latin typeface="Bradley Hand ITC" panose="03070402050302030203" pitchFamily="66" charset="0"/>
              <a:cs typeface="Sanskrit Text" panose="020B0502040204020203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AD7478E-A43D-4921-8B13-9425E2D2C328}"/>
              </a:ext>
            </a:extLst>
          </p:cNvPr>
          <p:cNvSpPr txBox="1"/>
          <p:nvPr/>
        </p:nvSpPr>
        <p:spPr>
          <a:xfrm>
            <a:off x="228347" y="1714879"/>
            <a:ext cx="262288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1.   Graph simple polar equations</a:t>
            </a:r>
            <a:r>
              <a:rPr lang="en-US" b="1" dirty="0"/>
              <a:t>.</a:t>
            </a:r>
          </a:p>
          <a:p>
            <a:endParaRPr lang="en-US" b="1" dirty="0"/>
          </a:p>
          <a:p>
            <a:r>
              <a:rPr lang="en-US" b="1" dirty="0">
                <a:highlight>
                  <a:srgbClr val="C0C0C0"/>
                </a:highlight>
              </a:rPr>
              <a:t>2. Find the distance between two polar coordinates.</a:t>
            </a:r>
          </a:p>
          <a:p>
            <a:endParaRPr lang="en-US" b="1" dirty="0">
              <a:highlight>
                <a:srgbClr val="C0C0C0"/>
              </a:highlight>
            </a:endParaRPr>
          </a:p>
          <a:p>
            <a:pPr marL="342900" indent="-342900">
              <a:buFont typeface="+mj-lt"/>
              <a:buAutoNum type="arabicPeriod"/>
            </a:pPr>
            <a:endParaRPr lang="en-US" sz="2000" b="1" dirty="0">
              <a:highlight>
                <a:srgbClr val="C0C0C0"/>
              </a:highlight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A43540E-84E1-443B-BBD0-BAF5B73A92D2}"/>
              </a:ext>
            </a:extLst>
          </p:cNvPr>
          <p:cNvSpPr txBox="1"/>
          <p:nvPr/>
        </p:nvSpPr>
        <p:spPr>
          <a:xfrm>
            <a:off x="339812" y="3753705"/>
            <a:ext cx="1867603" cy="400110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pPr>
              <a:spcBef>
                <a:spcPct val="30000"/>
              </a:spcBef>
              <a:spcAft>
                <a:spcPct val="30000"/>
              </a:spcAft>
            </a:pPr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Keywords</a:t>
            </a:r>
            <a:endParaRPr lang="en-US" altLang="en-US" sz="20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E5D1595-5E96-4AB3-800B-0457AEE01F4A}"/>
              </a:ext>
            </a:extLst>
          </p:cNvPr>
          <p:cNvSpPr txBox="1"/>
          <p:nvPr/>
        </p:nvSpPr>
        <p:spPr>
          <a:xfrm>
            <a:off x="185151" y="4295896"/>
            <a:ext cx="274501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Polar coordinates</a:t>
            </a:r>
          </a:p>
          <a:p>
            <a:r>
              <a:rPr lang="en-US" sz="2400" dirty="0"/>
              <a:t>Pole</a:t>
            </a:r>
          </a:p>
          <a:p>
            <a:r>
              <a:rPr lang="en-US" sz="2400" dirty="0"/>
              <a:t>Polar axis</a:t>
            </a:r>
          </a:p>
          <a:p>
            <a:r>
              <a:rPr lang="en-US" sz="2400" dirty="0"/>
              <a:t>Polar coordinates</a:t>
            </a:r>
          </a:p>
          <a:p>
            <a:r>
              <a:rPr lang="en-US" sz="2400" dirty="0"/>
              <a:t>Polar equation</a:t>
            </a:r>
          </a:p>
          <a:p>
            <a:r>
              <a:rPr lang="en-US" sz="2400" dirty="0"/>
              <a:t>Polar graph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5557D89-2202-4EAB-A955-ED9155EEB1A5}"/>
              </a:ext>
            </a:extLst>
          </p:cNvPr>
          <p:cNvSpPr/>
          <p:nvPr/>
        </p:nvSpPr>
        <p:spPr>
          <a:xfrm>
            <a:off x="6308035" y="5628462"/>
            <a:ext cx="1775791" cy="5735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0EECF68-9815-4380-B426-AFA840DAAF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3143" y="1321826"/>
            <a:ext cx="8566980" cy="1539175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972CC0F3-0D9F-44D8-AAA5-F63B1A36577A}"/>
              </a:ext>
            </a:extLst>
          </p:cNvPr>
          <p:cNvSpPr/>
          <p:nvPr/>
        </p:nvSpPr>
        <p:spPr>
          <a:xfrm>
            <a:off x="9790970" y="1252663"/>
            <a:ext cx="2479333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en-US" sz="2000" b="1" dirty="0">
                <a:highlight>
                  <a:srgbClr val="00FF00"/>
                </a:highlight>
              </a:rPr>
              <a:t>Graphics analysis skill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B9DC11A-303E-4729-B3A7-C7D2A5804A5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537"/>
          <a:stretch/>
        </p:blipFill>
        <p:spPr>
          <a:xfrm>
            <a:off x="3015752" y="2724374"/>
            <a:ext cx="4774782" cy="988785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D49256A0-39AB-4B32-A8EF-9B557B4854C9}"/>
              </a:ext>
            </a:extLst>
          </p:cNvPr>
          <p:cNvSpPr/>
          <p:nvPr/>
        </p:nvSpPr>
        <p:spPr>
          <a:xfrm>
            <a:off x="10449385" y="1767547"/>
            <a:ext cx="1517328" cy="40580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000" b="1" dirty="0">
                <a:highlight>
                  <a:srgbClr val="00FF00"/>
                </a:highlight>
              </a:rPr>
              <a:t>Analysis skill</a:t>
            </a:r>
          </a:p>
        </p:txBody>
      </p:sp>
      <p:sp>
        <p:nvSpPr>
          <p:cNvPr id="9" name="Date Placeholder 10">
            <a:extLst>
              <a:ext uri="{FF2B5EF4-FFF2-40B4-BE49-F238E27FC236}">
                <a16:creationId xmlns:a16="http://schemas.microsoft.com/office/drawing/2014/main" id="{02CD982A-F05A-A074-071F-E50704012B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56160" y="434135"/>
            <a:ext cx="2743200" cy="365125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>
            <a:fld id="{ECF5D7F1-05DB-4842-AAC1-60204538251D}" type="datetime2">
              <a:rPr lang="en-US" sz="2000" smtClean="0">
                <a:solidFill>
                  <a:srgbClr val="FF0000"/>
                </a:solidFill>
              </a:rPr>
              <a:t>Monday, April 14, 2025</a:t>
            </a:fld>
            <a:endParaRPr lang="en-US" sz="1800" dirty="0">
              <a:solidFill>
                <a:srgbClr val="FF0000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7D8119E-BE04-A9BB-3A49-B0919363C93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2603" t="39310" r="57228" b="39078"/>
          <a:stretch/>
        </p:blipFill>
        <p:spPr>
          <a:xfrm>
            <a:off x="6422608" y="3356722"/>
            <a:ext cx="5090161" cy="1305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3166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A3451E-E4AA-4680-A3A2-719DB7B9CD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pol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2E10D2-8C38-4446-BD77-32D321FA236A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4162B-58EE-4352-9BC7-EA699125A7BA}"/>
              </a:ext>
            </a:extLst>
          </p:cNvPr>
          <p:cNvSpPr/>
          <p:nvPr/>
        </p:nvSpPr>
        <p:spPr>
          <a:xfrm>
            <a:off x="2715064" y="240633"/>
            <a:ext cx="5744518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D4EC2-3BE9-4329-9BEE-DFB9E73B0968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1D4CE-26DA-4D56-AAB3-6FFFC03A3362}"/>
              </a:ext>
            </a:extLst>
          </p:cNvPr>
          <p:cNvSpPr/>
          <p:nvPr/>
        </p:nvSpPr>
        <p:spPr>
          <a:xfrm>
            <a:off x="8656160" y="250030"/>
            <a:ext cx="327434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/>
              <p:nvPr/>
            </p:nvSpPr>
            <p:spPr>
              <a:xfrm>
                <a:off x="2808036" y="1256454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sz="2800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sz="2800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8036" y="1256454"/>
                <a:ext cx="8951493" cy="537981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A638E3-EE40-4E3F-AF7A-74047092229F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4E3CA8-7F41-4A3E-BD5A-FC9C351EE8E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8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D19D-E326-4498-9D87-3E1DC31A1DFF}"/>
              </a:ext>
            </a:extLst>
          </p:cNvPr>
          <p:cNvSpPr/>
          <p:nvPr/>
        </p:nvSpPr>
        <p:spPr>
          <a:xfrm>
            <a:off x="8656160" y="420357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Tues, 9 Feb 2021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533BF4-9CFC-4F58-84F5-334B35B1882C}"/>
              </a:ext>
            </a:extLst>
          </p:cNvPr>
          <p:cNvSpPr/>
          <p:nvPr/>
        </p:nvSpPr>
        <p:spPr>
          <a:xfrm>
            <a:off x="4401465" y="422478"/>
            <a:ext cx="3389069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en-US" altLang="en-US" sz="2800" b="1" dirty="0">
                <a:latin typeface="Bradley Hand ITC" panose="03070402050302030203" pitchFamily="66" charset="0"/>
                <a:cs typeface="Sanskrit Text" panose="020B0502040204020203" pitchFamily="18" charset="0"/>
              </a:rPr>
              <a:t>8-1 Polar Coordinates</a:t>
            </a:r>
            <a:endParaRPr lang="en-US" sz="2800" b="1" dirty="0">
              <a:latin typeface="Bradley Hand ITC" panose="03070402050302030203" pitchFamily="66" charset="0"/>
              <a:cs typeface="Sanskrit Text" panose="020B0502040204020203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AD7478E-A43D-4921-8B13-9425E2D2C328}"/>
              </a:ext>
            </a:extLst>
          </p:cNvPr>
          <p:cNvSpPr txBox="1"/>
          <p:nvPr/>
        </p:nvSpPr>
        <p:spPr>
          <a:xfrm>
            <a:off x="228347" y="1714879"/>
            <a:ext cx="262288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1.   Graph simple polar equations</a:t>
            </a:r>
            <a:r>
              <a:rPr lang="en-US" b="1" dirty="0"/>
              <a:t>.</a:t>
            </a:r>
          </a:p>
          <a:p>
            <a:endParaRPr lang="en-US" b="1" dirty="0"/>
          </a:p>
          <a:p>
            <a:r>
              <a:rPr lang="en-US" b="1" dirty="0">
                <a:highlight>
                  <a:srgbClr val="C0C0C0"/>
                </a:highlight>
              </a:rPr>
              <a:t>2. Find the distance between two polar coordinates.</a:t>
            </a:r>
          </a:p>
          <a:p>
            <a:endParaRPr lang="en-US" b="1" dirty="0">
              <a:highlight>
                <a:srgbClr val="C0C0C0"/>
              </a:highlight>
            </a:endParaRPr>
          </a:p>
          <a:p>
            <a:pPr marL="342900" indent="-342900">
              <a:buFont typeface="+mj-lt"/>
              <a:buAutoNum type="arabicPeriod"/>
            </a:pPr>
            <a:endParaRPr lang="en-US" sz="2000" b="1" dirty="0">
              <a:highlight>
                <a:srgbClr val="C0C0C0"/>
              </a:highlight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A43540E-84E1-443B-BBD0-BAF5B73A92D2}"/>
              </a:ext>
            </a:extLst>
          </p:cNvPr>
          <p:cNvSpPr txBox="1"/>
          <p:nvPr/>
        </p:nvSpPr>
        <p:spPr>
          <a:xfrm>
            <a:off x="339812" y="3753705"/>
            <a:ext cx="1867603" cy="400110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pPr>
              <a:spcBef>
                <a:spcPct val="30000"/>
              </a:spcBef>
              <a:spcAft>
                <a:spcPct val="30000"/>
              </a:spcAft>
            </a:pPr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Keywords</a:t>
            </a:r>
            <a:endParaRPr lang="en-US" altLang="en-US" sz="20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E5D1595-5E96-4AB3-800B-0457AEE01F4A}"/>
              </a:ext>
            </a:extLst>
          </p:cNvPr>
          <p:cNvSpPr txBox="1"/>
          <p:nvPr/>
        </p:nvSpPr>
        <p:spPr>
          <a:xfrm>
            <a:off x="185151" y="4295896"/>
            <a:ext cx="274501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Polar coordinates</a:t>
            </a:r>
          </a:p>
          <a:p>
            <a:r>
              <a:rPr lang="en-US" sz="2400" dirty="0"/>
              <a:t>Pole</a:t>
            </a:r>
          </a:p>
          <a:p>
            <a:r>
              <a:rPr lang="en-US" sz="2400" dirty="0"/>
              <a:t>Polar axis</a:t>
            </a:r>
          </a:p>
          <a:p>
            <a:r>
              <a:rPr lang="en-US" sz="2400" dirty="0"/>
              <a:t>Polar coordinates</a:t>
            </a:r>
          </a:p>
          <a:p>
            <a:r>
              <a:rPr lang="en-US" sz="2400" dirty="0"/>
              <a:t>Polar equation</a:t>
            </a:r>
          </a:p>
          <a:p>
            <a:r>
              <a:rPr lang="en-US" sz="2400" dirty="0"/>
              <a:t>Polar graph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94E3409-C5DD-42EF-AE82-00894DAC8552}"/>
              </a:ext>
            </a:extLst>
          </p:cNvPr>
          <p:cNvSpPr/>
          <p:nvPr/>
        </p:nvSpPr>
        <p:spPr>
          <a:xfrm>
            <a:off x="3540043" y="3167390"/>
            <a:ext cx="7487478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b="1" dirty="0"/>
              <a:t>https://www.liveworksheets.com/2-qi495221zo</a:t>
            </a:r>
            <a:endParaRPr lang="en-US" sz="2800" b="1" dirty="0">
              <a:highlight>
                <a:srgbClr val="00FF00"/>
              </a:highlight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7801148-6344-4484-9410-539D6CB09A08}"/>
              </a:ext>
            </a:extLst>
          </p:cNvPr>
          <p:cNvSpPr/>
          <p:nvPr/>
        </p:nvSpPr>
        <p:spPr>
          <a:xfrm>
            <a:off x="5488302" y="2175348"/>
            <a:ext cx="1919500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en-US" sz="3200" b="1">
                <a:highlight>
                  <a:srgbClr val="00FF00"/>
                </a:highlight>
              </a:rPr>
              <a:t>Ticket Exit</a:t>
            </a:r>
            <a:endParaRPr lang="en-US" sz="3200" b="1" dirty="0">
              <a:highlight>
                <a:srgbClr val="00FF00"/>
              </a:highlight>
            </a:endParaRPr>
          </a:p>
        </p:txBody>
      </p:sp>
      <p:sp>
        <p:nvSpPr>
          <p:cNvPr id="9" name="Date Placeholder 10">
            <a:extLst>
              <a:ext uri="{FF2B5EF4-FFF2-40B4-BE49-F238E27FC236}">
                <a16:creationId xmlns:a16="http://schemas.microsoft.com/office/drawing/2014/main" id="{33BA1E68-9FF9-EE24-C8D8-6A9F989C9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56160" y="434135"/>
            <a:ext cx="2743200" cy="365125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>
            <a:fld id="{ECF5D7F1-05DB-4842-AAC1-60204538251D}" type="datetime2">
              <a:rPr lang="en-US" sz="2000" smtClean="0">
                <a:solidFill>
                  <a:srgbClr val="FF0000"/>
                </a:solidFill>
              </a:rPr>
              <a:t>Monday, April 14, 2025</a:t>
            </a:fld>
            <a:endParaRPr lang="en-US" sz="1800" dirty="0">
              <a:solidFill>
                <a:srgbClr val="FF0000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BE7629F-FFC6-6D8F-5421-22BD9D87A21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3750" t="17593" r="14417" b="59753"/>
          <a:stretch/>
        </p:blipFill>
        <p:spPr>
          <a:xfrm>
            <a:off x="2694388" y="1897250"/>
            <a:ext cx="9532719" cy="2343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6057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1798</TotalTime>
  <Words>968</Words>
  <Application>Microsoft Office PowerPoint</Application>
  <PresentationFormat>Widescreen</PresentationFormat>
  <Paragraphs>370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8" baseType="lpstr">
      <vt:lpstr>Aharoni</vt:lpstr>
      <vt:lpstr>Arial</vt:lpstr>
      <vt:lpstr>Bradley Hand ITC</vt:lpstr>
      <vt:lpstr>Calibri</vt:lpstr>
      <vt:lpstr>Calibri Light</vt:lpstr>
      <vt:lpstr>Cambria Math</vt:lpstr>
      <vt:lpstr>Comic Sans MS</vt:lpstr>
      <vt:lpstr>DecoType Naskh Variants</vt:lpstr>
      <vt:lpstr>inherit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Khaula Saif Obid Alkaabi</dc:creator>
  <cp:lastModifiedBy>Khalesa Abdulla Mohammed Abdulla Alramadani</cp:lastModifiedBy>
  <cp:revision>117</cp:revision>
  <dcterms:created xsi:type="dcterms:W3CDTF">2020-04-13T11:22:18Z</dcterms:created>
  <dcterms:modified xsi:type="dcterms:W3CDTF">2025-04-14T06:38:21Z</dcterms:modified>
</cp:coreProperties>
</file>