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85" r:id="rId3"/>
    <p:sldId id="256" r:id="rId4"/>
    <p:sldId id="283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82" r:id="rId15"/>
    <p:sldId id="271" r:id="rId16"/>
    <p:sldId id="269" r:id="rId17"/>
    <p:sldId id="274" r:id="rId18"/>
    <p:sldId id="272" r:id="rId19"/>
    <p:sldId id="275" r:id="rId20"/>
    <p:sldId id="277" r:id="rId21"/>
    <p:sldId id="278" r:id="rId22"/>
    <p:sldId id="276" r:id="rId23"/>
    <p:sldId id="273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0C59F-40FD-2000-D8FF-B859CF91B53C}" v="6" dt="2021-05-06T08:46:53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urvedi Rashmi Sameer" userId="S::chaturvedi.sameer@moe.gov.ae::39a6d25a-6516-46b6-bb41-a175c208458a" providerId="AD" clId="Web-{8230C59F-40FD-2000-D8FF-B859CF91B53C}"/>
    <pc:docChg chg="modSld">
      <pc:chgData name="Chaturvedi Rashmi Sameer" userId="S::chaturvedi.sameer@moe.gov.ae::39a6d25a-6516-46b6-bb41-a175c208458a" providerId="AD" clId="Web-{8230C59F-40FD-2000-D8FF-B859CF91B53C}" dt="2021-05-06T08:46:49.759" v="1" actId="20577"/>
      <pc:docMkLst>
        <pc:docMk/>
      </pc:docMkLst>
      <pc:sldChg chg="modSp">
        <pc:chgData name="Chaturvedi Rashmi Sameer" userId="S::chaturvedi.sameer@moe.gov.ae::39a6d25a-6516-46b6-bb41-a175c208458a" providerId="AD" clId="Web-{8230C59F-40FD-2000-D8FF-B859CF91B53C}" dt="2021-05-06T08:46:49.759" v="1" actId="20577"/>
        <pc:sldMkLst>
          <pc:docMk/>
          <pc:sldMk cId="641657573" sldId="256"/>
        </pc:sldMkLst>
        <pc:spChg chg="mod">
          <ac:chgData name="Chaturvedi Rashmi Sameer" userId="S::chaturvedi.sameer@moe.gov.ae::39a6d25a-6516-46b6-bb41-a175c208458a" providerId="AD" clId="Web-{8230C59F-40FD-2000-D8FF-B859CF91B53C}" dt="2021-05-06T08:46:49.759" v="1" actId="20577"/>
          <ac:spMkLst>
            <pc:docMk/>
            <pc:sldMk cId="641657573" sldId="256"/>
            <ac:spMk id="2" creationId="{745A2812-6963-4195-A589-71DB18AB41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1576-CE89-4B0B-8244-1AFD8AFA0D60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1EA5C-5851-4EBC-868C-3DF34EFFB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66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6D41-E699-4524-A8F0-DF3BF9FE6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F8EAE-52E6-48DD-88C2-D23C6A31B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1F20F-B870-41AC-824D-3E7C9F21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99C-758E-4F95-A4F4-64CDA2AEDE6F}" type="datetime1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520E3-4670-42A5-916B-F8DC4775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EF3CB-FCE6-4C80-AEBC-129EF045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0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5754-6FDB-436F-BD0C-41B46BD6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40B52-EFA3-43FE-80F6-7417DE76C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E1E51-FFD9-4BF9-9938-187014C8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B7BB-7C6F-4170-BF67-3B1C5EBBAF02}" type="datetime1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873F4-3386-46FF-A3FC-53A490D6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301B-40A9-494F-9182-1515D05E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1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20902-67F1-427F-B4EC-FA508B6C5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E6502-5A72-403E-B080-D69923787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AD909-958F-4635-BA98-35356D3A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9E79-2706-449F-9840-5D7F2066ECD3}" type="datetime1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DB27C-0A75-40B6-B5D5-546F0CA6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9C076-41F9-4B1A-AA21-F6CDD141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86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6370-EDFB-45AD-BF8D-8A5A0276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06873-E887-4B46-9F7A-5F512CF8C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B9F7-E33C-479B-BE2C-E67850CE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F3ED-D348-457E-A0F0-F02A07C05E55}" type="datetime1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5036C-4D3C-4243-95E5-F6D86343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E46EC-8F76-4B1C-ADF7-53EE8755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6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DEC7A-99E0-49E3-AD23-78F251B2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62CB7-8EA8-4AD5-8BCD-6B2C23E7B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68885-3EA9-4126-B914-68ECDA99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1D97-D42D-4CC8-92FB-FBD98E3518D7}" type="datetime1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66853-198B-46C9-9CAE-F6DDEA5D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E7AEC-4DF4-4EC7-85E9-146C6AFA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0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9EAE-DF44-4166-A4E2-AD48D613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BA59-9226-4AFC-8B6D-867138B64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858FF-6EE1-469F-977E-393D212F7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9BED3-74C9-409B-AD71-210BB557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3C6A-8E38-4DB2-9790-7AA5E3648829}" type="datetime1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ED7AB-0235-4E20-86B6-F08DF16B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76B49-E8FE-4354-9044-D01892B8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6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7125-225B-42C0-8BF9-DE0404C7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634A9-2DC6-4BE0-9D3E-49EF63988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138CF-DBA7-4ED3-8A75-4EA754EDC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565-1312-4F78-8209-723D4CB3E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0C8FD-60B0-4FC5-8C6B-132F2C2C7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C19D41-8FAF-49DC-8CF0-84E4A62A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2537-71D3-442F-8AD4-5C34B219411C}" type="datetime1">
              <a:rPr lang="en-GB" smtClean="0"/>
              <a:t>06/05/2021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63629-3842-4DD8-9D01-4DB3BE72B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0407C-9754-442A-AE59-6263FBE0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0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659D-6CBE-4B04-8A66-22690DD8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A00BB-2C88-40F7-9472-2F906500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4DC7-AEE6-4818-8C38-12A8396E81B9}" type="datetime1">
              <a:rPr lang="en-GB" smtClean="0"/>
              <a:t>06/05/2021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8F04F-8E0A-4348-996A-305545E1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84EF1-1DAE-4453-A972-5F2A0B5C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8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A29B4-1570-48F1-98B4-A6FD4E4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D9F-4527-47B7-A34A-551AA196C7EC}" type="datetime1">
              <a:rPr lang="en-GB" smtClean="0"/>
              <a:t>06/05/2021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782E7-451D-48F1-9CE8-0402E439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5C61E-2223-4204-A5C3-2B357BCD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32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57118-5437-45D7-AB98-241BA879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B58F-61B9-4D25-9F5F-2842809F8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515C-081C-4150-A223-664DDB887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7E77C-D363-447C-BF9A-9F482463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1AEB-29DC-475B-8740-9AFC51F670A7}" type="datetime1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CD0E-D528-45BE-878B-CFDA1626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6F989-73E7-448A-92F7-F69FAE41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25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37CA-515C-4ABA-BD7B-0A5C79DB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59A8A-4741-4A1A-8B1E-661BCFFD1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3BA50-6E81-4031-8378-AB51A07C3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2BF8B-E909-48B8-A4C5-D7F9121F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A666-9311-4CBD-9BEB-88FAAACE5A64}" type="datetime1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35B87-15CD-4A1C-95A0-DCF6B1AE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68D39-556D-460C-9BFF-97E82220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3457D-632C-4EAD-94B2-9DF98625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16D5D-1F62-46D5-BFA5-F99474D0B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848A8-5571-4FA1-AF4C-561988A07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AF12-9F7C-49FB-9C66-AE72D9EA7F9D}" type="datetime1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5A628-C92F-4999-8714-8BC7ADE68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F2B15-FDDB-4442-AE71-1EA1F4952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464D-7BBE-41F3-900C-38A7769D5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49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5.png"/><Relationship Id="rId3" Type="http://schemas.openxmlformats.org/officeDocument/2006/relationships/image" Target="../media/image25.png"/><Relationship Id="rId21" Type="http://schemas.openxmlformats.org/officeDocument/2006/relationships/image" Target="../media/image31.png"/><Relationship Id="rId7" Type="http://schemas.openxmlformats.org/officeDocument/2006/relationships/image" Target="../media/image29.png"/><Relationship Id="rId17" Type="http://schemas.openxmlformats.org/officeDocument/2006/relationships/image" Target="../media/image194.png"/><Relationship Id="rId2" Type="http://schemas.openxmlformats.org/officeDocument/2006/relationships/image" Target="../media/image24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9" Type="http://schemas.openxmlformats.org/officeDocument/2006/relationships/image" Target="../media/image196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755133-4A6D-4D3B-A978-AB3F450D11FF}"/>
              </a:ext>
            </a:extLst>
          </p:cNvPr>
          <p:cNvSpPr/>
          <p:nvPr/>
        </p:nvSpPr>
        <p:spPr>
          <a:xfrm>
            <a:off x="1973705" y="1384413"/>
            <a:ext cx="10047628" cy="3385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E5550-5073-4E9C-BE8E-C998B6DD22AB}"/>
              </a:ext>
            </a:extLst>
          </p:cNvPr>
          <p:cNvSpPr/>
          <p:nvPr/>
        </p:nvSpPr>
        <p:spPr>
          <a:xfrm>
            <a:off x="1973704" y="1384413"/>
            <a:ext cx="10047628" cy="338554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9904E-FD43-4F47-83EC-DBEF74B96F8C}"/>
              </a:ext>
            </a:extLst>
          </p:cNvPr>
          <p:cNvSpPr txBox="1"/>
          <p:nvPr/>
        </p:nvSpPr>
        <p:spPr>
          <a:xfrm>
            <a:off x="170668" y="1384413"/>
            <a:ext cx="1557414" cy="33855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 10 seconds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DCCE1-2FB0-4935-BFF7-B81A2E8AB709}"/>
              </a:ext>
            </a:extLst>
          </p:cNvPr>
          <p:cNvSpPr/>
          <p:nvPr/>
        </p:nvSpPr>
        <p:spPr>
          <a:xfrm>
            <a:off x="1973704" y="1384413"/>
            <a:ext cx="10047628" cy="338554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CE958D-68FF-4860-A806-0ACBDC9F8203}"/>
              </a:ext>
            </a:extLst>
          </p:cNvPr>
          <p:cNvSpPr/>
          <p:nvPr/>
        </p:nvSpPr>
        <p:spPr>
          <a:xfrm>
            <a:off x="1973705" y="2158908"/>
            <a:ext cx="10047628" cy="3385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4EDEC4-B035-4493-983E-8A277BD9266E}"/>
              </a:ext>
            </a:extLst>
          </p:cNvPr>
          <p:cNvSpPr/>
          <p:nvPr/>
        </p:nvSpPr>
        <p:spPr>
          <a:xfrm>
            <a:off x="1973704" y="2158908"/>
            <a:ext cx="10047628" cy="338554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D955FF-4940-4D87-B175-669196D1F9EC}"/>
              </a:ext>
            </a:extLst>
          </p:cNvPr>
          <p:cNvSpPr txBox="1"/>
          <p:nvPr/>
        </p:nvSpPr>
        <p:spPr>
          <a:xfrm>
            <a:off x="170668" y="2158908"/>
            <a:ext cx="1557414" cy="33855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 20 seconds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601C-ED26-4CE3-A47E-4E0E7D45B8AA}"/>
              </a:ext>
            </a:extLst>
          </p:cNvPr>
          <p:cNvSpPr/>
          <p:nvPr/>
        </p:nvSpPr>
        <p:spPr>
          <a:xfrm>
            <a:off x="1973704" y="2158908"/>
            <a:ext cx="10047628" cy="338554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D7729F-581E-4145-BA55-CCB9B07F171B}"/>
              </a:ext>
            </a:extLst>
          </p:cNvPr>
          <p:cNvSpPr/>
          <p:nvPr/>
        </p:nvSpPr>
        <p:spPr>
          <a:xfrm>
            <a:off x="1973704" y="2962428"/>
            <a:ext cx="10047628" cy="3385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97088F-FD08-4373-8B61-835BBC1FF36D}"/>
              </a:ext>
            </a:extLst>
          </p:cNvPr>
          <p:cNvSpPr/>
          <p:nvPr/>
        </p:nvSpPr>
        <p:spPr>
          <a:xfrm>
            <a:off x="1973703" y="2962428"/>
            <a:ext cx="10047628" cy="338554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4509FF-D216-43A1-B78E-85F4EC4B034C}"/>
              </a:ext>
            </a:extLst>
          </p:cNvPr>
          <p:cNvSpPr txBox="1"/>
          <p:nvPr/>
        </p:nvSpPr>
        <p:spPr>
          <a:xfrm>
            <a:off x="170668" y="2962428"/>
            <a:ext cx="1557414" cy="33855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 30 seconds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F235BC-CEB5-4C87-ABCA-7DC929D9503A}"/>
              </a:ext>
            </a:extLst>
          </p:cNvPr>
          <p:cNvSpPr/>
          <p:nvPr/>
        </p:nvSpPr>
        <p:spPr>
          <a:xfrm>
            <a:off x="1973703" y="2962428"/>
            <a:ext cx="10047628" cy="338554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9C31B7-8D16-423F-8D53-F021CEC40BB2}"/>
              </a:ext>
            </a:extLst>
          </p:cNvPr>
          <p:cNvSpPr/>
          <p:nvPr/>
        </p:nvSpPr>
        <p:spPr>
          <a:xfrm>
            <a:off x="1973704" y="3707896"/>
            <a:ext cx="10047628" cy="3385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490A39-FACF-4029-8B31-B88E11049570}"/>
              </a:ext>
            </a:extLst>
          </p:cNvPr>
          <p:cNvSpPr/>
          <p:nvPr/>
        </p:nvSpPr>
        <p:spPr>
          <a:xfrm>
            <a:off x="1973703" y="3707896"/>
            <a:ext cx="10047628" cy="338554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EC6829-12D0-4CAF-B01D-A1289C7B7E5E}"/>
              </a:ext>
            </a:extLst>
          </p:cNvPr>
          <p:cNvSpPr txBox="1"/>
          <p:nvPr/>
        </p:nvSpPr>
        <p:spPr>
          <a:xfrm>
            <a:off x="170668" y="3707896"/>
            <a:ext cx="1375826" cy="33855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 1 minute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585B3F-4C05-44CF-930B-B17D2AFD001A}"/>
              </a:ext>
            </a:extLst>
          </p:cNvPr>
          <p:cNvSpPr/>
          <p:nvPr/>
        </p:nvSpPr>
        <p:spPr>
          <a:xfrm>
            <a:off x="1973703" y="3707896"/>
            <a:ext cx="10047628" cy="338554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C4497A-AB36-4182-902D-8C543291D6FA}"/>
              </a:ext>
            </a:extLst>
          </p:cNvPr>
          <p:cNvSpPr/>
          <p:nvPr/>
        </p:nvSpPr>
        <p:spPr>
          <a:xfrm>
            <a:off x="1973704" y="4511411"/>
            <a:ext cx="10047628" cy="3385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CA1826-9C4F-48A8-87CB-065AD90E8678}"/>
              </a:ext>
            </a:extLst>
          </p:cNvPr>
          <p:cNvSpPr/>
          <p:nvPr/>
        </p:nvSpPr>
        <p:spPr>
          <a:xfrm>
            <a:off x="1973704" y="4511411"/>
            <a:ext cx="10047628" cy="338554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6F0B95-2569-4339-A9BF-59F082DBE0BD}"/>
              </a:ext>
            </a:extLst>
          </p:cNvPr>
          <p:cNvSpPr txBox="1"/>
          <p:nvPr/>
        </p:nvSpPr>
        <p:spPr>
          <a:xfrm>
            <a:off x="170668" y="4511411"/>
            <a:ext cx="1455976" cy="33855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 5 minutes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194BD8-396E-4D39-97DA-A45B5ADBF4C0}"/>
              </a:ext>
            </a:extLst>
          </p:cNvPr>
          <p:cNvSpPr/>
          <p:nvPr/>
        </p:nvSpPr>
        <p:spPr>
          <a:xfrm>
            <a:off x="1973704" y="4511411"/>
            <a:ext cx="10047628" cy="338554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DBD64A-84BA-41EA-9D6B-22E3CDEBF630}"/>
              </a:ext>
            </a:extLst>
          </p:cNvPr>
          <p:cNvSpPr/>
          <p:nvPr/>
        </p:nvSpPr>
        <p:spPr>
          <a:xfrm>
            <a:off x="1973704" y="5300421"/>
            <a:ext cx="10047628" cy="3385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0ED4B2-4851-4AE0-AEB9-AB0F08C5B373}"/>
              </a:ext>
            </a:extLst>
          </p:cNvPr>
          <p:cNvSpPr/>
          <p:nvPr/>
        </p:nvSpPr>
        <p:spPr>
          <a:xfrm>
            <a:off x="1973704" y="5300421"/>
            <a:ext cx="10047628" cy="338554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FA7D4A-17F2-45CF-958D-8CB858B3479A}"/>
              </a:ext>
            </a:extLst>
          </p:cNvPr>
          <p:cNvSpPr txBox="1"/>
          <p:nvPr/>
        </p:nvSpPr>
        <p:spPr>
          <a:xfrm>
            <a:off x="170668" y="5300421"/>
            <a:ext cx="1560171" cy="33855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ln w="0"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 10 minutes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5FADD4-D7CE-49A6-AE99-D58D69A93679}"/>
              </a:ext>
            </a:extLst>
          </p:cNvPr>
          <p:cNvSpPr/>
          <p:nvPr/>
        </p:nvSpPr>
        <p:spPr>
          <a:xfrm>
            <a:off x="1973704" y="5300421"/>
            <a:ext cx="10047628" cy="338554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49AE71-ED00-4557-A477-370A87F7867A}"/>
              </a:ext>
            </a:extLst>
          </p:cNvPr>
          <p:cNvSpPr txBox="1"/>
          <p:nvPr/>
        </p:nvSpPr>
        <p:spPr>
          <a:xfrm>
            <a:off x="3527694" y="638459"/>
            <a:ext cx="568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Timed Progress Bars for Student Task</a:t>
            </a: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DF8F897D-E60B-439B-9018-E4B8592C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157464D-7BBE-41F3-900C-38A7769D55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6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6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6AB5-16CE-418F-B24C-18FC21FD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Pythagorean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803D3F-306C-4D94-89AB-0115F56F3ED5}"/>
                  </a:ext>
                </a:extLst>
              </p:cNvPr>
              <p:cNvSpPr txBox="1"/>
              <p:nvPr/>
            </p:nvSpPr>
            <p:spPr>
              <a:xfrm>
                <a:off x="3911451" y="2250238"/>
                <a:ext cx="431815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0" smtClean="0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3600" b="1" i="1" smtClean="0">
                              <a:latin typeface="Cambria Math"/>
                            </a:rPr>
                            <m:t>𝜽</m:t>
                          </m:r>
                        </m:e>
                      </m:func>
                      <m:r>
                        <a:rPr lang="en-GB" sz="3600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0" smtClean="0">
                                  <a:latin typeface="Cambria Math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3600" b="1" i="1" smtClean="0">
                              <a:latin typeface="Cambria Math"/>
                            </a:rPr>
                            <m:t>𝜽</m:t>
                          </m:r>
                        </m:e>
                      </m:func>
                      <m:r>
                        <a:rPr lang="en-GB" sz="3600" b="1" i="1" smtClean="0">
                          <a:latin typeface="Cambria Math"/>
                        </a:rPr>
                        <m:t>=</m:t>
                      </m:r>
                      <m:r>
                        <a:rPr lang="en-GB" sz="3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803D3F-306C-4D94-89AB-0115F56F3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451" y="2250238"/>
                <a:ext cx="4318150" cy="658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2C5689-8720-425C-B9AC-212A046A1471}"/>
                  </a:ext>
                </a:extLst>
              </p:cNvPr>
              <p:cNvSpPr txBox="1"/>
              <p:nvPr/>
            </p:nvSpPr>
            <p:spPr>
              <a:xfrm>
                <a:off x="3911450" y="3192156"/>
                <a:ext cx="422925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0" smtClean="0">
                                  <a:latin typeface="Cambria Math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3600" b="1" i="1" smtClean="0">
                              <a:latin typeface="Cambria Math"/>
                            </a:rPr>
                            <m:t>𝜽</m:t>
                          </m:r>
                        </m:e>
                      </m:func>
                      <m:r>
                        <a:rPr lang="en-GB" sz="3600" b="1" i="1" smtClean="0">
                          <a:latin typeface="Cambria Math"/>
                        </a:rPr>
                        <m:t>+</m:t>
                      </m:r>
                      <m:r>
                        <a:rPr lang="en-GB" sz="3600" b="1" i="1" smtClean="0">
                          <a:latin typeface="Cambria Math"/>
                        </a:rPr>
                        <m:t>𝟏</m:t>
                      </m:r>
                      <m:r>
                        <a:rPr lang="en-GB" sz="36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0" smtClean="0">
                                  <a:latin typeface="Cambria Math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3600" b="1" i="1" smtClean="0">
                              <a:latin typeface="Cambria Math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2C5689-8720-425C-B9AC-212A046A1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450" y="3192156"/>
                <a:ext cx="4229250" cy="658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B687F9-9075-4C44-B7BF-2453D2EC0A21}"/>
                  </a:ext>
                </a:extLst>
              </p:cNvPr>
              <p:cNvSpPr txBox="1"/>
              <p:nvPr/>
            </p:nvSpPr>
            <p:spPr>
              <a:xfrm>
                <a:off x="3911450" y="4143958"/>
                <a:ext cx="422924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/>
                        </a:rPr>
                        <m:t>𝟏</m:t>
                      </m:r>
                      <m:r>
                        <a:rPr lang="en-GB" sz="3600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0" smtClean="0">
                                  <a:latin typeface="Cambria Math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3600" b="1" i="1" smtClean="0">
                              <a:latin typeface="Cambria Math"/>
                            </a:rPr>
                            <m:t>𝜽</m:t>
                          </m:r>
                        </m:e>
                      </m:func>
                      <m:r>
                        <a:rPr lang="en-GB" sz="36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0" smtClean="0">
                                  <a:latin typeface="Cambria Math"/>
                                </a:rPr>
                                <m:t>𝐜𝐬𝐜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3600" b="1" i="1" smtClean="0">
                              <a:latin typeface="Cambria Math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B687F9-9075-4C44-B7BF-2453D2EC0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450" y="4143958"/>
                <a:ext cx="4229249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AB3A54D-8391-4D37-907D-31AD26F5A83C}"/>
              </a:ext>
            </a:extLst>
          </p:cNvPr>
          <p:cNvSpPr/>
          <p:nvPr/>
        </p:nvSpPr>
        <p:spPr>
          <a:xfrm>
            <a:off x="3911450" y="2253722"/>
            <a:ext cx="4229249" cy="2549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693F0-B19C-44A8-9E6B-35D5C9AF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660E-53C8-406A-B032-3FA283D4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27" y="-8617"/>
            <a:ext cx="10515600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Cofunction Identities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55DDD-A80A-466D-BCB1-351027799558}"/>
              </a:ext>
            </a:extLst>
          </p:cNvPr>
          <p:cNvSpPr txBox="1"/>
          <p:nvPr/>
        </p:nvSpPr>
        <p:spPr>
          <a:xfrm>
            <a:off x="235132" y="984156"/>
            <a:ext cx="10264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Relationship between trig functions based on complementary angles.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AB51D3-257B-4B98-88F7-E2D821127CB7}"/>
                  </a:ext>
                </a:extLst>
              </p:cNvPr>
              <p:cNvSpPr txBox="1"/>
              <p:nvPr/>
            </p:nvSpPr>
            <p:spPr>
              <a:xfrm>
                <a:off x="5367531" y="2432063"/>
                <a:ext cx="6133869" cy="662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GB" sz="2800" b="1" i="1" smtClean="0">
                        <a:latin typeface="Cambria Math"/>
                      </a:rPr>
                      <m:t>+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  <m:r>
                      <a:rPr lang="en-GB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r>
                      <a:rPr lang="en-GB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GB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GB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800" b="1" i="1">
                        <a:latin typeface="Cambria Math"/>
                      </a:rPr>
                      <m:t>−</m:t>
                    </m:r>
                    <m:r>
                      <a:rPr lang="en-GB" sz="2800" b="1" i="1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</m:oMath>
                </a14:m>
                <a:r>
                  <a:rPr lang="en-GB" sz="2800" dirty="0"/>
                  <a:t>,      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rgbClr val="FF0000"/>
                        </a:solidFill>
                        <a:latin typeface="Cambria Math"/>
                      </a:rPr>
                      <m:t>𝜷</m:t>
                    </m:r>
                    <m:r>
                      <a:rPr lang="en-GB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800" b="1" i="1">
                        <a:latin typeface="Cambria Math"/>
                      </a:rPr>
                      <m:t>−</m:t>
                    </m:r>
                    <m:r>
                      <a:rPr lang="en-GB" sz="28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AB51D3-257B-4B98-88F7-E2D821127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531" y="2432063"/>
                <a:ext cx="6133869" cy="662810"/>
              </a:xfrm>
              <a:prstGeom prst="rect">
                <a:avLst/>
              </a:prstGeom>
              <a:blipFill>
                <a:blip r:embed="rId2"/>
                <a:stretch>
                  <a:fillRect t="-1835" b="-11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847115-329E-4A78-992E-3829A66191E7}"/>
                  </a:ext>
                </a:extLst>
              </p:cNvPr>
              <p:cNvSpPr txBox="1"/>
              <p:nvPr/>
            </p:nvSpPr>
            <p:spPr>
              <a:xfrm>
                <a:off x="566374" y="4545365"/>
                <a:ext cx="2946071" cy="617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0" i="1" smtClean="0">
                              <a:latin typeface="Cambria Math"/>
                            </a:rPr>
                            <m:t>          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847115-329E-4A78-992E-3829A6619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74" y="4545365"/>
                <a:ext cx="2946071" cy="617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5D25B1-E924-4DD6-BEEE-D0C166DEFD8D}"/>
                  </a:ext>
                </a:extLst>
              </p:cNvPr>
              <p:cNvSpPr txBox="1"/>
              <p:nvPr/>
            </p:nvSpPr>
            <p:spPr>
              <a:xfrm>
                <a:off x="566374" y="5300548"/>
                <a:ext cx="3303057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cos</m:t>
                    </m:r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000" b="0" i="1">
                            <a:latin typeface="Cambria Math"/>
                          </a:rPr>
                          <m:t>−</m:t>
                        </m:r>
                        <m:r>
                          <a:rPr lang="en-GB" sz="20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5D25B1-E924-4DD6-BEEE-D0C166DEF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74" y="5300548"/>
                <a:ext cx="3303057" cy="552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0EED50-5641-458D-81EF-B3B6126820A7}"/>
                  </a:ext>
                </a:extLst>
              </p:cNvPr>
              <p:cNvSpPr txBox="1"/>
              <p:nvPr/>
            </p:nvSpPr>
            <p:spPr>
              <a:xfrm>
                <a:off x="566374" y="6037737"/>
                <a:ext cx="2493359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GB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𝐜𝐨𝐬</m:t>
                    </m:r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000" b="1" i="1">
                            <a:latin typeface="Cambria Math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0EED50-5641-458D-81EF-B3B612682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74" y="6037737"/>
                <a:ext cx="2493359" cy="552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DC3539-9F77-4687-AB1D-E74AD6C3F440}"/>
              </a:ext>
            </a:extLst>
          </p:cNvPr>
          <p:cNvCxnSpPr/>
          <p:nvPr/>
        </p:nvCxnSpPr>
        <p:spPr>
          <a:xfrm>
            <a:off x="0" y="429363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AE23E8-5C17-4F9C-9D66-A8D33ADE497B}"/>
                  </a:ext>
                </a:extLst>
              </p:cNvPr>
              <p:cNvSpPr txBox="1"/>
              <p:nvPr/>
            </p:nvSpPr>
            <p:spPr>
              <a:xfrm>
                <a:off x="4203137" y="4545237"/>
                <a:ext cx="3088444" cy="61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0" i="1" smtClean="0">
                              <a:latin typeface="Cambria Math"/>
                            </a:rPr>
                            <m:t>          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AE23E8-5C17-4F9C-9D66-A8D33ADE4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37" y="4545237"/>
                <a:ext cx="3088444" cy="6174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068925-A483-42EF-A02C-ACDA644BFF3E}"/>
                  </a:ext>
                </a:extLst>
              </p:cNvPr>
              <p:cNvSpPr txBox="1"/>
              <p:nvPr/>
            </p:nvSpPr>
            <p:spPr>
              <a:xfrm>
                <a:off x="4203137" y="5300175"/>
                <a:ext cx="3303062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sin</m:t>
                    </m:r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000" b="0" i="1">
                            <a:latin typeface="Cambria Math"/>
                          </a:rPr>
                          <m:t>−</m:t>
                        </m:r>
                        <m:r>
                          <a:rPr lang="en-GB" sz="20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068925-A483-42EF-A02C-ACDA644BF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37" y="5300175"/>
                <a:ext cx="3303062" cy="552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C47740-C62E-4A64-A350-6944645C7CA2}"/>
                  </a:ext>
                </a:extLst>
              </p:cNvPr>
              <p:cNvSpPr txBox="1"/>
              <p:nvPr/>
            </p:nvSpPr>
            <p:spPr>
              <a:xfrm>
                <a:off x="4203137" y="6037737"/>
                <a:ext cx="2493359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GB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𝐬𝐢𝐧</m:t>
                    </m:r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2000" b="1" i="1">
                            <a:latin typeface="Cambria Math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C47740-C62E-4A64-A350-6944645C7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37" y="6037737"/>
                <a:ext cx="2493359" cy="552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D38173-DB77-4545-81DC-A49D3AAA57B9}"/>
              </a:ext>
            </a:extLst>
          </p:cNvPr>
          <p:cNvCxnSpPr>
            <a:cxnSpLocks/>
          </p:cNvCxnSpPr>
          <p:nvPr/>
        </p:nvCxnSpPr>
        <p:spPr>
          <a:xfrm>
            <a:off x="3846151" y="4295323"/>
            <a:ext cx="23280" cy="256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7546DA9-5739-4D96-9125-0FDD4C9BB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4634" y="1603270"/>
            <a:ext cx="2121586" cy="246208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B7EC4C-BD7D-4DFC-8AD8-DC3347DE999E}"/>
              </a:ext>
            </a:extLst>
          </p:cNvPr>
          <p:cNvCxnSpPr>
            <a:cxnSpLocks/>
          </p:cNvCxnSpPr>
          <p:nvPr/>
        </p:nvCxnSpPr>
        <p:spPr>
          <a:xfrm>
            <a:off x="7514841" y="4311995"/>
            <a:ext cx="23280" cy="256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256728-51F2-4A5E-BDC8-DBB48B891D96}"/>
                  </a:ext>
                </a:extLst>
              </p:cNvPr>
              <p:cNvSpPr txBox="1"/>
              <p:nvPr/>
            </p:nvSpPr>
            <p:spPr>
              <a:xfrm>
                <a:off x="8094965" y="4545237"/>
                <a:ext cx="3088444" cy="672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0" i="1" smtClean="0">
                              <a:latin typeface="Cambria Math"/>
                            </a:rPr>
                            <m:t>          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256728-51F2-4A5E-BDC8-DBB48B891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965" y="4545237"/>
                <a:ext cx="3088444" cy="6720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B94768-A08D-4B6E-9F37-7611A2B68892}"/>
                  </a:ext>
                </a:extLst>
              </p:cNvPr>
              <p:cNvSpPr txBox="1"/>
              <p:nvPr/>
            </p:nvSpPr>
            <p:spPr>
              <a:xfrm>
                <a:off x="8094965" y="5300175"/>
                <a:ext cx="3303062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ot</m:t>
                        </m:r>
                      </m:fName>
                      <m:e>
                        <m:r>
                          <a:rPr lang="en-GB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fName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ta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000" b="0" i="1">
                            <a:latin typeface="Cambria Math"/>
                          </a:rPr>
                          <m:t>−</m:t>
                        </m:r>
                        <m:r>
                          <a:rPr lang="en-GB" sz="20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B94768-A08D-4B6E-9F37-7611A2B68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965" y="5300175"/>
                <a:ext cx="3303062" cy="5529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6A0D96-B589-4972-9715-4528D40072C2}"/>
                  </a:ext>
                </a:extLst>
              </p:cNvPr>
              <p:cNvSpPr txBox="1"/>
              <p:nvPr/>
            </p:nvSpPr>
            <p:spPr>
              <a:xfrm>
                <a:off x="8094965" y="6037737"/>
                <a:ext cx="2493359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𝐜𝐨</m:t>
                        </m:r>
                        <m:r>
                          <a:rPr lang="en-GB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fName>
                      <m:e>
                        <m:r>
                          <a:rPr lang="en-GB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𝐭𝐚</m:t>
                    </m:r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2000" b="1" i="1">
                            <a:latin typeface="Cambria Math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6A0D96-B589-4972-9715-4528D4007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965" y="6037737"/>
                <a:ext cx="2493359" cy="5529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83D198-2642-4680-99F8-AF254429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660E-53C8-406A-B032-3FA283D4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27" y="-8617"/>
            <a:ext cx="10515600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Cofunction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B68EB6-250C-4090-B646-ABC666569CB1}"/>
                  </a:ext>
                </a:extLst>
              </p:cNvPr>
              <p:cNvSpPr txBox="1"/>
              <p:nvPr/>
            </p:nvSpPr>
            <p:spPr>
              <a:xfrm>
                <a:off x="3194447" y="1536220"/>
                <a:ext cx="5209323" cy="1138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cos</m:t>
                      </m:r>
                      <m:r>
                        <a:rPr lang="en-GB" sz="4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B68EB6-250C-4090-B646-ABC666569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447" y="1536220"/>
                <a:ext cx="5209323" cy="1138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CFFC14-8A60-4D31-A992-8291785928CE}"/>
                  </a:ext>
                </a:extLst>
              </p:cNvPr>
              <p:cNvSpPr txBox="1"/>
              <p:nvPr/>
            </p:nvSpPr>
            <p:spPr>
              <a:xfrm>
                <a:off x="3252504" y="3054942"/>
                <a:ext cx="5209322" cy="1138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sin</m:t>
                      </m:r>
                      <m:r>
                        <a:rPr lang="en-GB" sz="4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CFFC14-8A60-4D31-A992-829178592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504" y="3054942"/>
                <a:ext cx="5209322" cy="1138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AA74ED-D65F-4A2B-BF93-DFF1EA68C001}"/>
                  </a:ext>
                </a:extLst>
              </p:cNvPr>
              <p:cNvSpPr txBox="1"/>
              <p:nvPr/>
            </p:nvSpPr>
            <p:spPr>
              <a:xfrm>
                <a:off x="3194447" y="4569689"/>
                <a:ext cx="4890009" cy="1138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tan</m:t>
                      </m:r>
                      <m:r>
                        <a:rPr lang="en-GB" sz="4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4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AA74ED-D65F-4A2B-BF93-DFF1EA68C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447" y="4569689"/>
                <a:ext cx="4890009" cy="1138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FF51E81-E6D0-48ED-A719-E22209B8EEE0}"/>
              </a:ext>
            </a:extLst>
          </p:cNvPr>
          <p:cNvSpPr/>
          <p:nvPr/>
        </p:nvSpPr>
        <p:spPr>
          <a:xfrm>
            <a:off x="3011565" y="1399977"/>
            <a:ext cx="4890009" cy="4521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1318F-D9BD-41C1-988F-C15DE5AA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4250-DEF9-4978-AFFB-4E03AAF3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820401" cy="68914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Negative Angle Identities (Odd-Even Identities)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4EBA6-602A-425E-8D0F-9463801B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886"/>
            <a:ext cx="3657408" cy="2416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8D5CD-3C41-473F-9C0B-5E60E43D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77" y="1093886"/>
            <a:ext cx="3657408" cy="2416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33082-997D-424A-82BB-3785E3326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549" y="1110869"/>
            <a:ext cx="3830393" cy="2402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B9C380-EAD8-454F-97F5-7DA11F798FA7}"/>
                  </a:ext>
                </a:extLst>
              </p:cNvPr>
              <p:cNvSpPr txBox="1"/>
              <p:nvPr/>
            </p:nvSpPr>
            <p:spPr>
              <a:xfrm>
                <a:off x="1077825" y="656234"/>
                <a:ext cx="1501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B9C380-EAD8-454F-97F5-7DA11F798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25" y="656234"/>
                <a:ext cx="1501758" cy="461665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F70F35-07B5-4CE7-800D-82913CC95E6D}"/>
                  </a:ext>
                </a:extLst>
              </p:cNvPr>
              <p:cNvSpPr txBox="1"/>
              <p:nvPr/>
            </p:nvSpPr>
            <p:spPr>
              <a:xfrm>
                <a:off x="5225551" y="632221"/>
                <a:ext cx="15386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F70F35-07B5-4CE7-800D-82913CC95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51" y="632221"/>
                <a:ext cx="1538626" cy="461665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C8E1AB-96B1-4259-8B08-90C9690D42BC}"/>
                  </a:ext>
                </a:extLst>
              </p:cNvPr>
              <p:cNvSpPr txBox="1"/>
              <p:nvPr/>
            </p:nvSpPr>
            <p:spPr>
              <a:xfrm>
                <a:off x="9459628" y="632220"/>
                <a:ext cx="15418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0" smtClean="0"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C8E1AB-96B1-4259-8B08-90C9690D4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628" y="632220"/>
                <a:ext cx="1541832" cy="461665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E5DF8A-4FDB-4AE3-92E6-DE54CA479696}"/>
              </a:ext>
            </a:extLst>
          </p:cNvPr>
          <p:cNvCxnSpPr>
            <a:stCxn id="7" idx="2"/>
            <a:endCxn id="4" idx="2"/>
          </p:cNvCxnSpPr>
          <p:nvPr/>
        </p:nvCxnSpPr>
        <p:spPr>
          <a:xfrm>
            <a:off x="1828704" y="1117899"/>
            <a:ext cx="0" cy="239284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AEBE28-3017-4269-A80E-612A325D42E9}"/>
              </a:ext>
            </a:extLst>
          </p:cNvPr>
          <p:cNvCxnSpPr/>
          <p:nvPr/>
        </p:nvCxnSpPr>
        <p:spPr>
          <a:xfrm>
            <a:off x="6062781" y="1105892"/>
            <a:ext cx="0" cy="239284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F273EE-9A93-43E8-988F-4345E83660AE}"/>
              </a:ext>
            </a:extLst>
          </p:cNvPr>
          <p:cNvCxnSpPr/>
          <p:nvPr/>
        </p:nvCxnSpPr>
        <p:spPr>
          <a:xfrm>
            <a:off x="10258745" y="1117899"/>
            <a:ext cx="0" cy="239284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F1412F-A579-4812-98AA-10884047861E}"/>
                  </a:ext>
                </a:extLst>
              </p:cNvPr>
              <p:cNvSpPr txBox="1"/>
              <p:nvPr/>
            </p:nvSpPr>
            <p:spPr>
              <a:xfrm>
                <a:off x="258344" y="6334780"/>
                <a:ext cx="11675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Graphically speaking, look at the symmetry of these graphs about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axis</m:t>
                    </m:r>
                  </m:oMath>
                </a14:m>
                <a:r>
                  <a:rPr lang="en-GB" sz="28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F1412F-A579-4812-98AA-108840478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44" y="6334780"/>
                <a:ext cx="11675312" cy="523220"/>
              </a:xfrm>
              <a:prstGeom prst="rect">
                <a:avLst/>
              </a:prstGeom>
              <a:blipFill>
                <a:blip r:embed="rId8"/>
                <a:stretch>
                  <a:fillRect l="-1044" t="-10465" r="-26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AC5F96D-5D31-451D-84D7-993AF004A5C5}"/>
              </a:ext>
            </a:extLst>
          </p:cNvPr>
          <p:cNvSpPr txBox="1"/>
          <p:nvPr/>
        </p:nvSpPr>
        <p:spPr>
          <a:xfrm>
            <a:off x="733125" y="3612089"/>
            <a:ext cx="267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Not symmetrical.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E1CA8-C7E5-444B-B5B2-1B3F06F12C35}"/>
              </a:ext>
            </a:extLst>
          </p:cNvPr>
          <p:cNvSpPr txBox="1"/>
          <p:nvPr/>
        </p:nvSpPr>
        <p:spPr>
          <a:xfrm>
            <a:off x="5047824" y="3612089"/>
            <a:ext cx="2078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00CC"/>
                </a:solidFill>
              </a:rPr>
              <a:t>Symmetrical.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70E6B7-027A-459A-8BA8-35C9B7E1016F}"/>
              </a:ext>
            </a:extLst>
          </p:cNvPr>
          <p:cNvSpPr txBox="1"/>
          <p:nvPr/>
        </p:nvSpPr>
        <p:spPr>
          <a:xfrm>
            <a:off x="8998955" y="3612089"/>
            <a:ext cx="267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Not symmetrical.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133887-834B-4FE8-9A86-063315580FFB}"/>
                  </a:ext>
                </a:extLst>
              </p:cNvPr>
              <p:cNvSpPr txBox="1"/>
              <p:nvPr/>
            </p:nvSpPr>
            <p:spPr>
              <a:xfrm>
                <a:off x="251092" y="4908560"/>
                <a:ext cx="3155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GB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133887-834B-4FE8-9A86-063315580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92" y="4908560"/>
                <a:ext cx="315522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221BCBF7-37E0-4A15-A742-33BC8CFCC1DC}"/>
              </a:ext>
            </a:extLst>
          </p:cNvPr>
          <p:cNvSpPr/>
          <p:nvPr/>
        </p:nvSpPr>
        <p:spPr>
          <a:xfrm>
            <a:off x="477766" y="1141938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52401FCE-D9D7-4284-8563-A6C7B9342BBA}"/>
              </a:ext>
            </a:extLst>
          </p:cNvPr>
          <p:cNvSpPr/>
          <p:nvPr/>
        </p:nvSpPr>
        <p:spPr>
          <a:xfrm>
            <a:off x="1348106" y="3416397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9B584B44-DD69-4C5E-B23C-AE1557B0A73A}"/>
              </a:ext>
            </a:extLst>
          </p:cNvPr>
          <p:cNvSpPr/>
          <p:nvPr/>
        </p:nvSpPr>
        <p:spPr>
          <a:xfrm>
            <a:off x="3107056" y="3422747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3901DC73-58B5-487B-B22E-FB78349AE8CA}"/>
              </a:ext>
            </a:extLst>
          </p:cNvPr>
          <p:cNvSpPr/>
          <p:nvPr/>
        </p:nvSpPr>
        <p:spPr>
          <a:xfrm>
            <a:off x="2230756" y="1130397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A4AE38-A0CA-44C8-9169-DAE106071965}"/>
              </a:ext>
            </a:extLst>
          </p:cNvPr>
          <p:cNvSpPr txBox="1"/>
          <p:nvPr/>
        </p:nvSpPr>
        <p:spPr>
          <a:xfrm>
            <a:off x="942649" y="3975047"/>
            <a:ext cx="220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Odd function.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F3C430-91CC-45E1-8656-F766FD4A0BDF}"/>
              </a:ext>
            </a:extLst>
          </p:cNvPr>
          <p:cNvSpPr txBox="1"/>
          <p:nvPr/>
        </p:nvSpPr>
        <p:spPr>
          <a:xfrm>
            <a:off x="4945680" y="3975047"/>
            <a:ext cx="2234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00CC"/>
                </a:solidFill>
              </a:rPr>
              <a:t>Even Function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6F19B-BE71-44DA-AAE7-F29F8318FA40}"/>
              </a:ext>
            </a:extLst>
          </p:cNvPr>
          <p:cNvSpPr txBox="1"/>
          <p:nvPr/>
        </p:nvSpPr>
        <p:spPr>
          <a:xfrm>
            <a:off x="9151565" y="3975047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Odd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F251C7-A61F-43EA-9717-3E6114476AFE}"/>
                  </a:ext>
                </a:extLst>
              </p:cNvPr>
              <p:cNvSpPr txBox="1"/>
              <p:nvPr/>
            </p:nvSpPr>
            <p:spPr>
              <a:xfrm>
                <a:off x="4629793" y="4887872"/>
                <a:ext cx="29142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GB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GB" sz="2800" b="1" dirty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F251C7-A61F-43EA-9717-3E6114476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93" y="4887872"/>
                <a:ext cx="291425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F4F717-6A8A-4310-9980-962229ADD243}"/>
                  </a:ext>
                </a:extLst>
              </p:cNvPr>
              <p:cNvSpPr txBox="1"/>
              <p:nvPr/>
            </p:nvSpPr>
            <p:spPr>
              <a:xfrm>
                <a:off x="8666161" y="4887872"/>
                <a:ext cx="3185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F4F717-6A8A-4310-9980-962229ADD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161" y="4887872"/>
                <a:ext cx="318516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308F2741-BD07-43E4-9FCF-F90897E9F8BC}"/>
              </a:ext>
            </a:extLst>
          </p:cNvPr>
          <p:cNvSpPr/>
          <p:nvPr/>
        </p:nvSpPr>
        <p:spPr>
          <a:xfrm>
            <a:off x="5153214" y="3422793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537EEB07-B598-4C83-B6B8-2F5CFCC8823B}"/>
              </a:ext>
            </a:extLst>
          </p:cNvPr>
          <p:cNvSpPr/>
          <p:nvPr/>
        </p:nvSpPr>
        <p:spPr>
          <a:xfrm>
            <a:off x="6911874" y="3422747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A93A7086-BF64-4879-9C71-F692C991F443}"/>
              </a:ext>
            </a:extLst>
          </p:cNvPr>
          <p:cNvSpPr/>
          <p:nvPr/>
        </p:nvSpPr>
        <p:spPr>
          <a:xfrm>
            <a:off x="7765314" y="1141937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4ECA0634-1EC1-4996-B85C-4C98394C7E77}"/>
              </a:ext>
            </a:extLst>
          </p:cNvPr>
          <p:cNvSpPr/>
          <p:nvPr/>
        </p:nvSpPr>
        <p:spPr>
          <a:xfrm>
            <a:off x="4265477" y="1117899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DD6146F9-AC53-4232-BD24-76D9149C1C98}"/>
              </a:ext>
            </a:extLst>
          </p:cNvPr>
          <p:cNvSpPr/>
          <p:nvPr/>
        </p:nvSpPr>
        <p:spPr>
          <a:xfrm>
            <a:off x="6459625" y="2279652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2DC80F12-E9E4-49AC-AE4B-D8A9EDBF823F}"/>
              </a:ext>
            </a:extLst>
          </p:cNvPr>
          <p:cNvSpPr/>
          <p:nvPr/>
        </p:nvSpPr>
        <p:spPr>
          <a:xfrm>
            <a:off x="4714818" y="2284415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215470C9-D18E-4664-A2DD-72DF19B27AE5}"/>
              </a:ext>
            </a:extLst>
          </p:cNvPr>
          <p:cNvSpPr/>
          <p:nvPr/>
        </p:nvSpPr>
        <p:spPr>
          <a:xfrm>
            <a:off x="5584974" y="2280536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1AD3E6B6-07DC-4983-B4E2-781D95806FEC}"/>
              </a:ext>
            </a:extLst>
          </p:cNvPr>
          <p:cNvSpPr/>
          <p:nvPr/>
        </p:nvSpPr>
        <p:spPr>
          <a:xfrm>
            <a:off x="7338408" y="2286697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104584E7-D6FE-4C14-A4D3-78DD3A2ED328}"/>
              </a:ext>
            </a:extLst>
          </p:cNvPr>
          <p:cNvSpPr/>
          <p:nvPr/>
        </p:nvSpPr>
        <p:spPr>
          <a:xfrm>
            <a:off x="10440727" y="2060520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CD14EEC6-FE37-4448-96A6-8C89D445FE65}"/>
              </a:ext>
            </a:extLst>
          </p:cNvPr>
          <p:cNvSpPr/>
          <p:nvPr/>
        </p:nvSpPr>
        <p:spPr>
          <a:xfrm>
            <a:off x="9980670" y="2507588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00448666-3256-4828-9F43-31DAD1B72C1A}"/>
              </a:ext>
            </a:extLst>
          </p:cNvPr>
          <p:cNvSpPr/>
          <p:nvPr/>
        </p:nvSpPr>
        <p:spPr>
          <a:xfrm>
            <a:off x="11355127" y="2060519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44B22BCA-BB47-45EA-A6C5-C9B583A7B276}"/>
              </a:ext>
            </a:extLst>
          </p:cNvPr>
          <p:cNvSpPr/>
          <p:nvPr/>
        </p:nvSpPr>
        <p:spPr>
          <a:xfrm>
            <a:off x="9056779" y="2505587"/>
            <a:ext cx="72337" cy="79129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6DA5D2-5127-479F-A4D5-9D8731EE368D}"/>
              </a:ext>
            </a:extLst>
          </p:cNvPr>
          <p:cNvSpPr txBox="1"/>
          <p:nvPr/>
        </p:nvSpPr>
        <p:spPr>
          <a:xfrm>
            <a:off x="277316" y="6314092"/>
            <a:ext cx="6760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Algebraically, look at the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points</a:t>
            </a:r>
            <a:r>
              <a:rPr lang="en-GB" sz="2800" dirty="0"/>
              <a:t> on the graph.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541CD0-B71C-44E3-AE84-BB6D4D451C68}"/>
              </a:ext>
            </a:extLst>
          </p:cNvPr>
          <p:cNvSpPr/>
          <p:nvPr/>
        </p:nvSpPr>
        <p:spPr>
          <a:xfrm>
            <a:off x="251092" y="4861226"/>
            <a:ext cx="11600235" cy="6891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EB557-EEAE-4E49-AF8D-D653E09A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8" grpId="0"/>
      <p:bldP spid="22" grpId="0"/>
      <p:bldP spid="25" grpId="0" animBg="1"/>
      <p:bldP spid="26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C222-AD73-45B4-9C12-D818F2E6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Summary of Basic Trig Identities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CDF06-2516-45AC-835E-EC905A164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9"/>
          <a:stretch/>
        </p:blipFill>
        <p:spPr>
          <a:xfrm>
            <a:off x="2039983" y="1325563"/>
            <a:ext cx="8112033" cy="55324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91D92-E078-4257-BE0F-70E39004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6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569E299-6FB1-44A8-B672-193F970251A3}"/>
              </a:ext>
            </a:extLst>
          </p:cNvPr>
          <p:cNvGrpSpPr/>
          <p:nvPr/>
        </p:nvGrpSpPr>
        <p:grpSpPr>
          <a:xfrm>
            <a:off x="-7938" y="900733"/>
            <a:ext cx="6535435" cy="3693423"/>
            <a:chOff x="0" y="876012"/>
            <a:chExt cx="6535435" cy="36934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A98544-87D3-4FDE-AA86-6C0B1B74B1DA}"/>
                </a:ext>
              </a:extLst>
            </p:cNvPr>
            <p:cNvGrpSpPr/>
            <p:nvPr/>
          </p:nvGrpSpPr>
          <p:grpSpPr>
            <a:xfrm>
              <a:off x="1441975" y="1423908"/>
              <a:ext cx="3152653" cy="2637445"/>
              <a:chOff x="6096000" y="1049172"/>
              <a:chExt cx="4680518" cy="4680518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BED3B0A-030D-4252-91BD-8DFD4C9273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53214" y="1049172"/>
                <a:ext cx="0" cy="4680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67734E3-BFF0-4F2A-A5CA-679A5A3369E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436259" y="969879"/>
                <a:ext cx="0" cy="4680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ADC1185-3505-4DFB-A5E4-3E6997E2125C}"/>
                    </a:ext>
                  </a:extLst>
                </p:cNvPr>
                <p:cNvSpPr txBox="1"/>
                <p:nvPr/>
              </p:nvSpPr>
              <p:spPr>
                <a:xfrm>
                  <a:off x="4530491" y="2509267"/>
                  <a:ext cx="452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0°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ADC1185-3505-4DFB-A5E4-3E6997E21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0491" y="2509267"/>
                  <a:ext cx="4523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344AF9E-C4DF-4C82-B852-6C5470B0C5C5}"/>
                    </a:ext>
                  </a:extLst>
                </p:cNvPr>
                <p:cNvSpPr txBox="1"/>
                <p:nvPr/>
              </p:nvSpPr>
              <p:spPr>
                <a:xfrm>
                  <a:off x="2794804" y="1124484"/>
                  <a:ext cx="5806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90°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344AF9E-C4DF-4C82-B852-6C5470B0C5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804" y="1124484"/>
                  <a:ext cx="58060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1EB55C4-21B2-4E60-B94D-02CD9789DEBF}"/>
                    </a:ext>
                  </a:extLst>
                </p:cNvPr>
                <p:cNvSpPr txBox="1"/>
                <p:nvPr/>
              </p:nvSpPr>
              <p:spPr>
                <a:xfrm>
                  <a:off x="3385075" y="1829924"/>
                  <a:ext cx="788934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Al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GB" sz="2400" b="0" dirty="0"/>
                </a:p>
                <a:p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1EB55C4-21B2-4E60-B94D-02CD9789D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5075" y="1829924"/>
                  <a:ext cx="788934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23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049B998-A8B2-4254-8398-79EE554A3B0B}"/>
                    </a:ext>
                  </a:extLst>
                </p:cNvPr>
                <p:cNvSpPr txBox="1"/>
                <p:nvPr/>
              </p:nvSpPr>
              <p:spPr>
                <a:xfrm>
                  <a:off x="840668" y="2504909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80°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049B998-A8B2-4254-8398-79EE554A3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668" y="2504909"/>
                  <a:ext cx="70884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D27A3EB-26C8-4E8B-926F-EC6D5B16790B}"/>
                    </a:ext>
                  </a:extLst>
                </p:cNvPr>
                <p:cNvSpPr txBox="1"/>
                <p:nvPr/>
              </p:nvSpPr>
              <p:spPr>
                <a:xfrm>
                  <a:off x="1755155" y="1831672"/>
                  <a:ext cx="838628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b>
                            <m:r>
                              <a:rPr lang="en-GB" sz="24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GB" sz="2400" b="0" dirty="0">
                    <a:solidFill>
                      <a:srgbClr val="0000CC"/>
                    </a:solidFill>
                  </a:endParaRPr>
                </a:p>
                <a:p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D27A3EB-26C8-4E8B-926F-EC6D5B167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5155" y="1831672"/>
                  <a:ext cx="838628" cy="738664"/>
                </a:xfrm>
                <a:prstGeom prst="rect">
                  <a:avLst/>
                </a:prstGeom>
                <a:blipFill>
                  <a:blip r:embed="rId6"/>
                  <a:stretch>
                    <a:fillRect l="-21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2827E37-EC3C-42B4-B72A-251662623749}"/>
                    </a:ext>
                  </a:extLst>
                </p:cNvPr>
                <p:cNvSpPr txBox="1"/>
                <p:nvPr/>
              </p:nvSpPr>
              <p:spPr>
                <a:xfrm>
                  <a:off x="1755155" y="3133348"/>
                  <a:ext cx="934808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b>
                            <m:r>
                              <a:rPr lang="en-GB" sz="24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GB" sz="2400" b="0" dirty="0">
                    <a:solidFill>
                      <a:srgbClr val="0000CC"/>
                    </a:solidFill>
                  </a:endParaRPr>
                </a:p>
                <a:p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2827E37-EC3C-42B4-B72A-251662623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5155" y="3133348"/>
                  <a:ext cx="934808" cy="738664"/>
                </a:xfrm>
                <a:prstGeom prst="rect">
                  <a:avLst/>
                </a:prstGeom>
                <a:blipFill>
                  <a:blip r:embed="rId7"/>
                  <a:stretch>
                    <a:fillRect l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3471B73-0BE4-42E7-9514-8D3E4140D18F}"/>
                    </a:ext>
                  </a:extLst>
                </p:cNvPr>
                <p:cNvSpPr txBox="1"/>
                <p:nvPr/>
              </p:nvSpPr>
              <p:spPr>
                <a:xfrm>
                  <a:off x="4871797" y="2509267"/>
                  <a:ext cx="7665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,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3471B73-0BE4-42E7-9514-8D3E4140D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1797" y="2509267"/>
                  <a:ext cx="76655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7143" t="-10000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E6AC25C-6A73-4E20-B7D3-DDDD4552310B}"/>
                    </a:ext>
                  </a:extLst>
                </p:cNvPr>
                <p:cNvSpPr txBox="1"/>
                <p:nvPr/>
              </p:nvSpPr>
              <p:spPr>
                <a:xfrm>
                  <a:off x="3369482" y="3133348"/>
                  <a:ext cx="899542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b>
                            <m:r>
                              <a:rPr lang="en-GB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GB" sz="2400" b="0" dirty="0">
                    <a:solidFill>
                      <a:srgbClr val="FF0000"/>
                    </a:solidFill>
                  </a:endParaRPr>
                </a:p>
                <a:p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E6AC25C-6A73-4E20-B7D3-DDDD45523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482" y="3133348"/>
                  <a:ext cx="899542" cy="738664"/>
                </a:xfrm>
                <a:prstGeom prst="rect">
                  <a:avLst/>
                </a:prstGeom>
                <a:blipFill>
                  <a:blip r:embed="rId9"/>
                  <a:stretch>
                    <a:fillRect l="-13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92382E6E-FD11-4989-B3F3-1F3F275C8CD7}"/>
                </a:ext>
              </a:extLst>
            </p:cNvPr>
            <p:cNvSpPr/>
            <p:nvPr/>
          </p:nvSpPr>
          <p:spPr>
            <a:xfrm>
              <a:off x="2575274" y="1515354"/>
              <a:ext cx="2347102" cy="1818202"/>
            </a:xfrm>
            <a:prstGeom prst="arc">
              <a:avLst>
                <a:gd name="adj1" fmla="val 16880480"/>
                <a:gd name="adj2" fmla="val 0"/>
              </a:avLst>
            </a:prstGeom>
            <a:ln w="571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115E999-0896-4666-991F-E6E6D5729CE9}"/>
                    </a:ext>
                  </a:extLst>
                </p:cNvPr>
                <p:cNvSpPr txBox="1"/>
                <p:nvPr/>
              </p:nvSpPr>
              <p:spPr>
                <a:xfrm>
                  <a:off x="4688799" y="1548003"/>
                  <a:ext cx="482824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n>
                              <a:solidFill>
                                <a:srgbClr val="C00000"/>
                              </a:solidFill>
                            </a:ln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GB" sz="2400" b="0" dirty="0"/>
                </a:p>
                <a:p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115E999-0896-4666-991F-E6E6D5729C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8799" y="1548003"/>
                  <a:ext cx="482824" cy="7386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87B5A98-CC87-4493-A26F-EA4355025C15}"/>
                </a:ext>
              </a:extLst>
            </p:cNvPr>
            <p:cNvSpPr/>
            <p:nvPr/>
          </p:nvSpPr>
          <p:spPr>
            <a:xfrm flipV="1">
              <a:off x="2572316" y="2249729"/>
              <a:ext cx="2347102" cy="1818202"/>
            </a:xfrm>
            <a:prstGeom prst="arc">
              <a:avLst>
                <a:gd name="adj1" fmla="val 16880480"/>
                <a:gd name="adj2" fmla="val 0"/>
              </a:avLst>
            </a:prstGeom>
            <a:ln w="571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247679-8A5F-44E0-A973-15C96474C9BD}"/>
                </a:ext>
              </a:extLst>
            </p:cNvPr>
            <p:cNvSpPr txBox="1"/>
            <p:nvPr/>
          </p:nvSpPr>
          <p:spPr>
            <a:xfrm>
              <a:off x="4729840" y="3409774"/>
              <a:ext cx="33855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n>
                    <a:solidFill>
                      <a:srgbClr val="C00000"/>
                    </a:solidFill>
                  </a:ln>
                </a:rPr>
                <a:t>_</a:t>
              </a:r>
            </a:p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67EC237-4910-4486-82B6-D04D8FA002C1}"/>
                    </a:ext>
                  </a:extLst>
                </p:cNvPr>
                <p:cNvSpPr txBox="1"/>
                <p:nvPr/>
              </p:nvSpPr>
              <p:spPr>
                <a:xfrm>
                  <a:off x="2556675" y="4200103"/>
                  <a:ext cx="9460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90°)</m:t>
                        </m:r>
                      </m:oMath>
                    </m:oMathPara>
                  </a14:m>
                  <a:endParaRPr lang="en-GB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67EC237-4910-4486-82B6-D04D8FA00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675" y="4200103"/>
                  <a:ext cx="946093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212406D-9E28-44EF-B9A8-92B542B27967}"/>
                    </a:ext>
                  </a:extLst>
                </p:cNvPr>
                <p:cNvSpPr txBox="1"/>
                <p:nvPr/>
              </p:nvSpPr>
              <p:spPr>
                <a:xfrm>
                  <a:off x="0" y="2490621"/>
                  <a:ext cx="10743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180°)</m:t>
                        </m:r>
                      </m:oMath>
                    </m:oMathPara>
                  </a14:m>
                  <a:endParaRPr lang="en-GB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212406D-9E28-44EF-B9A8-92B542B27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490621"/>
                  <a:ext cx="1074333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714355D-A31F-4BDB-97C9-4417D94902F6}"/>
                    </a:ext>
                  </a:extLst>
                </p:cNvPr>
                <p:cNvSpPr txBox="1"/>
                <p:nvPr/>
              </p:nvSpPr>
              <p:spPr>
                <a:xfrm>
                  <a:off x="2481134" y="876012"/>
                  <a:ext cx="10743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270°)</m:t>
                        </m:r>
                      </m:oMath>
                    </m:oMathPara>
                  </a14:m>
                  <a:endParaRPr lang="en-GB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714355D-A31F-4BDB-97C9-4417D94902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1134" y="876012"/>
                  <a:ext cx="107433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25E00B7-9E07-457F-8DB5-F3FC72B6D274}"/>
                    </a:ext>
                  </a:extLst>
                </p:cNvPr>
                <p:cNvSpPr txBox="1"/>
                <p:nvPr/>
              </p:nvSpPr>
              <p:spPr>
                <a:xfrm>
                  <a:off x="5461102" y="2504909"/>
                  <a:ext cx="10743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360°)</m:t>
                        </m:r>
                      </m:oMath>
                    </m:oMathPara>
                  </a14:m>
                  <a:endParaRPr lang="en-GB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25E00B7-9E07-457F-8DB5-F3FC72B6D2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102" y="2504909"/>
                  <a:ext cx="107433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C8640BB-CD22-403C-A486-53CCF2CD9B50}"/>
                    </a:ext>
                  </a:extLst>
                </p:cNvPr>
                <p:cNvSpPr txBox="1"/>
                <p:nvPr/>
              </p:nvSpPr>
              <p:spPr>
                <a:xfrm>
                  <a:off x="2730684" y="3981225"/>
                  <a:ext cx="708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70°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C8640BB-CD22-403C-A486-53CCF2CD9B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0684" y="3981225"/>
                  <a:ext cx="70884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1DA0BBD-B0B0-4326-8638-CADBE643DD80}"/>
              </a:ext>
            </a:extLst>
          </p:cNvPr>
          <p:cNvSpPr txBox="1"/>
          <p:nvPr/>
        </p:nvSpPr>
        <p:spPr>
          <a:xfrm>
            <a:off x="832730" y="4843215"/>
            <a:ext cx="549022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Quadrant 1 – All the trig functions are positive</a:t>
            </a:r>
          </a:p>
          <a:p>
            <a:endParaRPr lang="en-GB" sz="1200" b="1" dirty="0"/>
          </a:p>
          <a:p>
            <a:r>
              <a:rPr lang="en-GB" sz="2000" b="1" dirty="0">
                <a:solidFill>
                  <a:srgbClr val="0000CC"/>
                </a:solidFill>
              </a:rPr>
              <a:t>Quadrant 2 – Only the sine function is positive</a:t>
            </a:r>
          </a:p>
          <a:p>
            <a:endParaRPr lang="en-GB" sz="1200" b="1" dirty="0"/>
          </a:p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Quadrant 3 – Only the tangent function is positive</a:t>
            </a:r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Quadrant 4 – Only the cosine function is positive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F7A897-F873-4294-8244-C3225734FF70}"/>
              </a:ext>
            </a:extLst>
          </p:cNvPr>
          <p:cNvGrpSpPr/>
          <p:nvPr/>
        </p:nvGrpSpPr>
        <p:grpSpPr>
          <a:xfrm>
            <a:off x="7441097" y="1337405"/>
            <a:ext cx="3654398" cy="2812888"/>
            <a:chOff x="6693430" y="4303744"/>
            <a:chExt cx="2974130" cy="23730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E909EBE-87A3-416B-8447-FF68F7ED7B3E}"/>
                </a:ext>
              </a:extLst>
            </p:cNvPr>
            <p:cNvGrpSpPr/>
            <p:nvPr/>
          </p:nvGrpSpPr>
          <p:grpSpPr>
            <a:xfrm>
              <a:off x="6693430" y="4303744"/>
              <a:ext cx="2974130" cy="2373077"/>
              <a:chOff x="6096000" y="1243274"/>
              <a:chExt cx="4415478" cy="4211359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0CAF514-F94F-42DB-8227-5050B0365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3739" y="1243274"/>
                <a:ext cx="0" cy="42113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E1C08FE-DC67-4A83-8635-82962986A5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0" y="3309999"/>
                <a:ext cx="4415478" cy="1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006FA16-7193-4FC0-A8BB-4B1AACA30E5E}"/>
                    </a:ext>
                  </a:extLst>
                </p:cNvPr>
                <p:cNvSpPr txBox="1"/>
                <p:nvPr/>
              </p:nvSpPr>
              <p:spPr>
                <a:xfrm>
                  <a:off x="8687173" y="4635624"/>
                  <a:ext cx="375987" cy="623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oMath>
                    </m:oMathPara>
                  </a14:m>
                  <a:endParaRPr lang="en-GB" sz="2400" b="1" dirty="0"/>
                </a:p>
                <a:p>
                  <a:endParaRPr lang="en-GB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006FA16-7193-4FC0-A8BB-4B1AACA30E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7173" y="4635624"/>
                  <a:ext cx="375987" cy="623170"/>
                </a:xfrm>
                <a:prstGeom prst="rect">
                  <a:avLst/>
                </a:prstGeom>
                <a:blipFill>
                  <a:blip r:embed="rId16"/>
                  <a:stretch>
                    <a:fillRect l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C8F6859-8F24-4336-8CD9-3BC38F314350}"/>
                    </a:ext>
                  </a:extLst>
                </p:cNvPr>
                <p:cNvSpPr txBox="1"/>
                <p:nvPr/>
              </p:nvSpPr>
              <p:spPr>
                <a:xfrm>
                  <a:off x="7335665" y="4659122"/>
                  <a:ext cx="338153" cy="389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4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oMath>
                    </m:oMathPara>
                  </a14:m>
                  <a:endParaRPr lang="en-GB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C8F6859-8F24-4336-8CD9-3BC38F314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5665" y="4659122"/>
                  <a:ext cx="338153" cy="389481"/>
                </a:xfrm>
                <a:prstGeom prst="rect">
                  <a:avLst/>
                </a:prstGeom>
                <a:blipFill>
                  <a:blip r:embed="rId17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38B19CA-0229-451E-A545-5DB1907E0066}"/>
                    </a:ext>
                  </a:extLst>
                </p:cNvPr>
                <p:cNvSpPr txBox="1"/>
                <p:nvPr/>
              </p:nvSpPr>
              <p:spPr>
                <a:xfrm>
                  <a:off x="7335665" y="5903808"/>
                  <a:ext cx="370769" cy="623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4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oMath>
                    </m:oMathPara>
                  </a14:m>
                  <a:endParaRPr lang="en-GB" sz="24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  <a:p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38B19CA-0229-451E-A545-5DB1907E0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5665" y="5903808"/>
                  <a:ext cx="370769" cy="623170"/>
                </a:xfrm>
                <a:prstGeom prst="rect">
                  <a:avLst/>
                </a:prstGeom>
                <a:blipFill>
                  <a:blip r:embed="rId18"/>
                  <a:stretch>
                    <a:fillRect l="-2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58F405D-A59D-44BD-9C80-3BDA81B5037F}"/>
                    </a:ext>
                  </a:extLst>
                </p:cNvPr>
                <p:cNvSpPr txBox="1"/>
                <p:nvPr/>
              </p:nvSpPr>
              <p:spPr>
                <a:xfrm>
                  <a:off x="8696785" y="5903808"/>
                  <a:ext cx="353808" cy="3894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oMath>
                    </m:oMathPara>
                  </a14:m>
                  <a:endParaRPr lang="en-GB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58F405D-A59D-44BD-9C80-3BDA81B50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6785" y="5903808"/>
                  <a:ext cx="353808" cy="389481"/>
                </a:xfrm>
                <a:prstGeom prst="rect">
                  <a:avLst/>
                </a:prstGeom>
                <a:blipFill>
                  <a:blip r:embed="rId19"/>
                  <a:stretch>
                    <a:fillRect l="-2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98011E0-49F9-487B-8621-6ED6BF46818E}"/>
              </a:ext>
            </a:extLst>
          </p:cNvPr>
          <p:cNvSpPr txBox="1"/>
          <p:nvPr/>
        </p:nvSpPr>
        <p:spPr>
          <a:xfrm>
            <a:off x="6991825" y="813109"/>
            <a:ext cx="4805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Sometimes referred to as the CAST diagram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3248C72-D733-4224-981F-96D5C71ACF55}"/>
              </a:ext>
            </a:extLst>
          </p:cNvPr>
          <p:cNvSpPr txBox="1">
            <a:spLocks/>
          </p:cNvSpPr>
          <p:nvPr/>
        </p:nvSpPr>
        <p:spPr>
          <a:xfrm>
            <a:off x="854627" y="-86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Memory Aid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FEB55B-0FE3-4A19-ACF7-2DC7C314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6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825F-6051-4032-9CB9-F1C0B1C3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Example 1 – Trig Identities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3571C-A459-4DB8-82A2-F29E134B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95666"/>
            <a:ext cx="8743950" cy="47587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021732-642E-4A84-A25E-BC2836415F0E}"/>
              </a:ext>
            </a:extLst>
          </p:cNvPr>
          <p:cNvSpPr/>
          <p:nvPr/>
        </p:nvSpPr>
        <p:spPr>
          <a:xfrm>
            <a:off x="1200150" y="2133600"/>
            <a:ext cx="8420100" cy="41208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7FFCE4-ED0D-4FA3-9270-B717A3B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825F-6051-4032-9CB9-F1C0B1C3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Example 1 – Trig Identities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AB7C6-A58B-4B17-9469-BC8A2A19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3097"/>
            <a:ext cx="9617765" cy="4435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4AEB00-E82F-45C9-910E-D536048354D6}"/>
              </a:ext>
            </a:extLst>
          </p:cNvPr>
          <p:cNvSpPr/>
          <p:nvPr/>
        </p:nvSpPr>
        <p:spPr>
          <a:xfrm>
            <a:off x="1200149" y="2213114"/>
            <a:ext cx="9414841" cy="39219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0A572-C7D1-4082-A610-DE3FC4FD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3CC9F-C660-4D2A-8EE9-C513F061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Guided Practice 1 – Trig Identities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4996A-A9F6-423C-B589-1500FF08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2187"/>
            <a:ext cx="9697447" cy="19901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C33318-9A03-4C48-A224-13DA92C05E24}"/>
              </a:ext>
            </a:extLst>
          </p:cNvPr>
          <p:cNvSpPr/>
          <p:nvPr/>
        </p:nvSpPr>
        <p:spPr>
          <a:xfrm>
            <a:off x="8714133" y="2012187"/>
            <a:ext cx="1450286" cy="9112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4D472-75B5-4E0E-8359-C78E4001C9D3}"/>
              </a:ext>
            </a:extLst>
          </p:cNvPr>
          <p:cNvSpPr/>
          <p:nvPr/>
        </p:nvSpPr>
        <p:spPr>
          <a:xfrm>
            <a:off x="9217716" y="2986602"/>
            <a:ext cx="1450286" cy="9112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B0ABE4-9D12-4F05-A31E-A0EC428C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825F-6051-4032-9CB9-F1C0B1C3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Example 2 – Simplifying an Expression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E8DB9-BAFF-4AB7-8F22-CEF9728A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28" y="1690688"/>
            <a:ext cx="8980952" cy="41714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DAD54E-0545-4CA8-8E09-B15DC43BF8C2}"/>
              </a:ext>
            </a:extLst>
          </p:cNvPr>
          <p:cNvSpPr/>
          <p:nvPr/>
        </p:nvSpPr>
        <p:spPr>
          <a:xfrm>
            <a:off x="930314" y="2434398"/>
            <a:ext cx="9165180" cy="39219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88131-1F60-4786-97DF-E9A38E41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8849AE71-ED00-4557-A477-370A87F7867A}"/>
              </a:ext>
            </a:extLst>
          </p:cNvPr>
          <p:cNvSpPr txBox="1"/>
          <p:nvPr/>
        </p:nvSpPr>
        <p:spPr>
          <a:xfrm>
            <a:off x="3527694" y="638459"/>
            <a:ext cx="668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Video – How to use the timed progress bars</a:t>
            </a: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DF8F897D-E60B-439B-9018-E4B8592C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157464D-7BBE-41F3-900C-38A7769D554C}" type="slidenum">
              <a:rPr lang="en-GB" smtClean="0"/>
              <a:t>2</a:t>
            </a:fld>
            <a:endParaRPr lang="en-GB"/>
          </a:p>
        </p:txBody>
      </p:sp>
      <p:pic>
        <p:nvPicPr>
          <p:cNvPr id="2" name="Using the timed progress bar">
            <a:hlinkClick r:id="" action="ppaction://media"/>
            <a:extLst>
              <a:ext uri="{FF2B5EF4-FFF2-40B4-BE49-F238E27FC236}">
                <a16:creationId xmlns:a16="http://schemas.microsoft.com/office/drawing/2014/main" id="{4BC2341F-994D-4C28-9AA3-000621F57C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0836" y="1401957"/>
            <a:ext cx="9290327" cy="471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5557EF-2D3A-460C-AC18-54BF9A516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228571" cy="1447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3CC9F-C660-4D2A-8EE9-C513F061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Guided Practice 2 – Simplifying an Expression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33318-9A03-4C48-A224-13DA92C05E24}"/>
              </a:ext>
            </a:extLst>
          </p:cNvPr>
          <p:cNvSpPr/>
          <p:nvPr/>
        </p:nvSpPr>
        <p:spPr>
          <a:xfrm>
            <a:off x="3771072" y="2227008"/>
            <a:ext cx="1450286" cy="9112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4D472-75B5-4E0E-8359-C78E4001C9D3}"/>
              </a:ext>
            </a:extLst>
          </p:cNvPr>
          <p:cNvSpPr/>
          <p:nvPr/>
        </p:nvSpPr>
        <p:spPr>
          <a:xfrm>
            <a:off x="10158620" y="2190183"/>
            <a:ext cx="1450286" cy="9112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F460F-D2B3-49EC-A0CC-146F6F4B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825F-6051-4032-9CB9-F1C0B1C3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Example 3 – Simplify and Use an Expression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863DB-D625-40FA-AF04-910843472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959636" cy="4571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9F7C41-C4AD-43EB-8202-23D3896252D8}"/>
              </a:ext>
            </a:extLst>
          </p:cNvPr>
          <p:cNvSpPr/>
          <p:nvPr/>
        </p:nvSpPr>
        <p:spPr>
          <a:xfrm>
            <a:off x="1218028" y="2745445"/>
            <a:ext cx="5579808" cy="37474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552C9-AC03-4458-877B-031E7B872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14" r="52423"/>
          <a:stretch/>
        </p:blipFill>
        <p:spPr>
          <a:xfrm>
            <a:off x="8481626" y="1346772"/>
            <a:ext cx="3557974" cy="2970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6368B9-9EE8-47AA-86E6-FCA582ED2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9" t="1051"/>
          <a:stretch/>
        </p:blipFill>
        <p:spPr>
          <a:xfrm>
            <a:off x="8481626" y="3970443"/>
            <a:ext cx="3424624" cy="276099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4E35F8-68D3-4BF3-9411-F34D17D61A0B}"/>
              </a:ext>
            </a:extLst>
          </p:cNvPr>
          <p:cNvCxnSpPr/>
          <p:nvPr/>
        </p:nvCxnSpPr>
        <p:spPr>
          <a:xfrm>
            <a:off x="6400800" y="1962150"/>
            <a:ext cx="1905000" cy="0"/>
          </a:xfrm>
          <a:prstGeom prst="straightConnector1">
            <a:avLst/>
          </a:prstGeom>
          <a:ln w="28575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C0267C-CE8E-4BE0-BF13-204CE377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1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3E6AE-6367-4A59-98F7-2E738B38C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683977" cy="46717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60D5B2-3CD0-4DDE-B025-F0A9309B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Example 3 – Simplify and Use an Expression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AE792-0455-46D4-BED9-48A06BBF83EF}"/>
              </a:ext>
            </a:extLst>
          </p:cNvPr>
          <p:cNvSpPr/>
          <p:nvPr/>
        </p:nvSpPr>
        <p:spPr>
          <a:xfrm>
            <a:off x="1122777" y="2307295"/>
            <a:ext cx="8399399" cy="4185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FF89F3-EA32-403A-AA58-D4FA3735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DD52C-BB4C-4597-A4BD-A9367027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76" y="2219476"/>
            <a:ext cx="10419048" cy="1209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C93F0C-4662-48C3-94D9-22C386CD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5261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Guided Practice 3 – Simplify and Use Expression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A38FB-0238-4FF0-B814-050454B6FFA3}"/>
              </a:ext>
            </a:extLst>
          </p:cNvPr>
          <p:cNvSpPr/>
          <p:nvPr/>
        </p:nvSpPr>
        <p:spPr>
          <a:xfrm>
            <a:off x="8568358" y="2081234"/>
            <a:ext cx="2737165" cy="1347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18D70-2AA4-450D-9F29-4DE5BA61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D0A5-8647-4D37-9BBD-075D4EE41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Practice Questions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AB1FF-5434-466D-98DB-370B18D7D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55" y="1383891"/>
            <a:ext cx="9309987" cy="5329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140E41-6037-4CD1-9FBD-9D25CBEC670F}"/>
              </a:ext>
            </a:extLst>
          </p:cNvPr>
          <p:cNvSpPr/>
          <p:nvPr/>
        </p:nvSpPr>
        <p:spPr>
          <a:xfrm>
            <a:off x="4115628" y="1776213"/>
            <a:ext cx="535886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87241-262A-4A09-8221-CAA401DA0761}"/>
              </a:ext>
            </a:extLst>
          </p:cNvPr>
          <p:cNvSpPr/>
          <p:nvPr/>
        </p:nvSpPr>
        <p:spPr>
          <a:xfrm>
            <a:off x="4115628" y="2523926"/>
            <a:ext cx="535886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0E1FC3-5BE3-45B7-BC4D-7FDE8418808D}"/>
              </a:ext>
            </a:extLst>
          </p:cNvPr>
          <p:cNvSpPr/>
          <p:nvPr/>
        </p:nvSpPr>
        <p:spPr>
          <a:xfrm>
            <a:off x="9297228" y="1776213"/>
            <a:ext cx="535886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15A628-5FA1-4B57-BD87-AA92AC76268D}"/>
              </a:ext>
            </a:extLst>
          </p:cNvPr>
          <p:cNvSpPr/>
          <p:nvPr/>
        </p:nvSpPr>
        <p:spPr>
          <a:xfrm>
            <a:off x="9297228" y="2546405"/>
            <a:ext cx="535886" cy="5869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9713B-74B7-47D2-97F0-055B09FC8F00}"/>
              </a:ext>
            </a:extLst>
          </p:cNvPr>
          <p:cNvSpPr/>
          <p:nvPr/>
        </p:nvSpPr>
        <p:spPr>
          <a:xfrm>
            <a:off x="4651514" y="3538396"/>
            <a:ext cx="535886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C42D6F-FBDC-4EC7-8854-293A56F25870}"/>
              </a:ext>
            </a:extLst>
          </p:cNvPr>
          <p:cNvSpPr/>
          <p:nvPr/>
        </p:nvSpPr>
        <p:spPr>
          <a:xfrm>
            <a:off x="4223657" y="4252817"/>
            <a:ext cx="695800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044AC-D663-445D-A391-59D2BFD4CEC2}"/>
              </a:ext>
            </a:extLst>
          </p:cNvPr>
          <p:cNvSpPr/>
          <p:nvPr/>
        </p:nvSpPr>
        <p:spPr>
          <a:xfrm>
            <a:off x="9550400" y="3458028"/>
            <a:ext cx="612011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F5AA0B-0A0E-43D1-8B48-E9BCECEA1554}"/>
              </a:ext>
            </a:extLst>
          </p:cNvPr>
          <p:cNvSpPr/>
          <p:nvPr/>
        </p:nvSpPr>
        <p:spPr>
          <a:xfrm>
            <a:off x="9561082" y="4228221"/>
            <a:ext cx="695800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13E9B-2169-4EAE-8D4A-85D9B27FFEBB}"/>
              </a:ext>
            </a:extLst>
          </p:cNvPr>
          <p:cNvSpPr/>
          <p:nvPr/>
        </p:nvSpPr>
        <p:spPr>
          <a:xfrm>
            <a:off x="4303614" y="5386104"/>
            <a:ext cx="535886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D8F14E-BDBF-401E-BCE8-AFAF14094C67}"/>
              </a:ext>
            </a:extLst>
          </p:cNvPr>
          <p:cNvSpPr/>
          <p:nvPr/>
        </p:nvSpPr>
        <p:spPr>
          <a:xfrm>
            <a:off x="4172542" y="6103567"/>
            <a:ext cx="535886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A7CE01-DCA8-4945-8DF6-BF33C46680E1}"/>
              </a:ext>
            </a:extLst>
          </p:cNvPr>
          <p:cNvSpPr/>
          <p:nvPr/>
        </p:nvSpPr>
        <p:spPr>
          <a:xfrm>
            <a:off x="9502138" y="5381466"/>
            <a:ext cx="535886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2F691E-14A2-42F6-B17C-648EDF679CDB}"/>
              </a:ext>
            </a:extLst>
          </p:cNvPr>
          <p:cNvSpPr/>
          <p:nvPr/>
        </p:nvSpPr>
        <p:spPr>
          <a:xfrm>
            <a:off x="9571321" y="6106815"/>
            <a:ext cx="535886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A5053-F309-4599-8B4A-1DB38905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6137-E97E-4CF8-A384-77D8EDC8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Practice Questions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6E43B-6CAB-48BF-950E-B253CEE5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86" y="2055933"/>
            <a:ext cx="10702714" cy="29559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B72FEA-05B8-407A-AB0D-52A764658F0A}"/>
              </a:ext>
            </a:extLst>
          </p:cNvPr>
          <p:cNvSpPr/>
          <p:nvPr/>
        </p:nvSpPr>
        <p:spPr>
          <a:xfrm>
            <a:off x="3999513" y="2623230"/>
            <a:ext cx="1065972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E70A8-6A8E-4090-B2F6-0EA7416BD3D9}"/>
              </a:ext>
            </a:extLst>
          </p:cNvPr>
          <p:cNvSpPr/>
          <p:nvPr/>
        </p:nvSpPr>
        <p:spPr>
          <a:xfrm>
            <a:off x="2852884" y="3429000"/>
            <a:ext cx="891801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38096-F5CA-4A17-B35C-7B8CC111A93F}"/>
              </a:ext>
            </a:extLst>
          </p:cNvPr>
          <p:cNvSpPr/>
          <p:nvPr/>
        </p:nvSpPr>
        <p:spPr>
          <a:xfrm>
            <a:off x="3744685" y="4220460"/>
            <a:ext cx="1065972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A8B149-95FC-4B67-BC4B-AE21694E3856}"/>
              </a:ext>
            </a:extLst>
          </p:cNvPr>
          <p:cNvSpPr/>
          <p:nvPr/>
        </p:nvSpPr>
        <p:spPr>
          <a:xfrm>
            <a:off x="10474942" y="2623230"/>
            <a:ext cx="1065972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73F446-DAC7-4EA0-81E4-3AAE7073FE94}"/>
              </a:ext>
            </a:extLst>
          </p:cNvPr>
          <p:cNvSpPr/>
          <p:nvPr/>
        </p:nvSpPr>
        <p:spPr>
          <a:xfrm>
            <a:off x="10474942" y="3429000"/>
            <a:ext cx="1065972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B00825-F3F1-4FA7-A05E-BBB2159536E1}"/>
              </a:ext>
            </a:extLst>
          </p:cNvPr>
          <p:cNvSpPr/>
          <p:nvPr/>
        </p:nvSpPr>
        <p:spPr>
          <a:xfrm>
            <a:off x="9255742" y="4321597"/>
            <a:ext cx="1065972" cy="662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48C31-6CBD-4EC4-9E21-DD06AD8B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B933-0FB5-4AB0-BCF9-7C9BEEF4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Practice Questions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94D3B-81B7-4321-83F4-6F4F1A8C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62" y="1495181"/>
            <a:ext cx="8790476" cy="1676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A6E2F-0873-428D-8766-EF4DFC0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762" y="3429000"/>
            <a:ext cx="8847619" cy="30190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BD292C-FD09-45D4-BFF9-463655A2DFE3}"/>
              </a:ext>
            </a:extLst>
          </p:cNvPr>
          <p:cNvSpPr/>
          <p:nvPr/>
        </p:nvSpPr>
        <p:spPr>
          <a:xfrm>
            <a:off x="6367399" y="2820744"/>
            <a:ext cx="1383229" cy="360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B62FC-30CF-4088-B9FE-A7DBBF1DA768}"/>
              </a:ext>
            </a:extLst>
          </p:cNvPr>
          <p:cNvSpPr/>
          <p:nvPr/>
        </p:nvSpPr>
        <p:spPr>
          <a:xfrm>
            <a:off x="3290369" y="5036206"/>
            <a:ext cx="1731573" cy="3266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13FA18-3CFF-431F-AD50-DA6EF0E3D373}"/>
              </a:ext>
            </a:extLst>
          </p:cNvPr>
          <p:cNvSpPr/>
          <p:nvPr/>
        </p:nvSpPr>
        <p:spPr>
          <a:xfrm>
            <a:off x="4161228" y="6186287"/>
            <a:ext cx="1065972" cy="5098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13942-5730-4CDB-8126-B3B54650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2812-6963-4195-A589-71DB18AB4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11.1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182D2-4D81-458E-94F2-E69EE951B535}"/>
              </a:ext>
            </a:extLst>
          </p:cNvPr>
          <p:cNvSpPr txBox="1"/>
          <p:nvPr/>
        </p:nvSpPr>
        <p:spPr>
          <a:xfrm>
            <a:off x="980661" y="4492487"/>
            <a:ext cx="10230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Trigonometric identities are equations that are true for all values of the variable for which both sides are defined.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9FF6B-77CE-492E-9581-049D541B6640}"/>
              </a:ext>
            </a:extLst>
          </p:cNvPr>
          <p:cNvSpPr/>
          <p:nvPr/>
        </p:nvSpPr>
        <p:spPr>
          <a:xfrm>
            <a:off x="1193039" y="4396887"/>
            <a:ext cx="9819517" cy="1338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9A3A8-F110-451E-8244-486EA1DD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5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07409-8047-47C9-A42E-E4A19D04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Starter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98254D-94C4-4108-AA28-3DCCAF880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9" y="495394"/>
            <a:ext cx="3355562" cy="293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669BE6-7E45-42E7-BE6B-FB50F85A804F}"/>
              </a:ext>
            </a:extLst>
          </p:cNvPr>
          <p:cNvSpPr txBox="1"/>
          <p:nvPr/>
        </p:nvSpPr>
        <p:spPr>
          <a:xfrm>
            <a:off x="1570017" y="4018563"/>
            <a:ext cx="90519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800" dirty="0"/>
              <a:t>Divide any pair of sides to give you a ratio (fraction form).</a:t>
            </a:r>
          </a:p>
          <a:p>
            <a:pPr marL="342900" indent="-342900">
              <a:buAutoNum type="arabicParenR"/>
            </a:pPr>
            <a:endParaRPr lang="en-GB" sz="2800" dirty="0"/>
          </a:p>
          <a:p>
            <a:pPr marL="342900" indent="-342900">
              <a:buAutoNum type="arabicParenR"/>
            </a:pPr>
            <a:r>
              <a:rPr lang="en-GB" sz="2800" dirty="0"/>
              <a:t>Find all the different ratios.  How many are there?</a:t>
            </a:r>
          </a:p>
          <a:p>
            <a:pPr marL="342900" indent="-342900">
              <a:buAutoNum type="arabicParenR"/>
            </a:pPr>
            <a:endParaRPr lang="en-GB" sz="2800" dirty="0"/>
          </a:p>
          <a:p>
            <a:pPr marL="342900" indent="-342900">
              <a:buAutoNum type="arabicParenR"/>
            </a:pPr>
            <a:r>
              <a:rPr lang="en-GB" sz="2800" dirty="0"/>
              <a:t>Can you identify which trig function each ratio represents?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69832-FBA0-4189-B7AE-B81FBCAF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4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9D06-DC52-49A5-96AD-B2F791D9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39748" cy="787921"/>
          </a:xfrm>
        </p:spPr>
        <p:txBody>
          <a:bodyPr/>
          <a:lstStyle/>
          <a:p>
            <a:r>
              <a:rPr lang="en-GB" dirty="0">
                <a:latin typeface="+mn-lt"/>
              </a:rPr>
              <a:t>Reciprocal Identities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298BA0-F7AB-4242-B598-0B095780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611" y="452762"/>
            <a:ext cx="1435973" cy="125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36EB33-9C53-42BD-8851-4AC9F21FB64D}"/>
                  </a:ext>
                </a:extLst>
              </p:cNvPr>
              <p:cNvSpPr txBox="1"/>
              <p:nvPr/>
            </p:nvSpPr>
            <p:spPr>
              <a:xfrm>
                <a:off x="799205" y="2046176"/>
                <a:ext cx="2051139" cy="904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opp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hyp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36EB33-9C53-42BD-8851-4AC9F21FB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5" y="2046176"/>
                <a:ext cx="2051139" cy="904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8CD6FA-DEDF-4AF3-8726-F1DCB9D44E9E}"/>
                  </a:ext>
                </a:extLst>
              </p:cNvPr>
              <p:cNvSpPr txBox="1"/>
              <p:nvPr/>
            </p:nvSpPr>
            <p:spPr>
              <a:xfrm>
                <a:off x="799204" y="3588373"/>
                <a:ext cx="2089611" cy="984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adj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hyp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8CD6FA-DEDF-4AF3-8726-F1DCB9D44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4" y="3588373"/>
                <a:ext cx="2089611" cy="984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2F78A3-3F03-4E16-9FDD-1071B54EC0C5}"/>
                  </a:ext>
                </a:extLst>
              </p:cNvPr>
              <p:cNvSpPr txBox="1"/>
              <p:nvPr/>
            </p:nvSpPr>
            <p:spPr>
              <a:xfrm>
                <a:off x="799205" y="5321639"/>
                <a:ext cx="2094420" cy="905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opp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adj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2F78A3-3F03-4E16-9FDD-1071B54EC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5" y="5321639"/>
                <a:ext cx="2094420" cy="905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0DAF14-428A-42A5-85FE-2CB588F4A01C}"/>
                  </a:ext>
                </a:extLst>
              </p:cNvPr>
              <p:cNvSpPr txBox="1"/>
              <p:nvPr/>
            </p:nvSpPr>
            <p:spPr>
              <a:xfrm>
                <a:off x="5881066" y="1991888"/>
                <a:ext cx="857927" cy="98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hyp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opp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0DAF14-428A-42A5-85FE-2CB588F4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066" y="1991888"/>
                <a:ext cx="857927" cy="983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A81D51-C734-4F8F-A47D-E9B7703324C1}"/>
                  </a:ext>
                </a:extLst>
              </p:cNvPr>
              <p:cNvSpPr txBox="1"/>
              <p:nvPr/>
            </p:nvSpPr>
            <p:spPr>
              <a:xfrm>
                <a:off x="5881065" y="3643269"/>
                <a:ext cx="846707" cy="985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>
                              <a:latin typeface="Cambria Math"/>
                            </a:rPr>
                            <m:t>hyp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adj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A81D51-C734-4F8F-A47D-E9B77033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065" y="3643269"/>
                <a:ext cx="846707" cy="9853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5E725B-7FCF-4543-84FE-D9D9C238D3F3}"/>
                  </a:ext>
                </a:extLst>
              </p:cNvPr>
              <p:cNvSpPr txBox="1"/>
              <p:nvPr/>
            </p:nvSpPr>
            <p:spPr>
              <a:xfrm>
                <a:off x="5881066" y="5313850"/>
                <a:ext cx="857927" cy="98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adj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>
                              <a:latin typeface="Cambria Math"/>
                            </a:rPr>
                            <m:t>op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p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5E725B-7FCF-4543-84FE-D9D9C238D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066" y="5313850"/>
                <a:ext cx="857927" cy="9831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7B9F53D1-9B46-4AAE-B79D-049451D760A3}"/>
              </a:ext>
            </a:extLst>
          </p:cNvPr>
          <p:cNvSpPr/>
          <p:nvPr/>
        </p:nvSpPr>
        <p:spPr>
          <a:xfrm flipH="1">
            <a:off x="5184784" y="1965904"/>
            <a:ext cx="762210" cy="415328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43B01-7F90-4C52-A239-8BA3EDF96261}"/>
              </a:ext>
            </a:extLst>
          </p:cNvPr>
          <p:cNvSpPr txBox="1"/>
          <p:nvPr/>
        </p:nvSpPr>
        <p:spPr>
          <a:xfrm>
            <a:off x="3209754" y="3491273"/>
            <a:ext cx="1823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0" dirty="0">
                <a:solidFill>
                  <a:srgbClr val="0070C0"/>
                </a:solidFill>
              </a:rPr>
              <a:t>Take the reciprocal</a:t>
            </a:r>
            <a:endParaRPr lang="en-GB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8E66B72-1234-416A-AD1F-3A1C223AD4A2}"/>
                  </a:ext>
                </a:extLst>
              </p:cNvPr>
              <p:cNvSpPr/>
              <p:nvPr/>
            </p:nvSpPr>
            <p:spPr>
              <a:xfrm>
                <a:off x="6577152" y="2174378"/>
                <a:ext cx="1377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8E66B72-1234-416A-AD1F-3A1C223AD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52" y="2174378"/>
                <a:ext cx="137749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794F41-8944-4455-83D1-42C648B00146}"/>
                  </a:ext>
                </a:extLst>
              </p:cNvPr>
              <p:cNvSpPr/>
              <p:nvPr/>
            </p:nvSpPr>
            <p:spPr>
              <a:xfrm>
                <a:off x="6536035" y="3874358"/>
                <a:ext cx="13935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794F41-8944-4455-83D1-42C648B00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035" y="3874358"/>
                <a:ext cx="139352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4A99E7D-34E6-43A8-84C2-8A33C0454497}"/>
                  </a:ext>
                </a:extLst>
              </p:cNvPr>
              <p:cNvSpPr/>
              <p:nvPr/>
            </p:nvSpPr>
            <p:spPr>
              <a:xfrm>
                <a:off x="6527122" y="5548094"/>
                <a:ext cx="1377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4A99E7D-34E6-43A8-84C2-8A33C0454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122" y="5548094"/>
                <a:ext cx="137749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7E8E333-28D1-49A0-8147-BAA7198C7C25}"/>
              </a:ext>
            </a:extLst>
          </p:cNvPr>
          <p:cNvSpPr txBox="1"/>
          <p:nvPr/>
        </p:nvSpPr>
        <p:spPr>
          <a:xfrm>
            <a:off x="3238008" y="3299415"/>
            <a:ext cx="194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0" dirty="0">
                <a:solidFill>
                  <a:srgbClr val="0070C0"/>
                </a:solidFill>
              </a:rPr>
              <a:t>Reciprocal Trig Functions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73D3A4-C278-40C3-8ED0-2B274ACD72FC}"/>
              </a:ext>
            </a:extLst>
          </p:cNvPr>
          <p:cNvSpPr txBox="1"/>
          <p:nvPr/>
        </p:nvSpPr>
        <p:spPr>
          <a:xfrm>
            <a:off x="7954645" y="2145026"/>
            <a:ext cx="4237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0" dirty="0">
                <a:solidFill>
                  <a:srgbClr val="FF0000"/>
                </a:solidFill>
              </a:rPr>
              <a:t>Reciprocal Trig Identities</a:t>
            </a:r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201EAF-4ECF-4AF2-BD51-A9E6BFBEC2E8}"/>
              </a:ext>
            </a:extLst>
          </p:cNvPr>
          <p:cNvGrpSpPr/>
          <p:nvPr/>
        </p:nvGrpSpPr>
        <p:grpSpPr>
          <a:xfrm>
            <a:off x="8150431" y="2835965"/>
            <a:ext cx="3776526" cy="2345635"/>
            <a:chOff x="8150431" y="2835965"/>
            <a:chExt cx="3776526" cy="234563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6A8146-1039-49A5-B8E4-265B92AF4790}"/>
                </a:ext>
              </a:extLst>
            </p:cNvPr>
            <p:cNvGrpSpPr/>
            <p:nvPr/>
          </p:nvGrpSpPr>
          <p:grpSpPr>
            <a:xfrm>
              <a:off x="8150431" y="2950463"/>
              <a:ext cx="3633183" cy="1996764"/>
              <a:chOff x="8150431" y="2950463"/>
              <a:chExt cx="3633183" cy="19967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26E21DE-568F-42D6-9E0F-B8D8810EFAC7}"/>
                      </a:ext>
                    </a:extLst>
                  </p:cNvPr>
                  <p:cNvSpPr txBox="1"/>
                  <p:nvPr/>
                </p:nvSpPr>
                <p:spPr>
                  <a:xfrm>
                    <a:off x="8177727" y="2952843"/>
                    <a:ext cx="1628331" cy="6705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26E21DE-568F-42D6-9E0F-B8D8810EFA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7727" y="2952843"/>
                    <a:ext cx="1628331" cy="67056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1E24C9-CD7E-48DE-A603-DA1E01C46F45}"/>
                      </a:ext>
                    </a:extLst>
                  </p:cNvPr>
                  <p:cNvSpPr txBox="1"/>
                  <p:nvPr/>
                </p:nvSpPr>
                <p:spPr>
                  <a:xfrm>
                    <a:off x="8150431" y="3580631"/>
                    <a:ext cx="1676421" cy="6705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1E24C9-CD7E-48DE-A603-DA1E01C46F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0431" y="3580631"/>
                    <a:ext cx="1676421" cy="67056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43EA0D7-93B8-4D7B-A83A-36B61BB28A34}"/>
                      </a:ext>
                    </a:extLst>
                  </p:cNvPr>
                  <p:cNvSpPr txBox="1"/>
                  <p:nvPr/>
                </p:nvSpPr>
                <p:spPr>
                  <a:xfrm>
                    <a:off x="8150431" y="4276659"/>
                    <a:ext cx="1657185" cy="6705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43EA0D7-93B8-4D7B-A83A-36B61BB28A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0431" y="4276659"/>
                    <a:ext cx="1657185" cy="67056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F142B3E-7D3F-4AA2-BAEC-6A995F8066E7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4489" y="2950463"/>
                    <a:ext cx="1628331" cy="6705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/>
                                        </a:rPr>
                                        <m:t>csc</m:t>
                                      </m:r>
                                    </m:fName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F142B3E-7D3F-4AA2-BAEC-6A995F8066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4489" y="2950463"/>
                    <a:ext cx="1628331" cy="67056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4E07759-73DE-4958-94AB-8683317D8A2F}"/>
                      </a:ext>
                    </a:extLst>
                  </p:cNvPr>
                  <p:cNvSpPr txBox="1"/>
                  <p:nvPr/>
                </p:nvSpPr>
                <p:spPr>
                  <a:xfrm>
                    <a:off x="10107193" y="3578251"/>
                    <a:ext cx="1676421" cy="6705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4E07759-73DE-4958-94AB-8683317D8A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7193" y="3578251"/>
                    <a:ext cx="1676421" cy="67056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C14C9AEB-277C-400E-975F-30C1843D5015}"/>
                      </a:ext>
                    </a:extLst>
                  </p:cNvPr>
                  <p:cNvSpPr txBox="1"/>
                  <p:nvPr/>
                </p:nvSpPr>
                <p:spPr>
                  <a:xfrm>
                    <a:off x="10107193" y="4274279"/>
                    <a:ext cx="1657185" cy="6705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C14C9AEB-277C-400E-975F-30C1843D50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7193" y="4274279"/>
                    <a:ext cx="1657185" cy="67056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1492E0-0F00-49FB-877D-9D9D411A14A2}"/>
                </a:ext>
              </a:extLst>
            </p:cNvPr>
            <p:cNvSpPr/>
            <p:nvPr/>
          </p:nvSpPr>
          <p:spPr>
            <a:xfrm>
              <a:off x="8150431" y="2835965"/>
              <a:ext cx="3776526" cy="23456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6091BF0-2E59-43D6-9F61-78195899F50A}"/>
              </a:ext>
            </a:extLst>
          </p:cNvPr>
          <p:cNvSpPr txBox="1"/>
          <p:nvPr/>
        </p:nvSpPr>
        <p:spPr>
          <a:xfrm>
            <a:off x="8268635" y="5384678"/>
            <a:ext cx="360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These are defined for when the denominators are not equal to zero.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727985C-E6E5-4BA8-BEBB-BE617722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2" grpId="1"/>
      <p:bldP spid="20" grpId="0"/>
      <p:bldP spid="21" grpId="0"/>
      <p:bldP spid="22" grpId="0"/>
      <p:bldP spid="23" grpId="0"/>
      <p:bldP spid="3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CAC0-35AD-4CCE-9AD8-656BEC42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Quotient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AE8BB6-0AB9-43A6-B16F-550C1A6287DE}"/>
                  </a:ext>
                </a:extLst>
              </p:cNvPr>
              <p:cNvSpPr txBox="1"/>
              <p:nvPr/>
            </p:nvSpPr>
            <p:spPr>
              <a:xfrm>
                <a:off x="931486" y="1434927"/>
                <a:ext cx="2051139" cy="904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opp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hyp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AE8BB6-0AB9-43A6-B16F-550C1A628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86" y="1434927"/>
                <a:ext cx="2051139" cy="904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9F315D-4D29-4304-AAD9-53D7DA953E6E}"/>
                  </a:ext>
                </a:extLst>
              </p:cNvPr>
              <p:cNvSpPr txBox="1"/>
              <p:nvPr/>
            </p:nvSpPr>
            <p:spPr>
              <a:xfrm>
                <a:off x="4487864" y="1394787"/>
                <a:ext cx="2089611" cy="984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adj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hyp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9F315D-4D29-4304-AAD9-53D7DA953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64" y="1394787"/>
                <a:ext cx="2089611" cy="984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511F81-AB04-4F11-8C75-C5040F2CF9F3}"/>
                  </a:ext>
                </a:extLst>
              </p:cNvPr>
              <p:cNvSpPr txBox="1"/>
              <p:nvPr/>
            </p:nvSpPr>
            <p:spPr>
              <a:xfrm>
                <a:off x="8131817" y="1434927"/>
                <a:ext cx="2094420" cy="905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opp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adj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511F81-AB04-4F11-8C75-C5040F2CF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17" y="1434927"/>
                <a:ext cx="2094420" cy="905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001862-046F-41F5-808D-DFEE4B346547}"/>
                  </a:ext>
                </a:extLst>
              </p:cNvPr>
              <p:cNvSpPr txBox="1"/>
              <p:nvPr/>
            </p:nvSpPr>
            <p:spPr>
              <a:xfrm>
                <a:off x="2386900" y="3024352"/>
                <a:ext cx="6622197" cy="1628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opp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hyp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adj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hyp</m:t>
                              </m:r>
                            </m:den>
                          </m:f>
                        </m:den>
                      </m:f>
                      <m:r>
                        <a:rPr lang="en-GB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opp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hyp</m:t>
                          </m:r>
                        </m:den>
                      </m:f>
                      <m:r>
                        <a:rPr lang="en-GB" sz="2800" b="0" i="0" smtClean="0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hyp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adj</m:t>
                          </m:r>
                        </m:den>
                      </m:f>
                      <m:r>
                        <a:rPr lang="en-GB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opp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adj</m:t>
                          </m:r>
                        </m:den>
                      </m:f>
                      <m:r>
                        <a:rPr lang="en-GB" sz="2800" b="0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001862-046F-41F5-808D-DFEE4B346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900" y="3024352"/>
                <a:ext cx="6622197" cy="16287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F4053-D0B9-4A7A-871B-2FD45167706A}"/>
                  </a:ext>
                </a:extLst>
              </p:cNvPr>
              <p:cNvSpPr txBox="1"/>
              <p:nvPr/>
            </p:nvSpPr>
            <p:spPr>
              <a:xfrm>
                <a:off x="1361330" y="5170062"/>
                <a:ext cx="2423740" cy="905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𝜽</m:t>
                          </m:r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  <m:r>
                                <a:rPr lang="en-GB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en-GB" sz="2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𝐜𝐨𝐬</m:t>
                              </m:r>
                              <m:r>
                                <a:rPr lang="en-GB" sz="2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F4053-D0B9-4A7A-871B-2FD451677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30" y="5170062"/>
                <a:ext cx="2423740" cy="905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46D50D-95CF-4207-B09A-EA3921942B8E}"/>
                  </a:ext>
                </a:extLst>
              </p:cNvPr>
              <p:cNvSpPr txBox="1"/>
              <p:nvPr/>
            </p:nvSpPr>
            <p:spPr>
              <a:xfrm>
                <a:off x="4157687" y="5170062"/>
                <a:ext cx="2393284" cy="905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𝜽</m:t>
                          </m:r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𝐜𝐨𝐬</m:t>
                              </m:r>
                              <m:r>
                                <a:rPr lang="en-GB" sz="2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en-GB" sz="2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  <m:r>
                                <a:rPr lang="en-GB" sz="2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46D50D-95CF-4207-B09A-EA3921942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87" y="5170062"/>
                <a:ext cx="2393284" cy="905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C197030-22F2-4C75-B7B8-1A9EC9A99F69}"/>
              </a:ext>
            </a:extLst>
          </p:cNvPr>
          <p:cNvGrpSpPr/>
          <p:nvPr/>
        </p:nvGrpSpPr>
        <p:grpSpPr>
          <a:xfrm>
            <a:off x="4946561" y="3384645"/>
            <a:ext cx="1604410" cy="767994"/>
            <a:chOff x="4946561" y="3384645"/>
            <a:chExt cx="1604410" cy="76799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B91985-F1CE-4A6F-8DE3-2080192FD32C}"/>
                </a:ext>
              </a:extLst>
            </p:cNvPr>
            <p:cNvCxnSpPr/>
            <p:nvPr/>
          </p:nvCxnSpPr>
          <p:spPr>
            <a:xfrm flipH="1">
              <a:off x="5991367" y="3384645"/>
              <a:ext cx="559604" cy="3138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3B5196-969B-4AA7-9C5F-92F4EB0E6E25}"/>
                </a:ext>
              </a:extLst>
            </p:cNvPr>
            <p:cNvCxnSpPr/>
            <p:nvPr/>
          </p:nvCxnSpPr>
          <p:spPr>
            <a:xfrm flipH="1">
              <a:off x="4946561" y="3838741"/>
              <a:ext cx="559604" cy="3138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F859533-D574-48ED-AAA4-30772783ADF1}"/>
              </a:ext>
            </a:extLst>
          </p:cNvPr>
          <p:cNvSpPr txBox="1"/>
          <p:nvPr/>
        </p:nvSpPr>
        <p:spPr>
          <a:xfrm>
            <a:off x="6916370" y="5297764"/>
            <a:ext cx="360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These are defined for when the denominators are not equal to zero.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27EA4A-1052-459B-8928-AB84C6C66C57}"/>
                  </a:ext>
                </a:extLst>
              </p:cNvPr>
              <p:cNvSpPr txBox="1"/>
              <p:nvPr/>
            </p:nvSpPr>
            <p:spPr>
              <a:xfrm>
                <a:off x="931486" y="6364498"/>
                <a:ext cx="4574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is just the reciprocal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27EA4A-1052-459B-8928-AB84C6C66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86" y="6364498"/>
                <a:ext cx="4574673" cy="461665"/>
              </a:xfrm>
              <a:prstGeom prst="rect">
                <a:avLst/>
              </a:prstGeom>
              <a:blipFill>
                <a:blip r:embed="rId8"/>
                <a:stretch>
                  <a:fillRect l="-13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A5BC38-F63D-4414-B24E-C995EF59C278}"/>
              </a:ext>
            </a:extLst>
          </p:cNvPr>
          <p:cNvCxnSpPr>
            <a:cxnSpLocks/>
          </p:cNvCxnSpPr>
          <p:nvPr/>
        </p:nvCxnSpPr>
        <p:spPr>
          <a:xfrm flipV="1">
            <a:off x="5381469" y="6175946"/>
            <a:ext cx="124690" cy="299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1094C0D-6E2D-4C90-88C8-4A4BB38CA84D}"/>
              </a:ext>
            </a:extLst>
          </p:cNvPr>
          <p:cNvSpPr/>
          <p:nvPr/>
        </p:nvSpPr>
        <p:spPr>
          <a:xfrm>
            <a:off x="1361329" y="5013423"/>
            <a:ext cx="5216145" cy="1162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65BEF-8F29-4BF4-844C-DF6B399E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6AB5-16CE-418F-B24C-18FC21FD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Pythagorean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510F35-4EDF-45B0-90F4-4CA396FAAF70}"/>
                  </a:ext>
                </a:extLst>
              </p:cNvPr>
              <p:cNvSpPr txBox="1"/>
              <p:nvPr/>
            </p:nvSpPr>
            <p:spPr>
              <a:xfrm>
                <a:off x="843174" y="2808143"/>
                <a:ext cx="7211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radius is 1 with an angle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2400" dirty="0"/>
                  <a:t> in the standard position.</a:t>
                </a:r>
                <a:endParaRPr lang="en-GB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510F35-4EDF-45B0-90F4-4CA396FAA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74" y="2808143"/>
                <a:ext cx="7211957" cy="461665"/>
              </a:xfrm>
              <a:prstGeom prst="rect">
                <a:avLst/>
              </a:prstGeom>
              <a:blipFill>
                <a:blip r:embed="rId2"/>
                <a:stretch>
                  <a:fillRect l="-1268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EE6809-5BF6-4A40-9B08-5B27A7D50D67}"/>
              </a:ext>
            </a:extLst>
          </p:cNvPr>
          <p:cNvCxnSpPr/>
          <p:nvPr/>
        </p:nvCxnSpPr>
        <p:spPr>
          <a:xfrm flipH="1">
            <a:off x="10025914" y="2271830"/>
            <a:ext cx="89613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A0E9A0-7D1E-4534-A3EA-A797C7C044CF}"/>
              </a:ext>
            </a:extLst>
          </p:cNvPr>
          <p:cNvCxnSpPr>
            <a:cxnSpLocks/>
          </p:cNvCxnSpPr>
          <p:nvPr/>
        </p:nvCxnSpPr>
        <p:spPr>
          <a:xfrm>
            <a:off x="10922049" y="2321853"/>
            <a:ext cx="0" cy="88086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A378967-C5F5-4AB2-821A-E130B8D84E73}"/>
              </a:ext>
            </a:extLst>
          </p:cNvPr>
          <p:cNvGrpSpPr/>
          <p:nvPr/>
        </p:nvGrpSpPr>
        <p:grpSpPr>
          <a:xfrm>
            <a:off x="8190650" y="1402742"/>
            <a:ext cx="3670527" cy="3599954"/>
            <a:chOff x="6813431" y="2244288"/>
            <a:chExt cx="3670527" cy="35999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C997437-109D-45C3-853E-068789918FEE}"/>
                </a:ext>
              </a:extLst>
            </p:cNvPr>
            <p:cNvCxnSpPr/>
            <p:nvPr/>
          </p:nvCxnSpPr>
          <p:spPr>
            <a:xfrm>
              <a:off x="6813431" y="4025791"/>
              <a:ext cx="367052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9E78D0E-928E-41D3-BF6A-3F6EF77B6E6A}"/>
                </a:ext>
              </a:extLst>
            </p:cNvPr>
            <p:cNvCxnSpPr/>
            <p:nvPr/>
          </p:nvCxnSpPr>
          <p:spPr>
            <a:xfrm>
              <a:off x="8648694" y="2244288"/>
              <a:ext cx="1" cy="359995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A78B834-D4F0-4719-800E-F6C070574023}"/>
              </a:ext>
            </a:extLst>
          </p:cNvPr>
          <p:cNvSpPr/>
          <p:nvPr/>
        </p:nvSpPr>
        <p:spPr>
          <a:xfrm>
            <a:off x="8758588" y="1900876"/>
            <a:ext cx="2534652" cy="25667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5F450F-7882-44DE-BFD5-8E18F3629E4C}"/>
              </a:ext>
            </a:extLst>
          </p:cNvPr>
          <p:cNvCxnSpPr/>
          <p:nvPr/>
        </p:nvCxnSpPr>
        <p:spPr>
          <a:xfrm flipV="1">
            <a:off x="10025914" y="2276766"/>
            <a:ext cx="896135" cy="907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A960EC-758F-4F71-A3C9-74B0BF96B48B}"/>
                  </a:ext>
                </a:extLst>
              </p:cNvPr>
              <p:cNvSpPr txBox="1"/>
              <p:nvPr/>
            </p:nvSpPr>
            <p:spPr>
              <a:xfrm>
                <a:off x="10111303" y="2868054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/>
                        </a:rPr>
                        <m:t>𝜽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A960EC-758F-4F71-A3C9-74B0BF96B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303" y="2868054"/>
                <a:ext cx="4026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FCF451-679C-4474-8E54-8E493077335B}"/>
                  </a:ext>
                </a:extLst>
              </p:cNvPr>
              <p:cNvSpPr txBox="1"/>
              <p:nvPr/>
            </p:nvSpPr>
            <p:spPr>
              <a:xfrm>
                <a:off x="10293483" y="236117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FCF451-679C-4474-8E54-8E4930773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483" y="2361173"/>
                <a:ext cx="3754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7F486B-B5DE-4FF5-84F9-10686F23E054}"/>
                  </a:ext>
                </a:extLst>
              </p:cNvPr>
              <p:cNvSpPr txBox="1"/>
              <p:nvPr/>
            </p:nvSpPr>
            <p:spPr>
              <a:xfrm>
                <a:off x="10736384" y="2074075"/>
                <a:ext cx="1446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GB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GB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7F486B-B5DE-4FF5-84F9-10686F23E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384" y="2074075"/>
                <a:ext cx="144693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EBFE90DE-F55F-4CFB-A4E4-3F4FA0FB93FE}"/>
              </a:ext>
            </a:extLst>
          </p:cNvPr>
          <p:cNvSpPr/>
          <p:nvPr/>
        </p:nvSpPr>
        <p:spPr>
          <a:xfrm>
            <a:off x="10850684" y="2195630"/>
            <a:ext cx="142730" cy="12622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F7A9DC-66FB-4FEC-9E83-EB2FCF39D0EC}"/>
                  </a:ext>
                </a:extLst>
              </p:cNvPr>
              <p:cNvSpPr txBox="1"/>
              <p:nvPr/>
            </p:nvSpPr>
            <p:spPr>
              <a:xfrm>
                <a:off x="10675985" y="3091250"/>
                <a:ext cx="481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F7A9DC-66FB-4FEC-9E83-EB2FCF39D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985" y="3091250"/>
                <a:ext cx="4817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6A7A60-BF55-4323-9E91-11F8A4D3CD44}"/>
                  </a:ext>
                </a:extLst>
              </p:cNvPr>
              <p:cNvSpPr txBox="1"/>
              <p:nvPr/>
            </p:nvSpPr>
            <p:spPr>
              <a:xfrm>
                <a:off x="9683878" y="2092100"/>
                <a:ext cx="481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6A7A60-BF55-4323-9E91-11F8A4D3C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878" y="2092100"/>
                <a:ext cx="481736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3B2712C-1F10-4AE4-924A-EEB46360951A}"/>
              </a:ext>
            </a:extLst>
          </p:cNvPr>
          <p:cNvGrpSpPr/>
          <p:nvPr/>
        </p:nvGrpSpPr>
        <p:grpSpPr>
          <a:xfrm>
            <a:off x="9691502" y="5389622"/>
            <a:ext cx="1264353" cy="1219085"/>
            <a:chOff x="9478982" y="4680714"/>
            <a:chExt cx="1264353" cy="121908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7E2C8C-C6A3-4D63-AB94-B0E983CE9741}"/>
                </a:ext>
              </a:extLst>
            </p:cNvPr>
            <p:cNvCxnSpPr/>
            <p:nvPr/>
          </p:nvCxnSpPr>
          <p:spPr>
            <a:xfrm flipH="1">
              <a:off x="9478982" y="5606667"/>
              <a:ext cx="896135" cy="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A301BE-0D62-429F-9365-AC7AB689C78F}"/>
                </a:ext>
              </a:extLst>
            </p:cNvPr>
            <p:cNvCxnSpPr/>
            <p:nvPr/>
          </p:nvCxnSpPr>
          <p:spPr>
            <a:xfrm flipH="1">
              <a:off x="10375117" y="4680714"/>
              <a:ext cx="13482" cy="925953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7FC30B1-C3B8-4FB7-A4B8-971B2AE6C1C6}"/>
                </a:ext>
              </a:extLst>
            </p:cNvPr>
            <p:cNvCxnSpPr/>
            <p:nvPr/>
          </p:nvCxnSpPr>
          <p:spPr>
            <a:xfrm flipV="1">
              <a:off x="9492464" y="4680714"/>
              <a:ext cx="896135" cy="90747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6ED6C-E166-4B67-8D38-800835BFC878}"/>
                    </a:ext>
                  </a:extLst>
                </p:cNvPr>
                <p:cNvSpPr txBox="1"/>
                <p:nvPr/>
              </p:nvSpPr>
              <p:spPr>
                <a:xfrm>
                  <a:off x="9577853" y="5272002"/>
                  <a:ext cx="4026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latin typeface="Cambria Math"/>
                          </a:rPr>
                          <m:t>𝜽</m:t>
                        </m:r>
                      </m:oMath>
                    </m:oMathPara>
                  </a14:m>
                  <a:endParaRPr lang="en-GB" sz="1600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7853" y="5272002"/>
                  <a:ext cx="402674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D93F0CE-0128-414E-A101-F44B51C20E8E}"/>
                    </a:ext>
                  </a:extLst>
                </p:cNvPr>
                <p:cNvSpPr txBox="1"/>
                <p:nvPr/>
              </p:nvSpPr>
              <p:spPr>
                <a:xfrm>
                  <a:off x="9738564" y="5530467"/>
                  <a:ext cx="4817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GB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564" y="5530467"/>
                  <a:ext cx="481736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20BC2-DB71-40F2-BD50-C0EE403B0F2B}"/>
                    </a:ext>
                  </a:extLst>
                </p:cNvPr>
                <p:cNvSpPr txBox="1"/>
                <p:nvPr/>
              </p:nvSpPr>
              <p:spPr>
                <a:xfrm>
                  <a:off x="10261599" y="4968868"/>
                  <a:ext cx="4817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GB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1599" y="4968868"/>
                  <a:ext cx="481736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853A8D-BC84-4198-B805-E14D03444FFC}"/>
                </a:ext>
              </a:extLst>
            </p:cNvPr>
            <p:cNvSpPr txBox="1"/>
            <p:nvPr/>
          </p:nvSpPr>
          <p:spPr>
            <a:xfrm>
              <a:off x="9708431" y="487347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4EC172-DB2A-45C4-8ECA-6B29D6963ACA}"/>
                  </a:ext>
                </a:extLst>
              </p:cNvPr>
              <p:cNvSpPr txBox="1"/>
              <p:nvPr/>
            </p:nvSpPr>
            <p:spPr>
              <a:xfrm>
                <a:off x="868840" y="3427966"/>
                <a:ext cx="7110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i="0" dirty="0"/>
                  <a:t>Pythagoras Theorem tells us that</a:t>
                </a:r>
                <a:r>
                  <a:rPr lang="en-GB" sz="2800" b="0" i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GB" sz="28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4EC172-DB2A-45C4-8ECA-6B29D6963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40" y="3427966"/>
                <a:ext cx="7110485" cy="523220"/>
              </a:xfrm>
              <a:prstGeom prst="rect">
                <a:avLst/>
              </a:prstGeom>
              <a:blipFill>
                <a:blip r:embed="rId20"/>
                <a:stretch>
                  <a:fillRect l="-137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185C639-EF43-41FA-B651-371011A8CF7C}"/>
              </a:ext>
            </a:extLst>
          </p:cNvPr>
          <p:cNvSpPr txBox="1"/>
          <p:nvPr/>
        </p:nvSpPr>
        <p:spPr>
          <a:xfrm>
            <a:off x="879996" y="1508974"/>
            <a:ext cx="343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dirty="0"/>
              <a:t>Start with a unit circle.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A20E13-6753-4393-928E-B765CE6FCAB0}"/>
                  </a:ext>
                </a:extLst>
              </p:cNvPr>
              <p:cNvSpPr txBox="1"/>
              <p:nvPr/>
            </p:nvSpPr>
            <p:spPr>
              <a:xfrm>
                <a:off x="869245" y="2110456"/>
                <a:ext cx="69876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A general point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𝑃</m:t>
                    </m:r>
                    <m:r>
                      <a:rPr lang="en-GB" sz="2400" i="1" dirty="0" smtClean="0">
                        <a:latin typeface="Cambria Math"/>
                      </a:rPr>
                      <m:t>(</m:t>
                    </m:r>
                    <m:r>
                      <a:rPr lang="en-GB" sz="2400" b="0" i="1" dirty="0" smtClean="0">
                        <a:latin typeface="Cambria Math"/>
                      </a:rPr>
                      <m:t>𝑥</m:t>
                    </m:r>
                    <m:r>
                      <a:rPr lang="en-GB" sz="2400" b="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𝑦</m:t>
                    </m:r>
                    <m:r>
                      <a:rPr lang="en-GB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lies on the unit circle.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A20E13-6753-4393-928E-B765CE6FC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45" y="2110456"/>
                <a:ext cx="6987653" cy="461665"/>
              </a:xfrm>
              <a:prstGeom prst="rect">
                <a:avLst/>
              </a:prstGeom>
              <a:blipFill>
                <a:blip r:embed="rId21"/>
                <a:stretch>
                  <a:fillRect l="-139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68F8CA1-9E93-4324-952D-4B4AF3BC261A}"/>
              </a:ext>
            </a:extLst>
          </p:cNvPr>
          <p:cNvCxnSpPr/>
          <p:nvPr/>
        </p:nvCxnSpPr>
        <p:spPr>
          <a:xfrm flipH="1">
            <a:off x="10432820" y="3429000"/>
            <a:ext cx="81157" cy="17653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C0A2E-70CC-4C8E-8C99-207E2B43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/>
      <p:bldP spid="13" grpId="0"/>
      <p:bldP spid="14" grpId="0"/>
      <p:bldP spid="15" grpId="0" animBg="1"/>
      <p:bldP spid="16" grpId="0"/>
      <p:bldP spid="17" grpId="0"/>
      <p:bldP spid="26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6AB5-16CE-418F-B24C-18FC21FD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Pythagorean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B912FC0-A3CC-41D3-B762-68571338368F}"/>
                  </a:ext>
                </a:extLst>
              </p:cNvPr>
              <p:cNvSpPr txBox="1"/>
              <p:nvPr/>
            </p:nvSpPr>
            <p:spPr>
              <a:xfrm>
                <a:off x="850585" y="1702033"/>
                <a:ext cx="31116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</a:t>
                </a:r>
                <a:r>
                  <a:rPr lang="en-GB" sz="2800" dirty="0"/>
                  <a:t>(1)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B912FC0-A3CC-41D3-B762-685713383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5" y="1702033"/>
                <a:ext cx="3111689" cy="523220"/>
              </a:xfrm>
              <a:prstGeom prst="rect">
                <a:avLst/>
              </a:prstGeom>
              <a:blipFill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566BBB3-51D6-4EFB-97C2-78F2A8DCF7F3}"/>
                  </a:ext>
                </a:extLst>
              </p:cNvPr>
              <p:cNvSpPr txBox="1"/>
              <p:nvPr/>
            </p:nvSpPr>
            <p:spPr>
              <a:xfrm>
                <a:off x="850585" y="2496893"/>
                <a:ext cx="4162568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2800" b="0" i="1" smtClean="0">
                            <a:latin typeface="Cambria Math"/>
                          </a:rPr>
                          <m:t>𝜃</m:t>
                        </m:r>
                        <m:r>
                          <a:rPr lang="en-GB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GB" sz="2800" b="0" i="1" smtClean="0">
                            <a:latin typeface="Cambria Math"/>
                          </a:rPr>
                          <m:t>∴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800" dirty="0"/>
                  <a:t>  (2)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566BBB3-51D6-4EFB-97C2-78F2A8DCF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5" y="2496893"/>
                <a:ext cx="4162568" cy="666529"/>
              </a:xfrm>
              <a:prstGeom prst="rect">
                <a:avLst/>
              </a:prstGeom>
              <a:blipFill>
                <a:blip r:embed="rId3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BC004C-B5D8-4CFA-841B-396732BE9DDD}"/>
                  </a:ext>
                </a:extLst>
              </p:cNvPr>
              <p:cNvSpPr txBox="1"/>
              <p:nvPr/>
            </p:nvSpPr>
            <p:spPr>
              <a:xfrm>
                <a:off x="850584" y="3544216"/>
                <a:ext cx="4162569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2800" b="0" i="1" smtClean="0">
                            <a:latin typeface="Cambria Math"/>
                          </a:rPr>
                          <m:t>𝜃</m:t>
                        </m:r>
                        <m:r>
                          <a:rPr lang="en-GB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GB" sz="2800" b="0" i="1" smtClean="0">
                            <a:latin typeface="Cambria Math"/>
                          </a:rPr>
                          <m:t>∴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800" dirty="0"/>
                  <a:t>  (3)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BC004C-B5D8-4CFA-841B-396732BE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4" y="3544216"/>
                <a:ext cx="4162569" cy="666529"/>
              </a:xfrm>
              <a:prstGeom prst="rect">
                <a:avLst/>
              </a:prstGeom>
              <a:blipFill>
                <a:blip r:embed="rId4"/>
                <a:stretch>
                  <a:fillRect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C9A66FA-230D-4EA6-99FA-F193ECC7A1A7}"/>
                  </a:ext>
                </a:extLst>
              </p:cNvPr>
              <p:cNvSpPr txBox="1"/>
              <p:nvPr/>
            </p:nvSpPr>
            <p:spPr>
              <a:xfrm>
                <a:off x="850586" y="4643971"/>
                <a:ext cx="48313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u="sng" smtClean="0">
                        <a:latin typeface="Cambria Math"/>
                      </a:rPr>
                      <m:t>sub</m:t>
                    </m:r>
                  </m:oMath>
                </a14:m>
                <a:r>
                  <a:rPr lang="en-GB" sz="2800" u="sng" dirty="0"/>
                  <a:t> (2) and (3) into </a:t>
                </a:r>
                <a:r>
                  <a:rPr lang="en-GB" sz="2800" u="sng" dirty="0" err="1"/>
                  <a:t>eq</a:t>
                </a:r>
                <a:r>
                  <a:rPr lang="en-GB" sz="2800" u="sng" baseline="30000" dirty="0" err="1"/>
                  <a:t>n</a:t>
                </a:r>
                <a:r>
                  <a:rPr lang="en-GB" sz="2800" u="sng" dirty="0"/>
                  <a:t> (1):</a:t>
                </a:r>
                <a:endParaRPr lang="en-GB" sz="2800" u="sng" baseline="300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C9A66FA-230D-4EA6-99FA-F193ECC7A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6" y="4643971"/>
                <a:ext cx="4831307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627BE8-1404-4DE9-8FBB-5ED523674ACB}"/>
                  </a:ext>
                </a:extLst>
              </p:cNvPr>
              <p:cNvSpPr txBox="1"/>
              <p:nvPr/>
            </p:nvSpPr>
            <p:spPr>
              <a:xfrm>
                <a:off x="850586" y="5575826"/>
                <a:ext cx="483130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𝜽</m:t>
                          </m:r>
                        </m:e>
                      </m:func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𝜽</m:t>
                          </m:r>
                        </m:e>
                      </m:func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627BE8-1404-4DE9-8FBB-5ED523674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6" y="5575826"/>
                <a:ext cx="4831307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>
            <a:extLst>
              <a:ext uri="{FF2B5EF4-FFF2-40B4-BE49-F238E27FC236}">
                <a16:creationId xmlns:a16="http://schemas.microsoft.com/office/drawing/2014/main" id="{3573C397-F59E-4BA0-B898-B45C553E6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621" y="2287595"/>
            <a:ext cx="2310794" cy="23693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9F668-171D-47B9-A153-95A1A1D6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2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6AB5-16CE-418F-B24C-18FC21FD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Pythagorean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16CCDD-D9B1-49AC-A090-6EB5239A8532}"/>
                  </a:ext>
                </a:extLst>
              </p:cNvPr>
              <p:cNvSpPr txBox="1"/>
              <p:nvPr/>
            </p:nvSpPr>
            <p:spPr>
              <a:xfrm>
                <a:off x="838200" y="2132529"/>
                <a:ext cx="483130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1" smtClean="0"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1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16CCDD-D9B1-49AC-A090-6EB5239A8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32529"/>
                <a:ext cx="4831307" cy="532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A8A6DD-453E-4B37-BE1B-4F00B18ABE77}"/>
                  </a:ext>
                </a:extLst>
              </p:cNvPr>
              <p:cNvSpPr txBox="1"/>
              <p:nvPr/>
            </p:nvSpPr>
            <p:spPr>
              <a:xfrm>
                <a:off x="838199" y="2855861"/>
                <a:ext cx="4831307" cy="1818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÷</m:t>
                    </m:r>
                  </m:oMath>
                </a14:m>
                <a:r>
                  <a:rPr lang="en-GB" sz="28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Cambria Math"/>
                  </a:rPr>
                  <a:t>both sides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mbria Math"/>
                  </a:rPr>
                  <a:t> gives:</a:t>
                </a:r>
              </a:p>
              <a:p>
                <a:endParaRPr lang="en-GB" sz="28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A8A6DD-453E-4B37-BE1B-4F00B18AB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855861"/>
                <a:ext cx="4831307" cy="1818639"/>
              </a:xfrm>
              <a:prstGeom prst="rect">
                <a:avLst/>
              </a:prstGeom>
              <a:blipFill>
                <a:blip r:embed="rId3"/>
                <a:stretch>
                  <a:fillRect t="-3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4F3E62-B822-4A74-92BC-9078AD34EFA3}"/>
                  </a:ext>
                </a:extLst>
              </p:cNvPr>
              <p:cNvSpPr txBox="1"/>
              <p:nvPr/>
            </p:nvSpPr>
            <p:spPr>
              <a:xfrm>
                <a:off x="838200" y="5152932"/>
                <a:ext cx="483130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𝜽</m:t>
                          </m:r>
                        </m:e>
                      </m:func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4F3E62-B822-4A74-92BC-9078AD34E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52932"/>
                <a:ext cx="4831307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7FA656-393A-4ED9-8BAE-BE0A0D7B7AA5}"/>
                  </a:ext>
                </a:extLst>
              </p:cNvPr>
              <p:cNvSpPr txBox="1"/>
              <p:nvPr/>
            </p:nvSpPr>
            <p:spPr>
              <a:xfrm>
                <a:off x="7155977" y="2132529"/>
                <a:ext cx="483130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1" smtClean="0"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1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7FA656-393A-4ED9-8BAE-BE0A0D7B7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977" y="2132529"/>
                <a:ext cx="4831307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AEB4BC-0D56-4A2E-B81D-5BFD53607FD5}"/>
                  </a:ext>
                </a:extLst>
              </p:cNvPr>
              <p:cNvSpPr txBox="1"/>
              <p:nvPr/>
            </p:nvSpPr>
            <p:spPr>
              <a:xfrm>
                <a:off x="7155976" y="2855861"/>
                <a:ext cx="4831307" cy="1818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÷</m:t>
                    </m:r>
                  </m:oMath>
                </a14:m>
                <a:r>
                  <a:rPr lang="en-GB" sz="28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Cambria Math"/>
                  </a:rPr>
                  <a:t>both sides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mbria Math"/>
                  </a:rPr>
                  <a:t> gives:</a:t>
                </a:r>
              </a:p>
              <a:p>
                <a:endParaRPr lang="en-GB" sz="28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AEB4BC-0D56-4A2E-B81D-5BFD53607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976" y="2855861"/>
                <a:ext cx="4831307" cy="1818639"/>
              </a:xfrm>
              <a:prstGeom prst="rect">
                <a:avLst/>
              </a:prstGeom>
              <a:blipFill>
                <a:blip r:embed="rId6"/>
                <a:stretch>
                  <a:fillRect t="-3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8572A77-91EF-4E4E-8AB6-6003302C08AE}"/>
                  </a:ext>
                </a:extLst>
              </p:cNvPr>
              <p:cNvSpPr txBox="1"/>
              <p:nvPr/>
            </p:nvSpPr>
            <p:spPr>
              <a:xfrm>
                <a:off x="7155977" y="5152932"/>
                <a:ext cx="483130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func>
                        <m:func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𝜽</m:t>
                          </m:r>
                        </m:e>
                      </m:func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𝐜𝐬𝐜</m:t>
                              </m:r>
                            </m:e>
                            <m:sup>
                              <m: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8572A77-91EF-4E4E-8AB6-6003302C0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977" y="5152932"/>
                <a:ext cx="4831307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485CF47-12A1-4BF8-AFAE-7D2823F1D58A}"/>
              </a:ext>
            </a:extLst>
          </p:cNvPr>
          <p:cNvSpPr txBox="1"/>
          <p:nvPr/>
        </p:nvSpPr>
        <p:spPr>
          <a:xfrm>
            <a:off x="7155975" y="1453761"/>
            <a:ext cx="4831307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similarly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6FF51-0FE7-4D36-AEDB-9283AD4D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464D-7BBE-41F3-900C-38A7769D55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/>
      <p:bldP spid="33" grpId="0"/>
      <p:bldP spid="34" grpId="0" build="p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7F0745DEF75F4FA8BE4D68781A7919" ma:contentTypeVersion="4" ma:contentTypeDescription="Create a new document." ma:contentTypeScope="" ma:versionID="ef3d6ed1da3b9e4c3e241adb9a518b21">
  <xsd:schema xmlns:xsd="http://www.w3.org/2001/XMLSchema" xmlns:xs="http://www.w3.org/2001/XMLSchema" xmlns:p="http://schemas.microsoft.com/office/2006/metadata/properties" xmlns:ns2="bdc9568f-7795-4b9a-989b-7ef47d3289b7" xmlns:ns3="fad8ad69-1258-438f-b14c-2a61404246f7" targetNamespace="http://schemas.microsoft.com/office/2006/metadata/properties" ma:root="true" ma:fieldsID="14397ac9d5fa1707caa141e7a79959d2" ns2:_="" ns3:_="">
    <xsd:import namespace="bdc9568f-7795-4b9a-989b-7ef47d3289b7"/>
    <xsd:import namespace="fad8ad69-1258-438f-b14c-2a61404246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9568f-7795-4b9a-989b-7ef47d3289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8ad69-1258-438f-b14c-2a61404246f7" elementFormDefault="qualified">
    <xsd:import namespace="http://schemas.microsoft.com/office/2006/documentManagement/types"/>
    <xsd:import namespace="http://schemas.microsoft.com/office/infopath/2007/PartnerControls"/>
    <xsd:element name="Page" ma:index="9" nillable="true" ma:displayName="Page" ma:internalName="Pag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 xmlns="fad8ad69-1258-438f-b14c-2a61404246f7" xsi:nil="true"/>
  </documentManagement>
</p:properties>
</file>

<file path=customXml/itemProps1.xml><?xml version="1.0" encoding="utf-8"?>
<ds:datastoreItem xmlns:ds="http://schemas.openxmlformats.org/officeDocument/2006/customXml" ds:itemID="{13B4D428-CD88-481B-BC0F-9B94F63D87CD}"/>
</file>

<file path=customXml/itemProps2.xml><?xml version="1.0" encoding="utf-8"?>
<ds:datastoreItem xmlns:ds="http://schemas.openxmlformats.org/officeDocument/2006/customXml" ds:itemID="{B226C742-1A18-44BE-BF4D-3CA335C96849}"/>
</file>

<file path=customXml/itemProps3.xml><?xml version="1.0" encoding="utf-8"?>
<ds:datastoreItem xmlns:ds="http://schemas.openxmlformats.org/officeDocument/2006/customXml" ds:itemID="{1C1BA89A-752D-497D-BD54-AAEF0D66853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636</Words>
  <Application>Microsoft Office PowerPoint</Application>
  <PresentationFormat>Widescreen</PresentationFormat>
  <Paragraphs>178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11.1 Trigonometric Identities</vt:lpstr>
      <vt:lpstr>Starter</vt:lpstr>
      <vt:lpstr>Reciprocal Identities</vt:lpstr>
      <vt:lpstr>Quotient Identities</vt:lpstr>
      <vt:lpstr>Pythagorean Identities</vt:lpstr>
      <vt:lpstr>Pythagorean Identities</vt:lpstr>
      <vt:lpstr>Pythagorean Identities</vt:lpstr>
      <vt:lpstr>Pythagorean Identities</vt:lpstr>
      <vt:lpstr>Cofunction Identities</vt:lpstr>
      <vt:lpstr>Cofunction Identities</vt:lpstr>
      <vt:lpstr>Negative Angle Identities (Odd-Even Identities)</vt:lpstr>
      <vt:lpstr>Summary of Basic Trig Identities</vt:lpstr>
      <vt:lpstr>PowerPoint Presentation</vt:lpstr>
      <vt:lpstr>Example 1 – Trig Identities</vt:lpstr>
      <vt:lpstr>Example 1 – Trig Identities</vt:lpstr>
      <vt:lpstr>Guided Practice 1 – Trig Identities</vt:lpstr>
      <vt:lpstr>Example 2 – Simplifying an Expression</vt:lpstr>
      <vt:lpstr>Guided Practice 2 – Simplifying an Expression</vt:lpstr>
      <vt:lpstr>Example 3 – Simplify and Use an Expression</vt:lpstr>
      <vt:lpstr>Example 3 – Simplify and Use an Expression</vt:lpstr>
      <vt:lpstr>Guided Practice 3 – Simplify and Use Expression</vt:lpstr>
      <vt:lpstr>Practice Questions 1</vt:lpstr>
      <vt:lpstr>Practice Questions 2</vt:lpstr>
      <vt:lpstr>Practice Questions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Sherber Khan</dc:creator>
  <cp:lastModifiedBy>Sherber Khan</cp:lastModifiedBy>
  <cp:revision>36</cp:revision>
  <dcterms:created xsi:type="dcterms:W3CDTF">2020-04-13T04:26:24Z</dcterms:created>
  <dcterms:modified xsi:type="dcterms:W3CDTF">2021-05-06T08:46:59Z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0x010100387F0745DEF75F4FA8BE4D68781A7919</vt:lpwstr>
  </property>
</Properties>
</file>