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notesSlides/notesSlide3.xml" ContentType="application/vnd.openxmlformats-officedocument.presentationml.notesSlide+xml"/>
  <Override PartName="/ppt/ink/ink2.xml" ContentType="application/inkml+xml"/>
  <Override PartName="/ppt/notesSlides/notesSlide4.xml" ContentType="application/vnd.openxmlformats-officedocument.presentationml.notesSlide+xml"/>
  <Override PartName="/ppt/ink/ink3.xml" ContentType="application/inkml+xml"/>
  <Override PartName="/ppt/notesSlides/notesSlide5.xml" ContentType="application/vnd.openxmlformats-officedocument.presentationml.notesSlide+xml"/>
  <Override PartName="/ppt/ink/ink4.xml" ContentType="application/inkml+xml"/>
  <Override PartName="/ppt/notesSlides/notesSlide6.xml" ContentType="application/vnd.openxmlformats-officedocument.presentationml.notesSlide+xml"/>
  <Override PartName="/ppt/ink/ink5.xml" ContentType="application/inkml+xml"/>
  <Override PartName="/ppt/notesSlides/notesSlide7.xml" ContentType="application/vnd.openxmlformats-officedocument.presentationml.notesSlide+xml"/>
  <Override PartName="/ppt/ink/ink6.xml" ContentType="application/inkml+xml"/>
  <Override PartName="/ppt/notesSlides/notesSlide8.xml" ContentType="application/vnd.openxmlformats-officedocument.presentationml.notesSlide+xml"/>
  <Override PartName="/ppt/ink/ink7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322" r:id="rId2"/>
    <p:sldId id="437" r:id="rId3"/>
    <p:sldId id="438" r:id="rId4"/>
    <p:sldId id="439" r:id="rId5"/>
    <p:sldId id="440" r:id="rId6"/>
    <p:sldId id="441" r:id="rId7"/>
    <p:sldId id="442" r:id="rId8"/>
    <p:sldId id="44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7" d="100"/>
          <a:sy n="77" d="100"/>
        </p:scale>
        <p:origin x="26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3999.51147" units="1/in"/>
          <inkml:channelProperty channel="T" name="resolution" value="1" units="1/dev"/>
        </inkml:channelProperties>
      </inkml:inkSource>
      <inkml:timestamp xml:id="ts0" timeString="2021-03-16T05:05:27.02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10477 8576 58 0,'0'0'103'0,"0"0"-23"0,0 0-25 15,0 0-21-15,-6 0-14 0,6 0-7 16,0 3-11-16,0 2-55 0,0-5-67 15,0 2-18-15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3999.51147" units="1/in"/>
          <inkml:channelProperty channel="T" name="resolution" value="1" units="1/dev"/>
        </inkml:channelProperties>
      </inkml:inkSource>
      <inkml:timestamp xml:id="ts0" timeString="2021-03-16T05:05:27.02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10477 8576 58 0,'0'0'103'0,"0"0"-23"0,0 0-25 15,0 0-21-15,-6 0-14 0,6 0-7 16,0 3-11-16,0 2-55 0,0-5-67 15,0 2-18-15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3999.51147" units="1/in"/>
          <inkml:channelProperty channel="T" name="resolution" value="1" units="1/dev"/>
        </inkml:channelProperties>
      </inkml:inkSource>
      <inkml:timestamp xml:id="ts0" timeString="2021-03-16T05:05:27.02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10477 8576 58 0,'0'0'103'0,"0"0"-23"0,0 0-25 15,0 0-21-15,-6 0-14 0,6 0-7 16,0 3-11-16,0 2-55 0,0-5-67 15,0 2-18-15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3999.51147" units="1/in"/>
          <inkml:channelProperty channel="T" name="resolution" value="1" units="1/dev"/>
        </inkml:channelProperties>
      </inkml:inkSource>
      <inkml:timestamp xml:id="ts0" timeString="2021-03-16T05:05:27.02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10477 8576 58 0,'0'0'103'0,"0"0"-23"0,0 0-25 15,0 0-21-15,-6 0-14 0,6 0-7 16,0 3-11-16,0 2-55 0,0-5-67 15,0 2-18-15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3999.51147" units="1/in"/>
          <inkml:channelProperty channel="T" name="resolution" value="1" units="1/dev"/>
        </inkml:channelProperties>
      </inkml:inkSource>
      <inkml:timestamp xml:id="ts0" timeString="2021-03-16T05:05:27.02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10477 8576 58 0,'0'0'103'0,"0"0"-23"0,0 0-25 15,0 0-21-15,-6 0-14 0,6 0-7 16,0 3-11-16,0 2-55 0,0-5-67 15,0 2-18-15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3999.51147" units="1/in"/>
          <inkml:channelProperty channel="T" name="resolution" value="1" units="1/dev"/>
        </inkml:channelProperties>
      </inkml:inkSource>
      <inkml:timestamp xml:id="ts0" timeString="2021-03-16T05:05:27.02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10477 8576 58 0,'0'0'103'0,"0"0"-23"0,0 0-25 15,0 0-21-15,-6 0-14 0,6 0-7 16,0 3-11-16,0 2-55 0,0-5-67 15,0 2-18-15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3999.51147" units="1/in"/>
          <inkml:channelProperty channel="T" name="resolution" value="1" units="1/dev"/>
        </inkml:channelProperties>
      </inkml:inkSource>
      <inkml:timestamp xml:id="ts0" timeString="2021-03-16T05:05:27.02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10477 8576 58 0,'0'0'103'0,"0"0"-23"0,0 0-25 15,0 0-21-15,-6 0-14 0,6 0-7 16,0 3-11-16,0 2-55 0,0-5-67 15,0 2-18-15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48172A-818B-4EDC-9C69-D85B0CFB6DCE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9D58F4-F1E3-4935-A88D-6853584EE0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112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1969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4721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366592-A38A-4D95-2200-8AE5296BF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B0747B-57CE-EC2B-CCFB-7A800F8425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89D63B-4CF0-A37F-D88F-0AD0220763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ECF7F1-7E00-70BF-902D-6A7774E5D9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8097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57D544-C321-0C12-543E-36F9F591AD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87DDA2-52DD-4184-6B28-4D7AE8F695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E45121-1D07-7C75-20E6-D0665C4A7F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69FC51-F5B1-ECA0-C471-F78BB0EDB8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7894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02C879-5279-F7CE-BB29-C2DCF9AA98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BEA536A-FC33-F4F9-5A08-A167262F0D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9838F7-3D69-A0F1-FFD3-5E3D85F35E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55D817-CBEB-BAF7-400F-7C06CE27ED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3944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863051-EAAE-EAEC-5513-A2B4C6153A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FAFD38-5EC8-0D6F-D650-E9BFBA4B39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E16B5D-DC8D-F992-A5AD-518205B814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006EB7-7AF3-5C8D-22C4-C1A844BFAA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8630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BFE93A-E064-8A4B-CAE7-7867E06DBA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B9286F-C927-A069-F2C1-9E1040D37C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5D6C42-9047-BCC0-24F0-1BBB2F964D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89081E-51A2-1B27-B084-BE0D812BAE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8919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8A5DCD-D8C3-2206-F3AD-F9224E694F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5D6A03-BFE3-B02C-2E27-89B14FE557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1AA9505-59D6-7817-2796-B64E960191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379755-D299-175D-C27B-F623C9F173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9526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877C5-7433-4A91-B973-4D3988E455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848B20-968B-426E-B529-A7341849CA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0E104C-6C48-4EB6-A299-3A5684579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FECB-AD5E-41CC-983A-6AF56E30336B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8ECE84-C0B1-47BC-A385-741FCD0C5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A36BF5-7EE7-45A1-BEDC-6CF05853E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89D64-C16E-4B7A-8ED2-D2802EF09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298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0127B-6D6D-4065-92A6-5D86104D0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76EDC8-C5AC-4DF4-ADC3-76BCF55192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6971B9-6219-4148-A3F7-E4B0476A9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FECB-AD5E-41CC-983A-6AF56E30336B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7FE64F-8518-450B-AE84-7E804CFAD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B020DF-7700-4A50-8662-A210FF011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89D64-C16E-4B7A-8ED2-D2802EF09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685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D4A12F-D5E6-41F2-8E63-C2CB42C8E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ACC105-636D-4E43-A8FE-F876AFC456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5000F3-8D6E-41A9-9708-07A9FE9EC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FECB-AD5E-41CC-983A-6AF56E30336B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6FD5D9-4917-48B2-B9AC-EC0DD2532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6EA119-53B0-4107-A3B8-5B616066C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89D64-C16E-4B7A-8ED2-D2802EF09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083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F5777-638E-4488-A32F-496D4BFFC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0794BE-825B-4A98-AD44-26EEBCB743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3FDFD9-0A28-4C22-883B-F13EC74D9C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BB62E8-78E1-4463-9C14-E704A4992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FECB-AD5E-41CC-983A-6AF56E30336B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72C954-ECC5-424C-85AB-09834679D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8E1DD8-77B2-4276-A00F-AC3F04537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89D64-C16E-4B7A-8ED2-D2802EF09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917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2E5D1-D2C5-4CD3-8A4A-70B5D8316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3752A5-3A67-49F7-B4CA-FF3DFCC239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AE9B3F-E6F5-4220-A4EA-4CB24BD230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F09990-B6A8-4814-9019-91206921BF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6C4BB6-CBDF-4981-BDA6-0CDF86E88B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8673660-D7B1-448E-BED6-36A9E0884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FECB-AD5E-41CC-983A-6AF56E30336B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A7B2C7-4199-4CAF-86F6-622379599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4F09B64-F1EF-46EA-9581-E71053E43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89D64-C16E-4B7A-8ED2-D2802EF09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799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6B446-F224-4791-9B2C-B1A966EF1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FB35F01-5261-4AA7-AA3F-97638606F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FECB-AD5E-41CC-983A-6AF56E30336B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5B26DE-6E5F-4BF8-90F3-35099EFA5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4B25DC-22A1-4ECB-B153-43A932478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89D64-C16E-4B7A-8ED2-D2802EF09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793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CE121BC-13C9-4C62-993B-2A73A902D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FECB-AD5E-41CC-983A-6AF56E30336B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B96D08-F971-4C75-9370-2D8D907B3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CB4CFB-7B71-4942-95FC-FB2BB5FC3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89D64-C16E-4B7A-8ED2-D2802EF09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215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7A959-ED05-4A82-A678-9DCC4E20A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9A7FBD-49A4-4491-B9A9-3BCF60C67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1A792D-8D4B-43B8-AFBE-EE4BC389BA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3D61AF-A778-43BB-9809-3A8298490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FECB-AD5E-41CC-983A-6AF56E30336B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B1C956-DBBD-4997-85EF-230621777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60A13E-8CB0-4340-87C8-052608935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89D64-C16E-4B7A-8ED2-D2802EF09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407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2E5CD-0CEA-4E65-BC1C-828841E521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F46C64-8ACC-4461-98B4-C2FEDE0328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77597B-92B1-4781-A5A6-BAB964B296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163E07-72FF-4630-B639-A83AFFBC1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FECB-AD5E-41CC-983A-6AF56E30336B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E5A707-F261-49EF-90D4-558B335A3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D71ECE-D023-46D1-80F4-E7ACED26A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89D64-C16E-4B7A-8ED2-D2802EF09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796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499DA-8953-4765-8C05-234AFB8DB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6EE55D-2357-4399-B003-32982ED3C6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C28114-04D1-4C6B-AEA5-635011932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FECB-AD5E-41CC-983A-6AF56E30336B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B7056F-F3FF-410F-801D-A097D7F48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FA6110-A4BE-493F-916D-15F709618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89D64-C16E-4B7A-8ED2-D2802EF09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5014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AF219CB-5983-4DD5-88F4-8C71696AE7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D22B-14DB-4BCF-AAD4-F5F472F528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8A091A-B709-49CF-A518-2BE5B01EC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FECB-AD5E-41CC-983A-6AF56E30336B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43329C-EE52-4F1B-B83B-5D1C8EE75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DD32FB-5344-426B-948E-31B7D6968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89D64-C16E-4B7A-8ED2-D2802EF09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558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D33A60-B385-4433-8EAD-041423D8A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D5EE02-8E38-41A2-992E-76BF79449D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FE0BA2-6DF0-4C83-8649-D0BED791DB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1DFECB-AD5E-41CC-983A-6AF56E30336B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C5AE67-224F-42A5-B177-4EC2BC9E3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2C32C5-7D19-40A2-A2CC-B1C0033B8D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F89D64-C16E-4B7A-8ED2-D2802EF09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580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12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5.png"/><Relationship Id="rId10" Type="http://schemas.openxmlformats.org/officeDocument/2006/relationships/image" Target="../media/image4.png"/><Relationship Id="rId4" Type="http://schemas.openxmlformats.org/officeDocument/2006/relationships/customXml" Target="../ink/ink1.xml"/><Relationship Id="rId9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2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.xml"/><Relationship Id="rId11" Type="http://schemas.openxmlformats.org/officeDocument/2006/relationships/image" Target="../media/image5.png"/><Relationship Id="rId5" Type="http://schemas.openxmlformats.org/officeDocument/2006/relationships/image" Target="../media/image71.png"/><Relationship Id="rId10" Type="http://schemas.openxmlformats.org/officeDocument/2006/relationships/image" Target="../media/image4.png"/><Relationship Id="rId9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2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.xml"/><Relationship Id="rId11" Type="http://schemas.openxmlformats.org/officeDocument/2006/relationships/image" Target="../media/image5.png"/><Relationship Id="rId5" Type="http://schemas.openxmlformats.org/officeDocument/2006/relationships/image" Target="../media/image71.png"/><Relationship Id="rId10" Type="http://schemas.openxmlformats.org/officeDocument/2006/relationships/image" Target="../media/image4.png"/><Relationship Id="rId9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4.xml"/><Relationship Id="rId11" Type="http://schemas.openxmlformats.org/officeDocument/2006/relationships/image" Target="../media/image5.png"/><Relationship Id="rId5" Type="http://schemas.openxmlformats.org/officeDocument/2006/relationships/image" Target="../media/image71.png"/><Relationship Id="rId10" Type="http://schemas.openxmlformats.org/officeDocument/2006/relationships/image" Target="../media/image4.png"/><Relationship Id="rId9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5.xml"/><Relationship Id="rId11" Type="http://schemas.openxmlformats.org/officeDocument/2006/relationships/image" Target="../media/image5.png"/><Relationship Id="rId5" Type="http://schemas.openxmlformats.org/officeDocument/2006/relationships/image" Target="../media/image71.png"/><Relationship Id="rId10" Type="http://schemas.openxmlformats.org/officeDocument/2006/relationships/image" Target="../media/image4.png"/><Relationship Id="rId9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3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6.xml"/><Relationship Id="rId11" Type="http://schemas.openxmlformats.org/officeDocument/2006/relationships/image" Target="../media/image5.png"/><Relationship Id="rId5" Type="http://schemas.openxmlformats.org/officeDocument/2006/relationships/image" Target="../media/image71.png"/><Relationship Id="rId10" Type="http://schemas.openxmlformats.org/officeDocument/2006/relationships/image" Target="../media/image4.png"/><Relationship Id="rId9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7.xml"/><Relationship Id="rId11" Type="http://schemas.openxmlformats.org/officeDocument/2006/relationships/image" Target="../media/image5.png"/><Relationship Id="rId5" Type="http://schemas.openxmlformats.org/officeDocument/2006/relationships/image" Target="../media/image71.png"/><Relationship Id="rId10" Type="http://schemas.openxmlformats.org/officeDocument/2006/relationships/image" Target="../media/image4.png"/><Relationship Id="rId9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62846" y="229340"/>
            <a:ext cx="6198936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9175500" y="197022"/>
            <a:ext cx="275500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9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9244186" y="405195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Tues, 16 Mar 2021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533BF4-9CFC-4F58-84F5-334B35B1882C}"/>
              </a:ext>
            </a:extLst>
          </p:cNvPr>
          <p:cNvSpPr/>
          <p:nvPr/>
        </p:nvSpPr>
        <p:spPr>
          <a:xfrm>
            <a:off x="3045122" y="435724"/>
            <a:ext cx="3150542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2000" b="1" dirty="0"/>
              <a:t>9 – 7 The binomial Theorem</a:t>
            </a:r>
            <a:endParaRPr lang="en-US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AD7478E-A43D-4921-8B13-9425E2D2C328}"/>
              </a:ext>
            </a:extLst>
          </p:cNvPr>
          <p:cNvSpPr txBox="1"/>
          <p:nvPr/>
        </p:nvSpPr>
        <p:spPr>
          <a:xfrm>
            <a:off x="228347" y="1714879"/>
            <a:ext cx="262288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highlight>
                  <a:srgbClr val="C0C0C0"/>
                </a:highlight>
              </a:rPr>
              <a:t>1. Graph points with polar coordinates.</a:t>
            </a:r>
          </a:p>
          <a:p>
            <a:endParaRPr lang="en-US" sz="2000" dirty="0">
              <a:highlight>
                <a:srgbClr val="C0C0C0"/>
              </a:highlight>
            </a:endParaRPr>
          </a:p>
          <a:p>
            <a:r>
              <a:rPr lang="en-US" sz="2000" b="1" dirty="0"/>
              <a:t>2.   Graph simple polar equations</a:t>
            </a:r>
            <a:r>
              <a:rPr lang="en-US" b="1" dirty="0"/>
              <a:t>.</a:t>
            </a:r>
          </a:p>
          <a:p>
            <a:endParaRPr lang="en-US" b="1" dirty="0"/>
          </a:p>
          <a:p>
            <a:pPr marL="342900" indent="-342900">
              <a:buFont typeface="+mj-lt"/>
              <a:buAutoNum type="arabicPeriod"/>
            </a:pPr>
            <a:endParaRPr lang="en-US" sz="2000" b="1" dirty="0">
              <a:highlight>
                <a:srgbClr val="C0C0C0"/>
              </a:highlight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A43540E-84E1-443B-BBD0-BAF5B73A92D2}"/>
              </a:ext>
            </a:extLst>
          </p:cNvPr>
          <p:cNvSpPr txBox="1"/>
          <p:nvPr/>
        </p:nvSpPr>
        <p:spPr>
          <a:xfrm>
            <a:off x="339812" y="3753705"/>
            <a:ext cx="1867603" cy="400110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ct val="30000"/>
              </a:spcBef>
              <a:spcAft>
                <a:spcPct val="30000"/>
              </a:spcAft>
            </a:pPr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Keywords</a:t>
            </a:r>
            <a:endParaRPr lang="en-US" altLang="en-US" sz="20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E5D1595-5E96-4AB3-800B-0457AEE01F4A}"/>
              </a:ext>
            </a:extLst>
          </p:cNvPr>
          <p:cNvSpPr txBox="1"/>
          <p:nvPr/>
        </p:nvSpPr>
        <p:spPr>
          <a:xfrm>
            <a:off x="185151" y="4295896"/>
            <a:ext cx="274501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Polar coordinates</a:t>
            </a:r>
          </a:p>
          <a:p>
            <a:r>
              <a:rPr lang="en-US" sz="2400" dirty="0"/>
              <a:t>Pole</a:t>
            </a:r>
          </a:p>
          <a:p>
            <a:r>
              <a:rPr lang="en-US" sz="2400" dirty="0"/>
              <a:t>Polar axis</a:t>
            </a:r>
          </a:p>
          <a:p>
            <a:r>
              <a:rPr lang="en-US" sz="2400" dirty="0"/>
              <a:t>Polar coordinates</a:t>
            </a:r>
          </a:p>
          <a:p>
            <a:r>
              <a:rPr lang="en-US" sz="2400" dirty="0"/>
              <a:t>Polar equation</a:t>
            </a:r>
          </a:p>
          <a:p>
            <a:r>
              <a:rPr lang="en-US" sz="2400" dirty="0"/>
              <a:t>Polar graph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E5ABE565-F365-48AB-ABFA-96B19926E5D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346" t="25847" r="8285" b="22621"/>
          <a:stretch/>
        </p:blipFill>
        <p:spPr>
          <a:xfrm>
            <a:off x="0" y="197023"/>
            <a:ext cx="12192000" cy="6592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243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292828"/>
                </a:solidFill>
              </a:rPr>
              <a:t>sum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40633"/>
            <a:ext cx="6198936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9175500" y="250030"/>
            <a:ext cx="275500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9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9244186" y="405195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Tues, 16 Mar 2021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0B1B4A9-64A0-4920-9276-C5BD743FC77B}"/>
              </a:ext>
            </a:extLst>
          </p:cNvPr>
          <p:cNvSpPr/>
          <p:nvPr/>
        </p:nvSpPr>
        <p:spPr>
          <a:xfrm>
            <a:off x="3085217" y="441599"/>
            <a:ext cx="3739870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2400" b="1" dirty="0"/>
              <a:t>9 – 7 The binomial Theorem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F5DE549-8865-4EC6-AA56-AFEB300C95BF}"/>
              </a:ext>
            </a:extLst>
          </p:cNvPr>
          <p:cNvSpPr txBox="1"/>
          <p:nvPr/>
        </p:nvSpPr>
        <p:spPr>
          <a:xfrm>
            <a:off x="54223" y="4202949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New Vocabulary</a:t>
            </a:r>
            <a:endParaRPr lang="en-US" sz="2000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AC557DA3-433F-43B1-B59F-50A0A8BCB731}"/>
                  </a:ext>
                </a:extLst>
              </p14:cNvPr>
              <p14:cNvContentPartPr/>
              <p14:nvPr/>
            </p14:nvContentPartPr>
            <p14:xfrm>
              <a:off x="3769560" y="3087360"/>
              <a:ext cx="2520" cy="39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AC557DA3-433F-43B1-B59F-50A0A8BCB731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760200" y="3078000"/>
                <a:ext cx="21240" cy="22680"/>
              </a:xfrm>
              <a:prstGeom prst="rect">
                <a:avLst/>
              </a:prstGeom>
            </p:spPr>
          </p:pic>
        </mc:Fallback>
      </mc:AlternateContent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4D028C41-7A7B-751E-389E-B80E588C5B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44186" y="441599"/>
            <a:ext cx="2514093" cy="328721"/>
          </a:xfr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fld id="{217EE1DA-3E6C-410F-8957-D0A98DFE0A5B}" type="datetime2">
              <a:rPr lang="en-US" sz="1800" smtClean="0">
                <a:solidFill>
                  <a:srgbClr val="FF0000"/>
                </a:solidFill>
              </a:rPr>
              <a:t>Sunday, April 20, 2025</a:t>
            </a:fld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ED25767-6BB4-F567-60EA-982C28ACBD6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0965" y="165669"/>
            <a:ext cx="7637690" cy="90250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E030BF1-AD3D-F8DB-D8E4-E141D08BDBE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9302" y="1745346"/>
            <a:ext cx="2267266" cy="206721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8878342-0AFC-05DA-2A51-12218D80B30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7926" y="4663766"/>
            <a:ext cx="2095792" cy="552527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7C63239-5F61-FB37-280D-73FF332A6C1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298121" y="1883248"/>
            <a:ext cx="8009443" cy="3091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5271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711D37-BE47-D61F-9A10-A26FF67C88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E254713-16D5-B808-9548-8BD58075954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292828"/>
                </a:solidFill>
              </a:rPr>
              <a:t>sum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B5B2EEF-F67E-2897-5EFD-7C094E515F11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110ABAD-5F06-BB4D-12EA-E109F0737061}"/>
              </a:ext>
            </a:extLst>
          </p:cNvPr>
          <p:cNvSpPr/>
          <p:nvPr/>
        </p:nvSpPr>
        <p:spPr>
          <a:xfrm>
            <a:off x="2715064" y="240633"/>
            <a:ext cx="6198936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FA6468-9DC8-F625-9ED1-BE6CD12C4064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2CB94AE-F543-992F-F1DC-60E8E6DAD96B}"/>
              </a:ext>
            </a:extLst>
          </p:cNvPr>
          <p:cNvSpPr/>
          <p:nvPr/>
        </p:nvSpPr>
        <p:spPr>
          <a:xfrm>
            <a:off x="9175500" y="250030"/>
            <a:ext cx="275500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B9F68155-1474-D0D2-99A8-98D4B4E1FF9E}"/>
                  </a:ext>
                </a:extLst>
              </p:cNvPr>
              <p:cNvSpPr/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26008E42-9A56-9515-9B6F-262C6BDAC209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53D8523-519E-3050-E473-7D5666101D86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9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A706498-098F-D08E-52EB-C51847654B3D}"/>
              </a:ext>
            </a:extLst>
          </p:cNvPr>
          <p:cNvSpPr/>
          <p:nvPr/>
        </p:nvSpPr>
        <p:spPr>
          <a:xfrm>
            <a:off x="9244186" y="405195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Tues, 16 Mar 2021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F30DFC4-CA76-7B10-7B8D-04598FEA3944}"/>
              </a:ext>
            </a:extLst>
          </p:cNvPr>
          <p:cNvSpPr/>
          <p:nvPr/>
        </p:nvSpPr>
        <p:spPr>
          <a:xfrm>
            <a:off x="3085217" y="441599"/>
            <a:ext cx="3739870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2400" b="1" dirty="0"/>
              <a:t>9 – 7 The binomial Theorem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56B48C3-CCA5-CFE9-931D-D16DB29FFEAB}"/>
              </a:ext>
            </a:extLst>
          </p:cNvPr>
          <p:cNvSpPr txBox="1"/>
          <p:nvPr/>
        </p:nvSpPr>
        <p:spPr>
          <a:xfrm>
            <a:off x="54223" y="4202949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New Vocabulary</a:t>
            </a:r>
            <a:endParaRPr lang="en-US" sz="2000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44C6692D-C584-F8FB-EDD2-6254E9840478}"/>
                  </a:ext>
                </a:extLst>
              </p14:cNvPr>
              <p14:cNvContentPartPr/>
              <p14:nvPr/>
            </p14:nvContentPartPr>
            <p14:xfrm>
              <a:off x="3769560" y="3087360"/>
              <a:ext cx="2520" cy="39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AC557DA3-433F-43B1-B59F-50A0A8BCB731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760200" y="3078000"/>
                <a:ext cx="21240" cy="22680"/>
              </a:xfrm>
              <a:prstGeom prst="rect">
                <a:avLst/>
              </a:prstGeom>
            </p:spPr>
          </p:pic>
        </mc:Fallback>
      </mc:AlternateContent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F63EF1F3-8682-9C9D-9B25-94F4DCAAC8A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44186" y="441599"/>
            <a:ext cx="2514093" cy="328721"/>
          </a:xfr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fld id="{217EE1DA-3E6C-410F-8957-D0A98DFE0A5B}" type="datetime2">
              <a:rPr lang="en-US" sz="1800" smtClean="0">
                <a:solidFill>
                  <a:srgbClr val="FF0000"/>
                </a:solidFill>
              </a:rPr>
              <a:t>Sunday, April 20, 2025</a:t>
            </a:fld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8977814-A225-3EAD-57D0-034388C1223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0965" y="165669"/>
            <a:ext cx="7637690" cy="90250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83EC936-7D26-6F1B-670B-8E3B96ACDFB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9302" y="1745346"/>
            <a:ext cx="2267266" cy="206721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041F346-E2AD-D525-69CF-2DFE7D691D9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7926" y="4663766"/>
            <a:ext cx="2095792" cy="55252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976988D-8546-7630-6B78-A1BFCAFB867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085217" y="1355371"/>
            <a:ext cx="5260113" cy="932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2898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BBBF7-D09E-8BF3-708D-20A45EBE4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5B7FF6F-924D-4AE2-2030-C0E65DF3251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292828"/>
                </a:solidFill>
              </a:rPr>
              <a:t>sum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2EA81C3-F7E2-ED6D-DB61-E332BA191FBB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0F52D28-8B62-E516-1CB3-EE02317041CC}"/>
              </a:ext>
            </a:extLst>
          </p:cNvPr>
          <p:cNvSpPr/>
          <p:nvPr/>
        </p:nvSpPr>
        <p:spPr>
          <a:xfrm>
            <a:off x="2715064" y="240633"/>
            <a:ext cx="6198936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4D322A5-30FD-D213-FF7B-D95F4CC07083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6564D26-265C-B323-3911-84E1B081C45B}"/>
              </a:ext>
            </a:extLst>
          </p:cNvPr>
          <p:cNvSpPr/>
          <p:nvPr/>
        </p:nvSpPr>
        <p:spPr>
          <a:xfrm>
            <a:off x="9175500" y="250030"/>
            <a:ext cx="275500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C5FEF16A-64C3-4CFC-D559-7B023999535B}"/>
                  </a:ext>
                </a:extLst>
              </p:cNvPr>
              <p:cNvSpPr/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ACE19EE-F643-775C-41F5-B4C4245EF75E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572F1DA-CFFE-ABA4-78B1-4DD60DA27822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9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9BD0E6B-E406-59BF-3629-BE459D4F5F0F}"/>
              </a:ext>
            </a:extLst>
          </p:cNvPr>
          <p:cNvSpPr/>
          <p:nvPr/>
        </p:nvSpPr>
        <p:spPr>
          <a:xfrm>
            <a:off x="9244186" y="405195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Tues, 16 Mar 2021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129F4DE-C33C-71A9-4986-F364E0F10DF7}"/>
              </a:ext>
            </a:extLst>
          </p:cNvPr>
          <p:cNvSpPr/>
          <p:nvPr/>
        </p:nvSpPr>
        <p:spPr>
          <a:xfrm>
            <a:off x="3085217" y="441599"/>
            <a:ext cx="3739870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2400" b="1" dirty="0"/>
              <a:t>9 – 7 The binomial Theorem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598E0F8-CA5A-8FCE-A256-2AE5A8C41819}"/>
              </a:ext>
            </a:extLst>
          </p:cNvPr>
          <p:cNvSpPr txBox="1"/>
          <p:nvPr/>
        </p:nvSpPr>
        <p:spPr>
          <a:xfrm>
            <a:off x="54223" y="4202949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New Vocabulary</a:t>
            </a:r>
            <a:endParaRPr lang="en-US" sz="2000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886367FC-1BAD-D2DF-95CB-03FE6C112DD9}"/>
                  </a:ext>
                </a:extLst>
              </p14:cNvPr>
              <p14:cNvContentPartPr/>
              <p14:nvPr/>
            </p14:nvContentPartPr>
            <p14:xfrm>
              <a:off x="3769560" y="3087360"/>
              <a:ext cx="2520" cy="39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AC557DA3-433F-43B1-B59F-50A0A8BCB731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760200" y="3078000"/>
                <a:ext cx="21240" cy="22680"/>
              </a:xfrm>
              <a:prstGeom prst="rect">
                <a:avLst/>
              </a:prstGeom>
            </p:spPr>
          </p:pic>
        </mc:Fallback>
      </mc:AlternateContent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0C158C30-F859-46C0-2453-77E771A366A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44186" y="441599"/>
            <a:ext cx="2514093" cy="328721"/>
          </a:xfr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fld id="{217EE1DA-3E6C-410F-8957-D0A98DFE0A5B}" type="datetime2">
              <a:rPr lang="en-US" sz="1800" smtClean="0">
                <a:solidFill>
                  <a:srgbClr val="FF0000"/>
                </a:solidFill>
              </a:rPr>
              <a:t>Sunday, April 20, 2025</a:t>
            </a:fld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44D637B-A7CC-5B8C-D48B-F46E73214D2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0965" y="165669"/>
            <a:ext cx="7637690" cy="90250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8FD6A9A-4ECB-9681-596A-3A3D7BCC8B9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9302" y="1745346"/>
            <a:ext cx="2267266" cy="206721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889C3AD-DC64-D7F9-D2EE-3B21AF3FDE4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7926" y="4663766"/>
            <a:ext cx="2095792" cy="55252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33AEA9A-F606-8075-8A61-9BDDB1CA294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123785" y="1605695"/>
            <a:ext cx="5944430" cy="86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4403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B9356-F2E6-B576-209B-01DB3ED70C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9439128-35C8-8222-BCF0-36A7AABEE8C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292828"/>
                </a:solidFill>
              </a:rPr>
              <a:t>sum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3FDC336-2D77-2929-AFD8-8658A309B8C9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C059DAE-61AE-7674-665A-92BF5EC0D09E}"/>
              </a:ext>
            </a:extLst>
          </p:cNvPr>
          <p:cNvSpPr/>
          <p:nvPr/>
        </p:nvSpPr>
        <p:spPr>
          <a:xfrm>
            <a:off x="2715064" y="240633"/>
            <a:ext cx="6198936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6E0BED8-385E-3068-CF90-8CD2736D1140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AB0525-DA15-2387-368F-8BF40C749FC9}"/>
              </a:ext>
            </a:extLst>
          </p:cNvPr>
          <p:cNvSpPr/>
          <p:nvPr/>
        </p:nvSpPr>
        <p:spPr>
          <a:xfrm>
            <a:off x="9175500" y="250030"/>
            <a:ext cx="275500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271D81EF-6667-94CE-31D0-E9F81A8983F8}"/>
                  </a:ext>
                </a:extLst>
              </p:cNvPr>
              <p:cNvSpPr/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925EC4BA-4898-7EBE-8559-D1791FAB739C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4B1B526-ECB4-B8CF-9ACD-07D99DCFB33F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9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B6152ED-5925-7DCB-C4EE-45EFE5DADDF5}"/>
              </a:ext>
            </a:extLst>
          </p:cNvPr>
          <p:cNvSpPr/>
          <p:nvPr/>
        </p:nvSpPr>
        <p:spPr>
          <a:xfrm>
            <a:off x="9244186" y="405195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Tues, 16 Mar 2021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99096DF-811E-00D2-ACA5-B8EADCE98F20}"/>
              </a:ext>
            </a:extLst>
          </p:cNvPr>
          <p:cNvSpPr/>
          <p:nvPr/>
        </p:nvSpPr>
        <p:spPr>
          <a:xfrm>
            <a:off x="3085217" y="441599"/>
            <a:ext cx="3739870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2400" b="1" dirty="0"/>
              <a:t>9 – 7 The binomial Theorem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3F56645-E6B7-5923-2737-6628CD105A78}"/>
              </a:ext>
            </a:extLst>
          </p:cNvPr>
          <p:cNvSpPr txBox="1"/>
          <p:nvPr/>
        </p:nvSpPr>
        <p:spPr>
          <a:xfrm>
            <a:off x="54223" y="4202949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New Vocabulary</a:t>
            </a:r>
            <a:endParaRPr lang="en-US" sz="2000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951232F5-2500-586D-F5D6-EFFA7B15692E}"/>
                  </a:ext>
                </a:extLst>
              </p14:cNvPr>
              <p14:cNvContentPartPr/>
              <p14:nvPr/>
            </p14:nvContentPartPr>
            <p14:xfrm>
              <a:off x="3769560" y="3087360"/>
              <a:ext cx="2520" cy="39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AC557DA3-433F-43B1-B59F-50A0A8BCB731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760200" y="3078000"/>
                <a:ext cx="21240" cy="22680"/>
              </a:xfrm>
              <a:prstGeom prst="rect">
                <a:avLst/>
              </a:prstGeom>
            </p:spPr>
          </p:pic>
        </mc:Fallback>
      </mc:AlternateContent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A996F3BE-96D3-743E-81AE-6CEEBE07AB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44186" y="441599"/>
            <a:ext cx="2514093" cy="328721"/>
          </a:xfr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fld id="{217EE1DA-3E6C-410F-8957-D0A98DFE0A5B}" type="datetime2">
              <a:rPr lang="en-US" sz="1800" smtClean="0">
                <a:solidFill>
                  <a:srgbClr val="FF0000"/>
                </a:solidFill>
              </a:rPr>
              <a:t>Sunday, April 20, 2025</a:t>
            </a:fld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08169BD-625A-DCEA-57B0-73A9742EBC0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0965" y="165669"/>
            <a:ext cx="7637690" cy="90250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1E92AD9-F6CE-29D2-B380-BF929DCB74A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9302" y="1745346"/>
            <a:ext cx="2267266" cy="206721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A1A4489-F47E-0B06-FCA3-7CF4251D1D9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7926" y="4663766"/>
            <a:ext cx="2095792" cy="55252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342D91D-5EF8-C90A-0D2E-B9B6168C842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178123" y="1540744"/>
            <a:ext cx="6118873" cy="829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6698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E5E8F8-E016-3D9E-2718-21FC68D7FD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7711235-13DF-CD9D-93E5-22DB55B41BB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292828"/>
                </a:solidFill>
              </a:rPr>
              <a:t>sum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0AFD36C-E000-3074-854F-C70646D3E1C1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B9B5DBC-A49B-60E3-F432-82A5675E5690}"/>
              </a:ext>
            </a:extLst>
          </p:cNvPr>
          <p:cNvSpPr/>
          <p:nvPr/>
        </p:nvSpPr>
        <p:spPr>
          <a:xfrm>
            <a:off x="2715064" y="240633"/>
            <a:ext cx="6198936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A080D2-2906-D816-E83C-63842C381C67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92C1E75-C6FF-00A5-E164-E624B9F7C15B}"/>
              </a:ext>
            </a:extLst>
          </p:cNvPr>
          <p:cNvSpPr/>
          <p:nvPr/>
        </p:nvSpPr>
        <p:spPr>
          <a:xfrm>
            <a:off x="9175500" y="250030"/>
            <a:ext cx="275500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221C2CE1-506F-0905-C4A1-272842E1AD94}"/>
                  </a:ext>
                </a:extLst>
              </p:cNvPr>
              <p:cNvSpPr/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120C2836-3435-A84E-D596-A6C32253FEC2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FFD36F9-8718-4006-BCA2-50C5ADBB616A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9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99661F8-747D-BF89-9144-F1D5B404CDE9}"/>
              </a:ext>
            </a:extLst>
          </p:cNvPr>
          <p:cNvSpPr/>
          <p:nvPr/>
        </p:nvSpPr>
        <p:spPr>
          <a:xfrm>
            <a:off x="9244186" y="405195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Tues, 16 Mar 2021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A7ADE78-B1A0-CAF1-8848-8873C6B46032}"/>
              </a:ext>
            </a:extLst>
          </p:cNvPr>
          <p:cNvSpPr/>
          <p:nvPr/>
        </p:nvSpPr>
        <p:spPr>
          <a:xfrm>
            <a:off x="3085217" y="441599"/>
            <a:ext cx="3739870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2400" b="1" dirty="0"/>
              <a:t>9 – 7 The binomial Theorem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3395057-EB5A-176B-A9C4-89973610B6E6}"/>
              </a:ext>
            </a:extLst>
          </p:cNvPr>
          <p:cNvSpPr txBox="1"/>
          <p:nvPr/>
        </p:nvSpPr>
        <p:spPr>
          <a:xfrm>
            <a:off x="54223" y="4202949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New Vocabulary</a:t>
            </a:r>
            <a:endParaRPr lang="en-US" sz="2000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BAEE16BE-4D7C-0AFA-0248-1E6038643975}"/>
                  </a:ext>
                </a:extLst>
              </p14:cNvPr>
              <p14:cNvContentPartPr/>
              <p14:nvPr/>
            </p14:nvContentPartPr>
            <p14:xfrm>
              <a:off x="3769560" y="3087360"/>
              <a:ext cx="2520" cy="39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AC557DA3-433F-43B1-B59F-50A0A8BCB731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760200" y="3078000"/>
                <a:ext cx="21240" cy="22680"/>
              </a:xfrm>
              <a:prstGeom prst="rect">
                <a:avLst/>
              </a:prstGeom>
            </p:spPr>
          </p:pic>
        </mc:Fallback>
      </mc:AlternateContent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D770C5B7-7BAB-C6E6-CE07-2DABEC9EA4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44186" y="441599"/>
            <a:ext cx="2514093" cy="328721"/>
          </a:xfr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fld id="{217EE1DA-3E6C-410F-8957-D0A98DFE0A5B}" type="datetime2">
              <a:rPr lang="en-US" sz="1800" smtClean="0">
                <a:solidFill>
                  <a:srgbClr val="FF0000"/>
                </a:solidFill>
              </a:rPr>
              <a:t>Sunday, April 20, 2025</a:t>
            </a:fld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D6641EA-46B6-1E9B-348C-E506B5EDCBD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0965" y="165669"/>
            <a:ext cx="7637690" cy="90250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C494859-277A-25AD-4EFD-E0488567168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9302" y="1745346"/>
            <a:ext cx="2267266" cy="206721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99E3C76-37BC-57FF-E613-23A554635DB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7926" y="4663766"/>
            <a:ext cx="2095792" cy="55252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7B6868E-D145-55C8-09FE-CE7E01A11EB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071490" y="1599682"/>
            <a:ext cx="6563641" cy="790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5183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1D10E4-416A-3506-FE74-67EF13281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28F3FCC-1FAE-A73B-16C7-63F417A786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292828"/>
                </a:solidFill>
              </a:rPr>
              <a:t>sum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1E734E0-B56F-37A3-E1E7-CBEBB306A70C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627E3DE-1968-C291-D9DB-F94AB4BE842C}"/>
              </a:ext>
            </a:extLst>
          </p:cNvPr>
          <p:cNvSpPr/>
          <p:nvPr/>
        </p:nvSpPr>
        <p:spPr>
          <a:xfrm>
            <a:off x="2715064" y="240633"/>
            <a:ext cx="6198936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E3E5FE0-10DE-EFAF-EF4F-F2DB93520D19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856ECFF-16A4-D74F-6A4C-98555D14F7EA}"/>
              </a:ext>
            </a:extLst>
          </p:cNvPr>
          <p:cNvSpPr/>
          <p:nvPr/>
        </p:nvSpPr>
        <p:spPr>
          <a:xfrm>
            <a:off x="9175500" y="250030"/>
            <a:ext cx="275500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AEE81556-06B4-3CB1-6475-632FE3FD0094}"/>
                  </a:ext>
                </a:extLst>
              </p:cNvPr>
              <p:cNvSpPr/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9FA28C33-DCF3-1049-90D5-F2D6DE37E380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8D47A78-8E2A-CE69-346B-40D4739453FA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9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73CD3A0-7425-3444-94AF-6A3872E777DC}"/>
              </a:ext>
            </a:extLst>
          </p:cNvPr>
          <p:cNvSpPr/>
          <p:nvPr/>
        </p:nvSpPr>
        <p:spPr>
          <a:xfrm>
            <a:off x="9244186" y="405195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Tues, 16 Mar 2021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580EA15-34E7-6C66-1C42-090599D8C7FB}"/>
              </a:ext>
            </a:extLst>
          </p:cNvPr>
          <p:cNvSpPr/>
          <p:nvPr/>
        </p:nvSpPr>
        <p:spPr>
          <a:xfrm>
            <a:off x="3085217" y="441599"/>
            <a:ext cx="3739870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2400" b="1" dirty="0"/>
              <a:t>9 – 7 The binomial Theorem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AA89075-1212-6F58-DCEE-2E5A73204CA3}"/>
              </a:ext>
            </a:extLst>
          </p:cNvPr>
          <p:cNvSpPr txBox="1"/>
          <p:nvPr/>
        </p:nvSpPr>
        <p:spPr>
          <a:xfrm>
            <a:off x="54223" y="4202949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New Vocabulary</a:t>
            </a:r>
            <a:endParaRPr lang="en-US" sz="2000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BCC283CC-3EAF-5123-38B1-EECAD276638C}"/>
                  </a:ext>
                </a:extLst>
              </p14:cNvPr>
              <p14:cNvContentPartPr/>
              <p14:nvPr/>
            </p14:nvContentPartPr>
            <p14:xfrm>
              <a:off x="3769560" y="3087360"/>
              <a:ext cx="2520" cy="39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AC557DA3-433F-43B1-B59F-50A0A8BCB731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760200" y="3078000"/>
                <a:ext cx="21240" cy="22680"/>
              </a:xfrm>
              <a:prstGeom prst="rect">
                <a:avLst/>
              </a:prstGeom>
            </p:spPr>
          </p:pic>
        </mc:Fallback>
      </mc:AlternateContent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91EB1589-60D0-CFC2-C185-319695BFE1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44186" y="441599"/>
            <a:ext cx="2514093" cy="328721"/>
          </a:xfr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fld id="{217EE1DA-3E6C-410F-8957-D0A98DFE0A5B}" type="datetime2">
              <a:rPr lang="en-US" sz="1800" smtClean="0">
                <a:solidFill>
                  <a:srgbClr val="FF0000"/>
                </a:solidFill>
              </a:rPr>
              <a:t>Sunday, April 20, 2025</a:t>
            </a:fld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DAC829B-7345-9165-62A3-A3F2A0DCB3B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0965" y="165669"/>
            <a:ext cx="7637690" cy="90250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1EFF90E-3F04-8478-9889-B3D5FF1B937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9302" y="1745346"/>
            <a:ext cx="2267266" cy="206721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7F73733-9F11-6C3C-5D2D-82C785AAAF8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7926" y="4663766"/>
            <a:ext cx="2095792" cy="55252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1F051BB-3278-48B9-521B-F9177672F31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02072" y="1422699"/>
            <a:ext cx="7046029" cy="82638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0631DB7-51D6-AFDB-E015-3AA7C854440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179574" y="2395552"/>
            <a:ext cx="8192237" cy="1013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5212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C3D70F-A916-573F-F1D9-AFC598F3B9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81D3506-6ACA-D058-E498-4FB396FC874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292828"/>
                </a:solidFill>
              </a:rPr>
              <a:t>sum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ED7A678-B070-F4D6-C86C-DA3AC3BCEDCC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8931B51-3AFA-6C08-5B99-4AA7E7C24FE1}"/>
              </a:ext>
            </a:extLst>
          </p:cNvPr>
          <p:cNvSpPr/>
          <p:nvPr/>
        </p:nvSpPr>
        <p:spPr>
          <a:xfrm>
            <a:off x="2715064" y="240633"/>
            <a:ext cx="6198936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36AFB2E-051E-E89D-663B-99C929315D4F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9230AB-1CC6-DA83-81BA-F30604D18E22}"/>
              </a:ext>
            </a:extLst>
          </p:cNvPr>
          <p:cNvSpPr/>
          <p:nvPr/>
        </p:nvSpPr>
        <p:spPr>
          <a:xfrm>
            <a:off x="9175500" y="250030"/>
            <a:ext cx="275500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EA0D48E6-BBC2-1CA5-A74E-A87BBDC9A2D1}"/>
                  </a:ext>
                </a:extLst>
              </p:cNvPr>
              <p:cNvSpPr/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2D7120BF-4954-2D5B-536E-2E7C4BD02FFA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92C5772-22E6-000A-CD9E-700D095C464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9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5D52A7F-0E6A-F6AA-14E7-8F7F3DDEE46F}"/>
              </a:ext>
            </a:extLst>
          </p:cNvPr>
          <p:cNvSpPr/>
          <p:nvPr/>
        </p:nvSpPr>
        <p:spPr>
          <a:xfrm>
            <a:off x="9244186" y="405195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Tues, 16 Mar 2021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114AFF7-AF1F-38EC-5432-56A25692B103}"/>
              </a:ext>
            </a:extLst>
          </p:cNvPr>
          <p:cNvSpPr/>
          <p:nvPr/>
        </p:nvSpPr>
        <p:spPr>
          <a:xfrm>
            <a:off x="3085217" y="441599"/>
            <a:ext cx="3739870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2400" b="1" dirty="0"/>
              <a:t>9 – 7 The binomial Theorem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40C7AB9-BDC3-1A81-85F9-016A54E4F865}"/>
              </a:ext>
            </a:extLst>
          </p:cNvPr>
          <p:cNvSpPr txBox="1"/>
          <p:nvPr/>
        </p:nvSpPr>
        <p:spPr>
          <a:xfrm>
            <a:off x="54223" y="4202949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New Vocabulary</a:t>
            </a:r>
            <a:endParaRPr lang="en-US" sz="2000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F3D50498-A881-3203-1383-23A1E41CBDFA}"/>
                  </a:ext>
                </a:extLst>
              </p14:cNvPr>
              <p14:cNvContentPartPr/>
              <p14:nvPr/>
            </p14:nvContentPartPr>
            <p14:xfrm>
              <a:off x="3769560" y="3087360"/>
              <a:ext cx="2520" cy="39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AC557DA3-433F-43B1-B59F-50A0A8BCB731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760200" y="3078000"/>
                <a:ext cx="21240" cy="22680"/>
              </a:xfrm>
              <a:prstGeom prst="rect">
                <a:avLst/>
              </a:prstGeom>
            </p:spPr>
          </p:pic>
        </mc:Fallback>
      </mc:AlternateContent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D2CAAE9C-F2FB-DA9F-426D-C56EAEACBB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44186" y="441599"/>
            <a:ext cx="2514093" cy="328721"/>
          </a:xfr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fld id="{217EE1DA-3E6C-410F-8957-D0A98DFE0A5B}" type="datetime2">
              <a:rPr lang="en-US" sz="1800" smtClean="0">
                <a:solidFill>
                  <a:srgbClr val="FF0000"/>
                </a:solidFill>
              </a:rPr>
              <a:t>Sunday, April 20, 2025</a:t>
            </a:fld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2300949-ACB4-3FEB-2A51-99C6E73F95D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0965" y="165669"/>
            <a:ext cx="7637690" cy="90250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9F84168-2900-C212-2E7C-882D385725C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9302" y="1745346"/>
            <a:ext cx="2267266" cy="206721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9E751A7-0B05-CAE4-9E2D-AB01DECCA1C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7926" y="4663766"/>
            <a:ext cx="2095792" cy="55252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DE57C99-8F8F-734C-2777-0E0CEA111B0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071490" y="1568053"/>
            <a:ext cx="7802064" cy="933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5727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825</TotalTime>
  <Words>224</Words>
  <Application>Microsoft Office PowerPoint</Application>
  <PresentationFormat>Widescreen</PresentationFormat>
  <Paragraphs>80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Aharoni</vt:lpstr>
      <vt:lpstr>Arial</vt:lpstr>
      <vt:lpstr>Calibri</vt:lpstr>
      <vt:lpstr>Calibri Light</vt:lpstr>
      <vt:lpstr>Cambria Math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Khaula Saif Obid Alkaabi</dc:creator>
  <cp:lastModifiedBy>Khalesa Abdulla Mohammed Abdulla Alramadani</cp:lastModifiedBy>
  <cp:revision>63</cp:revision>
  <dcterms:created xsi:type="dcterms:W3CDTF">2021-02-21T03:57:27Z</dcterms:created>
  <dcterms:modified xsi:type="dcterms:W3CDTF">2025-04-20T15:54:23Z</dcterms:modified>
</cp:coreProperties>
</file>