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80692934108774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aec-powerpoint.officeapps.live.com/pods/G.10.3%20Passives%20(present%20continuous%20passive)%20Students%20can%20use%20present%20continuous%20passive%20(The%20car%20is%20bein"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688084284440576"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11 Advanced </a:t>
            </a:r>
            <a:r>
              <a:rPr lang="en-GB" sz="2400" b="1">
                <a:solidFill>
                  <a:srgbClr val="5F5F5F"/>
                </a:solidFill>
                <a:latin typeface="Helvetica" panose="020B0604020202020204" pitchFamily="34" charset="0"/>
                <a:cs typeface="Helvetica" panose="020B0604020202020204" pitchFamily="34" charset="0"/>
              </a:rPr>
              <a:t>and Elite</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666380006"/>
              </p:ext>
            </p:extLst>
          </p:nvPr>
        </p:nvGraphicFramePr>
        <p:xfrm>
          <a:off x="1" y="0"/>
          <a:ext cx="12192000" cy="6858001"/>
        </p:xfrm>
        <a:graphic>
          <a:graphicData uri="http://schemas.openxmlformats.org/drawingml/2006/table">
            <a:tbl>
              <a:tblPr bandRow="1">
                <a:tableStyleId>{5C22544A-7EE6-4342-B048-85BDC9FD1C3A}</a:tableStyleId>
              </a:tblPr>
              <a:tblGrid>
                <a:gridCol w="2493818">
                  <a:extLst>
                    <a:ext uri="{9D8B030D-6E8A-4147-A177-3AD203B41FA5}">
                      <a16:colId xmlns:a16="http://schemas.microsoft.com/office/drawing/2014/main" val="1108490023"/>
                    </a:ext>
                  </a:extLst>
                </a:gridCol>
                <a:gridCol w="2959834">
                  <a:extLst>
                    <a:ext uri="{9D8B030D-6E8A-4147-A177-3AD203B41FA5}">
                      <a16:colId xmlns:a16="http://schemas.microsoft.com/office/drawing/2014/main" val="488221599"/>
                    </a:ext>
                  </a:extLst>
                </a:gridCol>
                <a:gridCol w="3690348">
                  <a:extLst>
                    <a:ext uri="{9D8B030D-6E8A-4147-A177-3AD203B41FA5}">
                      <a16:colId xmlns:a16="http://schemas.microsoft.com/office/drawing/2014/main" val="2350489613"/>
                    </a:ext>
                  </a:extLst>
                </a:gridCol>
                <a:gridCol w="3048000">
                  <a:extLst>
                    <a:ext uri="{9D8B030D-6E8A-4147-A177-3AD203B41FA5}">
                      <a16:colId xmlns:a16="http://schemas.microsoft.com/office/drawing/2014/main" val="381832186"/>
                    </a:ext>
                  </a:extLst>
                </a:gridCol>
              </a:tblGrid>
              <a:tr h="526548">
                <a:tc gridSpan="4">
                  <a:txBody>
                    <a:bodyPr/>
                    <a:lstStyle/>
                    <a:p>
                      <a:pPr algn="ctr" rtl="0" fontAlgn="base">
                        <a:lnSpc>
                          <a:spcPts val="1295"/>
                        </a:lnSpc>
                      </a:pPr>
                      <a:r>
                        <a:rPr lang="en-US" sz="1400" b="1" dirty="0">
                          <a:solidFill>
                            <a:srgbClr val="FFFFFF"/>
                          </a:solidFill>
                          <a:effectLst/>
                          <a:latin typeface="Arial"/>
                        </a:rPr>
                        <a:t>Topic(s):</a:t>
                      </a:r>
                      <a:r>
                        <a:rPr lang="en-US" sz="1400" dirty="0">
                          <a:solidFill>
                            <a:srgbClr val="FFFFFF"/>
                          </a:solidFill>
                          <a:effectLst/>
                          <a:latin typeface="Arial"/>
                        </a:rPr>
                        <a:t> </a:t>
                      </a:r>
                      <a:r>
                        <a:rPr lang="en-US" sz="1400" b="1" dirty="0">
                          <a:solidFill>
                            <a:srgbClr val="FFFFFF"/>
                          </a:solidFill>
                          <a:effectLst/>
                          <a:latin typeface="Arial"/>
                        </a:rPr>
                        <a:t>Culture and customs, people, technology.</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BA8C4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2658872"/>
                  </a:ext>
                </a:extLst>
              </a:tr>
              <a:tr h="526548">
                <a:tc>
                  <a:txBody>
                    <a:bodyPr/>
                    <a:lstStyle/>
                    <a:p>
                      <a:pPr algn="ctr" rtl="0" fontAlgn="base">
                        <a:lnSpc>
                          <a:spcPts val="1295"/>
                        </a:lnSpc>
                      </a:pPr>
                      <a:r>
                        <a:rPr lang="en-US" sz="1400" b="1" dirty="0">
                          <a:solidFill>
                            <a:srgbClr val="FFFFFF"/>
                          </a:solidFill>
                          <a:effectLst/>
                          <a:latin typeface="Arial"/>
                        </a:rPr>
                        <a:t>ECFE Grammar</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2341"/>
                    </a:solidFill>
                  </a:tcPr>
                </a:tc>
                <a:tc>
                  <a:txBody>
                    <a:bodyPr/>
                    <a:lstStyle/>
                    <a:p>
                      <a:pPr algn="ctr" rtl="0" fontAlgn="base">
                        <a:lnSpc>
                          <a:spcPts val="1295"/>
                        </a:lnSpc>
                      </a:pPr>
                      <a:r>
                        <a:rPr lang="en-US" sz="1400" b="1" dirty="0">
                          <a:solidFill>
                            <a:srgbClr val="FFFFFF"/>
                          </a:solidFill>
                          <a:effectLst/>
                          <a:latin typeface="Arial"/>
                        </a:rPr>
                        <a:t>Prerequisite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8447"/>
                    </a:solidFill>
                  </a:tcPr>
                </a:tc>
                <a:tc>
                  <a:txBody>
                    <a:bodyPr/>
                    <a:lstStyle/>
                    <a:p>
                      <a:pPr algn="ctr" rtl="0" fontAlgn="base">
                        <a:lnSpc>
                          <a:spcPts val="1295"/>
                        </a:lnSpc>
                      </a:pPr>
                      <a:r>
                        <a:rPr lang="en-US" sz="1400" b="1" dirty="0">
                          <a:effectLst/>
                          <a:latin typeface="Arial"/>
                        </a:rPr>
                        <a:t>GSE Grammar</a:t>
                      </a:r>
                      <a:r>
                        <a:rPr lang="en-US" sz="1400" dirty="0">
                          <a:effectLst/>
                          <a:latin typeface="Arial"/>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CACE"/>
                    </a:solidFill>
                  </a:tcPr>
                </a:tc>
                <a:tc>
                  <a:txBody>
                    <a:bodyPr/>
                    <a:lstStyle/>
                    <a:p>
                      <a:pPr algn="ctr" rtl="0" fontAlgn="base">
                        <a:lnSpc>
                          <a:spcPts val="1295"/>
                        </a:lnSpc>
                      </a:pPr>
                      <a:r>
                        <a:rPr lang="en-US" sz="1400" b="1" dirty="0">
                          <a:solidFill>
                            <a:srgbClr val="FFFFFF"/>
                          </a:solidFill>
                          <a:effectLst/>
                          <a:latin typeface="Arial"/>
                        </a:rPr>
                        <a:t>Functional Language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846236">
                <a:tc>
                  <a:txBody>
                    <a:bodyPr/>
                    <a:lstStyle/>
                    <a:p>
                      <a:pPr algn="ctr" rtl="0" fontAlgn="base">
                        <a:lnSpc>
                          <a:spcPts val="1295"/>
                        </a:lnSpc>
                      </a:pPr>
                      <a:r>
                        <a:rPr lang="en-GB" sz="1400" dirty="0">
                          <a:effectLst/>
                          <a:latin typeface="Arial"/>
                        </a:rPr>
                        <a:t>Passives: with reporting verbs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report current and future plans and intentions. (42)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'it is/was believed/reported that' + VP to report beliefs, reports, rumours, etc. (67)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rowSpan="6">
                  <a:txBody>
                    <a:bodyPr/>
                    <a:lstStyle/>
                    <a:p>
                      <a:pPr algn="ctr" rtl="0" fontAlgn="base">
                        <a:lnSpc>
                          <a:spcPts val="1295"/>
                        </a:lnSpc>
                      </a:pPr>
                      <a:r>
                        <a:rPr lang="en-US" sz="1400" dirty="0">
                          <a:effectLst/>
                          <a:latin typeface="Arial"/>
                        </a:rPr>
                        <a:t>Expressing opinion </a:t>
                      </a:r>
                    </a:p>
                    <a:p>
                      <a:pPr rtl="0" fontAlgn="base">
                        <a:lnSpc>
                          <a:spcPts val="1295"/>
                        </a:lnSpc>
                      </a:pPr>
                      <a:endParaRPr lang="en-US" sz="1400" dirty="0">
                        <a:effectLst/>
                        <a:latin typeface="Arial"/>
                      </a:endParaRPr>
                    </a:p>
                    <a:p>
                      <a:pPr algn="ctr" rtl="0" fontAlgn="base">
                        <a:lnSpc>
                          <a:spcPts val="1295"/>
                        </a:lnSpc>
                      </a:pPr>
                      <a:r>
                        <a:rPr lang="en-US" sz="1400" dirty="0">
                          <a:effectLst/>
                          <a:latin typeface="Arial"/>
                        </a:rPr>
                        <a:t>Describing past experiences and events </a:t>
                      </a:r>
                    </a:p>
                    <a:p>
                      <a:pPr algn="ctr" rtl="0" fontAlgn="base">
                        <a:lnSpc>
                          <a:spcPts val="1295"/>
                        </a:lnSpc>
                      </a:pPr>
                      <a:endParaRPr lang="en-US" sz="1400" dirty="0">
                        <a:effectLst/>
                        <a:latin typeface="Arial"/>
                      </a:endParaRPr>
                    </a:p>
                    <a:p>
                      <a:pPr algn="ctr" rtl="0" fontAlgn="base">
                        <a:lnSpc>
                          <a:spcPts val="1295"/>
                        </a:lnSpc>
                      </a:pPr>
                      <a:r>
                        <a:rPr lang="en-US" sz="1400" dirty="0">
                          <a:effectLst/>
                          <a:latin typeface="Arial"/>
                        </a:rPr>
                        <a:t>Comparing and contrasting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846236">
                <a:tc>
                  <a:txBody>
                    <a:bodyPr/>
                    <a:lstStyle/>
                    <a:p>
                      <a:pPr algn="ctr" rtl="0" fontAlgn="base">
                        <a:lnSpc>
                          <a:spcPts val="1295"/>
                        </a:lnSpc>
                      </a:pPr>
                      <a:r>
                        <a:rPr lang="en-GB" sz="1400" dirty="0">
                          <a:effectLst/>
                          <a:latin typeface="Arial"/>
                        </a:rPr>
                        <a:t>Passives: present continuous passive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use the present simple passive. (48)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present continuous passive in complex sentences. (see English Grammar Profiler)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94859800"/>
                  </a:ext>
                </a:extLst>
              </a:tr>
              <a:tr h="1071900">
                <a:tc>
                  <a:txBody>
                    <a:bodyPr/>
                    <a:lstStyle/>
                    <a:p>
                      <a:pPr algn="ctr" rtl="0" fontAlgn="base">
                        <a:lnSpc>
                          <a:spcPts val="1295"/>
                        </a:lnSpc>
                      </a:pPr>
                      <a:r>
                        <a:rPr lang="en-GB" sz="1400" dirty="0">
                          <a:effectLst/>
                          <a:latin typeface="Arial"/>
                        </a:rPr>
                        <a:t>Conditionals: second conditional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describe hypothetical (counterfactual) results of a current action or situation using the second conditional. (48)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'as if/as though' with the past simple to refer to hypothetical or counterfactual circumstances. (70)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2871487176"/>
                  </a:ext>
                </a:extLst>
              </a:tr>
              <a:tr h="846236">
                <a:tc>
                  <a:txBody>
                    <a:bodyPr/>
                    <a:lstStyle/>
                    <a:p>
                      <a:pPr algn="ctr" rtl="0" fontAlgn="base">
                        <a:lnSpc>
                          <a:spcPts val="1800"/>
                        </a:lnSpc>
                      </a:pPr>
                      <a:r>
                        <a:rPr lang="en-GB" sz="1400" dirty="0">
                          <a:effectLst/>
                          <a:latin typeface="Arial"/>
                        </a:rPr>
                        <a:t>Modals: deduction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use 'must' and 'can't' for inferences and assumptions in the present. (49)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a wide range of modals of deduction in complex sentences. (see English Grammar Profile)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676319154"/>
                  </a:ext>
                </a:extLst>
              </a:tr>
              <a:tr h="1316371">
                <a:tc>
                  <a:txBody>
                    <a:bodyPr/>
                    <a:lstStyle/>
                    <a:p>
                      <a:pPr algn="ctr" rtl="0" fontAlgn="base">
                        <a:lnSpc>
                          <a:spcPts val="1295"/>
                        </a:lnSpc>
                      </a:pPr>
                      <a:r>
                        <a:rPr lang="en-GB" sz="1400" dirty="0">
                          <a:effectLst/>
                          <a:latin typeface="Arial"/>
                        </a:rPr>
                        <a:t>Adjectives: comparatives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make comparisons with 'more' + longer adjectives. (36)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'than' + an increasing range of non-finite clauses (to-infinitive, reduced clause) forming the second part of a comparison after a comparative adjective. (see English Grammar Profile)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962824469"/>
                  </a:ext>
                </a:extLst>
              </a:tr>
              <a:tr h="877926">
                <a:tc>
                  <a:txBody>
                    <a:bodyPr/>
                    <a:lstStyle/>
                    <a:p>
                      <a:pPr algn="ctr" rtl="0" fontAlgn="base">
                        <a:lnSpc>
                          <a:spcPts val="1295"/>
                        </a:lnSpc>
                      </a:pPr>
                      <a:r>
                        <a:rPr lang="en-GB" sz="1400" dirty="0">
                          <a:effectLst/>
                          <a:latin typeface="Arial"/>
                        </a:rPr>
                        <a:t>Adjectives: superlatives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algn="ctr" rtl="0" fontAlgn="base">
                        <a:lnSpc>
                          <a:spcPts val="1295"/>
                        </a:lnSpc>
                      </a:pPr>
                      <a:r>
                        <a:rPr lang="en-GB" sz="1400" dirty="0">
                          <a:effectLst/>
                          <a:latin typeface="Arial"/>
                        </a:rPr>
                        <a:t>Can form the superlative of longer regular adjectives with 'most'. (36)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rtl="0" fontAlgn="base">
                        <a:lnSpc>
                          <a:spcPts val="1295"/>
                        </a:lnSpc>
                      </a:pPr>
                      <a:r>
                        <a:rPr lang="en-GB" sz="1400" dirty="0">
                          <a:effectLst/>
                          <a:latin typeface="Arial"/>
                        </a:rPr>
                        <a:t>Can use a superlative adjective (+ noun) (+ 'that') followed by a clause to talk about something unique. (see English Grammar Profile)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40049773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969701813"/>
              </p:ext>
            </p:extLst>
          </p:nvPr>
        </p:nvGraphicFramePr>
        <p:xfrm>
          <a:off x="474689" y="303550"/>
          <a:ext cx="11242621" cy="585775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a:ea typeface="+mn-ea"/>
                          <a:cs typeface="Arial"/>
                        </a:rPr>
                        <a:t>It is thought that</a:t>
                      </a:r>
                      <a:r>
                        <a:rPr lang="en-US" sz="1800" b="1" i="0" u="none" kern="1200" dirty="0">
                          <a:solidFill>
                            <a:schemeClr val="accent1"/>
                          </a:solidFill>
                          <a:effectLst/>
                          <a:latin typeface="Arial"/>
                          <a:ea typeface="+mn-ea"/>
                          <a:cs typeface="Arial"/>
                        </a:rPr>
                        <a:t> </a:t>
                      </a:r>
                      <a:r>
                        <a:rPr lang="en-US" sz="1800" b="1" i="0" kern="1200" dirty="0">
                          <a:solidFill>
                            <a:schemeClr val="accent1"/>
                          </a:solidFill>
                          <a:effectLst/>
                          <a:latin typeface="Arial"/>
                          <a:ea typeface="+mn-ea"/>
                          <a:cs typeface="Arial"/>
                        </a:rPr>
                        <a:t>the new owner of the company is a</a:t>
                      </a:r>
                      <a:r>
                        <a:rPr lang="en-US" sz="1800" b="1" i="0" u="none" kern="1200" dirty="0">
                          <a:solidFill>
                            <a:schemeClr val="accent1"/>
                          </a:solidFill>
                          <a:effectLst/>
                          <a:latin typeface="Arial"/>
                          <a:ea typeface="+mn-ea"/>
                          <a:cs typeface="Arial"/>
                        </a:rPr>
                        <a:t> </a:t>
                      </a:r>
                      <a:r>
                        <a:rPr lang="en-US" sz="1800" b="1" i="0" kern="1200" dirty="0">
                          <a:solidFill>
                            <a:schemeClr val="accent1"/>
                          </a:solidFill>
                          <a:effectLst/>
                          <a:latin typeface="Arial"/>
                          <a:ea typeface="+mn-ea"/>
                          <a:cs typeface="Arial"/>
                        </a:rPr>
                        <a:t>highly-skilled programmer.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GB" sz="1800" dirty="0">
                          <a:latin typeface="Arial"/>
                          <a:cs typeface="Arial"/>
                        </a:rPr>
                        <a:t>Is the person a skilled programmer? Are we sure? Who says that she is?</a:t>
                      </a:r>
                      <a:endParaRPr lang="x-none" sz="180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99407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noProof="0" dirty="0">
                          <a:effectLst/>
                          <a:latin typeface="Arial"/>
                        </a:rPr>
                        <a:t>Passive reporting statements</a:t>
                      </a:r>
                      <a:endParaRPr lang="en-US" sz="1800" b="1" u="none" dirty="0">
                        <a:latin typeface="Arial"/>
                      </a:endParaRPr>
                    </a:p>
                    <a:p>
                      <a:pPr lvl="0" algn="l">
                        <a:lnSpc>
                          <a:spcPct val="100000"/>
                        </a:lnSpc>
                        <a:spcBef>
                          <a:spcPts val="0"/>
                        </a:spcBef>
                        <a:spcAft>
                          <a:spcPts val="0"/>
                        </a:spcAft>
                        <a:buClrTx/>
                        <a:buSzTx/>
                        <a:buFontTx/>
                        <a:buNone/>
                      </a:pPr>
                      <a:r>
                        <a:rPr lang="en-US" sz="1800" b="0" i="0" u="none" strike="noStrike" noProof="0" dirty="0">
                          <a:effectLst/>
                          <a:latin typeface="Arial"/>
                        </a:rPr>
                        <a:t>it + be + ‘believed / reported / thought’ + that + verb phrase</a:t>
                      </a:r>
                    </a:p>
                    <a:p>
                      <a:pPr lvl="0" algn="l">
                        <a:lnSpc>
                          <a:spcPct val="100000"/>
                        </a:lnSpc>
                        <a:spcBef>
                          <a:spcPts val="0"/>
                        </a:spcBef>
                        <a:spcAft>
                          <a:spcPts val="0"/>
                        </a:spcAft>
                        <a:buNone/>
                      </a:pPr>
                      <a:r>
                        <a:rPr lang="en-US" sz="1800" b="0" i="0" u="none" strike="noStrike" noProof="0" dirty="0">
                          <a:solidFill>
                            <a:srgbClr val="BA8C41"/>
                          </a:solidFill>
                          <a:effectLst/>
                          <a:latin typeface="Arial"/>
                          <a:hlinkClick r:id="rId2">
                            <a:extLst>
                              <a:ext uri="{A12FA001-AC4F-418D-AE19-62706E023703}">
                                <ahyp:hlinkClr xmlns:ahyp="http://schemas.microsoft.com/office/drawing/2018/hyperlinkcolor" val="tx"/>
                              </a:ext>
                            </a:extLst>
                          </a:hlinkClick>
                        </a:rPr>
                        <a:t>G.10.7 Passives (past perfect simple passive)</a:t>
                      </a:r>
                      <a:endParaRPr lang="en-US" b="0" dirty="0">
                        <a:solidFill>
                          <a:srgbClr val="BA8C41"/>
                        </a:solidFill>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effectLst/>
                          <a:latin typeface="Arial"/>
                          <a:cs typeface="Arial"/>
                        </a:rPr>
                        <a:t>We use passives with reporting verbs </a:t>
                      </a:r>
                      <a:r>
                        <a:rPr lang="en-US" sz="1800" b="0" i="0" kern="1200" dirty="0">
                          <a:solidFill>
                            <a:schemeClr val="dk1"/>
                          </a:solidFill>
                          <a:effectLst/>
                          <a:latin typeface="Arial"/>
                          <a:ea typeface="+mn-ea"/>
                          <a:cs typeface="Arial"/>
                        </a:rPr>
                        <a:t>'thought / considered / believed’</a:t>
                      </a:r>
                      <a:r>
                        <a:rPr lang="en-US" sz="1800" dirty="0">
                          <a:effectLst/>
                          <a:latin typeface="Arial"/>
                          <a:cs typeface="Arial"/>
                        </a:rPr>
                        <a:t> to report beliefs, reports, </a:t>
                      </a:r>
                      <a:r>
                        <a:rPr lang="en-US" sz="1800" dirty="0" err="1">
                          <a:effectLst/>
                          <a:latin typeface="Arial"/>
                          <a:cs typeface="Arial"/>
                        </a:rPr>
                        <a:t>rumours</a:t>
                      </a:r>
                      <a:r>
                        <a:rPr lang="en-US" sz="1800" dirty="0">
                          <a:effectLst/>
                          <a:latin typeface="Arial"/>
                          <a:cs typeface="Arial"/>
                        </a:rPr>
                        <a:t>, etc. when we want to obscure the source of the information, or where the source of the information is not important. The emphasis is on the information that is being reported, not the people who are reporting it.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It is reported that</a:t>
                      </a:r>
                      <a:r>
                        <a:rPr lang="en-US" sz="1800" b="0" i="0" u="none" kern="1200" dirty="0">
                          <a:solidFill>
                            <a:schemeClr val="tx1"/>
                          </a:solidFill>
                          <a:effectLst/>
                          <a:latin typeface="Arial"/>
                          <a:ea typeface="+mn-ea"/>
                          <a:cs typeface="Arial"/>
                        </a:rPr>
                        <a:t> they are </a:t>
                      </a:r>
                      <a:r>
                        <a:rPr lang="en-US" sz="1800" b="0" i="0" kern="1200" dirty="0">
                          <a:solidFill>
                            <a:schemeClr val="tx1"/>
                          </a:solidFill>
                          <a:effectLst/>
                          <a:latin typeface="Arial"/>
                          <a:ea typeface="+mn-ea"/>
                          <a:cs typeface="Arial"/>
                        </a:rPr>
                        <a:t>the most talented chefs in town. </a:t>
                      </a:r>
                      <a:endParaRPr lang="en-US" sz="18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dk1"/>
                          </a:solidFill>
                          <a:effectLst/>
                          <a:latin typeface="Arial"/>
                          <a:ea typeface="+mn-ea"/>
                          <a:cs typeface="Arial"/>
                        </a:rPr>
                        <a:t>It was believed that</a:t>
                      </a:r>
                      <a:r>
                        <a:rPr lang="en-US" sz="1800" b="0" i="0" u="none" kern="1200" dirty="0">
                          <a:solidFill>
                            <a:schemeClr val="dk1"/>
                          </a:solidFill>
                          <a:effectLst/>
                          <a:latin typeface="Arial"/>
                          <a:ea typeface="+mn-ea"/>
                          <a:cs typeface="Arial"/>
                        </a:rPr>
                        <a:t> everyone had </a:t>
                      </a:r>
                      <a:r>
                        <a:rPr lang="en-US" sz="1800" b="0" i="0" kern="1200" dirty="0">
                          <a:solidFill>
                            <a:schemeClr val="dk1"/>
                          </a:solidFill>
                          <a:effectLst/>
                          <a:latin typeface="Arial"/>
                          <a:ea typeface="+mn-ea"/>
                          <a:cs typeface="Arial"/>
                        </a:rPr>
                        <a:t>passed the exam. </a:t>
                      </a:r>
                    </a:p>
                    <a:p>
                      <a:pPr marL="0" marR="0" lvl="0" indent="0" algn="l">
                        <a:lnSpc>
                          <a:spcPct val="100000"/>
                        </a:lnSpc>
                        <a:spcBef>
                          <a:spcPts val="0"/>
                        </a:spcBef>
                        <a:spcAft>
                          <a:spcPts val="0"/>
                        </a:spcAft>
                        <a:buNone/>
                      </a:pPr>
                      <a:r>
                        <a:rPr lang="en-US" sz="1800" b="0" i="0" u="sng" strike="noStrike" kern="1200" noProof="0" dirty="0">
                          <a:effectLst/>
                          <a:latin typeface="Arial"/>
                        </a:rPr>
                        <a:t>It is now thought that</a:t>
                      </a:r>
                      <a:r>
                        <a:rPr lang="en-US" sz="1800" b="0" i="0" u="none" strike="noStrike" kern="1200" noProof="0" dirty="0">
                          <a:effectLst/>
                          <a:latin typeface="Arial"/>
                        </a:rPr>
                        <a:t> the game will be postponed until next week.</a:t>
                      </a:r>
                      <a:endParaRPr lang="en-US" dirty="0">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524022074"/>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lnSpc>
                          <a:spcPct val="150000"/>
                        </a:lnSpc>
                      </a:pPr>
                      <a:r>
                        <a:rPr lang="x-none" sz="1800" b="1">
                          <a:solidFill>
                            <a:schemeClr val="accent1"/>
                          </a:solidFill>
                          <a:latin typeface="Arial"/>
                          <a:cs typeface="Arial"/>
                        </a:rPr>
                        <a:t>Why haven’t the IT students completed the online project? </a:t>
                      </a:r>
                      <a:endParaRPr lang="x-none" sz="1800" b="1">
                        <a:solidFill>
                          <a:schemeClr val="accent1"/>
                        </a:solidFill>
                        <a:latin typeface="Arial" panose="020B0604020202020204" pitchFamily="34" charset="0"/>
                        <a:cs typeface="Arial" panose="020B0604020202020204" pitchFamily="34" charset="0"/>
                      </a:endParaRPr>
                    </a:p>
                    <a:p>
                      <a:pPr algn="l">
                        <a:lnSpc>
                          <a:spcPct val="150000"/>
                        </a:lnSpc>
                      </a:pPr>
                      <a:r>
                        <a:rPr lang="x-none" sz="1800" b="1">
                          <a:solidFill>
                            <a:schemeClr val="accent1"/>
                          </a:solidFill>
                          <a:latin typeface="Arial"/>
                          <a:cs typeface="Arial"/>
                        </a:rPr>
                        <a:t>The students’ laptops </a:t>
                      </a:r>
                      <a:r>
                        <a:rPr lang="x-none" sz="1800" b="1" u="sng">
                          <a:solidFill>
                            <a:schemeClr val="accent1"/>
                          </a:solidFill>
                          <a:latin typeface="Arial"/>
                          <a:cs typeface="Arial"/>
                        </a:rPr>
                        <a:t>are being replaced</a:t>
                      </a:r>
                      <a:r>
                        <a:rPr lang="en-GB" sz="1800" b="1" u="none" dirty="0">
                          <a:solidFill>
                            <a:schemeClr val="accent1"/>
                          </a:solidFill>
                          <a:latin typeface="Arial"/>
                          <a:cs typeface="Arial"/>
                        </a:rPr>
                        <a:t> so they don’t have access.</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a:cs typeface="Arial"/>
                        </a:rPr>
                        <a:t>Can the students work now? What has happened to their laptops? When will they get new ones? Who is replacing them?</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b="1" u="none" dirty="0">
                          <a:latin typeface="Arial"/>
                          <a:cs typeface="Arial"/>
                        </a:rPr>
                        <a:t>Present continuous passive</a:t>
                      </a:r>
                      <a:endParaRPr lang="x-none" sz="1800" b="1" u="none" dirty="0">
                        <a:latin typeface="Arial" panose="020B0604020202020204" pitchFamily="34" charset="0"/>
                        <a:cs typeface="Arial" panose="020B0604020202020204" pitchFamily="34" charset="0"/>
                      </a:endParaRPr>
                    </a:p>
                    <a:p>
                      <a:pPr algn="l"/>
                      <a:r>
                        <a:rPr lang="en-US" sz="1800" b="0" i="0" kern="1200" dirty="0">
                          <a:solidFill>
                            <a:schemeClr val="dk1"/>
                          </a:solidFill>
                          <a:effectLst/>
                          <a:latin typeface="Arial"/>
                          <a:ea typeface="+mn-ea"/>
                          <a:cs typeface="Arial"/>
                        </a:rPr>
                        <a:t>subject + is / are + being + past participle</a:t>
                      </a:r>
                    </a:p>
                    <a:p>
                      <a:pPr lvl="0" algn="l">
                        <a:lnSpc>
                          <a:spcPct val="100000"/>
                        </a:lnSpc>
                        <a:spcBef>
                          <a:spcPts val="0"/>
                        </a:spcBef>
                        <a:spcAft>
                          <a:spcPts val="0"/>
                        </a:spcAft>
                        <a:buNone/>
                      </a:pPr>
                      <a:r>
                        <a:rPr lang="en-US" sz="1800" b="0" i="0" u="none" strike="noStrike" kern="1200" noProof="0" dirty="0">
                          <a:solidFill>
                            <a:srgbClr val="BA8C41"/>
                          </a:solidFill>
                          <a:effectLst/>
                          <a:latin typeface="Arial"/>
                          <a:hlinkClick r:id="rId2" invalidUrl="https://aec-powerpoint.officeapps.live.com/pods/G.10.3 Passives (present continuous passive) Students can use present continuous passive (The car is bein">
                            <a:extLst>
                              <a:ext uri="{A12FA001-AC4F-418D-AE19-62706E023703}">
                                <ahyp:hlinkClr xmlns:ahyp="http://schemas.microsoft.com/office/drawing/2018/hyperlinkcolor" val="tx"/>
                              </a:ext>
                            </a:extLst>
                          </a:hlinkClick>
                        </a:rPr>
                        <a:t>G.10.3 Passives (present continuous passive)</a:t>
                      </a:r>
                      <a:endParaRPr lang="en-US" dirty="0">
                        <a:solidFill>
                          <a:srgbClr val="BA8C41"/>
                        </a:solidFil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dirty="0">
                          <a:latin typeface="Arial"/>
                          <a:cs typeface="Arial"/>
                        </a:rPr>
                        <a:t>We use the present continuous passive to talk about actions </a:t>
                      </a:r>
                      <a:r>
                        <a:rPr lang="en-GB" sz="1800" dirty="0">
                          <a:latin typeface="Arial"/>
                          <a:cs typeface="Arial"/>
                        </a:rPr>
                        <a:t>ongoing </a:t>
                      </a:r>
                      <a:r>
                        <a:rPr lang="x-none" sz="1800" dirty="0">
                          <a:latin typeface="Arial"/>
                          <a:cs typeface="Arial"/>
                        </a:rPr>
                        <a:t>a</a:t>
                      </a:r>
                      <a:r>
                        <a:rPr lang="en-GB" sz="1800" dirty="0">
                          <a:latin typeface="Arial"/>
                          <a:cs typeface="Arial"/>
                        </a:rPr>
                        <a:t>t</a:t>
                      </a:r>
                      <a:r>
                        <a:rPr lang="x-none" sz="1800" dirty="0">
                          <a:latin typeface="Arial"/>
                          <a:cs typeface="Arial"/>
                        </a:rPr>
                        <a:t> the moment of speaking. </a:t>
                      </a:r>
                      <a:r>
                        <a:rPr lang="en-US" sz="1800" b="0" i="0" u="none" strike="noStrike" noProof="0" dirty="0">
                          <a:latin typeface="Arial"/>
                        </a:rPr>
                        <a:t>The passive voice is used to focus on the receiver of the action, not on who is carrying out the action. </a:t>
                      </a:r>
                      <a:endParaRPr lang="x-none" sz="1800" dirty="0">
                        <a:latin typeface="Arial"/>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a:rPr>
                        <a:t>The</a:t>
                      </a:r>
                      <a:r>
                        <a:rPr lang="x-none" sz="1800" dirty="0">
                          <a:latin typeface="Arial"/>
                          <a:cs typeface="Arial"/>
                        </a:rPr>
                        <a:t> new </a:t>
                      </a:r>
                      <a:r>
                        <a:rPr lang="en-US" sz="1800" dirty="0">
                          <a:latin typeface="Arial"/>
                          <a:cs typeface="Arial"/>
                        </a:rPr>
                        <a:t>exhibition which</a:t>
                      </a:r>
                      <a:r>
                        <a:rPr lang="x-none" sz="1800" dirty="0">
                          <a:latin typeface="Arial"/>
                          <a:cs typeface="Arial"/>
                        </a:rPr>
                        <a:t> </a:t>
                      </a:r>
                      <a:r>
                        <a:rPr lang="x-none" sz="1800" u="sng" dirty="0">
                          <a:latin typeface="Arial"/>
                          <a:cs typeface="Arial"/>
                        </a:rPr>
                        <a:t>is being</a:t>
                      </a:r>
                      <a:r>
                        <a:rPr lang="en-US" sz="1800" u="sng" dirty="0">
                          <a:latin typeface="Arial"/>
                          <a:cs typeface="Arial"/>
                        </a:rPr>
                        <a:t> created</a:t>
                      </a:r>
                      <a:r>
                        <a:rPr lang="x-none" sz="1800" u="none" dirty="0">
                          <a:latin typeface="Arial"/>
                          <a:cs typeface="Arial"/>
                        </a:rPr>
                        <a:t> </a:t>
                      </a:r>
                      <a:r>
                        <a:rPr lang="en-US" sz="1800" u="none" dirty="0">
                          <a:latin typeface="Arial"/>
                          <a:cs typeface="Arial"/>
                        </a:rPr>
                        <a:t>will focus on the history of the country.</a:t>
                      </a:r>
                      <a:endParaRPr lang="x-none" sz="1800" u="none" dirty="0">
                        <a:latin typeface="Arial"/>
                        <a:cs typeface="Arial"/>
                      </a:endParaRPr>
                    </a:p>
                    <a:p>
                      <a:pPr algn="l"/>
                      <a:r>
                        <a:rPr lang="en-US" sz="1800" b="0" i="0" kern="1200" dirty="0">
                          <a:solidFill>
                            <a:schemeClr val="dk1"/>
                          </a:solidFill>
                          <a:effectLst/>
                          <a:latin typeface="Arial" panose="020B0604020202020204" pitchFamily="34" charset="0"/>
                          <a:ea typeface="+mn-ea"/>
                          <a:cs typeface="Arial" panose="020B0604020202020204" pitchFamily="34" charset="0"/>
                        </a:rPr>
                        <a:t>People’s needs </a:t>
                      </a:r>
                      <a:r>
                        <a:rPr lang="en-US" sz="1800" b="0" i="0" u="sng" kern="1200" dirty="0">
                          <a:solidFill>
                            <a:schemeClr val="dk1"/>
                          </a:solidFill>
                          <a:effectLst/>
                          <a:latin typeface="Arial" panose="020B0604020202020204" pitchFamily="34" charset="0"/>
                          <a:ea typeface="+mn-ea"/>
                          <a:cs typeface="Arial" panose="020B0604020202020204" pitchFamily="34" charset="0"/>
                        </a:rPr>
                        <a:t>are not being met</a:t>
                      </a:r>
                      <a:r>
                        <a:rPr lang="en-US" sz="1800" b="0" i="0" u="none" kern="1200" dirty="0">
                          <a:solidFill>
                            <a:schemeClr val="dk1"/>
                          </a:solidFill>
                          <a:effectLst/>
                          <a:latin typeface="Arial" panose="020B0604020202020204" pitchFamily="34" charset="0"/>
                          <a:ea typeface="+mn-ea"/>
                          <a:cs typeface="Arial" panose="020B0604020202020204" pitchFamily="34" charset="0"/>
                        </a:rPr>
                        <a:t> by the hospital’s current level of provision.</a:t>
                      </a:r>
                      <a:endParaRPr lang="en-US" sz="1800" b="0" i="0" kern="1200" dirty="0">
                        <a:solidFill>
                          <a:schemeClr val="dk1"/>
                        </a:solidFill>
                        <a:effectLst/>
                        <a:latin typeface="Arial" panose="020B0604020202020204" pitchFamily="34" charset="0"/>
                        <a:ea typeface="+mn-ea"/>
                        <a:cs typeface="Arial" panose="020B0604020202020204" pitchFamily="34" charset="0"/>
                      </a:endParaRP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Whether artificial intelligence can be used effectively in education </a:t>
                      </a:r>
                      <a:r>
                        <a:rPr lang="en-US" sz="1800" b="0" i="0" u="sng" kern="1200" dirty="0">
                          <a:solidFill>
                            <a:schemeClr val="dk1"/>
                          </a:solidFill>
                          <a:effectLst/>
                          <a:latin typeface="Arial" panose="020B0604020202020204" pitchFamily="34" charset="0"/>
                          <a:ea typeface="+mn-ea"/>
                          <a:cs typeface="Arial" panose="020B0604020202020204" pitchFamily="34" charset="0"/>
                        </a:rPr>
                        <a:t>is being considered</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in many schools across the country.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2258701178"/>
              </p:ext>
            </p:extLst>
          </p:nvPr>
        </p:nvGraphicFramePr>
        <p:xfrm>
          <a:off x="474689" y="303550"/>
          <a:ext cx="11242621" cy="608404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1633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dirty="0">
                          <a:solidFill>
                            <a:schemeClr val="accent1"/>
                          </a:solidFill>
                          <a:latin typeface="Arial"/>
                          <a:cs typeface="Arial"/>
                        </a:rPr>
                        <a:t>You </a:t>
                      </a:r>
                      <a:r>
                        <a:rPr lang="en-US" sz="1800" b="1" u="sng" dirty="0">
                          <a:solidFill>
                            <a:schemeClr val="accent1"/>
                          </a:solidFill>
                          <a:latin typeface="Arial"/>
                          <a:cs typeface="Arial"/>
                        </a:rPr>
                        <a:t>act as if</a:t>
                      </a:r>
                      <a:r>
                        <a:rPr lang="en-US" sz="1800" b="1" u="none" dirty="0">
                          <a:solidFill>
                            <a:schemeClr val="accent1"/>
                          </a:solidFill>
                          <a:latin typeface="Arial"/>
                          <a:cs typeface="Arial"/>
                        </a:rPr>
                        <a:t> you don’t care about the rest of us.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4096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dirty="0">
                          <a:latin typeface="Arial"/>
                        </a:rPr>
                        <a:t>Is this situation real? Who is the speaker talking to? Does the person addressed care about people? What is their </a:t>
                      </a:r>
                      <a:r>
                        <a:rPr lang="en-GB" noProof="0" dirty="0">
                          <a:latin typeface="Arial"/>
                        </a:rPr>
                        <a:t>behaviour</a:t>
                      </a:r>
                      <a:r>
                        <a:rPr lang="en-US" dirty="0">
                          <a:latin typeface="Arial"/>
                        </a:rPr>
                        <a:t> like? Is this situation possible?</a:t>
                      </a:r>
                      <a:endParaRPr lang="x-none" sz="1800" dirty="0">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75980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Conditionals (Second)</a:t>
                      </a:r>
                      <a:endParaRPr lang="en-US" sz="1800" b="1" i="0" u="none" strike="noStrike" cap="none" dirty="0">
                        <a:solidFill>
                          <a:schemeClr val="tx2"/>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a:ea typeface="+mn-ea"/>
                          <a:cs typeface="+mn-cs"/>
                        </a:rPr>
                        <a:t>'as if/as though' + complement clause (past simple; equivalent to second conditional)</a:t>
                      </a:r>
                      <a:endParaRPr lang="en-US" sz="1800" kern="1200" dirty="0">
                        <a:solidFill>
                          <a:schemeClr val="dk1"/>
                        </a:solidFill>
                        <a:effectLst/>
                        <a:latin typeface="Arial"/>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36252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a:ea typeface="+mn-ea"/>
                          <a:cs typeface="+mn-cs"/>
                        </a:rPr>
                        <a:t>We use ‘as if’ and ‘as though’ to talk about a situation that may not be true but that is likely or possible. We use it to imagine a situation and say that it is similar to another situation.</a:t>
                      </a:r>
                      <a:r>
                        <a:rPr lang="en-US" sz="1800" b="0"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1800" b="0">
                          <a:solidFill>
                            <a:schemeClr val="tx1"/>
                          </a:solidFill>
                          <a:effectLst/>
                          <a:latin typeface="Arial" panose="020B0604020202020204" pitchFamily="34" charset="0"/>
                          <a:ea typeface="Arial" panose="020B0604020202020204" pitchFamily="34" charset="0"/>
                          <a:cs typeface="Arial" panose="020B0604020202020204" pitchFamily="34" charset="0"/>
                        </a:rPr>
                        <a:t>We refer to something appearing to be the case, but where it actually is not.</a:t>
                      </a:r>
                      <a:r>
                        <a:rPr lang="en-US" sz="1800" b="0" i="0" kern="120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The verb after the phrase can be in the present tense, the past, the past perfect etc. </a:t>
                      </a:r>
                    </a:p>
                    <a:p>
                      <a:pPr algn="l" rtl="0"/>
                      <a:r>
                        <a:rPr lang="en-US" sz="1800" b="0" i="0" kern="1200" dirty="0">
                          <a:solidFill>
                            <a:schemeClr val="tx1"/>
                          </a:solidFill>
                          <a:effectLst/>
                          <a:latin typeface="Arial"/>
                          <a:ea typeface="+mn-ea"/>
                          <a:cs typeface="+mn-cs"/>
                        </a:rPr>
                        <a:t>Examples:</a:t>
                      </a:r>
                    </a:p>
                    <a:p>
                      <a:pPr algn="l" rtl="0"/>
                      <a:r>
                        <a:rPr lang="en-US" sz="1800" b="0" i="0" kern="1200" dirty="0">
                          <a:solidFill>
                            <a:schemeClr val="tx1"/>
                          </a:solidFill>
                          <a:effectLst/>
                          <a:latin typeface="Arial"/>
                          <a:ea typeface="+mn-ea"/>
                          <a:cs typeface="+mn-cs"/>
                        </a:rPr>
                        <a:t>He looks </a:t>
                      </a:r>
                      <a:r>
                        <a:rPr lang="en-US" sz="1800" b="0" i="1" kern="1200" dirty="0">
                          <a:solidFill>
                            <a:schemeClr val="tx1"/>
                          </a:solidFill>
                          <a:effectLst/>
                          <a:latin typeface="Arial"/>
                          <a:ea typeface="+mn-ea"/>
                          <a:cs typeface="+mn-cs"/>
                        </a:rPr>
                        <a:t>as if he were angry. </a:t>
                      </a:r>
                      <a:r>
                        <a:rPr lang="en-US" sz="1800" b="0" i="0" kern="1200" dirty="0">
                          <a:solidFill>
                            <a:schemeClr val="tx1"/>
                          </a:solidFill>
                          <a:effectLst/>
                          <a:latin typeface="Arial"/>
                          <a:ea typeface="+mn-ea"/>
                          <a:cs typeface="+mn-cs"/>
                        </a:rPr>
                        <a:t>(present tense)</a:t>
                      </a:r>
                    </a:p>
                    <a:p>
                      <a:pPr algn="l" rtl="0"/>
                      <a:r>
                        <a:rPr lang="en-US" sz="1800" b="0" i="0" kern="1200" dirty="0">
                          <a:solidFill>
                            <a:schemeClr val="tx1"/>
                          </a:solidFill>
                          <a:effectLst/>
                          <a:latin typeface="Arial"/>
                          <a:ea typeface="+mn-ea"/>
                          <a:cs typeface="+mn-cs"/>
                        </a:rPr>
                        <a:t>He looked </a:t>
                      </a:r>
                      <a:r>
                        <a:rPr lang="en-US" sz="1800" b="0" i="1" kern="1200" dirty="0">
                          <a:solidFill>
                            <a:schemeClr val="tx1"/>
                          </a:solidFill>
                          <a:effectLst/>
                          <a:latin typeface="Arial"/>
                          <a:ea typeface="+mn-ea"/>
                          <a:cs typeface="+mn-cs"/>
                        </a:rPr>
                        <a:t>as if he were angry. </a:t>
                      </a:r>
                      <a:r>
                        <a:rPr lang="en-US" sz="1800" b="0" i="0" kern="1200" dirty="0">
                          <a:solidFill>
                            <a:schemeClr val="tx1"/>
                          </a:solidFill>
                          <a:effectLst/>
                          <a:latin typeface="Arial"/>
                          <a:ea typeface="+mn-ea"/>
                          <a:cs typeface="+mn-cs"/>
                        </a:rPr>
                        <a:t>(past tense) </a:t>
                      </a:r>
                    </a:p>
                    <a:p>
                      <a:pPr algn="l" rtl="0"/>
                      <a:r>
                        <a:rPr lang="en-US" sz="1800" b="0" i="0" kern="1200" dirty="0">
                          <a:solidFill>
                            <a:schemeClr val="tx1"/>
                          </a:solidFill>
                          <a:effectLst/>
                          <a:latin typeface="Arial"/>
                          <a:ea typeface="+mn-ea"/>
                          <a:cs typeface="+mn-cs"/>
                        </a:rPr>
                        <a:t>He looked </a:t>
                      </a:r>
                      <a:r>
                        <a:rPr lang="en-US" sz="1800" b="0" i="1" kern="1200" dirty="0">
                          <a:solidFill>
                            <a:schemeClr val="tx1"/>
                          </a:solidFill>
                          <a:effectLst/>
                          <a:latin typeface="Arial"/>
                          <a:ea typeface="+mn-ea"/>
                          <a:cs typeface="+mn-cs"/>
                        </a:rPr>
                        <a:t>as if he had been angry. </a:t>
                      </a:r>
                      <a:r>
                        <a:rPr lang="en-US" sz="1800" b="0" i="0" kern="1200" dirty="0">
                          <a:solidFill>
                            <a:schemeClr val="tx1"/>
                          </a:solidFill>
                          <a:effectLst/>
                          <a:latin typeface="Arial"/>
                          <a:ea typeface="+mn-ea"/>
                          <a:cs typeface="+mn-cs"/>
                        </a:rPr>
                        <a:t>(past perfect tense)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kern="1200" dirty="0">
                          <a:solidFill>
                            <a:schemeClr val="tx1"/>
                          </a:solidFill>
                          <a:effectLst/>
                          <a:latin typeface="Arial"/>
                          <a:ea typeface="+mn-ea"/>
                          <a:cs typeface="+mn-cs"/>
                        </a:rPr>
                        <a:t>Many old people </a:t>
                      </a:r>
                      <a:r>
                        <a:rPr lang="en-US" sz="1800" b="0" i="0" u="sng" kern="1200" dirty="0">
                          <a:solidFill>
                            <a:schemeClr val="tx1"/>
                          </a:solidFill>
                          <a:effectLst/>
                          <a:latin typeface="Arial"/>
                          <a:ea typeface="+mn-ea"/>
                          <a:cs typeface="+mn-cs"/>
                        </a:rPr>
                        <a:t>feel as though</a:t>
                      </a:r>
                      <a:r>
                        <a:rPr lang="en-US" sz="1800" b="0" i="0" u="none" kern="1200" dirty="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technology is too difficult for them to understand.</a:t>
                      </a:r>
                    </a:p>
                    <a:p>
                      <a:pPr algn="l" rtl="0"/>
                      <a:r>
                        <a:rPr lang="en-US" sz="1800" b="0" i="0" kern="1200" dirty="0">
                          <a:solidFill>
                            <a:schemeClr val="tx1"/>
                          </a:solidFill>
                          <a:effectLst/>
                          <a:latin typeface="Arial"/>
                          <a:ea typeface="+mn-ea"/>
                          <a:cs typeface="+mn-cs"/>
                        </a:rPr>
                        <a:t>The children </a:t>
                      </a:r>
                      <a:r>
                        <a:rPr lang="en-US" sz="1800" b="0" i="0" u="sng" kern="1200" dirty="0">
                          <a:solidFill>
                            <a:schemeClr val="tx1"/>
                          </a:solidFill>
                          <a:effectLst/>
                          <a:latin typeface="Arial"/>
                          <a:ea typeface="+mn-ea"/>
                          <a:cs typeface="+mn-cs"/>
                        </a:rPr>
                        <a:t>behaved as though</a:t>
                      </a:r>
                      <a:r>
                        <a:rPr lang="en-US" sz="1800" b="0" i="0" u="none" kern="1200" dirty="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the teacher wasn’t there.</a:t>
                      </a:r>
                    </a:p>
                    <a:p>
                      <a:pPr algn="l" rtl="0"/>
                      <a:r>
                        <a:rPr lang="en-US" sz="1800" b="0" i="0" kern="1200" dirty="0">
                          <a:solidFill>
                            <a:schemeClr val="tx1"/>
                          </a:solidFill>
                          <a:effectLst/>
                          <a:latin typeface="Arial"/>
                          <a:ea typeface="+mn-ea"/>
                          <a:cs typeface="+mn-cs"/>
                        </a:rPr>
                        <a:t>My mother </a:t>
                      </a:r>
                      <a:r>
                        <a:rPr lang="en-US" sz="1800" b="0" i="0" u="sng" kern="1200" dirty="0">
                          <a:solidFill>
                            <a:schemeClr val="tx1"/>
                          </a:solidFill>
                          <a:effectLst/>
                          <a:latin typeface="Arial"/>
                          <a:ea typeface="+mn-ea"/>
                          <a:cs typeface="+mn-cs"/>
                        </a:rPr>
                        <a:t>talked as if</a:t>
                      </a:r>
                      <a:r>
                        <a:rPr lang="en-US" sz="1800" b="0" i="0" u="none" kern="1200" dirty="0">
                          <a:solidFill>
                            <a:schemeClr val="tx1"/>
                          </a:solidFill>
                          <a:effectLst/>
                          <a:latin typeface="Arial"/>
                          <a:ea typeface="+mn-ea"/>
                          <a:cs typeface="+mn-cs"/>
                        </a:rPr>
                        <a:t> </a:t>
                      </a:r>
                      <a:r>
                        <a:rPr lang="en-US" sz="1800" b="0" i="0" kern="1200" dirty="0">
                          <a:solidFill>
                            <a:schemeClr val="tx1"/>
                          </a:solidFill>
                          <a:effectLst/>
                          <a:latin typeface="Arial"/>
                          <a:ea typeface="+mn-ea"/>
                          <a:cs typeface="+mn-cs"/>
                        </a:rPr>
                        <a:t>I had already been accepted by the university.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1356426722"/>
              </p:ext>
            </p:extLst>
          </p:nvPr>
        </p:nvGraphicFramePr>
        <p:xfrm>
          <a:off x="474689" y="303550"/>
          <a:ext cx="11242621" cy="627140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965210">
                <a:tc gridSpan="2">
                  <a:txBody>
                    <a:bodyPr/>
                    <a:lstStyle/>
                    <a:p>
                      <a:pPr algn="l">
                        <a:lnSpc>
                          <a:spcPct val="150000"/>
                        </a:lnSpc>
                      </a:pPr>
                      <a:r>
                        <a:rPr lang="en-GB" sz="1800" b="1" u="none" dirty="0">
                          <a:solidFill>
                            <a:schemeClr val="accent1"/>
                          </a:solidFill>
                          <a:latin typeface="Arial"/>
                          <a:cs typeface="Arial"/>
                        </a:rPr>
                        <a:t>She always works late at the office. She </a:t>
                      </a:r>
                      <a:r>
                        <a:rPr lang="en-GB" sz="1800" b="1" u="sng" dirty="0">
                          <a:solidFill>
                            <a:schemeClr val="accent1"/>
                          </a:solidFill>
                          <a:latin typeface="Arial"/>
                          <a:cs typeface="Arial"/>
                        </a:rPr>
                        <a:t>must really like</a:t>
                      </a:r>
                      <a:r>
                        <a:rPr lang="en-GB" sz="1800" b="1" u="none" dirty="0">
                          <a:solidFill>
                            <a:schemeClr val="accent1"/>
                          </a:solidFill>
                          <a:latin typeface="Arial"/>
                          <a:cs typeface="Arial"/>
                        </a:rPr>
                        <a:t> her job.</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Does the woman like her job? How can we tell?</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kern="1200" dirty="0">
                          <a:solidFill>
                            <a:schemeClr val="dk1"/>
                          </a:solidFill>
                          <a:effectLst/>
                          <a:latin typeface="Arial"/>
                          <a:ea typeface="+mn-ea"/>
                          <a:cs typeface="Arial"/>
                        </a:rPr>
                        <a:t>Modals: present modals (deduction)</a:t>
                      </a:r>
                    </a:p>
                    <a:p>
                      <a:pPr algn="l"/>
                      <a:r>
                        <a:rPr lang="en-GB" sz="1800" dirty="0">
                          <a:latin typeface="Arial"/>
                          <a:cs typeface="Arial"/>
                        </a:rPr>
                        <a:t>Present - subject + ‘must / can’t / might / could’ + base form of verb</a:t>
                      </a:r>
                    </a:p>
                    <a:p>
                      <a:pPr algn="l"/>
                      <a:r>
                        <a:rPr lang="en-GB" sz="1800" dirty="0">
                          <a:latin typeface="Arial"/>
                          <a:cs typeface="Arial"/>
                        </a:rPr>
                        <a:t>Present negative – can’t / couldn’t + base form of verb</a:t>
                      </a:r>
                    </a:p>
                    <a:p>
                      <a:pPr algn="l"/>
                      <a:r>
                        <a:rPr lang="en-US" sz="1800" dirty="0">
                          <a:latin typeface="Arial"/>
                          <a:cs typeface="Arial"/>
                        </a:rPr>
                        <a:t>Past - </a:t>
                      </a:r>
                      <a:r>
                        <a:rPr lang="x-none" sz="1800" dirty="0">
                          <a:latin typeface="Arial"/>
                          <a:cs typeface="Arial"/>
                        </a:rPr>
                        <a:t>subject + </a:t>
                      </a:r>
                      <a:r>
                        <a:rPr lang="en-GB" sz="1800" dirty="0">
                          <a:latin typeface="Arial"/>
                          <a:cs typeface="Arial"/>
                        </a:rPr>
                        <a:t>‘must / might / could’ + have</a:t>
                      </a:r>
                      <a:r>
                        <a:rPr lang="x-none" sz="1800" dirty="0">
                          <a:latin typeface="Arial"/>
                          <a:cs typeface="Arial"/>
                        </a:rPr>
                        <a:t> </a:t>
                      </a:r>
                      <a:r>
                        <a:rPr lang="x-none" sz="1800" i="1" dirty="0">
                          <a:latin typeface="Arial"/>
                          <a:cs typeface="Arial"/>
                        </a:rPr>
                        <a:t>+ </a:t>
                      </a:r>
                      <a:r>
                        <a:rPr lang="en-GB" sz="1800" i="0" dirty="0">
                          <a:latin typeface="Arial"/>
                          <a:cs typeface="Arial"/>
                        </a:rPr>
                        <a:t>past participle</a:t>
                      </a:r>
                      <a:r>
                        <a:rPr lang="x-none" sz="1800" i="0" dirty="0">
                          <a:latin typeface="Arial"/>
                          <a:cs typeface="Arial"/>
                        </a:rPr>
                        <a:t> </a:t>
                      </a:r>
                      <a:endParaRPr lang="en-US" sz="1800" i="0" dirty="0">
                        <a:latin typeface="Arial"/>
                        <a:cs typeface="Arial"/>
                      </a:endParaRPr>
                    </a:p>
                    <a:p>
                      <a:pPr algn="l"/>
                      <a:r>
                        <a:rPr lang="en-US" sz="1800" i="0" dirty="0">
                          <a:latin typeface="Arial"/>
                          <a:cs typeface="Arial"/>
                        </a:rPr>
                        <a:t>Past negative – can’t / couldn’t + have + past participle</a:t>
                      </a:r>
                    </a:p>
                    <a:p>
                      <a:pPr lvl="0" algn="l">
                        <a:lnSpc>
                          <a:spcPct val="100000"/>
                        </a:lnSpc>
                        <a:spcBef>
                          <a:spcPts val="0"/>
                        </a:spcBef>
                        <a:spcAft>
                          <a:spcPts val="0"/>
                        </a:spcAft>
                        <a:buNone/>
                      </a:pPr>
                      <a:r>
                        <a:rPr lang="en-US" sz="1800" b="0" i="0" u="none" strike="noStrike" noProof="0" dirty="0">
                          <a:solidFill>
                            <a:srgbClr val="BA8C41"/>
                          </a:solidFill>
                          <a:latin typeface="Arial"/>
                          <a:hlinkClick r:id="rId2">
                            <a:extLst>
                              <a:ext uri="{A12FA001-AC4F-418D-AE19-62706E023703}">
                                <ahyp:hlinkClr xmlns:ahyp="http://schemas.microsoft.com/office/drawing/2018/hyperlinkcolor" val="tx"/>
                              </a:ext>
                            </a:extLst>
                          </a:hlinkClick>
                        </a:rPr>
                        <a:t>G.8.2 Modals (past)</a:t>
                      </a:r>
                      <a:endParaRPr lang="en-US" dirty="0">
                        <a:solidFill>
                          <a:srgbClr val="BA8C41"/>
                        </a:solidFill>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dirty="0">
                          <a:latin typeface="Arial"/>
                          <a:cs typeface="Arial"/>
                        </a:rPr>
                        <a:t>We use modal</a:t>
                      </a:r>
                      <a:r>
                        <a:rPr lang="en-GB" sz="1800" dirty="0">
                          <a:latin typeface="Arial"/>
                          <a:cs typeface="Arial"/>
                        </a:rPr>
                        <a:t>s</a:t>
                      </a:r>
                      <a:r>
                        <a:rPr lang="x-none" sz="1800" dirty="0">
                          <a:latin typeface="Arial"/>
                          <a:cs typeface="Arial"/>
                        </a:rPr>
                        <a:t> of deduction to </a:t>
                      </a:r>
                      <a:r>
                        <a:rPr lang="en-US" sz="1800" dirty="0">
                          <a:latin typeface="Arial"/>
                          <a:cs typeface="Arial"/>
                        </a:rPr>
                        <a:t>express our level of certainty about something, </a:t>
                      </a:r>
                      <a:r>
                        <a:rPr lang="x-none" sz="1800" dirty="0">
                          <a:latin typeface="Arial"/>
                          <a:cs typeface="Arial"/>
                        </a:rPr>
                        <a:t>based on the information that we have. </a:t>
                      </a:r>
                      <a:r>
                        <a:rPr lang="en-GB" sz="1800" dirty="0">
                          <a:latin typeface="Arial"/>
                          <a:cs typeface="Arial"/>
                        </a:rPr>
                        <a:t>When we are sure of something, we use ‘must,’ ‘must have’ or ‘can’t.’ When we are less sure, we use ‘might’ or ‘could.’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You are surrounded by family and friends so you </a:t>
                      </a:r>
                      <a:r>
                        <a:rPr lang="en-US" sz="1800" b="0" i="0" u="sng" kern="1200" dirty="0">
                          <a:solidFill>
                            <a:schemeClr val="dk1"/>
                          </a:solidFill>
                          <a:effectLst/>
                          <a:latin typeface="Arial" panose="020B0604020202020204" pitchFamily="34" charset="0"/>
                          <a:ea typeface="+mn-ea"/>
                          <a:cs typeface="Arial" panose="020B0604020202020204" pitchFamily="34" charset="0"/>
                        </a:rPr>
                        <a:t>can't be</a:t>
                      </a:r>
                      <a:r>
                        <a:rPr lang="en-US" sz="1800" b="0" i="0" kern="1200" dirty="0">
                          <a:solidFill>
                            <a:schemeClr val="dk1"/>
                          </a:solidFill>
                          <a:effectLst/>
                          <a:latin typeface="Arial" panose="020B0604020202020204" pitchFamily="34" charset="0"/>
                          <a:ea typeface="+mn-ea"/>
                          <a:cs typeface="Arial" panose="020B0604020202020204" pitchFamily="34" charset="0"/>
                        </a:rPr>
                        <a:t> sad.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might have</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forgotten about the meeting yesterday because she wasn’t there.</a:t>
                      </a:r>
                      <a:endParaRPr lang="x-none" sz="1800">
                        <a:solidFill>
                          <a:schemeClr val="tx1"/>
                        </a:solidFill>
                        <a:latin typeface="Arial" panose="020B0604020202020204" pitchFamily="34" charset="0"/>
                        <a:cs typeface="Arial" panose="020B0604020202020204" pitchFamily="34" charset="0"/>
                      </a:endParaRPr>
                    </a:p>
                    <a:p>
                      <a:pPr marL="0" marR="0" lvl="0" indent="0" algn="l" rtl="0" eaLnBrk="1" fontAlgn="auto" latinLnBrk="0" hangingPunct="1">
                        <a:lnSpc>
                          <a:spcPct val="100000"/>
                        </a:lnSpc>
                        <a:spcBef>
                          <a:spcPts val="0"/>
                        </a:spcBef>
                        <a:spcAft>
                          <a:spcPts val="0"/>
                        </a:spcAft>
                        <a:buClrTx/>
                        <a:buSzTx/>
                        <a:buFontTx/>
                        <a:buNone/>
                      </a:pPr>
                      <a:r>
                        <a:rPr lang="en-US" sz="1800" b="0" i="0" kern="1200" dirty="0">
                          <a:solidFill>
                            <a:schemeClr val="dk1"/>
                          </a:solidFill>
                          <a:effectLst/>
                          <a:latin typeface="Arial" panose="020B0604020202020204" pitchFamily="34" charset="0"/>
                          <a:ea typeface="+mn-ea"/>
                          <a:cs typeface="Arial" panose="020B0604020202020204" pitchFamily="34" charset="0"/>
                        </a:rPr>
                        <a:t>He </a:t>
                      </a:r>
                      <a:r>
                        <a:rPr lang="en-US" sz="1800" b="0" i="0" u="sng" kern="1200" dirty="0">
                          <a:solidFill>
                            <a:schemeClr val="dk1"/>
                          </a:solidFill>
                          <a:effectLst/>
                          <a:latin typeface="Arial" panose="020B0604020202020204" pitchFamily="34" charset="0"/>
                          <a:ea typeface="+mn-ea"/>
                          <a:cs typeface="Arial" panose="020B0604020202020204" pitchFamily="34" charset="0"/>
                        </a:rPr>
                        <a:t>can’t have left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the country because his passport is still here.</a:t>
                      </a:r>
                      <a:endParaRPr lang="en-US" sz="1800" b="0" i="0" u="none"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2628377520"/>
              </p:ext>
            </p:extLst>
          </p:nvPr>
        </p:nvGraphicFramePr>
        <p:xfrm>
          <a:off x="474689" y="303550"/>
          <a:ext cx="11242621" cy="619155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accent1"/>
                          </a:solidFill>
                          <a:latin typeface="Arial"/>
                          <a:cs typeface="Arial"/>
                        </a:rPr>
                        <a:t>Sarah performed better in the final exams </a:t>
                      </a:r>
                      <a:r>
                        <a:rPr lang="en-GB" sz="1800" b="1" u="sng" dirty="0">
                          <a:solidFill>
                            <a:schemeClr val="accent1"/>
                          </a:solidFill>
                          <a:latin typeface="Arial"/>
                          <a:cs typeface="Arial"/>
                        </a:rPr>
                        <a:t>than she had ever expected</a:t>
                      </a:r>
                      <a:r>
                        <a:rPr lang="en-GB" sz="1800" b="1" dirty="0">
                          <a:solidFill>
                            <a:schemeClr val="accent1"/>
                          </a:solidFill>
                          <a:latin typeface="Arial"/>
                          <a:cs typeface="Arial"/>
                        </a:rPr>
                        <a:t>.</a:t>
                      </a:r>
                      <a:endParaRPr lang="x-none" sz="1800" b="1"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a:cs typeface="Arial"/>
                        </a:rPr>
                        <a:t>Did Sarah get a high mark in the exams? Did she expect to get a high mark?</a:t>
                      </a:r>
                      <a:endParaRPr lang="en-US" sz="1800" dirty="0">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fontAlgn="base"/>
                      <a:r>
                        <a:rPr lang="en-GB" sz="1800" u="none"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Adjectives (comparatives)</a:t>
                      </a:r>
                      <a:endParaRPr lang="en-GB" sz="1800" u="none" strike="noStrike" kern="1200" dirty="0">
                        <a:solidFill>
                          <a:schemeClr val="tx2"/>
                        </a:solidFill>
                        <a:effectLst/>
                        <a:latin typeface="Aria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solidFill>
                            <a:schemeClr val="tx1"/>
                          </a:solidFill>
                          <a:effectLst/>
                          <a:latin typeface="Arial"/>
                          <a:ea typeface="Arial" panose="020B0604020202020204" pitchFamily="34" charset="0"/>
                          <a:cs typeface="Arial"/>
                        </a:rPr>
                        <a:t>Can use 'than' + an increasing range of non-finite clauses (to-infinitive, reduced clause) forming the second part of a comparison after a comparative adjective.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solidFill>
                            <a:schemeClr val="tx1"/>
                          </a:solidFill>
                          <a:effectLst/>
                          <a:latin typeface="Arial"/>
                          <a:ea typeface="Arial" panose="020B0604020202020204" pitchFamily="34" charset="0"/>
                          <a:cs typeface="Arial"/>
                        </a:rPr>
                        <a:t>comparative phrase + ‘than’ + to infinitive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solidFill>
                            <a:schemeClr val="tx1"/>
                          </a:solidFill>
                          <a:effectLst/>
                          <a:latin typeface="Arial"/>
                          <a:ea typeface="Arial" panose="020B0604020202020204" pitchFamily="34" charset="0"/>
                          <a:cs typeface="Arial"/>
                        </a:rPr>
                        <a:t>comparative phrase + ‘than’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x-none" sz="1800" dirty="0">
                          <a:latin typeface="Arial"/>
                          <a:cs typeface="Arial"/>
                        </a:rPr>
                        <a:t>We use </a:t>
                      </a:r>
                      <a:r>
                        <a:rPr lang="x-none" sz="1800" i="0" dirty="0">
                          <a:latin typeface="Arial"/>
                          <a:cs typeface="Arial"/>
                        </a:rPr>
                        <a:t>comparative adjectives </a:t>
                      </a:r>
                      <a:r>
                        <a:rPr lang="en-GB" sz="1800" i="0" dirty="0">
                          <a:latin typeface="Arial"/>
                          <a:cs typeface="Arial"/>
                        </a:rPr>
                        <a:t>and phrases followed by ‘than’ </a:t>
                      </a:r>
                      <a:r>
                        <a:rPr lang="x-none" sz="1800" i="0" dirty="0">
                          <a:latin typeface="Arial"/>
                          <a:cs typeface="Arial"/>
                        </a:rPr>
                        <a:t>when comparing two noun</a:t>
                      </a:r>
                      <a:r>
                        <a:rPr lang="en-GB" sz="1800" i="0" dirty="0">
                          <a:latin typeface="Arial"/>
                          <a:cs typeface="Arial"/>
                        </a:rPr>
                        <a:t> or verb phrases or clauses.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u="none" dirty="0">
                          <a:latin typeface="Arial" panose="020B0604020202020204" pitchFamily="34" charset="0"/>
                          <a:cs typeface="Arial" panose="020B0604020202020204" pitchFamily="34" charset="0"/>
                        </a:rPr>
                        <a:t>In the past, it was more difficult to book hotels on the internet </a:t>
                      </a:r>
                      <a:r>
                        <a:rPr lang="en-GB" sz="1800" u="sng" dirty="0">
                          <a:latin typeface="Arial" panose="020B0604020202020204" pitchFamily="34" charset="0"/>
                          <a:cs typeface="Arial" panose="020B0604020202020204" pitchFamily="34" charset="0"/>
                        </a:rPr>
                        <a:t>than to find</a:t>
                      </a:r>
                      <a:r>
                        <a:rPr lang="en-GB" sz="1800" u="none" dirty="0">
                          <a:latin typeface="Arial" panose="020B0604020202020204" pitchFamily="34" charset="0"/>
                          <a:cs typeface="Arial" panose="020B0604020202020204" pitchFamily="34" charset="0"/>
                        </a:rPr>
                        <a:t> one when you arrived at your destination.</a:t>
                      </a:r>
                    </a:p>
                    <a:p>
                      <a:pPr algn="l"/>
                      <a:r>
                        <a:rPr lang="en-GB" sz="1800" u="none" dirty="0">
                          <a:latin typeface="Arial" panose="020B0604020202020204" pitchFamily="34" charset="0"/>
                          <a:cs typeface="Arial" panose="020B0604020202020204" pitchFamily="34" charset="0"/>
                        </a:rPr>
                        <a:t>She always worked many more hours </a:t>
                      </a:r>
                      <a:r>
                        <a:rPr lang="en-GB" sz="1800" u="sng" dirty="0">
                          <a:latin typeface="Arial" panose="020B0604020202020204" pitchFamily="34" charset="0"/>
                          <a:cs typeface="Arial" panose="020B0604020202020204" pitchFamily="34" charset="0"/>
                        </a:rPr>
                        <a:t>than required</a:t>
                      </a:r>
                      <a:r>
                        <a:rPr lang="en-GB" sz="1800" u="none" dirty="0">
                          <a:latin typeface="Arial" panose="020B0604020202020204" pitchFamily="34" charset="0"/>
                          <a:cs typeface="Arial" panose="020B0604020202020204" pitchFamily="34" charset="0"/>
                        </a:rPr>
                        <a:t> to make sure her work was perfect.</a:t>
                      </a:r>
                    </a:p>
                    <a:p>
                      <a:pPr algn="l"/>
                      <a:r>
                        <a:rPr lang="en-GB" sz="1800" u="none" dirty="0">
                          <a:latin typeface="Arial" panose="020B0604020202020204" pitchFamily="34" charset="0"/>
                          <a:cs typeface="Arial" panose="020B0604020202020204" pitchFamily="34" charset="0"/>
                        </a:rPr>
                        <a:t>It is much easier to consider eating healthy food, Ahmed thought, </a:t>
                      </a:r>
                      <a:r>
                        <a:rPr lang="en-GB" sz="1800" u="sng" dirty="0">
                          <a:latin typeface="Arial" panose="020B0604020202020204" pitchFamily="34" charset="0"/>
                          <a:cs typeface="Arial" panose="020B0604020202020204" pitchFamily="34" charset="0"/>
                        </a:rPr>
                        <a:t>than to actually eat</a:t>
                      </a:r>
                      <a:r>
                        <a:rPr lang="en-GB" sz="1800" u="none" dirty="0">
                          <a:latin typeface="Arial" panose="020B0604020202020204" pitchFamily="34" charset="0"/>
                          <a:cs typeface="Arial" panose="020B0604020202020204" pitchFamily="34" charset="0"/>
                        </a:rPr>
                        <a:t> a healthy diet.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2715121792"/>
              </p:ext>
            </p:extLst>
          </p:nvPr>
        </p:nvGraphicFramePr>
        <p:xfrm>
          <a:off x="474689" y="303550"/>
          <a:ext cx="11242621" cy="609284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accent1"/>
                          </a:solidFill>
                          <a:latin typeface="Arial"/>
                          <a:cs typeface="Arial"/>
                        </a:rPr>
                        <a:t>This is by far the </a:t>
                      </a:r>
                      <a:r>
                        <a:rPr lang="en-GB" sz="1800" b="1" u="sng" dirty="0">
                          <a:solidFill>
                            <a:schemeClr val="accent1"/>
                          </a:solidFill>
                          <a:latin typeface="Arial"/>
                          <a:cs typeface="Arial"/>
                        </a:rPr>
                        <a:t>best wedding that</a:t>
                      </a:r>
                      <a:r>
                        <a:rPr lang="en-GB" sz="1800" b="1" u="none" dirty="0">
                          <a:solidFill>
                            <a:schemeClr val="accent1"/>
                          </a:solidFill>
                          <a:latin typeface="Arial"/>
                          <a:cs typeface="Arial"/>
                        </a:rPr>
                        <a:t> </a:t>
                      </a:r>
                      <a:r>
                        <a:rPr lang="en-GB" sz="1800" b="1" dirty="0">
                          <a:solidFill>
                            <a:schemeClr val="accent1"/>
                          </a:solidFill>
                          <a:latin typeface="Arial"/>
                          <a:cs typeface="Arial"/>
                        </a:rPr>
                        <a:t>I have ever been to.</a:t>
                      </a:r>
                      <a:endParaRPr lang="x-none" sz="1800" b="1"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a:cs typeface="Arial"/>
                        </a:rPr>
                        <a:t>Is this a good wedding? Has the speaker been to a wedding better </a:t>
                      </a:r>
                      <a:r>
                        <a:rPr lang="en-GB" sz="1800">
                          <a:latin typeface="Arial"/>
                          <a:cs typeface="Arial"/>
                        </a:rPr>
                        <a:t>than this in </a:t>
                      </a:r>
                      <a:r>
                        <a:rPr lang="en-GB" sz="1800" dirty="0">
                          <a:latin typeface="Arial"/>
                          <a:cs typeface="Arial"/>
                        </a:rPr>
                        <a:t>their whole life?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Adjectives (superlatives)</a:t>
                      </a:r>
                      <a:endParaRPr lang="en-US" sz="1800" b="1" kern="1200" dirty="0">
                        <a:solidFill>
                          <a:schemeClr val="tx2"/>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Arial"/>
                          <a:ea typeface="+mn-ea"/>
                          <a:cs typeface="Arial"/>
                        </a:rPr>
                        <a:t>superlative adjective + noun + ‘that’ clause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Arial"/>
                          <a:ea typeface="+mn-ea"/>
                          <a:cs typeface="Arial"/>
                        </a:rPr>
                        <a:t>‘by far’ / ‘among’ / ‘one of’ + the + superlative adjective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x-none" sz="1800" dirty="0">
                          <a:latin typeface="Arial"/>
                          <a:cs typeface="Arial"/>
                        </a:rPr>
                        <a:t>We use superlative adjectives </a:t>
                      </a:r>
                      <a:r>
                        <a:rPr lang="en-GB" sz="1800" dirty="0">
                          <a:latin typeface="Arial"/>
                          <a:cs typeface="Arial"/>
                        </a:rPr>
                        <a:t>with a ‘that’ clause </a:t>
                      </a:r>
                      <a:r>
                        <a:rPr lang="x-none" sz="1800" dirty="0">
                          <a:latin typeface="Arial"/>
                          <a:cs typeface="Arial"/>
                        </a:rPr>
                        <a:t>to </a:t>
                      </a:r>
                      <a:r>
                        <a:rPr lang="en-GB" sz="1800" dirty="0">
                          <a:latin typeface="Arial"/>
                          <a:cs typeface="Arial"/>
                        </a:rPr>
                        <a:t>express</a:t>
                      </a:r>
                      <a:r>
                        <a:rPr lang="x-none" sz="1800" dirty="0">
                          <a:latin typeface="Arial"/>
                          <a:cs typeface="Arial"/>
                        </a:rPr>
                        <a:t> </a:t>
                      </a:r>
                      <a:r>
                        <a:rPr lang="en-GB" sz="1800" dirty="0">
                          <a:latin typeface="Arial"/>
                          <a:cs typeface="Arial"/>
                        </a:rPr>
                        <a:t>uniqueness and that</a:t>
                      </a:r>
                      <a:r>
                        <a:rPr lang="x-none" sz="1800" dirty="0">
                          <a:latin typeface="Arial"/>
                          <a:cs typeface="Arial"/>
                        </a:rPr>
                        <a:t> something </a:t>
                      </a:r>
                      <a:r>
                        <a:rPr lang="en-GB" sz="1800" dirty="0">
                          <a:latin typeface="Arial"/>
                          <a:cs typeface="Arial"/>
                        </a:rPr>
                        <a:t>or someone </a:t>
                      </a:r>
                      <a:r>
                        <a:rPr lang="x-none" sz="1800" dirty="0">
                          <a:latin typeface="Arial"/>
                          <a:cs typeface="Arial"/>
                        </a:rPr>
                        <a:t>is </a:t>
                      </a:r>
                      <a:r>
                        <a:rPr lang="en-GB" sz="1800" dirty="0">
                          <a:latin typeface="Arial"/>
                          <a:cs typeface="Arial"/>
                        </a:rPr>
                        <a:t>either </a:t>
                      </a:r>
                      <a:r>
                        <a:rPr lang="x-none" sz="1800" dirty="0">
                          <a:latin typeface="Arial"/>
                          <a:cs typeface="Arial"/>
                        </a:rPr>
                        <a:t>the </a:t>
                      </a:r>
                      <a:r>
                        <a:rPr lang="en-GB" sz="1800" dirty="0">
                          <a:latin typeface="Arial"/>
                          <a:cs typeface="Arial"/>
                        </a:rPr>
                        <a:t>top or bottom of a specified group</a:t>
                      </a:r>
                      <a:r>
                        <a:rPr lang="x-none" sz="1800" dirty="0">
                          <a:latin typeface="Arial"/>
                          <a:cs typeface="Arial"/>
                        </a:rPr>
                        <a:t>. </a:t>
                      </a:r>
                      <a:r>
                        <a:rPr lang="en-GB" sz="1800" dirty="0">
                          <a:latin typeface="Arial"/>
                          <a:cs typeface="Arial"/>
                        </a:rPr>
                        <a:t>We use adverbial phrases such as ‘by far’ to intensify the superlative. ‘Among’ or ‘one of’ with a superlative is used to say there are several ‘bests’, for example, but only a small number.</a:t>
                      </a:r>
                      <a:endParaRPr lang="x-none" sz="1800" dirty="0">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kern="1200" dirty="0">
                          <a:solidFill>
                            <a:schemeClr val="dk1"/>
                          </a:solidFill>
                          <a:effectLst/>
                          <a:latin typeface="Arial" panose="020B0604020202020204" pitchFamily="34" charset="0"/>
                          <a:ea typeface="+mn-ea"/>
                          <a:cs typeface="Arial" panose="020B0604020202020204" pitchFamily="34" charset="0"/>
                        </a:rPr>
                        <a:t>She is </a:t>
                      </a:r>
                      <a:r>
                        <a:rPr lang="en-US" sz="1800" b="0" i="0" u="sng" kern="1200" dirty="0">
                          <a:solidFill>
                            <a:schemeClr val="dk1"/>
                          </a:solidFill>
                          <a:effectLst/>
                          <a:latin typeface="Arial" panose="020B0604020202020204" pitchFamily="34" charset="0"/>
                          <a:ea typeface="+mn-ea"/>
                          <a:cs typeface="Arial" panose="020B0604020202020204" pitchFamily="34" charset="0"/>
                        </a:rPr>
                        <a:t>by far the most enthusiastic colleague that</a:t>
                      </a:r>
                      <a:r>
                        <a:rPr lang="en-US" sz="1800" b="0" i="0" kern="1200" dirty="0">
                          <a:solidFill>
                            <a:schemeClr val="dk1"/>
                          </a:solidFill>
                          <a:effectLst/>
                          <a:latin typeface="Arial" panose="020B0604020202020204" pitchFamily="34" charset="0"/>
                          <a:ea typeface="+mn-ea"/>
                          <a:cs typeface="Arial" panose="020B0604020202020204" pitchFamily="34" charset="0"/>
                        </a:rPr>
                        <a:t> I’ve met in our company.</a:t>
                      </a:r>
                    </a:p>
                    <a:p>
                      <a:pPr algn="l" rtl="0"/>
                      <a:r>
                        <a:rPr lang="x-none" sz="1800" dirty="0">
                          <a:latin typeface="Arial"/>
                          <a:cs typeface="Arial"/>
                        </a:rPr>
                        <a:t>This is </a:t>
                      </a:r>
                      <a:r>
                        <a:rPr lang="en-GB" sz="1800" dirty="0">
                          <a:latin typeface="Arial"/>
                          <a:cs typeface="Arial"/>
                        </a:rPr>
                        <a:t>one of the </a:t>
                      </a:r>
                      <a:r>
                        <a:rPr lang="en-US" sz="1800" u="sng" dirty="0">
                          <a:latin typeface="Arial"/>
                          <a:cs typeface="Arial"/>
                        </a:rPr>
                        <a:t>most boring meetings </a:t>
                      </a:r>
                      <a:r>
                        <a:rPr lang="x-none" sz="1800" u="sng" dirty="0">
                          <a:latin typeface="Arial"/>
                          <a:cs typeface="Arial"/>
                        </a:rPr>
                        <a:t>that</a:t>
                      </a:r>
                      <a:r>
                        <a:rPr lang="x-none" sz="1800" dirty="0">
                          <a:latin typeface="Arial"/>
                          <a:cs typeface="Arial"/>
                        </a:rPr>
                        <a:t> I have ever</a:t>
                      </a:r>
                      <a:r>
                        <a:rPr lang="en-US" sz="1800" dirty="0">
                          <a:latin typeface="Arial"/>
                          <a:cs typeface="Arial"/>
                        </a:rPr>
                        <a:t> sat through</a:t>
                      </a:r>
                      <a:r>
                        <a:rPr lang="x-none" sz="1800" dirty="0">
                          <a:latin typeface="Arial"/>
                          <a:cs typeface="Arial"/>
                        </a:rPr>
                        <a:t>.</a:t>
                      </a:r>
                    </a:p>
                    <a:p>
                      <a:pPr algn="l" rtl="0"/>
                      <a:r>
                        <a:rPr lang="x-none" sz="1800" dirty="0">
                          <a:latin typeface="Arial"/>
                          <a:cs typeface="Arial"/>
                        </a:rPr>
                        <a:t>It’s </a:t>
                      </a:r>
                      <a:r>
                        <a:rPr lang="en-GB" sz="1800" dirty="0">
                          <a:latin typeface="Arial"/>
                          <a:cs typeface="Arial"/>
                        </a:rPr>
                        <a:t>among </a:t>
                      </a:r>
                      <a:r>
                        <a:rPr lang="x-none" sz="1800" dirty="0">
                          <a:latin typeface="Arial"/>
                          <a:cs typeface="Arial"/>
                        </a:rPr>
                        <a:t>the </a:t>
                      </a:r>
                      <a:r>
                        <a:rPr lang="x-none" sz="1800" u="sng" dirty="0">
                          <a:latin typeface="Arial"/>
                          <a:cs typeface="Arial"/>
                        </a:rPr>
                        <a:t>most useful design</a:t>
                      </a:r>
                      <a:r>
                        <a:rPr lang="en-GB" sz="1800" u="sng" dirty="0">
                          <a:latin typeface="Arial"/>
                          <a:cs typeface="Arial"/>
                        </a:rPr>
                        <a:t>s</a:t>
                      </a:r>
                      <a:r>
                        <a:rPr lang="x-none" sz="1800" u="sng" dirty="0">
                          <a:latin typeface="Arial"/>
                          <a:cs typeface="Arial"/>
                        </a:rPr>
                        <a:t> that</a:t>
                      </a:r>
                      <a:r>
                        <a:rPr lang="x-none" sz="1800" u="none" dirty="0">
                          <a:latin typeface="Arial"/>
                          <a:cs typeface="Arial"/>
                        </a:rPr>
                        <a:t> </a:t>
                      </a:r>
                      <a:r>
                        <a:rPr lang="x-none" sz="1800" dirty="0">
                          <a:latin typeface="Arial"/>
                          <a:cs typeface="Arial"/>
                        </a:rPr>
                        <a:t>I have </a:t>
                      </a:r>
                      <a:r>
                        <a:rPr lang="en-GB" sz="1800" dirty="0">
                          <a:latin typeface="Arial"/>
                          <a:cs typeface="Arial"/>
                        </a:rPr>
                        <a:t>ever </a:t>
                      </a:r>
                      <a:r>
                        <a:rPr lang="x-none" sz="1800" dirty="0">
                          <a:latin typeface="Arial"/>
                          <a:cs typeface="Arial"/>
                        </a:rPr>
                        <a:t>seen because it meets all the requirements.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82323593"/>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a:lnSpc>
                          <a:spcPct val="114000"/>
                        </a:lnSpc>
                      </a:pPr>
                      <a:r>
                        <a:rPr lang="en-US" sz="1800" b="1" u="sng" dirty="0">
                          <a:solidFill>
                            <a:schemeClr val="tx1"/>
                          </a:solidFill>
                          <a:latin typeface="Arial"/>
                          <a:cs typeface="Arial"/>
                        </a:rPr>
                        <a:t>The way I see it</a:t>
                      </a:r>
                      <a:r>
                        <a:rPr lang="x-none" sz="1800" b="1">
                          <a:solidFill>
                            <a:schemeClr val="tx1"/>
                          </a:solidFill>
                          <a:latin typeface="Arial"/>
                          <a:cs typeface="Arial"/>
                        </a:rPr>
                        <a:t>, artificial intelligence </a:t>
                      </a:r>
                      <a:r>
                        <a:rPr lang="en-GB" sz="1800" b="1" dirty="0">
                          <a:solidFill>
                            <a:schemeClr val="tx1"/>
                          </a:solidFill>
                          <a:latin typeface="Arial"/>
                          <a:cs typeface="Arial"/>
                        </a:rPr>
                        <a:t>will</a:t>
                      </a:r>
                      <a:r>
                        <a:rPr lang="x-none" sz="1800" b="1">
                          <a:solidFill>
                            <a:schemeClr val="tx1"/>
                          </a:solidFill>
                          <a:latin typeface="Arial"/>
                          <a:cs typeface="Arial"/>
                        </a:rPr>
                        <a:t> </a:t>
                      </a:r>
                      <a:r>
                        <a:rPr lang="en-US" sz="1800" b="1" dirty="0">
                          <a:solidFill>
                            <a:schemeClr val="tx1"/>
                          </a:solidFill>
                          <a:latin typeface="Arial"/>
                          <a:cs typeface="Arial"/>
                        </a:rPr>
                        <a:t>permanently replace many jobs, such as artists and authors. </a:t>
                      </a:r>
                    </a:p>
                    <a:p>
                      <a:pPr algn="l">
                        <a:lnSpc>
                          <a:spcPct val="114000"/>
                        </a:lnSpc>
                      </a:pPr>
                      <a:endParaRPr lang="en-US"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sz="1800" b="1" u="sng" dirty="0">
                          <a:solidFill>
                            <a:schemeClr val="tx1"/>
                          </a:solidFill>
                          <a:latin typeface="Arial" panose="020B0604020202020204" pitchFamily="34" charset="0"/>
                          <a:cs typeface="Arial" panose="020B0604020202020204" pitchFamily="34" charset="0"/>
                        </a:rPr>
                        <a:t>I can’t help thinking that</a:t>
                      </a:r>
                      <a:r>
                        <a:rPr lang="en-US" sz="1800" b="1" u="none"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people had a much higher quality of life in the past than they do today.</a:t>
                      </a:r>
                    </a:p>
                    <a:p>
                      <a:pPr algn="l">
                        <a:lnSpc>
                          <a:spcPct val="114000"/>
                        </a:lnSpc>
                      </a:pPr>
                      <a:endParaRPr lang="x-none" sz="1800" b="1">
                        <a:solidFill>
                          <a:schemeClr val="tx1"/>
                        </a:solidFill>
                        <a:latin typeface="Arial" panose="020B0604020202020204" pitchFamily="34" charset="0"/>
                        <a:cs typeface="Arial" panose="020B0604020202020204" pitchFamily="34" charset="0"/>
                      </a:endParaRPr>
                    </a:p>
                    <a:p>
                      <a:pPr algn="l">
                        <a:lnSpc>
                          <a:spcPct val="114000"/>
                        </a:lnSpc>
                      </a:pPr>
                      <a:r>
                        <a:rPr lang="en-US" sz="1800" b="1" dirty="0">
                          <a:solidFill>
                            <a:schemeClr val="tx1"/>
                          </a:solidFill>
                          <a:latin typeface="Arial" panose="020B0604020202020204" pitchFamily="34" charset="0"/>
                          <a:cs typeface="Arial" panose="020B0604020202020204" pitchFamily="34" charset="0"/>
                        </a:rPr>
                        <a:t>You </a:t>
                      </a:r>
                      <a:r>
                        <a:rPr lang="en-US" sz="1800" b="1" u="sng" dirty="0">
                          <a:solidFill>
                            <a:schemeClr val="tx1"/>
                          </a:solidFill>
                          <a:latin typeface="Arial" panose="020B0604020202020204" pitchFamily="34" charset="0"/>
                          <a:cs typeface="Arial" panose="020B0604020202020204" pitchFamily="34" charset="0"/>
                        </a:rPr>
                        <a:t>can’t have</a:t>
                      </a:r>
                      <a:r>
                        <a:rPr lang="en-US" sz="1800" b="1" u="none"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finished the exam. You’ve only been here twenty minutes.</a:t>
                      </a: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0" i="0" u="sng" strike="noStrike" kern="1200" noProof="0" dirty="0">
                          <a:solidFill>
                            <a:schemeClr val="tx2"/>
                          </a:solidFill>
                          <a:effectLst/>
                          <a:latin typeface="Helvetica"/>
                          <a:hlinkClick r:id="rId2">
                            <a:extLst>
                              <a:ext uri="{A12FA001-AC4F-418D-AE19-62706E023703}">
                                <ahyp:hlinkClr xmlns:ahyp="http://schemas.microsoft.com/office/drawing/2018/hyperlinkcolor" val="tx"/>
                              </a:ext>
                            </a:extLst>
                          </a:hlinkClick>
                        </a:rPr>
                        <a:t>Expressing opinion</a:t>
                      </a:r>
                      <a:endParaRPr lang="en-US" u="sng" strike="noStrike" noProof="0" dirty="0">
                        <a:solidFill>
                          <a:schemeClr val="tx2"/>
                        </a:solidFill>
                        <a:latin typeface="Helvetica"/>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a:t>
                      </a:r>
                      <a:r>
                        <a:rPr lang="x-none" sz="1800" dirty="0">
                          <a:latin typeface="Arial"/>
                          <a:cs typeface="Arial"/>
                        </a:rPr>
                        <a:t>odals of deduction, </a:t>
                      </a:r>
                      <a:r>
                        <a:rPr lang="x-none" sz="1800">
                          <a:latin typeface="Arial"/>
                          <a:cs typeface="Arial"/>
                        </a:rPr>
                        <a:t>present perfect</a:t>
                      </a:r>
                      <a:r>
                        <a:rPr lang="en-GB" sz="1800" dirty="0">
                          <a:latin typeface="Arial"/>
                          <a:cs typeface="Arial"/>
                        </a:rPr>
                        <a:t>, verb phrases</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609815315"/>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What happened to you when you were young, to make you the way you are now?</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Until a few years ago, I had wanted to be an engineer, but now I am interested in studying healthcare instead.</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My grandfather would always say confidence and creativity were his best qualities.</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0" i="0" u="sng" strike="noStrike"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Describing past experiences and events​</a:t>
                      </a:r>
                      <a:endParaRPr lang="en-US" sz="1800" b="0" i="0" kern="1200" dirty="0">
                        <a:solidFill>
                          <a:schemeClr val="tx2"/>
                        </a:solidFill>
                        <a:effectLst/>
                        <a:latin typeface="Arial"/>
                        <a:ea typeface="+mn-ea"/>
                        <a:cs typeface="+mn-cs"/>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b="0" i="0" kern="1200" dirty="0">
                          <a:solidFill>
                            <a:schemeClr val="tx1"/>
                          </a:solidFill>
                          <a:effectLst/>
                          <a:latin typeface="Arial"/>
                          <a:ea typeface="+mn-ea"/>
                          <a:cs typeface="+mn-cs"/>
                        </a:rPr>
                        <a:t>Adverbial phrases of time, past simple and past continuous​, relative clauses, past perfect, adjectives</a:t>
                      </a:r>
                      <a:endParaRPr lang="en-US"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621563464"/>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lvl="0" algn="l">
                        <a:lnSpc>
                          <a:spcPct val="100000"/>
                        </a:lnSpc>
                        <a:spcBef>
                          <a:spcPts val="0"/>
                        </a:spcBef>
                        <a:spcAft>
                          <a:spcPts val="0"/>
                        </a:spcAft>
                        <a:buNone/>
                      </a:pPr>
                      <a:r>
                        <a:rPr lang="en-US" sz="1800" b="1" i="0" u="none" strike="noStrike" noProof="0" dirty="0">
                          <a:solidFill>
                            <a:schemeClr val="tx1"/>
                          </a:solidFill>
                          <a:latin typeface="Arial"/>
                        </a:rPr>
                        <a:t>The race went ahead, </a:t>
                      </a:r>
                      <a:r>
                        <a:rPr lang="en-US" sz="1800" b="1" i="0" u="sng" strike="noStrike" noProof="0" dirty="0">
                          <a:solidFill>
                            <a:schemeClr val="tx1"/>
                          </a:solidFill>
                          <a:latin typeface="Arial"/>
                        </a:rPr>
                        <a:t>despite</a:t>
                      </a:r>
                      <a:r>
                        <a:rPr lang="en-US" sz="1800" b="1" i="0" u="none" strike="noStrike" noProof="0" dirty="0">
                          <a:solidFill>
                            <a:schemeClr val="tx1"/>
                          </a:solidFill>
                          <a:latin typeface="Arial"/>
                        </a:rPr>
                        <a:t> several of the camels not having riders.</a:t>
                      </a:r>
                      <a:endParaRPr lang="en-US" dirty="0">
                        <a:solidFill>
                          <a:schemeClr val="tx1"/>
                        </a:solidFill>
                      </a:endParaRPr>
                    </a:p>
                    <a:p>
                      <a:pPr lvl="0" algn="l">
                        <a:lnSpc>
                          <a:spcPct val="100000"/>
                        </a:lnSpc>
                        <a:spcBef>
                          <a:spcPts val="0"/>
                        </a:spcBef>
                        <a:spcAft>
                          <a:spcPts val="0"/>
                        </a:spcAft>
                        <a:buNone/>
                      </a:pPr>
                      <a:endParaRPr lang="en-US" sz="1800" b="1" i="0" u="none" strike="noStrike" noProof="0" dirty="0">
                        <a:solidFill>
                          <a:schemeClr val="tx1"/>
                        </a:solidFill>
                        <a:latin typeface="Arial"/>
                      </a:endParaRPr>
                    </a:p>
                    <a:p>
                      <a:pPr lvl="0" algn="l">
                        <a:lnSpc>
                          <a:spcPct val="100000"/>
                        </a:lnSpc>
                        <a:spcBef>
                          <a:spcPts val="0"/>
                        </a:spcBef>
                        <a:spcAft>
                          <a:spcPts val="0"/>
                        </a:spcAft>
                        <a:buNone/>
                      </a:pPr>
                      <a:r>
                        <a:rPr lang="en-US" sz="1800" b="1" i="0" u="none" strike="noStrike" noProof="0" dirty="0">
                          <a:solidFill>
                            <a:schemeClr val="tx1"/>
                          </a:solidFill>
                          <a:latin typeface="Arial"/>
                        </a:rPr>
                        <a:t>What’s the </a:t>
                      </a:r>
                      <a:r>
                        <a:rPr lang="en-US" sz="1800" b="1" i="0" u="sng" strike="noStrike" noProof="0" dirty="0">
                          <a:solidFill>
                            <a:schemeClr val="tx1"/>
                          </a:solidFill>
                          <a:latin typeface="Arial"/>
                        </a:rPr>
                        <a:t>difference between</a:t>
                      </a:r>
                      <a:r>
                        <a:rPr lang="en-US" sz="1800" b="1" i="0" u="none" strike="noStrike" noProof="0" dirty="0">
                          <a:solidFill>
                            <a:schemeClr val="tx1"/>
                          </a:solidFill>
                          <a:latin typeface="Arial"/>
                        </a:rPr>
                        <a:t> leaving now and in ten minutes, after the film has finished?</a:t>
                      </a:r>
                    </a:p>
                    <a:p>
                      <a:pPr lvl="0" algn="l">
                        <a:lnSpc>
                          <a:spcPct val="100000"/>
                        </a:lnSpc>
                        <a:spcBef>
                          <a:spcPts val="0"/>
                        </a:spcBef>
                        <a:spcAft>
                          <a:spcPts val="0"/>
                        </a:spcAft>
                        <a:buNone/>
                      </a:pPr>
                      <a:endParaRPr lang="en-US" sz="1800" b="1" i="0" u="none" strike="noStrike" noProof="0" dirty="0">
                        <a:solidFill>
                          <a:schemeClr val="tx1"/>
                        </a:solidFill>
                        <a:latin typeface="Arial"/>
                      </a:endParaRPr>
                    </a:p>
                    <a:p>
                      <a:pPr lvl="0" algn="l">
                        <a:lnSpc>
                          <a:spcPct val="100000"/>
                        </a:lnSpc>
                        <a:spcBef>
                          <a:spcPts val="0"/>
                        </a:spcBef>
                        <a:spcAft>
                          <a:spcPts val="0"/>
                        </a:spcAft>
                        <a:buNone/>
                      </a:pPr>
                      <a:r>
                        <a:rPr lang="en-US" sz="1800" b="1" i="0" u="sng" strike="noStrike" noProof="0" dirty="0">
                          <a:solidFill>
                            <a:schemeClr val="tx1"/>
                          </a:solidFill>
                          <a:latin typeface="Arial"/>
                        </a:rPr>
                        <a:t>In contrast to</a:t>
                      </a:r>
                      <a:r>
                        <a:rPr lang="en-US" sz="1800" b="1" i="0" u="none" strike="noStrike" noProof="0" dirty="0">
                          <a:solidFill>
                            <a:schemeClr val="tx1"/>
                          </a:solidFill>
                          <a:latin typeface="Arial"/>
                        </a:rPr>
                        <a:t> traditional crafts, modern products are made quickly and in large quantities.</a:t>
                      </a:r>
                      <a:endParaRPr lang="en-US" i="0" u="none" strike="noStrike" noProof="0" dirty="0">
                        <a:solidFill>
                          <a:schemeClr val="tx1"/>
                        </a:solidFill>
                        <a:latin typeface="Arial"/>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0" i="0" u="none" strike="noStrike" kern="1200" noProof="0" dirty="0">
                          <a:solidFill>
                            <a:schemeClr val="tx2"/>
                          </a:solidFill>
                          <a:effectLst/>
                          <a:latin typeface="Arial"/>
                          <a:hlinkClick r:id="rId2">
                            <a:extLst>
                              <a:ext uri="{A12FA001-AC4F-418D-AE19-62706E023703}">
                                <ahyp:hlinkClr xmlns:ahyp="http://schemas.microsoft.com/office/drawing/2018/hyperlinkcolor" val="tx"/>
                              </a:ext>
                            </a:extLst>
                          </a:hlinkClick>
                        </a:rPr>
                        <a:t>Comparing and contrasting </a:t>
                      </a:r>
                      <a:endParaRPr lang="en-US" dirty="0">
                        <a:solidFill>
                          <a:schemeClr val="tx2"/>
                        </a:solidFil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buNone/>
                      </a:pPr>
                      <a:r>
                        <a:rPr lang="en-US" sz="1800" b="0" i="0" u="none" strike="noStrike" kern="1200" noProof="0" dirty="0">
                          <a:solidFill>
                            <a:srgbClr val="000000"/>
                          </a:solidFill>
                          <a:effectLst/>
                          <a:latin typeface="Arial"/>
                        </a:rPr>
                        <a:t>Adjectives, nouns, comparatives, superlatives </a:t>
                      </a:r>
                      <a:endParaRPr lang="en-US" dirty="0"/>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20BFB7A6-9E87-46D2-92AE-009BC7458505}"/>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10726</TotalTime>
  <Words>1944</Words>
  <Application>Microsoft Macintosh PowerPoint</Application>
  <PresentationFormat>Widescreen</PresentationFormat>
  <Paragraphs>187</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93</cp:revision>
  <dcterms:created xsi:type="dcterms:W3CDTF">2024-07-05T04:49:36Z</dcterms:created>
  <dcterms:modified xsi:type="dcterms:W3CDTF">2024-11-16T11:16:46Z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