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92" r:id="rId3"/>
    <p:sldId id="291" r:id="rId4"/>
    <p:sldId id="293" r:id="rId5"/>
    <p:sldId id="280" r:id="rId6"/>
    <p:sldId id="285" r:id="rId7"/>
    <p:sldId id="281" r:id="rId8"/>
    <p:sldId id="282" r:id="rId9"/>
    <p:sldId id="286" r:id="rId10"/>
    <p:sldId id="287" r:id="rId11"/>
    <p:sldId id="288" r:id="rId12"/>
    <p:sldId id="289" r:id="rId13"/>
    <p:sldId id="283" r:id="rId14"/>
    <p:sldId id="284" r:id="rId15"/>
    <p:sldId id="29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07A76-0D44-456B-86DB-8BC015E707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F3D05BB-E03C-47A7-B31A-5D33BFE29A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03BB454-BBF5-451B-90B5-875F1B3A0396}"/>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247E3037-6458-4310-885B-F954ADB987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D069D8-B7CB-41A0-8F2A-5A0F2342CA52}"/>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39743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466E2-0E8A-4AF5-BEED-C891D09962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AD1BF0-0AF7-479B-9948-1E1ACDCDAE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15F066-2247-4DB2-BBB6-C76C002786E6}"/>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69E52799-6F2D-4FDF-AF9C-DE23A266B1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5DACFC-F09D-4F25-8E26-0D3B570C1B12}"/>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405796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DD30-AE3E-44A5-83C5-FE6040A163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29CB11-46CA-4B2F-871E-B3ACA703B8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B143E8-6C49-45DE-B5F6-AFBB36D87ECD}"/>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BA486436-9A46-4CC5-B45D-D44E7B8BE9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FC3EE-62FA-4BAF-A2C5-2D555CB838C5}"/>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31490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F4D3-A026-49CF-9942-490D5352E2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8E48CB-7AF7-4F36-BB42-DF9ABF477E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1B4527-411F-469A-ACFE-344BA1A795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14593C-225A-4FC9-8D9A-44C6A8E620DE}"/>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6" name="Footer Placeholder 5">
            <a:extLst>
              <a:ext uri="{FF2B5EF4-FFF2-40B4-BE49-F238E27FC236}">
                <a16:creationId xmlns:a16="http://schemas.microsoft.com/office/drawing/2014/main" id="{5F3753E0-A773-4397-AEDC-A5A7916040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245F51-BA0B-4AFA-B8FF-A5B9DE91C11B}"/>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65098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A1D9-3306-407B-AF38-37CDB64FF8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6991D3-92FD-4198-B0C8-6A063BB69E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6F716E-462F-4889-943F-49855FD7EE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149F7DF-BABC-43A3-8764-D602614A69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EB38A4-C08B-49FE-95EC-EF3AB3FBF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51F2EEB-130B-4AA6-BB58-1BAECDA0C148}"/>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8" name="Footer Placeholder 7">
            <a:extLst>
              <a:ext uri="{FF2B5EF4-FFF2-40B4-BE49-F238E27FC236}">
                <a16:creationId xmlns:a16="http://schemas.microsoft.com/office/drawing/2014/main" id="{59DD52A8-3DF4-455E-8F6C-3D028C2399B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AD78094-9672-4F9B-994F-6E31D1267BB0}"/>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51423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C337-23DC-43BE-B55E-1973A2D007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B3C9261-DD5B-4E56-B4F0-4CCDD881B485}"/>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4" name="Footer Placeholder 3">
            <a:extLst>
              <a:ext uri="{FF2B5EF4-FFF2-40B4-BE49-F238E27FC236}">
                <a16:creationId xmlns:a16="http://schemas.microsoft.com/office/drawing/2014/main" id="{80F1559C-05FC-4191-8F9B-2D8804AD3F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CDDE766-FBA2-406D-B51C-E6FC3BF91672}"/>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25373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407D45-6D5A-4618-BC3F-BD67F4DA3645}"/>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3" name="Footer Placeholder 2">
            <a:extLst>
              <a:ext uri="{FF2B5EF4-FFF2-40B4-BE49-F238E27FC236}">
                <a16:creationId xmlns:a16="http://schemas.microsoft.com/office/drawing/2014/main" id="{0D5A962F-B616-4AB3-998B-1F668356A2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D4D777-43AB-4A0A-B490-345E90D95E8F}"/>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710604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6FA3F-96EF-45DD-A442-92D02933F2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49D2CE-D9F8-4AFA-8F2B-6B6DAFD67D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5D3381-299D-4D5C-9B4A-31E94B47DB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35C314-CD15-40AA-B1C2-FCC13072F782}"/>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6" name="Footer Placeholder 5">
            <a:extLst>
              <a:ext uri="{FF2B5EF4-FFF2-40B4-BE49-F238E27FC236}">
                <a16:creationId xmlns:a16="http://schemas.microsoft.com/office/drawing/2014/main" id="{AEB632E5-A3F1-4716-8C7F-318512676A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16689E-0DC9-412C-A753-88650DE33A9F}"/>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183231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FAC2-835F-496A-B043-C70C083069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693C5DF-4443-483E-89A4-54993BF619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99CE647-B33D-44EA-B590-6224FCE8D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8BFFD8-B075-4686-B8E3-0D8B56DD9471}"/>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6" name="Footer Placeholder 5">
            <a:extLst>
              <a:ext uri="{FF2B5EF4-FFF2-40B4-BE49-F238E27FC236}">
                <a16:creationId xmlns:a16="http://schemas.microsoft.com/office/drawing/2014/main" id="{B54DA072-8ABA-4BD4-AECE-1FFD60C8B8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AC48C0-E359-415E-9C32-A3A647FE5CFF}"/>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10748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C81E9-722D-4A20-8499-64CB9AD860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721945-22C6-49DE-AF72-8DD87B78F3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14AA3-AC71-49D2-8661-726FA89A1A8B}"/>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0C49CDF7-53C9-4D98-8061-26F28F8F63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91C824-729E-474F-AE1D-8A5261D6CFA3}"/>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44139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7FC25F-0951-4C73-A513-E475C9B14D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098844-CD7E-44D9-A44E-69ED1F801A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CF59D9-E8C9-40CB-92B3-043F9486E10E}"/>
              </a:ext>
            </a:extLst>
          </p:cNvPr>
          <p:cNvSpPr>
            <a:spLocks noGrp="1"/>
          </p:cNvSpPr>
          <p:nvPr>
            <p:ph type="dt" sz="half" idx="10"/>
          </p:nvPr>
        </p:nvSpPr>
        <p:spPr/>
        <p:txBody>
          <a:body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2C5BCB85-F301-4DD4-974F-3BB1EB6369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07946A-8FF5-4E68-86B1-E838358EB101}"/>
              </a:ext>
            </a:extLst>
          </p:cNvPr>
          <p:cNvSpPr>
            <a:spLocks noGrp="1"/>
          </p:cNvSpPr>
          <p:nvPr>
            <p:ph type="sldNum" sz="quarter" idx="12"/>
          </p:nvPr>
        </p:nvSpPr>
        <p:spPr/>
        <p:txBody>
          <a:bodyPr/>
          <a:lstStyle/>
          <a:p>
            <a:fld id="{4DE4DA64-E6F7-49FF-9A78-403A268CBBC5}" type="slidenum">
              <a:rPr lang="en-GB" smtClean="0"/>
              <a:t>‹#›</a:t>
            </a:fld>
            <a:endParaRPr lang="en-GB"/>
          </a:p>
        </p:txBody>
      </p:sp>
    </p:spTree>
    <p:extLst>
      <p:ext uri="{BB962C8B-B14F-4D97-AF65-F5344CB8AC3E}">
        <p14:creationId xmlns:p14="http://schemas.microsoft.com/office/powerpoint/2010/main" val="3139956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248721-70B5-4E6D-9A67-CC4ED4F7BC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345574-A04A-4EDE-802D-DFC25E262E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CA8F2F-9163-4FBE-8CFC-99D340467E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D7A9F-87FB-4564-BAC2-4C170F538ED5}" type="datetimeFigureOut">
              <a:rPr lang="en-GB" smtClean="0"/>
              <a:t>15/09/2024</a:t>
            </a:fld>
            <a:endParaRPr lang="en-GB"/>
          </a:p>
        </p:txBody>
      </p:sp>
      <p:sp>
        <p:nvSpPr>
          <p:cNvPr id="5" name="Footer Placeholder 4">
            <a:extLst>
              <a:ext uri="{FF2B5EF4-FFF2-40B4-BE49-F238E27FC236}">
                <a16:creationId xmlns:a16="http://schemas.microsoft.com/office/drawing/2014/main" id="{031F8FC9-C253-4E34-AC6C-0153680A1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040B0F-3237-4E6D-80BD-40B5893AFE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4DA64-E6F7-49FF-9A78-403A268CBBC5}" type="slidenum">
              <a:rPr lang="en-GB" smtClean="0"/>
              <a:t>‹#›</a:t>
            </a:fld>
            <a:endParaRPr lang="en-GB"/>
          </a:p>
        </p:txBody>
      </p:sp>
    </p:spTree>
    <p:extLst>
      <p:ext uri="{BB962C8B-B14F-4D97-AF65-F5344CB8AC3E}">
        <p14:creationId xmlns:p14="http://schemas.microsoft.com/office/powerpoint/2010/main" val="678572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E04C-76D5-462B-90EB-2A4B5999D2B6}"/>
              </a:ext>
            </a:extLst>
          </p:cNvPr>
          <p:cNvSpPr>
            <a:spLocks noGrp="1"/>
          </p:cNvSpPr>
          <p:nvPr>
            <p:ph type="ctrTitle"/>
          </p:nvPr>
        </p:nvSpPr>
        <p:spPr/>
        <p:txBody>
          <a:bodyPr/>
          <a:lstStyle/>
          <a:p>
            <a:r>
              <a:rPr lang="en-GB" dirty="0"/>
              <a:t>1.4 Enthalpy of a chemical reaction</a:t>
            </a:r>
          </a:p>
        </p:txBody>
      </p:sp>
      <p:sp>
        <p:nvSpPr>
          <p:cNvPr id="3" name="Subtitle 2">
            <a:extLst>
              <a:ext uri="{FF2B5EF4-FFF2-40B4-BE49-F238E27FC236}">
                <a16:creationId xmlns:a16="http://schemas.microsoft.com/office/drawing/2014/main" id="{ED994A73-9C28-410C-9CBF-BB585BA2A450}"/>
              </a:ext>
            </a:extLst>
          </p:cNvPr>
          <p:cNvSpPr>
            <a:spLocks noGrp="1"/>
          </p:cNvSpPr>
          <p:nvPr>
            <p:ph type="subTitle" idx="1"/>
          </p:nvPr>
        </p:nvSpPr>
        <p:spPr/>
        <p:txBody>
          <a:bodyPr/>
          <a:lstStyle/>
          <a:p>
            <a:pPr algn="just"/>
            <a:r>
              <a:rPr lang="en-GB" dirty="0"/>
              <a:t>LO: 1.  Discuss enthalpy and enthalpy change</a:t>
            </a:r>
          </a:p>
          <a:p>
            <a:pPr algn="just"/>
            <a:r>
              <a:rPr lang="en-GB" dirty="0"/>
              <a:t>2. Calculate the enthalpy change of a reaction and illustrate how it depends on the stoichiometry of the reactants and products </a:t>
            </a:r>
          </a:p>
        </p:txBody>
      </p:sp>
    </p:spTree>
    <p:extLst>
      <p:ext uri="{BB962C8B-B14F-4D97-AF65-F5344CB8AC3E}">
        <p14:creationId xmlns:p14="http://schemas.microsoft.com/office/powerpoint/2010/main" val="572492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A15AC3-6AD4-536D-78E0-8F2AC5EF3D16}"/>
              </a:ext>
            </a:extLst>
          </p:cNvPr>
          <p:cNvPicPr>
            <a:picLocks noChangeAspect="1"/>
          </p:cNvPicPr>
          <p:nvPr/>
        </p:nvPicPr>
        <p:blipFill>
          <a:blip r:embed="rId2"/>
          <a:stretch>
            <a:fillRect/>
          </a:stretch>
        </p:blipFill>
        <p:spPr>
          <a:xfrm>
            <a:off x="643467" y="1793239"/>
            <a:ext cx="10905066" cy="3271520"/>
          </a:xfrm>
          <a:prstGeom prst="rect">
            <a:avLst/>
          </a:prstGeom>
        </p:spPr>
      </p:pic>
    </p:spTree>
    <p:extLst>
      <p:ext uri="{BB962C8B-B14F-4D97-AF65-F5344CB8AC3E}">
        <p14:creationId xmlns:p14="http://schemas.microsoft.com/office/powerpoint/2010/main" val="53453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F0207-2AD1-081D-BC78-C4F6140F4DF4}"/>
              </a:ext>
            </a:extLst>
          </p:cNvPr>
          <p:cNvSpPr>
            <a:spLocks noGrp="1"/>
          </p:cNvSpPr>
          <p:nvPr>
            <p:ph type="title"/>
          </p:nvPr>
        </p:nvSpPr>
        <p:spPr/>
        <p:txBody>
          <a:bodyPr/>
          <a:lstStyle/>
          <a:p>
            <a:r>
              <a:rPr lang="en-US" b="1" dirty="0"/>
              <a:t>Enthalpy</a:t>
            </a:r>
          </a:p>
        </p:txBody>
      </p:sp>
      <p:sp>
        <p:nvSpPr>
          <p:cNvPr id="3" name="Content Placeholder 2">
            <a:extLst>
              <a:ext uri="{FF2B5EF4-FFF2-40B4-BE49-F238E27FC236}">
                <a16:creationId xmlns:a16="http://schemas.microsoft.com/office/drawing/2014/main" id="{5C9DEEE6-A5C3-E613-CBD4-13184CBEC75B}"/>
              </a:ext>
            </a:extLst>
          </p:cNvPr>
          <p:cNvSpPr>
            <a:spLocks noGrp="1"/>
          </p:cNvSpPr>
          <p:nvPr>
            <p:ph idx="1"/>
          </p:nvPr>
        </p:nvSpPr>
        <p:spPr/>
        <p:txBody>
          <a:bodyPr/>
          <a:lstStyle/>
          <a:p>
            <a:endParaRPr lang="en-US" dirty="0"/>
          </a:p>
          <a:p>
            <a:endParaRPr lang="en-US" dirty="0"/>
          </a:p>
          <a:p>
            <a:pPr marL="0" indent="0">
              <a:buNone/>
            </a:pPr>
            <a:r>
              <a:rPr lang="en-US" dirty="0"/>
              <a:t>where U is the internal energy of the system and P and V are the pressure and volume of the system, respectively.</a:t>
            </a:r>
          </a:p>
          <a:p>
            <a:pPr marL="0" indent="0">
              <a:buNone/>
            </a:pPr>
            <a:r>
              <a:rPr lang="en-US" dirty="0"/>
              <a:t>U, P, and V are all state functions, that is, the changes in (U + PV) depend only on the initial and final states. </a:t>
            </a:r>
          </a:p>
          <a:p>
            <a:pPr marL="0" indent="0">
              <a:buNone/>
            </a:pPr>
            <a:r>
              <a:rPr lang="en-US" dirty="0"/>
              <a:t>It follows, therefore, that the change in H, or ∆H, also depends only on the initial and final states. Thus, H is a state function.</a:t>
            </a:r>
          </a:p>
        </p:txBody>
      </p:sp>
      <p:pic>
        <p:nvPicPr>
          <p:cNvPr id="5" name="Picture 4">
            <a:extLst>
              <a:ext uri="{FF2B5EF4-FFF2-40B4-BE49-F238E27FC236}">
                <a16:creationId xmlns:a16="http://schemas.microsoft.com/office/drawing/2014/main" id="{42C97B34-9881-D019-8079-06B9EFC97DCB}"/>
              </a:ext>
            </a:extLst>
          </p:cNvPr>
          <p:cNvPicPr>
            <a:picLocks noChangeAspect="1"/>
          </p:cNvPicPr>
          <p:nvPr/>
        </p:nvPicPr>
        <p:blipFill>
          <a:blip r:embed="rId2"/>
          <a:stretch>
            <a:fillRect/>
          </a:stretch>
        </p:blipFill>
        <p:spPr>
          <a:xfrm>
            <a:off x="4971954" y="1690688"/>
            <a:ext cx="2739486" cy="932186"/>
          </a:xfrm>
          <a:prstGeom prst="rect">
            <a:avLst/>
          </a:prstGeom>
        </p:spPr>
      </p:pic>
    </p:spTree>
    <p:extLst>
      <p:ext uri="{BB962C8B-B14F-4D97-AF65-F5344CB8AC3E}">
        <p14:creationId xmlns:p14="http://schemas.microsoft.com/office/powerpoint/2010/main" val="3601214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73E3AD1-DF23-AA3A-EFCA-9CB403C00305}"/>
              </a:ext>
            </a:extLst>
          </p:cNvPr>
          <p:cNvPicPr>
            <a:picLocks noChangeAspect="1"/>
          </p:cNvPicPr>
          <p:nvPr/>
        </p:nvPicPr>
        <p:blipFill rotWithShape="1">
          <a:blip r:embed="rId2"/>
          <a:srcRect b="19"/>
          <a:stretch/>
        </p:blipFill>
        <p:spPr>
          <a:xfrm>
            <a:off x="0" y="1714"/>
            <a:ext cx="12188952" cy="6856286"/>
          </a:xfrm>
          <a:prstGeom prst="rect">
            <a:avLst/>
          </a:prstGeom>
        </p:spPr>
      </p:pic>
    </p:spTree>
    <p:extLst>
      <p:ext uri="{BB962C8B-B14F-4D97-AF65-F5344CB8AC3E}">
        <p14:creationId xmlns:p14="http://schemas.microsoft.com/office/powerpoint/2010/main" val="2583545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7254C-A0D2-4188-AB87-D3005BDA82F4}"/>
              </a:ext>
            </a:extLst>
          </p:cNvPr>
          <p:cNvSpPr>
            <a:spLocks noGrp="1"/>
          </p:cNvSpPr>
          <p:nvPr>
            <p:ph type="title"/>
          </p:nvPr>
        </p:nvSpPr>
        <p:spPr/>
        <p:txBody>
          <a:bodyPr/>
          <a:lstStyle/>
          <a:p>
            <a:r>
              <a:rPr lang="en-GB" b="1" dirty="0"/>
              <a:t>Enthalpy of a reaction</a:t>
            </a:r>
          </a:p>
        </p:txBody>
      </p:sp>
      <p:sp>
        <p:nvSpPr>
          <p:cNvPr id="3" name="Content Placeholder 2">
            <a:extLst>
              <a:ext uri="{FF2B5EF4-FFF2-40B4-BE49-F238E27FC236}">
                <a16:creationId xmlns:a16="http://schemas.microsoft.com/office/drawing/2014/main" id="{A6DDEF24-12F8-4BC1-BFC8-2FC0542291E1}"/>
              </a:ext>
            </a:extLst>
          </p:cNvPr>
          <p:cNvSpPr>
            <a:spLocks noGrp="1"/>
          </p:cNvSpPr>
          <p:nvPr>
            <p:ph idx="1"/>
          </p:nvPr>
        </p:nvSpPr>
        <p:spPr/>
        <p:txBody>
          <a:bodyPr/>
          <a:lstStyle/>
          <a:p>
            <a:pPr marL="0" indent="0">
              <a:buNone/>
            </a:pPr>
            <a:r>
              <a:rPr lang="en-GB" dirty="0"/>
              <a:t>Enthalpy of reaction, ∆</a:t>
            </a:r>
            <a:r>
              <a:rPr lang="en-GB" dirty="0" err="1"/>
              <a:t>H</a:t>
            </a:r>
            <a:r>
              <a:rPr lang="en-GB" sz="1800" dirty="0" err="1"/>
              <a:t>rxn</a:t>
            </a:r>
            <a:r>
              <a:rPr lang="en-GB" dirty="0"/>
              <a:t>, as the difference between the enthalpies of the products and the enthalpies of the reactants.</a:t>
            </a:r>
          </a:p>
          <a:p>
            <a:pPr marL="0" indent="0">
              <a:buNone/>
            </a:pPr>
            <a:endParaRPr lang="en-GB" dirty="0"/>
          </a:p>
          <a:p>
            <a:pPr marL="0" indent="0" algn="just">
              <a:buNone/>
            </a:pPr>
            <a:r>
              <a:rPr lang="en-GB" dirty="0"/>
              <a:t>The enthalpy of reaction can be positive or negative, depending on the process.</a:t>
            </a:r>
          </a:p>
          <a:p>
            <a:pPr marL="0" indent="0" algn="just">
              <a:buNone/>
            </a:pPr>
            <a:r>
              <a:rPr lang="en-GB" dirty="0"/>
              <a:t> For an endothermic process (heat absorbed by the system from the surroundings), ∆H is positive (that is, ∆H &gt; 0).</a:t>
            </a:r>
          </a:p>
          <a:p>
            <a:pPr marL="0" indent="0" algn="just">
              <a:buNone/>
            </a:pPr>
            <a:r>
              <a:rPr lang="en-GB" dirty="0"/>
              <a:t>For an exothermic process (heat released by the system to the surroundings), ∆H is negative (that is, ∆H &lt; 0).</a:t>
            </a:r>
          </a:p>
          <a:p>
            <a:pPr marL="0" indent="0">
              <a:buNone/>
            </a:pPr>
            <a:endParaRPr lang="en-GB" dirty="0"/>
          </a:p>
        </p:txBody>
      </p:sp>
      <p:pic>
        <p:nvPicPr>
          <p:cNvPr id="5" name="Picture 4">
            <a:extLst>
              <a:ext uri="{FF2B5EF4-FFF2-40B4-BE49-F238E27FC236}">
                <a16:creationId xmlns:a16="http://schemas.microsoft.com/office/drawing/2014/main" id="{9699FD3A-DB4E-427B-88FC-3DAD5C5CA1AD}"/>
              </a:ext>
            </a:extLst>
          </p:cNvPr>
          <p:cNvPicPr>
            <a:picLocks noChangeAspect="1"/>
          </p:cNvPicPr>
          <p:nvPr/>
        </p:nvPicPr>
        <p:blipFill>
          <a:blip r:embed="rId2"/>
          <a:stretch>
            <a:fillRect/>
          </a:stretch>
        </p:blipFill>
        <p:spPr>
          <a:xfrm>
            <a:off x="4018879" y="2657654"/>
            <a:ext cx="3677163" cy="662016"/>
          </a:xfrm>
          <a:prstGeom prst="rect">
            <a:avLst/>
          </a:prstGeom>
        </p:spPr>
      </p:pic>
    </p:spTree>
    <p:extLst>
      <p:ext uri="{BB962C8B-B14F-4D97-AF65-F5344CB8AC3E}">
        <p14:creationId xmlns:p14="http://schemas.microsoft.com/office/powerpoint/2010/main" val="271627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489FB6-9223-45A8-AA74-FFDECC9FD342}"/>
              </a:ext>
            </a:extLst>
          </p:cNvPr>
          <p:cNvPicPr>
            <a:picLocks noChangeAspect="1"/>
          </p:cNvPicPr>
          <p:nvPr/>
        </p:nvPicPr>
        <p:blipFill>
          <a:blip r:embed="rId2"/>
          <a:stretch>
            <a:fillRect/>
          </a:stretch>
        </p:blipFill>
        <p:spPr>
          <a:xfrm>
            <a:off x="2031433" y="842095"/>
            <a:ext cx="9497912" cy="748166"/>
          </a:xfrm>
          <a:prstGeom prst="rect">
            <a:avLst/>
          </a:prstGeom>
        </p:spPr>
      </p:pic>
      <p:pic>
        <p:nvPicPr>
          <p:cNvPr id="5" name="Picture 4">
            <a:extLst>
              <a:ext uri="{FF2B5EF4-FFF2-40B4-BE49-F238E27FC236}">
                <a16:creationId xmlns:a16="http://schemas.microsoft.com/office/drawing/2014/main" id="{DA34388B-8431-460E-A29A-8117EC129FAC}"/>
              </a:ext>
            </a:extLst>
          </p:cNvPr>
          <p:cNvPicPr>
            <a:picLocks noChangeAspect="1"/>
          </p:cNvPicPr>
          <p:nvPr/>
        </p:nvPicPr>
        <p:blipFill>
          <a:blip r:embed="rId3"/>
          <a:stretch>
            <a:fillRect/>
          </a:stretch>
        </p:blipFill>
        <p:spPr>
          <a:xfrm>
            <a:off x="2217705" y="1680697"/>
            <a:ext cx="7837688" cy="1062503"/>
          </a:xfrm>
          <a:prstGeom prst="rect">
            <a:avLst/>
          </a:prstGeom>
        </p:spPr>
      </p:pic>
      <p:sp>
        <p:nvSpPr>
          <p:cNvPr id="6" name="Rectangle 5">
            <a:extLst>
              <a:ext uri="{FF2B5EF4-FFF2-40B4-BE49-F238E27FC236}">
                <a16:creationId xmlns:a16="http://schemas.microsoft.com/office/drawing/2014/main" id="{537F7F5D-4E93-4C4D-9BAD-2B88FBEDDA4D}"/>
              </a:ext>
            </a:extLst>
          </p:cNvPr>
          <p:cNvSpPr/>
          <p:nvPr/>
        </p:nvSpPr>
        <p:spPr>
          <a:xfrm>
            <a:off x="467139" y="3120887"/>
            <a:ext cx="10455965" cy="30612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800" dirty="0"/>
              <a:t>For an endothermic process, ∆H is positive (that is, ∆H &gt; 0), here 88 kJ is required for the process .</a:t>
            </a:r>
          </a:p>
          <a:p>
            <a:pPr algn="just"/>
            <a:r>
              <a:rPr lang="en-GB" sz="2800" dirty="0"/>
              <a:t>For an exothermic process, ∆H is negative (that is, ∆H &lt; 0), here 802.4 kJ is released from the process.</a:t>
            </a:r>
          </a:p>
        </p:txBody>
      </p:sp>
    </p:spTree>
    <p:extLst>
      <p:ext uri="{BB962C8B-B14F-4D97-AF65-F5344CB8AC3E}">
        <p14:creationId xmlns:p14="http://schemas.microsoft.com/office/powerpoint/2010/main" val="55566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8A5B0D-DE91-4A59-B331-ED881AF88F01}"/>
              </a:ext>
            </a:extLst>
          </p:cNvPr>
          <p:cNvPicPr>
            <a:picLocks noChangeAspect="1"/>
          </p:cNvPicPr>
          <p:nvPr/>
        </p:nvPicPr>
        <p:blipFill>
          <a:blip r:embed="rId2"/>
          <a:stretch>
            <a:fillRect/>
          </a:stretch>
        </p:blipFill>
        <p:spPr>
          <a:xfrm>
            <a:off x="0" y="0"/>
            <a:ext cx="12192000" cy="2343477"/>
          </a:xfrm>
          <a:prstGeom prst="rect">
            <a:avLst/>
          </a:prstGeom>
        </p:spPr>
      </p:pic>
      <p:sp>
        <p:nvSpPr>
          <p:cNvPr id="4" name="Rectangle 3">
            <a:extLst>
              <a:ext uri="{FF2B5EF4-FFF2-40B4-BE49-F238E27FC236}">
                <a16:creationId xmlns:a16="http://schemas.microsoft.com/office/drawing/2014/main" id="{1E6A394C-4E4A-4D51-84D4-98E3B9C84E58}"/>
              </a:ext>
            </a:extLst>
          </p:cNvPr>
          <p:cNvSpPr/>
          <p:nvPr/>
        </p:nvSpPr>
        <p:spPr>
          <a:xfrm>
            <a:off x="833120" y="2415209"/>
            <a:ext cx="10414000" cy="43632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400" dirty="0">
                <a:solidFill>
                  <a:schemeClr val="tx1"/>
                </a:solidFill>
              </a:rPr>
              <a:t>q=n ∆H</a:t>
            </a:r>
          </a:p>
          <a:p>
            <a:pPr algn="just"/>
            <a:endParaRPr lang="en-GB" sz="2400" dirty="0">
              <a:solidFill>
                <a:schemeClr val="tx1"/>
              </a:solidFill>
            </a:endParaRPr>
          </a:p>
          <a:p>
            <a:pPr algn="just"/>
            <a:r>
              <a:rPr lang="en-GB" sz="2400" dirty="0">
                <a:solidFill>
                  <a:schemeClr val="tx1"/>
                </a:solidFill>
              </a:rPr>
              <a:t>Where q=heat evolved</a:t>
            </a:r>
          </a:p>
          <a:p>
            <a:pPr algn="just"/>
            <a:r>
              <a:rPr lang="en-GB" sz="2400" dirty="0">
                <a:solidFill>
                  <a:schemeClr val="tx1"/>
                </a:solidFill>
              </a:rPr>
              <a:t>n= number of moles</a:t>
            </a:r>
          </a:p>
          <a:p>
            <a:pPr algn="just"/>
            <a:r>
              <a:rPr lang="en-GB" sz="2400" dirty="0">
                <a:solidFill>
                  <a:schemeClr val="tx1"/>
                </a:solidFill>
              </a:rPr>
              <a:t>∆H = change in enthalpy</a:t>
            </a:r>
          </a:p>
          <a:p>
            <a:pPr algn="just"/>
            <a:endParaRPr lang="en-GB" sz="2400" dirty="0">
              <a:solidFill>
                <a:schemeClr val="tx1"/>
              </a:solidFill>
            </a:endParaRPr>
          </a:p>
          <a:p>
            <a:pPr algn="just"/>
            <a:r>
              <a:rPr lang="en-GB" sz="2400" dirty="0">
                <a:solidFill>
                  <a:schemeClr val="tx1"/>
                </a:solidFill>
              </a:rPr>
              <a:t>n, number of moles = mass/molar mass =87.9/64.07 = 1.37 moles of SO2</a:t>
            </a:r>
          </a:p>
          <a:p>
            <a:pPr algn="just"/>
            <a:r>
              <a:rPr lang="en-GB" sz="2400" dirty="0">
                <a:solidFill>
                  <a:schemeClr val="tx1"/>
                </a:solidFill>
              </a:rPr>
              <a:t>Here we have 2 moles of SO2, so n = 1.37/2 = 0.69</a:t>
            </a:r>
          </a:p>
          <a:p>
            <a:pPr algn="just"/>
            <a:endParaRPr lang="en-GB" sz="2400" dirty="0">
              <a:solidFill>
                <a:schemeClr val="tx1"/>
              </a:solidFill>
            </a:endParaRPr>
          </a:p>
          <a:p>
            <a:pPr algn="just"/>
            <a:r>
              <a:rPr lang="en-GB" sz="2400" dirty="0">
                <a:solidFill>
                  <a:schemeClr val="tx1"/>
                </a:solidFill>
              </a:rPr>
              <a:t>q= n ∆H = 0.69 x 198.2 =  136.758 =137 kJ</a:t>
            </a:r>
          </a:p>
          <a:p>
            <a:pPr algn="just"/>
            <a:endParaRPr lang="en-GB" sz="2400" dirty="0">
              <a:solidFill>
                <a:schemeClr val="tx1"/>
              </a:solidFill>
            </a:endParaRPr>
          </a:p>
          <a:p>
            <a:pPr algn="just"/>
            <a:r>
              <a:rPr lang="en-GB" sz="2400" dirty="0">
                <a:solidFill>
                  <a:schemeClr val="tx1"/>
                </a:solidFill>
              </a:rPr>
              <a:t>Heat evolved = 137 kJ</a:t>
            </a:r>
          </a:p>
        </p:txBody>
      </p:sp>
    </p:spTree>
    <p:extLst>
      <p:ext uri="{BB962C8B-B14F-4D97-AF65-F5344CB8AC3E}">
        <p14:creationId xmlns:p14="http://schemas.microsoft.com/office/powerpoint/2010/main" val="176534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3CFBD7-5A8D-47DD-AC3F-33F824E64187}"/>
              </a:ext>
            </a:extLst>
          </p:cNvPr>
          <p:cNvPicPr>
            <a:picLocks noChangeAspect="1"/>
          </p:cNvPicPr>
          <p:nvPr/>
        </p:nvPicPr>
        <p:blipFill>
          <a:blip r:embed="rId2"/>
          <a:stretch>
            <a:fillRect/>
          </a:stretch>
        </p:blipFill>
        <p:spPr>
          <a:xfrm>
            <a:off x="0" y="80465"/>
            <a:ext cx="12115800" cy="1811573"/>
          </a:xfrm>
          <a:prstGeom prst="rect">
            <a:avLst/>
          </a:prstGeom>
        </p:spPr>
      </p:pic>
    </p:spTree>
    <p:extLst>
      <p:ext uri="{BB962C8B-B14F-4D97-AF65-F5344CB8AC3E}">
        <p14:creationId xmlns:p14="http://schemas.microsoft.com/office/powerpoint/2010/main" val="3195604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with Atomic Mass">
            <a:extLst>
              <a:ext uri="{FF2B5EF4-FFF2-40B4-BE49-F238E27FC236}">
                <a16:creationId xmlns:a16="http://schemas.microsoft.com/office/drawing/2014/main" id="{129F2F19-DDD7-4231-B3FA-B791FC65D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65" y="162560"/>
            <a:ext cx="11941755" cy="6512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64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F1AA-FA23-4063-A53B-BB10D9E055F1}"/>
              </a:ext>
            </a:extLst>
          </p:cNvPr>
          <p:cNvSpPr>
            <a:spLocks noGrp="1"/>
          </p:cNvSpPr>
          <p:nvPr>
            <p:ph type="title"/>
          </p:nvPr>
        </p:nvSpPr>
        <p:spPr/>
        <p:txBody>
          <a:bodyPr/>
          <a:lstStyle/>
          <a:p>
            <a:r>
              <a:rPr lang="en-GB" b="1" dirty="0"/>
              <a:t>Guidelines for interpreting thermochemical equations</a:t>
            </a:r>
          </a:p>
        </p:txBody>
      </p:sp>
      <p:sp>
        <p:nvSpPr>
          <p:cNvPr id="3" name="Content Placeholder 2">
            <a:extLst>
              <a:ext uri="{FF2B5EF4-FFF2-40B4-BE49-F238E27FC236}">
                <a16:creationId xmlns:a16="http://schemas.microsoft.com/office/drawing/2014/main" id="{F08E6950-DA38-4E86-80F5-E7D257B262B2}"/>
              </a:ext>
            </a:extLst>
          </p:cNvPr>
          <p:cNvSpPr>
            <a:spLocks noGrp="1"/>
          </p:cNvSpPr>
          <p:nvPr>
            <p:ph idx="1"/>
          </p:nvPr>
        </p:nvSpPr>
        <p:spPr/>
        <p:txBody>
          <a:bodyPr/>
          <a:lstStyle/>
          <a:p>
            <a:pPr marL="514350" indent="-514350">
              <a:buAutoNum type="arabicPeriod"/>
            </a:pPr>
            <a:r>
              <a:rPr lang="en-GB" dirty="0"/>
              <a:t>When writing thermochemical equations, we must always specify the physical states of all reactants and products, because they help determine the actual enthalpy changes. For example, in the equation for the combustion of methane, if we show water vapor rather than liquid water as a product.</a:t>
            </a:r>
          </a:p>
          <a:p>
            <a:pPr marL="0" indent="0">
              <a:buNone/>
            </a:pPr>
            <a:endParaRPr lang="en-GB" dirty="0"/>
          </a:p>
        </p:txBody>
      </p:sp>
      <p:pic>
        <p:nvPicPr>
          <p:cNvPr id="5" name="Picture 4">
            <a:extLst>
              <a:ext uri="{FF2B5EF4-FFF2-40B4-BE49-F238E27FC236}">
                <a16:creationId xmlns:a16="http://schemas.microsoft.com/office/drawing/2014/main" id="{DB70A8BC-5B7A-4996-AC53-B2EB4E9B3C26}"/>
              </a:ext>
            </a:extLst>
          </p:cNvPr>
          <p:cNvPicPr>
            <a:picLocks noChangeAspect="1"/>
          </p:cNvPicPr>
          <p:nvPr/>
        </p:nvPicPr>
        <p:blipFill>
          <a:blip r:embed="rId2"/>
          <a:stretch>
            <a:fillRect/>
          </a:stretch>
        </p:blipFill>
        <p:spPr>
          <a:xfrm>
            <a:off x="1879234" y="4358640"/>
            <a:ext cx="7220958" cy="1473200"/>
          </a:xfrm>
          <a:prstGeom prst="rect">
            <a:avLst/>
          </a:prstGeom>
        </p:spPr>
      </p:pic>
    </p:spTree>
    <p:extLst>
      <p:ext uri="{BB962C8B-B14F-4D97-AF65-F5344CB8AC3E}">
        <p14:creationId xmlns:p14="http://schemas.microsoft.com/office/powerpoint/2010/main" val="2651984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D0FA61-E5ED-4332-BE59-FB10DB785A9A}"/>
              </a:ext>
            </a:extLst>
          </p:cNvPr>
          <p:cNvPicPr>
            <a:picLocks noChangeAspect="1"/>
          </p:cNvPicPr>
          <p:nvPr/>
        </p:nvPicPr>
        <p:blipFill>
          <a:blip r:embed="rId2"/>
          <a:stretch>
            <a:fillRect/>
          </a:stretch>
        </p:blipFill>
        <p:spPr>
          <a:xfrm>
            <a:off x="982389" y="1018047"/>
            <a:ext cx="10387347" cy="3604753"/>
          </a:xfrm>
          <a:prstGeom prst="rect">
            <a:avLst/>
          </a:prstGeom>
        </p:spPr>
      </p:pic>
    </p:spTree>
    <p:extLst>
      <p:ext uri="{BB962C8B-B14F-4D97-AF65-F5344CB8AC3E}">
        <p14:creationId xmlns:p14="http://schemas.microsoft.com/office/powerpoint/2010/main" val="2290146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14EB0-4098-43D6-83C6-851F9DE809C8}"/>
              </a:ext>
            </a:extLst>
          </p:cNvPr>
          <p:cNvPicPr>
            <a:picLocks noChangeAspect="1"/>
          </p:cNvPicPr>
          <p:nvPr/>
        </p:nvPicPr>
        <p:blipFill>
          <a:blip r:embed="rId2"/>
          <a:stretch>
            <a:fillRect/>
          </a:stretch>
        </p:blipFill>
        <p:spPr>
          <a:xfrm>
            <a:off x="305799" y="362304"/>
            <a:ext cx="11491780" cy="5479696"/>
          </a:xfrm>
          <a:prstGeom prst="rect">
            <a:avLst/>
          </a:prstGeom>
        </p:spPr>
      </p:pic>
    </p:spTree>
    <p:extLst>
      <p:ext uri="{BB962C8B-B14F-4D97-AF65-F5344CB8AC3E}">
        <p14:creationId xmlns:p14="http://schemas.microsoft.com/office/powerpoint/2010/main" val="1117098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EABA65-1B8D-446F-BE1C-6B6AFFCB56E3}"/>
              </a:ext>
            </a:extLst>
          </p:cNvPr>
          <p:cNvPicPr>
            <a:picLocks noChangeAspect="1"/>
          </p:cNvPicPr>
          <p:nvPr/>
        </p:nvPicPr>
        <p:blipFill>
          <a:blip r:embed="rId2"/>
          <a:stretch>
            <a:fillRect/>
          </a:stretch>
        </p:blipFill>
        <p:spPr>
          <a:xfrm>
            <a:off x="203554" y="264385"/>
            <a:ext cx="11409326" cy="3486637"/>
          </a:xfrm>
          <a:prstGeom prst="rect">
            <a:avLst/>
          </a:prstGeom>
        </p:spPr>
      </p:pic>
      <p:pic>
        <p:nvPicPr>
          <p:cNvPr id="5" name="Picture 4">
            <a:extLst>
              <a:ext uri="{FF2B5EF4-FFF2-40B4-BE49-F238E27FC236}">
                <a16:creationId xmlns:a16="http://schemas.microsoft.com/office/drawing/2014/main" id="{7B09CD57-AED8-E357-666A-EABE5E5C2E7C}"/>
              </a:ext>
            </a:extLst>
          </p:cNvPr>
          <p:cNvPicPr>
            <a:picLocks noChangeAspect="1"/>
          </p:cNvPicPr>
          <p:nvPr/>
        </p:nvPicPr>
        <p:blipFill>
          <a:blip r:embed="rId3"/>
          <a:stretch>
            <a:fillRect/>
          </a:stretch>
        </p:blipFill>
        <p:spPr>
          <a:xfrm>
            <a:off x="2700016" y="3905217"/>
            <a:ext cx="6349119" cy="657258"/>
          </a:xfrm>
          <a:prstGeom prst="rect">
            <a:avLst/>
          </a:prstGeom>
        </p:spPr>
      </p:pic>
    </p:spTree>
    <p:extLst>
      <p:ext uri="{BB962C8B-B14F-4D97-AF65-F5344CB8AC3E}">
        <p14:creationId xmlns:p14="http://schemas.microsoft.com/office/powerpoint/2010/main" val="2673783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7E551D-9D53-4BFE-AFE9-D479A0D56605}"/>
              </a:ext>
            </a:extLst>
          </p:cNvPr>
          <p:cNvPicPr>
            <a:picLocks noChangeAspect="1"/>
          </p:cNvPicPr>
          <p:nvPr/>
        </p:nvPicPr>
        <p:blipFill>
          <a:blip r:embed="rId2"/>
          <a:stretch>
            <a:fillRect/>
          </a:stretch>
        </p:blipFill>
        <p:spPr>
          <a:xfrm>
            <a:off x="490138" y="250217"/>
            <a:ext cx="11386902" cy="4163006"/>
          </a:xfrm>
          <a:prstGeom prst="rect">
            <a:avLst/>
          </a:prstGeom>
        </p:spPr>
      </p:pic>
    </p:spTree>
    <p:extLst>
      <p:ext uri="{BB962C8B-B14F-4D97-AF65-F5344CB8AC3E}">
        <p14:creationId xmlns:p14="http://schemas.microsoft.com/office/powerpoint/2010/main" val="2590402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0D11EC-9655-4026-80BA-F36EF7D205C0}"/>
              </a:ext>
            </a:extLst>
          </p:cNvPr>
          <p:cNvPicPr>
            <a:picLocks noChangeAspect="1"/>
          </p:cNvPicPr>
          <p:nvPr/>
        </p:nvPicPr>
        <p:blipFill>
          <a:blip r:embed="rId2"/>
          <a:stretch>
            <a:fillRect/>
          </a:stretch>
        </p:blipFill>
        <p:spPr>
          <a:xfrm>
            <a:off x="2245360" y="446802"/>
            <a:ext cx="6089015" cy="4715748"/>
          </a:xfrm>
          <a:prstGeom prst="rect">
            <a:avLst/>
          </a:prstGeom>
        </p:spPr>
      </p:pic>
    </p:spTree>
    <p:extLst>
      <p:ext uri="{BB962C8B-B14F-4D97-AF65-F5344CB8AC3E}">
        <p14:creationId xmlns:p14="http://schemas.microsoft.com/office/powerpoint/2010/main" val="1592725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TotalTime>
  <Words>405</Words>
  <Application>Microsoft Office PowerPoint</Application>
  <PresentationFormat>Widescreen</PresentationFormat>
  <Paragraphs>31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1.4 Enthalpy of a chemical reaction</vt:lpstr>
      <vt:lpstr>PowerPoint Presentation</vt:lpstr>
      <vt:lpstr>Enthalpy</vt:lpstr>
      <vt:lpstr>PowerPoint Presentation</vt:lpstr>
      <vt:lpstr>Enthalpy of a reaction</vt:lpstr>
      <vt:lpstr>PowerPoint Presentation</vt:lpstr>
      <vt:lpstr>PowerPoint Presentation</vt:lpstr>
      <vt:lpstr>PowerPoint Presentation</vt:lpstr>
      <vt:lpstr>PowerPoint Presentation</vt:lpstr>
      <vt:lpstr>Guidelines for interpreting thermochemical equations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The nature of energy and types of energy </dc:title>
  <dc:creator>Noori Noor Abdul Jaleel Hyder</dc:creator>
  <cp:lastModifiedBy>asifhammoud1978@gmail.com</cp:lastModifiedBy>
  <cp:revision>31</cp:revision>
  <dcterms:created xsi:type="dcterms:W3CDTF">2022-01-12T18:25:27Z</dcterms:created>
  <dcterms:modified xsi:type="dcterms:W3CDTF">2024-09-15T11:14:23Z</dcterms:modified>
</cp:coreProperties>
</file>