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handoutMasterIdLst>
    <p:handoutMasterId r:id="rId24"/>
  </p:handoutMasterIdLst>
  <p:sldIdLst>
    <p:sldId id="461" r:id="rId5"/>
    <p:sldId id="2683" r:id="rId6"/>
    <p:sldId id="2678" r:id="rId7"/>
    <p:sldId id="296" r:id="rId8"/>
    <p:sldId id="299" r:id="rId9"/>
    <p:sldId id="2679" r:id="rId10"/>
    <p:sldId id="2705" r:id="rId11"/>
    <p:sldId id="298" r:id="rId12"/>
    <p:sldId id="2718" r:id="rId13"/>
    <p:sldId id="2719" r:id="rId14"/>
    <p:sldId id="2720" r:id="rId15"/>
    <p:sldId id="2727" r:id="rId16"/>
    <p:sldId id="2721" r:id="rId17"/>
    <p:sldId id="2728" r:id="rId18"/>
    <p:sldId id="2713" r:id="rId19"/>
    <p:sldId id="2715" r:id="rId20"/>
    <p:sldId id="2725" r:id="rId21"/>
    <p:sldId id="2726" r:id="rId22"/>
    <p:sldId id="46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F263B64E-357E-433F-B6B0-51CA2AB0F73B}">
          <p14:sldIdLst>
            <p14:sldId id="461"/>
            <p14:sldId id="2683"/>
            <p14:sldId id="2678"/>
            <p14:sldId id="296"/>
            <p14:sldId id="299"/>
            <p14:sldId id="2679"/>
            <p14:sldId id="2705"/>
          </p14:sldIdLst>
        </p14:section>
        <p14:section name="Grammar" id="{DC29BE3B-EFBC-4E24-B3E2-47963FA686AB}">
          <p14:sldIdLst>
            <p14:sldId id="298"/>
            <p14:sldId id="2718"/>
            <p14:sldId id="2719"/>
            <p14:sldId id="2720"/>
            <p14:sldId id="2727"/>
            <p14:sldId id="2721"/>
            <p14:sldId id="2728"/>
          </p14:sldIdLst>
        </p14:section>
        <p14:section name="Functional Language" id="{5C547082-5C0B-48FA-A990-511A9CA86C49}">
          <p14:sldIdLst>
            <p14:sldId id="2713"/>
            <p14:sldId id="2715"/>
            <p14:sldId id="2725"/>
            <p14:sldId id="2726"/>
            <p14:sldId id="46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8C41"/>
    <a:srgbClr val="AC833B"/>
    <a:srgbClr val="2A5CAA"/>
    <a:srgbClr val="C00000"/>
    <a:srgbClr val="000000"/>
    <a:srgbClr val="5F5F5F"/>
    <a:srgbClr val="9A9C9B"/>
    <a:srgbClr val="3E8CFF"/>
    <a:srgbClr val="7F7F7F"/>
    <a:srgbClr val="CAD9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162" autoAdjust="0"/>
    <p:restoredTop sz="96327"/>
  </p:normalViewPr>
  <p:slideViewPr>
    <p:cSldViewPr showGuides="1">
      <p:cViewPr varScale="1">
        <p:scale>
          <a:sx n="124" d="100"/>
          <a:sy n="124" d="100"/>
        </p:scale>
        <p:origin x="696" y="168"/>
      </p:cViewPr>
      <p:guideLst/>
    </p:cSldViewPr>
  </p:slideViewPr>
  <p:notesTextViewPr>
    <p:cViewPr>
      <p:scale>
        <a:sx n="3" d="2"/>
        <a:sy n="3" d="2"/>
      </p:scale>
      <p:origin x="0" y="0"/>
    </p:cViewPr>
  </p:notesTextViewPr>
  <p:notesViewPr>
    <p:cSldViewPr showGuides="1">
      <p:cViewPr varScale="1">
        <p:scale>
          <a:sx n="65" d="100"/>
          <a:sy n="65" d="100"/>
        </p:scale>
        <p:origin x="3154"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534F03-0BB8-47C7-AC99-C7269600F0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C228469-5E93-486B-8FBC-4678D925C3F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A50E1F5-6F97-43AE-B0B8-B774A98C5703}" type="datetimeFigureOut">
              <a:rPr lang="en-US" smtClean="0"/>
              <a:t>11/16/24</a:t>
            </a:fld>
            <a:endParaRPr lang="en-US"/>
          </a:p>
        </p:txBody>
      </p:sp>
      <p:sp>
        <p:nvSpPr>
          <p:cNvPr id="4" name="Footer Placeholder 3">
            <a:extLst>
              <a:ext uri="{FF2B5EF4-FFF2-40B4-BE49-F238E27FC236}">
                <a16:creationId xmlns:a16="http://schemas.microsoft.com/office/drawing/2014/main" id="{019656BA-B44C-4C37-B8C0-C91EB9E4C6C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16D6E45-8F0E-46D5-97CC-270B5EA29ED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67F6DDE-B5A1-43AB-B608-6C076EB07B67}" type="slidenum">
              <a:rPr lang="en-US" smtClean="0"/>
              <a:t>‹#›</a:t>
            </a:fld>
            <a:endParaRPr lang="en-US"/>
          </a:p>
        </p:txBody>
      </p:sp>
    </p:spTree>
    <p:extLst>
      <p:ext uri="{BB962C8B-B14F-4D97-AF65-F5344CB8AC3E}">
        <p14:creationId xmlns:p14="http://schemas.microsoft.com/office/powerpoint/2010/main" val="301567306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Whit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rgbClr val="595959"/>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rgbClr val="595959"/>
                </a:solidFill>
              </a:defRPr>
            </a:lvl1pPr>
            <a:lvl2pPr>
              <a:buNone/>
              <a:defRPr/>
            </a:lvl2pPr>
          </a:lstStyle>
          <a:p>
            <a:pPr lvl="0"/>
            <a:r>
              <a:rPr lang="en-US"/>
              <a:t>Click to edit Master text styles</a:t>
            </a:r>
          </a:p>
        </p:txBody>
      </p:sp>
      <p:pic>
        <p:nvPicPr>
          <p:cNvPr id="2" name="Picture 1" descr="Graphical user interface&#10;&#10;Description automatically generated with low confidence">
            <a:extLst>
              <a:ext uri="{FF2B5EF4-FFF2-40B4-BE49-F238E27FC236}">
                <a16:creationId xmlns:a16="http://schemas.microsoft.com/office/drawing/2014/main" id="{4498B5CB-EBED-11C7-F1FF-2873EF4A5C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76672"/>
            <a:ext cx="2832100" cy="1160137"/>
          </a:xfrm>
          <a:prstGeom prst="rect">
            <a:avLst/>
          </a:prstGeom>
        </p:spPr>
      </p:pic>
      <p:sp>
        <p:nvSpPr>
          <p:cNvPr id="3" name="Rectangle 2">
            <a:extLst>
              <a:ext uri="{FF2B5EF4-FFF2-40B4-BE49-F238E27FC236}">
                <a16:creationId xmlns:a16="http://schemas.microsoft.com/office/drawing/2014/main" id="{581B764E-4BB1-BE73-4AF7-2FE2F16552F5}"/>
              </a:ext>
            </a:extLst>
          </p:cNvPr>
          <p:cNvSpPr/>
          <p:nvPr userDrawn="1"/>
        </p:nvSpPr>
        <p:spPr>
          <a:xfrm>
            <a:off x="11280576" y="6165304"/>
            <a:ext cx="911424" cy="69269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AE"/>
          </a:p>
        </p:txBody>
      </p:sp>
    </p:spTree>
    <p:extLst>
      <p:ext uri="{BB962C8B-B14F-4D97-AF65-F5344CB8AC3E}">
        <p14:creationId xmlns:p14="http://schemas.microsoft.com/office/powerpoint/2010/main" val="78234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ACD6B6-BB46-49C5-7B42-1F25BCD51991}"/>
              </a:ext>
            </a:extLst>
          </p:cNvPr>
          <p:cNvSpPr/>
          <p:nvPr userDrawn="1"/>
        </p:nvSpPr>
        <p:spPr>
          <a:xfrm>
            <a:off x="0" y="1"/>
            <a:ext cx="12192000" cy="6858000"/>
          </a:xfrm>
          <a:prstGeom prst="rect">
            <a:avLst/>
          </a:prstGeom>
          <a:solidFill>
            <a:schemeClr val="bg1">
              <a:lumMod val="95000"/>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354" rtl="0" eaLnBrk="1" latinLnBrk="0" hangingPunct="1"/>
            <a:endParaRPr lang="en-AE" dirty="0"/>
          </a:p>
        </p:txBody>
      </p:sp>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chemeClr val="accent3">
                    <a:lumMod val="75000"/>
                  </a:schemeClr>
                </a:solidFill>
                <a:latin typeface="+mj-lt"/>
              </a:defRPr>
            </a:lvl1pPr>
          </a:lstStyle>
          <a:p>
            <a:pPr lvl="0"/>
            <a:r>
              <a:rPr lang="en-US" dirty="0"/>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chemeClr val="accent3">
                    <a:lumMod val="75000"/>
                  </a:schemeClr>
                </a:solidFill>
              </a:defRPr>
            </a:lvl1pPr>
            <a:lvl2pPr>
              <a:buNone/>
              <a:defRPr/>
            </a:lvl2pPr>
          </a:lstStyle>
          <a:p>
            <a:pPr lvl="0"/>
            <a:r>
              <a:rPr lang="en-US"/>
              <a:t>Click to edit Master text styles</a:t>
            </a:r>
          </a:p>
        </p:txBody>
      </p:sp>
      <p:pic>
        <p:nvPicPr>
          <p:cNvPr id="7" name="Picture 6">
            <a:extLst>
              <a:ext uri="{FF2B5EF4-FFF2-40B4-BE49-F238E27FC236}">
                <a16:creationId xmlns:a16="http://schemas.microsoft.com/office/drawing/2014/main" id="{DE8DEB93-B3F2-7770-563B-6151D52A28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87899"/>
            <a:ext cx="2832100" cy="1160137"/>
          </a:xfrm>
          <a:prstGeom prst="rect">
            <a:avLst/>
          </a:prstGeom>
        </p:spPr>
      </p:pic>
    </p:spTree>
    <p:extLst>
      <p:ext uri="{BB962C8B-B14F-4D97-AF65-F5344CB8AC3E}">
        <p14:creationId xmlns:p14="http://schemas.microsoft.com/office/powerpoint/2010/main" val="3387217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olid colo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3E2B50-93C3-4005-9F12-71F80199725C}"/>
              </a:ext>
            </a:extLst>
          </p:cNvPr>
          <p:cNvSpPr>
            <a:spLocks/>
          </p:cNvSpPr>
          <p:nvPr userDrawn="1"/>
        </p:nvSpPr>
        <p:spPr>
          <a:xfrm>
            <a:off x="0" y="0"/>
            <a:ext cx="5627622"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808722" y="2764617"/>
            <a:ext cx="3844995" cy="878702"/>
          </a:xfrm>
          <a:noFill/>
        </p:spPr>
        <p:txBody>
          <a:bodyPr wrap="square" lIns="0" tIns="0" rIns="0" bIns="0" rtlCol="0" anchor="b">
            <a:noAutofit/>
          </a:bodyPr>
          <a:lstStyle>
            <a:lvl1pPr marL="0" indent="0">
              <a:buNone/>
              <a:defRPr lang="en-US" sz="3200" dirty="0">
                <a:solidFill>
                  <a:schemeClr val="tx1">
                    <a:lumMod val="65000"/>
                    <a:lumOff val="35000"/>
                  </a:schemeClr>
                </a:solidFill>
                <a:latin typeface="+mj-lt"/>
              </a:defRPr>
            </a:lvl1pPr>
          </a:lstStyle>
          <a:p>
            <a:pPr marL="0"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808725" y="3789040"/>
            <a:ext cx="3844992" cy="321242"/>
          </a:xfrm>
          <a:noFill/>
        </p:spPr>
        <p:txBody>
          <a:bodyPr wrap="square" lIns="0" tIns="0" rIns="0" bIns="0" rtlCol="0">
            <a:noAutofit/>
          </a:bodyPr>
          <a:lstStyle>
            <a:lvl1pPr marL="0" indent="0">
              <a:lnSpc>
                <a:spcPts val="1600"/>
              </a:lnSpc>
              <a:buNone/>
              <a:defRPr lang="en-US" sz="1200" dirty="0">
                <a:solidFill>
                  <a:schemeClr val="bg1">
                    <a:lumMod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13" name="Text Placeholder 2">
            <a:extLst>
              <a:ext uri="{FF2B5EF4-FFF2-40B4-BE49-F238E27FC236}">
                <a16:creationId xmlns:a16="http://schemas.microsoft.com/office/drawing/2014/main" id="{58C5A025-DCFC-428B-B283-0E4ADA7A0D92}"/>
              </a:ext>
            </a:extLst>
          </p:cNvPr>
          <p:cNvSpPr>
            <a:spLocks noGrp="1"/>
          </p:cNvSpPr>
          <p:nvPr>
            <p:ph type="body" idx="15" hasCustomPrompt="1"/>
          </p:nvPr>
        </p:nvSpPr>
        <p:spPr>
          <a:xfrm>
            <a:off x="1181100" y="2630010"/>
            <a:ext cx="4446522" cy="1597980"/>
          </a:xfrm>
        </p:spPr>
        <p:txBody>
          <a:bodyPr anchor="ctr">
            <a:noAutofit/>
          </a:bodyPr>
          <a:lstStyle>
            <a:lvl1pPr marL="0" indent="0">
              <a:lnSpc>
                <a:spcPct val="100000"/>
              </a:lnSpc>
              <a:buNone/>
              <a:defRPr sz="23900" b="0" i="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01</a:t>
            </a:r>
          </a:p>
        </p:txBody>
      </p:sp>
    </p:spTree>
    <p:extLst>
      <p:ext uri="{BB962C8B-B14F-4D97-AF65-F5344CB8AC3E}">
        <p14:creationId xmlns:p14="http://schemas.microsoft.com/office/powerpoint/2010/main" val="4273743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with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F935936-814B-FA4F-DB18-37B76B32DF79}"/>
              </a:ext>
            </a:extLst>
          </p:cNvPr>
          <p:cNvSpPr>
            <a:spLocks/>
          </p:cNvSpPr>
          <p:nvPr userDrawn="1"/>
        </p:nvSpPr>
        <p:spPr>
          <a:xfrm>
            <a:off x="6120680" y="0"/>
            <a:ext cx="6096000"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526278" y="2344260"/>
            <a:ext cx="4446522" cy="1597980"/>
          </a:xfrm>
        </p:spPr>
        <p:txBody>
          <a:bodyPr anchor="ctr">
            <a:normAutofit/>
          </a:bodyPr>
          <a:lstStyle>
            <a:lvl1pPr marL="0" indent="0">
              <a:buNone/>
              <a:defRPr sz="32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526212" y="4146551"/>
            <a:ext cx="4446587" cy="478716"/>
          </a:xfrm>
        </p:spPr>
        <p:txBody>
          <a:bodyPr anchor="ctr">
            <a:noAutofit/>
          </a:bodyPr>
          <a:lstStyle>
            <a:lvl1pPr marL="0" indent="0">
              <a:lnSpc>
                <a:spcPts val="1600"/>
              </a:lnSpc>
              <a:buNone/>
              <a:defRPr sz="1500">
                <a:solidFill>
                  <a:schemeClr val="tx1"/>
                </a:solidFill>
              </a:defRPr>
            </a:lvl1pPr>
            <a:lvl2pPr marL="457200" indent="0">
              <a:buNone/>
              <a:defRPr sz="1500"/>
            </a:lvl2pPr>
            <a:lvl3pPr marL="914400" indent="0">
              <a:buNone/>
              <a:defRPr sz="1500"/>
            </a:lvl3pPr>
            <a:lvl4pPr marL="1371600" indent="0">
              <a:buNone/>
              <a:defRPr sz="1500"/>
            </a:lvl4pPr>
            <a:lvl5pPr marL="1828800" indent="0">
              <a:buNone/>
              <a:defRPr sz="1500"/>
            </a:lvl5pPr>
          </a:lstStyle>
          <a:p>
            <a:pPr lvl="0"/>
            <a:r>
              <a:rPr lang="en-US"/>
              <a:t>Click to edit Master text styles</a:t>
            </a:r>
          </a:p>
        </p:txBody>
      </p:sp>
      <p:sp>
        <p:nvSpPr>
          <p:cNvPr id="4" name="Picture Placeholder 7">
            <a:extLst>
              <a:ext uri="{FF2B5EF4-FFF2-40B4-BE49-F238E27FC236}">
                <a16:creationId xmlns:a16="http://schemas.microsoft.com/office/drawing/2014/main" id="{E43E2E94-8839-4F5B-8C2C-3DDAEFEFD40D}"/>
              </a:ext>
            </a:extLst>
          </p:cNvPr>
          <p:cNvSpPr>
            <a:spLocks noGrp="1"/>
          </p:cNvSpPr>
          <p:nvPr>
            <p:ph type="pic" sz="quarter" idx="15"/>
          </p:nvPr>
        </p:nvSpPr>
        <p:spPr>
          <a:xfrm>
            <a:off x="0" y="0"/>
            <a:ext cx="6096000" cy="6858000"/>
          </a:xfrm>
          <a:solidFill>
            <a:schemeClr val="bg1">
              <a:lumMod val="95000"/>
            </a:schemeClr>
          </a:solidFill>
        </p:spPr>
        <p:txBody>
          <a:bodyPr/>
          <a:lstStyle>
            <a:lvl1pPr marL="0" indent="0" algn="r" rtl="1">
              <a:buNone/>
              <a:defRPr>
                <a:solidFill>
                  <a:schemeClr val="accent1"/>
                </a:solidFill>
              </a:defRPr>
            </a:lvl1pPr>
          </a:lstStyle>
          <a:p>
            <a:r>
              <a:rPr lang="en-US"/>
              <a:t>Click icon to add picture</a:t>
            </a:r>
            <a:endParaRPr lang="en-US" dirty="0"/>
          </a:p>
        </p:txBody>
      </p:sp>
    </p:spTree>
    <p:extLst>
      <p:ext uri="{BB962C8B-B14F-4D97-AF65-F5344CB8AC3E}">
        <p14:creationId xmlns:p14="http://schemas.microsoft.com/office/powerpoint/2010/main" val="2488524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6016B-48E0-44EA-B75B-7D8F1505DA56}"/>
              </a:ext>
            </a:extLst>
          </p:cNvPr>
          <p:cNvSpPr>
            <a:spLocks noGrp="1"/>
          </p:cNvSpPr>
          <p:nvPr>
            <p:ph type="title"/>
          </p:nvPr>
        </p:nvSpPr>
        <p:spPr>
          <a:xfrm>
            <a:off x="1181100" y="999067"/>
            <a:ext cx="4305300" cy="677334"/>
          </a:xfrm>
          <a:prstGeom prst="rect">
            <a:avLst/>
          </a:prstGeom>
          <a:noFill/>
        </p:spPr>
        <p:txBody>
          <a:bodyPr wrap="square" lIns="0" tIns="0" rIns="0" bIns="0" rtlCol="0" anchor="t">
            <a:noAutofit/>
          </a:bodyPr>
          <a:lstStyle>
            <a:lvl1pPr>
              <a:defRPr lang="en-US" sz="3200" dirty="0">
                <a:solidFill>
                  <a:schemeClr val="accent1"/>
                </a:solidFill>
                <a:latin typeface="+mj-lt"/>
                <a:ea typeface="+mn-ea"/>
                <a:cs typeface="+mn-cs"/>
              </a:defRPr>
            </a:lvl1pPr>
          </a:lstStyle>
          <a:p>
            <a:pPr marL="0" lvl="0">
              <a:lnSpc>
                <a:spcPts val="3500"/>
              </a:lnSpc>
            </a:pPr>
            <a:r>
              <a:rPr lang="en-US" dirty="0"/>
              <a:t>Click to edit Master title style</a:t>
            </a:r>
          </a:p>
        </p:txBody>
      </p:sp>
      <p:sp>
        <p:nvSpPr>
          <p:cNvPr id="3" name="Content Placeholder 2">
            <a:extLst>
              <a:ext uri="{FF2B5EF4-FFF2-40B4-BE49-F238E27FC236}">
                <a16:creationId xmlns:a16="http://schemas.microsoft.com/office/drawing/2014/main" id="{920DE026-E858-4D27-9D29-540BEEF45469}"/>
              </a:ext>
            </a:extLst>
          </p:cNvPr>
          <p:cNvSpPr>
            <a:spLocks noGrp="1"/>
          </p:cNvSpPr>
          <p:nvPr>
            <p:ph idx="1"/>
          </p:nvPr>
        </p:nvSpPr>
        <p:spPr>
          <a:xfrm>
            <a:off x="1181100" y="2196220"/>
            <a:ext cx="4305299" cy="3823577"/>
          </a:xfrm>
          <a:noFill/>
        </p:spPr>
        <p:txBody>
          <a:bodyPr wrap="square" lIns="0" tIns="0" rIns="0" bIns="0" rtlCol="0">
            <a:noAutofit/>
          </a:bodyPr>
          <a:lstStyle>
            <a:lvl1pPr marL="0" indent="0">
              <a:lnSpc>
                <a:spcPts val="1600"/>
              </a:lnSpc>
              <a:buNone/>
              <a:defRPr lang="en-US" sz="1200" kern="1200" dirty="0">
                <a:solidFill>
                  <a:schemeClr val="tx1">
                    <a:lumMod val="50000"/>
                    <a:lumOff val="50000"/>
                  </a:schemeClr>
                </a:solidFill>
                <a:latin typeface="Univers Next Arabic Light" panose="020B0403030202020203" pitchFamily="34" charset="-78"/>
                <a:ea typeface="+mn-ea"/>
                <a:cs typeface="+mn-cs"/>
              </a:defRPr>
            </a:lvl1pPr>
            <a:lvl2pPr marL="2286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2pPr>
            <a:lvl3pPr marL="6858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3pPr>
            <a:lvl4pPr marL="11430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4pPr>
            <a:lvl5pPr marL="16002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5pPr>
          </a:lstStyle>
          <a:p>
            <a:pPr marL="0" lvl="0">
              <a:lnSpc>
                <a:spcPts val="1900"/>
              </a:lnSpc>
            </a:pPr>
            <a:r>
              <a:rPr lang="en-US"/>
              <a:t>Click to edit Master text styles</a:t>
            </a:r>
          </a:p>
        </p:txBody>
      </p:sp>
      <p:sp>
        <p:nvSpPr>
          <p:cNvPr id="4" name="Rectangle 3">
            <a:extLst>
              <a:ext uri="{FF2B5EF4-FFF2-40B4-BE49-F238E27FC236}">
                <a16:creationId xmlns:a16="http://schemas.microsoft.com/office/drawing/2014/main" id="{867FA584-716B-49E1-AFA7-AB28C21540B6}"/>
              </a:ext>
            </a:extLst>
          </p:cNvPr>
          <p:cNvSpPr>
            <a:spLocks/>
          </p:cNvSpPr>
          <p:nvPr userDrawn="1"/>
        </p:nvSpPr>
        <p:spPr>
          <a:xfrm>
            <a:off x="5905500" y="0"/>
            <a:ext cx="62865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13" name="Content Placeholder 2">
            <a:extLst>
              <a:ext uri="{FF2B5EF4-FFF2-40B4-BE49-F238E27FC236}">
                <a16:creationId xmlns:a16="http://schemas.microsoft.com/office/drawing/2014/main" id="{CC158F92-02DC-4599-9591-7BAE7D1C8DCA}"/>
              </a:ext>
            </a:extLst>
          </p:cNvPr>
          <p:cNvSpPr>
            <a:spLocks noGrp="1"/>
          </p:cNvSpPr>
          <p:nvPr>
            <p:ph idx="10"/>
          </p:nvPr>
        </p:nvSpPr>
        <p:spPr>
          <a:xfrm>
            <a:off x="6400801" y="1877935"/>
            <a:ext cx="4571998" cy="434734"/>
          </a:xfrm>
          <a:noFill/>
        </p:spPr>
        <p:txBody>
          <a:bodyPr wrap="square" rtlCol="0">
            <a:spAutoFit/>
          </a:bodyPr>
          <a:lstStyle>
            <a:lvl1pPr marL="0" indent="0">
              <a:buNone/>
              <a:defRPr lang="en-US" sz="2400" kern="1200" dirty="0">
                <a:solidFill>
                  <a:schemeClr val="bg1"/>
                </a:solidFill>
                <a:latin typeface="Univers Next Arabic Light" panose="020B0403030202020203" pitchFamily="34" charset="-78"/>
                <a:ea typeface="+mn-ea"/>
                <a:cs typeface="+mn-cs"/>
              </a:defRPr>
            </a:lvl1pPr>
            <a:lvl2pPr marL="228600" indent="0">
              <a:buNone/>
              <a:defRPr lang="en-US" sz="2400" kern="1200" dirty="0">
                <a:solidFill>
                  <a:schemeClr val="bg1"/>
                </a:solidFill>
                <a:latin typeface="Univers Next Arabic Light" panose="020B0403030202020203" pitchFamily="34" charset="-78"/>
                <a:ea typeface="+mn-ea"/>
                <a:cs typeface="+mn-cs"/>
              </a:defRPr>
            </a:lvl2pPr>
            <a:lvl3pPr marL="685800" indent="0">
              <a:buNone/>
              <a:defRPr lang="en-US" sz="2400" kern="1200" dirty="0">
                <a:solidFill>
                  <a:schemeClr val="bg1"/>
                </a:solidFill>
                <a:latin typeface="Univers Next Arabic Light" panose="020B0403030202020203" pitchFamily="34" charset="-78"/>
                <a:ea typeface="+mn-ea"/>
                <a:cs typeface="+mn-cs"/>
              </a:defRPr>
            </a:lvl3pPr>
            <a:lvl4pPr marL="1143000" indent="0">
              <a:buNone/>
              <a:defRPr lang="en-US" sz="2400" kern="1200" dirty="0">
                <a:solidFill>
                  <a:schemeClr val="bg1"/>
                </a:solidFill>
                <a:latin typeface="Univers Next Arabic Light" panose="020B0403030202020203" pitchFamily="34" charset="-78"/>
                <a:ea typeface="+mn-ea"/>
                <a:cs typeface="+mn-cs"/>
              </a:defRPr>
            </a:lvl4pPr>
            <a:lvl5pPr marL="1600200" indent="0">
              <a:buNone/>
              <a:defRPr lang="en-US" sz="2400" kern="1200" dirty="0">
                <a:solidFill>
                  <a:schemeClr val="bg1"/>
                </a:solidFill>
                <a:latin typeface="Univers Next Arabic Light" panose="020B0403030202020203" pitchFamily="34" charset="-78"/>
                <a:ea typeface="+mn-ea"/>
                <a:cs typeface="+mn-cs"/>
              </a:defRPr>
            </a:lvl5pPr>
          </a:lstStyle>
          <a:p>
            <a:pPr marL="0" lvl="0">
              <a:lnSpc>
                <a:spcPts val="2600"/>
              </a:lnSpc>
            </a:pPr>
            <a:r>
              <a:rPr lang="en-US"/>
              <a:t>Click to edit Master text styles</a:t>
            </a:r>
          </a:p>
        </p:txBody>
      </p:sp>
      <p:sp>
        <p:nvSpPr>
          <p:cNvPr id="5" name="TextBox 4">
            <a:extLst>
              <a:ext uri="{FF2B5EF4-FFF2-40B4-BE49-F238E27FC236}">
                <a16:creationId xmlns:a16="http://schemas.microsoft.com/office/drawing/2014/main" id="{4F36D441-26EE-7A33-51AC-681A4F893678}"/>
              </a:ext>
            </a:extLst>
          </p:cNvPr>
          <p:cNvSpPr txBox="1"/>
          <p:nvPr userDrawn="1"/>
        </p:nvSpPr>
        <p:spPr>
          <a:xfrm>
            <a:off x="-24680" y="6385023"/>
            <a:ext cx="738436" cy="307777"/>
          </a:xfrm>
          <a:prstGeom prst="rect">
            <a:avLst/>
          </a:prstGeom>
          <a:noFill/>
        </p:spPr>
        <p:txBody>
          <a:bodyPr wrap="square" rtlCol="0">
            <a:spAutoFit/>
          </a:bodyPr>
          <a:lstStyle/>
          <a:p>
            <a:pPr algn="ctr"/>
            <a:fld id="{6AC66373-F682-2943-B1A3-3F6BA258E680}" type="slidenum">
              <a:rPr lang="en-AE" sz="1400" smtClean="0">
                <a:solidFill>
                  <a:schemeClr val="accent5"/>
                </a:solidFill>
              </a:rPr>
              <a:pPr algn="ctr"/>
              <a:t>‹#›</a:t>
            </a:fld>
            <a:endParaRPr lang="en-AE" sz="1400" dirty="0">
              <a:solidFill>
                <a:schemeClr val="accent5"/>
              </a:solidFill>
            </a:endParaRPr>
          </a:p>
        </p:txBody>
      </p:sp>
    </p:spTree>
    <p:extLst>
      <p:ext uri="{BB962C8B-B14F-4D97-AF65-F5344CB8AC3E}">
        <p14:creationId xmlns:p14="http://schemas.microsoft.com/office/powerpoint/2010/main" val="1859213030"/>
      </p:ext>
    </p:extLst>
  </p:cSld>
  <p:clrMapOvr>
    <a:masterClrMapping/>
  </p:clrMapOvr>
  <p:extLst>
    <p:ext uri="{DCECCB84-F9BA-43D5-87BE-67443E8EF086}">
      <p15:sldGuideLst xmlns:p15="http://schemas.microsoft.com/office/powerpoint/2012/main">
        <p15:guide id="1" pos="480" userDrawn="1">
          <p15:clr>
            <a:srgbClr val="FBAE40"/>
          </p15:clr>
        </p15:guide>
        <p15:guide id="2" pos="7512"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9A39B3-4138-343B-1E5A-94749B3ABA4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677F7C35-A42E-D18B-1517-935D5D71FE6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7">
            <a:extLst>
              <a:ext uri="{FF2B5EF4-FFF2-40B4-BE49-F238E27FC236}">
                <a16:creationId xmlns:a16="http://schemas.microsoft.com/office/drawing/2014/main" id="{D79BA685-4D78-B10C-BD72-988CDA336793}"/>
              </a:ext>
            </a:extLst>
          </p:cNvPr>
          <p:cNvSpPr>
            <a:spLocks noGrp="1"/>
          </p:cNvSpPr>
          <p:nvPr>
            <p:ph type="body" sz="quarter" idx="14"/>
          </p:nvPr>
        </p:nvSpPr>
        <p:spPr>
          <a:xfrm>
            <a:off x="11811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7" name="Text Placeholder 7">
            <a:extLst>
              <a:ext uri="{FF2B5EF4-FFF2-40B4-BE49-F238E27FC236}">
                <a16:creationId xmlns:a16="http://schemas.microsoft.com/office/drawing/2014/main" id="{FE941210-1382-4208-77B7-389B11BCB7A4}"/>
              </a:ext>
            </a:extLst>
          </p:cNvPr>
          <p:cNvSpPr>
            <a:spLocks noGrp="1"/>
          </p:cNvSpPr>
          <p:nvPr>
            <p:ph type="body" sz="quarter" idx="15"/>
          </p:nvPr>
        </p:nvSpPr>
        <p:spPr>
          <a:xfrm>
            <a:off x="1181100" y="3109900"/>
            <a:ext cx="3162300" cy="3292948"/>
          </a:xfrm>
        </p:spPr>
        <p:txBody>
          <a:bodyPr lIns="0" tIns="0" rIns="0" bIns="0">
            <a:noAutofit/>
          </a:bodyPr>
          <a:lstStyle>
            <a:lvl1pPr marL="0" indent="0">
              <a:lnSpc>
                <a:spcPts val="1600"/>
              </a:lnSpc>
              <a:spcBef>
                <a:spcPts val="0"/>
              </a:spcBef>
              <a:buFont typeface="Arial" panose="020B0604020202020204" pitchFamily="34" charset="0"/>
              <a:buNone/>
              <a:defRPr sz="1200" b="0">
                <a:solidFill>
                  <a:srgbClr val="7F7F7F"/>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9" name="Text Placeholder 7">
            <a:extLst>
              <a:ext uri="{FF2B5EF4-FFF2-40B4-BE49-F238E27FC236}">
                <a16:creationId xmlns:a16="http://schemas.microsoft.com/office/drawing/2014/main" id="{BB03C097-84C6-5411-5708-431B27EA84DD}"/>
              </a:ext>
            </a:extLst>
          </p:cNvPr>
          <p:cNvSpPr>
            <a:spLocks noGrp="1"/>
          </p:cNvSpPr>
          <p:nvPr>
            <p:ph type="body" sz="quarter" idx="17"/>
          </p:nvPr>
        </p:nvSpPr>
        <p:spPr>
          <a:xfrm>
            <a:off x="44958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0" name="Text Placeholder 7">
            <a:extLst>
              <a:ext uri="{FF2B5EF4-FFF2-40B4-BE49-F238E27FC236}">
                <a16:creationId xmlns:a16="http://schemas.microsoft.com/office/drawing/2014/main" id="{337D2AC6-285D-1D1D-C61B-E24A165F2927}"/>
              </a:ext>
            </a:extLst>
          </p:cNvPr>
          <p:cNvSpPr>
            <a:spLocks noGrp="1"/>
          </p:cNvSpPr>
          <p:nvPr>
            <p:ph type="body" sz="quarter" idx="18"/>
          </p:nvPr>
        </p:nvSpPr>
        <p:spPr>
          <a:xfrm>
            <a:off x="44958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1" name="Text Placeholder 7">
            <a:extLst>
              <a:ext uri="{FF2B5EF4-FFF2-40B4-BE49-F238E27FC236}">
                <a16:creationId xmlns:a16="http://schemas.microsoft.com/office/drawing/2014/main" id="{95DAF1D2-A1A8-25DB-685D-567E4CAC0ABE}"/>
              </a:ext>
            </a:extLst>
          </p:cNvPr>
          <p:cNvSpPr>
            <a:spLocks noGrp="1"/>
          </p:cNvSpPr>
          <p:nvPr>
            <p:ph type="body" sz="quarter" idx="19"/>
          </p:nvPr>
        </p:nvSpPr>
        <p:spPr>
          <a:xfrm>
            <a:off x="78105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2" name="Text Placeholder 7">
            <a:extLst>
              <a:ext uri="{FF2B5EF4-FFF2-40B4-BE49-F238E27FC236}">
                <a16:creationId xmlns:a16="http://schemas.microsoft.com/office/drawing/2014/main" id="{86C09128-4278-101F-FE56-E89D02FFC28C}"/>
              </a:ext>
            </a:extLst>
          </p:cNvPr>
          <p:cNvSpPr>
            <a:spLocks noGrp="1"/>
          </p:cNvSpPr>
          <p:nvPr>
            <p:ph type="body" sz="quarter" idx="20"/>
          </p:nvPr>
        </p:nvSpPr>
        <p:spPr>
          <a:xfrm>
            <a:off x="78105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3" name="Title 1">
            <a:extLst>
              <a:ext uri="{FF2B5EF4-FFF2-40B4-BE49-F238E27FC236}">
                <a16:creationId xmlns:a16="http://schemas.microsoft.com/office/drawing/2014/main" id="{AC697CFA-9EBD-5B61-836B-FEF765B68E74}"/>
              </a:ext>
            </a:extLst>
          </p:cNvPr>
          <p:cNvSpPr>
            <a:spLocks noGrp="1"/>
          </p:cNvSpPr>
          <p:nvPr>
            <p:ph type="title"/>
          </p:nvPr>
        </p:nvSpPr>
        <p:spPr>
          <a:xfrm>
            <a:off x="1181101" y="692342"/>
            <a:ext cx="9791700" cy="495300"/>
          </a:xfrm>
          <a:prstGeom prst="rect">
            <a:avLst/>
          </a:prstGeom>
        </p:spPr>
        <p:txBody>
          <a:bodyPr lIns="0" tIns="0" rIns="0" bIns="0">
            <a:noAutofit/>
          </a:bodyPr>
          <a:lstStyle>
            <a:lvl1pPr>
              <a:defRPr sz="3200">
                <a:solidFill>
                  <a:schemeClr val="tx1"/>
                </a:solidFill>
                <a:latin typeface="+mj-lt"/>
              </a:defRPr>
            </a:lvl1pPr>
          </a:lstStyle>
          <a:p>
            <a:r>
              <a:rPr lang="en-US" dirty="0"/>
              <a:t>Click to edit Master title style</a:t>
            </a:r>
          </a:p>
        </p:txBody>
      </p:sp>
      <p:sp>
        <p:nvSpPr>
          <p:cNvPr id="15" name="Text Placeholder 2">
            <a:extLst>
              <a:ext uri="{FF2B5EF4-FFF2-40B4-BE49-F238E27FC236}">
                <a16:creationId xmlns:a16="http://schemas.microsoft.com/office/drawing/2014/main" id="{156F0FA0-3D58-6C07-EC50-A0E285A0859A}"/>
              </a:ext>
            </a:extLst>
          </p:cNvPr>
          <p:cNvSpPr>
            <a:spLocks noGrp="1"/>
          </p:cNvSpPr>
          <p:nvPr>
            <p:ph type="body" idx="21"/>
          </p:nvPr>
        </p:nvSpPr>
        <p:spPr>
          <a:xfrm>
            <a:off x="1181100" y="1402550"/>
            <a:ext cx="9791700" cy="304800"/>
          </a:xfrm>
        </p:spPr>
        <p:txBody>
          <a:bodyPr lIns="0" tIns="0" rIns="0" bIns="0" anchor="t">
            <a:noAutofit/>
          </a:bodyPr>
          <a:lstStyle>
            <a:lvl1pPr marL="0" indent="0">
              <a:spcBef>
                <a:spcPts val="0"/>
              </a:spcBef>
              <a:buNone/>
              <a:defRPr sz="1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999426217"/>
      </p:ext>
    </p:extLst>
  </p:cSld>
  <p:clrMapOvr>
    <a:masterClrMapping/>
  </p:clrMapOvr>
  <p:extLst>
    <p:ext uri="{DCECCB84-F9BA-43D5-87BE-67443E8EF086}">
      <p15:sldGuideLst xmlns:p15="http://schemas.microsoft.com/office/powerpoint/2012/main">
        <p15:guide id="1" pos="480" userDrawn="1">
          <p15:clr>
            <a:srgbClr val="FBAE40"/>
          </p15:clr>
        </p15:guide>
        <p15:guide id="2" pos="7488"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ultiple Images 1">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181101"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4" name="Content Placeholder 2">
            <a:extLst>
              <a:ext uri="{FF2B5EF4-FFF2-40B4-BE49-F238E27FC236}">
                <a16:creationId xmlns:a16="http://schemas.microsoft.com/office/drawing/2014/main" id="{3A1E14AE-05B0-48B9-824B-211B1073CD2C}"/>
              </a:ext>
            </a:extLst>
          </p:cNvPr>
          <p:cNvSpPr>
            <a:spLocks noGrp="1"/>
          </p:cNvSpPr>
          <p:nvPr>
            <p:ph idx="1"/>
          </p:nvPr>
        </p:nvSpPr>
        <p:spPr>
          <a:xfrm>
            <a:off x="1181101"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15">
            <a:extLst>
              <a:ext uri="{FF2B5EF4-FFF2-40B4-BE49-F238E27FC236}">
                <a16:creationId xmlns:a16="http://schemas.microsoft.com/office/drawing/2014/main" id="{4BC40F95-120E-43D0-8E27-82B897E05A45}"/>
              </a:ext>
            </a:extLst>
          </p:cNvPr>
          <p:cNvSpPr>
            <a:spLocks noGrp="1"/>
          </p:cNvSpPr>
          <p:nvPr>
            <p:ph type="pic" sz="quarter" idx="21"/>
          </p:nvPr>
        </p:nvSpPr>
        <p:spPr>
          <a:xfrm>
            <a:off x="3672364"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2" name="Content Placeholder 2">
            <a:extLst>
              <a:ext uri="{FF2B5EF4-FFF2-40B4-BE49-F238E27FC236}">
                <a16:creationId xmlns:a16="http://schemas.microsoft.com/office/drawing/2014/main" id="{C3799C56-8C53-4962-850F-AD3A42C081B3}"/>
              </a:ext>
            </a:extLst>
          </p:cNvPr>
          <p:cNvSpPr>
            <a:spLocks noGrp="1"/>
          </p:cNvSpPr>
          <p:nvPr>
            <p:ph idx="22"/>
          </p:nvPr>
        </p:nvSpPr>
        <p:spPr>
          <a:xfrm>
            <a:off x="3672364"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3" name="Picture Placeholder 15">
            <a:extLst>
              <a:ext uri="{FF2B5EF4-FFF2-40B4-BE49-F238E27FC236}">
                <a16:creationId xmlns:a16="http://schemas.microsoft.com/office/drawing/2014/main" id="{6BC9F217-1850-47EE-86C9-054D8E074D0C}"/>
              </a:ext>
            </a:extLst>
          </p:cNvPr>
          <p:cNvSpPr>
            <a:spLocks noGrp="1"/>
          </p:cNvSpPr>
          <p:nvPr>
            <p:ph type="pic" sz="quarter" idx="23"/>
          </p:nvPr>
        </p:nvSpPr>
        <p:spPr>
          <a:xfrm>
            <a:off x="6163625"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4" name="Content Placeholder 2">
            <a:extLst>
              <a:ext uri="{FF2B5EF4-FFF2-40B4-BE49-F238E27FC236}">
                <a16:creationId xmlns:a16="http://schemas.microsoft.com/office/drawing/2014/main" id="{4DAAC9C4-2E45-433B-8D20-D2187F06F547}"/>
              </a:ext>
            </a:extLst>
          </p:cNvPr>
          <p:cNvSpPr>
            <a:spLocks noGrp="1"/>
          </p:cNvSpPr>
          <p:nvPr>
            <p:ph idx="24"/>
          </p:nvPr>
        </p:nvSpPr>
        <p:spPr>
          <a:xfrm>
            <a:off x="6163625"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5" name="Picture Placeholder 15">
            <a:extLst>
              <a:ext uri="{FF2B5EF4-FFF2-40B4-BE49-F238E27FC236}">
                <a16:creationId xmlns:a16="http://schemas.microsoft.com/office/drawing/2014/main" id="{157F90A8-ACDF-4AC8-AF32-05D38E23A1A1}"/>
              </a:ext>
            </a:extLst>
          </p:cNvPr>
          <p:cNvSpPr>
            <a:spLocks noGrp="1"/>
          </p:cNvSpPr>
          <p:nvPr>
            <p:ph type="pic" sz="quarter" idx="25"/>
          </p:nvPr>
        </p:nvSpPr>
        <p:spPr>
          <a:xfrm>
            <a:off x="8649810"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6" name="Content Placeholder 2">
            <a:extLst>
              <a:ext uri="{FF2B5EF4-FFF2-40B4-BE49-F238E27FC236}">
                <a16:creationId xmlns:a16="http://schemas.microsoft.com/office/drawing/2014/main" id="{7A00CA9F-4D47-457E-924D-B98E94AAAF8A}"/>
              </a:ext>
            </a:extLst>
          </p:cNvPr>
          <p:cNvSpPr>
            <a:spLocks noGrp="1"/>
          </p:cNvSpPr>
          <p:nvPr>
            <p:ph idx="26"/>
          </p:nvPr>
        </p:nvSpPr>
        <p:spPr>
          <a:xfrm>
            <a:off x="8649810"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2609674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ple images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B7D201D-EF70-4694-9DFC-D4E3AFF42FF8}"/>
              </a:ext>
            </a:extLst>
          </p:cNvPr>
          <p:cNvSpPr/>
          <p:nvPr userDrawn="1"/>
        </p:nvSpPr>
        <p:spPr>
          <a:xfrm>
            <a:off x="0" y="6281419"/>
            <a:ext cx="5986513" cy="5765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 y="2"/>
            <a:ext cx="2916936" cy="292075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990600"/>
            <a:ext cx="4724400" cy="495300"/>
          </a:xfrm>
          <a:prstGeom prst="rect">
            <a:avLst/>
          </a:prstGeom>
        </p:spPr>
        <p:txBody>
          <a:bodyPr vert="horz" lIns="91440" tIns="45720" rIns="91440" bIns="45720" rtlCol="0" anchor="ctr">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1" y="1676400"/>
            <a:ext cx="4724400" cy="321242"/>
          </a:xfrm>
        </p:spPr>
        <p:txBody>
          <a:bodyPr vert="horz" lIns="91440" tIns="45720" rIns="91440" bIns="45720" rtlCol="0">
            <a:noAutofit/>
          </a:bodyPr>
          <a:lstStyle>
            <a:lvl1pPr marL="0" indent="0">
              <a:buNone/>
              <a:defRPr lang="en-US" sz="1800" dirty="0">
                <a:solidFill>
                  <a:schemeClr val="tx1">
                    <a:lumMod val="50000"/>
                    <a:lumOff val="50000"/>
                  </a:schemeClr>
                </a:solidFill>
                <a:latin typeface="Univers Next Arabic Light" panose="020B0403030202020203" pitchFamily="34" charset="-78"/>
              </a:defRPr>
            </a:lvl1pPr>
          </a:lstStyle>
          <a:p>
            <a:pPr lvl="0">
              <a:lnSpc>
                <a:spcPts val="1900"/>
              </a:lnSpc>
            </a:pPr>
            <a:r>
              <a:rPr lang="en-US"/>
              <a:t>Click to edit Master text styles</a:t>
            </a:r>
          </a:p>
        </p:txBody>
      </p:sp>
      <p:sp>
        <p:nvSpPr>
          <p:cNvPr id="9" name="Picture Placeholder 15">
            <a:extLst>
              <a:ext uri="{FF2B5EF4-FFF2-40B4-BE49-F238E27FC236}">
                <a16:creationId xmlns:a16="http://schemas.microsoft.com/office/drawing/2014/main" id="{C51703EF-1A26-45E9-A3C8-32AC898632A8}"/>
              </a:ext>
            </a:extLst>
          </p:cNvPr>
          <p:cNvSpPr>
            <a:spLocks noGrp="1"/>
          </p:cNvSpPr>
          <p:nvPr>
            <p:ph type="pic" sz="quarter" idx="21"/>
          </p:nvPr>
        </p:nvSpPr>
        <p:spPr>
          <a:xfrm>
            <a:off x="1" y="3062798"/>
            <a:ext cx="2916936" cy="379520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0" name="Picture Placeholder 15">
            <a:extLst>
              <a:ext uri="{FF2B5EF4-FFF2-40B4-BE49-F238E27FC236}">
                <a16:creationId xmlns:a16="http://schemas.microsoft.com/office/drawing/2014/main" id="{71500DE1-B084-4405-BAFB-9C0503C16BA7}"/>
              </a:ext>
            </a:extLst>
          </p:cNvPr>
          <p:cNvSpPr>
            <a:spLocks noGrp="1"/>
          </p:cNvSpPr>
          <p:nvPr>
            <p:ph type="pic" sz="quarter" idx="22"/>
          </p:nvPr>
        </p:nvSpPr>
        <p:spPr>
          <a:xfrm>
            <a:off x="3058981" y="0"/>
            <a:ext cx="2884618" cy="6857998"/>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3" name="Text Placeholder 2">
            <a:extLst>
              <a:ext uri="{FF2B5EF4-FFF2-40B4-BE49-F238E27FC236}">
                <a16:creationId xmlns:a16="http://schemas.microsoft.com/office/drawing/2014/main" id="{181D3B1D-9FF9-4C8C-A192-BF3DE522D489}"/>
              </a:ext>
            </a:extLst>
          </p:cNvPr>
          <p:cNvSpPr>
            <a:spLocks noGrp="1"/>
          </p:cNvSpPr>
          <p:nvPr>
            <p:ph type="body" sz="quarter" idx="24"/>
          </p:nvPr>
        </p:nvSpPr>
        <p:spPr>
          <a:xfrm>
            <a:off x="6247875" y="2196220"/>
            <a:ext cx="4724925" cy="1461380"/>
          </a:xfrm>
        </p:spPr>
        <p:txBody>
          <a:bodyPr/>
          <a:lstStyle>
            <a:lvl1pPr marL="0" indent="0">
              <a:lnSpc>
                <a:spcPts val="1600"/>
              </a:lnSpc>
              <a:spcBef>
                <a:spcPts val="0"/>
              </a:spcBef>
              <a:buNone/>
              <a:defRPr lang="en-US" sz="1200" kern="1200" dirty="0" smtClean="0">
                <a:solidFill>
                  <a:schemeClr val="tx1">
                    <a:lumMod val="50000"/>
                    <a:lumOff val="50000"/>
                  </a:schemeClr>
                </a:solidFill>
                <a:latin typeface="Univers Next Arabic Light" panose="020B0403030202020203" pitchFamily="34" charset="-78"/>
                <a:ea typeface="+mn-ea"/>
                <a:cs typeface="+mn-cs"/>
              </a:defRPr>
            </a:lvl1pPr>
            <a:lvl2pPr>
              <a:buNone/>
              <a:defRPr/>
            </a:lvl2pPr>
          </a:lstStyle>
          <a:p>
            <a:pPr marL="228600" lvl="0" indent="-228600" algn="l" defTabSz="914400" rtl="0" eaLnBrk="1" latinLnBrk="0" hangingPunct="1">
              <a:lnSpc>
                <a:spcPts val="1900"/>
              </a:lnSpc>
              <a:spcBef>
                <a:spcPts val="1000"/>
              </a:spcBef>
            </a:pPr>
            <a:r>
              <a:rPr lang="en-US"/>
              <a:t>Click to edit Master text styles</a:t>
            </a:r>
          </a:p>
        </p:txBody>
      </p:sp>
      <p:sp>
        <p:nvSpPr>
          <p:cNvPr id="18" name="Text Placeholder 4">
            <a:extLst>
              <a:ext uri="{FF2B5EF4-FFF2-40B4-BE49-F238E27FC236}">
                <a16:creationId xmlns:a16="http://schemas.microsoft.com/office/drawing/2014/main" id="{677B0DC4-38A9-4172-8300-75EB3D62FA4F}"/>
              </a:ext>
            </a:extLst>
          </p:cNvPr>
          <p:cNvSpPr>
            <a:spLocks noGrp="1"/>
          </p:cNvSpPr>
          <p:nvPr>
            <p:ph type="body" sz="quarter" idx="25" hasCustomPrompt="1"/>
          </p:nvPr>
        </p:nvSpPr>
        <p:spPr>
          <a:xfrm>
            <a:off x="6247874"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20" name="Text Placeholder 4">
            <a:extLst>
              <a:ext uri="{FF2B5EF4-FFF2-40B4-BE49-F238E27FC236}">
                <a16:creationId xmlns:a16="http://schemas.microsoft.com/office/drawing/2014/main" id="{835444AF-182E-4BF6-A1FD-370D226695A5}"/>
              </a:ext>
            </a:extLst>
          </p:cNvPr>
          <p:cNvSpPr>
            <a:spLocks noGrp="1"/>
          </p:cNvSpPr>
          <p:nvPr>
            <p:ph type="body" sz="quarter" idx="26"/>
          </p:nvPr>
        </p:nvSpPr>
        <p:spPr>
          <a:xfrm>
            <a:off x="6247874"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1" name="Text Placeholder 4">
            <a:extLst>
              <a:ext uri="{FF2B5EF4-FFF2-40B4-BE49-F238E27FC236}">
                <a16:creationId xmlns:a16="http://schemas.microsoft.com/office/drawing/2014/main" id="{EB012E54-CB11-47F6-87AE-4E5856C26E19}"/>
              </a:ext>
            </a:extLst>
          </p:cNvPr>
          <p:cNvSpPr>
            <a:spLocks noGrp="1"/>
          </p:cNvSpPr>
          <p:nvPr>
            <p:ph type="body" sz="quarter" idx="27"/>
          </p:nvPr>
        </p:nvSpPr>
        <p:spPr>
          <a:xfrm>
            <a:off x="6247875"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5" name="Text Placeholder 4">
            <a:extLst>
              <a:ext uri="{FF2B5EF4-FFF2-40B4-BE49-F238E27FC236}">
                <a16:creationId xmlns:a16="http://schemas.microsoft.com/office/drawing/2014/main" id="{944287AD-F16C-415B-9352-14C86E7F83C5}"/>
              </a:ext>
            </a:extLst>
          </p:cNvPr>
          <p:cNvSpPr>
            <a:spLocks noGrp="1"/>
          </p:cNvSpPr>
          <p:nvPr>
            <p:ph type="body" sz="quarter" idx="28" hasCustomPrompt="1"/>
          </p:nvPr>
        </p:nvSpPr>
        <p:spPr>
          <a:xfrm>
            <a:off x="8008619"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6" name="Text Placeholder 4">
            <a:extLst>
              <a:ext uri="{FF2B5EF4-FFF2-40B4-BE49-F238E27FC236}">
                <a16:creationId xmlns:a16="http://schemas.microsoft.com/office/drawing/2014/main" id="{51ECDB9A-490B-4986-9AEA-CAB43A37359F}"/>
              </a:ext>
            </a:extLst>
          </p:cNvPr>
          <p:cNvSpPr>
            <a:spLocks noGrp="1"/>
          </p:cNvSpPr>
          <p:nvPr>
            <p:ph type="body" sz="quarter" idx="29"/>
          </p:nvPr>
        </p:nvSpPr>
        <p:spPr>
          <a:xfrm>
            <a:off x="8008619"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37" name="Text Placeholder 4">
            <a:extLst>
              <a:ext uri="{FF2B5EF4-FFF2-40B4-BE49-F238E27FC236}">
                <a16:creationId xmlns:a16="http://schemas.microsoft.com/office/drawing/2014/main" id="{75BC88EA-A440-461F-828A-E11E977A84BB}"/>
              </a:ext>
            </a:extLst>
          </p:cNvPr>
          <p:cNvSpPr>
            <a:spLocks noGrp="1"/>
          </p:cNvSpPr>
          <p:nvPr>
            <p:ph type="body" sz="quarter" idx="30"/>
          </p:nvPr>
        </p:nvSpPr>
        <p:spPr>
          <a:xfrm>
            <a:off x="8008619"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8" name="Text Placeholder 4">
            <a:extLst>
              <a:ext uri="{FF2B5EF4-FFF2-40B4-BE49-F238E27FC236}">
                <a16:creationId xmlns:a16="http://schemas.microsoft.com/office/drawing/2014/main" id="{A0E03348-65D4-4684-99CE-3F6E09D7D701}"/>
              </a:ext>
            </a:extLst>
          </p:cNvPr>
          <p:cNvSpPr>
            <a:spLocks noGrp="1"/>
          </p:cNvSpPr>
          <p:nvPr>
            <p:ph type="body" sz="quarter" idx="31" hasCustomPrompt="1"/>
          </p:nvPr>
        </p:nvSpPr>
        <p:spPr>
          <a:xfrm>
            <a:off x="9769365" y="4114800"/>
            <a:ext cx="1204912" cy="685800"/>
          </a:xfrm>
        </p:spPr>
        <p:txBody>
          <a:bodyPr lIns="0" tIns="0" rIns="0" bIns="0" anchor="ctr">
            <a:noAutofit/>
          </a:bodyPr>
          <a:lstStyle>
            <a:lvl1pPr marL="0" indent="0" algn="l" rtl="0">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9" name="Text Placeholder 4">
            <a:extLst>
              <a:ext uri="{FF2B5EF4-FFF2-40B4-BE49-F238E27FC236}">
                <a16:creationId xmlns:a16="http://schemas.microsoft.com/office/drawing/2014/main" id="{3F437648-709F-4DF7-BE43-35B61C71E3A3}"/>
              </a:ext>
            </a:extLst>
          </p:cNvPr>
          <p:cNvSpPr>
            <a:spLocks noGrp="1"/>
          </p:cNvSpPr>
          <p:nvPr>
            <p:ph type="body" sz="quarter" idx="32"/>
          </p:nvPr>
        </p:nvSpPr>
        <p:spPr>
          <a:xfrm>
            <a:off x="9769365" y="4991470"/>
            <a:ext cx="1204912" cy="685800"/>
          </a:xfrm>
        </p:spPr>
        <p:txBody>
          <a:bodyPr lIns="0" tIns="0" rIns="0" bIns="0" anchor="t">
            <a:normAutofit/>
          </a:bodyPr>
          <a:lstStyle>
            <a:lvl1pPr marL="0" indent="0" algn="l" rtl="0">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40" name="Text Placeholder 4">
            <a:extLst>
              <a:ext uri="{FF2B5EF4-FFF2-40B4-BE49-F238E27FC236}">
                <a16:creationId xmlns:a16="http://schemas.microsoft.com/office/drawing/2014/main" id="{5B7C5EE1-4F95-41C4-8428-28862E0E43C5}"/>
              </a:ext>
            </a:extLst>
          </p:cNvPr>
          <p:cNvSpPr>
            <a:spLocks noGrp="1"/>
          </p:cNvSpPr>
          <p:nvPr>
            <p:ph type="body" sz="quarter" idx="33"/>
          </p:nvPr>
        </p:nvSpPr>
        <p:spPr>
          <a:xfrm>
            <a:off x="9767888" y="4617498"/>
            <a:ext cx="1204912" cy="411702"/>
          </a:xfrm>
        </p:spPr>
        <p:txBody>
          <a:bodyPr lIns="0" tIns="0" rIns="0" bIns="0" anchor="t">
            <a:normAutofit/>
          </a:bodyPr>
          <a:lstStyle>
            <a:lvl1pPr marL="0" indent="0" algn="l" rtl="0">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1527282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ngle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1"/>
            <a:ext cx="5943600" cy="6857999"/>
          </a:xfrm>
          <a:solidFill>
            <a:schemeClr val="bg1">
              <a:lumMod val="95000"/>
            </a:schemeClr>
          </a:solidFill>
        </p:spPr>
        <p:txBody>
          <a:bodyPr>
            <a:normAutofit/>
          </a:bodyPr>
          <a:lstStyle>
            <a:lvl1pPr marL="0" indent="0" algn="ctr">
              <a:lnSpc>
                <a:spcPct val="300000"/>
              </a:lnSpc>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0" y="998774"/>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0" y="1972235"/>
            <a:ext cx="4724400" cy="296626"/>
          </a:xfrm>
        </p:spPr>
        <p:txBody>
          <a:bodyPr vert="horz" lIns="0" tIns="0" rIns="0" bIns="0" rtlCol="0" anchor="t">
            <a:noAutofit/>
          </a:bodyPr>
          <a:lstStyle>
            <a:lvl1pPr>
              <a:buNone/>
              <a:defRPr lang="en-US" sz="1800" b="0" dirty="0">
                <a:solidFill>
                  <a:schemeClr val="tx1">
                    <a:lumMod val="60000"/>
                    <a:lumOff val="40000"/>
                  </a:schemeClr>
                </a:solidFill>
              </a:defRPr>
            </a:lvl1pPr>
          </a:lstStyle>
          <a:p>
            <a:pPr marL="228600" lvl="0" indent="-228600"/>
            <a:r>
              <a:rPr lang="en-US"/>
              <a:t>Click to edit Master text styles</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0" y="2475708"/>
            <a:ext cx="4724400" cy="1461380"/>
          </a:xfrm>
          <a:noFill/>
        </p:spPr>
        <p:txBody>
          <a:bodyPr wrap="square" lIns="0" tIns="0" rIns="0" bIns="0" rtlCol="0">
            <a:noAutofit/>
          </a:bodyPr>
          <a:lstStyle>
            <a:lvl1pPr marL="0" indent="0">
              <a:lnSpc>
                <a:spcPts val="1600"/>
              </a:lnSpc>
              <a:buNone/>
              <a:defRPr lang="en-US" sz="1200" dirty="0">
                <a:solidFill>
                  <a:schemeClr val="tx1">
                    <a:lumMod val="50000"/>
                    <a:lumOff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5" name="Text Placeholder 4">
            <a:extLst>
              <a:ext uri="{FF2B5EF4-FFF2-40B4-BE49-F238E27FC236}">
                <a16:creationId xmlns:a16="http://schemas.microsoft.com/office/drawing/2014/main" id="{915AF0BB-A63D-4065-B2A0-63B6D02B6D46}"/>
              </a:ext>
            </a:extLst>
          </p:cNvPr>
          <p:cNvSpPr>
            <a:spLocks noGrp="1"/>
          </p:cNvSpPr>
          <p:nvPr>
            <p:ph type="body" sz="quarter" idx="21" hasCustomPrompt="1"/>
          </p:nvPr>
        </p:nvSpPr>
        <p:spPr>
          <a:xfrm>
            <a:off x="6248400"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7" name="Text Placeholder 4">
            <a:extLst>
              <a:ext uri="{FF2B5EF4-FFF2-40B4-BE49-F238E27FC236}">
                <a16:creationId xmlns:a16="http://schemas.microsoft.com/office/drawing/2014/main" id="{335A9577-18BC-4835-97F1-4C7A3DBEE63C}"/>
              </a:ext>
            </a:extLst>
          </p:cNvPr>
          <p:cNvSpPr>
            <a:spLocks noGrp="1"/>
          </p:cNvSpPr>
          <p:nvPr>
            <p:ph type="body" sz="quarter" idx="22" hasCustomPrompt="1"/>
          </p:nvPr>
        </p:nvSpPr>
        <p:spPr>
          <a:xfrm>
            <a:off x="8011139"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8" name="Text Placeholder 4">
            <a:extLst>
              <a:ext uri="{FF2B5EF4-FFF2-40B4-BE49-F238E27FC236}">
                <a16:creationId xmlns:a16="http://schemas.microsoft.com/office/drawing/2014/main" id="{7659A318-05B2-4703-A67B-166ABBBC3CEA}"/>
              </a:ext>
            </a:extLst>
          </p:cNvPr>
          <p:cNvSpPr>
            <a:spLocks noGrp="1"/>
          </p:cNvSpPr>
          <p:nvPr>
            <p:ph type="body" sz="quarter" idx="23" hasCustomPrompt="1"/>
          </p:nvPr>
        </p:nvSpPr>
        <p:spPr>
          <a:xfrm>
            <a:off x="9773878"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23" name="Text Placeholder 4">
            <a:extLst>
              <a:ext uri="{FF2B5EF4-FFF2-40B4-BE49-F238E27FC236}">
                <a16:creationId xmlns:a16="http://schemas.microsoft.com/office/drawing/2014/main" id="{081BF27A-7B75-43A5-8F12-40C7ED9462CA}"/>
              </a:ext>
            </a:extLst>
          </p:cNvPr>
          <p:cNvSpPr>
            <a:spLocks noGrp="1"/>
          </p:cNvSpPr>
          <p:nvPr>
            <p:ph type="body" sz="quarter" idx="24"/>
          </p:nvPr>
        </p:nvSpPr>
        <p:spPr>
          <a:xfrm>
            <a:off x="6248400"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4" name="Text Placeholder 4">
            <a:extLst>
              <a:ext uri="{FF2B5EF4-FFF2-40B4-BE49-F238E27FC236}">
                <a16:creationId xmlns:a16="http://schemas.microsoft.com/office/drawing/2014/main" id="{C75E90EA-96E6-4381-AC4B-45057757E7AE}"/>
              </a:ext>
            </a:extLst>
          </p:cNvPr>
          <p:cNvSpPr>
            <a:spLocks noGrp="1"/>
          </p:cNvSpPr>
          <p:nvPr>
            <p:ph type="body" sz="quarter" idx="25"/>
          </p:nvPr>
        </p:nvSpPr>
        <p:spPr>
          <a:xfrm>
            <a:off x="8011139"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5" name="Text Placeholder 4">
            <a:extLst>
              <a:ext uri="{FF2B5EF4-FFF2-40B4-BE49-F238E27FC236}">
                <a16:creationId xmlns:a16="http://schemas.microsoft.com/office/drawing/2014/main" id="{DAEFD820-502C-443C-A86D-3D27FA651044}"/>
              </a:ext>
            </a:extLst>
          </p:cNvPr>
          <p:cNvSpPr>
            <a:spLocks noGrp="1"/>
          </p:cNvSpPr>
          <p:nvPr>
            <p:ph type="body" sz="quarter" idx="26"/>
          </p:nvPr>
        </p:nvSpPr>
        <p:spPr>
          <a:xfrm>
            <a:off x="9773878"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Tree>
    <p:extLst>
      <p:ext uri="{BB962C8B-B14F-4D97-AF65-F5344CB8AC3E}">
        <p14:creationId xmlns:p14="http://schemas.microsoft.com/office/powerpoint/2010/main" val="2147345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alf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0"/>
            <a:ext cx="5943599" cy="6857999"/>
          </a:xfrm>
          <a:solidFill>
            <a:schemeClr val="bg1">
              <a:lumMod val="95000"/>
            </a:schemeClr>
          </a:solidFill>
        </p:spPr>
        <p:txBody>
          <a:bodyPr>
            <a:normAutofit/>
          </a:bodyPr>
          <a:lstStyle>
            <a:lvl1pPr marL="0" indent="0" algn="ctr">
              <a:lnSpc>
                <a:spcPct val="300000"/>
              </a:lnSpc>
              <a:buNone/>
              <a:defRPr sz="20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2944576"/>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1" y="3913424"/>
            <a:ext cx="4724400" cy="296626"/>
          </a:xfrm>
        </p:spPr>
        <p:txBody>
          <a:bodyPr lIns="0" tIns="0" rIns="0" bIns="0" anchor="t">
            <a:noAutofit/>
          </a:bodyPr>
          <a:lstStyle>
            <a:lvl1pPr marL="0" indent="0">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Text Placeholder 3">
            <a:extLst>
              <a:ext uri="{FF2B5EF4-FFF2-40B4-BE49-F238E27FC236}">
                <a16:creationId xmlns:a16="http://schemas.microsoft.com/office/drawing/2014/main" id="{36E9C480-36E3-4F00-9205-0EBFF30CCF85}"/>
              </a:ext>
            </a:extLst>
          </p:cNvPr>
          <p:cNvSpPr>
            <a:spLocks noGrp="1"/>
          </p:cNvSpPr>
          <p:nvPr>
            <p:ph type="body" sz="quarter" idx="21"/>
          </p:nvPr>
        </p:nvSpPr>
        <p:spPr>
          <a:xfrm>
            <a:off x="6248400" y="4343400"/>
            <a:ext cx="4724400" cy="1676400"/>
          </a:xfrm>
        </p:spPr>
        <p:txBody>
          <a:bodyPr lIns="0" tIns="0" rIns="0" bIns="0"/>
          <a:lstStyle>
            <a:lvl1pPr marL="0" indent="0">
              <a:lnSpc>
                <a:spcPts val="1600"/>
              </a:lnSpc>
              <a:spcBef>
                <a:spcPts val="0"/>
              </a:spcBef>
              <a:buNone/>
              <a:defRPr sz="1200">
                <a:solidFill>
                  <a:srgbClr val="7F7F7F"/>
                </a:solidFill>
              </a:defRPr>
            </a:lvl1pPr>
            <a:lvl2pPr marL="0" indent="0">
              <a:lnSpc>
                <a:spcPts val="1600"/>
              </a:lnSpc>
              <a:spcBef>
                <a:spcPts val="0"/>
              </a:spcBef>
              <a:buNone/>
              <a:defRPr sz="1200">
                <a:solidFill>
                  <a:srgbClr val="7F7F7F"/>
                </a:solidFill>
              </a:defRPr>
            </a:lvl2pPr>
            <a:lvl3pPr>
              <a:buNone/>
              <a:defRPr/>
            </a:lvl3pPr>
            <a:lvl4pPr>
              <a:buNone/>
              <a:defRPr/>
            </a:lvl4pPr>
            <a:lvl5pPr>
              <a:buNone/>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749536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alf slide / Number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45C6A4B-1439-55C2-68B2-33EB67557407}"/>
              </a:ext>
            </a:extLst>
          </p:cNvPr>
          <p:cNvSpPr>
            <a:spLocks/>
          </p:cNvSpPr>
          <p:nvPr userDrawn="1"/>
        </p:nvSpPr>
        <p:spPr>
          <a:xfrm>
            <a:off x="0" y="3870972"/>
            <a:ext cx="12192000" cy="2987028"/>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a:extLst>
              <a:ext uri="{FF2B5EF4-FFF2-40B4-BE49-F238E27FC236}">
                <a16:creationId xmlns:a16="http://schemas.microsoft.com/office/drawing/2014/main" id="{77850D74-154B-4F53-974C-B97CCD3EEB89}"/>
              </a:ext>
            </a:extLst>
          </p:cNvPr>
          <p:cNvSpPr>
            <a:spLocks noGrp="1"/>
          </p:cNvSpPr>
          <p:nvPr>
            <p:ph type="body" sz="quarter" idx="25" hasCustomPrompt="1"/>
          </p:nvPr>
        </p:nvSpPr>
        <p:spPr>
          <a:xfrm>
            <a:off x="5075376"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3" name="Text Placeholder 3">
            <a:extLst>
              <a:ext uri="{FF2B5EF4-FFF2-40B4-BE49-F238E27FC236}">
                <a16:creationId xmlns:a16="http://schemas.microsoft.com/office/drawing/2014/main" id="{96DC4E10-45EB-43AA-9912-36C180624301}"/>
              </a:ext>
            </a:extLst>
          </p:cNvPr>
          <p:cNvSpPr>
            <a:spLocks noGrp="1"/>
          </p:cNvSpPr>
          <p:nvPr>
            <p:ph type="body" sz="quarter" idx="26" hasCustomPrompt="1"/>
          </p:nvPr>
        </p:nvSpPr>
        <p:spPr>
          <a:xfrm>
            <a:off x="8412260"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4" name="Text Placeholder 3">
            <a:extLst>
              <a:ext uri="{FF2B5EF4-FFF2-40B4-BE49-F238E27FC236}">
                <a16:creationId xmlns:a16="http://schemas.microsoft.com/office/drawing/2014/main" id="{C7732B9E-2BAB-40EF-97BE-141BC09F06D4}"/>
              </a:ext>
            </a:extLst>
          </p:cNvPr>
          <p:cNvSpPr>
            <a:spLocks noGrp="1"/>
          </p:cNvSpPr>
          <p:nvPr>
            <p:ph type="body" sz="quarter" idx="27" hasCustomPrompt="1"/>
          </p:nvPr>
        </p:nvSpPr>
        <p:spPr>
          <a:xfrm>
            <a:off x="5075376"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5" name="Text Placeholder 3">
            <a:extLst>
              <a:ext uri="{FF2B5EF4-FFF2-40B4-BE49-F238E27FC236}">
                <a16:creationId xmlns:a16="http://schemas.microsoft.com/office/drawing/2014/main" id="{DE5C5389-3D4D-4836-9773-EBCC717C5AC2}"/>
              </a:ext>
            </a:extLst>
          </p:cNvPr>
          <p:cNvSpPr>
            <a:spLocks noGrp="1"/>
          </p:cNvSpPr>
          <p:nvPr>
            <p:ph type="body" sz="quarter" idx="28" hasCustomPrompt="1"/>
          </p:nvPr>
        </p:nvSpPr>
        <p:spPr>
          <a:xfrm>
            <a:off x="8412260"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5075378" y="3027715"/>
            <a:ext cx="2555716" cy="564898"/>
          </a:xfrm>
        </p:spPr>
        <p:txBody>
          <a:bodyPr numCol="1">
            <a:normAutofit/>
          </a:bodyPr>
          <a:lstStyle>
            <a:lvl1pPr marL="0" indent="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8" name="Content Placeholder 2">
            <a:extLst>
              <a:ext uri="{FF2B5EF4-FFF2-40B4-BE49-F238E27FC236}">
                <a16:creationId xmlns:a16="http://schemas.microsoft.com/office/drawing/2014/main" id="{13229DDE-4ABB-43DA-AD18-86D340DD4D4F}"/>
              </a:ext>
            </a:extLst>
          </p:cNvPr>
          <p:cNvSpPr>
            <a:spLocks noGrp="1"/>
          </p:cNvSpPr>
          <p:nvPr>
            <p:ph idx="21"/>
          </p:nvPr>
        </p:nvSpPr>
        <p:spPr>
          <a:xfrm>
            <a:off x="8412260" y="3027716"/>
            <a:ext cx="2555716" cy="564898"/>
          </a:xfrm>
        </p:spPr>
        <p:txBody>
          <a:bodyPr numCol="1">
            <a:normAutofit/>
          </a:bodyPr>
          <a:lstStyle>
            <a:lvl1pPr marL="0" indent="0" rtl="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9" name="Content Placeholder 2">
            <a:extLst>
              <a:ext uri="{FF2B5EF4-FFF2-40B4-BE49-F238E27FC236}">
                <a16:creationId xmlns:a16="http://schemas.microsoft.com/office/drawing/2014/main" id="{22CBD5BF-9FD3-4654-94F4-F150CDEA2546}"/>
              </a:ext>
            </a:extLst>
          </p:cNvPr>
          <p:cNvSpPr>
            <a:spLocks noGrp="1"/>
          </p:cNvSpPr>
          <p:nvPr>
            <p:ph idx="22"/>
          </p:nvPr>
        </p:nvSpPr>
        <p:spPr>
          <a:xfrm>
            <a:off x="5075377" y="4675389"/>
            <a:ext cx="2555716" cy="564898"/>
          </a:xfrm>
          <a:solidFill>
            <a:schemeClr val="tx1"/>
          </a:solidFill>
        </p:spPr>
        <p:txBody>
          <a:bodyPr numCol="1">
            <a:normAutofit/>
          </a:bodyPr>
          <a:lstStyle>
            <a:lvl1pPr marL="0" indent="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10" name="Content Placeholder 2">
            <a:extLst>
              <a:ext uri="{FF2B5EF4-FFF2-40B4-BE49-F238E27FC236}">
                <a16:creationId xmlns:a16="http://schemas.microsoft.com/office/drawing/2014/main" id="{698766AF-4A13-46F4-9542-DAD9CE905F4E}"/>
              </a:ext>
            </a:extLst>
          </p:cNvPr>
          <p:cNvSpPr>
            <a:spLocks noGrp="1"/>
          </p:cNvSpPr>
          <p:nvPr>
            <p:ph idx="23"/>
          </p:nvPr>
        </p:nvSpPr>
        <p:spPr>
          <a:xfrm>
            <a:off x="8412261" y="4675389"/>
            <a:ext cx="2555716" cy="564898"/>
          </a:xfrm>
          <a:solidFill>
            <a:schemeClr val="tx1"/>
          </a:solidFill>
        </p:spPr>
        <p:txBody>
          <a:bodyPr numCol="1">
            <a:normAutofit/>
          </a:bodyPr>
          <a:lstStyle>
            <a:lvl1pPr marL="0" indent="0" rtl="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3" name="Title 1">
            <a:extLst>
              <a:ext uri="{FF2B5EF4-FFF2-40B4-BE49-F238E27FC236}">
                <a16:creationId xmlns:a16="http://schemas.microsoft.com/office/drawing/2014/main" id="{9C5835C4-53DC-D683-2C0C-A62DBB3DE48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5" name="Text Placeholder 2">
            <a:extLst>
              <a:ext uri="{FF2B5EF4-FFF2-40B4-BE49-F238E27FC236}">
                <a16:creationId xmlns:a16="http://schemas.microsoft.com/office/drawing/2014/main" id="{608C0909-41D8-2B95-1CC3-8A2F5777FC39}"/>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9379434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lain page">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270512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you ">
    <p:bg>
      <p:bgPr>
        <a:solidFill>
          <a:schemeClr val="bg1">
            <a:lumMod val="20000"/>
            <a:lumOff val="80000"/>
            <a:alpha val="44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F5C07-AA54-4FBF-BFC6-2EDFF3DF2FD1}"/>
              </a:ext>
            </a:extLst>
          </p:cNvPr>
          <p:cNvSpPr>
            <a:spLocks noGrp="1"/>
          </p:cNvSpPr>
          <p:nvPr>
            <p:ph type="title"/>
          </p:nvPr>
        </p:nvSpPr>
        <p:spPr>
          <a:xfrm>
            <a:off x="0" y="3284984"/>
            <a:ext cx="12191999" cy="495300"/>
          </a:xfrm>
        </p:spPr>
        <p:txBody>
          <a:bodyPr lIns="0" tIns="0" rIns="0" bIns="0"/>
          <a:lstStyle>
            <a:lvl1pPr algn="ctr" rtl="0">
              <a:defRPr>
                <a:solidFill>
                  <a:schemeClr val="bg1"/>
                </a:solidFill>
              </a:defRPr>
            </a:lvl1pPr>
          </a:lstStyle>
          <a:p>
            <a:r>
              <a:rPr lang="en-US" dirty="0"/>
              <a:t>Click to edit Master title style</a:t>
            </a:r>
          </a:p>
        </p:txBody>
      </p:sp>
      <p:pic>
        <p:nvPicPr>
          <p:cNvPr id="3" name="Graphic 2">
            <a:extLst>
              <a:ext uri="{FF2B5EF4-FFF2-40B4-BE49-F238E27FC236}">
                <a16:creationId xmlns:a16="http://schemas.microsoft.com/office/drawing/2014/main" id="{6A10C545-CF73-ABAA-41B8-9D946D62FF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4428" y="6021288"/>
            <a:ext cx="1399084" cy="523361"/>
          </a:xfrm>
          <a:prstGeom prst="rect">
            <a:avLst/>
          </a:prstGeom>
        </p:spPr>
      </p:pic>
    </p:spTree>
    <p:extLst>
      <p:ext uri="{BB962C8B-B14F-4D97-AF65-F5344CB8AC3E}">
        <p14:creationId xmlns:p14="http://schemas.microsoft.com/office/powerpoint/2010/main" val="2192981101"/>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3388579"/>
      </p:ext>
    </p:extLst>
  </p:cSld>
  <p:clrMapOvr>
    <a:masterClrMapping/>
  </p:clrMapOvr>
  <p:transition spd="slow" advClick="0" advTm="1000">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934033"/>
      </p:ext>
    </p:extLst>
  </p:cSld>
  <p:clrMapOvr>
    <a:masterClrMapping/>
  </p:clrMapOvr>
  <p:transition spd="slow" advClick="0" advTm="1000">
    <p:push/>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All Background With Logo">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2485FB0-F20E-B4C0-1DD4-F2D3D7A41E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619204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8D1757-832A-4C4B-ADEB-C155F6C14315}"/>
              </a:ext>
            </a:extLst>
          </p:cNvPr>
          <p:cNvSpPr>
            <a:spLocks noGrp="1"/>
          </p:cNvSpPr>
          <p:nvPr>
            <p:ph type="title"/>
          </p:nvPr>
        </p:nvSpPr>
        <p:spPr>
          <a:xfrm>
            <a:off x="1181101" y="990600"/>
            <a:ext cx="10248900" cy="4953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3D0F56-9493-45D7-9FFB-ED7079ABC49E}"/>
              </a:ext>
            </a:extLst>
          </p:cNvPr>
          <p:cNvSpPr>
            <a:spLocks noGrp="1"/>
          </p:cNvSpPr>
          <p:nvPr>
            <p:ph type="body" idx="1"/>
          </p:nvPr>
        </p:nvSpPr>
        <p:spPr>
          <a:xfrm>
            <a:off x="1181100" y="1692748"/>
            <a:ext cx="10248897" cy="440621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57279605"/>
      </p:ext>
    </p:extLst>
  </p:cSld>
  <p:clrMap bg1="lt1" tx1="dk1" bg2="lt2" tx2="dk2" accent1="accent1" accent2="accent2" accent3="accent3" accent4="accent4" accent5="accent5" accent6="accent6" hlink="hlink" folHlink="folHlink"/>
  <p:sldLayoutIdLst>
    <p:sldLayoutId id="2147483703" r:id="rId1"/>
    <p:sldLayoutId id="2147483717" r:id="rId2"/>
    <p:sldLayoutId id="2147483666" r:id="rId3"/>
    <p:sldLayoutId id="2147483660" r:id="rId4"/>
    <p:sldLayoutId id="2147483702" r:id="rId5"/>
    <p:sldLayoutId id="2147483650" r:id="rId6"/>
    <p:sldLayoutId id="2147483652" r:id="rId7"/>
    <p:sldLayoutId id="2147483663" r:id="rId8"/>
    <p:sldLayoutId id="2147483662" r:id="rId9"/>
    <p:sldLayoutId id="2147483668" r:id="rId10"/>
    <p:sldLayoutId id="2147483667" r:id="rId11"/>
    <p:sldLayoutId id="2147483705" r:id="rId12"/>
    <p:sldLayoutId id="2147483704" r:id="rId13"/>
    <p:sldLayoutId id="2147483718" r:id="rId14"/>
    <p:sldLayoutId id="2147483719" r:id="rId15"/>
    <p:sldLayoutId id="2147483720" r:id="rId16"/>
  </p:sldLayoutIdLs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44" userDrawn="1">
          <p15:clr>
            <a:srgbClr val="F26B43"/>
          </p15:clr>
        </p15:guide>
        <p15:guide id="2" pos="6912" userDrawn="1">
          <p15:clr>
            <a:srgbClr val="F26B43"/>
          </p15:clr>
        </p15:guide>
        <p15:guide id="3" orient="horz" pos="624" userDrawn="1">
          <p15:clr>
            <a:srgbClr val="F26B43"/>
          </p15:clr>
        </p15:guide>
        <p15:guide id="5" orient="horz" pos="3792" userDrawn="1">
          <p15:clr>
            <a:srgbClr val="F26B43"/>
          </p15:clr>
        </p15:guide>
        <p15:guide id="6" orient="horz" pos="4152" userDrawn="1">
          <p15:clr>
            <a:srgbClr val="F26B43"/>
          </p15:clr>
        </p15:guide>
        <p15:guide id="8" orient="horz" pos="960" userDrawn="1">
          <p15:clr>
            <a:srgbClr val="F26B43"/>
          </p15:clr>
        </p15:guide>
        <p15:guide id="9" orient="horz" pos="1056" userDrawn="1">
          <p15:clr>
            <a:srgbClr val="F26B43"/>
          </p15:clr>
        </p15:guide>
        <p15:guide id="10" orient="horz" pos="124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3.xml"/><Relationship Id="rId1" Type="http://schemas.openxmlformats.org/officeDocument/2006/relationships/slideLayout" Target="../slideLayouts/slideLayout14.xml"/><Relationship Id="rId5" Type="http://schemas.openxmlformats.org/officeDocument/2006/relationships/slide" Target="slide19.xml"/><Relationship Id="rId4" Type="http://schemas.openxmlformats.org/officeDocument/2006/relationships/slide" Target="slide8.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hyperlink" Target="https://www.mauthor.com/present/6467559418888192" TargetMode="External"/><Relationship Id="rId7" Type="http://schemas.openxmlformats.org/officeDocument/2006/relationships/hyperlink" Target="https://www.mauthor.com/present/4961167839199232" TargetMode="External"/><Relationship Id="rId2" Type="http://schemas.openxmlformats.org/officeDocument/2006/relationships/hyperlink" Target="https://www.mauthor.com/present/4815895922343936" TargetMode="External"/><Relationship Id="rId1" Type="http://schemas.openxmlformats.org/officeDocument/2006/relationships/slideLayout" Target="../slideLayouts/slideLayout14.xml"/><Relationship Id="rId6" Type="http://schemas.openxmlformats.org/officeDocument/2006/relationships/hyperlink" Target="https://emiratesschoolsese.sharepoint.com/:f:/s/LearningDevelopmentandSupport/ErDu4Xd_Kw5Ir593FPV4QFcBdAMCuDdNCtIzwAJD6Np10g?e=XMVWxG" TargetMode="External"/><Relationship Id="rId5" Type="http://schemas.openxmlformats.org/officeDocument/2006/relationships/hyperlink" Target="https://www.mauthor.com/present/4503828900216832" TargetMode="External"/><Relationship Id="rId4" Type="http://schemas.openxmlformats.org/officeDocument/2006/relationships/hyperlink" Target="https://www.mauthor.com/present/4554588165898240" TargetMode="External"/></Relationships>
</file>

<file path=ppt/slides/_rels/slide10.xml.rels><?xml version="1.0" encoding="UTF-8" standalone="yes"?>
<Relationships xmlns="http://schemas.openxmlformats.org/package/2006/relationships"><Relationship Id="rId2" Type="http://schemas.openxmlformats.org/officeDocument/2006/relationships/hyperlink" Target="https://www.mauthor.com/present/5373619439271936" TargetMode="Externa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hyperlink" Target="https://www.mauthor.com/present/5503120502816768" TargetMode="Externa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hyperlink" Target="https://www.mauthor.com/present/6627017713123328" TargetMode="Externa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hyperlink" Target="https://www.mauthor.com/present/4806929341087744" TargetMode="Externa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hyperlink" Target="https://www.mauthor.com/present/5562850344566784" TargetMode="External"/><Relationship Id="rId2" Type="http://schemas.openxmlformats.org/officeDocument/2006/relationships/hyperlink" Target="https://www.mauthor.com/present/6099791787982848" TargetMode="Externa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hyperlink" Target="https://www.mauthor.com/present/5905010499649536" TargetMode="Externa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hyperlink" Target="https://www.mauthor.com/present/5478140142551040" TargetMode="Externa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hyperlink" Target="https://www.mauthor.com/present/5409904487170048" TargetMode="Externa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9487CA-65E7-84ED-8D22-37966C97868C}"/>
              </a:ext>
            </a:extLst>
          </p:cNvPr>
          <p:cNvSpPr>
            <a:spLocks noGrp="1"/>
          </p:cNvSpPr>
          <p:nvPr>
            <p:ph type="body" sz="quarter" idx="14"/>
          </p:nvPr>
        </p:nvSpPr>
        <p:spPr>
          <a:xfrm>
            <a:off x="1190625" y="1988840"/>
            <a:ext cx="9791700" cy="3960440"/>
          </a:xfrm>
        </p:spPr>
        <p:txBody>
          <a:bodyPr>
            <a:normAutofit/>
          </a:bodyPr>
          <a:lstStyle/>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English Language </a:t>
            </a:r>
          </a:p>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Coverage, Grammar and Functional Language Teaching Resource</a:t>
            </a:r>
          </a:p>
          <a:p>
            <a:pPr marL="0" indent="0">
              <a:lnSpc>
                <a:spcPct val="100000"/>
              </a:lnSpc>
              <a:buNone/>
            </a:pPr>
            <a:r>
              <a:rPr lang="en-GB" sz="2400" b="1" dirty="0">
                <a:solidFill>
                  <a:srgbClr val="5F5F5F"/>
                </a:solidFill>
                <a:latin typeface="Helvetica" panose="020B0604020202020204" pitchFamily="34" charset="0"/>
                <a:cs typeface="Helvetica" panose="020B0604020202020204" pitchFamily="34" charset="0"/>
              </a:rPr>
              <a:t>Grade 10 Advanced</a:t>
            </a:r>
            <a:endParaRPr lang="en-GB" sz="1800" b="1" dirty="0">
              <a:solidFill>
                <a:srgbClr val="5F5F5F"/>
              </a:solidFill>
              <a:latin typeface="Helvetica" panose="020B0604020202020204" pitchFamily="34" charset="0"/>
              <a:cs typeface="Helvetica" panose="020B0604020202020204" pitchFamily="34" charset="0"/>
            </a:endParaRPr>
          </a:p>
          <a:p>
            <a:pPr marL="0" indent="0">
              <a:lnSpc>
                <a:spcPct val="100000"/>
              </a:lnSpc>
              <a:buNone/>
            </a:pPr>
            <a:r>
              <a:rPr lang="en-GB" sz="1800" b="1" dirty="0">
                <a:solidFill>
                  <a:srgbClr val="5F5F5F"/>
                </a:solidFill>
                <a:latin typeface="Helvetica" panose="020B0604020202020204" pitchFamily="34" charset="0"/>
                <a:cs typeface="Helvetica" panose="020B0604020202020204" pitchFamily="34" charset="0"/>
              </a:rPr>
              <a:t>Term 1</a:t>
            </a:r>
          </a:p>
          <a:p>
            <a:pPr marL="0" indent="0">
              <a:lnSpc>
                <a:spcPct val="100000"/>
              </a:lnSpc>
              <a:buNone/>
            </a:pPr>
            <a:r>
              <a:rPr lang="en-GB" sz="1800" b="1" dirty="0">
                <a:solidFill>
                  <a:srgbClr val="9A9C9B"/>
                </a:solidFill>
                <a:latin typeface="Helvetica" panose="020B0604020202020204" pitchFamily="34" charset="0"/>
                <a:cs typeface="Helvetica" panose="020B0604020202020204" pitchFamily="34" charset="0"/>
              </a:rPr>
              <a:t>2024 - 2025</a:t>
            </a:r>
          </a:p>
        </p:txBody>
      </p:sp>
    </p:spTree>
    <p:extLst>
      <p:ext uri="{BB962C8B-B14F-4D97-AF65-F5344CB8AC3E}">
        <p14:creationId xmlns:p14="http://schemas.microsoft.com/office/powerpoint/2010/main" val="2623750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15776" y="0"/>
            <a:ext cx="12207776" cy="6879266"/>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1495174"/>
            <a:ext cx="9351818"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8" name="Text Placeholder 12">
            <a:extLst>
              <a:ext uri="{FF2B5EF4-FFF2-40B4-BE49-F238E27FC236}">
                <a16:creationId xmlns:a16="http://schemas.microsoft.com/office/drawing/2014/main" id="{9008E426-17FC-91F7-427A-190ED49E816F}"/>
              </a:ext>
            </a:extLst>
          </p:cNvPr>
          <p:cNvSpPr txBox="1">
            <a:spLocks/>
          </p:cNvSpPr>
          <p:nvPr/>
        </p:nvSpPr>
        <p:spPr>
          <a:xfrm>
            <a:off x="320022" y="1832106"/>
            <a:ext cx="5115578" cy="45127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600" b="1" dirty="0">
                <a:solidFill>
                  <a:srgbClr val="AC833B"/>
                </a:solidFill>
                <a:latin typeface="Helvetica" pitchFamily="2" charset="0"/>
              </a:rPr>
              <a:t>03</a:t>
            </a:r>
          </a:p>
          <a:p>
            <a:pPr marL="0" indent="0">
              <a:lnSpc>
                <a:spcPct val="100000"/>
              </a:lnSpc>
              <a:buNone/>
            </a:pPr>
            <a:r>
              <a:rPr lang="en-US" sz="3600" b="1" dirty="0">
                <a:solidFill>
                  <a:srgbClr val="AC833B"/>
                </a:solidFill>
                <a:latin typeface="Helvetica" pitchFamily="2" charset="0"/>
              </a:rPr>
              <a:t>06</a:t>
            </a:r>
          </a:p>
          <a:p>
            <a:pPr marL="0" indent="0">
              <a:lnSpc>
                <a:spcPct val="100000"/>
              </a:lnSpc>
              <a:buNone/>
            </a:pPr>
            <a:r>
              <a:rPr lang="en-US" sz="3600" b="1" dirty="0">
                <a:solidFill>
                  <a:srgbClr val="AC833B"/>
                </a:solidFill>
                <a:latin typeface="Helvetica" pitchFamily="2" charset="0"/>
              </a:rPr>
              <a:t>08</a:t>
            </a:r>
          </a:p>
          <a:p>
            <a:pPr marL="0" indent="0">
              <a:lnSpc>
                <a:spcPct val="100000"/>
              </a:lnSpc>
              <a:buNone/>
            </a:pPr>
            <a:r>
              <a:rPr lang="en-US" sz="3600" b="1" dirty="0">
                <a:solidFill>
                  <a:srgbClr val="AC833B"/>
                </a:solidFill>
                <a:latin typeface="Helvetica" pitchFamily="2" charset="0"/>
              </a:rPr>
              <a:t>15</a:t>
            </a:r>
          </a:p>
        </p:txBody>
      </p:sp>
      <p:sp>
        <p:nvSpPr>
          <p:cNvPr id="35" name="مربع نص 34">
            <a:extLst>
              <a:ext uri="{FF2B5EF4-FFF2-40B4-BE49-F238E27FC236}">
                <a16:creationId xmlns:a16="http://schemas.microsoft.com/office/drawing/2014/main" id="{B56BE51F-9F50-53CF-CFBC-2F24AC2EF669}"/>
              </a:ext>
            </a:extLst>
          </p:cNvPr>
          <p:cNvSpPr txBox="1"/>
          <p:nvPr/>
        </p:nvSpPr>
        <p:spPr>
          <a:xfrm>
            <a:off x="1057384" y="1928628"/>
            <a:ext cx="5115577" cy="461665"/>
          </a:xfrm>
          <a:prstGeom prst="rect">
            <a:avLst/>
          </a:prstGeom>
          <a:noFill/>
        </p:spPr>
        <p:txBody>
          <a:bodyPr wrap="square" rtlCol="0">
            <a:spAutoFit/>
          </a:bodyPr>
          <a:lstStyle/>
          <a:p>
            <a:r>
              <a:rPr lang="en-US" altLang="ru-RU" sz="2400" u="sng" dirty="0">
                <a:solidFill>
                  <a:srgbClr val="AC833B"/>
                </a:solidFill>
                <a:latin typeface="Helvetica" pitchFamily="2" charset="0"/>
                <a:hlinkClick r:id="rId2" action="ppaction://hlinksldjump">
                  <a:extLst>
                    <a:ext uri="{A12FA001-AC4F-418D-AE19-62706E023703}">
                      <ahyp:hlinkClr xmlns:ahyp="http://schemas.microsoft.com/office/drawing/2018/hyperlinkcolor" val="tx"/>
                    </a:ext>
                  </a:extLst>
                </a:hlinkClick>
              </a:rPr>
              <a:t>How to use this resource</a:t>
            </a:r>
            <a:endParaRPr lang="en-US" altLang="ru-RU" sz="2400" u="sng" dirty="0">
              <a:solidFill>
                <a:srgbClr val="AC833B"/>
              </a:solidFill>
              <a:latin typeface="Helvetica" pitchFamily="2" charset="0"/>
            </a:endParaRPr>
          </a:p>
        </p:txBody>
      </p:sp>
      <p:sp>
        <p:nvSpPr>
          <p:cNvPr id="36" name="مربع نص 35">
            <a:extLst>
              <a:ext uri="{FF2B5EF4-FFF2-40B4-BE49-F238E27FC236}">
                <a16:creationId xmlns:a16="http://schemas.microsoft.com/office/drawing/2014/main" id="{ECAB7932-4E59-3F32-BBB5-1E43865CDD50}"/>
              </a:ext>
            </a:extLst>
          </p:cNvPr>
          <p:cNvSpPr txBox="1"/>
          <p:nvPr/>
        </p:nvSpPr>
        <p:spPr>
          <a:xfrm>
            <a:off x="1086057" y="2586282"/>
            <a:ext cx="5287115"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3" action="ppaction://hlinksldjump">
                  <a:extLst>
                    <a:ext uri="{A12FA001-AC4F-418D-AE19-62706E023703}">
                      <ahyp:hlinkClr xmlns:ahyp="http://schemas.microsoft.com/office/drawing/2018/hyperlinkcolor" val="tx"/>
                    </a:ext>
                  </a:extLst>
                </a:hlinkClick>
              </a:rPr>
              <a:t>Assessment Coverage</a:t>
            </a:r>
            <a:endParaRPr lang="en-US" altLang="ru-RU" sz="2400" dirty="0">
              <a:solidFill>
                <a:srgbClr val="AC833B"/>
              </a:solidFill>
              <a:latin typeface="Helvetica" pitchFamily="2" charset="0"/>
            </a:endParaRPr>
          </a:p>
        </p:txBody>
      </p:sp>
      <p:sp>
        <p:nvSpPr>
          <p:cNvPr id="37" name="مربع نص 36">
            <a:extLst>
              <a:ext uri="{FF2B5EF4-FFF2-40B4-BE49-F238E27FC236}">
                <a16:creationId xmlns:a16="http://schemas.microsoft.com/office/drawing/2014/main" id="{33877E01-C1E9-C468-5ABC-DCB3D8031BE0}"/>
              </a:ext>
            </a:extLst>
          </p:cNvPr>
          <p:cNvSpPr txBox="1"/>
          <p:nvPr/>
        </p:nvSpPr>
        <p:spPr>
          <a:xfrm>
            <a:off x="1057384" y="3304523"/>
            <a:ext cx="4985994"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4" action="ppaction://hlinksldjump">
                  <a:extLst>
                    <a:ext uri="{A12FA001-AC4F-418D-AE19-62706E023703}">
                      <ahyp:hlinkClr xmlns:ahyp="http://schemas.microsoft.com/office/drawing/2018/hyperlinkcolor" val="tx"/>
                    </a:ext>
                  </a:extLst>
                </a:hlinkClick>
              </a:rPr>
              <a:t>Preparation - Grammar</a:t>
            </a:r>
            <a:endParaRPr lang="en-US" altLang="ru-RU" sz="2400" dirty="0">
              <a:solidFill>
                <a:srgbClr val="AC833B"/>
              </a:solidFill>
              <a:latin typeface="Helvetica" pitchFamily="2" charset="0"/>
            </a:endParaRPr>
          </a:p>
        </p:txBody>
      </p:sp>
      <p:sp>
        <p:nvSpPr>
          <p:cNvPr id="38" name="مربع نص 37">
            <a:extLst>
              <a:ext uri="{FF2B5EF4-FFF2-40B4-BE49-F238E27FC236}">
                <a16:creationId xmlns:a16="http://schemas.microsoft.com/office/drawing/2014/main" id="{EA2E8846-59E3-E656-9993-ACBE46D7B3E4}"/>
              </a:ext>
            </a:extLst>
          </p:cNvPr>
          <p:cNvSpPr txBox="1"/>
          <p:nvPr/>
        </p:nvSpPr>
        <p:spPr>
          <a:xfrm>
            <a:off x="1057384" y="3956388"/>
            <a:ext cx="5263166"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5" action="ppaction://hlinksldjump">
                  <a:extLst>
                    <a:ext uri="{A12FA001-AC4F-418D-AE19-62706E023703}">
                      <ahyp:hlinkClr xmlns:ahyp="http://schemas.microsoft.com/office/drawing/2018/hyperlinkcolor" val="tx"/>
                    </a:ext>
                  </a:extLst>
                </a:hlinkClick>
              </a:rPr>
              <a:t>Preparation – Functional language</a:t>
            </a:r>
            <a:endParaRPr lang="en-US" altLang="ru-RU" sz="2400" dirty="0">
              <a:solidFill>
                <a:srgbClr val="AC833B"/>
              </a:solidFill>
              <a:latin typeface="Helvetica" pitchFamily="2" charset="0"/>
            </a:endParaRPr>
          </a:p>
        </p:txBody>
      </p:sp>
      <p:sp>
        <p:nvSpPr>
          <p:cNvPr id="2" name="Content Placeholder 12">
            <a:extLst>
              <a:ext uri="{FF2B5EF4-FFF2-40B4-BE49-F238E27FC236}">
                <a16:creationId xmlns:a16="http://schemas.microsoft.com/office/drawing/2014/main" id="{9885574A-6A85-0DC1-674E-544AA6151B69}"/>
              </a:ext>
            </a:extLst>
          </p:cNvPr>
          <p:cNvSpPr txBox="1">
            <a:spLocks/>
          </p:cNvSpPr>
          <p:nvPr/>
        </p:nvSpPr>
        <p:spPr>
          <a:xfrm>
            <a:off x="618624" y="369034"/>
            <a:ext cx="4493587" cy="8819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5600" b="1" dirty="0">
                <a:solidFill>
                  <a:schemeClr val="bg1"/>
                </a:solidFill>
                <a:latin typeface="Helvetica" pitchFamily="2" charset="0"/>
              </a:rPr>
              <a:t>INDEX</a:t>
            </a:r>
          </a:p>
        </p:txBody>
      </p:sp>
    </p:spTree>
    <p:extLst>
      <p:ext uri="{BB962C8B-B14F-4D97-AF65-F5344CB8AC3E}">
        <p14:creationId xmlns:p14="http://schemas.microsoft.com/office/powerpoint/2010/main" val="200056291"/>
      </p:ext>
    </p:extLst>
  </p:cSld>
  <p:clrMapOvr>
    <a:masterClrMapping/>
  </p:clrMapOvr>
  <p:transition spd="slow">
    <p:cover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rgbClr val="AC833B"/>
                </a:solidFill>
                <a:latin typeface="Helvetica" panose="020B0604020202020204" pitchFamily="34" charset="0"/>
                <a:cs typeface="Helvetica" panose="020B0604020202020204" pitchFamily="34" charset="0"/>
              </a:rPr>
              <a:t>How to use this resource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191096156"/>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6"/>
          <a:stretch/>
        </p:blipFill>
        <p:spPr>
          <a:xfrm>
            <a:off x="0" y="0"/>
            <a:ext cx="4935682" cy="6858000"/>
          </a:xfrm>
          <a:prstGeom prst="rect">
            <a:avLst/>
          </a:prstGeom>
          <a:solidFill>
            <a:srgbClr val="CAD9F2"/>
          </a:solidFill>
        </p:spPr>
      </p:pic>
      <p:sp>
        <p:nvSpPr>
          <p:cNvPr id="8" name="مربع نص 7">
            <a:extLst>
              <a:ext uri="{FF2B5EF4-FFF2-40B4-BE49-F238E27FC236}">
                <a16:creationId xmlns:a16="http://schemas.microsoft.com/office/drawing/2014/main" id="{3D929B9B-AC52-FEF8-CE15-990206DA5D95}"/>
              </a:ext>
            </a:extLst>
          </p:cNvPr>
          <p:cNvSpPr txBox="1"/>
          <p:nvPr/>
        </p:nvSpPr>
        <p:spPr>
          <a:xfrm>
            <a:off x="5494116" y="1903943"/>
            <a:ext cx="5935884" cy="4770537"/>
          </a:xfrm>
          <a:prstGeom prst="rect">
            <a:avLst/>
          </a:prstGeom>
          <a:noFill/>
        </p:spPr>
        <p:txBody>
          <a:bodyPr wrap="square" rtlCol="0">
            <a:spAutoFit/>
          </a:bodyPr>
          <a:lstStyle/>
          <a:p>
            <a:pPr algn="just"/>
            <a:r>
              <a:rPr lang="en-US" altLang="ru-RU" dirty="0">
                <a:latin typeface="Helvetica" pitchFamily="2" charset="0"/>
              </a:rPr>
              <a:t>The slides within this resource, although detailed, are designed as a starting point for teachers. You can:</a:t>
            </a:r>
          </a:p>
          <a:p>
            <a:endParaRPr lang="en-US" altLang="ru-RU" dirty="0">
              <a:latin typeface="Helvetica" pitchFamily="2" charset="0"/>
            </a:endParaRPr>
          </a:p>
          <a:p>
            <a:pPr marL="541338" indent="-184150">
              <a:buFont typeface="Arial" panose="020B0604020202020204" pitchFamily="34" charset="0"/>
              <a:buChar char="•"/>
            </a:pPr>
            <a:r>
              <a:rPr lang="en-US" altLang="ru-RU" dirty="0">
                <a:latin typeface="Helvetica" pitchFamily="2" charset="0"/>
              </a:rPr>
              <a:t>construct lessons around the language points explored in them. </a:t>
            </a:r>
          </a:p>
          <a:p>
            <a:pPr marL="541338" indent="-184150">
              <a:buFont typeface="Arial" panose="020B0604020202020204" pitchFamily="34" charset="0"/>
              <a:buChar char="•"/>
            </a:pPr>
            <a:r>
              <a:rPr lang="en-US" altLang="ru-RU" dirty="0">
                <a:latin typeface="Helvetica" pitchFamily="2" charset="0"/>
              </a:rPr>
              <a:t>use the slides individually as a resource within a lesson. </a:t>
            </a:r>
          </a:p>
          <a:p>
            <a:pPr marL="541338" indent="-184150">
              <a:buFont typeface="Arial" panose="020B0604020202020204" pitchFamily="34" charset="0"/>
              <a:buChar char="•"/>
            </a:pPr>
            <a:r>
              <a:rPr lang="en-US" altLang="ru-RU" dirty="0">
                <a:latin typeface="Helvetica" pitchFamily="2" charset="0"/>
              </a:rPr>
              <a:t>incorporate them gradually in lessons throughout the term (rather than the whole PowerPoint at once).</a:t>
            </a:r>
          </a:p>
          <a:p>
            <a:pPr marL="541338" indent="-184150">
              <a:buFont typeface="Arial" panose="020B0604020202020204" pitchFamily="34" charset="0"/>
              <a:buChar char="•"/>
            </a:pPr>
            <a:r>
              <a:rPr lang="en-US" altLang="ru-RU" dirty="0">
                <a:latin typeface="Helvetica" pitchFamily="2" charset="0"/>
              </a:rPr>
              <a:t>combine functional language and grammar slides which overlap.</a:t>
            </a:r>
          </a:p>
          <a:p>
            <a:pPr marL="285750" indent="-285750" algn="just">
              <a:buFont typeface="Arial" panose="020B0604020202020204" pitchFamily="34" charset="0"/>
              <a:buChar char="•"/>
            </a:pPr>
            <a:endParaRPr lang="en-US" altLang="ru-RU" dirty="0">
              <a:latin typeface="Helvetica" pitchFamily="2" charset="0"/>
            </a:endParaRPr>
          </a:p>
          <a:p>
            <a:pPr algn="just"/>
            <a:r>
              <a:rPr lang="en-US" altLang="ru-RU" dirty="0">
                <a:latin typeface="Helvetica" pitchFamily="2" charset="0"/>
              </a:rPr>
              <a:t>Ensure that students have been exposed to all the language points in the coverage ahead of their end of term exam.</a:t>
            </a:r>
          </a:p>
          <a:p>
            <a:endParaRPr lang="en-AE" sz="1600" dirty="0">
              <a:solidFill>
                <a:schemeClr val="bg1"/>
              </a:solidFill>
              <a:latin typeface="Helvetica" pitchFamily="2" charset="0"/>
            </a:endParaRPr>
          </a:p>
        </p:txBody>
      </p:sp>
      <p:sp>
        <p:nvSpPr>
          <p:cNvPr id="9" name="TextBox 35">
            <a:extLst>
              <a:ext uri="{FF2B5EF4-FFF2-40B4-BE49-F238E27FC236}">
                <a16:creationId xmlns:a16="http://schemas.microsoft.com/office/drawing/2014/main" id="{1960B302-AD3F-F9EB-CEC3-62D89A8E6E11}"/>
              </a:ext>
            </a:extLst>
          </p:cNvPr>
          <p:cNvSpPr txBox="1"/>
          <p:nvPr/>
        </p:nvSpPr>
        <p:spPr>
          <a:xfrm>
            <a:off x="5494116" y="889427"/>
            <a:ext cx="6266084" cy="830997"/>
          </a:xfrm>
          <a:prstGeom prst="rect">
            <a:avLst/>
          </a:prstGeom>
          <a:noFill/>
        </p:spPr>
        <p:txBody>
          <a:bodyPr wrap="square" rtlCol="0">
            <a:spAutoFit/>
          </a:bodyPr>
          <a:lstStyle/>
          <a:p>
            <a:r>
              <a:rPr lang="en-US" sz="2400" b="1" dirty="0">
                <a:latin typeface="Helvetica" pitchFamily="2" charset="0"/>
              </a:rPr>
              <a:t>The Coverage, Grammar and Functional Language Teaching Resource</a:t>
            </a:r>
          </a:p>
        </p:txBody>
      </p:sp>
    </p:spTree>
    <p:extLst>
      <p:ext uri="{BB962C8B-B14F-4D97-AF65-F5344CB8AC3E}">
        <p14:creationId xmlns:p14="http://schemas.microsoft.com/office/powerpoint/2010/main" val="2173676174"/>
      </p:ext>
    </p:extLst>
  </p:cSld>
  <p:clrMapOvr>
    <a:masterClrMapping/>
  </p:clrMapOvr>
  <p:transition>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375079" y="0"/>
            <a:ext cx="4935682" cy="6861276"/>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537940" y="119331"/>
            <a:ext cx="6299200" cy="6740307"/>
          </a:xfrm>
          <a:prstGeom prst="rect">
            <a:avLst/>
          </a:prstGeom>
          <a:noFill/>
        </p:spPr>
        <p:txBody>
          <a:bodyPr wrap="square" lIns="91440" tIns="45720" rIns="91440" bIns="45720" rtlCol="0" anchor="t">
            <a:spAutoFit/>
          </a:bodyPr>
          <a:lstStyle/>
          <a:p>
            <a:pPr algn="just"/>
            <a:r>
              <a:rPr lang="en-GB" dirty="0">
                <a:latin typeface="Helvetica" pitchFamily="2" charset="0"/>
                <a:cs typeface="Arial" panose="020B0604020202020204" pitchFamily="34" charset="0"/>
              </a:rPr>
              <a:t>Within this document, you will find information about:</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coverage for this term.</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lexis families that assessments will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particular grammatical and functional language points that will be tested in the exams.</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preparation sections, you will find examples and explanations for the grammatical and functional language points that will be assessed this term.</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The grammar preparation sections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explanation of the meaning of the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specific grammatical structure used within the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links to further resources. </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explanation of the circumstances under which the structure is used.</a:t>
            </a:r>
          </a:p>
          <a:p>
            <a:pPr marL="541338" indent="-184150">
              <a:buFont typeface="Arial" panose="020B0604020202020204" pitchFamily="34" charset="0"/>
              <a:buChar char="•"/>
            </a:pPr>
            <a:r>
              <a:rPr lang="en-GB" dirty="0">
                <a:latin typeface="Helvetica" pitchFamily="2" charset="0"/>
                <a:cs typeface="Arial" panose="020B0604020202020204" pitchFamily="34" charset="0"/>
              </a:rPr>
              <a:t>more example sentences.</a:t>
            </a:r>
          </a:p>
          <a:p>
            <a:pPr marL="285750" indent="-285750" algn="just">
              <a:buFont typeface="Arial" panose="020B0604020202020204" pitchFamily="34" charset="0"/>
              <a:buChar char="•"/>
            </a:pPr>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functional language preparation section, there are examples and explanation of how the functional language is used, as well as relevant associated grammar points.  </a:t>
            </a:r>
          </a:p>
        </p:txBody>
      </p:sp>
    </p:spTree>
    <p:extLst>
      <p:ext uri="{BB962C8B-B14F-4D97-AF65-F5344CB8AC3E}">
        <p14:creationId xmlns:p14="http://schemas.microsoft.com/office/powerpoint/2010/main" val="4140590268"/>
      </p:ext>
    </p:extLst>
  </p:cSld>
  <p:clrMapOvr>
    <a:masterClrMapping/>
  </p:clrMapOvr>
  <p:transition>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1244601" y="3145921"/>
            <a:ext cx="7248672" cy="4608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chemeClr val="bg1"/>
                </a:solidFill>
                <a:latin typeface="Helvetica" pitchFamily="2" charset="0"/>
              </a:rPr>
              <a:t>Term 1 Assessment Coverage</a:t>
            </a:r>
          </a:p>
        </p:txBody>
      </p:sp>
    </p:spTree>
    <p:extLst>
      <p:ext uri="{BB962C8B-B14F-4D97-AF65-F5344CB8AC3E}">
        <p14:creationId xmlns:p14="http://schemas.microsoft.com/office/powerpoint/2010/main" val="2378650963"/>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7DF674FA-FF49-D09C-20B0-5BA484D989DE}"/>
              </a:ext>
            </a:extLst>
          </p:cNvPr>
          <p:cNvGraphicFramePr>
            <a:graphicFrameLocks noGrp="1"/>
          </p:cNvGraphicFramePr>
          <p:nvPr>
            <p:extLst>
              <p:ext uri="{D42A27DB-BD31-4B8C-83A1-F6EECF244321}">
                <p14:modId xmlns:p14="http://schemas.microsoft.com/office/powerpoint/2010/main" val="3477373243"/>
              </p:ext>
            </p:extLst>
          </p:nvPr>
        </p:nvGraphicFramePr>
        <p:xfrm>
          <a:off x="0" y="0"/>
          <a:ext cx="12192000" cy="6988406"/>
        </p:xfrm>
        <a:graphic>
          <a:graphicData uri="http://schemas.openxmlformats.org/drawingml/2006/table">
            <a:tbl>
              <a:tblPr firstRow="1" firstCol="1" bandRow="1"/>
              <a:tblGrid>
                <a:gridCol w="2490352">
                  <a:extLst>
                    <a:ext uri="{9D8B030D-6E8A-4147-A177-3AD203B41FA5}">
                      <a16:colId xmlns:a16="http://schemas.microsoft.com/office/drawing/2014/main" val="2914872695"/>
                    </a:ext>
                  </a:extLst>
                </a:gridCol>
                <a:gridCol w="2963787">
                  <a:extLst>
                    <a:ext uri="{9D8B030D-6E8A-4147-A177-3AD203B41FA5}">
                      <a16:colId xmlns:a16="http://schemas.microsoft.com/office/drawing/2014/main" val="2992089045"/>
                    </a:ext>
                  </a:extLst>
                </a:gridCol>
                <a:gridCol w="3687766">
                  <a:extLst>
                    <a:ext uri="{9D8B030D-6E8A-4147-A177-3AD203B41FA5}">
                      <a16:colId xmlns:a16="http://schemas.microsoft.com/office/drawing/2014/main" val="2979611404"/>
                    </a:ext>
                  </a:extLst>
                </a:gridCol>
                <a:gridCol w="3050095">
                  <a:extLst>
                    <a:ext uri="{9D8B030D-6E8A-4147-A177-3AD203B41FA5}">
                      <a16:colId xmlns:a16="http://schemas.microsoft.com/office/drawing/2014/main" val="4135529639"/>
                    </a:ext>
                  </a:extLst>
                </a:gridCol>
              </a:tblGrid>
              <a:tr h="404664">
                <a:tc gridSpan="4">
                  <a:txBody>
                    <a:bodyPr/>
                    <a:lstStyle/>
                    <a:p>
                      <a:pPr algn="ctr">
                        <a:lnSpc>
                          <a:spcPct val="107000"/>
                        </a:lnSpc>
                        <a:spcAft>
                          <a:spcPts val="800"/>
                        </a:spcAft>
                      </a:pPr>
                      <a:r>
                        <a:rPr lang="en-US" sz="1200" b="1" dirty="0">
                          <a:solidFill>
                            <a:srgbClr val="FFFFFF"/>
                          </a:solidFill>
                          <a:effectLst/>
                          <a:latin typeface="Arial" panose="020B0604020202020204" pitchFamily="34" charset="0"/>
                          <a:ea typeface="Arial" panose="020B0604020202020204" pitchFamily="34" charset="0"/>
                          <a:cs typeface="Arial" panose="020B0604020202020204" pitchFamily="34" charset="0"/>
                        </a:rPr>
                        <a:t>Topic(s):</a:t>
                      </a:r>
                      <a:r>
                        <a:rPr lang="en-US" sz="1200" dirty="0">
                          <a:solidFill>
                            <a:srgbClr val="FFFFFF"/>
                          </a:solidFill>
                          <a:effectLst/>
                          <a:latin typeface="Arial" panose="020B0604020202020204" pitchFamily="34" charset="0"/>
                          <a:ea typeface="Arial" panose="020B0604020202020204" pitchFamily="34" charset="0"/>
                          <a:cs typeface="Arial" panose="020B0604020202020204" pitchFamily="34" charset="0"/>
                        </a:rPr>
                        <a:t> </a:t>
                      </a:r>
                      <a:r>
                        <a:rPr lang="en-US" sz="1200" b="1" dirty="0">
                          <a:solidFill>
                            <a:srgbClr val="FFFFFF"/>
                          </a:solidFill>
                          <a:effectLst/>
                          <a:latin typeface="Arial" panose="020B0604020202020204" pitchFamily="34" charset="0"/>
                          <a:ea typeface="Arial" panose="020B0604020202020204" pitchFamily="34" charset="0"/>
                          <a:cs typeface="Arial" panose="020B0604020202020204" pitchFamily="34" charset="0"/>
                        </a:rPr>
                        <a:t>Culture and customs, technology, people.</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A8C41"/>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4190786680"/>
                  </a:ext>
                </a:extLst>
              </a:tr>
              <a:tr h="274259">
                <a:tc>
                  <a:txBody>
                    <a:bodyPr/>
                    <a:lstStyle/>
                    <a:p>
                      <a:pPr algn="ctr">
                        <a:lnSpc>
                          <a:spcPct val="107000"/>
                        </a:lnSpc>
                        <a:spcAft>
                          <a:spcPts val="800"/>
                        </a:spcAft>
                      </a:pPr>
                      <a:r>
                        <a:rPr lang="en-US" sz="1200" b="1">
                          <a:solidFill>
                            <a:srgbClr val="FFFFFF"/>
                          </a:solidFill>
                          <a:effectLst/>
                          <a:latin typeface="Arial" panose="020B0604020202020204" pitchFamily="34" charset="0"/>
                          <a:ea typeface="Arial" panose="020B0604020202020204" pitchFamily="34" charset="0"/>
                          <a:cs typeface="Arial" panose="020B0604020202020204" pitchFamily="34" charset="0"/>
                        </a:rPr>
                        <a:t>ECFE Grammar</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2341"/>
                    </a:solidFill>
                  </a:tcPr>
                </a:tc>
                <a:tc>
                  <a:txBody>
                    <a:bodyPr/>
                    <a:lstStyle/>
                    <a:p>
                      <a:pPr marL="25400" algn="ctr">
                        <a:lnSpc>
                          <a:spcPct val="107000"/>
                        </a:lnSpc>
                        <a:spcAft>
                          <a:spcPts val="800"/>
                        </a:spcAft>
                      </a:pPr>
                      <a:r>
                        <a:rPr lang="en-US" sz="1200" b="1">
                          <a:solidFill>
                            <a:srgbClr val="FFFFFF"/>
                          </a:solidFill>
                          <a:effectLst/>
                          <a:latin typeface="Arial" panose="020B0604020202020204" pitchFamily="34" charset="0"/>
                          <a:ea typeface="Arial" panose="020B0604020202020204" pitchFamily="34" charset="0"/>
                          <a:cs typeface="Arial" panose="020B0604020202020204" pitchFamily="34" charset="0"/>
                        </a:rPr>
                        <a:t>Prerequisite</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447"/>
                    </a:solidFill>
                  </a:tcPr>
                </a:tc>
                <a:tc>
                  <a:txBody>
                    <a:bodyPr/>
                    <a:lstStyle/>
                    <a:p>
                      <a:pPr algn="ctr">
                        <a:lnSpc>
                          <a:spcPct val="107000"/>
                        </a:lnSpc>
                        <a:spcAft>
                          <a:spcPts val="800"/>
                        </a:spcAft>
                      </a:pPr>
                      <a:r>
                        <a:rPr lang="en-US" sz="1200" b="1">
                          <a:solidFill>
                            <a:srgbClr val="000000"/>
                          </a:solidFill>
                          <a:effectLst/>
                          <a:latin typeface="Arial" panose="020B0604020202020204" pitchFamily="34" charset="0"/>
                          <a:ea typeface="Arial" panose="020B0604020202020204" pitchFamily="34" charset="0"/>
                          <a:cs typeface="Arial" panose="020B0604020202020204" pitchFamily="34" charset="0"/>
                        </a:rPr>
                        <a:t>GSE Grammar</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CACE"/>
                    </a:solidFill>
                  </a:tcPr>
                </a:tc>
                <a:tc>
                  <a:txBody>
                    <a:bodyPr/>
                    <a:lstStyle/>
                    <a:p>
                      <a:pPr marL="15240" algn="ctr">
                        <a:lnSpc>
                          <a:spcPct val="107000"/>
                        </a:lnSpc>
                        <a:spcAft>
                          <a:spcPts val="800"/>
                        </a:spcAft>
                      </a:pPr>
                      <a:r>
                        <a:rPr lang="en-US" sz="1200" b="1" dirty="0">
                          <a:solidFill>
                            <a:srgbClr val="FFFFFF"/>
                          </a:solidFill>
                          <a:effectLst/>
                          <a:latin typeface="Arial" panose="020B0604020202020204" pitchFamily="34" charset="0"/>
                          <a:ea typeface="Arial" panose="020B0604020202020204" pitchFamily="34" charset="0"/>
                          <a:cs typeface="Arial" panose="020B0604020202020204" pitchFamily="34" charset="0"/>
                        </a:rPr>
                        <a:t>Functional Language</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2787606642"/>
                  </a:ext>
                </a:extLst>
              </a:tr>
              <a:tr h="962257">
                <a:tc>
                  <a:txBody>
                    <a:bodyPr/>
                    <a:lstStyle/>
                    <a:p>
                      <a:pPr marL="19685" algn="ctr">
                        <a:lnSpc>
                          <a:spcPct val="107000"/>
                        </a:lnSpc>
                        <a:spcAft>
                          <a:spcPts val="800"/>
                        </a:spcAft>
                      </a:pP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Conjunctions</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a:lnSpc>
                          <a:spcPct val="107000"/>
                        </a:lnSpc>
                        <a:spcAft>
                          <a:spcPts val="800"/>
                        </a:spcAft>
                      </a:pP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link clauses and sentences with a range of basic connectors. </a:t>
                      </a: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marL="17780" algn="ctr">
                        <a:lnSpc>
                          <a:spcPct val="107000"/>
                        </a:lnSpc>
                        <a:spcAft>
                          <a:spcPts val="800"/>
                        </a:spcAft>
                      </a:pP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use first, second and third conditionals.</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pPr>
                      <a:r>
                        <a:rPr lang="en-US" sz="1200">
                          <a:solidFill>
                            <a:srgbClr val="000000"/>
                          </a:solidFill>
                          <a:effectLst/>
                          <a:latin typeface="Arial" panose="020B0604020202020204" pitchFamily="34" charset="0"/>
                          <a:ea typeface="Arial" panose="020B0604020202020204" pitchFamily="34" charset="0"/>
                          <a:cs typeface="Arial" panose="020B0604020202020204" pitchFamily="34" charset="0"/>
                        </a:rPr>
                        <a:t>Can use a range of complex conjunctions in conditional statements (all three types). (64)</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6">
                  <a:txBody>
                    <a:bodyPr/>
                    <a:lstStyle/>
                    <a:p>
                      <a:pPr algn="ctr">
                        <a:lnSpc>
                          <a:spcPct val="107000"/>
                        </a:lnSpc>
                        <a:spcAft>
                          <a:spcPts val="800"/>
                        </a:spcAft>
                      </a:pP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Expressing opinion</a:t>
                      </a: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 </a:t>
                      </a: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algn="ctr">
                        <a:lnSpc>
                          <a:spcPct val="107000"/>
                        </a:lnSpc>
                        <a:spcAft>
                          <a:spcPts val="800"/>
                        </a:spcAft>
                      </a:pP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Describing past experiences and events</a:t>
                      </a: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algn="ctr">
                        <a:lnSpc>
                          <a:spcPct val="107000"/>
                        </a:lnSpc>
                        <a:spcAft>
                          <a:spcPts val="800"/>
                        </a:spcAft>
                      </a:pP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 </a:t>
                      </a: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marL="15240" algn="ctr">
                        <a:lnSpc>
                          <a:spcPct val="107000"/>
                        </a:lnSpc>
                        <a:spcAft>
                          <a:spcPts val="800"/>
                        </a:spcAft>
                      </a:pP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Expressing regret</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530588864"/>
                  </a:ext>
                </a:extLst>
              </a:tr>
              <a:tr h="1140904">
                <a:tc>
                  <a:txBody>
                    <a:bodyPr/>
                    <a:lstStyle/>
                    <a:p>
                      <a:pPr marL="19685" algn="ctr">
                        <a:lnSpc>
                          <a:spcPct val="107000"/>
                        </a:lnSpc>
                        <a:spcAft>
                          <a:spcPts val="800"/>
                        </a:spcAft>
                      </a:pPr>
                      <a:r>
                        <a:rPr lang="en-US" sz="1200">
                          <a:solidFill>
                            <a:srgbClr val="000000"/>
                          </a:solidFill>
                          <a:effectLst/>
                          <a:latin typeface="Arial" panose="020B0604020202020204" pitchFamily="34" charset="0"/>
                          <a:ea typeface="Arial" panose="020B0604020202020204" pitchFamily="34" charset="0"/>
                          <a:cs typeface="Arial" panose="020B0604020202020204" pitchFamily="34" charset="0"/>
                        </a:rPr>
                        <a:t>Conditionals: wishes / if only</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a:lnSpc>
                          <a:spcPct val="107000"/>
                        </a:lnSpc>
                        <a:spcAft>
                          <a:spcPts val="800"/>
                        </a:spcAft>
                      </a:pPr>
                      <a:r>
                        <a:rPr lang="en-US" sz="1200">
                          <a:solidFill>
                            <a:srgbClr val="000000"/>
                          </a:solidFill>
                          <a:effectLst/>
                          <a:latin typeface="Arial" panose="020B0604020202020204" pitchFamily="34" charset="0"/>
                          <a:ea typeface="Arial" panose="020B0604020202020204" pitchFamily="34" charset="0"/>
                          <a:cs typeface="Arial" panose="020B0604020202020204" pitchFamily="34" charset="0"/>
                        </a:rPr>
                        <a:t>Can use first, second and third conditionals.</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pP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use 'I wish/if only …' to express regrets and wishes about the past. (62)</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1958441044"/>
                  </a:ext>
                </a:extLst>
              </a:tr>
              <a:tr h="962257">
                <a:tc>
                  <a:txBody>
                    <a:bodyPr/>
                    <a:lstStyle/>
                    <a:p>
                      <a:pPr marL="19685" algn="ctr">
                        <a:lnSpc>
                          <a:spcPct val="107000"/>
                        </a:lnSpc>
                        <a:spcAft>
                          <a:spcPts val="800"/>
                        </a:spcAft>
                      </a:pPr>
                      <a:r>
                        <a:rPr lang="en-US" sz="1200">
                          <a:solidFill>
                            <a:srgbClr val="000000"/>
                          </a:solidFill>
                          <a:effectLst/>
                          <a:latin typeface="Arial" panose="020B0604020202020204" pitchFamily="34" charset="0"/>
                          <a:ea typeface="Arial" panose="020B0604020202020204" pitchFamily="34" charset="0"/>
                          <a:cs typeface="Arial" panose="020B0604020202020204" pitchFamily="34" charset="0"/>
                        </a:rPr>
                        <a:t>Clauses and phrases: imperatives</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fontAlgn="base">
                        <a:lnSpc>
                          <a:spcPct val="107000"/>
                        </a:lnSpc>
                        <a:spcAft>
                          <a:spcPts val="800"/>
                        </a:spcAft>
                      </a:pP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use verbs in the imperative.</a:t>
                      </a: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marL="17780" algn="ctr">
                        <a:lnSpc>
                          <a:spcPct val="107000"/>
                        </a:lnSpc>
                        <a:spcAft>
                          <a:spcPts val="800"/>
                        </a:spcAft>
                      </a:pP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use ’ll+ infinitive for spontaneous decisions and offers.</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pP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use 'will' + infinitive for orders and instructions. (65)</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794020637"/>
                  </a:ext>
                </a:extLst>
              </a:tr>
              <a:tr h="1140904">
                <a:tc>
                  <a:txBody>
                    <a:bodyPr/>
                    <a:lstStyle/>
                    <a:p>
                      <a:pPr marL="19685" algn="ctr">
                        <a:lnSpc>
                          <a:spcPct val="107000"/>
                        </a:lnSpc>
                        <a:spcAft>
                          <a:spcPts val="800"/>
                        </a:spcAft>
                      </a:pPr>
                      <a:r>
                        <a:rPr lang="en-US" sz="1200">
                          <a:solidFill>
                            <a:srgbClr val="000000"/>
                          </a:solidFill>
                          <a:effectLst/>
                          <a:latin typeface="Arial" panose="020B0604020202020204" pitchFamily="34" charset="0"/>
                          <a:ea typeface="Calibri" panose="020F0502020204030204" pitchFamily="34" charset="0"/>
                          <a:cs typeface="Arial" panose="020B0604020202020204" pitchFamily="34" charset="0"/>
                        </a:rPr>
                        <a:t>Modals: present modals</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a:lnSpc>
                          <a:spcPct val="107000"/>
                        </a:lnSpc>
                        <a:spcAft>
                          <a:spcPts val="800"/>
                        </a:spcAft>
                      </a:pP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use 'had to ...'/'Did … have to…?' to refer to past necessity and obligation. (46)</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pP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use 'need' with verbs in the gerund to express necessity. (63)</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3310229766"/>
                  </a:ext>
                </a:extLst>
              </a:tr>
              <a:tr h="1140904">
                <a:tc>
                  <a:txBody>
                    <a:bodyPr/>
                    <a:lstStyle/>
                    <a:p>
                      <a:pPr marL="19685" algn="ctr">
                        <a:lnSpc>
                          <a:spcPct val="107000"/>
                        </a:lnSpc>
                        <a:spcAft>
                          <a:spcPts val="800"/>
                        </a:spcAft>
                      </a:pPr>
                      <a:r>
                        <a:rPr lang="en-US" sz="1200">
                          <a:solidFill>
                            <a:srgbClr val="000000"/>
                          </a:solidFill>
                          <a:effectLst/>
                          <a:latin typeface="Arial" panose="020B0604020202020204" pitchFamily="34" charset="0"/>
                          <a:ea typeface="Arial" panose="020B0604020202020204" pitchFamily="34" charset="0"/>
                          <a:cs typeface="Arial" panose="020B0604020202020204" pitchFamily="34" charset="0"/>
                        </a:rPr>
                        <a:t>Passives: past perfect passive</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a:lnSpc>
                          <a:spcPct val="107000"/>
                        </a:lnSpc>
                        <a:spcAft>
                          <a:spcPts val="800"/>
                        </a:spcAft>
                      </a:pPr>
                      <a:r>
                        <a:rPr lang="en-US" sz="1200">
                          <a:solidFill>
                            <a:srgbClr val="000000"/>
                          </a:solidFill>
                          <a:effectLst/>
                          <a:latin typeface="Arial" panose="020B0604020202020204" pitchFamily="34" charset="0"/>
                          <a:ea typeface="Calibri" panose="020F0502020204030204" pitchFamily="34" charset="0"/>
                          <a:cs typeface="Arial" panose="020B0604020202020204" pitchFamily="34" charset="0"/>
                        </a:rPr>
                        <a:t>Can make affirmative statements using common irregular past simple forms.</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pP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use the past perfect passive. (64)</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2493155533"/>
                  </a:ext>
                </a:extLst>
              </a:tr>
              <a:tr h="962257">
                <a:tc>
                  <a:txBody>
                    <a:bodyPr/>
                    <a:lstStyle/>
                    <a:p>
                      <a:pPr marL="19685" algn="ctr">
                        <a:lnSpc>
                          <a:spcPct val="107000"/>
                        </a:lnSpc>
                        <a:spcAft>
                          <a:spcPts val="800"/>
                        </a:spcAft>
                      </a:pPr>
                      <a:r>
                        <a:rPr lang="en-US" sz="1200">
                          <a:solidFill>
                            <a:srgbClr val="000000"/>
                          </a:solidFill>
                          <a:effectLst/>
                          <a:latin typeface="Arial" panose="020B0604020202020204" pitchFamily="34" charset="0"/>
                          <a:ea typeface="Arial" panose="020B0604020202020204" pitchFamily="34" charset="0"/>
                          <a:cs typeface="Arial" panose="020B0604020202020204" pitchFamily="34" charset="0"/>
                        </a:rPr>
                        <a:t>Clauses and phrases: defining and non-defining relative clauses</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a:lnSpc>
                          <a:spcPct val="107000"/>
                        </a:lnSpc>
                        <a:spcAft>
                          <a:spcPts val="800"/>
                        </a:spcAft>
                      </a:pPr>
                      <a:r>
                        <a:rPr lang="en-US"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Can ask a range of </a:t>
                      </a:r>
                      <a:r>
                        <a:rPr lang="en-US" sz="1200"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wh</a:t>
                      </a:r>
                      <a:r>
                        <a:rPr lang="en-US"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 questions.</a:t>
                      </a: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marL="17780" algn="ctr">
                        <a:lnSpc>
                          <a:spcPct val="107000"/>
                        </a:lnSpc>
                        <a:spcAft>
                          <a:spcPts val="800"/>
                        </a:spcAft>
                      </a:pPr>
                      <a:r>
                        <a:rPr lang="en-US"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Can form questions with prepositional verbs and final prepositions.</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pP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use defining relative clauses and non-defining relative clauses ending in a preposition, with ‘who/which/that’ as the complement of the preposition. (See English Grammar Profile)</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310427171"/>
                  </a:ext>
                </a:extLst>
              </a:tr>
            </a:tbl>
          </a:graphicData>
        </a:graphic>
      </p:graphicFrame>
    </p:spTree>
    <p:extLst>
      <p:ext uri="{BB962C8B-B14F-4D97-AF65-F5344CB8AC3E}">
        <p14:creationId xmlns:p14="http://schemas.microsoft.com/office/powerpoint/2010/main" val="1043678172"/>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B8325CAE-AE48-2FC1-A66A-0642C70EB3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503486" y="17158"/>
            <a:ext cx="6688514" cy="6858000"/>
          </a:xfrm>
          <a:prstGeom prst="rect">
            <a:avLst/>
          </a:prstGeom>
          <a:solidFill>
            <a:srgbClr val="CAD9F2"/>
          </a:solidFill>
        </p:spPr>
      </p:pic>
      <p:sp>
        <p:nvSpPr>
          <p:cNvPr id="17" name="TextBox 35">
            <a:extLst>
              <a:ext uri="{FF2B5EF4-FFF2-40B4-BE49-F238E27FC236}">
                <a16:creationId xmlns:a16="http://schemas.microsoft.com/office/drawing/2014/main" id="{E4A89B44-3D4C-30DF-043F-AA96F228FAE5}"/>
              </a:ext>
            </a:extLst>
          </p:cNvPr>
          <p:cNvSpPr txBox="1"/>
          <p:nvPr/>
        </p:nvSpPr>
        <p:spPr>
          <a:xfrm>
            <a:off x="689481" y="3274462"/>
            <a:ext cx="4589152" cy="1077218"/>
          </a:xfrm>
          <a:prstGeom prst="rect">
            <a:avLst/>
          </a:prstGeom>
          <a:noFill/>
        </p:spPr>
        <p:txBody>
          <a:bodyPr wrap="square" rtlCol="0">
            <a:spAutoFit/>
          </a:bodyPr>
          <a:lstStyle/>
          <a:p>
            <a:r>
              <a:rPr lang="en-GB" sz="3200" b="1" dirty="0">
                <a:solidFill>
                  <a:schemeClr val="tx2"/>
                </a:solidFill>
                <a:latin typeface="Helvetica" pitchFamily="2" charset="0"/>
              </a:rPr>
              <a:t>Term 1 preparation: Grammar</a:t>
            </a:r>
          </a:p>
        </p:txBody>
      </p:sp>
      <p:cxnSp>
        <p:nvCxnSpPr>
          <p:cNvPr id="13" name="Straight Connector 7">
            <a:extLst>
              <a:ext uri="{FF2B5EF4-FFF2-40B4-BE49-F238E27FC236}">
                <a16:creationId xmlns:a16="http://schemas.microsoft.com/office/drawing/2014/main" id="{667C3293-6C02-BB42-858B-5AC74FF49B92}"/>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5" name="Straight Connector 7">
            <a:extLst>
              <a:ext uri="{FF2B5EF4-FFF2-40B4-BE49-F238E27FC236}">
                <a16:creationId xmlns:a16="http://schemas.microsoft.com/office/drawing/2014/main" id="{261CBF84-02FA-BA41-B05E-60A20AA1F4ED}"/>
              </a:ext>
            </a:extLst>
          </p:cNvPr>
          <p:cNvCxnSpPr>
            <a:cxnSpLocks/>
          </p:cNvCxnSpPr>
          <p:nvPr/>
        </p:nvCxnSpPr>
        <p:spPr>
          <a:xfrm>
            <a:off x="3119667"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23386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FF4AF-2EF0-E5DC-D2EF-07B2E581E360}"/>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6B77C59-D6E2-645D-3302-5429B484B657}"/>
              </a:ext>
            </a:extLst>
          </p:cNvPr>
          <p:cNvGraphicFramePr>
            <a:graphicFrameLocks noGrp="1"/>
          </p:cNvGraphicFramePr>
          <p:nvPr>
            <p:extLst>
              <p:ext uri="{D42A27DB-BD31-4B8C-83A1-F6EECF244321}">
                <p14:modId xmlns:p14="http://schemas.microsoft.com/office/powerpoint/2010/main" val="2713824183"/>
              </p:ext>
            </p:extLst>
          </p:nvPr>
        </p:nvGraphicFramePr>
        <p:xfrm>
          <a:off x="474689" y="174011"/>
          <a:ext cx="11242621" cy="6536799"/>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874888">
                <a:tc gridSpan="2">
                  <a:txBody>
                    <a:bodyPr/>
                    <a:lstStyle/>
                    <a:p>
                      <a:pPr marL="342900" indent="-342900" algn="l" defTabSz="914400" rtl="0" eaLnBrk="1" latinLnBrk="0" hangingPunct="1">
                        <a:lnSpc>
                          <a:spcPct val="114000"/>
                        </a:lnSpc>
                        <a:buFont typeface="+mj-lt"/>
                        <a:buAutoNum type="alphaLcPeriod"/>
                      </a:pPr>
                      <a:r>
                        <a:rPr lang="en-US" sz="1600" b="1" u="none" dirty="0">
                          <a:solidFill>
                            <a:schemeClr val="tx2"/>
                          </a:solidFill>
                          <a:effectLst/>
                          <a:latin typeface="Arial" panose="020B0604020202020204" pitchFamily="34" charset="0"/>
                          <a:ea typeface="Yu Mincho" panose="02020400000000000000" pitchFamily="18" charset="-128"/>
                          <a:cs typeface="Arial" panose="020B0604020202020204" pitchFamily="34" charset="0"/>
                        </a:rPr>
                        <a:t>You won’t be allowed in the venue unless you pay for your ticket in advance. </a:t>
                      </a:r>
                    </a:p>
                    <a:p>
                      <a:pPr marL="342900" indent="-342900" algn="l" defTabSz="914400" rtl="0" eaLnBrk="1" latinLnBrk="0" hangingPunct="1">
                        <a:lnSpc>
                          <a:spcPct val="114000"/>
                        </a:lnSpc>
                        <a:buFont typeface="+mj-lt"/>
                        <a:buAutoNum type="alphaLcPeriod"/>
                      </a:pPr>
                      <a:r>
                        <a:rPr lang="en-US" sz="1600" b="1" u="none" dirty="0">
                          <a:solidFill>
                            <a:schemeClr val="tx2"/>
                          </a:solidFill>
                          <a:effectLst/>
                          <a:latin typeface="Arial" panose="020B0604020202020204" pitchFamily="34" charset="0"/>
                          <a:ea typeface="Yu Mincho" panose="02020400000000000000" pitchFamily="18" charset="-128"/>
                          <a:cs typeface="Arial" panose="020B0604020202020204" pitchFamily="34" charset="0"/>
                        </a:rPr>
                        <a:t>Provided I had internet on my phone, I would be happy to live alone on an island!</a:t>
                      </a:r>
                    </a:p>
                    <a:p>
                      <a:pPr marL="342900" indent="-342900" algn="l" defTabSz="914400" rtl="0" eaLnBrk="1" latinLnBrk="0" hangingPunct="1">
                        <a:lnSpc>
                          <a:spcPct val="114000"/>
                        </a:lnSpc>
                        <a:buFont typeface="+mj-lt"/>
                        <a:buAutoNum type="alphaLcPeriod"/>
                      </a:pPr>
                      <a:r>
                        <a:rPr lang="en-US" sz="1600" b="1" u="none" dirty="0">
                          <a:solidFill>
                            <a:schemeClr val="tx2"/>
                          </a:solidFill>
                          <a:effectLst/>
                          <a:latin typeface="Arial" panose="020B0604020202020204" pitchFamily="34" charset="0"/>
                          <a:ea typeface="Yu Mincho" panose="02020400000000000000" pitchFamily="18" charset="-128"/>
                          <a:cs typeface="Arial" panose="020B0604020202020204" pitchFamily="34" charset="0"/>
                        </a:rPr>
                        <a:t>Even if the code had worked, I would have still needed to check the data.</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788091">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342900" lvl="0" indent="-342900" algn="l" rtl="0">
                        <a:lnSpc>
                          <a:spcPct val="115000"/>
                        </a:lnSpc>
                        <a:buFont typeface="+mj-lt"/>
                        <a:buAutoNum type="alphaLcPeriod"/>
                      </a:pPr>
                      <a:r>
                        <a:rPr lang="en-GB" sz="1600"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Is the event in the past, present or future? I’m not allowed in – what do I need to do?</a:t>
                      </a:r>
                    </a:p>
                    <a:p>
                      <a:pPr marL="342900" lvl="0" indent="-342900" algn="l" rtl="0">
                        <a:lnSpc>
                          <a:spcPct val="115000"/>
                        </a:lnSpc>
                        <a:buFont typeface="+mj-lt"/>
                        <a:buAutoNum type="alphaLcPeriod"/>
                      </a:pPr>
                      <a:r>
                        <a:rPr lang="en-GB" sz="1600"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Will the person </a:t>
                      </a:r>
                      <a:r>
                        <a:rPr lang="en-GB" sz="1600" i="1"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really</a:t>
                      </a:r>
                      <a:r>
                        <a:rPr lang="en-GB" sz="1600" i="0"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 live on an island? Would they like to? What’s the one thing they need?</a:t>
                      </a:r>
                      <a:endParaRPr lang="en-GB" sz="1600"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endParaRPr>
                    </a:p>
                    <a:p>
                      <a:pPr marL="342900" lvl="0" indent="-342900" algn="l" rtl="0">
                        <a:lnSpc>
                          <a:spcPct val="115000"/>
                        </a:lnSpc>
                        <a:buFont typeface="+mj-lt"/>
                        <a:buAutoNum type="alphaLcPeriod"/>
                      </a:pPr>
                      <a:r>
                        <a:rPr lang="en-GB" sz="1600"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Did the code work? Did this make a difference to checking the data?</a:t>
                      </a:r>
                    </a:p>
                  </a:txBody>
                  <a:tcPr marL="7200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2759545">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lvl="0" indent="0" algn="l" rtl="0">
                        <a:buNone/>
                      </a:pPr>
                      <a:endParaRPr lang="en-GB" sz="1600" u="none" baseline="0" dirty="0">
                        <a:solidFill>
                          <a:srgbClr val="405169"/>
                        </a:solidFill>
                        <a:latin typeface="Arial" panose="020B0604020202020204" pitchFamily="34" charset="0"/>
                        <a:cs typeface="Arial" panose="020B0604020202020204" pitchFamily="34" charset="0"/>
                      </a:endParaRPr>
                    </a:p>
                    <a:p>
                      <a:pPr marL="0" lvl="0" indent="0" algn="l" rtl="0">
                        <a:buNone/>
                      </a:pPr>
                      <a:endParaRPr lang="en-GB" sz="1600" baseline="0" dirty="0">
                        <a:solidFill>
                          <a:srgbClr val="405169"/>
                        </a:solidFill>
                        <a:latin typeface="Arial" panose="020B0604020202020204" pitchFamily="34" charset="0"/>
                        <a:cs typeface="Arial" panose="020B0604020202020204" pitchFamily="34" charset="0"/>
                      </a:endParaRPr>
                    </a:p>
                    <a:p>
                      <a:pPr marL="0" lvl="0" indent="0" algn="l" rtl="0">
                        <a:buNone/>
                      </a:pPr>
                      <a:endParaRPr lang="en-GB" sz="1600" baseline="0" dirty="0">
                        <a:solidFill>
                          <a:srgbClr val="405169"/>
                        </a:solidFill>
                        <a:latin typeface="Arial" panose="020B0604020202020204" pitchFamily="34" charset="0"/>
                        <a:cs typeface="Arial" panose="020B0604020202020204" pitchFamily="34" charset="0"/>
                      </a:endParaRPr>
                    </a:p>
                    <a:p>
                      <a:pPr marL="0" lvl="0" indent="0" algn="l" rtl="0">
                        <a:buNone/>
                      </a:pPr>
                      <a:endParaRPr lang="en-GB" sz="1600" baseline="0" dirty="0">
                        <a:solidFill>
                          <a:srgbClr val="405169"/>
                        </a:solidFill>
                        <a:latin typeface="Arial" panose="020B0604020202020204" pitchFamily="34" charset="0"/>
                        <a:cs typeface="Arial" panose="020B0604020202020204" pitchFamily="34" charset="0"/>
                      </a:endParaRPr>
                    </a:p>
                    <a:p>
                      <a:pPr marL="0" lvl="0" indent="0" algn="l" rtl="0">
                        <a:buNone/>
                      </a:pPr>
                      <a:endParaRPr lang="en-GB" sz="1600" baseline="0" dirty="0">
                        <a:solidFill>
                          <a:srgbClr val="405169"/>
                        </a:solidFill>
                        <a:latin typeface="Arial" panose="020B0604020202020204" pitchFamily="34" charset="0"/>
                        <a:cs typeface="Arial" panose="020B0604020202020204" pitchFamily="34" charset="0"/>
                      </a:endParaRPr>
                    </a:p>
                    <a:p>
                      <a:pPr marL="0" lvl="0" indent="0" algn="l" rtl="0">
                        <a:buNone/>
                      </a:pPr>
                      <a:r>
                        <a:rPr lang="en-GB" sz="1600" baseline="0" dirty="0">
                          <a:solidFill>
                            <a:srgbClr val="405169"/>
                          </a:solidFill>
                          <a:latin typeface="Arial" panose="020B0604020202020204" pitchFamily="34" charset="0"/>
                          <a:cs typeface="Arial" panose="020B0604020202020204" pitchFamily="34" charset="0"/>
                        </a:rPr>
                        <a:t>Conjunctions like “unless”, “provided”, “as long as” can replace the “if” in the If-clause.</a:t>
                      </a:r>
                    </a:p>
                    <a:p>
                      <a:pPr marL="0" lvl="0" indent="0" algn="l" rtl="0">
                        <a:buNone/>
                      </a:pPr>
                      <a:r>
                        <a:rPr lang="en-GB" sz="1600" baseline="0" dirty="0">
                          <a:solidFill>
                            <a:srgbClr val="405169"/>
                          </a:solidFill>
                          <a:latin typeface="Arial" panose="020B0604020202020204" pitchFamily="34" charset="0"/>
                          <a:cs typeface="Arial" panose="020B0604020202020204" pitchFamily="34" charset="0"/>
                        </a:rPr>
                        <a:t>Either the if clause or the result clause can come first; you only need a comma if the if clause is first.</a:t>
                      </a:r>
                    </a:p>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lang="en-GB" sz="1600" b="1" u="none" strike="noStrike" kern="1200" dirty="0">
                          <a:solidFill>
                            <a:schemeClr val="tx2"/>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G.5.1 Conditionals (Zero)</a:t>
                      </a:r>
                      <a:r>
                        <a:rPr lang="en-US" sz="1600" b="1" u="none" strike="noStrike" kern="1200" dirty="0">
                          <a:solidFill>
                            <a:schemeClr val="tx2"/>
                          </a:solidFill>
                          <a:effectLst/>
                          <a:latin typeface="Arial" panose="020B0604020202020204" pitchFamily="34" charset="0"/>
                          <a:ea typeface="+mn-ea"/>
                          <a:cs typeface="Arial" panose="020B0604020202020204" pitchFamily="34" charset="0"/>
                        </a:rPr>
                        <a:t>, </a:t>
                      </a:r>
                      <a:r>
                        <a:rPr lang="en-GB" sz="1600" b="1" u="none" strike="noStrike" kern="1200" dirty="0">
                          <a:solidFill>
                            <a:schemeClr val="tx2"/>
                          </a:solidFill>
                          <a:effectLst/>
                          <a:latin typeface="Arial" panose="020B0604020202020204" pitchFamily="34" charset="0"/>
                          <a:ea typeface="+mn-ea"/>
                          <a:cs typeface="Arial" panose="020B0604020202020204" pitchFamily="34" charset="0"/>
                          <a:hlinkClick r:id="rId3">
                            <a:extLst>
                              <a:ext uri="{A12FA001-AC4F-418D-AE19-62706E023703}">
                                <ahyp:hlinkClr xmlns:ahyp="http://schemas.microsoft.com/office/drawing/2018/hyperlinkcolor" val="tx"/>
                              </a:ext>
                            </a:extLst>
                          </a:hlinkClick>
                        </a:rPr>
                        <a:t>G.5.2 Conditionals (First)</a:t>
                      </a:r>
                      <a:r>
                        <a:rPr lang="en-US" sz="1600" b="1" u="none" strike="noStrike" kern="1200" dirty="0">
                          <a:solidFill>
                            <a:schemeClr val="tx2"/>
                          </a:solidFill>
                          <a:effectLst/>
                          <a:latin typeface="Arial" panose="020B0604020202020204" pitchFamily="34" charset="0"/>
                          <a:ea typeface="+mn-ea"/>
                          <a:cs typeface="Arial" panose="020B0604020202020204" pitchFamily="34" charset="0"/>
                        </a:rPr>
                        <a:t>, </a:t>
                      </a:r>
                      <a:r>
                        <a:rPr lang="en-GB" sz="1600" b="1" u="none" strike="noStrike" kern="1200" dirty="0">
                          <a:solidFill>
                            <a:schemeClr val="tx2"/>
                          </a:solidFill>
                          <a:effectLst/>
                          <a:latin typeface="Arial" panose="020B0604020202020204" pitchFamily="34" charset="0"/>
                          <a:ea typeface="+mn-ea"/>
                          <a:cs typeface="Arial" panose="020B0604020202020204" pitchFamily="34" charset="0"/>
                          <a:hlinkClick r:id="rId4">
                            <a:extLst>
                              <a:ext uri="{A12FA001-AC4F-418D-AE19-62706E023703}">
                                <ahyp:hlinkClr xmlns:ahyp="http://schemas.microsoft.com/office/drawing/2018/hyperlinkcolor" val="tx"/>
                              </a:ext>
                            </a:extLst>
                          </a:hlinkClick>
                        </a:rPr>
                        <a:t>G.5.3 Conditionals (Second)</a:t>
                      </a:r>
                      <a:endParaRPr lang="en-US" sz="1600" b="1" kern="1200" dirty="0">
                        <a:solidFill>
                          <a:schemeClr val="tx2"/>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lang="en-GB" sz="1600" b="1" u="none" strike="noStrike" kern="1200" dirty="0">
                          <a:solidFill>
                            <a:schemeClr val="tx2"/>
                          </a:solidFill>
                          <a:effectLst/>
                          <a:latin typeface="Arial" panose="020B0604020202020204" pitchFamily="34" charset="0"/>
                          <a:ea typeface="+mn-ea"/>
                          <a:cs typeface="Arial" panose="020B0604020202020204" pitchFamily="34" charset="0"/>
                          <a:hlinkClick r:id="rId5">
                            <a:extLst>
                              <a:ext uri="{A12FA001-AC4F-418D-AE19-62706E023703}">
                                <ahyp:hlinkClr xmlns:ahyp="http://schemas.microsoft.com/office/drawing/2018/hyperlinkcolor" val="tx"/>
                              </a:ext>
                            </a:extLst>
                          </a:hlinkClick>
                        </a:rPr>
                        <a:t>G.5.4 Conditionals (Third)</a:t>
                      </a:r>
                      <a:r>
                        <a:rPr lang="en-US" sz="1600" b="1" u="none" strike="noStrike" kern="1200" dirty="0">
                          <a:solidFill>
                            <a:schemeClr val="tx2"/>
                          </a:solidFill>
                          <a:effectLst/>
                          <a:latin typeface="Arial" panose="020B0604020202020204" pitchFamily="34" charset="0"/>
                          <a:ea typeface="+mn-ea"/>
                          <a:cs typeface="Arial" panose="020B0604020202020204" pitchFamily="34" charset="0"/>
                        </a:rPr>
                        <a:t>, </a:t>
                      </a:r>
                      <a:r>
                        <a:rPr lang="en-GB" sz="1600" b="1" u="sng" kern="1200" dirty="0">
                          <a:solidFill>
                            <a:schemeClr val="tx2"/>
                          </a:solidFill>
                          <a:effectLst/>
                          <a:latin typeface="Arial" panose="020B0604020202020204" pitchFamily="34" charset="0"/>
                          <a:ea typeface="+mn-ea"/>
                          <a:cs typeface="Arial" panose="020B0604020202020204" pitchFamily="34" charset="0"/>
                          <a:hlinkClick r:id="rId6">
                            <a:extLst>
                              <a:ext uri="{A12FA001-AC4F-418D-AE19-62706E023703}">
                                <ahyp:hlinkClr xmlns:ahyp="http://schemas.microsoft.com/office/drawing/2018/hyperlinkcolor" val="tx"/>
                              </a:ext>
                            </a:extLst>
                          </a:hlinkClick>
                        </a:rPr>
                        <a:t>New Grammar Lesson_Mixed Conditionals</a:t>
                      </a:r>
                      <a:endParaRPr lang="en-US" sz="1600" b="1" kern="1200" dirty="0">
                        <a:solidFill>
                          <a:schemeClr val="tx2"/>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lang="en-GB" sz="1600" b="1" u="none" strike="noStrike" kern="1200" dirty="0">
                          <a:solidFill>
                            <a:schemeClr val="tx2"/>
                          </a:solidFill>
                          <a:effectLst/>
                          <a:latin typeface="Arial" panose="020B0604020202020204" pitchFamily="34" charset="0"/>
                          <a:ea typeface="+mn-ea"/>
                          <a:cs typeface="Arial" panose="020B0604020202020204" pitchFamily="34" charset="0"/>
                          <a:hlinkClick r:id="rId7">
                            <a:extLst>
                              <a:ext uri="{A12FA001-AC4F-418D-AE19-62706E023703}">
                                <ahyp:hlinkClr xmlns:ahyp="http://schemas.microsoft.com/office/drawing/2018/hyperlinkcolor" val="tx"/>
                              </a:ext>
                            </a:extLst>
                          </a:hlinkClick>
                        </a:rPr>
                        <a:t>G.6.2 Conjunctions (subordinating)</a:t>
                      </a:r>
                      <a:endParaRPr lang="en-US" sz="1600" b="1" kern="1200" dirty="0">
                        <a:solidFill>
                          <a:schemeClr val="tx2"/>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096179">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solidFill>
                            <a:srgbClr val="405169"/>
                          </a:solidFill>
                          <a:latin typeface="Arial" panose="020B0604020202020204" pitchFamily="34" charset="0"/>
                          <a:cs typeface="Arial" panose="020B0604020202020204" pitchFamily="34" charset="0"/>
                        </a:rPr>
                        <a:t>“Unless” is used in place of ”If...not” to introduce a negative condition (most often for first conditional).</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solidFill>
                            <a:srgbClr val="405169"/>
                          </a:solidFill>
                          <a:latin typeface="Arial" panose="020B0604020202020204" pitchFamily="34" charset="0"/>
                          <a:cs typeface="Arial" panose="020B0604020202020204" pitchFamily="34" charset="0"/>
                        </a:rPr>
                        <a:t>“Provided” or “As long as” is used to say that this is needed - it must be in place.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baseline="0" dirty="0">
                          <a:solidFill>
                            <a:srgbClr val="405169"/>
                          </a:solidFill>
                          <a:latin typeface="Arial" panose="020B0604020202020204" pitchFamily="34" charset="0"/>
                          <a:cs typeface="Arial" panose="020B0604020202020204" pitchFamily="34" charset="0"/>
                        </a:rPr>
                        <a:t>“Even if” means that the ‘if’ condition won’t change the result.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baseline="0" dirty="0">
                          <a:solidFill>
                            <a:srgbClr val="405169"/>
                          </a:solidFill>
                          <a:latin typeface="Arial" panose="020B0604020202020204" pitchFamily="34" charset="0"/>
                          <a:cs typeface="Arial" panose="020B0604020202020204" pitchFamily="34" charset="0"/>
                        </a:rPr>
                        <a:t>“Assuming” means that we guess the ‘if’ condition will be in place.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961495">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lvl="0" algn="l" rtl="0"/>
                      <a:r>
                        <a:rPr lang="en-US" sz="1600" u="sng" dirty="0">
                          <a:solidFill>
                            <a:srgbClr val="405169"/>
                          </a:solidFill>
                          <a:latin typeface="Arial" panose="020B0604020202020204" pitchFamily="34" charset="0"/>
                          <a:cs typeface="Arial" panose="020B0604020202020204" pitchFamily="34" charset="0"/>
                        </a:rPr>
                        <a:t>Providing</a:t>
                      </a:r>
                      <a:r>
                        <a:rPr lang="en-US" sz="1600" u="none" dirty="0">
                          <a:solidFill>
                            <a:srgbClr val="405169"/>
                          </a:solidFill>
                          <a:latin typeface="Arial" panose="020B0604020202020204" pitchFamily="34" charset="0"/>
                          <a:cs typeface="Arial" panose="020B0604020202020204" pitchFamily="34" charset="0"/>
                        </a:rPr>
                        <a:t> all the students remember their laptops, it will be a very successful session.</a:t>
                      </a:r>
                      <a:endParaRPr lang="en-US" sz="1600" u="sng" baseline="0" dirty="0">
                        <a:solidFill>
                          <a:srgbClr val="405169"/>
                        </a:solidFill>
                        <a:latin typeface="Arial" panose="020B0604020202020204" pitchFamily="34" charset="0"/>
                        <a:cs typeface="Arial" panose="020B0604020202020204" pitchFamily="34" charset="0"/>
                      </a:endParaRPr>
                    </a:p>
                    <a:p>
                      <a:pPr lvl="0" algn="l" rtl="0"/>
                      <a:r>
                        <a:rPr lang="en-US" sz="1600" u="none" baseline="0" dirty="0">
                          <a:solidFill>
                            <a:srgbClr val="405169"/>
                          </a:solidFill>
                          <a:latin typeface="Arial" panose="020B0604020202020204" pitchFamily="34" charset="0"/>
                          <a:cs typeface="Arial" panose="020B0604020202020204" pitchFamily="34" charset="0"/>
                        </a:rPr>
                        <a:t>I would still live in my local village </a:t>
                      </a:r>
                      <a:r>
                        <a:rPr lang="en-US" sz="1600" u="sng" baseline="0" dirty="0">
                          <a:solidFill>
                            <a:srgbClr val="405169"/>
                          </a:solidFill>
                          <a:latin typeface="Arial" panose="020B0604020202020204" pitchFamily="34" charset="0"/>
                          <a:cs typeface="Arial" panose="020B0604020202020204" pitchFamily="34" charset="0"/>
                        </a:rPr>
                        <a:t>even if</a:t>
                      </a:r>
                      <a:r>
                        <a:rPr lang="en-US" sz="1600" u="none" baseline="0" dirty="0">
                          <a:solidFill>
                            <a:srgbClr val="405169"/>
                          </a:solidFill>
                          <a:latin typeface="Arial" panose="020B0604020202020204" pitchFamily="34" charset="0"/>
                          <a:cs typeface="Arial" panose="020B0604020202020204" pitchFamily="34" charset="0"/>
                        </a:rPr>
                        <a:t> I were a millionaire.</a:t>
                      </a:r>
                      <a:endParaRPr lang="en-US" sz="1600" baseline="0" dirty="0">
                        <a:solidFill>
                          <a:srgbClr val="405169"/>
                        </a:solidFill>
                        <a:latin typeface="Arial" panose="020B0604020202020204" pitchFamily="34" charset="0"/>
                        <a:cs typeface="Arial" panose="020B0604020202020204" pitchFamily="34" charset="0"/>
                      </a:endParaRPr>
                    </a:p>
                    <a:p>
                      <a:pPr lvl="0" algn="l" rtl="0"/>
                      <a:r>
                        <a:rPr lang="en-US" sz="1600" u="sng" baseline="0" dirty="0">
                          <a:solidFill>
                            <a:srgbClr val="405169"/>
                          </a:solidFill>
                          <a:latin typeface="Arial" panose="020B0604020202020204" pitchFamily="34" charset="0"/>
                          <a:cs typeface="Arial" panose="020B0604020202020204" pitchFamily="34" charset="0"/>
                        </a:rPr>
                        <a:t>Assuming</a:t>
                      </a:r>
                      <a:r>
                        <a:rPr lang="en-US" sz="1600" u="none" baseline="0" dirty="0">
                          <a:solidFill>
                            <a:srgbClr val="405169"/>
                          </a:solidFill>
                          <a:latin typeface="Arial" panose="020B0604020202020204" pitchFamily="34" charset="0"/>
                          <a:cs typeface="Arial" panose="020B0604020202020204" pitchFamily="34" charset="0"/>
                        </a:rPr>
                        <a:t> we had been given the preparation time, our app would have won the competition!</a:t>
                      </a:r>
                      <a:endParaRPr lang="en-US" sz="1600" u="sng" dirty="0">
                        <a:solidFill>
                          <a:srgbClr val="405169"/>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graphicFrame>
        <p:nvGraphicFramePr>
          <p:cNvPr id="2" name="Table 1">
            <a:extLst>
              <a:ext uri="{FF2B5EF4-FFF2-40B4-BE49-F238E27FC236}">
                <a16:creationId xmlns:a16="http://schemas.microsoft.com/office/drawing/2014/main" id="{9F21CC02-8F2B-AB1C-1D91-FE31A3A48B0E}"/>
              </a:ext>
            </a:extLst>
          </p:cNvPr>
          <p:cNvGraphicFramePr>
            <a:graphicFrameLocks noGrp="1"/>
          </p:cNvGraphicFramePr>
          <p:nvPr>
            <p:extLst>
              <p:ext uri="{D42A27DB-BD31-4B8C-83A1-F6EECF244321}">
                <p14:modId xmlns:p14="http://schemas.microsoft.com/office/powerpoint/2010/main" val="3276036233"/>
              </p:ext>
            </p:extLst>
          </p:nvPr>
        </p:nvGraphicFramePr>
        <p:xfrm>
          <a:off x="3071664" y="1988840"/>
          <a:ext cx="7992888" cy="1219200"/>
        </p:xfrm>
        <a:graphic>
          <a:graphicData uri="http://schemas.openxmlformats.org/drawingml/2006/table">
            <a:tbl>
              <a:tblPr firstRow="1" bandRow="1">
                <a:tableStyleId>{5C22544A-7EE6-4342-B048-85BDC9FD1C3A}</a:tableStyleId>
              </a:tblPr>
              <a:tblGrid>
                <a:gridCol w="1853385">
                  <a:extLst>
                    <a:ext uri="{9D8B030D-6E8A-4147-A177-3AD203B41FA5}">
                      <a16:colId xmlns:a16="http://schemas.microsoft.com/office/drawing/2014/main" val="2837143605"/>
                    </a:ext>
                  </a:extLst>
                </a:gridCol>
                <a:gridCol w="2172934">
                  <a:extLst>
                    <a:ext uri="{9D8B030D-6E8A-4147-A177-3AD203B41FA5}">
                      <a16:colId xmlns:a16="http://schemas.microsoft.com/office/drawing/2014/main" val="1669871867"/>
                    </a:ext>
                  </a:extLst>
                </a:gridCol>
                <a:gridCol w="3966569">
                  <a:extLst>
                    <a:ext uri="{9D8B030D-6E8A-4147-A177-3AD203B41FA5}">
                      <a16:colId xmlns:a16="http://schemas.microsoft.com/office/drawing/2014/main" val="2910446682"/>
                    </a:ext>
                  </a:extLst>
                </a:gridCol>
              </a:tblGrid>
              <a:tr h="270030">
                <a:tc>
                  <a:txBody>
                    <a:bodyPr/>
                    <a:lstStyle/>
                    <a:p>
                      <a:pPr algn="ctr"/>
                      <a:r>
                        <a:rPr lang="en-GB" sz="1400" u="none" baseline="0" dirty="0">
                          <a:solidFill>
                            <a:srgbClr val="405169"/>
                          </a:solidFill>
                          <a:latin typeface="Arial" panose="020B0604020202020204" pitchFamily="34" charset="0"/>
                          <a:cs typeface="Arial" panose="020B0604020202020204" pitchFamily="34" charset="0"/>
                        </a:rPr>
                        <a:t>Conditional </a:t>
                      </a:r>
                      <a:endParaRPr lang="en-GB" sz="1400" u="none" dirty="0"/>
                    </a:p>
                  </a:txBody>
                  <a:tcPr/>
                </a:tc>
                <a:tc>
                  <a:txBody>
                    <a:bodyPr/>
                    <a:lstStyle/>
                    <a:p>
                      <a:pPr algn="ctr"/>
                      <a:r>
                        <a:rPr lang="en-GB" sz="1400" u="none" baseline="0" dirty="0">
                          <a:solidFill>
                            <a:srgbClr val="405169"/>
                          </a:solidFill>
                          <a:latin typeface="Arial" panose="020B0604020202020204" pitchFamily="34" charset="0"/>
                          <a:cs typeface="Arial" panose="020B0604020202020204" pitchFamily="34" charset="0"/>
                        </a:rPr>
                        <a:t>If-clause</a:t>
                      </a:r>
                      <a:endParaRPr lang="en-GB" sz="1400" u="none"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u="none" baseline="0" dirty="0">
                          <a:solidFill>
                            <a:srgbClr val="405169"/>
                          </a:solidFill>
                          <a:latin typeface="Arial" panose="020B0604020202020204" pitchFamily="34" charset="0"/>
                          <a:cs typeface="Arial" panose="020B0604020202020204" pitchFamily="34" charset="0"/>
                        </a:rPr>
                        <a:t>Result clause</a:t>
                      </a:r>
                    </a:p>
                  </a:txBody>
                  <a:tcPr/>
                </a:tc>
                <a:extLst>
                  <a:ext uri="{0D108BD9-81ED-4DB2-BD59-A6C34878D82A}">
                    <a16:rowId xmlns:a16="http://schemas.microsoft.com/office/drawing/2014/main" val="3371492432"/>
                  </a:ext>
                </a:extLst>
              </a:tr>
              <a:tr h="270030">
                <a:tc>
                  <a:txBody>
                    <a:bodyPr/>
                    <a:lstStyle/>
                    <a:p>
                      <a:pPr algn="ctr"/>
                      <a:r>
                        <a:rPr lang="en-GB" sz="1400" u="none" baseline="0" dirty="0">
                          <a:solidFill>
                            <a:srgbClr val="405169"/>
                          </a:solidFill>
                          <a:latin typeface="Arial" panose="020B0604020202020204" pitchFamily="34" charset="0"/>
                          <a:cs typeface="Arial" panose="020B0604020202020204" pitchFamily="34" charset="0"/>
                        </a:rPr>
                        <a:t>First</a:t>
                      </a:r>
                      <a:endParaRPr lang="en-GB" sz="1400" dirty="0"/>
                    </a:p>
                  </a:txBody>
                  <a:tcPr/>
                </a:tc>
                <a:tc>
                  <a:txBody>
                    <a:bodyPr/>
                    <a:lstStyle/>
                    <a:p>
                      <a:pPr algn="ctr"/>
                      <a:r>
                        <a:rPr lang="en-GB" sz="1400" u="none" baseline="0" dirty="0">
                          <a:solidFill>
                            <a:srgbClr val="405169"/>
                          </a:solidFill>
                          <a:latin typeface="Arial" panose="020B0604020202020204" pitchFamily="34" charset="0"/>
                          <a:cs typeface="Arial" panose="020B0604020202020204" pitchFamily="34" charset="0"/>
                        </a:rPr>
                        <a:t>Present simple</a:t>
                      </a:r>
                      <a:endParaRPr lang="en-GB" sz="1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u="none" baseline="0" dirty="0">
                          <a:solidFill>
                            <a:srgbClr val="405169"/>
                          </a:solidFill>
                          <a:latin typeface="Arial" panose="020B0604020202020204" pitchFamily="34" charset="0"/>
                          <a:cs typeface="Arial" panose="020B0604020202020204" pitchFamily="34" charset="0"/>
                        </a:rPr>
                        <a:t>usually uses “will” or “won’t” </a:t>
                      </a:r>
                    </a:p>
                  </a:txBody>
                  <a:tcPr/>
                </a:tc>
                <a:extLst>
                  <a:ext uri="{0D108BD9-81ED-4DB2-BD59-A6C34878D82A}">
                    <a16:rowId xmlns:a16="http://schemas.microsoft.com/office/drawing/2014/main" val="792945039"/>
                  </a:ext>
                </a:extLst>
              </a:tr>
              <a:tr h="270030">
                <a:tc>
                  <a:txBody>
                    <a:bodyPr/>
                    <a:lstStyle/>
                    <a:p>
                      <a:pPr algn="ctr"/>
                      <a:r>
                        <a:rPr lang="en-GB" sz="1400" u="none" baseline="0" dirty="0">
                          <a:solidFill>
                            <a:srgbClr val="405169"/>
                          </a:solidFill>
                          <a:latin typeface="Arial" panose="020B0604020202020204" pitchFamily="34" charset="0"/>
                          <a:cs typeface="Arial" panose="020B0604020202020204" pitchFamily="34" charset="0"/>
                        </a:rPr>
                        <a:t>Second</a:t>
                      </a:r>
                      <a:endParaRPr lang="en-GB" sz="1400" dirty="0"/>
                    </a:p>
                  </a:txBody>
                  <a:tcPr/>
                </a:tc>
                <a:tc>
                  <a:txBody>
                    <a:bodyPr/>
                    <a:lstStyle/>
                    <a:p>
                      <a:pPr algn="ctr"/>
                      <a:r>
                        <a:rPr lang="en-GB" sz="1400" u="none" baseline="0" dirty="0">
                          <a:solidFill>
                            <a:srgbClr val="405169"/>
                          </a:solidFill>
                          <a:latin typeface="Arial" panose="020B0604020202020204" pitchFamily="34" charset="0"/>
                          <a:cs typeface="Arial" panose="020B0604020202020204" pitchFamily="34" charset="0"/>
                        </a:rPr>
                        <a:t>Past simple</a:t>
                      </a:r>
                      <a:endParaRPr lang="en-GB" sz="1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u="none" baseline="0" dirty="0">
                          <a:solidFill>
                            <a:srgbClr val="405169"/>
                          </a:solidFill>
                          <a:latin typeface="Arial" panose="020B0604020202020204" pitchFamily="34" charset="0"/>
                          <a:cs typeface="Arial" panose="020B0604020202020204" pitchFamily="34" charset="0"/>
                        </a:rPr>
                        <a:t>usually uses “would” or “wouldn’t”</a:t>
                      </a:r>
                    </a:p>
                  </a:txBody>
                  <a:tcPr/>
                </a:tc>
                <a:extLst>
                  <a:ext uri="{0D108BD9-81ED-4DB2-BD59-A6C34878D82A}">
                    <a16:rowId xmlns:a16="http://schemas.microsoft.com/office/drawing/2014/main" val="2485930567"/>
                  </a:ext>
                </a:extLst>
              </a:tr>
              <a:tr h="270030">
                <a:tc>
                  <a:txBody>
                    <a:bodyPr/>
                    <a:lstStyle/>
                    <a:p>
                      <a:pPr algn="ctr"/>
                      <a:r>
                        <a:rPr lang="en-GB" sz="1400" u="none" baseline="0" dirty="0">
                          <a:solidFill>
                            <a:srgbClr val="405169"/>
                          </a:solidFill>
                          <a:latin typeface="Arial" panose="020B0604020202020204" pitchFamily="34" charset="0"/>
                          <a:cs typeface="Arial" panose="020B0604020202020204" pitchFamily="34" charset="0"/>
                        </a:rPr>
                        <a:t>Third</a:t>
                      </a:r>
                      <a:endParaRPr lang="en-GB" sz="1400" dirty="0"/>
                    </a:p>
                  </a:txBody>
                  <a:tcPr/>
                </a:tc>
                <a:tc>
                  <a:txBody>
                    <a:bodyPr/>
                    <a:lstStyle/>
                    <a:p>
                      <a:pPr algn="ctr"/>
                      <a:r>
                        <a:rPr lang="en-GB" sz="1400" u="none" baseline="0" dirty="0">
                          <a:solidFill>
                            <a:srgbClr val="405169"/>
                          </a:solidFill>
                          <a:latin typeface="Arial" panose="020B0604020202020204" pitchFamily="34" charset="0"/>
                          <a:cs typeface="Arial" panose="020B0604020202020204" pitchFamily="34" charset="0"/>
                        </a:rPr>
                        <a:t>Past perfect</a:t>
                      </a:r>
                      <a:endParaRPr lang="en-GB" sz="1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u="none" baseline="0" dirty="0">
                          <a:solidFill>
                            <a:srgbClr val="405169"/>
                          </a:solidFill>
                          <a:latin typeface="Arial" panose="020B0604020202020204" pitchFamily="34" charset="0"/>
                          <a:cs typeface="Arial" panose="020B0604020202020204" pitchFamily="34" charset="0"/>
                        </a:rPr>
                        <a:t>usually uses “would(</a:t>
                      </a:r>
                      <a:r>
                        <a:rPr lang="en-GB" sz="1400" u="none" baseline="0" dirty="0" err="1">
                          <a:solidFill>
                            <a:srgbClr val="405169"/>
                          </a:solidFill>
                          <a:latin typeface="Arial" panose="020B0604020202020204" pitchFamily="34" charset="0"/>
                          <a:cs typeface="Arial" panose="020B0604020202020204" pitchFamily="34" charset="0"/>
                        </a:rPr>
                        <a:t>n’t</a:t>
                      </a:r>
                      <a:r>
                        <a:rPr lang="en-GB" sz="1400" u="none" baseline="0" dirty="0">
                          <a:solidFill>
                            <a:srgbClr val="405169"/>
                          </a:solidFill>
                          <a:latin typeface="Arial" panose="020B0604020202020204" pitchFamily="34" charset="0"/>
                          <a:cs typeface="Arial" panose="020B0604020202020204" pitchFamily="34" charset="0"/>
                        </a:rPr>
                        <a:t>) have” + past participle</a:t>
                      </a:r>
                    </a:p>
                  </a:txBody>
                  <a:tcPr/>
                </a:tc>
                <a:extLst>
                  <a:ext uri="{0D108BD9-81ED-4DB2-BD59-A6C34878D82A}">
                    <a16:rowId xmlns:a16="http://schemas.microsoft.com/office/drawing/2014/main" val="2894209927"/>
                  </a:ext>
                </a:extLst>
              </a:tr>
            </a:tbl>
          </a:graphicData>
        </a:graphic>
      </p:graphicFrame>
    </p:spTree>
    <p:extLst>
      <p:ext uri="{BB962C8B-B14F-4D97-AF65-F5344CB8AC3E}">
        <p14:creationId xmlns:p14="http://schemas.microsoft.com/office/powerpoint/2010/main" val="13483625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5EFAB-2662-12E5-2A23-6E18CF77FA4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A2CF868-D4EF-6883-40F1-7879EDD94F42}"/>
              </a:ext>
            </a:extLst>
          </p:cNvPr>
          <p:cNvGraphicFramePr>
            <a:graphicFrameLocks noGrp="1"/>
          </p:cNvGraphicFramePr>
          <p:nvPr>
            <p:extLst>
              <p:ext uri="{D42A27DB-BD31-4B8C-83A1-F6EECF244321}">
                <p14:modId xmlns:p14="http://schemas.microsoft.com/office/powerpoint/2010/main" val="2888654502"/>
              </p:ext>
            </p:extLst>
          </p:nvPr>
        </p:nvGraphicFramePr>
        <p:xfrm>
          <a:off x="474689" y="303550"/>
          <a:ext cx="11242621" cy="6348194"/>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334268">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cap="none" dirty="0">
                          <a:solidFill>
                            <a:schemeClr val="tx2"/>
                          </a:solidFill>
                          <a:latin typeface="Arial" panose="020B0604020202020204" pitchFamily="34" charset="0"/>
                          <a:cs typeface="Arial" panose="020B0604020202020204" pitchFamily="34" charset="0"/>
                          <a:sym typeface="Arial"/>
                        </a:rPr>
                        <a:t>I wish our star player hadn’t been sick!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cap="none" dirty="0">
                          <a:solidFill>
                            <a:schemeClr val="tx2"/>
                          </a:solidFill>
                          <a:latin typeface="Arial" panose="020B0604020202020204" pitchFamily="34" charset="0"/>
                          <a:cs typeface="Arial" panose="020B0604020202020204" pitchFamily="34" charset="0"/>
                          <a:sym typeface="Arial"/>
                        </a:rPr>
                        <a:t>If only we had presented with more confidence.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229158">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indent="0" algn="l" rtl="0">
                        <a:lnSpc>
                          <a:spcPct val="115000"/>
                        </a:lnSpc>
                        <a:buFontTx/>
                        <a:buNone/>
                      </a:pPr>
                      <a:r>
                        <a:rPr lang="en-GB" sz="1800"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Was the star player sick? How did they feel about it?</a:t>
                      </a:r>
                    </a:p>
                    <a:p>
                      <a:pPr marL="0" marR="0" indent="0" algn="l" defTabSz="914400" rtl="0" eaLnBrk="1" fontAlgn="auto" latinLnBrk="0" hangingPunct="1">
                        <a:lnSpc>
                          <a:spcPct val="115000"/>
                        </a:lnSpc>
                        <a:spcBef>
                          <a:spcPts val="0"/>
                        </a:spcBef>
                        <a:spcAft>
                          <a:spcPts val="0"/>
                        </a:spcAft>
                        <a:buClrTx/>
                        <a:buSzTx/>
                        <a:buFontTx/>
                        <a:buNone/>
                        <a:tabLst/>
                        <a:defRPr/>
                      </a:pPr>
                      <a:r>
                        <a:rPr lang="en-GB" sz="1800"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Did they present with confidence? How do they feel about that?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lang="en-GB" sz="1800" b="1" u="none" strike="noStrike" kern="1200" dirty="0">
                          <a:solidFill>
                            <a:schemeClr val="tx2"/>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Using “wish” and “if only” </a:t>
                      </a:r>
                      <a:r>
                        <a:rPr lang="en-GB" sz="1800" u="none" strike="noStrike" kern="1200" dirty="0">
                          <a:solidFill>
                            <a:schemeClr val="tx1"/>
                          </a:solidFill>
                          <a:effectLst/>
                          <a:latin typeface="Arial" panose="020B0604020202020204" pitchFamily="34" charset="0"/>
                          <a:ea typeface="+mn-ea"/>
                          <a:cs typeface="Arial" panose="020B0604020202020204" pitchFamily="34" charset="0"/>
                        </a:rPr>
                        <a:t>for past regrets and wishes.</a:t>
                      </a:r>
                    </a:p>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lang="en-GB" sz="1800" kern="10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Subject</a:t>
                      </a:r>
                      <a:r>
                        <a:rPr lang="en-GB" sz="1800"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 + ”wish” + subject + past perfect.</a:t>
                      </a:r>
                    </a:p>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lang="en-GB" sz="1800"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“If only” + subject + past perfect.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Arial" panose="020B0604020202020204" pitchFamily="34" charset="0"/>
                          <a:cs typeface="Arial" panose="020B0604020202020204" pitchFamily="34" charset="0"/>
                        </a:rPr>
                        <a:t>We </a:t>
                      </a:r>
                      <a:r>
                        <a:rPr lang="en-US" sz="1800" b="0" dirty="0">
                          <a:solidFill>
                            <a:schemeClr val="tx1"/>
                          </a:solidFill>
                          <a:effectLst/>
                          <a:latin typeface="Arial" panose="020B0604020202020204" pitchFamily="34" charset="0"/>
                          <a:cs typeface="Arial" panose="020B0604020202020204" pitchFamily="34" charset="0"/>
                        </a:rPr>
                        <a:t>u</a:t>
                      </a:r>
                      <a:r>
                        <a:rPr lang="en-US" sz="1800" b="0" dirty="0">
                          <a:solidFill>
                            <a:schemeClr val="tx1"/>
                          </a:solidFill>
                          <a:effectLst/>
                          <a:latin typeface="Arial" panose="020B0604020202020204" pitchFamily="34" charset="0"/>
                          <a:ea typeface="Arial" panose="020B0604020202020204" pitchFamily="34" charset="0"/>
                          <a:cs typeface="Arial" panose="020B0604020202020204" pitchFamily="34" charset="0"/>
                        </a:rPr>
                        <a:t>se </a:t>
                      </a:r>
                      <a:r>
                        <a:rPr lang="en-GB" sz="1800" b="0"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past perfect with ‘I wish’ or “if only” to t</a:t>
                      </a:r>
                      <a:r>
                        <a:rPr lang="en-GB" sz="1800"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alk about something that didn’t occur in the past, with a feeling of regret.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lnSpc>
                          <a:spcPct val="115000"/>
                        </a:lnSpc>
                      </a:pPr>
                      <a:r>
                        <a:rPr lang="en-GB" sz="1800" kern="10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She </a:t>
                      </a:r>
                      <a:r>
                        <a:rPr lang="en-GB" sz="1800" u="sng" kern="10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wishes</a:t>
                      </a:r>
                      <a:r>
                        <a:rPr lang="en-GB" sz="1800" kern="10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 she</a:t>
                      </a:r>
                      <a:r>
                        <a:rPr lang="en-GB" sz="1800"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 </a:t>
                      </a:r>
                      <a:r>
                        <a:rPr lang="en-GB" sz="1800" u="sng"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had been</a:t>
                      </a:r>
                      <a:r>
                        <a:rPr lang="en-GB" sz="1800"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 less competitive with her siblings.</a:t>
                      </a:r>
                    </a:p>
                    <a:p>
                      <a:pPr algn="l" rtl="0">
                        <a:lnSpc>
                          <a:spcPct val="115000"/>
                        </a:lnSpc>
                      </a:pPr>
                      <a:r>
                        <a:rPr lang="en-GB" sz="1800"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I </a:t>
                      </a:r>
                      <a:r>
                        <a:rPr lang="en-GB" sz="1800" u="sng"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wish</a:t>
                      </a:r>
                      <a:r>
                        <a:rPr lang="en-GB" sz="1800"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 I </a:t>
                      </a:r>
                      <a:r>
                        <a:rPr lang="en-GB" sz="1800" u="sng"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had gathered</a:t>
                      </a:r>
                      <a:r>
                        <a:rPr lang="en-GB" sz="1800"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 more information about artificial intelligence. </a:t>
                      </a:r>
                    </a:p>
                    <a:p>
                      <a:pPr algn="l" rtl="0">
                        <a:lnSpc>
                          <a:spcPct val="115000"/>
                        </a:lnSpc>
                      </a:pPr>
                      <a:r>
                        <a:rPr lang="en-GB" sz="1800" u="sng"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If only</a:t>
                      </a:r>
                      <a:r>
                        <a:rPr lang="en-GB" sz="1800"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 my students </a:t>
                      </a:r>
                      <a:r>
                        <a:rPr lang="en-GB" sz="1800" u="sng"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had not spent</a:t>
                      </a:r>
                      <a:r>
                        <a:rPr lang="en-GB" sz="1800"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 so much time on social media.</a:t>
                      </a:r>
                    </a:p>
                    <a:p>
                      <a:pPr algn="l" rtl="0">
                        <a:lnSpc>
                          <a:spcPct val="115000"/>
                        </a:lnSpc>
                      </a:pPr>
                      <a:r>
                        <a:rPr lang="en-GB" sz="1800" u="sng"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If only</a:t>
                      </a:r>
                      <a:r>
                        <a:rPr lang="en-GB" sz="1800"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 we </a:t>
                      </a:r>
                      <a:r>
                        <a:rPr lang="en-GB" sz="1800" u="sng"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had taken</a:t>
                      </a:r>
                      <a:r>
                        <a:rPr lang="en-GB" sz="1800"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 the last exam in a quieter venue. </a:t>
                      </a:r>
                      <a:endParaRPr lang="x-none" sz="1800" kern="100" dirty="0">
                        <a:solidFill>
                          <a:srgbClr val="405169"/>
                        </a:solidFill>
                        <a:effectLst/>
                        <a:latin typeface="Arial" panose="020B0604020202020204" pitchFamily="34" charset="0"/>
                        <a:ea typeface="Yu Gothic" panose="020B0400000000000000" pitchFamily="34" charset="-128"/>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382892524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A13BAB-31F2-8697-66F9-290FCB68187D}"/>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AACACD49-6D55-0BDB-F8F5-F1DD9834D09A}"/>
              </a:ext>
            </a:extLst>
          </p:cNvPr>
          <p:cNvGraphicFramePr>
            <a:graphicFrameLocks noGrp="1"/>
          </p:cNvGraphicFramePr>
          <p:nvPr>
            <p:extLst>
              <p:ext uri="{D42A27DB-BD31-4B8C-83A1-F6EECF244321}">
                <p14:modId xmlns:p14="http://schemas.microsoft.com/office/powerpoint/2010/main" val="1254890722"/>
              </p:ext>
            </p:extLst>
          </p:nvPr>
        </p:nvGraphicFramePr>
        <p:xfrm>
          <a:off x="474689" y="263027"/>
          <a:ext cx="11242621" cy="6331945"/>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300836">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chemeClr val="accent2">
                              <a:lumMod val="75000"/>
                            </a:schemeClr>
                          </a:solidFill>
                          <a:latin typeface="Arial" panose="020B0604020202020204" pitchFamily="34" charset="0"/>
                          <a:ea typeface="+mn-ea"/>
                          <a:cs typeface="Arial" panose="020B0604020202020204" pitchFamily="34" charset="0"/>
                        </a:rPr>
                        <a:t>You </a:t>
                      </a:r>
                      <a:r>
                        <a:rPr lang="en-US" sz="1800" b="1" u="sng" kern="1200" baseline="0" dirty="0">
                          <a:solidFill>
                            <a:schemeClr val="accent2">
                              <a:lumMod val="75000"/>
                            </a:schemeClr>
                          </a:solidFill>
                          <a:latin typeface="Arial" panose="020B0604020202020204" pitchFamily="34" charset="0"/>
                          <a:ea typeface="+mn-ea"/>
                          <a:cs typeface="Arial" panose="020B0604020202020204" pitchFamily="34" charset="0"/>
                        </a:rPr>
                        <a:t>will gather</a:t>
                      </a:r>
                      <a:r>
                        <a:rPr lang="en-US" sz="1800" b="1" u="none" kern="1200" baseline="0" dirty="0">
                          <a:solidFill>
                            <a:schemeClr val="accent2">
                              <a:lumMod val="75000"/>
                            </a:schemeClr>
                          </a:solidFill>
                          <a:latin typeface="Arial" panose="020B0604020202020204" pitchFamily="34" charset="0"/>
                          <a:ea typeface="+mn-ea"/>
                          <a:cs typeface="Arial" panose="020B0604020202020204" pitchFamily="34" charset="0"/>
                        </a:rPr>
                        <a:t> </a:t>
                      </a:r>
                      <a:r>
                        <a:rPr lang="en-US" sz="1800" b="1" kern="1200" baseline="0" dirty="0">
                          <a:solidFill>
                            <a:schemeClr val="accent2">
                              <a:lumMod val="75000"/>
                            </a:schemeClr>
                          </a:solidFill>
                          <a:latin typeface="Arial" panose="020B0604020202020204" pitchFamily="34" charset="0"/>
                          <a:ea typeface="+mn-ea"/>
                          <a:cs typeface="Arial" panose="020B0604020202020204" pitchFamily="34" charset="0"/>
                        </a:rPr>
                        <a:t>all the toys and put them away.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chemeClr val="accent2">
                              <a:lumMod val="75000"/>
                            </a:schemeClr>
                          </a:solidFill>
                          <a:latin typeface="Arial" panose="020B0604020202020204" pitchFamily="34" charset="0"/>
                          <a:ea typeface="+mn-ea"/>
                          <a:cs typeface="Arial" panose="020B0604020202020204" pitchFamily="34" charset="0"/>
                        </a:rPr>
                        <a:t>Students </a:t>
                      </a:r>
                      <a:r>
                        <a:rPr lang="en-US" sz="1800" b="1" u="sng" kern="1200" baseline="0" dirty="0">
                          <a:solidFill>
                            <a:schemeClr val="accent2">
                              <a:lumMod val="75000"/>
                            </a:schemeClr>
                          </a:solidFill>
                          <a:latin typeface="Arial" panose="020B0604020202020204" pitchFamily="34" charset="0"/>
                          <a:ea typeface="+mn-ea"/>
                          <a:cs typeface="Arial" panose="020B0604020202020204" pitchFamily="34" charset="0"/>
                        </a:rPr>
                        <a:t>will submit</a:t>
                      </a:r>
                      <a:r>
                        <a:rPr lang="en-US" sz="1800" b="1" kern="1200" baseline="0" dirty="0">
                          <a:solidFill>
                            <a:schemeClr val="accent2">
                              <a:lumMod val="75000"/>
                            </a:schemeClr>
                          </a:solidFill>
                          <a:latin typeface="Arial" panose="020B0604020202020204" pitchFamily="34" charset="0"/>
                          <a:ea typeface="+mn-ea"/>
                          <a:cs typeface="Arial" panose="020B0604020202020204" pitchFamily="34" charset="0"/>
                        </a:rPr>
                        <a:t> their projects at 1pm.</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101000">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indent="0" algn="l" rtl="0">
                        <a:lnSpc>
                          <a:spcPct val="115000"/>
                        </a:lnSpc>
                        <a:buFont typeface="+mj-lt"/>
                        <a:buNone/>
                      </a:pPr>
                      <a:r>
                        <a:rPr lang="en-GB" sz="1800"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Who is speaking? Who are they speaking to? Are they giving the person a choice?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083775">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lnSpc>
                          <a:spcPct val="115000"/>
                        </a:lnSpc>
                      </a:pPr>
                      <a:r>
                        <a:rPr lang="en-GB" sz="1800" b="1" kern="100" dirty="0">
                          <a:solidFill>
                            <a:schemeClr val="tx2"/>
                          </a:solidFill>
                          <a:effectLst/>
                          <a:latin typeface="Arial" panose="020B0604020202020204" pitchFamily="34" charset="0"/>
                          <a:ea typeface="Yu Gothic" panose="020B0400000000000000" pitchFamily="34" charset="-128"/>
                          <a:cs typeface="Arial" panose="020B0604020202020204" pitchFamily="34" charset="0"/>
                          <a:hlinkClick r:id="rId2">
                            <a:extLst>
                              <a:ext uri="{A12FA001-AC4F-418D-AE19-62706E023703}">
                                <ahyp:hlinkClr xmlns:ahyp="http://schemas.microsoft.com/office/drawing/2018/hyperlinkcolor" val="tx"/>
                              </a:ext>
                            </a:extLst>
                          </a:hlinkClick>
                        </a:rPr>
                        <a:t>Clauses and phrases: imperatives</a:t>
                      </a:r>
                      <a:endParaRPr lang="en-GB" sz="1800" b="1" kern="100" dirty="0">
                        <a:solidFill>
                          <a:schemeClr val="tx2"/>
                        </a:solidFill>
                        <a:effectLst/>
                        <a:latin typeface="Arial" panose="020B0604020202020204" pitchFamily="34" charset="0"/>
                        <a:ea typeface="Yu Gothic" panose="020B0400000000000000" pitchFamily="34" charset="-128"/>
                        <a:cs typeface="Arial" panose="020B0604020202020204" pitchFamily="34" charset="0"/>
                      </a:endParaRPr>
                    </a:p>
                    <a:p>
                      <a:pPr algn="l" rtl="0">
                        <a:lnSpc>
                          <a:spcPct val="115000"/>
                        </a:lnSpc>
                      </a:pPr>
                      <a:r>
                        <a:rPr lang="en-GB" sz="1800" kern="10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Subject (typically ‘you’ for a direct instruction) + will + infinitive </a:t>
                      </a:r>
                    </a:p>
                    <a:p>
                      <a:pPr algn="l" rtl="0">
                        <a:lnSpc>
                          <a:spcPct val="115000"/>
                        </a:lnSpc>
                      </a:pPr>
                      <a:r>
                        <a:rPr lang="en-GB" sz="1800" kern="10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will + be + past participle for passive tense</a:t>
                      </a:r>
                      <a:endParaRPr lang="x-none" sz="1800" kern="100" dirty="0">
                        <a:solidFill>
                          <a:srgbClr val="405169"/>
                        </a:solidFill>
                        <a:effectLst/>
                        <a:latin typeface="Arial" panose="020B0604020202020204" pitchFamily="34" charset="0"/>
                        <a:ea typeface="Yu Gothic" panose="020B0400000000000000" pitchFamily="34" charset="-128"/>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085130">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15000"/>
                        </a:lnSpc>
                        <a:spcBef>
                          <a:spcPts val="0"/>
                        </a:spcBef>
                        <a:spcAft>
                          <a:spcPts val="0"/>
                        </a:spcAft>
                        <a:buClrTx/>
                        <a:buSzTx/>
                        <a:buFont typeface="Arial" charset="0"/>
                        <a:buNone/>
                        <a:tabLst/>
                        <a:defRPr/>
                      </a:pPr>
                      <a:r>
                        <a:rPr lang="en-US" sz="1800" kern="10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The future simple ‘will’ can be used with an imperative for direct orders or instructions. You can use the imperative form to give an order, to give a warning or advice, and make a request. We use will + imperatives to give instructions or commands. To make the imperative, use ‘will’ plus the infinitive of the verb without ‘to’. Imperatives are commonly in the second person, directly addressing another person.</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04414">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lnSpc>
                          <a:spcPct val="115000"/>
                        </a:lnSpc>
                      </a:pPr>
                      <a:r>
                        <a:rPr lang="en-GB" sz="1800" kern="1200" baseline="0" dirty="0">
                          <a:solidFill>
                            <a:srgbClr val="405169"/>
                          </a:solidFill>
                          <a:latin typeface="Arial" panose="020B0604020202020204" pitchFamily="34" charset="0"/>
                          <a:ea typeface="+mn-ea"/>
                          <a:cs typeface="Arial" panose="020B0604020202020204" pitchFamily="34" charset="0"/>
                        </a:rPr>
                        <a:t>You </a:t>
                      </a:r>
                      <a:r>
                        <a:rPr lang="en-GB" sz="1800" u="sng" kern="1200" baseline="0" dirty="0">
                          <a:solidFill>
                            <a:srgbClr val="405169"/>
                          </a:solidFill>
                          <a:latin typeface="Arial" panose="020B0604020202020204" pitchFamily="34" charset="0"/>
                          <a:ea typeface="+mn-ea"/>
                          <a:cs typeface="Arial" panose="020B0604020202020204" pitchFamily="34" charset="0"/>
                        </a:rPr>
                        <a:t>will return</a:t>
                      </a:r>
                      <a:r>
                        <a:rPr lang="en-GB" sz="1800" kern="1200" baseline="0" dirty="0">
                          <a:solidFill>
                            <a:srgbClr val="405169"/>
                          </a:solidFill>
                          <a:latin typeface="Arial" panose="020B0604020202020204" pitchFamily="34" charset="0"/>
                          <a:ea typeface="+mn-ea"/>
                          <a:cs typeface="Arial" panose="020B0604020202020204" pitchFamily="34" charset="0"/>
                        </a:rPr>
                        <a:t> the completed data form by the end of the day.</a:t>
                      </a:r>
                    </a:p>
                    <a:p>
                      <a:pPr algn="l" rtl="0">
                        <a:lnSpc>
                          <a:spcPct val="115000"/>
                        </a:lnSpc>
                      </a:pPr>
                      <a:r>
                        <a:rPr lang="en-GB" sz="1800" kern="1200" baseline="0" dirty="0">
                          <a:solidFill>
                            <a:srgbClr val="405169"/>
                          </a:solidFill>
                          <a:latin typeface="Arial" panose="020B0604020202020204" pitchFamily="34" charset="0"/>
                          <a:ea typeface="+mn-ea"/>
                          <a:cs typeface="Arial" panose="020B0604020202020204" pitchFamily="34" charset="0"/>
                        </a:rPr>
                        <a:t>Social media </a:t>
                      </a:r>
                      <a:r>
                        <a:rPr lang="en-GB" sz="1800" u="sng" kern="1200" baseline="0" dirty="0">
                          <a:solidFill>
                            <a:srgbClr val="405169"/>
                          </a:solidFill>
                          <a:latin typeface="Arial" panose="020B0604020202020204" pitchFamily="34" charset="0"/>
                          <a:ea typeface="+mn-ea"/>
                          <a:cs typeface="Arial" panose="020B0604020202020204" pitchFamily="34" charset="0"/>
                        </a:rPr>
                        <a:t>will not be used</a:t>
                      </a:r>
                      <a:r>
                        <a:rPr lang="en-GB" sz="1800" kern="1200" baseline="0" dirty="0">
                          <a:solidFill>
                            <a:srgbClr val="405169"/>
                          </a:solidFill>
                          <a:latin typeface="Arial" panose="020B0604020202020204" pitchFamily="34" charset="0"/>
                          <a:ea typeface="+mn-ea"/>
                          <a:cs typeface="Arial" panose="020B0604020202020204" pitchFamily="34" charset="0"/>
                        </a:rPr>
                        <a:t> during school hours.</a:t>
                      </a:r>
                    </a:p>
                    <a:p>
                      <a:pPr algn="l" rtl="0">
                        <a:lnSpc>
                          <a:spcPct val="115000"/>
                        </a:lnSpc>
                      </a:pPr>
                      <a:r>
                        <a:rPr lang="en-GB" sz="1800" kern="1200" baseline="0" dirty="0">
                          <a:solidFill>
                            <a:srgbClr val="405169"/>
                          </a:solidFill>
                          <a:latin typeface="Arial" panose="020B0604020202020204" pitchFamily="34" charset="0"/>
                          <a:ea typeface="+mn-ea"/>
                          <a:cs typeface="Arial" panose="020B0604020202020204" pitchFamily="34" charset="0"/>
                        </a:rPr>
                        <a:t>You </a:t>
                      </a:r>
                      <a:r>
                        <a:rPr lang="en-GB" sz="1800" u="sng" kern="1200" baseline="0" dirty="0">
                          <a:solidFill>
                            <a:srgbClr val="405169"/>
                          </a:solidFill>
                          <a:latin typeface="Arial" panose="020B0604020202020204" pitchFamily="34" charset="0"/>
                          <a:ea typeface="+mn-ea"/>
                          <a:cs typeface="Arial" panose="020B0604020202020204" pitchFamily="34" charset="0"/>
                        </a:rPr>
                        <a:t>will be</a:t>
                      </a:r>
                      <a:r>
                        <a:rPr lang="en-GB" sz="1800" kern="1200" baseline="0" dirty="0">
                          <a:solidFill>
                            <a:srgbClr val="405169"/>
                          </a:solidFill>
                          <a:latin typeface="Arial" panose="020B0604020202020204" pitchFamily="34" charset="0"/>
                          <a:ea typeface="+mn-ea"/>
                          <a:cs typeface="Arial" panose="020B0604020202020204" pitchFamily="34" charset="0"/>
                        </a:rPr>
                        <a:t> polite to our hosts.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996037586"/>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C303E-92B5-C30D-9805-A9F33F8CCD58}"/>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955881D-A7A6-CBB4-D322-D531F230F3F7}"/>
              </a:ext>
            </a:extLst>
          </p:cNvPr>
          <p:cNvGraphicFramePr>
            <a:graphicFrameLocks noGrp="1"/>
          </p:cNvGraphicFramePr>
          <p:nvPr>
            <p:extLst>
              <p:ext uri="{D42A27DB-BD31-4B8C-83A1-F6EECF244321}">
                <p14:modId xmlns:p14="http://schemas.microsoft.com/office/powerpoint/2010/main" val="2464836011"/>
              </p:ext>
            </p:extLst>
          </p:nvPr>
        </p:nvGraphicFramePr>
        <p:xfrm>
          <a:off x="474689" y="539796"/>
          <a:ext cx="11242621" cy="5861571"/>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048374">
                <a:tc gridSpan="2">
                  <a:txBody>
                    <a:bodyPr/>
                    <a:lstStyle/>
                    <a:p>
                      <a:pPr algn="l" rtl="0">
                        <a:lnSpc>
                          <a:spcPct val="114000"/>
                        </a:lnSpc>
                      </a:pPr>
                      <a:r>
                        <a:rPr lang="en-US" sz="1800" b="1" kern="1200" baseline="0" dirty="0">
                          <a:solidFill>
                            <a:schemeClr val="accent2">
                              <a:lumMod val="75000"/>
                            </a:schemeClr>
                          </a:solidFill>
                          <a:latin typeface="Arial" panose="020B0604020202020204" pitchFamily="34" charset="0"/>
                          <a:ea typeface="+mn-ea"/>
                          <a:cs typeface="Arial" panose="020B0604020202020204" pitchFamily="34" charset="0"/>
                        </a:rPr>
                        <a:t>The data </a:t>
                      </a:r>
                      <a:r>
                        <a:rPr lang="en-US" sz="1800" b="1" u="sng" kern="1200" baseline="0" dirty="0">
                          <a:solidFill>
                            <a:schemeClr val="accent2">
                              <a:lumMod val="75000"/>
                            </a:schemeClr>
                          </a:solidFill>
                          <a:latin typeface="Arial" panose="020B0604020202020204" pitchFamily="34" charset="0"/>
                          <a:ea typeface="+mn-ea"/>
                          <a:cs typeface="Arial" panose="020B0604020202020204" pitchFamily="34" charset="0"/>
                        </a:rPr>
                        <a:t>needs checking</a:t>
                      </a:r>
                      <a:r>
                        <a:rPr lang="en-US" sz="1800" b="1" kern="1200" baseline="0" dirty="0">
                          <a:solidFill>
                            <a:schemeClr val="accent2">
                              <a:lumMod val="75000"/>
                            </a:schemeClr>
                          </a:solidFill>
                          <a:latin typeface="Arial" panose="020B0604020202020204" pitchFamily="34" charset="0"/>
                          <a:ea typeface="+mn-ea"/>
                          <a:cs typeface="Arial" panose="020B0604020202020204" pitchFamily="34" charset="0"/>
                        </a:rPr>
                        <a:t>.</a:t>
                      </a:r>
                    </a:p>
                    <a:p>
                      <a:pPr algn="l" rtl="0">
                        <a:lnSpc>
                          <a:spcPct val="114000"/>
                        </a:lnSpc>
                      </a:pPr>
                      <a:r>
                        <a:rPr lang="en-US" sz="1800" b="1" kern="1200" baseline="0" dirty="0">
                          <a:solidFill>
                            <a:schemeClr val="accent2">
                              <a:lumMod val="75000"/>
                            </a:schemeClr>
                          </a:solidFill>
                          <a:latin typeface="Arial" panose="020B0604020202020204" pitchFamily="34" charset="0"/>
                          <a:ea typeface="+mn-ea"/>
                          <a:cs typeface="Arial" panose="020B0604020202020204" pitchFamily="34" charset="0"/>
                        </a:rPr>
                        <a:t>The venue </a:t>
                      </a:r>
                      <a:r>
                        <a:rPr lang="en-US" sz="1800" b="1" u="sng" kern="1200" baseline="0" dirty="0">
                          <a:solidFill>
                            <a:schemeClr val="accent2">
                              <a:lumMod val="75000"/>
                            </a:schemeClr>
                          </a:solidFill>
                          <a:latin typeface="Arial" panose="020B0604020202020204" pitchFamily="34" charset="0"/>
                          <a:ea typeface="+mn-ea"/>
                          <a:cs typeface="Arial" panose="020B0604020202020204" pitchFamily="34" charset="0"/>
                        </a:rPr>
                        <a:t>needs cleaning</a:t>
                      </a:r>
                      <a:r>
                        <a:rPr lang="en-US" sz="1800" b="1" kern="1200" baseline="0" dirty="0">
                          <a:solidFill>
                            <a:schemeClr val="accent2">
                              <a:lumMod val="75000"/>
                            </a:schemeClr>
                          </a:solidFill>
                          <a:latin typeface="Arial" panose="020B0604020202020204" pitchFamily="34" charset="0"/>
                          <a:ea typeface="+mn-ea"/>
                          <a:cs typeface="Arial" panose="020B0604020202020204" pitchFamily="34" charset="0"/>
                        </a:rPr>
                        <a:t>.</a:t>
                      </a:r>
                    </a:p>
                    <a:p>
                      <a:pPr algn="l" rtl="0">
                        <a:lnSpc>
                          <a:spcPct val="114000"/>
                        </a:lnSpc>
                      </a:pPr>
                      <a:r>
                        <a:rPr lang="en-US" sz="1800" b="1" kern="1200" baseline="0" dirty="0">
                          <a:solidFill>
                            <a:schemeClr val="accent2">
                              <a:lumMod val="75000"/>
                            </a:schemeClr>
                          </a:solidFill>
                          <a:latin typeface="Arial" panose="020B0604020202020204" pitchFamily="34" charset="0"/>
                          <a:ea typeface="+mn-ea"/>
                          <a:cs typeface="Arial" panose="020B0604020202020204" pitchFamily="34" charset="0"/>
                        </a:rPr>
                        <a:t>The students’ confidence </a:t>
                      </a:r>
                      <a:r>
                        <a:rPr lang="en-US" sz="1800" b="1" u="sng" kern="1200" baseline="0" dirty="0">
                          <a:solidFill>
                            <a:schemeClr val="accent2">
                              <a:lumMod val="75000"/>
                            </a:schemeClr>
                          </a:solidFill>
                          <a:latin typeface="Arial" panose="020B0604020202020204" pitchFamily="34" charset="0"/>
                          <a:ea typeface="+mn-ea"/>
                          <a:cs typeface="Arial" panose="020B0604020202020204" pitchFamily="34" charset="0"/>
                        </a:rPr>
                        <a:t>needs boosting</a:t>
                      </a:r>
                      <a:r>
                        <a:rPr lang="en-US" sz="1800" b="1" kern="1200" baseline="0" dirty="0">
                          <a:solidFill>
                            <a:schemeClr val="accent2">
                              <a:lumMod val="75000"/>
                            </a:schemeClr>
                          </a:solidFill>
                          <a:latin typeface="Arial" panose="020B0604020202020204" pitchFamily="34" charset="0"/>
                          <a:ea typeface="+mn-ea"/>
                          <a:cs typeface="Arial" panose="020B0604020202020204" pitchFamily="34" charset="0"/>
                        </a:rPr>
                        <a:t>.</a:t>
                      </a:r>
                      <a:endParaRPr lang="x-none" sz="1800" b="1" kern="1200" baseline="0">
                        <a:solidFill>
                          <a:schemeClr val="accent2">
                            <a:lumMod val="75000"/>
                          </a:schemeClr>
                        </a:solidFill>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080120">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indent="0" algn="l" rtl="0">
                        <a:lnSpc>
                          <a:spcPct val="115000"/>
                        </a:lnSpc>
                        <a:buNone/>
                      </a:pPr>
                      <a:r>
                        <a:rPr lang="en-US" sz="1800" kern="10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How important is it to do these actions? Is the subject doing the action?</a:t>
                      </a:r>
                      <a:endParaRPr lang="x-none" sz="1800" kern="100" dirty="0">
                        <a:solidFill>
                          <a:srgbClr val="405169"/>
                        </a:solidFill>
                        <a:effectLst/>
                        <a:latin typeface="Arial" panose="020B0604020202020204" pitchFamily="34" charset="0"/>
                        <a:ea typeface="Yu Gothic" panose="020B0400000000000000" pitchFamily="34" charset="-128"/>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44359">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1" i="0" dirty="0">
                          <a:solidFill>
                            <a:schemeClr val="tx2"/>
                          </a:solidFill>
                          <a:effectLst/>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Verb forms: gerunds</a:t>
                      </a:r>
                      <a:endParaRPr lang="en-US" sz="1800" b="1" i="0" u="none" dirty="0">
                        <a:solidFill>
                          <a:schemeClr val="tx2"/>
                        </a:solidFill>
                        <a:effectLst/>
                        <a:latin typeface="Arial" panose="020B0604020202020204" pitchFamily="34" charset="0"/>
                        <a:cs typeface="Arial" panose="020B0604020202020204" pitchFamily="34" charset="0"/>
                      </a:endParaRPr>
                    </a:p>
                    <a:p>
                      <a:pPr algn="l"/>
                      <a:r>
                        <a:rPr lang="en-US" sz="1800" b="0" i="0" kern="1200" dirty="0">
                          <a:solidFill>
                            <a:schemeClr val="tx1"/>
                          </a:solidFill>
                          <a:effectLst/>
                          <a:latin typeface="Arial" panose="020B0604020202020204" pitchFamily="34" charset="0"/>
                          <a:ea typeface="+mn-ea"/>
                          <a:cs typeface="Arial" panose="020B0604020202020204" pitchFamily="34" charset="0"/>
                        </a:rPr>
                        <a:t>noun phrase + needs + verb phrase gerund (passive)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44359">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dirty="0">
                          <a:solidFill>
                            <a:schemeClr val="tx1"/>
                          </a:solidFill>
                          <a:latin typeface="Arial" panose="020B0604020202020204" pitchFamily="34" charset="0"/>
                          <a:cs typeface="Arial" panose="020B0604020202020204" pitchFamily="34" charset="0"/>
                        </a:rPr>
                        <a:t>We use ‘need’ with verbs in the gerund to express necessity.</a:t>
                      </a:r>
                    </a:p>
                    <a:p>
                      <a:pPr algn="l"/>
                      <a:r>
                        <a:rPr lang="en-US" sz="1800" dirty="0">
                          <a:solidFill>
                            <a:schemeClr val="tx1"/>
                          </a:solidFill>
                          <a:latin typeface="Arial" panose="020B0604020202020204" pitchFamily="34" charset="0"/>
                          <a:cs typeface="Arial" panose="020B0604020202020204" pitchFamily="34" charset="0"/>
                        </a:rPr>
                        <a:t>We use gerunds in the passive form to </a:t>
                      </a:r>
                      <a:r>
                        <a:rPr lang="en-US" sz="1800" dirty="0" err="1">
                          <a:solidFill>
                            <a:schemeClr val="tx1"/>
                          </a:solidFill>
                          <a:latin typeface="Arial" panose="020B0604020202020204" pitchFamily="34" charset="0"/>
                          <a:cs typeface="Arial" panose="020B0604020202020204" pitchFamily="34" charset="0"/>
                        </a:rPr>
                        <a:t>emphasise</a:t>
                      </a:r>
                      <a:r>
                        <a:rPr lang="en-US" sz="1800" dirty="0">
                          <a:solidFill>
                            <a:schemeClr val="tx1"/>
                          </a:solidFill>
                          <a:latin typeface="Arial" panose="020B0604020202020204" pitchFamily="34" charset="0"/>
                          <a:cs typeface="Arial" panose="020B0604020202020204" pitchFamily="34" charset="0"/>
                        </a:rPr>
                        <a:t> actions that are done </a:t>
                      </a:r>
                      <a:r>
                        <a:rPr lang="en-US" sz="1800" b="0" i="1" dirty="0">
                          <a:solidFill>
                            <a:schemeClr val="tx1"/>
                          </a:solidFill>
                          <a:latin typeface="Arial" panose="020B0604020202020204" pitchFamily="34" charset="0"/>
                          <a:cs typeface="Arial" panose="020B0604020202020204" pitchFamily="34" charset="0"/>
                        </a:rPr>
                        <a:t>to</a:t>
                      </a:r>
                      <a:r>
                        <a:rPr lang="en-US" sz="1800" dirty="0">
                          <a:solidFill>
                            <a:schemeClr val="tx1"/>
                          </a:solidFill>
                          <a:latin typeface="Arial" panose="020B0604020202020204" pitchFamily="34" charset="0"/>
                          <a:cs typeface="Arial" panose="020B0604020202020204" pitchFamily="34" charset="0"/>
                        </a:rPr>
                        <a:t> the subject rather than who is doing the action.</a:t>
                      </a:r>
                      <a:endParaRPr lang="en-AE" sz="1800"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44359">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0" i="0" kern="1200" dirty="0">
                          <a:solidFill>
                            <a:srgbClr val="405169"/>
                          </a:solidFill>
                          <a:effectLst/>
                          <a:latin typeface="Arial" panose="020B0604020202020204" pitchFamily="34" charset="0"/>
                          <a:ea typeface="+mn-ea"/>
                          <a:cs typeface="Arial" panose="020B0604020202020204" pitchFamily="34" charset="0"/>
                        </a:rPr>
                        <a:t>The network </a:t>
                      </a:r>
                      <a:r>
                        <a:rPr lang="en-US" sz="1800" b="0" i="0" u="sng" kern="1200" dirty="0">
                          <a:solidFill>
                            <a:srgbClr val="405169"/>
                          </a:solidFill>
                          <a:effectLst/>
                          <a:latin typeface="Arial" panose="020B0604020202020204" pitchFamily="34" charset="0"/>
                          <a:ea typeface="+mn-ea"/>
                          <a:cs typeface="Arial" panose="020B0604020202020204" pitchFamily="34" charset="0"/>
                        </a:rPr>
                        <a:t>needs expanding.</a:t>
                      </a:r>
                    </a:p>
                    <a:p>
                      <a:pPr algn="l"/>
                      <a:r>
                        <a:rPr lang="en-US" sz="1800" b="0" i="0" kern="1200" dirty="0">
                          <a:solidFill>
                            <a:srgbClr val="405169"/>
                          </a:solidFill>
                          <a:effectLst/>
                          <a:latin typeface="Arial" panose="020B0604020202020204" pitchFamily="34" charset="0"/>
                          <a:ea typeface="+mn-ea"/>
                          <a:cs typeface="Arial" panose="020B0604020202020204" pitchFamily="34" charset="0"/>
                        </a:rPr>
                        <a:t>Telecommunications </a:t>
                      </a:r>
                      <a:r>
                        <a:rPr lang="en-US" sz="1800" b="0" i="0" u="sng" kern="1200" dirty="0">
                          <a:solidFill>
                            <a:srgbClr val="405169"/>
                          </a:solidFill>
                          <a:effectLst/>
                          <a:latin typeface="Arial" panose="020B0604020202020204" pitchFamily="34" charset="0"/>
                          <a:ea typeface="+mn-ea"/>
                          <a:cs typeface="Arial" panose="020B0604020202020204" pitchFamily="34" charset="0"/>
                        </a:rPr>
                        <a:t>need improving </a:t>
                      </a:r>
                      <a:r>
                        <a:rPr lang="en-US" sz="1800" b="0" i="0" kern="1200" dirty="0">
                          <a:solidFill>
                            <a:srgbClr val="405169"/>
                          </a:solidFill>
                          <a:effectLst/>
                          <a:latin typeface="Arial" panose="020B0604020202020204" pitchFamily="34" charset="0"/>
                          <a:ea typeface="+mn-ea"/>
                          <a:cs typeface="Arial" panose="020B0604020202020204" pitchFamily="34" charset="0"/>
                        </a:rPr>
                        <a:t>all over the world.</a:t>
                      </a:r>
                    </a:p>
                    <a:p>
                      <a:pPr algn="l"/>
                      <a:r>
                        <a:rPr lang="en-US" sz="1800" b="0" i="0" kern="1200" dirty="0">
                          <a:solidFill>
                            <a:srgbClr val="405169"/>
                          </a:solidFill>
                          <a:effectLst/>
                          <a:latin typeface="Arial" panose="020B0604020202020204" pitchFamily="34" charset="0"/>
                          <a:ea typeface="+mn-ea"/>
                          <a:cs typeface="Arial" panose="020B0604020202020204" pitchFamily="34" charset="0"/>
                        </a:rPr>
                        <a:t>More up-to-date medical equipment </a:t>
                      </a:r>
                      <a:r>
                        <a:rPr lang="en-US" sz="1800" b="0" i="0" u="sng" kern="1200" dirty="0">
                          <a:solidFill>
                            <a:srgbClr val="405169"/>
                          </a:solidFill>
                          <a:effectLst/>
                          <a:latin typeface="Arial" panose="020B0604020202020204" pitchFamily="34" charset="0"/>
                          <a:ea typeface="+mn-ea"/>
                          <a:cs typeface="Arial" panose="020B0604020202020204" pitchFamily="34" charset="0"/>
                        </a:rPr>
                        <a:t>needs providing</a:t>
                      </a:r>
                      <a:r>
                        <a:rPr lang="en-US" sz="1800" b="0" i="0" u="none" kern="1200" dirty="0">
                          <a:solidFill>
                            <a:srgbClr val="405169"/>
                          </a:solidFill>
                          <a:effectLst/>
                          <a:latin typeface="Arial" panose="020B0604020202020204" pitchFamily="34" charset="0"/>
                          <a:ea typeface="+mn-ea"/>
                          <a:cs typeface="Arial" panose="020B0604020202020204" pitchFamily="34" charset="0"/>
                        </a:rPr>
                        <a:t>.</a:t>
                      </a:r>
                      <a:endParaRPr lang="x-none" sz="1800" b="0" i="0" u="none" kern="1200" dirty="0">
                        <a:solidFill>
                          <a:srgbClr val="405169"/>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9172173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E67CE-3EF6-0494-F128-51AED3BE718A}"/>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199F59F2-FC2A-876B-FCD1-8090E4136DD9}"/>
              </a:ext>
            </a:extLst>
          </p:cNvPr>
          <p:cNvGraphicFramePr>
            <a:graphicFrameLocks noGrp="1"/>
          </p:cNvGraphicFramePr>
          <p:nvPr>
            <p:extLst>
              <p:ext uri="{D42A27DB-BD31-4B8C-83A1-F6EECF244321}">
                <p14:modId xmlns:p14="http://schemas.microsoft.com/office/powerpoint/2010/main" val="1273247698"/>
              </p:ext>
            </p:extLst>
          </p:nvPr>
        </p:nvGraphicFramePr>
        <p:xfrm>
          <a:off x="474689" y="567107"/>
          <a:ext cx="11242621" cy="5723786"/>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181234">
                <a:tc gridSpan="2">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2000" b="1" kern="1200" baseline="0" dirty="0">
                          <a:solidFill>
                            <a:schemeClr val="accent2">
                              <a:lumMod val="75000"/>
                            </a:schemeClr>
                          </a:solidFill>
                          <a:latin typeface="Arial" panose="020B0604020202020204" pitchFamily="34" charset="0"/>
                          <a:ea typeface="+mn-ea"/>
                          <a:cs typeface="Arial" panose="020B0604020202020204" pitchFamily="34" charset="0"/>
                        </a:rPr>
                        <a:t>The network </a:t>
                      </a:r>
                      <a:r>
                        <a:rPr lang="en-US" sz="2000" b="1" u="sng" kern="1200" baseline="0" dirty="0">
                          <a:solidFill>
                            <a:schemeClr val="accent2">
                              <a:lumMod val="75000"/>
                            </a:schemeClr>
                          </a:solidFill>
                          <a:latin typeface="Arial" panose="020B0604020202020204" pitchFamily="34" charset="0"/>
                          <a:ea typeface="+mn-ea"/>
                          <a:cs typeface="Arial" panose="020B0604020202020204" pitchFamily="34" charset="0"/>
                        </a:rPr>
                        <a:t>had been expanded</a:t>
                      </a:r>
                      <a:r>
                        <a:rPr lang="en-US" sz="2000" b="1" kern="1200" baseline="0" dirty="0">
                          <a:solidFill>
                            <a:schemeClr val="accent2">
                              <a:lumMod val="75000"/>
                            </a:schemeClr>
                          </a:solidFill>
                          <a:latin typeface="Arial" panose="020B0604020202020204" pitchFamily="34" charset="0"/>
                          <a:ea typeface="+mn-ea"/>
                          <a:cs typeface="Arial" panose="020B0604020202020204" pitchFamily="34" charset="0"/>
                        </a:rPr>
                        <a:t>, which allowed the company to use faster internet. </a:t>
                      </a:r>
                      <a:endParaRPr lang="x-none" sz="2000" b="1" dirty="0">
                        <a:solidFill>
                          <a:schemeClr val="tx2"/>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855078">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indent="0" algn="l" rtl="0">
                        <a:lnSpc>
                          <a:spcPct val="115000"/>
                        </a:lnSpc>
                        <a:buNone/>
                      </a:pPr>
                      <a:r>
                        <a:rPr lang="en-US" sz="1800" kern="10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What happened to the network? Do we know who did it?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800" b="1" dirty="0">
                          <a:solidFill>
                            <a:schemeClr val="tx2"/>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Passive: </a:t>
                      </a:r>
                      <a:r>
                        <a:rPr lang="en-AE" sz="1800" b="1">
                          <a:solidFill>
                            <a:schemeClr val="tx2"/>
                          </a:solidFill>
                          <a:latin typeface="Helvetica" pitchFamily="2" charset="0"/>
                          <a:cs typeface="Arial" panose="020B0604020202020204" pitchFamily="34" charset="0"/>
                          <a:hlinkClick r:id="rId2">
                            <a:extLst>
                              <a:ext uri="{A12FA001-AC4F-418D-AE19-62706E023703}">
                                <ahyp:hlinkClr xmlns:ahyp="http://schemas.microsoft.com/office/drawing/2018/hyperlinkcolor" val="tx"/>
                              </a:ext>
                            </a:extLst>
                          </a:hlinkClick>
                        </a:rPr>
                        <a:t>past perfect passive</a:t>
                      </a:r>
                      <a:endParaRPr lang="en-US" sz="1800" b="1" dirty="0">
                        <a:solidFill>
                          <a:schemeClr val="tx2"/>
                        </a:solidFill>
                        <a:latin typeface="Arial" panose="020B0604020202020204" pitchFamily="34" charset="0"/>
                        <a:cs typeface="Arial" panose="020B0604020202020204" pitchFamily="34" charset="0"/>
                      </a:endParaRPr>
                    </a:p>
                    <a:p>
                      <a:pPr marL="0" marR="0" lvl="0" indent="0" algn="l" defTabSz="914400" rtl="0" eaLnBrk="1" fontAlgn="ctr" latinLnBrk="0" hangingPunct="1">
                        <a:lnSpc>
                          <a:spcPct val="100000"/>
                        </a:lnSpc>
                        <a:spcBef>
                          <a:spcPts val="0"/>
                        </a:spcBef>
                        <a:spcAft>
                          <a:spcPts val="0"/>
                        </a:spcAft>
                        <a:buClrTx/>
                        <a:buSzTx/>
                        <a:buFontTx/>
                        <a:buNone/>
                        <a:tabLst/>
                        <a:defRPr/>
                      </a:pPr>
                      <a:r>
                        <a:rPr lang="en-US" sz="1800" dirty="0">
                          <a:solidFill>
                            <a:schemeClr val="tx1"/>
                          </a:solidFill>
                          <a:latin typeface="Arial" panose="020B0604020202020204" pitchFamily="34" charset="0"/>
                          <a:cs typeface="Arial" panose="020B0604020202020204" pitchFamily="34" charset="0"/>
                        </a:rPr>
                        <a:t>object + h</a:t>
                      </a:r>
                      <a:r>
                        <a:rPr lang="en-AE" sz="1800">
                          <a:solidFill>
                            <a:schemeClr val="tx1"/>
                          </a:solidFill>
                          <a:latin typeface="Arial" panose="020B0604020202020204" pitchFamily="34" charset="0"/>
                          <a:cs typeface="Arial" panose="020B0604020202020204" pitchFamily="34" charset="0"/>
                        </a:rPr>
                        <a:t>ad been + past participle + rest of sentence</a:t>
                      </a:r>
                      <a:endParaRPr lang="en-AE" sz="1800"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AE" sz="1800">
                          <a:solidFill>
                            <a:schemeClr val="tx1"/>
                          </a:solidFill>
                          <a:latin typeface="Arial" panose="020B0604020202020204" pitchFamily="34" charset="0"/>
                          <a:cs typeface="Arial" panose="020B0604020202020204" pitchFamily="34" charset="0"/>
                        </a:rPr>
                        <a:t>We use the past perfect for actions that start and finish in the past. </a:t>
                      </a:r>
                      <a:r>
                        <a:rPr lang="en-US" sz="1800" b="0" i="0" kern="1200" dirty="0">
                          <a:solidFill>
                            <a:schemeClr val="tx1"/>
                          </a:solidFill>
                          <a:effectLst/>
                          <a:latin typeface="Arial" panose="020B0604020202020204" pitchFamily="34" charset="0"/>
                          <a:ea typeface="+mn-ea"/>
                          <a:cs typeface="Arial" panose="020B0604020202020204" pitchFamily="34" charset="0"/>
                        </a:rPr>
                        <a:t>It is used to make it clear that one event happened before another in the past. </a:t>
                      </a:r>
                      <a:r>
                        <a:rPr lang="en-AE" sz="1800">
                          <a:solidFill>
                            <a:schemeClr val="tx1"/>
                          </a:solidFill>
                          <a:latin typeface="Arial" panose="020B0604020202020204" pitchFamily="34" charset="0"/>
                          <a:cs typeface="Arial" panose="020B0604020202020204" pitchFamily="34" charset="0"/>
                        </a:rPr>
                        <a:t>We use the passive form to describe the actions that have been done </a:t>
                      </a:r>
                      <a:r>
                        <a:rPr lang="en-AE" sz="1800" i="1">
                          <a:solidFill>
                            <a:schemeClr val="tx1"/>
                          </a:solidFill>
                          <a:latin typeface="Arial" panose="020B0604020202020204" pitchFamily="34" charset="0"/>
                          <a:cs typeface="Arial" panose="020B0604020202020204" pitchFamily="34" charset="0"/>
                        </a:rPr>
                        <a:t>to</a:t>
                      </a:r>
                      <a:r>
                        <a:rPr lang="en-AE" sz="1800">
                          <a:solidFill>
                            <a:schemeClr val="tx1"/>
                          </a:solidFill>
                          <a:latin typeface="Arial" panose="020B0604020202020204" pitchFamily="34" charset="0"/>
                          <a:cs typeface="Arial" panose="020B0604020202020204" pitchFamily="34" charset="0"/>
                        </a:rPr>
                        <a:t> an object in the past</a:t>
                      </a:r>
                      <a:r>
                        <a:rPr lang="en-GB" sz="1800" dirty="0">
                          <a:solidFill>
                            <a:schemeClr val="tx1"/>
                          </a:solidFill>
                          <a:latin typeface="Arial" panose="020B0604020202020204" pitchFamily="34" charset="0"/>
                          <a:cs typeface="Arial" panose="020B0604020202020204" pitchFamily="34" charset="0"/>
                        </a:rPr>
                        <a:t> when the action is more important than the doer of the action</a:t>
                      </a:r>
                      <a:r>
                        <a:rPr lang="en-AE" sz="1800">
                          <a:solidFill>
                            <a:schemeClr val="tx1"/>
                          </a:solidFill>
                          <a:latin typeface="Arial" panose="020B0604020202020204" pitchFamily="34" charset="0"/>
                          <a:cs typeface="Arial" panose="020B0604020202020204" pitchFamily="34" charset="0"/>
                        </a:rPr>
                        <a:t>.</a:t>
                      </a:r>
                      <a:endParaRPr lang="en-AE" sz="1800"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0" i="0" kern="1200" dirty="0">
                          <a:solidFill>
                            <a:schemeClr val="tx1"/>
                          </a:solidFill>
                          <a:effectLst/>
                          <a:latin typeface="Arial" panose="020B0604020202020204" pitchFamily="34" charset="0"/>
                          <a:ea typeface="+mn-ea"/>
                          <a:cs typeface="Arial" panose="020B0604020202020204" pitchFamily="34" charset="0"/>
                        </a:rPr>
                        <a:t>The festival </a:t>
                      </a:r>
                      <a:r>
                        <a:rPr lang="en-US" sz="1800" b="0" i="0" u="sng" kern="1200" dirty="0">
                          <a:solidFill>
                            <a:schemeClr val="tx1"/>
                          </a:solidFill>
                          <a:effectLst/>
                          <a:latin typeface="Arial" panose="020B0604020202020204" pitchFamily="34" charset="0"/>
                          <a:ea typeface="+mn-ea"/>
                          <a:cs typeface="Arial" panose="020B0604020202020204" pitchFamily="34" charset="0"/>
                        </a:rPr>
                        <a:t>had been established</a:t>
                      </a:r>
                      <a:r>
                        <a:rPr lang="en-US" sz="1800" b="0" i="0" u="none" kern="1200" dirty="0">
                          <a:solidFill>
                            <a:schemeClr val="tx1"/>
                          </a:solidFill>
                          <a:effectLst/>
                          <a:latin typeface="Arial" panose="020B0604020202020204" pitchFamily="34" charset="0"/>
                          <a:ea typeface="+mn-ea"/>
                          <a:cs typeface="Arial" panose="020B0604020202020204" pitchFamily="34" charset="0"/>
                        </a:rPr>
                        <a:t> </a:t>
                      </a:r>
                      <a:r>
                        <a:rPr lang="en-US" sz="1800" b="0" i="0" kern="1200" dirty="0">
                          <a:solidFill>
                            <a:schemeClr val="tx1"/>
                          </a:solidFill>
                          <a:effectLst/>
                          <a:latin typeface="Arial" panose="020B0604020202020204" pitchFamily="34" charset="0"/>
                          <a:ea typeface="+mn-ea"/>
                          <a:cs typeface="Arial" panose="020B0604020202020204" pitchFamily="34" charset="0"/>
                        </a:rPr>
                        <a:t>several decades ago.</a:t>
                      </a:r>
                    </a:p>
                    <a:p>
                      <a:pPr algn="l"/>
                      <a:r>
                        <a:rPr lang="en-US" sz="1800" b="0" i="0" kern="1200" dirty="0">
                          <a:solidFill>
                            <a:schemeClr val="tx1"/>
                          </a:solidFill>
                          <a:effectLst/>
                          <a:latin typeface="Arial" panose="020B0604020202020204" pitchFamily="34" charset="0"/>
                          <a:ea typeface="+mn-ea"/>
                          <a:cs typeface="Arial" panose="020B0604020202020204" pitchFamily="34" charset="0"/>
                        </a:rPr>
                        <a:t>The venue </a:t>
                      </a:r>
                      <a:r>
                        <a:rPr lang="en-US" sz="1800" b="0" i="0" u="sng" kern="1200" dirty="0">
                          <a:solidFill>
                            <a:schemeClr val="tx1"/>
                          </a:solidFill>
                          <a:effectLst/>
                          <a:latin typeface="Arial" panose="020B0604020202020204" pitchFamily="34" charset="0"/>
                          <a:ea typeface="+mn-ea"/>
                          <a:cs typeface="Arial" panose="020B0604020202020204" pitchFamily="34" charset="0"/>
                        </a:rPr>
                        <a:t>had been used</a:t>
                      </a:r>
                      <a:r>
                        <a:rPr lang="en-US" sz="1800" b="0" i="0" u="none" kern="1200" dirty="0">
                          <a:solidFill>
                            <a:schemeClr val="tx1"/>
                          </a:solidFill>
                          <a:effectLst/>
                          <a:latin typeface="Arial" panose="020B0604020202020204" pitchFamily="34" charset="0"/>
                          <a:ea typeface="+mn-ea"/>
                          <a:cs typeface="Arial" panose="020B0604020202020204" pitchFamily="34" charset="0"/>
                        </a:rPr>
                        <a:t> </a:t>
                      </a:r>
                      <a:r>
                        <a:rPr lang="en-US" sz="1800" b="0" i="0" kern="1200" dirty="0">
                          <a:solidFill>
                            <a:schemeClr val="tx1"/>
                          </a:solidFill>
                          <a:effectLst/>
                          <a:latin typeface="Arial" panose="020B0604020202020204" pitchFamily="34" charset="0"/>
                          <a:ea typeface="+mn-ea"/>
                          <a:cs typeface="Arial" panose="020B0604020202020204" pitchFamily="34" charset="0"/>
                        </a:rPr>
                        <a:t>for three major events before the world cup. </a:t>
                      </a:r>
                    </a:p>
                    <a:p>
                      <a:pPr algn="l"/>
                      <a:r>
                        <a:rPr lang="en-US" sz="1800" b="0" i="0" kern="1200" dirty="0">
                          <a:solidFill>
                            <a:schemeClr val="tx1"/>
                          </a:solidFill>
                          <a:effectLst/>
                          <a:latin typeface="Arial" panose="020B0604020202020204" pitchFamily="34" charset="0"/>
                          <a:ea typeface="+mn-ea"/>
                          <a:cs typeface="Arial" panose="020B0604020202020204" pitchFamily="34" charset="0"/>
                        </a:rPr>
                        <a:t>By the time the technology </a:t>
                      </a:r>
                      <a:r>
                        <a:rPr lang="en-US" sz="1800" b="0" i="0" u="sng" kern="1200" dirty="0">
                          <a:solidFill>
                            <a:schemeClr val="tx1"/>
                          </a:solidFill>
                          <a:effectLst/>
                          <a:latin typeface="Arial" panose="020B0604020202020204" pitchFamily="34" charset="0"/>
                          <a:ea typeface="+mn-ea"/>
                          <a:cs typeface="Arial" panose="020B0604020202020204" pitchFamily="34" charset="0"/>
                        </a:rPr>
                        <a:t>had been developed</a:t>
                      </a:r>
                      <a:r>
                        <a:rPr lang="en-US" sz="1800" b="0" i="0" kern="1200" dirty="0">
                          <a:solidFill>
                            <a:schemeClr val="tx1"/>
                          </a:solidFill>
                          <a:effectLst/>
                          <a:latin typeface="Arial" panose="020B0604020202020204" pitchFamily="34" charset="0"/>
                          <a:ea typeface="+mn-ea"/>
                          <a:cs typeface="Arial" panose="020B0604020202020204" pitchFamily="34" charset="0"/>
                        </a:rPr>
                        <a:t>, the industry was already changing.</a:t>
                      </a:r>
                      <a:endParaRPr lang="x-none" sz="1800" b="0" i="0" kern="1200" dirty="0">
                        <a:solidFill>
                          <a:schemeClr val="tx1"/>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4037968937"/>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BC335-3BAB-AAAD-A882-FC04FDA341DA}"/>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90407F9-11DC-8924-D957-A9100D79BBA8}"/>
              </a:ext>
            </a:extLst>
          </p:cNvPr>
          <p:cNvGraphicFramePr>
            <a:graphicFrameLocks noGrp="1"/>
          </p:cNvGraphicFramePr>
          <p:nvPr>
            <p:extLst>
              <p:ext uri="{D42A27DB-BD31-4B8C-83A1-F6EECF244321}">
                <p14:modId xmlns:p14="http://schemas.microsoft.com/office/powerpoint/2010/main" val="3780987510"/>
              </p:ext>
            </p:extLst>
          </p:nvPr>
        </p:nvGraphicFramePr>
        <p:xfrm>
          <a:off x="474689" y="263619"/>
          <a:ext cx="11242621" cy="6344288"/>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334268">
                <a:tc gridSpan="2">
                  <a:txBody>
                    <a:bodyPr/>
                    <a:lstStyle/>
                    <a:p>
                      <a:pPr marL="457200" indent="-457200" algn="l" rtl="0">
                        <a:lnSpc>
                          <a:spcPct val="114000"/>
                        </a:lnSpc>
                        <a:buFont typeface="+mj-lt"/>
                        <a:buAutoNum type="alphaLcPeriod"/>
                      </a:pPr>
                      <a:r>
                        <a:rPr lang="en-US" sz="1800" b="1" kern="1200" baseline="0" dirty="0">
                          <a:solidFill>
                            <a:schemeClr val="accent2">
                              <a:lumMod val="75000"/>
                            </a:schemeClr>
                          </a:solidFill>
                          <a:latin typeface="Arial" panose="020B0604020202020204" pitchFamily="34" charset="0"/>
                          <a:ea typeface="+mn-ea"/>
                          <a:cs typeface="Arial" panose="020B0604020202020204" pitchFamily="34" charset="0"/>
                        </a:rPr>
                        <a:t>The person </a:t>
                      </a:r>
                      <a:r>
                        <a:rPr lang="en-US" sz="1800" b="1" u="sng" kern="1200" baseline="0" dirty="0">
                          <a:solidFill>
                            <a:schemeClr val="accent2">
                              <a:lumMod val="75000"/>
                            </a:schemeClr>
                          </a:solidFill>
                          <a:latin typeface="Arial" panose="020B0604020202020204" pitchFamily="34" charset="0"/>
                          <a:ea typeface="+mn-ea"/>
                          <a:cs typeface="Arial" panose="020B0604020202020204" pitchFamily="34" charset="0"/>
                        </a:rPr>
                        <a:t>who I was speaking to</a:t>
                      </a:r>
                      <a:r>
                        <a:rPr lang="en-US" sz="1800" b="1" u="none" kern="1200" baseline="0" dirty="0">
                          <a:solidFill>
                            <a:schemeClr val="accent2">
                              <a:lumMod val="75000"/>
                            </a:schemeClr>
                          </a:solidFill>
                          <a:latin typeface="Arial" panose="020B0604020202020204" pitchFamily="34" charset="0"/>
                          <a:ea typeface="+mn-ea"/>
                          <a:cs typeface="Arial" panose="020B0604020202020204" pitchFamily="34" charset="0"/>
                        </a:rPr>
                        <a:t> </a:t>
                      </a:r>
                      <a:r>
                        <a:rPr lang="en-US" sz="1800" b="1" kern="1200" baseline="0" dirty="0">
                          <a:solidFill>
                            <a:schemeClr val="accent2">
                              <a:lumMod val="75000"/>
                            </a:schemeClr>
                          </a:solidFill>
                          <a:latin typeface="Arial" panose="020B0604020202020204" pitchFamily="34" charset="0"/>
                          <a:ea typeface="+mn-ea"/>
                          <a:cs typeface="Arial" panose="020B0604020202020204" pitchFamily="34" charset="0"/>
                        </a:rPr>
                        <a:t>is an expert on telecommunications.</a:t>
                      </a:r>
                    </a:p>
                    <a:p>
                      <a:pPr marL="457200" indent="-457200" algn="l" rtl="0">
                        <a:lnSpc>
                          <a:spcPct val="114000"/>
                        </a:lnSpc>
                        <a:buFont typeface="+mj-lt"/>
                        <a:buAutoNum type="alphaLcPeriod"/>
                      </a:pPr>
                      <a:r>
                        <a:rPr lang="en-US" sz="1800" b="1" kern="1200" baseline="0" dirty="0">
                          <a:solidFill>
                            <a:schemeClr val="accent2">
                              <a:lumMod val="75000"/>
                            </a:schemeClr>
                          </a:solidFill>
                          <a:latin typeface="Arial" panose="020B0604020202020204" pitchFamily="34" charset="0"/>
                          <a:ea typeface="+mn-ea"/>
                          <a:cs typeface="Arial" panose="020B0604020202020204" pitchFamily="34" charset="0"/>
                        </a:rPr>
                        <a:t>The venue </a:t>
                      </a:r>
                      <a:r>
                        <a:rPr lang="en-US" sz="1800" b="1" u="sng" kern="1200" baseline="0" dirty="0">
                          <a:solidFill>
                            <a:schemeClr val="accent2">
                              <a:lumMod val="75000"/>
                            </a:schemeClr>
                          </a:solidFill>
                          <a:latin typeface="Arial" panose="020B0604020202020204" pitchFamily="34" charset="0"/>
                          <a:ea typeface="+mn-ea"/>
                          <a:cs typeface="Arial" panose="020B0604020202020204" pitchFamily="34" charset="0"/>
                        </a:rPr>
                        <a:t>that I went in</a:t>
                      </a:r>
                      <a:r>
                        <a:rPr lang="en-US" sz="1800" b="1" kern="1200" baseline="0" dirty="0">
                          <a:solidFill>
                            <a:schemeClr val="accent2">
                              <a:lumMod val="75000"/>
                            </a:schemeClr>
                          </a:solidFill>
                          <a:latin typeface="Arial" panose="020B0604020202020204" pitchFamily="34" charset="0"/>
                          <a:ea typeface="+mn-ea"/>
                          <a:cs typeface="Arial" panose="020B0604020202020204" pitchFamily="34" charset="0"/>
                        </a:rPr>
                        <a:t> was hosting a completely different event.</a:t>
                      </a:r>
                    </a:p>
                    <a:p>
                      <a:pPr marL="457200" indent="-457200" algn="l" rtl="0">
                        <a:lnSpc>
                          <a:spcPct val="114000"/>
                        </a:lnSpc>
                        <a:buFont typeface="+mj-lt"/>
                        <a:buAutoNum type="alphaLcPeriod"/>
                      </a:pPr>
                      <a:r>
                        <a:rPr lang="en-US" sz="1800" b="1" kern="1200" baseline="0" dirty="0">
                          <a:solidFill>
                            <a:schemeClr val="accent2">
                              <a:lumMod val="75000"/>
                            </a:schemeClr>
                          </a:solidFill>
                          <a:latin typeface="Arial" panose="020B0604020202020204" pitchFamily="34" charset="0"/>
                          <a:ea typeface="+mn-ea"/>
                          <a:cs typeface="Arial" panose="020B0604020202020204" pitchFamily="34" charset="0"/>
                        </a:rPr>
                        <a:t>His first novel, </a:t>
                      </a:r>
                      <a:r>
                        <a:rPr lang="en-US" sz="1800" b="1" u="sng" kern="1200" baseline="0" dirty="0">
                          <a:solidFill>
                            <a:schemeClr val="accent2">
                              <a:lumMod val="75000"/>
                            </a:schemeClr>
                          </a:solidFill>
                          <a:latin typeface="Arial" panose="020B0604020202020204" pitchFamily="34" charset="0"/>
                          <a:ea typeface="+mn-ea"/>
                          <a:cs typeface="Arial" panose="020B0604020202020204" pitchFamily="34" charset="0"/>
                        </a:rPr>
                        <a:t>which many people still talk about</a:t>
                      </a:r>
                      <a:r>
                        <a:rPr lang="en-US" sz="1800" b="1" u="none" kern="1200" baseline="0" dirty="0">
                          <a:solidFill>
                            <a:schemeClr val="accent2">
                              <a:lumMod val="75000"/>
                            </a:schemeClr>
                          </a:solidFill>
                          <a:latin typeface="Arial" panose="020B0604020202020204" pitchFamily="34" charset="0"/>
                          <a:ea typeface="+mn-ea"/>
                          <a:cs typeface="Arial" panose="020B0604020202020204" pitchFamily="34" charset="0"/>
                        </a:rPr>
                        <a:t>, was set in the Arabian Gulf. </a:t>
                      </a:r>
                      <a:endParaRPr lang="en-US" sz="1800" b="1" u="sng" kern="1200" baseline="0" dirty="0">
                        <a:solidFill>
                          <a:schemeClr val="accent2">
                            <a:lumMod val="75000"/>
                          </a:schemeClr>
                        </a:solidFill>
                        <a:latin typeface="Arial" panose="020B0604020202020204" pitchFamily="34" charset="0"/>
                        <a:ea typeface="+mn-ea"/>
                        <a:cs typeface="Arial" panose="020B0604020202020204" pitchFamily="34" charset="0"/>
                      </a:endParaRPr>
                    </a:p>
                    <a:p>
                      <a:pPr marL="457200" indent="-457200" algn="l" rtl="0">
                        <a:lnSpc>
                          <a:spcPct val="114000"/>
                        </a:lnSpc>
                        <a:buFont typeface="+mj-lt"/>
                        <a:buAutoNum type="alphaLcPeriod"/>
                      </a:pPr>
                      <a:r>
                        <a:rPr lang="en-US" sz="1800" b="1" kern="1200" baseline="0" dirty="0">
                          <a:solidFill>
                            <a:schemeClr val="accent2">
                              <a:lumMod val="75000"/>
                            </a:schemeClr>
                          </a:solidFill>
                          <a:latin typeface="Arial" panose="020B0604020202020204" pitchFamily="34" charset="0"/>
                          <a:ea typeface="+mn-ea"/>
                          <a:cs typeface="Arial" panose="020B0604020202020204" pitchFamily="34" charset="0"/>
                        </a:rPr>
                        <a:t>Smith’s code, </a:t>
                      </a:r>
                      <a:r>
                        <a:rPr lang="en-US" sz="1800" b="1" u="sng" kern="1200" baseline="0" dirty="0">
                          <a:solidFill>
                            <a:schemeClr val="accent2">
                              <a:lumMod val="75000"/>
                            </a:schemeClr>
                          </a:solidFill>
                          <a:latin typeface="Arial" panose="020B0604020202020204" pitchFamily="34" charset="0"/>
                          <a:ea typeface="+mn-ea"/>
                          <a:cs typeface="Arial" panose="020B0604020202020204" pitchFamily="34" charset="0"/>
                        </a:rPr>
                        <a:t>which most social media sites depend on</a:t>
                      </a:r>
                      <a:r>
                        <a:rPr lang="en-US" sz="1800" b="1" u="none" kern="1200" baseline="0" dirty="0">
                          <a:solidFill>
                            <a:schemeClr val="accent2">
                              <a:lumMod val="75000"/>
                            </a:schemeClr>
                          </a:solidFill>
                          <a:latin typeface="Arial" panose="020B0604020202020204" pitchFamily="34" charset="0"/>
                          <a:ea typeface="+mn-ea"/>
                          <a:cs typeface="Arial" panose="020B0604020202020204" pitchFamily="34" charset="0"/>
                        </a:rPr>
                        <a:t>, was one of the first examples of open source coding.  </a:t>
                      </a:r>
                      <a:r>
                        <a:rPr lang="en-US" sz="1800" b="1" kern="1200" baseline="0" dirty="0">
                          <a:solidFill>
                            <a:schemeClr val="accent2">
                              <a:lumMod val="75000"/>
                            </a:schemeClr>
                          </a:solidFill>
                          <a:latin typeface="Arial" panose="020B0604020202020204" pitchFamily="34" charset="0"/>
                          <a:ea typeface="+mn-ea"/>
                          <a:cs typeface="Arial" panose="020B0604020202020204" pitchFamily="34" charset="0"/>
                        </a:rPr>
                        <a:t>     </a:t>
                      </a:r>
                      <a:endParaRPr lang="x-none" sz="1800" b="1" kern="1200" baseline="0" dirty="0">
                        <a:solidFill>
                          <a:schemeClr val="accent2">
                            <a:lumMod val="75000"/>
                          </a:schemeClr>
                        </a:solidFill>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071102">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indent="0" algn="l" rtl="0">
                        <a:lnSpc>
                          <a:spcPct val="115000"/>
                        </a:lnSpc>
                        <a:buNone/>
                      </a:pPr>
                      <a:r>
                        <a:rPr lang="en-US" sz="1600" kern="10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In examples a and b – is it clear what the person/venue is before who/that?</a:t>
                      </a:r>
                    </a:p>
                    <a:p>
                      <a:pPr marL="0" indent="0" algn="l" rtl="0">
                        <a:lnSpc>
                          <a:spcPct val="115000"/>
                        </a:lnSpc>
                        <a:buNone/>
                      </a:pPr>
                      <a:r>
                        <a:rPr lang="en-US" sz="1600" kern="10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In examples c and d – are “his first novel” and “Smith’s code” defined? Do we know them?</a:t>
                      </a:r>
                    </a:p>
                    <a:p>
                      <a:pPr marL="0" indent="0" algn="l" rtl="0">
                        <a:lnSpc>
                          <a:spcPct val="115000"/>
                        </a:lnSpc>
                        <a:buNone/>
                      </a:pPr>
                      <a:r>
                        <a:rPr lang="en-US" sz="1600" kern="10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Highlight the preposition ‘to’, ‘in’, ‘about’ and ‘on’ – what do they refer to?</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863936">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GB" sz="1600" b="1" kern="1200" dirty="0">
                          <a:solidFill>
                            <a:schemeClr val="tx2"/>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Clauses and phrases: defining relative clauses</a:t>
                      </a:r>
                      <a:r>
                        <a:rPr lang="en-GB" sz="1600" b="1" kern="1200" dirty="0">
                          <a:solidFill>
                            <a:schemeClr val="tx2"/>
                          </a:solidFill>
                          <a:effectLst/>
                          <a:latin typeface="Arial" panose="020B0604020202020204" pitchFamily="34" charset="0"/>
                          <a:ea typeface="+mn-ea"/>
                          <a:cs typeface="Arial" panose="020B0604020202020204" pitchFamily="34" charset="0"/>
                        </a:rPr>
                        <a:t> and </a:t>
                      </a:r>
                      <a:r>
                        <a:rPr lang="en-GB" sz="1600" b="1" kern="1200" dirty="0">
                          <a:solidFill>
                            <a:schemeClr val="tx2"/>
                          </a:solidFill>
                          <a:effectLst/>
                          <a:latin typeface="Arial" panose="020B0604020202020204" pitchFamily="34" charset="0"/>
                          <a:ea typeface="+mn-ea"/>
                          <a:cs typeface="Arial" panose="020B0604020202020204" pitchFamily="34" charset="0"/>
                          <a:hlinkClick r:id="rId3">
                            <a:extLst>
                              <a:ext uri="{A12FA001-AC4F-418D-AE19-62706E023703}">
                                <ahyp:hlinkClr xmlns:ahyp="http://schemas.microsoft.com/office/drawing/2018/hyperlinkcolor" val="tx"/>
                              </a:ext>
                            </a:extLst>
                          </a:hlinkClick>
                        </a:rPr>
                        <a:t>non-defining relative clauses</a:t>
                      </a:r>
                      <a:endParaRPr lang="en-GB" sz="1600" b="1" kern="1200" dirty="0">
                        <a:solidFill>
                          <a:schemeClr val="tx2"/>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kern="1200" dirty="0">
                          <a:solidFill>
                            <a:schemeClr val="tx1"/>
                          </a:solidFill>
                          <a:effectLst/>
                          <a:latin typeface="Arial" panose="020B0604020202020204" pitchFamily="34" charset="0"/>
                          <a:ea typeface="+mn-ea"/>
                          <a:cs typeface="Arial" panose="020B0604020202020204" pitchFamily="34" charset="0"/>
                        </a:rPr>
                        <a:t>s</a:t>
                      </a:r>
                      <a:r>
                        <a:rPr lang="en-GB" sz="1600" kern="100" dirty="0" err="1">
                          <a:solidFill>
                            <a:srgbClr val="405169"/>
                          </a:solidFill>
                          <a:effectLst/>
                          <a:latin typeface="Arial" panose="020B0604020202020204" pitchFamily="34" charset="0"/>
                          <a:ea typeface="Yu Gothic" panose="020B0400000000000000" pitchFamily="34" charset="-128"/>
                          <a:cs typeface="Arial" panose="020B0604020202020204" pitchFamily="34" charset="0"/>
                        </a:rPr>
                        <a:t>ubject</a:t>
                      </a:r>
                      <a:r>
                        <a:rPr lang="en-GB" sz="1600" kern="10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 clause + relative pronoun (who/which/that) + subject + verb clause ending in preposition</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n-US" sz="1600" kern="10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Defining relative clauses</a:t>
                      </a:r>
                      <a:r>
                        <a:rPr lang="en-US" sz="1600" kern="100" baseline="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 p</a:t>
                      </a:r>
                      <a:r>
                        <a:rPr lang="en-US" sz="1600" kern="10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rovide essential information about the noun – we don’t know what is referred to without it. Non-defining relative clauses provide extra information about the noun.</a:t>
                      </a:r>
                    </a:p>
                    <a:p>
                      <a:pPr marL="0" marR="0" lvl="0" indent="0" algn="l" defTabSz="914400" rtl="0" eaLnBrk="1" fontAlgn="auto" latinLnBrk="0" hangingPunct="1">
                        <a:lnSpc>
                          <a:spcPct val="115000"/>
                        </a:lnSpc>
                        <a:spcBef>
                          <a:spcPts val="0"/>
                        </a:spcBef>
                        <a:spcAft>
                          <a:spcPts val="0"/>
                        </a:spcAft>
                        <a:buClrTx/>
                        <a:buSzTx/>
                        <a:buFontTx/>
                        <a:buNone/>
                        <a:tabLst/>
                        <a:defRPr/>
                      </a:pPr>
                      <a:r>
                        <a:rPr lang="en-US" sz="1600" kern="10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Non-defining relative clauses use commas but defining relative clauses do not. Non-defining relative clauses do not use “that”.</a:t>
                      </a:r>
                    </a:p>
                    <a:p>
                      <a:pPr marL="0" marR="0" lvl="0" indent="0" algn="l" defTabSz="914400" rtl="0" eaLnBrk="1" fontAlgn="auto" latinLnBrk="0" hangingPunct="1">
                        <a:lnSpc>
                          <a:spcPct val="115000"/>
                        </a:lnSpc>
                        <a:spcBef>
                          <a:spcPts val="0"/>
                        </a:spcBef>
                        <a:spcAft>
                          <a:spcPts val="0"/>
                        </a:spcAft>
                        <a:buClrTx/>
                        <a:buSzTx/>
                        <a:buFontTx/>
                        <a:buNone/>
                        <a:tabLst/>
                        <a:defRPr/>
                      </a:pPr>
                      <a:r>
                        <a:rPr lang="en-US" sz="1600" kern="100" dirty="0">
                          <a:solidFill>
                            <a:srgbClr val="405169"/>
                          </a:solidFill>
                          <a:effectLst/>
                          <a:latin typeface="Arial" panose="020B0604020202020204" pitchFamily="34" charset="0"/>
                          <a:ea typeface="Yu Gothic" panose="020B0400000000000000" pitchFamily="34" charset="-128"/>
                          <a:cs typeface="Arial" panose="020B0604020202020204" pitchFamily="34" charset="0"/>
                        </a:rPr>
                        <a:t>The preposition refers back to the noun before the relative clause. </a:t>
                      </a:r>
                      <a:endParaRPr lang="x-none" sz="1600" kern="100" dirty="0">
                        <a:solidFill>
                          <a:srgbClr val="405169"/>
                        </a:solidFill>
                        <a:effectLst/>
                        <a:latin typeface="Arial" panose="020B0604020202020204" pitchFamily="34" charset="0"/>
                        <a:ea typeface="Yu Gothic" panose="020B0400000000000000" pitchFamily="34" charset="-128"/>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600" b="0" i="0" kern="1200" dirty="0">
                          <a:solidFill>
                            <a:srgbClr val="405169"/>
                          </a:solidFill>
                          <a:effectLst/>
                          <a:latin typeface="Arial" panose="020B0604020202020204" pitchFamily="34" charset="0"/>
                          <a:ea typeface="+mn-ea"/>
                          <a:cs typeface="Arial" panose="020B0604020202020204" pitchFamily="34" charset="0"/>
                        </a:rPr>
                        <a:t>The tribe </a:t>
                      </a:r>
                      <a:r>
                        <a:rPr lang="en-US" sz="1600" b="0" i="0" u="sng" kern="1200" dirty="0">
                          <a:solidFill>
                            <a:srgbClr val="405169"/>
                          </a:solidFill>
                          <a:effectLst/>
                          <a:latin typeface="Arial" panose="020B0604020202020204" pitchFamily="34" charset="0"/>
                          <a:ea typeface="+mn-ea"/>
                          <a:cs typeface="Arial" panose="020B0604020202020204" pitchFamily="34" charset="0"/>
                        </a:rPr>
                        <a:t>that I</a:t>
                      </a:r>
                      <a:r>
                        <a:rPr lang="en-US" sz="1600" b="0" i="0" u="sng" kern="1200" baseline="0" dirty="0">
                          <a:solidFill>
                            <a:srgbClr val="405169"/>
                          </a:solidFill>
                          <a:effectLst/>
                          <a:latin typeface="Arial" panose="020B0604020202020204" pitchFamily="34" charset="0"/>
                          <a:ea typeface="+mn-ea"/>
                          <a:cs typeface="Arial" panose="020B0604020202020204" pitchFamily="34" charset="0"/>
                        </a:rPr>
                        <a:t> was </a:t>
                      </a:r>
                      <a:r>
                        <a:rPr lang="en-US" sz="1600" b="0" i="0" u="sng" kern="1200" dirty="0">
                          <a:solidFill>
                            <a:srgbClr val="405169"/>
                          </a:solidFill>
                          <a:effectLst/>
                          <a:latin typeface="Arial" panose="020B0604020202020204" pitchFamily="34" charset="0"/>
                          <a:ea typeface="+mn-ea"/>
                          <a:cs typeface="Arial" panose="020B0604020202020204" pitchFamily="34" charset="0"/>
                        </a:rPr>
                        <a:t>talking to you about</a:t>
                      </a:r>
                      <a:r>
                        <a:rPr lang="en-US" sz="1600" b="0" i="0" u="none" kern="1200" dirty="0">
                          <a:solidFill>
                            <a:srgbClr val="405169"/>
                          </a:solidFill>
                          <a:effectLst/>
                          <a:latin typeface="Arial" panose="020B0604020202020204" pitchFamily="34" charset="0"/>
                          <a:ea typeface="+mn-ea"/>
                          <a:cs typeface="Arial" panose="020B0604020202020204" pitchFamily="34" charset="0"/>
                        </a:rPr>
                        <a:t> </a:t>
                      </a:r>
                      <a:r>
                        <a:rPr lang="en-US" sz="1600" b="0" i="0" kern="1200" dirty="0">
                          <a:solidFill>
                            <a:srgbClr val="405169"/>
                          </a:solidFill>
                          <a:effectLst/>
                          <a:latin typeface="Arial" panose="020B0604020202020204" pitchFamily="34" charset="0"/>
                          <a:ea typeface="+mn-ea"/>
                          <a:cs typeface="Arial" panose="020B0604020202020204" pitchFamily="34" charset="0"/>
                        </a:rPr>
                        <a:t>are</a:t>
                      </a:r>
                      <a:r>
                        <a:rPr lang="en-US" sz="1600" b="0" i="0" kern="1200" baseline="0" dirty="0">
                          <a:solidFill>
                            <a:srgbClr val="405169"/>
                          </a:solidFill>
                          <a:effectLst/>
                          <a:latin typeface="Arial" panose="020B0604020202020204" pitchFamily="34" charset="0"/>
                          <a:ea typeface="+mn-ea"/>
                          <a:cs typeface="Arial" panose="020B0604020202020204" pitchFamily="34" charset="0"/>
                        </a:rPr>
                        <a:t> the topic of the next chapter</a:t>
                      </a:r>
                      <a:r>
                        <a:rPr lang="en-US" sz="1600" b="0" i="0" kern="1200" dirty="0">
                          <a:solidFill>
                            <a:srgbClr val="405169"/>
                          </a:solidFill>
                          <a:effectLst/>
                          <a:latin typeface="Arial" panose="020B0604020202020204" pitchFamily="34" charset="0"/>
                          <a:ea typeface="+mn-ea"/>
                          <a:cs typeface="Arial" panose="020B0604020202020204" pitchFamily="34" charset="0"/>
                        </a:rPr>
                        <a:t>.</a:t>
                      </a:r>
                    </a:p>
                    <a:p>
                      <a:pPr algn="l" rtl="0"/>
                      <a:r>
                        <a:rPr lang="en-US" sz="1600" b="0" i="0" kern="1200" dirty="0">
                          <a:solidFill>
                            <a:srgbClr val="405169"/>
                          </a:solidFill>
                          <a:effectLst/>
                          <a:latin typeface="Arial" panose="020B0604020202020204" pitchFamily="34" charset="0"/>
                          <a:ea typeface="+mn-ea"/>
                          <a:cs typeface="Arial" panose="020B0604020202020204" pitchFamily="34" charset="0"/>
                        </a:rPr>
                        <a:t>The agriculture project </a:t>
                      </a:r>
                      <a:r>
                        <a:rPr lang="en-US" sz="1600" b="0" i="0" u="sng" kern="1200" dirty="0">
                          <a:solidFill>
                            <a:srgbClr val="405169"/>
                          </a:solidFill>
                          <a:effectLst/>
                          <a:latin typeface="Arial" panose="020B0604020202020204" pitchFamily="34" charset="0"/>
                          <a:ea typeface="+mn-ea"/>
                          <a:cs typeface="Arial" panose="020B0604020202020204" pitchFamily="34" charset="0"/>
                        </a:rPr>
                        <a:t>which they were working on</a:t>
                      </a:r>
                      <a:r>
                        <a:rPr lang="en-US" sz="1600" b="0" i="0" u="none" kern="1200" dirty="0">
                          <a:solidFill>
                            <a:srgbClr val="405169"/>
                          </a:solidFill>
                          <a:effectLst/>
                          <a:latin typeface="Arial" panose="020B0604020202020204" pitchFamily="34" charset="0"/>
                          <a:ea typeface="+mn-ea"/>
                          <a:cs typeface="Arial" panose="020B0604020202020204" pitchFamily="34" charset="0"/>
                        </a:rPr>
                        <a:t> </a:t>
                      </a:r>
                      <a:r>
                        <a:rPr lang="en-US" sz="1600" b="0" i="0" kern="1200" dirty="0">
                          <a:solidFill>
                            <a:srgbClr val="405169"/>
                          </a:solidFill>
                          <a:effectLst/>
                          <a:latin typeface="Arial" panose="020B0604020202020204" pitchFamily="34" charset="0"/>
                          <a:ea typeface="+mn-ea"/>
                          <a:cs typeface="Arial" panose="020B0604020202020204" pitchFamily="34" charset="0"/>
                        </a:rPr>
                        <a:t>was completed</a:t>
                      </a:r>
                      <a:r>
                        <a:rPr lang="en-US" sz="1600" b="0" i="0" kern="1200" baseline="0" dirty="0">
                          <a:solidFill>
                            <a:srgbClr val="405169"/>
                          </a:solidFill>
                          <a:effectLst/>
                          <a:latin typeface="Arial" panose="020B0604020202020204" pitchFamily="34" charset="0"/>
                          <a:ea typeface="+mn-ea"/>
                          <a:cs typeface="Arial" panose="020B0604020202020204" pitchFamily="34" charset="0"/>
                        </a:rPr>
                        <a:t> this morning</a:t>
                      </a:r>
                      <a:r>
                        <a:rPr lang="en-US" sz="1600" b="0" i="0" kern="1200" dirty="0">
                          <a:solidFill>
                            <a:srgbClr val="405169"/>
                          </a:solidFill>
                          <a:effectLst/>
                          <a:latin typeface="Arial" panose="020B0604020202020204" pitchFamily="34" charset="0"/>
                          <a:ea typeface="+mn-ea"/>
                          <a:cs typeface="Arial" panose="020B0604020202020204" pitchFamily="34" charset="0"/>
                        </a:rPr>
                        <a:t>.</a:t>
                      </a:r>
                    </a:p>
                    <a:p>
                      <a:pPr algn="l" rtl="0"/>
                      <a:r>
                        <a:rPr lang="en-US" sz="1600" b="0" i="0" kern="1200" dirty="0">
                          <a:solidFill>
                            <a:srgbClr val="405169"/>
                          </a:solidFill>
                          <a:effectLst/>
                          <a:latin typeface="Arial" panose="020B0604020202020204" pitchFamily="34" charset="0"/>
                          <a:ea typeface="+mn-ea"/>
                          <a:cs typeface="Arial" panose="020B0604020202020204" pitchFamily="34" charset="0"/>
                        </a:rPr>
                        <a:t>The wedding, </a:t>
                      </a:r>
                      <a:r>
                        <a:rPr lang="en-US" sz="1600" b="0" i="0" u="sng" kern="1200" dirty="0">
                          <a:solidFill>
                            <a:srgbClr val="405169"/>
                          </a:solidFill>
                          <a:effectLst/>
                          <a:latin typeface="Arial" panose="020B0604020202020204" pitchFamily="34" charset="0"/>
                          <a:ea typeface="+mn-ea"/>
                          <a:cs typeface="Arial" panose="020B0604020202020204" pitchFamily="34" charset="0"/>
                        </a:rPr>
                        <a:t>which they had spent thousands of dirhams on</a:t>
                      </a:r>
                      <a:r>
                        <a:rPr lang="en-US" sz="1600" b="0" i="0" kern="1200" dirty="0">
                          <a:solidFill>
                            <a:srgbClr val="405169"/>
                          </a:solidFill>
                          <a:effectLst/>
                          <a:latin typeface="Arial" panose="020B0604020202020204" pitchFamily="34" charset="0"/>
                          <a:ea typeface="+mn-ea"/>
                          <a:cs typeface="Arial" panose="020B0604020202020204" pitchFamily="34" charset="0"/>
                        </a:rPr>
                        <a:t>, was a wonderful event. </a:t>
                      </a:r>
                    </a:p>
                    <a:p>
                      <a:pPr algn="l" rtl="0"/>
                      <a:r>
                        <a:rPr lang="en-US" sz="1600" b="0" i="0" kern="1200" dirty="0">
                          <a:solidFill>
                            <a:srgbClr val="405169"/>
                          </a:solidFill>
                          <a:effectLst/>
                          <a:latin typeface="Arial" panose="020B0604020202020204" pitchFamily="34" charset="0"/>
                          <a:ea typeface="+mn-ea"/>
                          <a:cs typeface="Arial" panose="020B0604020202020204" pitchFamily="34" charset="0"/>
                        </a:rPr>
                        <a:t>Their manager, </a:t>
                      </a:r>
                      <a:r>
                        <a:rPr lang="en-US" sz="1600" b="0" i="0" u="sng" kern="1200" dirty="0">
                          <a:solidFill>
                            <a:srgbClr val="405169"/>
                          </a:solidFill>
                          <a:effectLst/>
                          <a:latin typeface="Arial" panose="020B0604020202020204" pitchFamily="34" charset="0"/>
                          <a:ea typeface="+mn-ea"/>
                          <a:cs typeface="Arial" panose="020B0604020202020204" pitchFamily="34" charset="0"/>
                        </a:rPr>
                        <a:t>who the employees were very loyal to</a:t>
                      </a:r>
                      <a:r>
                        <a:rPr lang="en-US" sz="1600" b="0" i="0" kern="1200" dirty="0">
                          <a:solidFill>
                            <a:srgbClr val="405169"/>
                          </a:solidFill>
                          <a:effectLst/>
                          <a:latin typeface="Arial" panose="020B0604020202020204" pitchFamily="34" charset="0"/>
                          <a:ea typeface="+mn-ea"/>
                          <a:cs typeface="Arial" panose="020B0604020202020204" pitchFamily="34" charset="0"/>
                        </a:rPr>
                        <a:t>, was prepared to support the staff during this difficult time.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28004004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4"/>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3200" b="1" dirty="0">
                <a:solidFill>
                  <a:schemeClr val="bg1"/>
                </a:solidFill>
                <a:latin typeface="Helvetica" pitchFamily="2" charset="0"/>
              </a:rPr>
              <a:t>Term 1 preparation:</a:t>
            </a:r>
          </a:p>
          <a:p>
            <a:pPr marL="0" indent="0">
              <a:lnSpc>
                <a:spcPct val="100000"/>
              </a:lnSpc>
              <a:buNone/>
            </a:pPr>
            <a:r>
              <a:rPr lang="en-GB" sz="3200" b="1" dirty="0">
                <a:solidFill>
                  <a:schemeClr val="bg1"/>
                </a:solidFill>
                <a:latin typeface="Helvetica" pitchFamily="2" charset="0"/>
              </a:rPr>
              <a:t>Functional language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35303854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C6DDE5BD-6E0F-574E-9FE0-9E16AE2F1BFB}"/>
              </a:ext>
            </a:extLst>
          </p:cNvPr>
          <p:cNvGraphicFramePr>
            <a:graphicFrameLocks noGrp="1"/>
          </p:cNvGraphicFramePr>
          <p:nvPr>
            <p:extLst>
              <p:ext uri="{D42A27DB-BD31-4B8C-83A1-F6EECF244321}">
                <p14:modId xmlns:p14="http://schemas.microsoft.com/office/powerpoint/2010/main" val="3301783531"/>
              </p:ext>
            </p:extLst>
          </p:nvPr>
        </p:nvGraphicFramePr>
        <p:xfrm>
          <a:off x="561399" y="1242982"/>
          <a:ext cx="11069201" cy="4372035"/>
        </p:xfrm>
        <a:graphic>
          <a:graphicData uri="http://schemas.openxmlformats.org/drawingml/2006/table">
            <a:tbl>
              <a:tblPr firstRow="1" bandRow="1">
                <a:tableStyleId>{5940675A-B579-460E-94D1-54222C63F5DA}</a:tableStyleId>
              </a:tblPr>
              <a:tblGrid>
                <a:gridCol w="2641549">
                  <a:extLst>
                    <a:ext uri="{9D8B030D-6E8A-4147-A177-3AD203B41FA5}">
                      <a16:colId xmlns:a16="http://schemas.microsoft.com/office/drawing/2014/main" val="460172098"/>
                    </a:ext>
                  </a:extLst>
                </a:gridCol>
                <a:gridCol w="8427652">
                  <a:extLst>
                    <a:ext uri="{9D8B030D-6E8A-4147-A177-3AD203B41FA5}">
                      <a16:colId xmlns:a16="http://schemas.microsoft.com/office/drawing/2014/main" val="960561992"/>
                    </a:ext>
                  </a:extLst>
                </a:gridCol>
              </a:tblGrid>
              <a:tr h="2969081">
                <a:tc gridSpan="2">
                  <a:txBody>
                    <a:bodyPr/>
                    <a:lstStyle/>
                    <a:p>
                      <a:pPr algn="just" rtl="0">
                        <a:lnSpc>
                          <a:spcPct val="150000"/>
                        </a:lnSpc>
                      </a:pPr>
                      <a:r>
                        <a:rPr lang="en-US" sz="1800" b="1" u="sng" dirty="0">
                          <a:solidFill>
                            <a:schemeClr val="tx1"/>
                          </a:solidFill>
                          <a:latin typeface="Arial"/>
                          <a:cs typeface="Arial"/>
                        </a:rPr>
                        <a:t>In my opinion</a:t>
                      </a:r>
                      <a:r>
                        <a:rPr lang="en-US" sz="1800" b="1" u="none" dirty="0">
                          <a:solidFill>
                            <a:schemeClr val="tx1"/>
                          </a:solidFill>
                          <a:latin typeface="Arial"/>
                          <a:cs typeface="Arial"/>
                        </a:rPr>
                        <a:t>, online education offers more flexibility than traditional schooling.</a:t>
                      </a:r>
                    </a:p>
                    <a:p>
                      <a:pPr algn="just" rtl="0">
                        <a:lnSpc>
                          <a:spcPct val="150000"/>
                        </a:lnSpc>
                      </a:pPr>
                      <a:r>
                        <a:rPr lang="en-US" sz="1800" b="1" u="sng" dirty="0">
                          <a:solidFill>
                            <a:schemeClr val="tx1"/>
                          </a:solidFill>
                          <a:latin typeface="Arial"/>
                          <a:cs typeface="Arial"/>
                        </a:rPr>
                        <a:t>I strongly believe that</a:t>
                      </a:r>
                      <a:r>
                        <a:rPr lang="en-US" sz="1800" b="1" u="none" dirty="0">
                          <a:solidFill>
                            <a:schemeClr val="tx1"/>
                          </a:solidFill>
                          <a:latin typeface="Arial"/>
                          <a:cs typeface="Arial"/>
                        </a:rPr>
                        <a:t> climate change should be the top priority for governments worldwide.</a:t>
                      </a:r>
                    </a:p>
                    <a:p>
                      <a:pPr algn="just" rtl="0">
                        <a:lnSpc>
                          <a:spcPct val="150000"/>
                        </a:lnSpc>
                      </a:pPr>
                      <a:r>
                        <a:rPr lang="en-US" sz="1800" b="1" u="sng" dirty="0">
                          <a:solidFill>
                            <a:schemeClr val="tx1"/>
                          </a:solidFill>
                          <a:latin typeface="Arial"/>
                          <a:cs typeface="Arial"/>
                        </a:rPr>
                        <a:t>From my perspective</a:t>
                      </a:r>
                      <a:r>
                        <a:rPr lang="en-US" sz="1800" b="1" u="none" dirty="0">
                          <a:solidFill>
                            <a:schemeClr val="tx1"/>
                          </a:solidFill>
                          <a:latin typeface="Arial"/>
                          <a:cs typeface="Arial"/>
                        </a:rPr>
                        <a:t>, travelling is the best way to learn about different cultures and broaden your horizons.</a:t>
                      </a:r>
                    </a:p>
                    <a:p>
                      <a:pPr algn="just" rtl="0">
                        <a:lnSpc>
                          <a:spcPct val="150000"/>
                        </a:lnSpc>
                      </a:pPr>
                      <a:r>
                        <a:rPr lang="en-US" sz="1800" b="1" u="sng" dirty="0">
                          <a:solidFill>
                            <a:schemeClr val="tx1"/>
                          </a:solidFill>
                          <a:latin typeface="Arial"/>
                          <a:cs typeface="Arial"/>
                        </a:rPr>
                        <a:t>As far as I'm concerned</a:t>
                      </a:r>
                      <a:r>
                        <a:rPr lang="en-US" sz="1800" b="1" u="none" dirty="0">
                          <a:solidFill>
                            <a:schemeClr val="tx1"/>
                          </a:solidFill>
                          <a:latin typeface="Arial"/>
                          <a:cs typeface="Arial"/>
                        </a:rPr>
                        <a:t>, remote work can improve work-life balance for many people.</a:t>
                      </a:r>
                    </a:p>
                    <a:p>
                      <a:pPr algn="just" rtl="0">
                        <a:lnSpc>
                          <a:spcPct val="150000"/>
                        </a:lnSpc>
                      </a:pPr>
                      <a:r>
                        <a:rPr lang="en-US" sz="1800" b="1" u="sng" dirty="0">
                          <a:solidFill>
                            <a:schemeClr val="tx1"/>
                          </a:solidFill>
                          <a:latin typeface="Arial"/>
                          <a:cs typeface="Arial"/>
                        </a:rPr>
                        <a:t>It seems to me that</a:t>
                      </a:r>
                      <a:r>
                        <a:rPr lang="en-US" sz="1800" b="1" u="none" dirty="0">
                          <a:solidFill>
                            <a:schemeClr val="tx1"/>
                          </a:solidFill>
                          <a:latin typeface="Arial"/>
                          <a:cs typeface="Arial"/>
                        </a:rPr>
                        <a:t> social media has a significant influence on young people's self-esteem.</a:t>
                      </a: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701477">
                <a:tc>
                  <a:txBody>
                    <a:bodyPr/>
                    <a:lstStyle/>
                    <a:p>
                      <a:pPr algn="ctr" rtl="0"/>
                      <a:r>
                        <a:rPr lang="en-GB" sz="1800" b="1" dirty="0">
                          <a:solidFill>
                            <a:srgbClr val="5F5F5F"/>
                          </a:solidFill>
                          <a:latin typeface="Arial" panose="020B0604020202020204" pitchFamily="34" charset="0"/>
                          <a:cs typeface="Arial" panose="020B0604020202020204" pitchFamily="34" charset="0"/>
                        </a:rPr>
                        <a:t>Functional language</a:t>
                      </a:r>
                      <a:r>
                        <a:rPr lang="en-AE" sz="1800" b="1" dirty="0">
                          <a:solidFill>
                            <a:srgbClr val="5F5F5F"/>
                          </a:solidFill>
                          <a:latin typeface="Arial" panose="020B0604020202020204" pitchFamily="34" charset="0"/>
                          <a:cs typeface="Arial" panose="020B0604020202020204" pitchFamily="34" charset="0"/>
                        </a:rPr>
                        <a:t> </a:t>
                      </a:r>
                      <a:r>
                        <a:rPr lang="en-GB" sz="1800" b="1" dirty="0">
                          <a:solidFill>
                            <a:srgbClr val="5F5F5F"/>
                          </a:solidFill>
                          <a:latin typeface="Arial" panose="020B0604020202020204" pitchFamily="34" charset="0"/>
                          <a:cs typeface="Arial" panose="020B0604020202020204" pitchFamily="34" charset="0"/>
                        </a:rPr>
                        <a:t>point</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chemeClr val="tx2"/>
                          </a:solidFill>
                          <a:effectLst/>
                          <a:latin typeface="Arial"/>
                          <a:ea typeface="Calibri" panose="020F0502020204030204" pitchFamily="34" charset="0"/>
                          <a:cs typeface="Arial"/>
                          <a:hlinkClick r:id="rId2">
                            <a:extLst>
                              <a:ext uri="{A12FA001-AC4F-418D-AE19-62706E023703}">
                                <ahyp:hlinkClr xmlns:ahyp="http://schemas.microsoft.com/office/drawing/2018/hyperlinkcolor" val="tx"/>
                              </a:ext>
                            </a:extLst>
                          </a:hlinkClick>
                        </a:rPr>
                        <a:t>Expressing opinion</a:t>
                      </a:r>
                      <a:endParaRPr lang="en-US" sz="1800" b="1" dirty="0">
                        <a:solidFill>
                          <a:schemeClr val="tx2"/>
                        </a:solidFill>
                        <a:effectLst/>
                        <a:latin typeface="Arial"/>
                        <a:ea typeface="Calibri" panose="020F0502020204030204" pitchFamily="34" charset="0"/>
                        <a:cs typeface="Arial"/>
                      </a:endParaRPr>
                    </a:p>
                  </a:txBody>
                  <a:tcPr anchor="ctr"/>
                </a:tc>
                <a:extLst>
                  <a:ext uri="{0D108BD9-81ED-4DB2-BD59-A6C34878D82A}">
                    <a16:rowId xmlns:a16="http://schemas.microsoft.com/office/drawing/2014/main" val="1865912953"/>
                  </a:ext>
                </a:extLst>
              </a:tr>
              <a:tr h="701477">
                <a:tc>
                  <a:txBody>
                    <a:bodyPr/>
                    <a:lstStyle/>
                    <a:p>
                      <a:pPr algn="ctr" rtl="0"/>
                      <a:r>
                        <a:rPr lang="en-GB" sz="1800" b="1" dirty="0">
                          <a:solidFill>
                            <a:srgbClr val="5F5F5F"/>
                          </a:solidFill>
                          <a:latin typeface="Arial" panose="020B0604020202020204" pitchFamily="34" charset="0"/>
                          <a:cs typeface="Arial" panose="020B0604020202020204" pitchFamily="34" charset="0"/>
                        </a:rPr>
                        <a:t>Associated grammar</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solidFill>
                            <a:srgbClr val="000000"/>
                          </a:solidFill>
                          <a:effectLst/>
                          <a:latin typeface="Arial" panose="020B0604020202020204" pitchFamily="34" charset="0"/>
                          <a:ea typeface="Yu Gothic" panose="020B0400000000000000" pitchFamily="34" charset="-128"/>
                          <a:cs typeface="Arial" panose="020B0604020202020204" pitchFamily="34" charset="0"/>
                        </a:rPr>
                        <a:t>Prepositional phrases, noun phrases, comparative degree, conjunctions, modal verbs, defining relative clauses, gerunds.</a:t>
                      </a:r>
                      <a:endParaRPr lang="x-none" sz="1800" kern="100">
                        <a:effectLst/>
                        <a:latin typeface="Arial" panose="020B0604020202020204" pitchFamily="34" charset="0"/>
                        <a:ea typeface="Yu Gothic" panose="020B0400000000000000" pitchFamily="34" charset="-128"/>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570809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DFD28-BC3A-A393-BA3B-7CF576392380}"/>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23924D70-69AB-16FF-0DEF-A74C11909153}"/>
              </a:ext>
            </a:extLst>
          </p:cNvPr>
          <p:cNvGraphicFramePr>
            <a:graphicFrameLocks noGrp="1"/>
          </p:cNvGraphicFramePr>
          <p:nvPr>
            <p:extLst>
              <p:ext uri="{D42A27DB-BD31-4B8C-83A1-F6EECF244321}">
                <p14:modId xmlns:p14="http://schemas.microsoft.com/office/powerpoint/2010/main" val="3169486331"/>
              </p:ext>
            </p:extLst>
          </p:nvPr>
        </p:nvGraphicFramePr>
        <p:xfrm>
          <a:off x="561399" y="1242982"/>
          <a:ext cx="11069201" cy="4372035"/>
        </p:xfrm>
        <a:graphic>
          <a:graphicData uri="http://schemas.openxmlformats.org/drawingml/2006/table">
            <a:tbl>
              <a:tblPr firstRow="1" bandRow="1">
                <a:tableStyleId>{5940675A-B579-460E-94D1-54222C63F5DA}</a:tableStyleId>
              </a:tblPr>
              <a:tblGrid>
                <a:gridCol w="2641549">
                  <a:extLst>
                    <a:ext uri="{9D8B030D-6E8A-4147-A177-3AD203B41FA5}">
                      <a16:colId xmlns:a16="http://schemas.microsoft.com/office/drawing/2014/main" val="460172098"/>
                    </a:ext>
                  </a:extLst>
                </a:gridCol>
                <a:gridCol w="8427652">
                  <a:extLst>
                    <a:ext uri="{9D8B030D-6E8A-4147-A177-3AD203B41FA5}">
                      <a16:colId xmlns:a16="http://schemas.microsoft.com/office/drawing/2014/main" val="960561992"/>
                    </a:ext>
                  </a:extLst>
                </a:gridCol>
              </a:tblGrid>
              <a:tr h="2969081">
                <a:tc gridSpan="2">
                  <a:txBody>
                    <a:bodyPr/>
                    <a:lstStyle/>
                    <a:p>
                      <a:pPr algn="l" rtl="0">
                        <a:lnSpc>
                          <a:spcPct val="114000"/>
                        </a:lnSpc>
                      </a:pPr>
                      <a:r>
                        <a:rPr lang="en-US" sz="1800" b="1" u="none" dirty="0">
                          <a:solidFill>
                            <a:schemeClr val="tx1"/>
                          </a:solidFill>
                          <a:latin typeface="Arial" panose="020B0604020202020204" pitchFamily="34" charset="0"/>
                          <a:cs typeface="Arial" panose="020B0604020202020204" pitchFamily="34" charset="0"/>
                        </a:rPr>
                        <a:t>Last summer, I travelled to Greece and visited some of the most beautiful historical sites in the world.</a:t>
                      </a:r>
                    </a:p>
                    <a:p>
                      <a:pPr algn="l" rtl="0">
                        <a:lnSpc>
                          <a:spcPct val="114000"/>
                        </a:lnSpc>
                      </a:pPr>
                      <a:r>
                        <a:rPr lang="en-US" sz="1800" b="1" u="none" dirty="0">
                          <a:solidFill>
                            <a:schemeClr val="tx1"/>
                          </a:solidFill>
                          <a:latin typeface="Arial" panose="020B0604020202020204" pitchFamily="34" charset="0"/>
                          <a:cs typeface="Arial" panose="020B0604020202020204" pitchFamily="34" charset="0"/>
                        </a:rPr>
                        <a:t>When I was a child, we used to go camping in the mountains every year.</a:t>
                      </a:r>
                    </a:p>
                    <a:p>
                      <a:pPr algn="l" rtl="0">
                        <a:lnSpc>
                          <a:spcPct val="114000"/>
                        </a:lnSpc>
                      </a:pPr>
                      <a:r>
                        <a:rPr lang="en-US" sz="1800" b="1" u="none" dirty="0">
                          <a:solidFill>
                            <a:schemeClr val="tx1"/>
                          </a:solidFill>
                          <a:latin typeface="Arial" panose="020B0604020202020204" pitchFamily="34" charset="0"/>
                          <a:cs typeface="Arial" panose="020B0604020202020204" pitchFamily="34" charset="0"/>
                        </a:rPr>
                        <a:t>In 2020, I completed my degree and started my first full-time job.</a:t>
                      </a:r>
                    </a:p>
                    <a:p>
                      <a:pPr algn="l" rtl="0">
                        <a:lnSpc>
                          <a:spcPct val="114000"/>
                        </a:lnSpc>
                      </a:pPr>
                      <a:r>
                        <a:rPr lang="en-US" sz="1800" b="1" u="none" dirty="0">
                          <a:solidFill>
                            <a:schemeClr val="tx1"/>
                          </a:solidFill>
                          <a:latin typeface="Arial" panose="020B0604020202020204" pitchFamily="34" charset="0"/>
                          <a:cs typeface="Arial" panose="020B0604020202020204" pitchFamily="34" charset="0"/>
                        </a:rPr>
                        <a:t>Back in high school, I was a member of the robotics school team.</a:t>
                      </a:r>
                    </a:p>
                    <a:p>
                      <a:pPr algn="l" rtl="0">
                        <a:lnSpc>
                          <a:spcPct val="114000"/>
                        </a:lnSpc>
                      </a:pPr>
                      <a:r>
                        <a:rPr lang="en-US" sz="1800" b="1" u="none" dirty="0">
                          <a:solidFill>
                            <a:schemeClr val="tx1"/>
                          </a:solidFill>
                          <a:latin typeface="Arial" panose="020B0604020202020204" pitchFamily="34" charset="0"/>
                          <a:cs typeface="Arial" panose="020B0604020202020204" pitchFamily="34" charset="0"/>
                        </a:rPr>
                        <a:t>One of the best moments of my life was when I hiked to the top of a mountain and saw the sunrise.</a:t>
                      </a:r>
                    </a:p>
                    <a:p>
                      <a:pPr algn="l" rtl="0">
                        <a:lnSpc>
                          <a:spcPct val="114000"/>
                        </a:lnSpc>
                      </a:pPr>
                      <a:r>
                        <a:rPr lang="en-US" sz="1800" b="1" u="none" dirty="0">
                          <a:solidFill>
                            <a:schemeClr val="tx1"/>
                          </a:solidFill>
                          <a:latin typeface="Arial" panose="020B0604020202020204" pitchFamily="34" charset="0"/>
                          <a:cs typeface="Arial" panose="020B0604020202020204" pitchFamily="34" charset="0"/>
                        </a:rPr>
                        <a:t>I had never tried skiing before last winter, but it turned out to be a lot of fun.</a:t>
                      </a: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701477">
                <a:tc>
                  <a:txBody>
                    <a:bodyPr/>
                    <a:lstStyle/>
                    <a:p>
                      <a:pPr algn="ctr" rtl="0"/>
                      <a:r>
                        <a:rPr lang="en-GB" sz="1800" b="1" dirty="0">
                          <a:solidFill>
                            <a:schemeClr val="tx1"/>
                          </a:solidFill>
                          <a:latin typeface="Arial" panose="020B0604020202020204" pitchFamily="34" charset="0"/>
                          <a:cs typeface="Arial" panose="020B0604020202020204" pitchFamily="34" charset="0"/>
                        </a:rPr>
                        <a:t>Functional language</a:t>
                      </a:r>
                      <a:r>
                        <a:rPr lang="en-AE" sz="1800" b="1">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rtl="0">
                        <a:lnSpc>
                          <a:spcPct val="115000"/>
                        </a:lnSpc>
                      </a:pPr>
                      <a:r>
                        <a:rPr lang="en-US" sz="1800" b="1" kern="100" dirty="0">
                          <a:solidFill>
                            <a:schemeClr val="tx2"/>
                          </a:solidFill>
                          <a:effectLst/>
                          <a:latin typeface="Arial" panose="020B0604020202020204" pitchFamily="34" charset="0"/>
                          <a:ea typeface="Yu Gothic" panose="020B0400000000000000" pitchFamily="34" charset="-128"/>
                          <a:cs typeface="Arial" panose="020B0604020202020204" pitchFamily="34" charset="0"/>
                          <a:hlinkClick r:id="rId2">
                            <a:extLst>
                              <a:ext uri="{A12FA001-AC4F-418D-AE19-62706E023703}">
                                <ahyp:hlinkClr xmlns:ahyp="http://schemas.microsoft.com/office/drawing/2018/hyperlinkcolor" val="tx"/>
                              </a:ext>
                            </a:extLst>
                          </a:hlinkClick>
                        </a:rPr>
                        <a:t>Describing past experiences and events</a:t>
                      </a:r>
                      <a:endParaRPr lang="x-none" sz="1800" b="1" kern="100">
                        <a:solidFill>
                          <a:schemeClr val="tx2"/>
                        </a:solidFill>
                        <a:effectLst/>
                        <a:latin typeface="Arial" panose="020B0604020202020204" pitchFamily="34" charset="0"/>
                        <a:ea typeface="Yu Gothic" panose="020B0400000000000000" pitchFamily="34" charset="-128"/>
                        <a:cs typeface="Arial" panose="020B0604020202020204" pitchFamily="34" charset="0"/>
                      </a:endParaRPr>
                    </a:p>
                  </a:txBody>
                  <a:tcPr anchor="ctr"/>
                </a:tc>
                <a:extLst>
                  <a:ext uri="{0D108BD9-81ED-4DB2-BD59-A6C34878D82A}">
                    <a16:rowId xmlns:a16="http://schemas.microsoft.com/office/drawing/2014/main" val="1865912953"/>
                  </a:ext>
                </a:extLst>
              </a:tr>
              <a:tr h="701477">
                <a:tc>
                  <a:txBody>
                    <a:bodyPr/>
                    <a:lstStyle/>
                    <a:p>
                      <a:pPr algn="ctr" rtl="0"/>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rtl="0"/>
                      <a:r>
                        <a:rPr lang="en-GB" sz="1800" noProof="0" dirty="0">
                          <a:solidFill>
                            <a:schemeClr val="tx1"/>
                          </a:solidFill>
                          <a:latin typeface="Arial" panose="020B0604020202020204" pitchFamily="34" charset="0"/>
                          <a:cs typeface="Arial" panose="020B0604020202020204" pitchFamily="34" charset="0"/>
                        </a:rPr>
                        <a:t>Past simple, past perfect, phrasal verbs, “used to” construction, conjunctions, time expressions.</a:t>
                      </a: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171435474"/>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5FA4D-BA14-5015-1F9B-72BB6250E432}"/>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D37FE2EB-4AF9-57F2-46B0-61F42CBE3F67}"/>
              </a:ext>
            </a:extLst>
          </p:cNvPr>
          <p:cNvGraphicFramePr>
            <a:graphicFrameLocks noGrp="1"/>
          </p:cNvGraphicFramePr>
          <p:nvPr>
            <p:extLst>
              <p:ext uri="{D42A27DB-BD31-4B8C-83A1-F6EECF244321}">
                <p14:modId xmlns:p14="http://schemas.microsoft.com/office/powerpoint/2010/main" val="2838028606"/>
              </p:ext>
            </p:extLst>
          </p:nvPr>
        </p:nvGraphicFramePr>
        <p:xfrm>
          <a:off x="407368" y="1052736"/>
          <a:ext cx="11069201" cy="4372035"/>
        </p:xfrm>
        <a:graphic>
          <a:graphicData uri="http://schemas.openxmlformats.org/drawingml/2006/table">
            <a:tbl>
              <a:tblPr firstRow="1" bandRow="1">
                <a:tableStyleId>{5940675A-B579-460E-94D1-54222C63F5DA}</a:tableStyleId>
              </a:tblPr>
              <a:tblGrid>
                <a:gridCol w="2641549">
                  <a:extLst>
                    <a:ext uri="{9D8B030D-6E8A-4147-A177-3AD203B41FA5}">
                      <a16:colId xmlns:a16="http://schemas.microsoft.com/office/drawing/2014/main" val="460172098"/>
                    </a:ext>
                  </a:extLst>
                </a:gridCol>
                <a:gridCol w="8427652">
                  <a:extLst>
                    <a:ext uri="{9D8B030D-6E8A-4147-A177-3AD203B41FA5}">
                      <a16:colId xmlns:a16="http://schemas.microsoft.com/office/drawing/2014/main" val="960561992"/>
                    </a:ext>
                  </a:extLst>
                </a:gridCol>
              </a:tblGrid>
              <a:tr h="2969081">
                <a:tc gridSpan="2">
                  <a:txBody>
                    <a:bodyPr/>
                    <a:lstStyle/>
                    <a:p>
                      <a:pPr algn="l" rtl="0">
                        <a:lnSpc>
                          <a:spcPct val="150000"/>
                        </a:lnSpc>
                      </a:pPr>
                      <a:r>
                        <a:rPr lang="en-GB" sz="1800" b="1" u="sng" dirty="0">
                          <a:solidFill>
                            <a:schemeClr val="tx1"/>
                          </a:solidFill>
                          <a:latin typeface="Arial" panose="020B0604020202020204" pitchFamily="34" charset="0"/>
                          <a:cs typeface="Arial" panose="020B0604020202020204" pitchFamily="34" charset="0"/>
                        </a:rPr>
                        <a:t>I wish</a:t>
                      </a:r>
                      <a:r>
                        <a:rPr lang="en-GB" sz="1800" b="1" u="none" dirty="0">
                          <a:solidFill>
                            <a:schemeClr val="tx1"/>
                          </a:solidFill>
                          <a:latin typeface="Arial" panose="020B0604020202020204" pitchFamily="34" charset="0"/>
                          <a:cs typeface="Arial" panose="020B0604020202020204" pitchFamily="34" charset="0"/>
                        </a:rPr>
                        <a:t> I had studied harder for the exam.</a:t>
                      </a:r>
                    </a:p>
                    <a:p>
                      <a:pPr algn="l" rtl="0">
                        <a:lnSpc>
                          <a:spcPct val="150000"/>
                        </a:lnSpc>
                      </a:pPr>
                      <a:r>
                        <a:rPr lang="en-GB" sz="1800" b="1" u="sng" dirty="0">
                          <a:solidFill>
                            <a:schemeClr val="tx1"/>
                          </a:solidFill>
                          <a:latin typeface="Arial" panose="020B0604020202020204" pitchFamily="34" charset="0"/>
                          <a:cs typeface="Arial" panose="020B0604020202020204" pitchFamily="34" charset="0"/>
                        </a:rPr>
                        <a:t>If only</a:t>
                      </a:r>
                      <a:r>
                        <a:rPr lang="en-GB" sz="1800" b="1" u="none" dirty="0">
                          <a:solidFill>
                            <a:schemeClr val="tx1"/>
                          </a:solidFill>
                          <a:latin typeface="Arial" panose="020B0604020202020204" pitchFamily="34" charset="0"/>
                          <a:cs typeface="Arial" panose="020B0604020202020204" pitchFamily="34" charset="0"/>
                        </a:rPr>
                        <a:t> I had saved more money, I could have bought a new laptop.</a:t>
                      </a:r>
                    </a:p>
                    <a:p>
                      <a:pPr algn="l" rtl="0">
                        <a:lnSpc>
                          <a:spcPct val="150000"/>
                        </a:lnSpc>
                      </a:pPr>
                      <a:r>
                        <a:rPr lang="en-GB" sz="1800" b="1" u="sng" dirty="0">
                          <a:solidFill>
                            <a:schemeClr val="tx1"/>
                          </a:solidFill>
                          <a:latin typeface="Arial" panose="020B0604020202020204" pitchFamily="34" charset="0"/>
                          <a:cs typeface="Arial" panose="020B0604020202020204" pitchFamily="34" charset="0"/>
                        </a:rPr>
                        <a:t>I regret</a:t>
                      </a:r>
                      <a:r>
                        <a:rPr lang="en-GB" sz="1800" b="1" u="none" dirty="0">
                          <a:solidFill>
                            <a:schemeClr val="tx1"/>
                          </a:solidFill>
                          <a:latin typeface="Arial" panose="020B0604020202020204" pitchFamily="34" charset="0"/>
                          <a:cs typeface="Arial" panose="020B0604020202020204" pitchFamily="34" charset="0"/>
                        </a:rPr>
                        <a:t> not spending more time with my family when I had the chance.</a:t>
                      </a:r>
                    </a:p>
                    <a:p>
                      <a:pPr algn="l" rtl="0">
                        <a:lnSpc>
                          <a:spcPct val="150000"/>
                        </a:lnSpc>
                      </a:pPr>
                      <a:r>
                        <a:rPr lang="en-GB" sz="1800" b="1" u="sng" dirty="0">
                          <a:solidFill>
                            <a:schemeClr val="tx1"/>
                          </a:solidFill>
                          <a:latin typeface="Arial" panose="020B0604020202020204" pitchFamily="34" charset="0"/>
                          <a:cs typeface="Arial" panose="020B0604020202020204" pitchFamily="34" charset="0"/>
                        </a:rPr>
                        <a:t>I should have</a:t>
                      </a:r>
                      <a:r>
                        <a:rPr lang="en-GB" sz="1800" b="1" u="none" dirty="0">
                          <a:solidFill>
                            <a:schemeClr val="tx1"/>
                          </a:solidFill>
                          <a:latin typeface="Arial" panose="020B0604020202020204" pitchFamily="34" charset="0"/>
                          <a:cs typeface="Arial" panose="020B0604020202020204" pitchFamily="34" charset="0"/>
                        </a:rPr>
                        <a:t> listened to your advice as things might have turned out differently.</a:t>
                      </a:r>
                    </a:p>
                    <a:p>
                      <a:pPr algn="l" rtl="0">
                        <a:lnSpc>
                          <a:spcPct val="150000"/>
                        </a:lnSpc>
                      </a:pPr>
                      <a:r>
                        <a:rPr lang="en-GB" sz="1800" b="1" u="none" dirty="0">
                          <a:solidFill>
                            <a:schemeClr val="tx1"/>
                          </a:solidFill>
                          <a:latin typeface="Arial" panose="020B0604020202020204" pitchFamily="34" charset="0"/>
                          <a:cs typeface="Arial" panose="020B0604020202020204" pitchFamily="34" charset="0"/>
                        </a:rPr>
                        <a:t>Looking back, </a:t>
                      </a:r>
                      <a:r>
                        <a:rPr lang="en-GB" sz="1800" b="1" u="sng" dirty="0">
                          <a:solidFill>
                            <a:schemeClr val="tx1"/>
                          </a:solidFill>
                          <a:latin typeface="Arial" panose="020B0604020202020204" pitchFamily="34" charset="0"/>
                          <a:cs typeface="Arial" panose="020B0604020202020204" pitchFamily="34" charset="0"/>
                        </a:rPr>
                        <a:t>I wish</a:t>
                      </a:r>
                      <a:r>
                        <a:rPr lang="en-GB" sz="1800" b="1" u="none" dirty="0">
                          <a:solidFill>
                            <a:schemeClr val="tx1"/>
                          </a:solidFill>
                          <a:latin typeface="Arial" panose="020B0604020202020204" pitchFamily="34" charset="0"/>
                          <a:cs typeface="Arial" panose="020B0604020202020204" pitchFamily="34" charset="0"/>
                        </a:rPr>
                        <a:t> I had gone to Sharjah University.</a:t>
                      </a:r>
                    </a:p>
                    <a:p>
                      <a:pPr algn="l" rtl="0">
                        <a:lnSpc>
                          <a:spcPct val="150000"/>
                        </a:lnSpc>
                      </a:pPr>
                      <a:r>
                        <a:rPr lang="en-GB" sz="1800" b="1" u="none" dirty="0">
                          <a:solidFill>
                            <a:schemeClr val="tx1"/>
                          </a:solidFill>
                          <a:latin typeface="Arial" panose="020B0604020202020204" pitchFamily="34" charset="0"/>
                          <a:cs typeface="Arial" panose="020B0604020202020204" pitchFamily="34" charset="0"/>
                        </a:rPr>
                        <a:t>If I had started the project earlier, I wouldn’t have got so stressed. </a:t>
                      </a:r>
                    </a:p>
                    <a:p>
                      <a:pPr algn="l" rtl="0">
                        <a:lnSpc>
                          <a:spcPct val="150000"/>
                        </a:lnSpc>
                      </a:pPr>
                      <a:r>
                        <a:rPr lang="en-GB" sz="1800" b="1" u="sng" dirty="0">
                          <a:solidFill>
                            <a:schemeClr val="tx1"/>
                          </a:solidFill>
                          <a:latin typeface="Arial" panose="020B0604020202020204" pitchFamily="34" charset="0"/>
                          <a:cs typeface="Arial" panose="020B0604020202020204" pitchFamily="34" charset="0"/>
                        </a:rPr>
                        <a:t>I wish</a:t>
                      </a:r>
                      <a:r>
                        <a:rPr lang="en-GB" sz="1800" b="1" u="none" dirty="0">
                          <a:solidFill>
                            <a:schemeClr val="tx1"/>
                          </a:solidFill>
                          <a:latin typeface="Arial" panose="020B0604020202020204" pitchFamily="34" charset="0"/>
                          <a:cs typeface="Arial" panose="020B0604020202020204" pitchFamily="34" charset="0"/>
                        </a:rPr>
                        <a:t> I hadn’t been so careless with my smartphone.</a:t>
                      </a: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701477">
                <a:tc>
                  <a:txBody>
                    <a:bodyPr/>
                    <a:lstStyle/>
                    <a:p>
                      <a:pPr algn="ctr" rtl="0"/>
                      <a:r>
                        <a:rPr lang="en-GB" sz="1800" b="1" dirty="0">
                          <a:solidFill>
                            <a:schemeClr val="tx1"/>
                          </a:solidFill>
                          <a:latin typeface="Arial" panose="020B0604020202020204" pitchFamily="34" charset="0"/>
                          <a:cs typeface="Arial" panose="020B0604020202020204" pitchFamily="34" charset="0"/>
                        </a:rPr>
                        <a:t>Functional language</a:t>
                      </a:r>
                      <a:r>
                        <a:rPr lang="en-AE" sz="1800" b="1">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rtl="0">
                        <a:lnSpc>
                          <a:spcPct val="115000"/>
                        </a:lnSpc>
                      </a:pPr>
                      <a:r>
                        <a:rPr lang="en-US" sz="1800" b="1" kern="100" dirty="0">
                          <a:solidFill>
                            <a:schemeClr val="tx2"/>
                          </a:solidFill>
                          <a:effectLst/>
                          <a:latin typeface="Arial" panose="020B0604020202020204" pitchFamily="34" charset="0"/>
                          <a:ea typeface="Yu Gothic" panose="020B0400000000000000" pitchFamily="34" charset="-128"/>
                          <a:cs typeface="Arial" panose="020B0604020202020204" pitchFamily="34" charset="0"/>
                          <a:hlinkClick r:id="rId2">
                            <a:extLst>
                              <a:ext uri="{A12FA001-AC4F-418D-AE19-62706E023703}">
                                <ahyp:hlinkClr xmlns:ahyp="http://schemas.microsoft.com/office/drawing/2018/hyperlinkcolor" val="tx"/>
                              </a:ext>
                            </a:extLst>
                          </a:hlinkClick>
                        </a:rPr>
                        <a:t>Expressing regret</a:t>
                      </a:r>
                      <a:endParaRPr lang="en-US" sz="1800" b="1" kern="100" dirty="0">
                        <a:solidFill>
                          <a:schemeClr val="tx2"/>
                        </a:solidFill>
                        <a:effectLst/>
                        <a:latin typeface="Arial" panose="020B0604020202020204" pitchFamily="34" charset="0"/>
                        <a:ea typeface="Yu Gothic" panose="020B0400000000000000" pitchFamily="34" charset="-128"/>
                        <a:cs typeface="Arial" panose="020B0604020202020204" pitchFamily="34" charset="0"/>
                      </a:endParaRPr>
                    </a:p>
                  </a:txBody>
                  <a:tcPr anchor="ctr"/>
                </a:tc>
                <a:extLst>
                  <a:ext uri="{0D108BD9-81ED-4DB2-BD59-A6C34878D82A}">
                    <a16:rowId xmlns:a16="http://schemas.microsoft.com/office/drawing/2014/main" val="1865912953"/>
                  </a:ext>
                </a:extLst>
              </a:tr>
              <a:tr h="701477">
                <a:tc>
                  <a:txBody>
                    <a:bodyPr/>
                    <a:lstStyle/>
                    <a:p>
                      <a:pPr algn="ctr" rtl="0"/>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solidFill>
                            <a:schemeClr val="tx1"/>
                          </a:solidFill>
                          <a:effectLst/>
                          <a:latin typeface="Arial" panose="020B0604020202020204" pitchFamily="34" charset="0"/>
                          <a:ea typeface="Yu Gothic" panose="020B0400000000000000" pitchFamily="34" charset="-128"/>
                          <a:cs typeface="Arial" panose="020B0604020202020204" pitchFamily="34" charset="0"/>
                        </a:rPr>
                        <a:t>“Wish” construction, “if only” construction, third conditional, modal verbs, gerunds, time expressions</a:t>
                      </a:r>
                      <a:r>
                        <a:rPr lang="en-US" sz="1800" kern="100" baseline="0" dirty="0">
                          <a:solidFill>
                            <a:schemeClr val="tx1"/>
                          </a:solidFill>
                          <a:effectLst/>
                          <a:latin typeface="Arial" panose="020B0604020202020204" pitchFamily="34" charset="0"/>
                          <a:ea typeface="Yu Gothic" panose="020B0400000000000000" pitchFamily="34" charset="-128"/>
                          <a:cs typeface="Arial" panose="020B0604020202020204" pitchFamily="34" charset="0"/>
                        </a:rPr>
                        <a:t>, conjunctions.</a:t>
                      </a:r>
                      <a:endParaRPr lang="x-none" sz="1800" kern="100">
                        <a:solidFill>
                          <a:schemeClr val="tx1"/>
                        </a:solidFill>
                        <a:effectLst/>
                        <a:latin typeface="Arial" panose="020B0604020202020204" pitchFamily="34" charset="0"/>
                        <a:ea typeface="Yu Gothic" panose="020B0400000000000000" pitchFamily="34" charset="-128"/>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506810743"/>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56D79B-812E-5294-42EB-39AB43560288}"/>
              </a:ext>
            </a:extLst>
          </p:cNvPr>
          <p:cNvSpPr>
            <a:spLocks noGrp="1"/>
          </p:cNvSpPr>
          <p:nvPr>
            <p:ph type="title"/>
          </p:nvPr>
        </p:nvSpPr>
        <p:spPr/>
        <p:txBody>
          <a:bodyPr/>
          <a:lstStyle/>
          <a:p>
            <a:pPr algn="ctr"/>
            <a:r>
              <a:rPr lang="en-US" dirty="0"/>
              <a:t>Thank you</a:t>
            </a:r>
            <a:endParaRPr lang="en-AE" dirty="0"/>
          </a:p>
        </p:txBody>
      </p:sp>
    </p:spTree>
    <p:extLst>
      <p:ext uri="{BB962C8B-B14F-4D97-AF65-F5344CB8AC3E}">
        <p14:creationId xmlns:p14="http://schemas.microsoft.com/office/powerpoint/2010/main" val="3581349234"/>
      </p:ext>
    </p:extLst>
  </p:cSld>
  <p:clrMapOvr>
    <a:masterClrMapping/>
  </p:clrMapOvr>
</p:sld>
</file>

<file path=ppt/theme/theme1.xml><?xml version="1.0" encoding="utf-8"?>
<a:theme xmlns:a="http://schemas.openxmlformats.org/drawingml/2006/main" name="Office Theme">
  <a:themeElements>
    <a:clrScheme name="Moe PPT__">
      <a:dk1>
        <a:srgbClr val="5E5E5E"/>
      </a:dk1>
      <a:lt1>
        <a:srgbClr val="FFFFFF"/>
      </a:lt1>
      <a:dk2>
        <a:srgbClr val="AB833A"/>
      </a:dk2>
      <a:lt2>
        <a:srgbClr val="FFFFFF"/>
      </a:lt2>
      <a:accent1>
        <a:srgbClr val="AC833B"/>
      </a:accent1>
      <a:accent2>
        <a:srgbClr val="D0AB74"/>
      </a:accent2>
      <a:accent3>
        <a:srgbClr val="595959"/>
      </a:accent3>
      <a:accent4>
        <a:srgbClr val="CECECE"/>
      </a:accent4>
      <a:accent5>
        <a:srgbClr val="A9A9A9"/>
      </a:accent5>
      <a:accent6>
        <a:srgbClr val="5F5F5F"/>
      </a:accent6>
      <a:hlink>
        <a:srgbClr val="FFFFFF"/>
      </a:hlink>
      <a:folHlink>
        <a:srgbClr val="5E5E5E"/>
      </a:folHlink>
    </a:clrScheme>
    <a:fontScheme name="Custom 2">
      <a:majorFont>
        <a:latin typeface="Univers Next Arabic "/>
        <a:ea typeface=""/>
        <a:cs typeface=""/>
      </a:majorFont>
      <a:minorFont>
        <a:latin typeface="Univers Next Arabic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 EN" id="{0CC10CF4-144F-E948-A769-77F915408196}" vid="{D06F57A7-07F5-C84F-83D9-2A31E67FE6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10B0BF13B97DD4BB8CF62CFB1A9CDD2" ma:contentTypeVersion="10" ma:contentTypeDescription="Create a new document." ma:contentTypeScope="" ma:versionID="9d3933e53dcabb94610d316ca27d63b4">
  <xsd:schema xmlns:xsd="http://www.w3.org/2001/XMLSchema" xmlns:xs="http://www.w3.org/2001/XMLSchema" xmlns:p="http://schemas.microsoft.com/office/2006/metadata/properties" xmlns:ns2="9e9750b4-5bba-45f3-b196-96a2c6b5604b" xmlns:ns3="32e4c5a6-a30f-402c-a4de-1974d13e36c6" targetNamespace="http://schemas.microsoft.com/office/2006/metadata/properties" ma:root="true" ma:fieldsID="e69ff950d7f9c46a637cca37ee33dfbe" ns2:_="" ns3:_="">
    <xsd:import namespace="9e9750b4-5bba-45f3-b196-96a2c6b5604b"/>
    <xsd:import namespace="32e4c5a6-a30f-402c-a4de-1974d13e36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SearchProperties" minOccurs="0"/>
                <xsd:element ref="ns2:MediaServiceObjectDetectorVersion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9750b4-5bba-45f3-b196-96a2c6b560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2e4c5a6-a30f-402c-a4de-1974d13e36c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F61CA1C-0786-49DF-88B9-6364194CEA4A}"/>
</file>

<file path=customXml/itemProps2.xml><?xml version="1.0" encoding="utf-8"?>
<ds:datastoreItem xmlns:ds="http://schemas.openxmlformats.org/officeDocument/2006/customXml" ds:itemID="{4C19CDEE-AFC6-4EE2-B4F7-8CA37066090B}">
  <ds:schemaRefs>
    <ds:schemaRef ds:uri="http://schemas.microsoft.com/office/2006/metadata/properties"/>
    <ds:schemaRef ds:uri="http://schemas.microsoft.com/office/infopath/2007/PartnerControls"/>
    <ds:schemaRef ds:uri="ed98f769-9929-4a8c-b4e0-3b1d78562470"/>
    <ds:schemaRef ds:uri="4a090edc-7a12-48de-8ccc-e297ffa550e8"/>
  </ds:schemaRefs>
</ds:datastoreItem>
</file>

<file path=customXml/itemProps3.xml><?xml version="1.0" encoding="utf-8"?>
<ds:datastoreItem xmlns:ds="http://schemas.openxmlformats.org/officeDocument/2006/customXml" ds:itemID="{F81099B7-B8BF-41D5-82E9-06FB6C4AF20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10953</TotalTime>
  <Words>2251</Words>
  <Application>Microsoft Macintosh PowerPoint</Application>
  <PresentationFormat>Widescreen</PresentationFormat>
  <Paragraphs>223</Paragraphs>
  <Slides>19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Univers Next Arabic </vt:lpstr>
      <vt:lpstr>Univers Next Arabic Bold</vt:lpstr>
      <vt:lpstr>Univers Next Arabic Light</vt:lpstr>
      <vt:lpstr>Arial</vt:lpstr>
      <vt:lpstr>Calibri</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Haya Abu Ruka</dc:creator>
  <cp:lastModifiedBy>Thomasin Hazelden</cp:lastModifiedBy>
  <cp:revision>100</cp:revision>
  <dcterms:created xsi:type="dcterms:W3CDTF">2024-07-05T04:49:36Z</dcterms:created>
  <dcterms:modified xsi:type="dcterms:W3CDTF">2024-11-16T11:15:30Z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0x010100810B0BF13B97DD4BB8CF62CFB1A9CDD2</vt:lpwstr>
  </property>
  <property fmtid="{D5CDD505-2E9C-101B-9397-08002B2CF9AE}" pid="3" name="MediaServiceImageTags">
    <vt:lpwstr/>
  </property>
</Properties>
</file>