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944" r:id="rId2"/>
    <p:sldId id="309" r:id="rId3"/>
    <p:sldId id="414" r:id="rId4"/>
    <p:sldId id="1003" r:id="rId5"/>
    <p:sldId id="486" r:id="rId6"/>
    <p:sldId id="485" r:id="rId7"/>
    <p:sldId id="276" r:id="rId8"/>
    <p:sldId id="333" r:id="rId9"/>
    <p:sldId id="488" r:id="rId10"/>
    <p:sldId id="489" r:id="rId11"/>
    <p:sldId id="453" r:id="rId12"/>
    <p:sldId id="454" r:id="rId13"/>
    <p:sldId id="1011" r:id="rId14"/>
    <p:sldId id="337" r:id="rId15"/>
    <p:sldId id="465" r:id="rId16"/>
    <p:sldId id="1012" r:id="rId17"/>
    <p:sldId id="1009" r:id="rId18"/>
    <p:sldId id="475" r:id="rId19"/>
    <p:sldId id="1016" r:id="rId20"/>
    <p:sldId id="459" r:id="rId21"/>
    <p:sldId id="1017" r:id="rId22"/>
    <p:sldId id="1010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viewProps" Target="viewProp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notesMaster" Target="notesMasters/notesMaster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theme" Target="theme/theme1.xml" 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11T06:28:41.0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0 264 24575,'29'-33'0,"-3"-1"0,32-50 0,4-6 0,-61 88 0,0 0 0,0 1 0,0-1 0,0 1 0,0 0 0,0-1 0,1 1 0,-1 0 0,0 0 0,1 0 0,-1 0 0,1 0 0,-1 0 0,1 0 0,0 0 0,-1 1 0,1-1 0,3 0 0,-4 1 0,0 0 0,0 1 0,0-1 0,0 0 0,0 1 0,0-1 0,0 1 0,0 0 0,-1-1 0,1 1 0,0 0 0,0-1 0,-1 1 0,1 0 0,0 0 0,-1-1 0,1 1 0,-1 0 0,1 0 0,-1 0 0,0 0 0,1 0 0,0 1 0,2 9 0,-1-1 0,0 1 0,0 0 0,0 18 0,-3 410 0,-3-165 0,4-165-1365,0-78-5461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11T06:28:43.9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0 388 24575,'2'-5'0,"-1"-1"0,1 1 0,0 1 0,1-1 0,-1 0 0,1 0 0,0 1 0,0-1 0,0 1 0,6-5 0,5-9 0,-5 5 0,142-233 0,-148 240 0,0 0 0,1 0 0,0 0 0,0 0 0,0 1 0,9-10 0,-12 15 0,-1 0 0,0-1 0,1 1 0,-1 0 0,1-1 0,-1 1 0,1 0 0,-1 0 0,0-1 0,1 1 0,-1 0 0,1 0 0,-1 0 0,1 0 0,-1 0 0,1 0 0,-1 0 0,1 0 0,-1 0 0,1 0 0,-1 0 0,1 0 0,-1 0 0,1 0 0,-1 0 0,1 0 0,-1 0 0,0 1 0,1-1 0,-1 0 0,1 0 0,-1 1 0,1-1 0,0 1 0,0 1 0,0 0 0,0 0 0,0 1 0,0-1 0,0 0 0,0 1 0,-1-1 0,1 1 0,-1-1 0,1 1 0,-1 4 0,3 38 0,-2 0 0,-3 0 0,-1 0 0,-2 0 0,-15 61 0,11-48 0,2 0 0,2 0 0,3 0 0,7 65 0,-2 0 0,-3 65-1365,0-156-5461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11T06:28:59.3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78 24575,'1101'0'0,"-1061"-2"0,78-14 0,20-2 0,123 18 0,34-2 0,-138-17 0,-92 10 0,77-2 0,614 12-1365,-723-1-5461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7B5B01-502C-4D92-B507-F403CA3D52D9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CCE45A-C9C3-4B1B-8A14-91B8E79FC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60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693B6012-DCCA-4438-B0AD-6B9D7515C711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776663" y="9429750"/>
            <a:ext cx="288925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54069AF9-7919-4D35-B205-385F3FF11CD8}" type="slidenum">
              <a:rPr lang="en-GB" altLang="en-US" sz="1200">
                <a:latin typeface="Times New Roman" panose="02020603050405020304" pitchFamily="18" charset="0"/>
              </a:rPr>
              <a:pPr algn="r" eaLnBrk="1" hangingPunct="1"/>
              <a:t>2</a:t>
            </a:fld>
            <a:endParaRPr lang="en-GB" altLang="en-US" sz="1200">
              <a:latin typeface="Times New Roman" panose="02020603050405020304" pitchFamily="18" charset="0"/>
            </a:endParaRPr>
          </a:p>
        </p:txBody>
      </p:sp>
      <p:sp>
        <p:nvSpPr>
          <p:cNvPr id="6147" name="Slide Image Placeholder 1">
            <a:extLst>
              <a:ext uri="{FF2B5EF4-FFF2-40B4-BE49-F238E27FC236}">
                <a16:creationId xmlns:a16="http://schemas.microsoft.com/office/drawing/2014/main" id="{5F4BFED3-74A8-4159-ADB1-E5F29E1A60A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988" y="744538"/>
            <a:ext cx="6615112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8" name="Notes Placeholder 2">
            <a:extLst>
              <a:ext uri="{FF2B5EF4-FFF2-40B4-BE49-F238E27FC236}">
                <a16:creationId xmlns:a16="http://schemas.microsoft.com/office/drawing/2014/main" id="{D1BCE94C-145E-4194-8D1F-8CD0E85BEDB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6149" name="Slide Number Placeholder 3">
            <a:extLst>
              <a:ext uri="{FF2B5EF4-FFF2-40B4-BE49-F238E27FC236}">
                <a16:creationId xmlns:a16="http://schemas.microsoft.com/office/drawing/2014/main" id="{6494A8E5-E911-43C7-B799-3E3A377DE1DB}"/>
              </a:ext>
            </a:extLst>
          </p:cNvPr>
          <p:cNvSpPr txBox="1">
            <a:spLocks noGrp="1"/>
          </p:cNvSpPr>
          <p:nvPr/>
        </p:nvSpPr>
        <p:spPr bwMode="auto">
          <a:xfrm>
            <a:off x="3776663" y="9429750"/>
            <a:ext cx="288925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EA7CCE95-E587-44E2-80B4-65F90D5A0C44}" type="slidenum">
              <a:rPr lang="en-GB" altLang="en-US" sz="1200">
                <a:latin typeface="Times New Roman" panose="02020603050405020304" pitchFamily="18" charset="0"/>
              </a:rPr>
              <a:pPr algn="r" eaLnBrk="1" hangingPunct="1"/>
              <a:t>2</a:t>
            </a:fld>
            <a:endParaRPr lang="en-GB" altLang="en-US" sz="12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825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CD531-643C-4344-84F6-F95518D985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0D6052-6970-4F75-AF37-AA9523E2DE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39A9A-3296-4585-80DC-B788F162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0DD1-2336-4F22-8830-48449CC85BBB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F6B4E0-CDEB-4D59-8A92-9D97E80C5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16742A-AB68-4CED-881B-56DFE8EE7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E7CB4-1767-43CF-8AAB-DD78C8F4C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36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6C38B-71DB-470D-9B90-89AF388E3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6579E7-6546-4EEB-9A74-A24CCC9443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6DE1E5-DD75-47E2-96C2-65B6212EE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0DD1-2336-4F22-8830-48449CC85BBB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781002-0837-498C-8DCA-1D578D4F3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5A0636-FA2D-4319-B05E-B4054F7DC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E7CB4-1767-43CF-8AAB-DD78C8F4C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484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68F41-9DE5-4A89-9ED4-D5D659F21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37B83E-BEDB-423F-8595-4A6674D60F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5C1303-9C0A-4462-B9D8-534AD219C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0DD1-2336-4F22-8830-48449CC85BBB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0794DF-CA75-44D7-B958-4A9671895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0EE1EA-ABFF-44FC-939B-CB1412D25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E7CB4-1767-43CF-8AAB-DD78C8F4C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42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2A71F-B3E4-48E4-BA3A-4E1677ABA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A7CDEF-C079-467A-A923-DBFD4369F4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6A0B56-380B-407C-A674-F2A57E20F1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F4C361-880E-45D8-B09C-E2CB8C275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0DD1-2336-4F22-8830-48449CC85BBB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ED0989-EEA0-41CD-AA60-C6EB3C8D3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7C7307-6292-44D5-B10D-B3C66D70D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E7CB4-1767-43CF-8AAB-DD78C8F4C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589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09B40-DABB-4AC5-B9FA-E1542D54B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719200-DDF8-4D48-9D9B-6FFE2D8D22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6F6025-F81A-4974-8B64-2654D91F5A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F1E464-4605-47D4-A8DA-469EBBBCC0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857FC-CDF6-4997-924F-D4407B2516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D6E6C4-B78B-4D5D-AD47-9A9E379F9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0DD1-2336-4F22-8830-48449CC85BBB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1BE35D-C712-4A5B-B216-00027AB39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018151-BCAF-413B-813B-970DA4E32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E7CB4-1767-43CF-8AAB-DD78C8F4C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304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34AF1-2A26-4042-A767-8F6E4D4A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D8DD4E-A2B5-4180-B4B1-1624B136D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0DD1-2336-4F22-8830-48449CC85BBB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1E8766-2070-4812-B6D2-A63ADF67F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F3D267-78C7-47DC-B750-C91F3F130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E7CB4-1767-43CF-8AAB-DD78C8F4C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848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87B415-5F7B-439C-A715-35CB4EBEF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0DD1-2336-4F22-8830-48449CC85BBB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B3A338-2A96-4175-97FF-DC1CEB505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E2D2A2-4F6F-4A3F-ACA8-0336647B9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E7CB4-1767-43CF-8AAB-DD78C8F4C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574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773FA-292B-4C03-8D12-5D0A3535A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6D2019-0582-4B41-9D3C-F097EC575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C1654D-4396-4D23-8B46-09876F345A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C00BCF-B4BD-42DB-A611-F71255D1F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0DD1-2336-4F22-8830-48449CC85BBB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0D4649-5E55-4010-9F76-E26A0CC6E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7190E6-F906-4B00-A55C-E256ABBBD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E7CB4-1767-43CF-8AAB-DD78C8F4C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440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8DFDE-B044-4CD3-9E2D-5138BBE16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822FF3-80F5-4D24-AB3A-E70DE67A04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5A53C7-749D-4F88-97AB-EE5948C5BE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855F7C-4BEE-4F86-AB5C-CC863AC17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0DD1-2336-4F22-8830-48449CC85BBB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D873A8-13CF-4E17-97CB-8E0D40D33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40D5C0-A230-4313-BCD0-3DFC47B5B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E7CB4-1767-43CF-8AAB-DD78C8F4C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976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0DAA5-0339-415F-B176-CC53622A9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FC5B76-8397-43ED-A6E3-9985EE263F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BA8907-D611-4903-9ADC-92CD00D9A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0DD1-2336-4F22-8830-48449CC85BBB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D32D42-AA79-4E0F-B334-58F6CDA6B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DA02E-3DC0-4860-8B6C-943305181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E7CB4-1767-43CF-8AAB-DD78C8F4C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653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AB01A6-2C4F-4947-9C65-8C5CB25B9B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39472E-CA9E-48B3-BC7C-167F08A3CD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463D6F-AE7F-4ACE-9C04-CC33E2C37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0DD1-2336-4F22-8830-48449CC85BBB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F3BA3-2D0A-4062-A924-27C870897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C343B4-6C07-4A71-BD92-EB4186CE1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E7CB4-1767-43CF-8AAB-DD78C8F4C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321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7D542C-E335-4148-AFCD-085EBA49F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889CF0-1F53-45EF-8741-9AD5F41B63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DE13F5-FF6E-4CEF-84C1-4E4E581EC1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4A0DD1-2336-4F22-8830-48449CC85BBB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75B60-C1EF-46BF-9D11-D4B6713E37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A4F372-DFF4-482E-A388-89129976D8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7E7CB4-1767-43CF-8AAB-DD78C8F4C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44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2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 /><Relationship Id="rId7" Type="http://schemas.openxmlformats.org/officeDocument/2006/relationships/image" Target="../media/image32.png" /><Relationship Id="rId2" Type="http://schemas.openxmlformats.org/officeDocument/2006/relationships/customXml" Target="../ink/ink1.xml" /><Relationship Id="rId1" Type="http://schemas.openxmlformats.org/officeDocument/2006/relationships/slideLayout" Target="../slideLayouts/slideLayout2.xml" /><Relationship Id="rId6" Type="http://schemas.openxmlformats.org/officeDocument/2006/relationships/customXml" Target="../ink/ink3.xml" /><Relationship Id="rId5" Type="http://schemas.openxmlformats.org/officeDocument/2006/relationships/image" Target="../media/image31.png" /><Relationship Id="rId4" Type="http://schemas.openxmlformats.org/officeDocument/2006/relationships/customXml" Target="../ink/ink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7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7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 /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7.xml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 /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7.png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A0A14-1DFA-4C99-937B-973A041D0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2852737"/>
          </a:xfrm>
        </p:spPr>
        <p:txBody>
          <a:bodyPr/>
          <a:lstStyle/>
          <a:p>
            <a:pPr algn="ctr"/>
            <a:endParaRPr lang="en-US" b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2AFE8C-3A64-4DF6-A8F5-F9037E7B9B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879725"/>
            <a:ext cx="10515600" cy="1500187"/>
          </a:xfrm>
        </p:spPr>
        <p:txBody>
          <a:bodyPr/>
          <a:lstStyle/>
          <a:p>
            <a:endParaRPr lang="en-US" dirty="0"/>
          </a:p>
          <a:p>
            <a:pPr algn="ctr"/>
            <a:r>
              <a:rPr lang="en-US" sz="5000" b="1" dirty="0">
                <a:solidFill>
                  <a:srgbClr val="FF0000"/>
                </a:solidFill>
              </a:rPr>
              <a:t>Thermodynamics </a:t>
            </a:r>
          </a:p>
        </p:txBody>
      </p:sp>
    </p:spTree>
    <p:extLst>
      <p:ext uri="{BB962C8B-B14F-4D97-AF65-F5344CB8AC3E}">
        <p14:creationId xmlns:p14="http://schemas.microsoft.com/office/powerpoint/2010/main" val="3056908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>
            <a:extLst>
              <a:ext uri="{FF2B5EF4-FFF2-40B4-BE49-F238E27FC236}">
                <a16:creationId xmlns:a16="http://schemas.microsoft.com/office/drawing/2014/main" id="{82103496-B5F1-4F9A-9A7C-EE87A6A7859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-1" y="1125538"/>
            <a:ext cx="12191999" cy="5516562"/>
          </a:xfrm>
        </p:spPr>
        <p:txBody>
          <a:bodyPr>
            <a:normAutofit/>
          </a:bodyPr>
          <a:lstStyle/>
          <a:p>
            <a:pPr marL="609600" indent="-609600">
              <a:lnSpc>
                <a:spcPct val="70000"/>
              </a:lnSpc>
              <a:buNone/>
              <a:defRPr/>
            </a:pPr>
            <a:r>
              <a:rPr lang="en-GB" sz="4000" b="1" u="sng" dirty="0">
                <a:solidFill>
                  <a:srgbClr val="009973"/>
                </a:solidFill>
                <a:latin typeface="Comic Sans MS" pitchFamily="66" charset="0"/>
              </a:rPr>
              <a:t>Enthalpy</a:t>
            </a:r>
            <a:r>
              <a:rPr lang="en-GB" sz="3000" b="1" dirty="0">
                <a:solidFill>
                  <a:srgbClr val="009973"/>
                </a:solidFill>
                <a:latin typeface="Comic Sans MS" pitchFamily="66" charset="0"/>
              </a:rPr>
              <a:t>		</a:t>
            </a:r>
            <a:r>
              <a:rPr lang="en-GB" sz="3600" b="1" dirty="0">
                <a:solidFill>
                  <a:srgbClr val="009973"/>
                </a:solidFill>
                <a:latin typeface="Comic Sans MS" pitchFamily="66" charset="0"/>
              </a:rPr>
              <a:t>		</a:t>
            </a:r>
            <a:endParaRPr lang="en-US" sz="1300" b="1" dirty="0">
              <a:solidFill>
                <a:srgbClr val="000099"/>
              </a:solidFill>
              <a:latin typeface="Comic Sans MS" pitchFamily="66" charset="0"/>
            </a:endParaRPr>
          </a:p>
          <a:p>
            <a:pPr marL="609600" indent="-609600">
              <a:lnSpc>
                <a:spcPct val="70000"/>
              </a:lnSpc>
              <a:buNone/>
              <a:defRPr/>
            </a:pPr>
            <a:r>
              <a:rPr lang="en-US" sz="3500" b="1" dirty="0">
                <a:solidFill>
                  <a:srgbClr val="000099"/>
                </a:solidFill>
                <a:latin typeface="Comic Sans MS" pitchFamily="66" charset="0"/>
              </a:rPr>
              <a:t>Learning objectives</a:t>
            </a:r>
            <a:r>
              <a:rPr lang="en-GB" sz="3500" i="1" dirty="0">
                <a:latin typeface="Comic Sans MS" pitchFamily="66" charset="0"/>
              </a:rPr>
              <a:t> </a:t>
            </a:r>
          </a:p>
          <a:p>
            <a:pPr lvl="0" fontAlgn="base"/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I can </a:t>
            </a:r>
            <a:r>
              <a:rPr lang="en-US" altLang="en-US" sz="3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calculate enthalpy changes and apply Hess’s Law</a:t>
            </a:r>
            <a:endParaRPr lang="en-US" sz="3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5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words</a:t>
            </a: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GB" sz="2500" b="1" dirty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Enthalpy • State function • System • Surrounding</a:t>
            </a:r>
            <a:endParaRPr lang="en-GB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5BBB67E9-D7E6-48FC-A058-7B1685497D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962025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4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0AD246E9-4B92-40ED-ABF0-33F5A7D81F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" y="0"/>
            <a:ext cx="91440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600" b="1" i="1" dirty="0">
                <a:solidFill>
                  <a:srgbClr val="0000FF"/>
                </a:solidFill>
                <a:latin typeface="Comic Sans MS" panose="030F0702030302020204" pitchFamily="66" charset="0"/>
              </a:rPr>
              <a:t>What you need to do:</a:t>
            </a:r>
            <a:endParaRPr lang="en-US" altLang="en-US" sz="2600" b="1" dirty="0">
              <a:solidFill>
                <a:srgbClr val="000099"/>
              </a:solidFill>
              <a:latin typeface="Comic Sans MS" panose="030F0702030302020204" pitchFamily="66" charset="0"/>
            </a:endParaRP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600" b="1" dirty="0">
                <a:solidFill>
                  <a:srgbClr val="000099"/>
                </a:solidFill>
                <a:latin typeface="Comic Sans MS" panose="030F0702030302020204" pitchFamily="66" charset="0"/>
              </a:rPr>
              <a:t>Write</a:t>
            </a:r>
            <a:r>
              <a:rPr lang="en-US" altLang="en-US" sz="2600" dirty="0">
                <a:solidFill>
                  <a:srgbClr val="000099"/>
                </a:solidFill>
                <a:latin typeface="Comic Sans MS" panose="030F0702030302020204" pitchFamily="66" charset="0"/>
              </a:rPr>
              <a:t> the title, the date and L.Os in your book</a:t>
            </a:r>
          </a:p>
        </p:txBody>
      </p:sp>
      <p:sp>
        <p:nvSpPr>
          <p:cNvPr id="5125" name="TextBox 5" descr="04/09/18">
            <a:extLst>
              <a:ext uri="{FF2B5EF4-FFF2-40B4-BE49-F238E27FC236}">
                <a16:creationId xmlns:a16="http://schemas.microsoft.com/office/drawing/2014/main" id="{5E981BA0-0F0B-4A69-92D2-E7A29344F5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0643" y="962026"/>
            <a:ext cx="55513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DE0F1279-F4BA-447B-B3AA-7D686042C752}" type="datetime2">
              <a:rPr lang="en-GB" altLang="en-US" b="1" u="sng">
                <a:solidFill>
                  <a:srgbClr val="00CC66"/>
                </a:solidFill>
                <a:latin typeface="Comic Sans MS" panose="030F0702030302020204" pitchFamily="66" charset="0"/>
                <a:ea typeface="MS PGothic" panose="020B0600070205080204" pitchFamily="34" charset="-128"/>
              </a:rPr>
              <a:pPr algn="ctr">
                <a:spcBef>
                  <a:spcPct val="0"/>
                </a:spcBef>
                <a:buFontTx/>
                <a:buNone/>
              </a:pPr>
              <a:t>Sunday, 15 September 2024</a:t>
            </a:fld>
            <a:endParaRPr lang="en-GB" altLang="en-US" b="1" u="sng" dirty="0">
              <a:solidFill>
                <a:srgbClr val="00CC66"/>
              </a:solidFill>
              <a:latin typeface="Comic Sans MS" panose="030F0702030302020204" pitchFamily="66" charset="0"/>
              <a:ea typeface="MS PGothic" panose="020B0600070205080204" pitchFamily="34" charset="-128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4E783574-F4A8-4B5A-A1F3-693881136D7F}"/>
              </a:ext>
            </a:extLst>
          </p:cNvPr>
          <p:cNvSpPr txBox="1">
            <a:spLocks noChangeArrowheads="1"/>
          </p:cNvSpPr>
          <p:nvPr/>
        </p:nvSpPr>
        <p:spPr>
          <a:xfrm>
            <a:off x="9248775" y="2993887"/>
            <a:ext cx="3110373" cy="60801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GB" altLang="en-US" sz="2800" b="1" u="sng" dirty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it Now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DC3338B-8458-4694-8B6B-D57DCA8B1D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" y="3099608"/>
            <a:ext cx="9028650" cy="11294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F69AAB-32E4-4CC0-87CA-EFEF31C66C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9488" y="3883819"/>
            <a:ext cx="4691061" cy="30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455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7">
            <a:extLst>
              <a:ext uri="{FF2B5EF4-FFF2-40B4-BE49-F238E27FC236}">
                <a16:creationId xmlns:a16="http://schemas.microsoft.com/office/drawing/2014/main" id="{9B874CF8-5F9E-4ECB-9CE4-29CF72880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Edexcel Unit 1 In. June 2018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EC8763-9412-4672-8A2A-8F382211F9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37" y="869950"/>
            <a:ext cx="11972925" cy="5486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7099149-6569-4BC7-8755-E7A286FB6C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9153" y="2695575"/>
            <a:ext cx="2695575" cy="1219200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B7A3650D-F161-4807-A431-26F596767057}"/>
              </a:ext>
            </a:extLst>
          </p:cNvPr>
          <p:cNvSpPr txBox="1">
            <a:spLocks noChangeArrowheads="1"/>
          </p:cNvSpPr>
          <p:nvPr/>
        </p:nvSpPr>
        <p:spPr>
          <a:xfrm>
            <a:off x="109537" y="0"/>
            <a:ext cx="3171828" cy="60801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GB" altLang="en-US" sz="3500" b="1" u="sng" dirty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it Now</a:t>
            </a:r>
          </a:p>
        </p:txBody>
      </p:sp>
    </p:spTree>
    <p:extLst>
      <p:ext uri="{BB962C8B-B14F-4D97-AF65-F5344CB8AC3E}">
        <p14:creationId xmlns:p14="http://schemas.microsoft.com/office/powerpoint/2010/main" val="1359163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1" y="1861458"/>
            <a:ext cx="12191999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500" dirty="0">
                <a:cs typeface="Arial" panose="020B0604020202020204" pitchFamily="34" charset="0"/>
              </a:rPr>
              <a:t>Most enthalpy changes are quoted as </a:t>
            </a:r>
            <a:r>
              <a:rPr lang="en-GB" altLang="en-US" sz="2500" b="1" dirty="0">
                <a:solidFill>
                  <a:srgbClr val="0070C0"/>
                </a:solidFill>
                <a:cs typeface="Arial" panose="020B0604020202020204" pitchFamily="34" charset="0"/>
              </a:rPr>
              <a:t>standard enthalpy changes.</a:t>
            </a:r>
            <a:endParaRPr lang="en-GB" altLang="en-US" sz="2500" b="1" baseline="-25000" dirty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  <p:sp>
        <p:nvSpPr>
          <p:cNvPr id="23" name="Rectangle 2"/>
          <p:cNvSpPr>
            <a:spLocks noChangeArrowheads="1"/>
          </p:cNvSpPr>
          <p:nvPr/>
        </p:nvSpPr>
        <p:spPr bwMode="auto">
          <a:xfrm>
            <a:off x="-16549" y="2558174"/>
            <a:ext cx="12191999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500" dirty="0">
                <a:cs typeface="Arial" panose="020B0604020202020204" pitchFamily="34" charset="0"/>
              </a:rPr>
              <a:t>This means that heat produced is measured under standard conditions, (SATP),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500" dirty="0">
                <a:cs typeface="Arial" panose="020B0604020202020204" pitchFamily="34" charset="0"/>
              </a:rPr>
              <a:t>which are:</a:t>
            </a:r>
            <a:endParaRPr lang="en-GB" altLang="en-US" sz="2500" b="1" baseline="-25000" dirty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  <p:sp>
        <p:nvSpPr>
          <p:cNvPr id="24" name="Rectangle 2"/>
          <p:cNvSpPr>
            <a:spLocks noChangeArrowheads="1"/>
          </p:cNvSpPr>
          <p:nvPr/>
        </p:nvSpPr>
        <p:spPr bwMode="auto">
          <a:xfrm>
            <a:off x="-16549" y="3419948"/>
            <a:ext cx="6011863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en-GB" altLang="en-US" sz="2500">
                <a:cs typeface="Arial" panose="020B0604020202020204" pitchFamily="34" charset="0"/>
              </a:rPr>
              <a:t>a pressure of 1 atm</a:t>
            </a:r>
            <a:endParaRPr lang="en-GB" altLang="en-US" sz="2500" b="1" baseline="-2500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-16550" y="3923187"/>
            <a:ext cx="6516688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en-GB" altLang="en-US" sz="2500">
                <a:cs typeface="Arial" panose="020B0604020202020204" pitchFamily="34" charset="0"/>
              </a:rPr>
              <a:t>a stated temperature (usually 25 </a:t>
            </a:r>
            <a:r>
              <a:rPr lang="en-GB" altLang="en-US" sz="2500" baseline="30000">
                <a:cs typeface="Arial" panose="020B0604020202020204" pitchFamily="34" charset="0"/>
              </a:rPr>
              <a:t>o</a:t>
            </a:r>
            <a:r>
              <a:rPr lang="en-GB" altLang="en-US" sz="2500">
                <a:cs typeface="Arial" panose="020B0604020202020204" pitchFamily="34" charset="0"/>
              </a:rPr>
              <a:t>C)</a:t>
            </a:r>
            <a:endParaRPr lang="en-GB" altLang="en-US" sz="2500" b="1" baseline="-2500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-16550" y="4428011"/>
            <a:ext cx="86042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en-GB" altLang="en-US" sz="2500" dirty="0">
                <a:cs typeface="Arial" panose="020B0604020202020204" pitchFamily="34" charset="0"/>
              </a:rPr>
              <a:t>all solutions at a concentration of 1 mol/L</a:t>
            </a:r>
            <a:endParaRPr lang="en-GB" altLang="en-US" sz="2500" b="1" baseline="30000" dirty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  <p:sp>
        <p:nvSpPr>
          <p:cNvPr id="27" name="Rectangle 2"/>
          <p:cNvSpPr>
            <a:spLocks noChangeArrowheads="1"/>
          </p:cNvSpPr>
          <p:nvPr/>
        </p:nvSpPr>
        <p:spPr bwMode="auto">
          <a:xfrm>
            <a:off x="-16550" y="5002686"/>
            <a:ext cx="94678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None/>
            </a:pPr>
            <a:r>
              <a:rPr lang="en-GB" altLang="en-US" sz="2400" dirty="0">
                <a:cs typeface="Arial" panose="020B0604020202020204" pitchFamily="34" charset="0"/>
              </a:rPr>
              <a:t>The symbol for standard conditions is a superscript</a:t>
            </a:r>
            <a:r>
              <a:rPr lang="el-GR" altLang="en-US" sz="2400" b="1" baseline="30000" dirty="0">
                <a:cs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en-US" altLang="en-US" sz="2400" b="1" dirty="0">
                <a:cs typeface="Arial" panose="020B0604020202020204" pitchFamily="34" charset="0"/>
                <a:sym typeface="Symbol" panose="05050102010706020507" pitchFamily="18" charset="2"/>
              </a:rPr>
              <a:t>0</a:t>
            </a:r>
            <a:r>
              <a:rPr lang="en-GB" altLang="en-US" sz="2400" dirty="0">
                <a:cs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en-GB" altLang="en-US" sz="2400" dirty="0">
                <a:cs typeface="Arial" panose="020B0604020202020204" pitchFamily="34" charset="0"/>
              </a:rPr>
              <a:t>or </a:t>
            </a:r>
            <a:r>
              <a:rPr lang="el-GR" altLang="en-US" sz="2400" b="1" dirty="0">
                <a:latin typeface="Comic Sans MS" panose="030F0702030302020204" pitchFamily="66" charset="0"/>
                <a:sym typeface="Symbol" panose="05050102010706020507" pitchFamily="18" charset="2"/>
              </a:rPr>
              <a:t>θ</a:t>
            </a:r>
            <a:r>
              <a:rPr lang="en-GB" altLang="en-US" sz="2400" dirty="0">
                <a:cs typeface="Arial" panose="020B0604020202020204" pitchFamily="34" charset="0"/>
              </a:rPr>
              <a:t>,</a:t>
            </a:r>
            <a:r>
              <a:rPr lang="en-GB" altLang="en-US" sz="2400" b="1" dirty="0">
                <a:cs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en-GB" altLang="en-US" sz="2300" dirty="0">
                <a:cs typeface="Arial" panose="020B0604020202020204" pitchFamily="34" charset="0"/>
                <a:sym typeface="Symbol" panose="05050102010706020507" pitchFamily="18" charset="2"/>
              </a:rPr>
              <a:t>as in </a:t>
            </a:r>
            <a:r>
              <a:rPr lang="en-GB" altLang="en-US" sz="2400" b="1" dirty="0">
                <a:cs typeface="Arial" panose="020B0604020202020204" pitchFamily="34" charset="0"/>
                <a:sym typeface="Symbol" panose="05050102010706020507" pitchFamily="18" charset="2"/>
              </a:rPr>
              <a:t>H</a:t>
            </a:r>
            <a:r>
              <a:rPr lang="en-US" altLang="en-US" sz="2400" b="1" baseline="30000" dirty="0">
                <a:cs typeface="Arial" panose="020B0604020202020204" pitchFamily="34" charset="0"/>
                <a:sym typeface="Symbol" panose="05050102010706020507" pitchFamily="18" charset="2"/>
              </a:rPr>
              <a:t>0</a:t>
            </a:r>
            <a:r>
              <a:rPr lang="en-GB" altLang="en-US" sz="2400" dirty="0">
                <a:cs typeface="Arial" panose="020B0604020202020204" pitchFamily="34" charset="0"/>
              </a:rPr>
              <a:t>  </a:t>
            </a:r>
            <a:endParaRPr lang="en-GB" altLang="en-US" sz="2400" b="1" baseline="30000" dirty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  <p:sp>
        <p:nvSpPr>
          <p:cNvPr id="18" name="Text Box 9">
            <a:extLst>
              <a:ext uri="{FF2B5EF4-FFF2-40B4-BE49-F238E27FC236}">
                <a16:creationId xmlns:a16="http://schemas.microsoft.com/office/drawing/2014/main" id="{CA346621-DED6-4E50-BD2F-3313E743F3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515"/>
            <a:ext cx="487024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3500" u="sng" dirty="0">
                <a:solidFill>
                  <a:srgbClr val="FF0000"/>
                </a:solidFill>
              </a:rPr>
              <a:t>Enthalpy Change, </a:t>
            </a:r>
            <a:r>
              <a:rPr lang="el-GR" altLang="en-US" sz="3600" i="1" u="sng" dirty="0">
                <a:solidFill>
                  <a:srgbClr val="FF0000"/>
                </a:solidFill>
                <a:ea typeface="Arial Unicode MS" panose="020B0604020202020204" pitchFamily="34" charset="-128"/>
                <a:cs typeface="Arial" panose="020B0604020202020204" pitchFamily="34" charset="0"/>
              </a:rPr>
              <a:t>Δ</a:t>
            </a:r>
            <a:r>
              <a:rPr lang="en-GB" altLang="en-US" sz="3600" i="1" u="sng" dirty="0">
                <a:solidFill>
                  <a:srgbClr val="FF0000"/>
                </a:solidFill>
                <a:ea typeface="Arial Unicode MS" panose="020B0604020202020204" pitchFamily="34" charset="-128"/>
                <a:cs typeface="Arial" panose="020B0604020202020204" pitchFamily="34" charset="0"/>
              </a:rPr>
              <a:t>H</a:t>
            </a:r>
            <a:r>
              <a:rPr lang="en-US" sz="3500" u="sng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C286FE4-0EE6-4B36-AA8E-0280CF33AC83}"/>
              </a:ext>
            </a:extLst>
          </p:cNvPr>
          <p:cNvSpPr/>
          <p:nvPr/>
        </p:nvSpPr>
        <p:spPr>
          <a:xfrm>
            <a:off x="-16549" y="650846"/>
            <a:ext cx="1220854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Enthalpy is defined as </a:t>
            </a:r>
            <a:r>
              <a:rPr lang="en-US" sz="3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potential energy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that may be evolved or absorbed as heat.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583ED7F-24DE-41BB-81BF-2A5EB386AE79}"/>
              </a:ext>
            </a:extLst>
          </p:cNvPr>
          <p:cNvSpPr/>
          <p:nvPr/>
        </p:nvSpPr>
        <p:spPr>
          <a:xfrm>
            <a:off x="0" y="5912324"/>
            <a:ext cx="9453678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SATP stands for </a:t>
            </a:r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Standard Ambient Temperature and Pressure</a:t>
            </a:r>
            <a:endParaRPr 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040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27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44076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altLang="en-US" sz="5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 enthalpy of formation, </a:t>
            </a:r>
            <a:r>
              <a:rPr lang="el-GR" altLang="en-US" sz="5000" b="1" i="1" u="sng" dirty="0">
                <a:solidFill>
                  <a:srgbClr val="FF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Δ</a:t>
            </a:r>
            <a:r>
              <a:rPr lang="en-GB" altLang="en-US" sz="5000" b="1" i="1" u="sng" dirty="0">
                <a:solidFill>
                  <a:srgbClr val="FF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H</a:t>
            </a:r>
            <a:r>
              <a:rPr lang="en-GB" altLang="en-US" sz="5000" b="1" i="1" baseline="-25000" dirty="0">
                <a:solidFill>
                  <a:srgbClr val="FF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f </a:t>
            </a:r>
            <a:r>
              <a:rPr lang="en-US" altLang="en-US" sz="5000" b="1" i="1" baseline="30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0</a:t>
            </a:r>
            <a:r>
              <a:rPr lang="en-GB" altLang="en-US" sz="5000" b="1" i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n-US" sz="5000" b="1" u="sng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47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862214"/>
            <a:ext cx="12192000" cy="2693988"/>
          </a:xfrm>
          <a:noFill/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GB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The standard enthalpy of formation is the enthalpy change when 1 mol of a substance is formed from its elements in their standard states at 1 </a:t>
            </a:r>
            <a:r>
              <a:rPr lang="en-GB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atm</a:t>
            </a:r>
            <a:r>
              <a:rPr lang="en-GB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pressure and 298 K (25 </a:t>
            </a:r>
            <a:r>
              <a:rPr lang="en-GB" altLang="en-US" sz="3000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GB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GB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). The units are </a:t>
            </a:r>
            <a:r>
              <a:rPr lang="en-GB" altLang="en-US" sz="30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kJ/mol</a:t>
            </a:r>
            <a:r>
              <a:rPr lang="en-GB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1748" name="AutoShape 6"/>
          <p:cNvSpPr>
            <a:spLocks noChangeArrowheads="1"/>
          </p:cNvSpPr>
          <p:nvPr/>
        </p:nvSpPr>
        <p:spPr bwMode="auto">
          <a:xfrm>
            <a:off x="2997838" y="2288581"/>
            <a:ext cx="4042034" cy="513191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rgbClr val="B3D9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400"/>
              <a:t>C (s)  +  ½O</a:t>
            </a:r>
            <a:r>
              <a:rPr lang="en-GB" altLang="en-US" sz="2400" baseline="-25000"/>
              <a:t>2</a:t>
            </a:r>
            <a:r>
              <a:rPr lang="en-GB" altLang="en-US" sz="2400"/>
              <a:t> (g)  </a:t>
            </a:r>
            <a:r>
              <a:rPr lang="en-GB" altLang="en-US" sz="2400">
                <a:sym typeface="Wingdings" panose="05000000000000000000" pitchFamily="2" charset="2"/>
              </a:rPr>
              <a:t>  CO (g)</a:t>
            </a:r>
            <a:endParaRPr lang="en-GB" altLang="en-US" sz="2400"/>
          </a:p>
        </p:txBody>
      </p:sp>
      <p:sp>
        <p:nvSpPr>
          <p:cNvPr id="31749" name="AutoShape 7"/>
          <p:cNvSpPr>
            <a:spLocks noChangeArrowheads="1"/>
          </p:cNvSpPr>
          <p:nvPr/>
        </p:nvSpPr>
        <p:spPr bwMode="auto">
          <a:xfrm>
            <a:off x="3012346" y="2936281"/>
            <a:ext cx="6319657" cy="513191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rgbClr val="B3D9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400"/>
              <a:t>2C (s)  +  3H</a:t>
            </a:r>
            <a:r>
              <a:rPr lang="en-GB" altLang="en-US" sz="2400" baseline="-25000"/>
              <a:t>2</a:t>
            </a:r>
            <a:r>
              <a:rPr lang="en-GB" altLang="en-US" sz="2400"/>
              <a:t> (g)  +   ½O</a:t>
            </a:r>
            <a:r>
              <a:rPr lang="en-GB" altLang="en-US" sz="2400" baseline="-25000"/>
              <a:t>2</a:t>
            </a:r>
            <a:r>
              <a:rPr lang="en-GB" altLang="en-US" sz="2400"/>
              <a:t> (g)  </a:t>
            </a:r>
            <a:r>
              <a:rPr lang="en-GB" altLang="en-US" sz="2400">
                <a:sym typeface="Wingdings" panose="05000000000000000000" pitchFamily="2" charset="2"/>
              </a:rPr>
              <a:t></a:t>
            </a:r>
            <a:r>
              <a:rPr lang="en-GB" altLang="en-US" sz="2400"/>
              <a:t>  C</a:t>
            </a:r>
            <a:r>
              <a:rPr lang="en-GB" altLang="en-US" sz="2400" baseline="-25000"/>
              <a:t>2</a:t>
            </a:r>
            <a:r>
              <a:rPr lang="en-GB" altLang="en-US" sz="2400"/>
              <a:t>H</a:t>
            </a:r>
            <a:r>
              <a:rPr lang="en-GB" altLang="en-US" sz="2400" baseline="-25000"/>
              <a:t>5</a:t>
            </a:r>
            <a:r>
              <a:rPr lang="en-GB" altLang="en-US" sz="2400"/>
              <a:t>OH (l)</a:t>
            </a:r>
          </a:p>
        </p:txBody>
      </p:sp>
      <p:sp>
        <p:nvSpPr>
          <p:cNvPr id="31750" name="AutoShape 8"/>
          <p:cNvSpPr>
            <a:spLocks noChangeArrowheads="1"/>
          </p:cNvSpPr>
          <p:nvPr/>
        </p:nvSpPr>
        <p:spPr bwMode="auto">
          <a:xfrm>
            <a:off x="2115918" y="2537819"/>
            <a:ext cx="741750" cy="513191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rgbClr val="F2E7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400"/>
              <a:t>e.g.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327C436-5398-4515-996E-22E6FD1C717B}"/>
                  </a:ext>
                </a:extLst>
              </p14:cNvPr>
              <p14:cNvContentPartPr/>
              <p14:nvPr/>
            </p14:nvContentPartPr>
            <p14:xfrm>
              <a:off x="5827325" y="2375242"/>
              <a:ext cx="83880" cy="3394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327C436-5398-4515-996E-22E6FD1C717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18325" y="2366602"/>
                <a:ext cx="101520" cy="35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BE7119E-E939-4DF2-BCCA-B568AC8C4B2F}"/>
                  </a:ext>
                </a:extLst>
              </p14:cNvPr>
              <p14:cNvContentPartPr/>
              <p14:nvPr/>
            </p14:nvContentPartPr>
            <p14:xfrm>
              <a:off x="7574405" y="2971762"/>
              <a:ext cx="97920" cy="3841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BE7119E-E939-4DF2-BCCA-B568AC8C4B2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565405" y="2963122"/>
                <a:ext cx="115560" cy="40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7DE6709-E700-48AC-A5DC-633642E12E5C}"/>
                  </a:ext>
                </a:extLst>
              </p14:cNvPr>
              <p14:cNvContentPartPr/>
              <p14:nvPr/>
            </p14:nvContentPartPr>
            <p14:xfrm>
              <a:off x="8052125" y="1950442"/>
              <a:ext cx="1118520" cy="284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7DE6709-E700-48AC-A5DC-633642E12E5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43125" y="1941802"/>
                <a:ext cx="1136160" cy="46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2869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2979"/>
            <a:ext cx="11658600" cy="35242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4300" y="4181284"/>
            <a:ext cx="3810000" cy="101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691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5"/>
          <p:cNvSpPr>
            <a:spLocks noChangeArrowheads="1"/>
          </p:cNvSpPr>
          <p:nvPr/>
        </p:nvSpPr>
        <p:spPr bwMode="auto">
          <a:xfrm>
            <a:off x="-20638" y="19049"/>
            <a:ext cx="12212637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3500" b="1" u="sng" dirty="0">
                <a:solidFill>
                  <a:srgbClr val="FF0000"/>
                </a:solidFill>
                <a:cs typeface="Arial" panose="020B0604020202020204" pitchFamily="34" charset="0"/>
              </a:rPr>
              <a:t>Standard enthalpy of reaction,</a:t>
            </a:r>
            <a:r>
              <a:rPr lang="el-GR" altLang="en-US" sz="3500" b="1" i="1" u="sng" dirty="0">
                <a:solidFill>
                  <a:srgbClr val="FF0000"/>
                </a:solidFill>
                <a:ea typeface="Arial Unicode MS" panose="020B0604020202020204" pitchFamily="34" charset="-128"/>
                <a:cs typeface="Arial" panose="020B0604020202020204" pitchFamily="34" charset="0"/>
              </a:rPr>
              <a:t> Δ</a:t>
            </a:r>
            <a:r>
              <a:rPr lang="en-GB" altLang="en-US" sz="3500" b="1" i="1" u="sng" dirty="0">
                <a:solidFill>
                  <a:srgbClr val="FF0000"/>
                </a:solidFill>
                <a:ea typeface="Arial Unicode MS" panose="020B0604020202020204" pitchFamily="34" charset="-128"/>
                <a:cs typeface="Arial" panose="020B0604020202020204" pitchFamily="34" charset="0"/>
              </a:rPr>
              <a:t>H</a:t>
            </a:r>
            <a:r>
              <a:rPr lang="en-GB" altLang="en-US" sz="3500" b="1" i="1" baseline="-25000" dirty="0">
                <a:solidFill>
                  <a:srgbClr val="FF0000"/>
                </a:solidFill>
                <a:ea typeface="Arial Unicode MS" panose="020B0604020202020204" pitchFamily="34" charset="-128"/>
                <a:cs typeface="Arial" panose="020B0604020202020204" pitchFamily="34" charset="0"/>
              </a:rPr>
              <a:t>r</a:t>
            </a:r>
            <a:r>
              <a:rPr lang="en-US" altLang="en-US" sz="3500" b="1" i="1" baseline="30000" dirty="0">
                <a:solidFill>
                  <a:srgbClr val="FF0000"/>
                </a:solidFill>
                <a:cs typeface="Arial" panose="020B0604020202020204" pitchFamily="34" charset="0"/>
                <a:sym typeface="Symbol" panose="05050102010706020507" pitchFamily="18" charset="2"/>
              </a:rPr>
              <a:t>0</a:t>
            </a:r>
            <a:r>
              <a:rPr lang="en-GB" altLang="en-US" sz="3500" b="1" i="1" u="sng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21" name="Rectangle 2"/>
          <p:cNvSpPr>
            <a:spLocks noChangeArrowheads="1"/>
          </p:cNvSpPr>
          <p:nvPr/>
        </p:nvSpPr>
        <p:spPr bwMode="auto">
          <a:xfrm>
            <a:off x="23812" y="804861"/>
            <a:ext cx="12168187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en-GB" altLang="en-US" dirty="0">
                <a:cs typeface="Arial" panose="020B0604020202020204" pitchFamily="34" charset="0"/>
              </a:rPr>
              <a:t>Standard enthalpy of reaction is the enthalpy change when the number of moles of a substances in the equation as written react under standard condition of 1 </a:t>
            </a:r>
            <a:r>
              <a:rPr lang="en-GB" altLang="en-US" dirty="0" err="1">
                <a:cs typeface="Arial" panose="020B0604020202020204" pitchFamily="34" charset="0"/>
              </a:rPr>
              <a:t>atm</a:t>
            </a:r>
            <a:r>
              <a:rPr lang="en-GB" altLang="en-US" dirty="0">
                <a:cs typeface="Arial" panose="020B0604020202020204" pitchFamily="34" charset="0"/>
              </a:rPr>
              <a:t> pressure and a stated temperature, usually 298 K (25 </a:t>
            </a:r>
            <a:r>
              <a:rPr lang="en-GB" altLang="en-US" baseline="30000" dirty="0" err="1">
                <a:cs typeface="Arial" panose="020B0604020202020204" pitchFamily="34" charset="0"/>
              </a:rPr>
              <a:t>o</a:t>
            </a:r>
            <a:r>
              <a:rPr lang="en-GB" altLang="en-US" dirty="0" err="1">
                <a:cs typeface="Arial" panose="020B0604020202020204" pitchFamily="34" charset="0"/>
              </a:rPr>
              <a:t>C</a:t>
            </a:r>
            <a:r>
              <a:rPr lang="en-GB" altLang="en-US" dirty="0">
                <a:cs typeface="Arial" panose="020B0604020202020204" pitchFamily="34" charset="0"/>
              </a:rPr>
              <a:t>). The units are </a:t>
            </a:r>
            <a:r>
              <a:rPr lang="en-GB" altLang="en-US" dirty="0">
                <a:ea typeface="Arial Unicode MS" panose="020B0604020202020204" pitchFamily="34" charset="-128"/>
                <a:cs typeface="Arial" panose="020B0604020202020204" pitchFamily="34" charset="0"/>
              </a:rPr>
              <a:t>kJ/mol</a:t>
            </a:r>
            <a:r>
              <a:rPr lang="en-GB" altLang="en-US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26" name="Line 5">
            <a:extLst>
              <a:ext uri="{FF2B5EF4-FFF2-40B4-BE49-F238E27FC236}">
                <a16:creationId xmlns:a16="http://schemas.microsoft.com/office/drawing/2014/main" id="{D2737601-811E-45DD-8509-DD80F3FAFEB7}"/>
              </a:ext>
            </a:extLst>
          </p:cNvPr>
          <p:cNvSpPr>
            <a:spLocks noChangeShapeType="1"/>
          </p:cNvSpPr>
          <p:nvPr/>
        </p:nvSpPr>
        <p:spPr bwMode="auto">
          <a:xfrm>
            <a:off x="4544103" y="4228274"/>
            <a:ext cx="2213887" cy="206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endParaRPr lang="en-US" sz="3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Box 7">
            <a:extLst>
              <a:ext uri="{FF2B5EF4-FFF2-40B4-BE49-F238E27FC236}">
                <a16:creationId xmlns:a16="http://schemas.microsoft.com/office/drawing/2014/main" id="{DDBB015C-21CB-4F56-A337-BB43C0C00C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9770" y="3914093"/>
            <a:ext cx="325054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dirty="0">
                <a:cs typeface="Arial" panose="020B0604020202020204" pitchFamily="34" charset="0"/>
              </a:rPr>
              <a:t>C</a:t>
            </a:r>
            <a:r>
              <a:rPr lang="en-GB" altLang="en-US" baseline="-25000" dirty="0">
                <a:cs typeface="Arial" panose="020B0604020202020204" pitchFamily="34" charset="0"/>
              </a:rPr>
              <a:t>4</a:t>
            </a:r>
            <a:r>
              <a:rPr lang="en-GB" altLang="en-US" dirty="0">
                <a:cs typeface="Arial" panose="020B0604020202020204" pitchFamily="34" charset="0"/>
              </a:rPr>
              <a:t>H</a:t>
            </a:r>
            <a:r>
              <a:rPr lang="en-GB" altLang="en-US" baseline="-25000" dirty="0">
                <a:cs typeface="Arial" panose="020B0604020202020204" pitchFamily="34" charset="0"/>
              </a:rPr>
              <a:t>6(g)</a:t>
            </a:r>
            <a:r>
              <a:rPr lang="en-GB" altLang="en-US" dirty="0">
                <a:cs typeface="Arial" panose="020B0604020202020204" pitchFamily="34" charset="0"/>
              </a:rPr>
              <a:t> + 2HBr (g)</a:t>
            </a:r>
          </a:p>
        </p:txBody>
      </p:sp>
      <p:sp>
        <p:nvSpPr>
          <p:cNvPr id="35" name="Text Box 7">
            <a:extLst>
              <a:ext uri="{FF2B5EF4-FFF2-40B4-BE49-F238E27FC236}">
                <a16:creationId xmlns:a16="http://schemas.microsoft.com/office/drawing/2014/main" id="{8B0B17F0-0E70-4848-9DC2-9568ED9826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8929" y="3914093"/>
            <a:ext cx="359415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dirty="0">
                <a:cs typeface="Arial" panose="020B0604020202020204" pitchFamily="34" charset="0"/>
              </a:rPr>
              <a:t>CH</a:t>
            </a:r>
            <a:r>
              <a:rPr lang="en-GB" altLang="en-US" baseline="-25000" dirty="0">
                <a:cs typeface="Arial" panose="020B0604020202020204" pitchFamily="34" charset="0"/>
              </a:rPr>
              <a:t>3</a:t>
            </a:r>
            <a:r>
              <a:rPr lang="en-GB" altLang="en-US" dirty="0">
                <a:cs typeface="Arial" panose="020B0604020202020204" pitchFamily="34" charset="0"/>
              </a:rPr>
              <a:t>CHBrCHBrCH</a:t>
            </a:r>
            <a:r>
              <a:rPr lang="en-GB" altLang="en-US" baseline="-25000" dirty="0">
                <a:cs typeface="Arial" panose="020B0604020202020204" pitchFamily="34" charset="0"/>
              </a:rPr>
              <a:t>3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96B5BFF-A9BE-4400-AEF5-2DB557A48B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857" y="3637094"/>
            <a:ext cx="110237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b="1" i="1" dirty="0">
                <a:solidFill>
                  <a:srgbClr val="002060"/>
                </a:solidFill>
                <a:ea typeface="Arial Unicode MS" panose="020B0604020202020204" pitchFamily="34" charset="-128"/>
                <a:cs typeface="Arial" panose="020B0604020202020204" pitchFamily="34" charset="0"/>
              </a:rPr>
              <a:t>Δ</a:t>
            </a:r>
            <a:r>
              <a:rPr lang="en-GB" altLang="en-US" b="1" i="1" dirty="0">
                <a:solidFill>
                  <a:srgbClr val="002060"/>
                </a:solidFill>
                <a:ea typeface="Arial Unicode MS" panose="020B0604020202020204" pitchFamily="34" charset="-128"/>
                <a:cs typeface="Arial" panose="020B0604020202020204" pitchFamily="34" charset="0"/>
              </a:rPr>
              <a:t>H</a:t>
            </a:r>
            <a:r>
              <a:rPr lang="en-GB" altLang="en-US" b="1" i="1" baseline="-25000" dirty="0">
                <a:solidFill>
                  <a:srgbClr val="002060"/>
                </a:solidFill>
                <a:ea typeface="Arial Unicode MS" panose="020B0604020202020204" pitchFamily="34" charset="-128"/>
                <a:cs typeface="Arial" panose="020B0604020202020204" pitchFamily="34" charset="0"/>
              </a:rPr>
              <a:t>r</a:t>
            </a:r>
            <a:r>
              <a:rPr lang="en-GB" altLang="en-US" baseline="-25000" dirty="0"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63184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6" grpId="0" animBg="1"/>
      <p:bldP spid="27" grpId="0"/>
      <p:bldP spid="35" grpId="0"/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685800"/>
          </a:xfrm>
        </p:spPr>
        <p:txBody>
          <a:bodyPr>
            <a:noAutofit/>
          </a:bodyPr>
          <a:lstStyle/>
          <a:p>
            <a:pPr eaLnBrk="1" hangingPunct="1"/>
            <a:r>
              <a:rPr lang="en-GB" altLang="en-US" sz="5000" b="1" u="sng" dirty="0">
                <a:solidFill>
                  <a:srgbClr val="FF0000"/>
                </a:solidFill>
              </a:rPr>
              <a:t>Standard enthalpy of combustion, </a:t>
            </a:r>
            <a:r>
              <a:rPr lang="en-GB" altLang="en-US" sz="5000" b="1" u="sng" dirty="0">
                <a:solidFill>
                  <a:srgbClr val="FF0000"/>
                </a:solidFill>
                <a:sym typeface="Symbol" panose="05050102010706020507" pitchFamily="18" charset="2"/>
              </a:rPr>
              <a:t></a:t>
            </a:r>
            <a:r>
              <a:rPr lang="en-GB" altLang="en-US" sz="5000" b="1" u="sng" dirty="0" err="1">
                <a:solidFill>
                  <a:srgbClr val="FF0000"/>
                </a:solidFill>
                <a:sym typeface="Symbol" panose="05050102010706020507" pitchFamily="18" charset="2"/>
              </a:rPr>
              <a:t>H</a:t>
            </a:r>
            <a:r>
              <a:rPr lang="en-GB" altLang="en-US" sz="5000" b="1" baseline="-25000" dirty="0" err="1">
                <a:solidFill>
                  <a:srgbClr val="FF0000"/>
                </a:solidFill>
                <a:sym typeface="Symbol" panose="05050102010706020507" pitchFamily="18" charset="2"/>
              </a:rPr>
              <a:t>c</a:t>
            </a:r>
            <a:r>
              <a:rPr lang="en-US" altLang="en-US" sz="5000" b="1" baseline="30000" dirty="0">
                <a:solidFill>
                  <a:srgbClr val="FF0000"/>
                </a:solidFill>
              </a:rPr>
              <a:t>0</a:t>
            </a:r>
            <a:endParaRPr lang="en-GB" altLang="en-US" sz="5000" b="1" baseline="30000" dirty="0">
              <a:solidFill>
                <a:srgbClr val="FF0000"/>
              </a:solidFill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40618"/>
            <a:ext cx="12192000" cy="1917700"/>
          </a:xfrm>
        </p:spPr>
        <p:txBody>
          <a:bodyPr>
            <a:normAutofit/>
          </a:bodyPr>
          <a:lstStyle/>
          <a:p>
            <a:r>
              <a:rPr lang="en-GB" altLang="en-US" sz="3000" dirty="0"/>
              <a:t>The standard enthalpy of combustion is the enthalpy change when 1 mol of substance is completely burned in excess oxygen under standard conditions of 1 </a:t>
            </a:r>
            <a:r>
              <a:rPr lang="en-GB" altLang="en-US" sz="3000" dirty="0" err="1"/>
              <a:t>atm</a:t>
            </a:r>
            <a:r>
              <a:rPr lang="en-GB" altLang="en-US" sz="3000" dirty="0"/>
              <a:t> pressure and 298 K (</a:t>
            </a:r>
            <a:r>
              <a:rPr lang="en-GB" altLang="en-US" sz="3200" dirty="0">
                <a:cs typeface="Arial" panose="020B0604020202020204" pitchFamily="34" charset="0"/>
              </a:rPr>
              <a:t>25</a:t>
            </a:r>
            <a:r>
              <a:rPr lang="en-GB" altLang="en-US" sz="3200" baseline="30000" dirty="0">
                <a:cs typeface="Arial" panose="020B0604020202020204" pitchFamily="34" charset="0"/>
              </a:rPr>
              <a:t>o</a:t>
            </a:r>
            <a:r>
              <a:rPr lang="en-GB" altLang="en-US" sz="3200" dirty="0">
                <a:cs typeface="Arial" panose="020B0604020202020204" pitchFamily="34" charset="0"/>
              </a:rPr>
              <a:t>C)</a:t>
            </a:r>
            <a:r>
              <a:rPr lang="en-GB" altLang="en-US" sz="3000" dirty="0"/>
              <a:t>.</a:t>
            </a:r>
          </a:p>
        </p:txBody>
      </p:sp>
      <p:sp>
        <p:nvSpPr>
          <p:cNvPr id="28676" name="AutoShape 4"/>
          <p:cNvSpPr>
            <a:spLocks noChangeArrowheads="1"/>
          </p:cNvSpPr>
          <p:nvPr/>
        </p:nvSpPr>
        <p:spPr bwMode="auto">
          <a:xfrm>
            <a:off x="2092948" y="2856540"/>
            <a:ext cx="6621021" cy="513191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rgbClr val="B3D9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GB" altLang="en-US" sz="2400" b="1" dirty="0"/>
              <a:t>C</a:t>
            </a:r>
            <a:r>
              <a:rPr lang="en-GB" altLang="en-US" sz="2400" b="1" baseline="-25000" dirty="0"/>
              <a:t>2</a:t>
            </a:r>
            <a:r>
              <a:rPr lang="en-GB" altLang="en-US" sz="2400" b="1" dirty="0"/>
              <a:t>H</a:t>
            </a:r>
            <a:r>
              <a:rPr lang="en-GB" altLang="en-US" sz="2400" b="1" baseline="-25000" dirty="0"/>
              <a:t>6</a:t>
            </a:r>
            <a:r>
              <a:rPr lang="en-GB" altLang="en-US" sz="2400" b="1" dirty="0"/>
              <a:t> (g)  +  3½O</a:t>
            </a:r>
            <a:r>
              <a:rPr lang="en-GB" altLang="en-US" sz="2400" b="1" baseline="-25000" dirty="0"/>
              <a:t>2</a:t>
            </a:r>
            <a:r>
              <a:rPr lang="en-GB" altLang="en-US" sz="2400" b="1" dirty="0"/>
              <a:t> (g)  </a:t>
            </a:r>
            <a:r>
              <a:rPr lang="en-GB" altLang="en-US" sz="2400" b="1" dirty="0">
                <a:sym typeface="Symbol" panose="05050102010706020507" pitchFamily="18" charset="2"/>
              </a:rPr>
              <a:t></a:t>
            </a:r>
            <a:r>
              <a:rPr lang="en-GB" altLang="en-US" sz="2400" b="1" dirty="0">
                <a:sym typeface="Wingdings" panose="05000000000000000000" pitchFamily="2" charset="2"/>
              </a:rPr>
              <a:t>  2CO</a:t>
            </a:r>
            <a:r>
              <a:rPr lang="en-GB" altLang="en-US" sz="2400" b="1" baseline="-25000" dirty="0">
                <a:sym typeface="Wingdings" panose="05000000000000000000" pitchFamily="2" charset="2"/>
              </a:rPr>
              <a:t>2</a:t>
            </a:r>
            <a:r>
              <a:rPr lang="en-GB" altLang="en-US" sz="2400" b="1" dirty="0">
                <a:sym typeface="Wingdings" panose="05000000000000000000" pitchFamily="2" charset="2"/>
              </a:rPr>
              <a:t> (g)  +  3H</a:t>
            </a:r>
            <a:r>
              <a:rPr lang="en-GB" altLang="en-US" sz="2400" b="1" baseline="-25000" dirty="0">
                <a:sym typeface="Wingdings" panose="05000000000000000000" pitchFamily="2" charset="2"/>
              </a:rPr>
              <a:t>2</a:t>
            </a:r>
            <a:r>
              <a:rPr lang="en-GB" altLang="en-US" sz="2400" b="1" dirty="0">
                <a:sym typeface="Wingdings" panose="05000000000000000000" pitchFamily="2" charset="2"/>
              </a:rPr>
              <a:t>O (l)</a:t>
            </a:r>
            <a:endParaRPr lang="en-GB" altLang="en-US" sz="2400" b="1" dirty="0"/>
          </a:p>
        </p:txBody>
      </p:sp>
      <p:sp>
        <p:nvSpPr>
          <p:cNvPr id="28677" name="AutoShape 5"/>
          <p:cNvSpPr>
            <a:spLocks noChangeArrowheads="1"/>
          </p:cNvSpPr>
          <p:nvPr/>
        </p:nvSpPr>
        <p:spPr bwMode="auto">
          <a:xfrm>
            <a:off x="2641208" y="4065188"/>
            <a:ext cx="5524500" cy="11261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rgbClr val="B3D9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GB" altLang="en-US" sz="2000" dirty="0"/>
              <a:t>The enthalpy change is for 1 </a:t>
            </a:r>
            <a:r>
              <a:rPr lang="en-GB" altLang="en-US" sz="2000" dirty="0" err="1"/>
              <a:t>mol</a:t>
            </a:r>
            <a:r>
              <a:rPr lang="en-GB" altLang="en-US" sz="2000" dirty="0"/>
              <a:t> of substance.  This is why the moles of oxygen gas can be given as a fraction.</a:t>
            </a:r>
          </a:p>
        </p:txBody>
      </p:sp>
    </p:spTree>
    <p:extLst>
      <p:ext uri="{BB962C8B-B14F-4D97-AF65-F5344CB8AC3E}">
        <p14:creationId xmlns:p14="http://schemas.microsoft.com/office/powerpoint/2010/main" val="3489043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867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867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86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allAtOnce"/>
      <p:bldP spid="28676" grpId="0" build="allAtOnce" animBg="1"/>
      <p:bldP spid="28677" grpId="0" build="allAtOnce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8647"/>
            <a:ext cx="11696700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5963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24" y="1405128"/>
            <a:ext cx="118872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395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1288" y="1196253"/>
            <a:ext cx="10597896" cy="2387600"/>
          </a:xfrm>
        </p:spPr>
        <p:txBody>
          <a:bodyPr/>
          <a:lstStyle/>
          <a:p>
            <a:r>
              <a:rPr lang="en-US" b="1" dirty="0"/>
              <a:t>Stretch and challenge</a:t>
            </a:r>
          </a:p>
        </p:txBody>
      </p:sp>
    </p:spTree>
    <p:extLst>
      <p:ext uri="{BB962C8B-B14F-4D97-AF65-F5344CB8AC3E}">
        <p14:creationId xmlns:p14="http://schemas.microsoft.com/office/powerpoint/2010/main" val="12646182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978" y="112966"/>
            <a:ext cx="11115675" cy="555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000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978" y="112966"/>
            <a:ext cx="11115675" cy="55530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1253" y="3948303"/>
            <a:ext cx="394335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975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5"/>
          <p:cNvSpPr>
            <a:spLocks noChangeArrowheads="1"/>
          </p:cNvSpPr>
          <p:nvPr/>
        </p:nvSpPr>
        <p:spPr bwMode="auto">
          <a:xfrm>
            <a:off x="0" y="16669"/>
            <a:ext cx="12192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4000" b="1" u="sng" dirty="0">
                <a:solidFill>
                  <a:srgbClr val="FF0000"/>
                </a:solidFill>
                <a:cs typeface="Arial" panose="020B0604020202020204" pitchFamily="34" charset="0"/>
              </a:rPr>
              <a:t>Standard enthalpy of neutralisation,</a:t>
            </a:r>
            <a:r>
              <a:rPr lang="el-GR" altLang="en-US" sz="4000" b="1" i="1" u="sng" dirty="0">
                <a:solidFill>
                  <a:srgbClr val="FF0000"/>
                </a:solidFill>
                <a:ea typeface="Arial Unicode MS" panose="020B0604020202020204" pitchFamily="34" charset="-128"/>
                <a:cs typeface="Arial" panose="020B0604020202020204" pitchFamily="34" charset="0"/>
              </a:rPr>
              <a:t> Δ</a:t>
            </a:r>
            <a:r>
              <a:rPr lang="en-GB" altLang="en-US" sz="4000" b="1" i="1" u="sng" dirty="0" err="1">
                <a:solidFill>
                  <a:srgbClr val="FF0000"/>
                </a:solidFill>
                <a:ea typeface="Arial Unicode MS" panose="020B0604020202020204" pitchFamily="34" charset="-128"/>
                <a:cs typeface="Arial" panose="020B0604020202020204" pitchFamily="34" charset="0"/>
              </a:rPr>
              <a:t>H</a:t>
            </a:r>
            <a:r>
              <a:rPr lang="en-GB" altLang="en-US" sz="4000" b="1" i="1" baseline="-25000" dirty="0" err="1">
                <a:solidFill>
                  <a:srgbClr val="FF0000"/>
                </a:solidFill>
                <a:ea typeface="Arial Unicode MS" panose="020B0604020202020204" pitchFamily="34" charset="-128"/>
                <a:cs typeface="Arial" panose="020B0604020202020204" pitchFamily="34" charset="0"/>
              </a:rPr>
              <a:t>neut</a:t>
            </a:r>
            <a:r>
              <a:rPr lang="en-GB" altLang="en-US" sz="4000" b="1" i="1" baseline="-25000" dirty="0">
                <a:solidFill>
                  <a:srgbClr val="FF0000"/>
                </a:solidFill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en-US" altLang="en-US" sz="4000" b="1" i="1" baseline="30000" dirty="0">
                <a:solidFill>
                  <a:srgbClr val="FF0000"/>
                </a:solidFill>
                <a:cs typeface="Arial" panose="020B0604020202020204" pitchFamily="34" charset="0"/>
                <a:sym typeface="Symbol" panose="05050102010706020507" pitchFamily="18" charset="2"/>
              </a:rPr>
              <a:t>0</a:t>
            </a:r>
            <a:r>
              <a:rPr lang="en-GB" altLang="en-US" sz="4000" b="1" i="1" u="sng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21" name="Rectangle 2"/>
          <p:cNvSpPr>
            <a:spLocks noChangeArrowheads="1"/>
          </p:cNvSpPr>
          <p:nvPr/>
        </p:nvSpPr>
        <p:spPr bwMode="auto">
          <a:xfrm>
            <a:off x="0" y="1023639"/>
            <a:ext cx="1219200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GB" altLang="en-US" sz="2600" dirty="0">
                <a:cs typeface="Arial" panose="020B0604020202020204" pitchFamily="34" charset="0"/>
              </a:rPr>
              <a:t>Standard enthalpy of neutralisation is the enthalpy change when 1 mol of water is produced by the neutralisation of a solution of an acid by excess base under standard conditions, with all solutions of concentration 1 </a:t>
            </a:r>
            <a:r>
              <a:rPr lang="en-GB" altLang="en-US" sz="2600" dirty="0">
                <a:ea typeface="Arial Unicode MS" panose="020B0604020202020204" pitchFamily="34" charset="-128"/>
                <a:cs typeface="Arial" panose="020B0604020202020204" pitchFamily="34" charset="0"/>
              </a:rPr>
              <a:t>moldm</a:t>
            </a:r>
            <a:r>
              <a:rPr lang="en-GB" altLang="en-US" sz="2600" baseline="30000" dirty="0">
                <a:ea typeface="Arial Unicode MS" panose="020B0604020202020204" pitchFamily="34" charset="-128"/>
                <a:cs typeface="Arial" panose="020B0604020202020204" pitchFamily="34" charset="0"/>
              </a:rPr>
              <a:t>-3</a:t>
            </a:r>
            <a:r>
              <a:rPr lang="en-GB" altLang="en-US" sz="2600" dirty="0">
                <a:cs typeface="Arial" panose="020B0604020202020204" pitchFamily="34" charset="0"/>
              </a:rPr>
              <a:t>. The units are </a:t>
            </a:r>
            <a:r>
              <a:rPr lang="en-GB" altLang="en-US" sz="2600" dirty="0">
                <a:ea typeface="Arial Unicode MS" panose="020B0604020202020204" pitchFamily="34" charset="-128"/>
                <a:cs typeface="Arial" panose="020B0604020202020204" pitchFamily="34" charset="0"/>
              </a:rPr>
              <a:t>kJmol</a:t>
            </a:r>
            <a:r>
              <a:rPr lang="en-GB" altLang="en-US" sz="2600" baseline="30000" dirty="0">
                <a:ea typeface="Arial Unicode MS" panose="020B0604020202020204" pitchFamily="34" charset="-128"/>
                <a:cs typeface="Arial" panose="020B0604020202020204" pitchFamily="34" charset="0"/>
              </a:rPr>
              <a:t>-1</a:t>
            </a:r>
            <a:r>
              <a:rPr lang="en-GB" altLang="en-US" sz="2600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693889" y="3493203"/>
            <a:ext cx="12192000" cy="649287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defRPr/>
            </a:pPr>
            <a:r>
              <a:rPr lang="en-GB" sz="2600" kern="0" dirty="0" err="1">
                <a:latin typeface="Arial" panose="020B0604020202020204" pitchFamily="34" charset="0"/>
                <a:cs typeface="Arial" panose="020B0604020202020204" pitchFamily="34" charset="0"/>
              </a:rPr>
              <a:t>HCl</a:t>
            </a:r>
            <a:r>
              <a:rPr lang="en-GB" sz="2600" kern="0" dirty="0">
                <a:latin typeface="Arial" panose="020B0604020202020204" pitchFamily="34" charset="0"/>
                <a:cs typeface="Arial" panose="020B0604020202020204" pitchFamily="34" charset="0"/>
              </a:rPr>
              <a:t>      +      </a:t>
            </a:r>
            <a:r>
              <a:rPr lang="en-GB" sz="2600" kern="0" dirty="0" err="1">
                <a:latin typeface="Arial" panose="020B0604020202020204" pitchFamily="34" charset="0"/>
                <a:cs typeface="Arial" panose="020B0604020202020204" pitchFamily="34" charset="0"/>
              </a:rPr>
              <a:t>NaOH</a:t>
            </a:r>
            <a:r>
              <a:rPr lang="en-GB" sz="2600" kern="0" dirty="0">
                <a:latin typeface="Arial" panose="020B0604020202020204" pitchFamily="34" charset="0"/>
                <a:cs typeface="Arial" panose="020B0604020202020204" pitchFamily="34" charset="0"/>
              </a:rPr>
              <a:t>   + </a:t>
            </a:r>
            <a:r>
              <a:rPr lang="en-GB" sz="2600" kern="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 </a:t>
            </a:r>
            <a:r>
              <a:rPr lang="en-GB" sz="2600" kern="0" dirty="0" err="1">
                <a:latin typeface="Arial" panose="020B0604020202020204" pitchFamily="34" charset="0"/>
                <a:cs typeface="Arial" panose="020B0604020202020204" pitchFamily="34" charset="0"/>
              </a:rPr>
              <a:t>NaCl</a:t>
            </a:r>
            <a:r>
              <a:rPr lang="en-GB" sz="2600" kern="0" dirty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GB" sz="2600" kern="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+        </a:t>
            </a:r>
            <a:r>
              <a:rPr lang="en-GB" sz="2600" kern="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GB" sz="2600" kern="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600" kern="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2844320"/>
            <a:ext cx="121920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GB" altLang="en-US" sz="2600" dirty="0">
                <a:cs typeface="Arial" panose="020B0604020202020204" pitchFamily="34" charset="0"/>
              </a:rPr>
              <a:t>The standard enthalpy change of neutralisation of HCl can be represented: 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4146810"/>
            <a:ext cx="12192000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GB" altLang="en-US" sz="2600">
                <a:cs typeface="Arial" panose="020B0604020202020204" pitchFamily="34" charset="0"/>
              </a:rPr>
              <a:t>Strong acids are completely ionised in solution. Therefore, the ionic equation representing the enthalpy of the neutralisation of any strong acid by a strong base is: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563318" y="5379830"/>
            <a:ext cx="12192000" cy="649288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defRPr/>
            </a:pPr>
            <a:r>
              <a:rPr lang="en-GB" sz="2600" kern="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GB" sz="2600" kern="0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GB" sz="2600" kern="0" dirty="0">
                <a:latin typeface="Arial" panose="020B0604020202020204" pitchFamily="34" charset="0"/>
                <a:cs typeface="Arial" panose="020B0604020202020204" pitchFamily="34" charset="0"/>
              </a:rPr>
              <a:t>      +      OH</a:t>
            </a:r>
            <a:r>
              <a:rPr lang="en-GB" sz="2600" kern="0" baseline="30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GB" sz="2600" kern="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GB" sz="2600" kern="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    </a:t>
            </a:r>
            <a:r>
              <a:rPr lang="en-GB" sz="2600" kern="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GB" sz="2600" kern="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600" kern="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4042221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4" grpId="0" build="allAtOnce"/>
      <p:bldP spid="5" grpId="0"/>
      <p:bldP spid="6" grpId="0"/>
      <p:bldP spid="7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" y="214312"/>
            <a:ext cx="10934700" cy="307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8643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" y="214312"/>
            <a:ext cx="10934700" cy="30765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8062" y="3800475"/>
            <a:ext cx="4010025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632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69178-7FE1-464C-9E71-9650A1EF6B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Plenary</a:t>
            </a:r>
          </a:p>
        </p:txBody>
      </p:sp>
    </p:spTree>
    <p:extLst>
      <p:ext uri="{BB962C8B-B14F-4D97-AF65-F5344CB8AC3E}">
        <p14:creationId xmlns:p14="http://schemas.microsoft.com/office/powerpoint/2010/main" val="15687385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1742"/>
            <a:ext cx="11134725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0551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1742"/>
            <a:ext cx="11134725" cy="35433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8266" y="2709862"/>
            <a:ext cx="3771900" cy="98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170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4498"/>
            <a:ext cx="8658225" cy="31623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757" y="3144774"/>
            <a:ext cx="8820150" cy="3595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3592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4498"/>
            <a:ext cx="8658225" cy="31623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757" y="3144774"/>
            <a:ext cx="8820150" cy="359568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5421" y="5045583"/>
            <a:ext cx="302895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884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AC7B2-3074-430A-B935-7AB1EDC1F2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6628" y="1783959"/>
            <a:ext cx="4645250" cy="2889114"/>
          </a:xfrm>
        </p:spPr>
        <p:txBody>
          <a:bodyPr anchor="b">
            <a:normAutofit/>
          </a:bodyPr>
          <a:lstStyle/>
          <a:p>
            <a:pPr algn="l"/>
            <a:r>
              <a:rPr lang="en-US" b="1"/>
              <a:t>END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5C9122-F4E9-4C39-8CCE-BEDA3C8B37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851" r="19735"/>
          <a:stretch/>
        </p:blipFill>
        <p:spPr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72823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8992</TotalTime>
  <Words>511</Words>
  <Application>Microsoft Office PowerPoint</Application>
  <PresentationFormat>Widescreen</PresentationFormat>
  <Paragraphs>47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Standard enthalpy of formation, ΔHf 0 </vt:lpstr>
      <vt:lpstr>PowerPoint Presentation</vt:lpstr>
      <vt:lpstr>PowerPoint Presentation</vt:lpstr>
      <vt:lpstr>Standard enthalpy of combustion, Hc0</vt:lpstr>
      <vt:lpstr>PowerPoint Presentation</vt:lpstr>
      <vt:lpstr>PowerPoint Presentation</vt:lpstr>
      <vt:lpstr>Stretch and challenge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Plenary</vt:lpstr>
      <vt:lpstr>PowerPoint Presentation</vt:lpstr>
      <vt:lpstr>PowerPoint Presentation</vt:lpstr>
      <vt:lpstr>PowerPoint Presentation</vt:lpstr>
      <vt:lpstr>PowerPoint Presentation</vt:lpstr>
      <vt:lpstr>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4</dc:title>
  <dc:creator>محمد عبدالله</dc:creator>
  <cp:lastModifiedBy>asifhammoud1978@gmail.com</cp:lastModifiedBy>
  <cp:revision>33</cp:revision>
  <dcterms:created xsi:type="dcterms:W3CDTF">2020-01-11T11:37:05Z</dcterms:created>
  <dcterms:modified xsi:type="dcterms:W3CDTF">2024-09-15T09:34:50Z</dcterms:modified>
</cp:coreProperties>
</file>