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4"/>
  </p:notes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6" d="100"/>
          <a:sy n="76" d="100"/>
        </p:scale>
        <p:origin x="-1206" y="1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slide" Target="slides/slide12.xml" /><Relationship Id="rId18" Type="http://schemas.openxmlformats.org/officeDocument/2006/relationships/slide" Target="slides/slide17.xml" /><Relationship Id="rId26" Type="http://schemas.openxmlformats.org/officeDocument/2006/relationships/slide" Target="slides/slide25.xml" /><Relationship Id="rId3" Type="http://schemas.openxmlformats.org/officeDocument/2006/relationships/slide" Target="slides/slide2.xml" /><Relationship Id="rId21" Type="http://schemas.openxmlformats.org/officeDocument/2006/relationships/slide" Target="slides/slide20.xml" /><Relationship Id="rId34" Type="http://schemas.openxmlformats.org/officeDocument/2006/relationships/notesMaster" Target="notesMasters/notesMaster1.xml" /><Relationship Id="rId7" Type="http://schemas.openxmlformats.org/officeDocument/2006/relationships/slide" Target="slides/slide6.xml" /><Relationship Id="rId12" Type="http://schemas.openxmlformats.org/officeDocument/2006/relationships/slide" Target="slides/slide11.xml" /><Relationship Id="rId17" Type="http://schemas.openxmlformats.org/officeDocument/2006/relationships/slide" Target="slides/slide16.xml" /><Relationship Id="rId25" Type="http://schemas.openxmlformats.org/officeDocument/2006/relationships/slide" Target="slides/slide24.xml" /><Relationship Id="rId33" Type="http://schemas.openxmlformats.org/officeDocument/2006/relationships/slide" Target="slides/slide32.xml" /><Relationship Id="rId38" Type="http://schemas.openxmlformats.org/officeDocument/2006/relationships/tableStyles" Target="tableStyles.xml" /><Relationship Id="rId2" Type="http://schemas.openxmlformats.org/officeDocument/2006/relationships/slide" Target="slides/slide1.xml" /><Relationship Id="rId16" Type="http://schemas.openxmlformats.org/officeDocument/2006/relationships/slide" Target="slides/slide15.xml" /><Relationship Id="rId20" Type="http://schemas.openxmlformats.org/officeDocument/2006/relationships/slide" Target="slides/slide19.xml" /><Relationship Id="rId29" Type="http://schemas.openxmlformats.org/officeDocument/2006/relationships/slide" Target="slides/slide28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slide" Target="slides/slide10.xml" /><Relationship Id="rId24" Type="http://schemas.openxmlformats.org/officeDocument/2006/relationships/slide" Target="slides/slide23.xml" /><Relationship Id="rId32" Type="http://schemas.openxmlformats.org/officeDocument/2006/relationships/slide" Target="slides/slide31.xml" /><Relationship Id="rId37" Type="http://schemas.openxmlformats.org/officeDocument/2006/relationships/theme" Target="theme/theme1.xml" /><Relationship Id="rId5" Type="http://schemas.openxmlformats.org/officeDocument/2006/relationships/slide" Target="slides/slide4.xml" /><Relationship Id="rId15" Type="http://schemas.openxmlformats.org/officeDocument/2006/relationships/slide" Target="slides/slide14.xml" /><Relationship Id="rId23" Type="http://schemas.openxmlformats.org/officeDocument/2006/relationships/slide" Target="slides/slide22.xml" /><Relationship Id="rId28" Type="http://schemas.openxmlformats.org/officeDocument/2006/relationships/slide" Target="slides/slide27.xml" /><Relationship Id="rId36" Type="http://schemas.openxmlformats.org/officeDocument/2006/relationships/viewProps" Target="viewProps.xml" /><Relationship Id="rId10" Type="http://schemas.openxmlformats.org/officeDocument/2006/relationships/slide" Target="slides/slide9.xml" /><Relationship Id="rId19" Type="http://schemas.openxmlformats.org/officeDocument/2006/relationships/slide" Target="slides/slide18.xml" /><Relationship Id="rId31" Type="http://schemas.openxmlformats.org/officeDocument/2006/relationships/slide" Target="slides/slide30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slide" Target="slides/slide13.xml" /><Relationship Id="rId22" Type="http://schemas.openxmlformats.org/officeDocument/2006/relationships/slide" Target="slides/slide21.xml" /><Relationship Id="rId27" Type="http://schemas.openxmlformats.org/officeDocument/2006/relationships/slide" Target="slides/slide26.xml" /><Relationship Id="rId30" Type="http://schemas.openxmlformats.org/officeDocument/2006/relationships/slide" Target="slides/slide29.xml" /><Relationship Id="rId35" Type="http://schemas.openxmlformats.org/officeDocument/2006/relationships/presProps" Target="presProps.xml" 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2C8FF1-CA9C-4EAA-A7C7-FA705EE7FC50}" type="datetimeFigureOut">
              <a:rPr lang="en-GB" smtClean="0"/>
              <a:t>14/09/2024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CD24498-1B7B-41E2-8FB3-4584574686B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555076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 /><Relationship Id="rId1" Type="http://schemas.openxmlformats.org/officeDocument/2006/relationships/notesMaster" Target="../notesMasters/notesMaster1.xml" 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 /><Relationship Id="rId1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D24498-1B7B-41E2-8FB3-4584574686BB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610138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B7BDC2-A29A-4DFA-9725-613D46E08F1F}" type="slidenum">
              <a:rPr lang="ar-SA" smtClean="0"/>
              <a:pPr/>
              <a:t>31</a:t>
            </a:fld>
            <a:endParaRPr lang="ar-SA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6E21B-CDD3-40F4-81F2-DF8B24AE698E}" type="datetimeFigureOut">
              <a:rPr lang="en-GB" smtClean="0"/>
              <a:t>14/09/2024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FBF4D7-0BBB-43C6-BD9C-7D1A88527F4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718349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6E21B-CDD3-40F4-81F2-DF8B24AE698E}" type="datetimeFigureOut">
              <a:rPr lang="en-GB" smtClean="0"/>
              <a:t>14/09/2024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FBF4D7-0BBB-43C6-BD9C-7D1A88527F4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355114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6E21B-CDD3-40F4-81F2-DF8B24AE698E}" type="datetimeFigureOut">
              <a:rPr lang="en-GB" smtClean="0"/>
              <a:t>14/09/2024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FBF4D7-0BBB-43C6-BD9C-7D1A88527F4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072849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6E21B-CDD3-40F4-81F2-DF8B24AE698E}" type="datetimeFigureOut">
              <a:rPr lang="en-GB" smtClean="0"/>
              <a:t>14/09/2024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FBF4D7-0BBB-43C6-BD9C-7D1A88527F4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39535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6E21B-CDD3-40F4-81F2-DF8B24AE698E}" type="datetimeFigureOut">
              <a:rPr lang="en-GB" smtClean="0"/>
              <a:t>14/09/2024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FBF4D7-0BBB-43C6-BD9C-7D1A88527F4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332539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6E21B-CDD3-40F4-81F2-DF8B24AE698E}" type="datetimeFigureOut">
              <a:rPr lang="en-GB" smtClean="0"/>
              <a:t>14/09/2024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FBF4D7-0BBB-43C6-BD9C-7D1A88527F4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130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6E21B-CDD3-40F4-81F2-DF8B24AE698E}" type="datetimeFigureOut">
              <a:rPr lang="en-GB" smtClean="0"/>
              <a:t>14/09/2024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FBF4D7-0BBB-43C6-BD9C-7D1A88527F4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140310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6E21B-CDD3-40F4-81F2-DF8B24AE698E}" type="datetimeFigureOut">
              <a:rPr lang="en-GB" smtClean="0"/>
              <a:t>14/09/2024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FBF4D7-0BBB-43C6-BD9C-7D1A88527F4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024324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6E21B-CDD3-40F4-81F2-DF8B24AE698E}" type="datetimeFigureOut">
              <a:rPr lang="en-GB" smtClean="0"/>
              <a:t>14/09/2024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FBF4D7-0BBB-43C6-BD9C-7D1A88527F4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852116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6E21B-CDD3-40F4-81F2-DF8B24AE698E}" type="datetimeFigureOut">
              <a:rPr lang="en-GB" smtClean="0"/>
              <a:t>14/09/2024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FBF4D7-0BBB-43C6-BD9C-7D1A88527F4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650143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6E21B-CDD3-40F4-81F2-DF8B24AE698E}" type="datetimeFigureOut">
              <a:rPr lang="en-GB" smtClean="0"/>
              <a:t>14/09/2024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FBF4D7-0BBB-43C6-BD9C-7D1A88527F4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095307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E6E21B-CDD3-40F4-81F2-DF8B24AE698E}" type="datetimeFigureOut">
              <a:rPr lang="en-GB" smtClean="0"/>
              <a:t>14/09/2024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FBF4D7-0BBB-43C6-BD9C-7D1A88527F4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203434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 /><Relationship Id="rId2" Type="http://schemas.openxmlformats.org/officeDocument/2006/relationships/image" Target="../media/image1.png" /><Relationship Id="rId1" Type="http://schemas.openxmlformats.org/officeDocument/2006/relationships/slideLayout" Target="../slideLayouts/slideLayout7.xml" 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 /><Relationship Id="rId2" Type="http://schemas.openxmlformats.org/officeDocument/2006/relationships/image" Target="../media/image3.png" /><Relationship Id="rId1" Type="http://schemas.openxmlformats.org/officeDocument/2006/relationships/slideLayout" Target="../slideLayouts/slideLayout7.xml" /><Relationship Id="rId5" Type="http://schemas.openxmlformats.org/officeDocument/2006/relationships/image" Target="../media/image27.png" /><Relationship Id="rId4" Type="http://schemas.openxmlformats.org/officeDocument/2006/relationships/image" Target="../media/image26.png" 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 /><Relationship Id="rId2" Type="http://schemas.openxmlformats.org/officeDocument/2006/relationships/notesSlide" Target="../notesSlides/notesSlide1.xml" /><Relationship Id="rId1" Type="http://schemas.openxmlformats.org/officeDocument/2006/relationships/slideLayout" Target="../slideLayouts/slideLayout7.xml" /><Relationship Id="rId6" Type="http://schemas.openxmlformats.org/officeDocument/2006/relationships/image" Target="../media/image4.png" /><Relationship Id="rId5" Type="http://schemas.openxmlformats.org/officeDocument/2006/relationships/image" Target="../media/image30.png" /><Relationship Id="rId4" Type="http://schemas.openxmlformats.org/officeDocument/2006/relationships/image" Target="../media/image29.png" 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 /><Relationship Id="rId2" Type="http://schemas.openxmlformats.org/officeDocument/2006/relationships/image" Target="../media/image5.png" /><Relationship Id="rId1" Type="http://schemas.openxmlformats.org/officeDocument/2006/relationships/slideLayout" Target="../slideLayouts/slideLayout7.xml" /><Relationship Id="rId6" Type="http://schemas.openxmlformats.org/officeDocument/2006/relationships/image" Target="../media/image9.png" /><Relationship Id="rId5" Type="http://schemas.openxmlformats.org/officeDocument/2006/relationships/image" Target="../media/image8.png" /><Relationship Id="rId4" Type="http://schemas.openxmlformats.org/officeDocument/2006/relationships/image" Target="../media/image7.png" 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 /><Relationship Id="rId1" Type="http://schemas.openxmlformats.org/officeDocument/2006/relationships/slideLayout" Target="../slideLayouts/slideLayout7.xml" 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 /><Relationship Id="rId7" Type="http://schemas.openxmlformats.org/officeDocument/2006/relationships/image" Target="../media/image14.png" /><Relationship Id="rId2" Type="http://schemas.openxmlformats.org/officeDocument/2006/relationships/image" Target="../media/image11.png" /><Relationship Id="rId1" Type="http://schemas.openxmlformats.org/officeDocument/2006/relationships/slideLayout" Target="../slideLayouts/slideLayout7.xml" /><Relationship Id="rId6" Type="http://schemas.openxmlformats.org/officeDocument/2006/relationships/image" Target="../media/image24.png" /><Relationship Id="rId5" Type="http://schemas.openxmlformats.org/officeDocument/2006/relationships/image" Target="../media/image13.png" /><Relationship Id="rId4" Type="http://schemas.openxmlformats.org/officeDocument/2006/relationships/image" Target="../media/image22.png" 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 /><Relationship Id="rId2" Type="http://schemas.openxmlformats.org/officeDocument/2006/relationships/image" Target="../media/image15.png" /><Relationship Id="rId1" Type="http://schemas.openxmlformats.org/officeDocument/2006/relationships/slideLayout" Target="../slideLayouts/slideLayout7.xml" /><Relationship Id="rId6" Type="http://schemas.openxmlformats.org/officeDocument/2006/relationships/image" Target="../media/image42.png" /><Relationship Id="rId5" Type="http://schemas.openxmlformats.org/officeDocument/2006/relationships/image" Target="../media/image41.png" /><Relationship Id="rId4" Type="http://schemas.openxmlformats.org/officeDocument/2006/relationships/image" Target="../media/image40.png" 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 /><Relationship Id="rId2" Type="http://schemas.openxmlformats.org/officeDocument/2006/relationships/image" Target="../media/image17.png" /><Relationship Id="rId1" Type="http://schemas.openxmlformats.org/officeDocument/2006/relationships/slideLayout" Target="../slideLayouts/slideLayout7.xml" /><Relationship Id="rId6" Type="http://schemas.openxmlformats.org/officeDocument/2006/relationships/image" Target="../media/image810.png" /><Relationship Id="rId5" Type="http://schemas.openxmlformats.org/officeDocument/2006/relationships/image" Target="../media/image20.png" /><Relationship Id="rId4" Type="http://schemas.openxmlformats.org/officeDocument/2006/relationships/image" Target="../media/image19.png" 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0.png" /><Relationship Id="rId3" Type="http://schemas.openxmlformats.org/officeDocument/2006/relationships/image" Target="../media/image23.png" /><Relationship Id="rId7" Type="http://schemas.openxmlformats.org/officeDocument/2006/relationships/image" Target="../media/image130.png" /><Relationship Id="rId2" Type="http://schemas.openxmlformats.org/officeDocument/2006/relationships/image" Target="../media/image21.png" /><Relationship Id="rId1" Type="http://schemas.openxmlformats.org/officeDocument/2006/relationships/slideLayout" Target="../slideLayouts/slideLayout7.xml" /><Relationship Id="rId6" Type="http://schemas.openxmlformats.org/officeDocument/2006/relationships/image" Target="../media/image33.png" /><Relationship Id="rId5" Type="http://schemas.openxmlformats.org/officeDocument/2006/relationships/image" Target="../media/image32.png" /><Relationship Id="rId4" Type="http://schemas.openxmlformats.org/officeDocument/2006/relationships/image" Target="../media/image31.png" 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0.png" /><Relationship Id="rId2" Type="http://schemas.openxmlformats.org/officeDocument/2006/relationships/image" Target="../media/image34.png" /><Relationship Id="rId1" Type="http://schemas.openxmlformats.org/officeDocument/2006/relationships/slideLayout" Target="../slideLayouts/slideLayout7.xml" /><Relationship Id="rId4" Type="http://schemas.openxmlformats.org/officeDocument/2006/relationships/image" Target="../media/image35.png" 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 /><Relationship Id="rId7" Type="http://schemas.openxmlformats.org/officeDocument/2006/relationships/image" Target="../media/image28.png" /><Relationship Id="rId2" Type="http://schemas.openxmlformats.org/officeDocument/2006/relationships/image" Target="../media/image230.png" /><Relationship Id="rId1" Type="http://schemas.openxmlformats.org/officeDocument/2006/relationships/slideLayout" Target="../slideLayouts/slideLayout7.xml" /><Relationship Id="rId6" Type="http://schemas.openxmlformats.org/officeDocument/2006/relationships/image" Target="../media/image27.png" /><Relationship Id="rId5" Type="http://schemas.openxmlformats.org/officeDocument/2006/relationships/image" Target="../media/image26.png" /><Relationship Id="rId4" Type="http://schemas.openxmlformats.org/officeDocument/2006/relationships/image" Target="../media/image37.png" 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 /><Relationship Id="rId7" Type="http://schemas.openxmlformats.org/officeDocument/2006/relationships/image" Target="../media/image330.png" /><Relationship Id="rId2" Type="http://schemas.openxmlformats.org/officeDocument/2006/relationships/image" Target="../media/image29.png" /><Relationship Id="rId1" Type="http://schemas.openxmlformats.org/officeDocument/2006/relationships/slideLayout" Target="../slideLayouts/slideLayout7.xml" /><Relationship Id="rId6" Type="http://schemas.openxmlformats.org/officeDocument/2006/relationships/image" Target="../media/image320.png" /><Relationship Id="rId5" Type="http://schemas.openxmlformats.org/officeDocument/2006/relationships/image" Target="../media/image310.png" /><Relationship Id="rId4" Type="http://schemas.openxmlformats.org/officeDocument/2006/relationships/image" Target="../media/image30.png" 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 /><Relationship Id="rId3" Type="http://schemas.openxmlformats.org/officeDocument/2006/relationships/image" Target="../media/image46.png" /><Relationship Id="rId7" Type="http://schemas.openxmlformats.org/officeDocument/2006/relationships/image" Target="../media/image39.png" /><Relationship Id="rId12" Type="http://schemas.openxmlformats.org/officeDocument/2006/relationships/image" Target="../media/image55.png" /><Relationship Id="rId2" Type="http://schemas.openxmlformats.org/officeDocument/2006/relationships/image" Target="../media/image45.png" /><Relationship Id="rId1" Type="http://schemas.openxmlformats.org/officeDocument/2006/relationships/slideLayout" Target="../slideLayouts/slideLayout7.xml" /><Relationship Id="rId6" Type="http://schemas.openxmlformats.org/officeDocument/2006/relationships/image" Target="../media/image38.png" /><Relationship Id="rId11" Type="http://schemas.openxmlformats.org/officeDocument/2006/relationships/image" Target="../media/image54.png" /><Relationship Id="rId5" Type="http://schemas.openxmlformats.org/officeDocument/2006/relationships/image" Target="../media/image48.png" /><Relationship Id="rId10" Type="http://schemas.openxmlformats.org/officeDocument/2006/relationships/image" Target="../media/image49.png" /><Relationship Id="rId4" Type="http://schemas.openxmlformats.org/officeDocument/2006/relationships/image" Target="../media/image47.png" /><Relationship Id="rId9" Type="http://schemas.openxmlformats.org/officeDocument/2006/relationships/image" Target="../media/image44.png" 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 /><Relationship Id="rId3" Type="http://schemas.openxmlformats.org/officeDocument/2006/relationships/image" Target="../media/image57.png" /><Relationship Id="rId7" Type="http://schemas.openxmlformats.org/officeDocument/2006/relationships/image" Target="../media/image59.png" /><Relationship Id="rId2" Type="http://schemas.openxmlformats.org/officeDocument/2006/relationships/image" Target="../media/image56.png" /><Relationship Id="rId1" Type="http://schemas.openxmlformats.org/officeDocument/2006/relationships/slideLayout" Target="../slideLayouts/slideLayout7.xml" /><Relationship Id="rId6" Type="http://schemas.openxmlformats.org/officeDocument/2006/relationships/image" Target="../media/image60.png" /><Relationship Id="rId4" Type="http://schemas.openxmlformats.org/officeDocument/2006/relationships/image" Target="../media/image50.png" 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png" /><Relationship Id="rId3" Type="http://schemas.openxmlformats.org/officeDocument/2006/relationships/image" Target="../media/image53.png" /><Relationship Id="rId7" Type="http://schemas.openxmlformats.org/officeDocument/2006/relationships/image" Target="../media/image66.png" /><Relationship Id="rId2" Type="http://schemas.openxmlformats.org/officeDocument/2006/relationships/image" Target="../media/image52.png" /><Relationship Id="rId1" Type="http://schemas.openxmlformats.org/officeDocument/2006/relationships/slideLayout" Target="../slideLayouts/slideLayout7.xml" /><Relationship Id="rId6" Type="http://schemas.openxmlformats.org/officeDocument/2006/relationships/image" Target="../media/image65.png" /><Relationship Id="rId5" Type="http://schemas.openxmlformats.org/officeDocument/2006/relationships/image" Target="../media/image51.png" /><Relationship Id="rId4" Type="http://schemas.openxmlformats.org/officeDocument/2006/relationships/image" Target="../media/image58.png" /><Relationship Id="rId9" Type="http://schemas.openxmlformats.org/officeDocument/2006/relationships/image" Target="../media/image68.png" 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5.png" /><Relationship Id="rId13" Type="http://schemas.openxmlformats.org/officeDocument/2006/relationships/image" Target="../media/image80.png" /><Relationship Id="rId3" Type="http://schemas.openxmlformats.org/officeDocument/2006/relationships/image" Target="../media/image70.png" /><Relationship Id="rId7" Type="http://schemas.openxmlformats.org/officeDocument/2006/relationships/image" Target="../media/image74.png" /><Relationship Id="rId12" Type="http://schemas.openxmlformats.org/officeDocument/2006/relationships/image" Target="../media/image79.png" /><Relationship Id="rId2" Type="http://schemas.openxmlformats.org/officeDocument/2006/relationships/image" Target="../media/image69.png" /><Relationship Id="rId1" Type="http://schemas.openxmlformats.org/officeDocument/2006/relationships/slideLayout" Target="../slideLayouts/slideLayout7.xml" /><Relationship Id="rId6" Type="http://schemas.openxmlformats.org/officeDocument/2006/relationships/image" Target="../media/image73.png" /><Relationship Id="rId11" Type="http://schemas.openxmlformats.org/officeDocument/2006/relationships/image" Target="../media/image78.png" /><Relationship Id="rId5" Type="http://schemas.openxmlformats.org/officeDocument/2006/relationships/image" Target="../media/image61.png" /><Relationship Id="rId10" Type="http://schemas.openxmlformats.org/officeDocument/2006/relationships/image" Target="../media/image77.png" /><Relationship Id="rId4" Type="http://schemas.openxmlformats.org/officeDocument/2006/relationships/image" Target="../media/image71.png" /><Relationship Id="rId9" Type="http://schemas.openxmlformats.org/officeDocument/2006/relationships/image" Target="../media/image76.png" 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 /><Relationship Id="rId7" Type="http://schemas.openxmlformats.org/officeDocument/2006/relationships/image" Target="../media/image82.png" /><Relationship Id="rId2" Type="http://schemas.openxmlformats.org/officeDocument/2006/relationships/image" Target="../media/image62.png" /><Relationship Id="rId1" Type="http://schemas.openxmlformats.org/officeDocument/2006/relationships/slideLayout" Target="../slideLayouts/slideLayout7.xml" /><Relationship Id="rId6" Type="http://schemas.openxmlformats.org/officeDocument/2006/relationships/image" Target="../media/image81.png" /><Relationship Id="rId5" Type="http://schemas.openxmlformats.org/officeDocument/2006/relationships/image" Target="../media/image72.png" /><Relationship Id="rId4" Type="http://schemas.openxmlformats.org/officeDocument/2006/relationships/image" Target="../media/image64.png" 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 /><Relationship Id="rId2" Type="http://schemas.openxmlformats.org/officeDocument/2006/relationships/image" Target="../media/image83.png" /><Relationship Id="rId1" Type="http://schemas.openxmlformats.org/officeDocument/2006/relationships/slideLayout" Target="../slideLayouts/slideLayout7.xml" 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png" /><Relationship Id="rId2" Type="http://schemas.openxmlformats.org/officeDocument/2006/relationships/image" Target="../media/image85.png" /><Relationship Id="rId1" Type="http://schemas.openxmlformats.org/officeDocument/2006/relationships/slideLayout" Target="../slideLayouts/slideLayout7.xml" 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3.png" /><Relationship Id="rId3" Type="http://schemas.openxmlformats.org/officeDocument/2006/relationships/image" Target="../media/image88.png" /><Relationship Id="rId7" Type="http://schemas.openxmlformats.org/officeDocument/2006/relationships/image" Target="../media/image92.png" /><Relationship Id="rId2" Type="http://schemas.openxmlformats.org/officeDocument/2006/relationships/image" Target="../media/image87.png" /><Relationship Id="rId1" Type="http://schemas.openxmlformats.org/officeDocument/2006/relationships/slideLayout" Target="../slideLayouts/slideLayout7.xml" /><Relationship Id="rId6" Type="http://schemas.openxmlformats.org/officeDocument/2006/relationships/image" Target="../media/image91.png" /><Relationship Id="rId5" Type="http://schemas.openxmlformats.org/officeDocument/2006/relationships/image" Target="../media/image90.png" /><Relationship Id="rId4" Type="http://schemas.openxmlformats.org/officeDocument/2006/relationships/image" Target="../media/image89.png" 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png" /><Relationship Id="rId2" Type="http://schemas.openxmlformats.org/officeDocument/2006/relationships/image" Target="../media/image94.png" /><Relationship Id="rId1" Type="http://schemas.openxmlformats.org/officeDocument/2006/relationships/slideLayout" Target="../slideLayouts/slideLayout7.xml" 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png" /><Relationship Id="rId2" Type="http://schemas.openxmlformats.org/officeDocument/2006/relationships/image" Target="../media/image96.png" /><Relationship Id="rId1" Type="http://schemas.openxmlformats.org/officeDocument/2006/relationships/slideLayout" Target="../slideLayouts/slideLayout7.xml" 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8.png" /><Relationship Id="rId1" Type="http://schemas.openxmlformats.org/officeDocument/2006/relationships/slideLayout" Target="../slideLayouts/slideLayout7.xml" 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png" /><Relationship Id="rId2" Type="http://schemas.openxmlformats.org/officeDocument/2006/relationships/image" Target="../media/image99.png" /><Relationship Id="rId1" Type="http://schemas.openxmlformats.org/officeDocument/2006/relationships/slideLayout" Target="../slideLayouts/slideLayout7.xml" /><Relationship Id="rId6" Type="http://schemas.openxmlformats.org/officeDocument/2006/relationships/image" Target="../media/image103.png" /><Relationship Id="rId5" Type="http://schemas.openxmlformats.org/officeDocument/2006/relationships/image" Target="../media/image102.png" /><Relationship Id="rId4" Type="http://schemas.openxmlformats.org/officeDocument/2006/relationships/image" Target="../media/image101.png" 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0.png" /><Relationship Id="rId13" Type="http://schemas.openxmlformats.org/officeDocument/2006/relationships/image" Target="../media/image115.png" /><Relationship Id="rId3" Type="http://schemas.openxmlformats.org/officeDocument/2006/relationships/image" Target="../media/image105.png" /><Relationship Id="rId7" Type="http://schemas.openxmlformats.org/officeDocument/2006/relationships/image" Target="../media/image109.png" /><Relationship Id="rId12" Type="http://schemas.openxmlformats.org/officeDocument/2006/relationships/image" Target="../media/image114.png" /><Relationship Id="rId2" Type="http://schemas.openxmlformats.org/officeDocument/2006/relationships/image" Target="../media/image104.png" /><Relationship Id="rId1" Type="http://schemas.openxmlformats.org/officeDocument/2006/relationships/slideLayout" Target="../slideLayouts/slideLayout7.xml" /><Relationship Id="rId6" Type="http://schemas.openxmlformats.org/officeDocument/2006/relationships/image" Target="../media/image108.png" /><Relationship Id="rId11" Type="http://schemas.openxmlformats.org/officeDocument/2006/relationships/image" Target="../media/image113.png" /><Relationship Id="rId5" Type="http://schemas.openxmlformats.org/officeDocument/2006/relationships/image" Target="../media/image107.png" /><Relationship Id="rId15" Type="http://schemas.openxmlformats.org/officeDocument/2006/relationships/image" Target="../media/image117.png" /><Relationship Id="rId10" Type="http://schemas.openxmlformats.org/officeDocument/2006/relationships/image" Target="../media/image112.png" /><Relationship Id="rId4" Type="http://schemas.openxmlformats.org/officeDocument/2006/relationships/image" Target="../media/image106.png" /><Relationship Id="rId9" Type="http://schemas.openxmlformats.org/officeDocument/2006/relationships/image" Target="../media/image111.png" /><Relationship Id="rId14" Type="http://schemas.openxmlformats.org/officeDocument/2006/relationships/image" Target="../media/image116.png" 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0.png" /><Relationship Id="rId3" Type="http://schemas.openxmlformats.org/officeDocument/2006/relationships/image" Target="../media/image48.png" /><Relationship Id="rId7" Type="http://schemas.openxmlformats.org/officeDocument/2006/relationships/image" Target="../media/image520.png" /><Relationship Id="rId2" Type="http://schemas.openxmlformats.org/officeDocument/2006/relationships/image" Target="../media/image117.png" /><Relationship Id="rId1" Type="http://schemas.openxmlformats.org/officeDocument/2006/relationships/slideLayout" Target="../slideLayouts/slideLayout7.xml" /><Relationship Id="rId6" Type="http://schemas.openxmlformats.org/officeDocument/2006/relationships/image" Target="../media/image510.png" /><Relationship Id="rId11" Type="http://schemas.openxmlformats.org/officeDocument/2006/relationships/image" Target="../media/image56.png" /><Relationship Id="rId5" Type="http://schemas.openxmlformats.org/officeDocument/2006/relationships/image" Target="../media/image500.png" /><Relationship Id="rId10" Type="http://schemas.openxmlformats.org/officeDocument/2006/relationships/image" Target="../media/image55.png" /><Relationship Id="rId4" Type="http://schemas.openxmlformats.org/officeDocument/2006/relationships/image" Target="../media/image490.png" /><Relationship Id="rId9" Type="http://schemas.openxmlformats.org/officeDocument/2006/relationships/image" Target="../media/image54.png" 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4.png" /><Relationship Id="rId3" Type="http://schemas.openxmlformats.org/officeDocument/2006/relationships/image" Target="../media/image119.png" /><Relationship Id="rId7" Type="http://schemas.openxmlformats.org/officeDocument/2006/relationships/image" Target="../media/image123.png" /><Relationship Id="rId2" Type="http://schemas.openxmlformats.org/officeDocument/2006/relationships/image" Target="../media/image118.png" /><Relationship Id="rId1" Type="http://schemas.openxmlformats.org/officeDocument/2006/relationships/slideLayout" Target="../slideLayouts/slideLayout7.xml" /><Relationship Id="rId6" Type="http://schemas.openxmlformats.org/officeDocument/2006/relationships/image" Target="../media/image122.png" /><Relationship Id="rId11" Type="http://schemas.openxmlformats.org/officeDocument/2006/relationships/image" Target="../media/image127.png" /><Relationship Id="rId5" Type="http://schemas.openxmlformats.org/officeDocument/2006/relationships/image" Target="../media/image121.png" /><Relationship Id="rId10" Type="http://schemas.openxmlformats.org/officeDocument/2006/relationships/image" Target="../media/image126.png" /><Relationship Id="rId4" Type="http://schemas.openxmlformats.org/officeDocument/2006/relationships/image" Target="../media/image120.png" /><Relationship Id="rId9" Type="http://schemas.openxmlformats.org/officeDocument/2006/relationships/image" Target="../media/image125.png" 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10.png" /><Relationship Id="rId3" Type="http://schemas.openxmlformats.org/officeDocument/2006/relationships/image" Target="../media/image710.png" /><Relationship Id="rId7" Type="http://schemas.openxmlformats.org/officeDocument/2006/relationships/image" Target="../media/image1110.png" /><Relationship Id="rId2" Type="http://schemas.openxmlformats.org/officeDocument/2006/relationships/image" Target="../media/image610.png" /><Relationship Id="rId1" Type="http://schemas.openxmlformats.org/officeDocument/2006/relationships/slideLayout" Target="../slideLayouts/slideLayout7.xml" /><Relationship Id="rId6" Type="http://schemas.openxmlformats.org/officeDocument/2006/relationships/image" Target="../media/image129.png" /><Relationship Id="rId5" Type="http://schemas.openxmlformats.org/officeDocument/2006/relationships/image" Target="../media/image128.png" /><Relationship Id="rId4" Type="http://schemas.openxmlformats.org/officeDocument/2006/relationships/image" Target="../media/image810.png" /><Relationship Id="rId9" Type="http://schemas.openxmlformats.org/officeDocument/2006/relationships/image" Target="../media/image136.png" 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2.png" /><Relationship Id="rId2" Type="http://schemas.openxmlformats.org/officeDocument/2006/relationships/image" Target="../media/image131.png" /><Relationship Id="rId1" Type="http://schemas.openxmlformats.org/officeDocument/2006/relationships/slideLayout" Target="../slideLayouts/slideLayout7.xml" /><Relationship Id="rId6" Type="http://schemas.openxmlformats.org/officeDocument/2006/relationships/image" Target="../media/image180.png" /><Relationship Id="rId5" Type="http://schemas.openxmlformats.org/officeDocument/2006/relationships/image" Target="../media/image170.png" /><Relationship Id="rId4" Type="http://schemas.openxmlformats.org/officeDocument/2006/relationships/image" Target="../media/image160.png" 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 /><Relationship Id="rId2" Type="http://schemas.openxmlformats.org/officeDocument/2006/relationships/notesSlide" Target="../notesSlides/notesSlide2.xml" /><Relationship Id="rId1" Type="http://schemas.openxmlformats.org/officeDocument/2006/relationships/slideLayout" Target="../slideLayouts/slideLayout6.xml" /><Relationship Id="rId4" Type="http://schemas.openxmlformats.org/officeDocument/2006/relationships/image" Target="../media/image133.png" 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0.png" /><Relationship Id="rId3" Type="http://schemas.openxmlformats.org/officeDocument/2006/relationships/image" Target="../media/image135.png" /><Relationship Id="rId7" Type="http://schemas.openxmlformats.org/officeDocument/2006/relationships/image" Target="../media/image48.png" /><Relationship Id="rId2" Type="http://schemas.openxmlformats.org/officeDocument/2006/relationships/image" Target="../media/image134.png" /><Relationship Id="rId1" Type="http://schemas.openxmlformats.org/officeDocument/2006/relationships/slideLayout" Target="../slideLayouts/slideLayout7.xml" /><Relationship Id="rId6" Type="http://schemas.openxmlformats.org/officeDocument/2006/relationships/image" Target="../media/image47.png" /><Relationship Id="rId5" Type="http://schemas.openxmlformats.org/officeDocument/2006/relationships/image" Target="../media/image46.png" /><Relationship Id="rId4" Type="http://schemas.openxmlformats.org/officeDocument/2006/relationships/image" Target="../media/image45.png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2018655"/>
          </a:xfrm>
          <a:ln w="76200">
            <a:solidFill>
              <a:schemeClr val="tx1"/>
            </a:solidFill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ar-AE" sz="8800" dirty="0">
                <a:latin typeface="Aldhabi" pitchFamily="2" charset="-78"/>
                <a:cs typeface="Aldhabi" pitchFamily="2" charset="-78"/>
              </a:rPr>
              <a:t>مراجعة على المصفوفات</a:t>
            </a:r>
            <a:endParaRPr lang="en-GB" sz="8800" dirty="0">
              <a:latin typeface="Aldhabi" pitchFamily="2" charset="-78"/>
              <a:cs typeface="Aldhabi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5560982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695508"/>
            <a:ext cx="8299934" cy="24454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341765" y="1656628"/>
            <a:ext cx="856712" cy="523220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2800" dirty="0">
                <a:sym typeface="Wingdings 2"/>
              </a:rPr>
              <a:t></a:t>
            </a:r>
            <a:endParaRPr lang="en-GB" sz="2800" dirty="0"/>
          </a:p>
        </p:txBody>
      </p:sp>
      <p:cxnSp>
        <p:nvCxnSpPr>
          <p:cNvPr id="4" name="Straight Connector 3"/>
          <p:cNvCxnSpPr/>
          <p:nvPr/>
        </p:nvCxnSpPr>
        <p:spPr>
          <a:xfrm>
            <a:off x="1115616" y="3501008"/>
            <a:ext cx="72008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659" y="3741654"/>
            <a:ext cx="8863900" cy="21356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763688" y="6021288"/>
            <a:ext cx="648072" cy="52322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GB" sz="2800" dirty="0">
                <a:sym typeface="Wingdings 2"/>
              </a:rPr>
              <a:t></a:t>
            </a:r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29787263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2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2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19" y="332656"/>
            <a:ext cx="8290571" cy="31683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683568" y="3645024"/>
                <a:ext cx="1656184" cy="523220"/>
              </a:xfrm>
              <a:prstGeom prst="rect">
                <a:avLst/>
              </a:prstGeom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ar-AE" sz="2800" b="0" i="1" smtClean="0">
                          <a:latin typeface="Cambria Math"/>
                        </a:rPr>
                        <m:t>2×3</m:t>
                      </m:r>
                    </m:oMath>
                  </m:oMathPara>
                </a14:m>
                <a:endParaRPr lang="en-GB" sz="2800" dirty="0"/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3568" y="3645024"/>
                <a:ext cx="1656184" cy="523220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/>
              <p:cNvSpPr/>
              <p:nvPr/>
            </p:nvSpPr>
            <p:spPr>
              <a:xfrm>
                <a:off x="3453674" y="3613666"/>
                <a:ext cx="1079976" cy="523220"/>
              </a:xfrm>
              <a:prstGeom prst="rect">
                <a:avLst/>
              </a:prstGeom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ar-AE" sz="2800" i="1">
                          <a:latin typeface="Cambria Math"/>
                        </a:rPr>
                        <m:t>3</m:t>
                      </m:r>
                      <m:r>
                        <a:rPr lang="ar-AE" sz="2800" b="0" i="1" smtClean="0">
                          <a:latin typeface="Cambria Math"/>
                        </a:rPr>
                        <m:t>×1</m:t>
                      </m:r>
                    </m:oMath>
                  </m:oMathPara>
                </a14:m>
                <a:endParaRPr lang="en-GB" sz="2800" dirty="0"/>
              </a:p>
            </p:txBody>
          </p:sp>
        </mc:Choice>
        <mc:Fallback xmlns="">
          <p:sp>
            <p:nvSpPr>
              <p:cNvPr id="3" name="Rectangle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53674" y="3613666"/>
                <a:ext cx="1079976" cy="523220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7524328" y="3798912"/>
                <a:ext cx="1079976" cy="523220"/>
              </a:xfrm>
              <a:prstGeom prst="rect">
                <a:avLst/>
              </a:prstGeom>
            </p:spPr>
            <p:style>
              <a:lnRef idx="1">
                <a:schemeClr val="accent4"/>
              </a:lnRef>
              <a:fillRef idx="3">
                <a:schemeClr val="accent4"/>
              </a:fillRef>
              <a:effectRef idx="2">
                <a:schemeClr val="accent4"/>
              </a:effectRef>
              <a:fontRef idx="minor">
                <a:schemeClr val="lt1"/>
              </a:fontRef>
            </p:style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ar-AE" sz="2800" i="1">
                          <a:latin typeface="Cambria Math"/>
                        </a:rPr>
                        <m:t>4</m:t>
                      </m:r>
                      <m:r>
                        <a:rPr lang="ar-AE" sz="2800" b="0" i="1" smtClean="0">
                          <a:latin typeface="Cambria Math"/>
                        </a:rPr>
                        <m:t>×3</m:t>
                      </m:r>
                    </m:oMath>
                  </m:oMathPara>
                </a14:m>
                <a:endParaRPr lang="en-GB" sz="2800" dirty="0"/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24328" y="3798912"/>
                <a:ext cx="1079976" cy="523220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0994636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683568" y="3645024"/>
                <a:ext cx="1656184" cy="523220"/>
              </a:xfrm>
              <a:prstGeom prst="rect">
                <a:avLst/>
              </a:prstGeom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ar-AE" sz="2800" i="1">
                          <a:latin typeface="Cambria Math"/>
                        </a:rPr>
                        <m:t>3</m:t>
                      </m:r>
                      <m:r>
                        <a:rPr lang="ar-AE" sz="2800" b="0" i="1" smtClean="0">
                          <a:latin typeface="Cambria Math"/>
                        </a:rPr>
                        <m:t>×3</m:t>
                      </m:r>
                    </m:oMath>
                  </m:oMathPara>
                </a14:m>
                <a:endParaRPr lang="en-GB" sz="2800" dirty="0"/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3568" y="3645024"/>
                <a:ext cx="1656184" cy="523220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/>
              <p:cNvSpPr/>
              <p:nvPr/>
            </p:nvSpPr>
            <p:spPr>
              <a:xfrm>
                <a:off x="4139952" y="3630587"/>
                <a:ext cx="1079976" cy="523220"/>
              </a:xfrm>
              <a:prstGeom prst="rect">
                <a:avLst/>
              </a:prstGeom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ar-AE" sz="2800" i="1">
                          <a:latin typeface="Cambria Math"/>
                        </a:rPr>
                        <m:t>2</m:t>
                      </m:r>
                      <m:r>
                        <a:rPr lang="ar-AE" sz="2800" b="0" i="1" smtClean="0">
                          <a:latin typeface="Cambria Math"/>
                        </a:rPr>
                        <m:t>×4</m:t>
                      </m:r>
                    </m:oMath>
                  </m:oMathPara>
                </a14:m>
                <a:endParaRPr lang="en-GB" sz="2800" dirty="0"/>
              </a:p>
            </p:txBody>
          </p:sp>
        </mc:Choice>
        <mc:Fallback xmlns="">
          <p:sp>
            <p:nvSpPr>
              <p:cNvPr id="3" name="Rectangle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39952" y="3630587"/>
                <a:ext cx="1079976" cy="523220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7524328" y="3798912"/>
                <a:ext cx="1079976" cy="523220"/>
              </a:xfrm>
              <a:prstGeom prst="rect">
                <a:avLst/>
              </a:prstGeom>
            </p:spPr>
            <p:style>
              <a:lnRef idx="1">
                <a:schemeClr val="accent4"/>
              </a:lnRef>
              <a:fillRef idx="3">
                <a:schemeClr val="accent4"/>
              </a:fillRef>
              <a:effectRef idx="2">
                <a:schemeClr val="accent4"/>
              </a:effectRef>
              <a:fontRef idx="minor">
                <a:schemeClr val="lt1"/>
              </a:fontRef>
            </p:style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ar-AE" sz="2800" i="1" smtClean="0">
                          <a:latin typeface="Cambria Math"/>
                        </a:rPr>
                        <m:t>3</m:t>
                      </m:r>
                      <m:r>
                        <a:rPr lang="ar-AE" sz="2800" b="0" i="1" smtClean="0">
                          <a:latin typeface="Cambria Math"/>
                        </a:rPr>
                        <m:t>×2</m:t>
                      </m:r>
                    </m:oMath>
                  </m:oMathPara>
                </a14:m>
                <a:endParaRPr lang="en-GB" sz="2800" dirty="0"/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24328" y="3798912"/>
                <a:ext cx="1079976" cy="523220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692696"/>
            <a:ext cx="7704855" cy="23490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382688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16632"/>
            <a:ext cx="7704856" cy="15121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4" y="1916832"/>
            <a:ext cx="5544616" cy="12241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3933055"/>
            <a:ext cx="1800200" cy="7231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7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0354" y="4091600"/>
            <a:ext cx="1956026" cy="6040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8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12424" y="5877272"/>
            <a:ext cx="1779655" cy="7136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457632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1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1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1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1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1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1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33" y="1196752"/>
            <a:ext cx="8534750" cy="18581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584103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128" y="188640"/>
            <a:ext cx="2715585" cy="7909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1340768"/>
            <a:ext cx="3412954" cy="8380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4572000" y="1392469"/>
                <a:ext cx="2260826" cy="809261"/>
              </a:xfrm>
              <a:prstGeom prst="rect">
                <a:avLst/>
              </a:prstGeom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ar-AE" sz="2800" b="0" i="1" smtClean="0">
                          <a:latin typeface="Cambria Math"/>
                        </a:rPr>
                        <m:t>=</m:t>
                      </m:r>
                      <m:d>
                        <m:dPr>
                          <m:ctrlPr>
                            <a:rPr lang="ar-AE" sz="28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ar-AE" sz="2800" b="0" i="1" smtClean="0"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r>
                                <a:rPr lang="ar-AE" sz="2800" b="0" i="1" smtClean="0">
                                  <a:latin typeface="Cambria Math"/>
                                </a:rPr>
                                <m:t>1     −8</m:t>
                              </m:r>
                            </m:e>
                            <m:e>
                              <m:r>
                                <a:rPr lang="ar-AE" sz="2800" b="0" i="1" smtClean="0">
                                  <a:latin typeface="Cambria Math"/>
                                </a:rPr>
                                <m:t>−17     2</m:t>
                              </m:r>
                            </m:e>
                          </m:eqArr>
                        </m:e>
                      </m:d>
                    </m:oMath>
                  </m:oMathPara>
                </a14:m>
                <a:endParaRPr lang="en-GB" sz="2800" dirty="0"/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1392469"/>
                <a:ext cx="2260826" cy="809261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" name="Straight Connector 3"/>
          <p:cNvCxnSpPr/>
          <p:nvPr/>
        </p:nvCxnSpPr>
        <p:spPr>
          <a:xfrm>
            <a:off x="1648250" y="2702403"/>
            <a:ext cx="518457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4375" y="3000375"/>
            <a:ext cx="5117560" cy="11487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5728975" y="3000375"/>
                <a:ext cx="3307521" cy="816762"/>
              </a:xfrm>
              <a:prstGeom prst="rect">
                <a:avLst/>
              </a:prstGeom>
            </p:spPr>
            <p:style>
              <a:lnRef idx="1">
                <a:schemeClr val="accent5"/>
              </a:lnRef>
              <a:fillRef idx="2">
                <a:schemeClr val="accent5"/>
              </a:fillRef>
              <a:effectRef idx="1">
                <a:schemeClr val="accent5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latin typeface="Cambria Math"/>
                        </a:rPr>
                        <m:t>=</m:t>
                      </m:r>
                      <m:d>
                        <m:dPr>
                          <m:ctrlPr>
                            <a:rPr lang="en-GB" sz="28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en-GB" sz="2800" b="0" i="1" smtClean="0"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r>
                                <a:rPr lang="en-GB" sz="2800" b="0" i="1" smtClean="0">
                                  <a:latin typeface="Cambria Math"/>
                                </a:rPr>
                                <m:t>−13         5        9</m:t>
                              </m:r>
                            </m:e>
                            <m:e>
                              <m:r>
                                <a:rPr lang="en-GB" sz="2800" b="0" i="1" smtClean="0">
                                  <a:latin typeface="Cambria Math"/>
                                </a:rPr>
                                <m:t>−11    −1    11</m:t>
                              </m:r>
                            </m:e>
                          </m:eqArr>
                        </m:e>
                      </m:d>
                    </m:oMath>
                  </m:oMathPara>
                </a14:m>
                <a:endParaRPr lang="en-GB" sz="280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28975" y="3000375"/>
                <a:ext cx="3307521" cy="816762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8" name="Straight Connector 7"/>
          <p:cNvCxnSpPr/>
          <p:nvPr/>
        </p:nvCxnSpPr>
        <p:spPr>
          <a:xfrm>
            <a:off x="1648250" y="4509120"/>
            <a:ext cx="587607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6581" y="4725144"/>
            <a:ext cx="4845715" cy="11521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5148064" y="4941168"/>
            <a:ext cx="1684762" cy="769441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ar-AE" sz="4400" dirty="0">
                <a:latin typeface="Aldhabi" pitchFamily="2" charset="-78"/>
                <a:cs typeface="Aldhabi" pitchFamily="2" charset="-78"/>
              </a:rPr>
              <a:t>غير ممكنه</a:t>
            </a:r>
            <a:endParaRPr lang="en-GB" sz="4400" dirty="0">
              <a:latin typeface="Aldhabi" pitchFamily="2" charset="-78"/>
              <a:cs typeface="Aldhabi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8830384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 animBg="1"/>
      <p:bldP spid="9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9336" y="764704"/>
            <a:ext cx="6831908" cy="1412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2852936"/>
            <a:ext cx="1887033" cy="792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2743257" y="2852936"/>
                <a:ext cx="2880320" cy="1066574"/>
              </a:xfrm>
              <a:prstGeom prst="rect">
                <a:avLst/>
              </a:prstGeom>
            </p:spPr>
            <p:style>
              <a:lnRef idx="0">
                <a:schemeClr val="accent2"/>
              </a:lnRef>
              <a:fillRef idx="3">
                <a:schemeClr val="accent2"/>
              </a:fillRef>
              <a:effectRef idx="3">
                <a:schemeClr val="accent2"/>
              </a:effectRef>
              <a:fontRef idx="minor">
                <a:schemeClr val="lt1"/>
              </a:fontRef>
            </p:style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ar-AE" sz="2400" b="0" i="1" smtClean="0">
                          <a:latin typeface="Cambria Math"/>
                        </a:rPr>
                        <m:t>=</m:t>
                      </m:r>
                      <m:d>
                        <m:dPr>
                          <m:ctrlPr>
                            <a:rPr lang="ar-AE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en-GB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r>
                                <a:rPr lang="en-GB" sz="2400" b="0" i="1" smtClean="0">
                                  <a:latin typeface="Cambria Math"/>
                                </a:rPr>
                                <m:t>−72     −30</m:t>
                              </m:r>
                            </m:e>
                            <m:e>
                              <m:r>
                                <a:rPr lang="en-GB" sz="2400" b="0" i="1" smtClean="0">
                                  <a:latin typeface="Cambria Math"/>
                                </a:rPr>
                                <m:t>−30        24</m:t>
                              </m:r>
                            </m:e>
                            <m:e>
                              <m:r>
                                <a:rPr lang="en-GB" sz="2400" b="0" i="1" smtClean="0">
                                  <a:latin typeface="Cambria Math"/>
                                </a:rPr>
                                <m:t>−24       42</m:t>
                              </m:r>
                            </m:e>
                          </m:eqArr>
                        </m:e>
                      </m:d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43257" y="2852936"/>
                <a:ext cx="2880320" cy="1066574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5724128" y="2845305"/>
                <a:ext cx="2247116" cy="1074205"/>
              </a:xfrm>
              <a:prstGeom prst="rect">
                <a:avLst/>
              </a:prstGeom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latin typeface="Cambria Math"/>
                        </a:rPr>
                        <m:t>+</m:t>
                      </m:r>
                      <m:d>
                        <m:dPr>
                          <m:ctrlPr>
                            <a:rPr lang="en-GB" sz="24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en-GB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r>
                                <a:rPr lang="en-GB" sz="2400" b="0" i="1" smtClean="0">
                                  <a:latin typeface="Cambria Math"/>
                                </a:rPr>
                                <m:t>−35         21</m:t>
                              </m:r>
                            </m:e>
                            <m:e>
                              <m:r>
                                <a:rPr lang="en-GB" sz="2400" b="0" i="1" smtClean="0">
                                  <a:latin typeface="Cambria Math"/>
                                </a:rPr>
                                <m:t> 42      −56</m:t>
                              </m:r>
                            </m:e>
                            <m:e>
                              <m:r>
                                <a:rPr lang="en-GB" sz="2400" b="0" i="1" smtClean="0">
                                  <a:latin typeface="Cambria Math"/>
                                </a:rPr>
                                <m:t>14        63   </m:t>
                              </m:r>
                            </m:e>
                          </m:eqArr>
                        </m:e>
                      </m:d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24128" y="2845305"/>
                <a:ext cx="2247116" cy="1074205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3131840" y="5013176"/>
                <a:ext cx="2808312" cy="1066574"/>
              </a:xfrm>
              <a:prstGeom prst="rect">
                <a:avLst/>
              </a:prstGeom>
            </p:spPr>
            <p:style>
              <a:lnRef idx="1">
                <a:schemeClr val="accent4"/>
              </a:lnRef>
              <a:fillRef idx="3">
                <a:schemeClr val="accent4"/>
              </a:fillRef>
              <a:effectRef idx="2">
                <a:schemeClr val="accent4"/>
              </a:effectRef>
              <a:fontRef idx="minor">
                <a:schemeClr val="lt1"/>
              </a:fontRef>
            </p:style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latin typeface="Cambria Math"/>
                        </a:rPr>
                        <m:t>=</m:t>
                      </m:r>
                      <m:d>
                        <m:dPr>
                          <m:ctrlPr>
                            <a:rPr lang="en-GB" sz="24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en-GB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r>
                                <a:rPr lang="en-GB" sz="2400" b="0" i="1" smtClean="0">
                                  <a:latin typeface="Cambria Math"/>
                                </a:rPr>
                                <m:t>−107     −9</m:t>
                              </m:r>
                            </m:e>
                            <m:e>
                              <m:r>
                                <a:rPr lang="en-GB" sz="2400" b="0" i="1" smtClean="0">
                                  <a:latin typeface="Cambria Math"/>
                                </a:rPr>
                                <m:t>12          −32</m:t>
                              </m:r>
                            </m:e>
                            <m:e>
                              <m:r>
                                <a:rPr lang="en-GB" sz="2400" b="0" i="1" smtClean="0">
                                  <a:latin typeface="Cambria Math"/>
                                </a:rPr>
                                <m:t>−10            105</m:t>
                              </m:r>
                            </m:e>
                          </m:eqArr>
                        </m:e>
                      </m:d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31840" y="5013176"/>
                <a:ext cx="2808312" cy="1066574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7094684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9780" y="332656"/>
            <a:ext cx="8305346" cy="25453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3169169"/>
            <a:ext cx="8919720" cy="1008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7494" y="4077072"/>
            <a:ext cx="3240360" cy="6480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9780" y="5049180"/>
            <a:ext cx="8697817" cy="1692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4668688" y="4581128"/>
                <a:ext cx="1775520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a:fld id="{825F15A7-03F4-43D7-82C5-3E23DA2F108C}" type="mathplaceholder">
                        <a:rPr lang="en-GB" i="1" smtClean="0">
                          <a:latin typeface="Cambria Math"/>
                        </a:rPr>
                        <a:t>Type equation here.</a:t>
                      </a:fld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68688" y="4581128"/>
                <a:ext cx="1775520" cy="646331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82256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260648"/>
            <a:ext cx="2644876" cy="6612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7022" y="1196752"/>
            <a:ext cx="1719414" cy="10439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2791441"/>
            <a:ext cx="7850188" cy="4981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3" name="Straight Connector 2"/>
          <p:cNvCxnSpPr/>
          <p:nvPr/>
        </p:nvCxnSpPr>
        <p:spPr>
          <a:xfrm>
            <a:off x="1115616" y="3717032"/>
            <a:ext cx="612068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280" y="3933056"/>
            <a:ext cx="1738124" cy="4710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4168596"/>
            <a:ext cx="2573023" cy="8445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1114547" y="5312483"/>
                <a:ext cx="2809381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sz="28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2800" b="0" i="1" smtClean="0">
                              <a:latin typeface="Cambria Math"/>
                            </a:rPr>
                            <m:t>𝐴</m:t>
                          </m:r>
                        </m:e>
                        <m:sub>
                          <m:r>
                            <a:rPr lang="en-GB" sz="2800" b="0" i="1" smtClean="0">
                              <a:latin typeface="Cambria Math"/>
                            </a:rPr>
                            <m:t>4</m:t>
                          </m:r>
                          <m:r>
                            <a:rPr lang="en-GB" sz="2800" b="0" i="1" smtClean="0">
                              <a:latin typeface="Cambria Math"/>
                              <a:ea typeface="Cambria Math"/>
                            </a:rPr>
                            <m:t>×6</m:t>
                          </m:r>
                        </m:sub>
                      </m:sSub>
                      <m:r>
                        <a:rPr lang="en-GB" sz="2800" b="0" i="1" smtClean="0">
                          <a:latin typeface="Cambria Math"/>
                        </a:rPr>
                        <m:t>       .       </m:t>
                      </m:r>
                      <m:sSub>
                        <m:sSubPr>
                          <m:ctrlPr>
                            <a:rPr lang="en-GB" sz="28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2800" b="0" i="1" smtClean="0">
                              <a:latin typeface="Cambria Math"/>
                            </a:rPr>
                            <m:t>𝐵</m:t>
                          </m:r>
                        </m:e>
                        <m:sub>
                          <m:r>
                            <a:rPr lang="en-GB" sz="2800" b="0" i="1" smtClean="0">
                              <a:latin typeface="Cambria Math"/>
                            </a:rPr>
                            <m:t>6</m:t>
                          </m:r>
                          <m:r>
                            <a:rPr lang="en-GB" sz="2800" b="0" i="1" smtClean="0">
                              <a:latin typeface="Cambria Math"/>
                              <a:ea typeface="Cambria Math"/>
                            </a:rPr>
                            <m:t>×2=</m:t>
                          </m:r>
                        </m:sub>
                      </m:sSub>
                    </m:oMath>
                  </m:oMathPara>
                </a14:m>
                <a:endParaRPr lang="en-GB" sz="2800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14547" y="5312483"/>
                <a:ext cx="2809381" cy="523220"/>
              </a:xfrm>
              <a:prstGeom prst="rect">
                <a:avLst/>
              </a:prstGeom>
              <a:blipFill rotWithShape="1">
                <a:blip r:embed="rId7"/>
                <a:stretch>
                  <a:fillRect r="-86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" name="Straight Arrow Connector 6"/>
          <p:cNvCxnSpPr/>
          <p:nvPr/>
        </p:nvCxnSpPr>
        <p:spPr>
          <a:xfrm flipV="1">
            <a:off x="3342137" y="5818185"/>
            <a:ext cx="1" cy="561098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H="1">
            <a:off x="1847767" y="6358590"/>
            <a:ext cx="1457402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 flipV="1">
            <a:off x="1847767" y="5741824"/>
            <a:ext cx="0" cy="597294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 flipH="1" flipV="1">
            <a:off x="1433763" y="5799031"/>
            <a:ext cx="10642" cy="870329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1403648" y="6669360"/>
            <a:ext cx="2316683" cy="0"/>
          </a:xfrm>
          <a:prstGeom prst="line">
            <a:avLst/>
          </a:prstGeom>
          <a:ln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>
          <a:xfrm flipH="1" flipV="1">
            <a:off x="3720331" y="5851755"/>
            <a:ext cx="3488" cy="796733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/>
          <p:nvPr/>
        </p:nvCxnSpPr>
        <p:spPr>
          <a:xfrm flipV="1">
            <a:off x="5796136" y="5851755"/>
            <a:ext cx="0" cy="63313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 flipV="1">
            <a:off x="5805137" y="6511338"/>
            <a:ext cx="558062" cy="16396"/>
          </a:xfrm>
          <a:prstGeom prst="line">
            <a:avLst/>
          </a:prstGeom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/>
          <p:nvPr/>
        </p:nvCxnSpPr>
        <p:spPr>
          <a:xfrm flipH="1" flipV="1">
            <a:off x="6346502" y="5932012"/>
            <a:ext cx="1" cy="562931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5220072" y="5408792"/>
                <a:ext cx="864096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sz="28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2800" b="0" i="1" smtClean="0">
                              <a:latin typeface="Cambria Math"/>
                            </a:rPr>
                            <m:t>𝐴𝐵</m:t>
                          </m:r>
                        </m:e>
                        <m:sub>
                          <m:r>
                            <a:rPr lang="en-GB" sz="2800" b="0" i="1" smtClean="0">
                              <a:latin typeface="Cambria Math"/>
                            </a:rPr>
                            <m:t>4  </m:t>
                          </m:r>
                          <m:r>
                            <a:rPr lang="en-GB" sz="2800" b="0" i="1" smtClean="0">
                              <a:latin typeface="Cambria Math"/>
                              <a:ea typeface="Cambria Math"/>
                            </a:rPr>
                            <m:t>× 2</m:t>
                          </m:r>
                        </m:sub>
                      </m:sSub>
                    </m:oMath>
                  </m:oMathPara>
                </a14:m>
                <a:endParaRPr lang="en-GB" sz="2800" dirty="0"/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20072" y="5408792"/>
                <a:ext cx="864096" cy="523220"/>
              </a:xfrm>
              <a:prstGeom prst="rect">
                <a:avLst/>
              </a:prstGeom>
              <a:blipFill rotWithShape="1">
                <a:blip r:embed="rId8"/>
                <a:stretch>
                  <a:fillRect r="-3380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7345477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0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0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0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0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3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980728"/>
            <a:ext cx="3454399" cy="809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1043608" y="2636912"/>
                <a:ext cx="3744416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sz="28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2800" b="0" i="1" smtClean="0">
                              <a:latin typeface="Cambria Math"/>
                            </a:rPr>
                            <m:t>𝐴</m:t>
                          </m:r>
                        </m:e>
                        <m:sub>
                          <m:r>
                            <a:rPr lang="en-GB" sz="2800" b="0" i="1" smtClean="0">
                              <a:latin typeface="Cambria Math"/>
                            </a:rPr>
                            <m:t>3</m:t>
                          </m:r>
                          <m:r>
                            <a:rPr lang="en-GB" sz="2800" b="0" i="1" smtClean="0">
                              <a:latin typeface="Cambria Math"/>
                              <a:ea typeface="Cambria Math"/>
                            </a:rPr>
                            <m:t>×2</m:t>
                          </m:r>
                        </m:sub>
                      </m:sSub>
                      <m:r>
                        <a:rPr lang="en-GB" sz="2800" b="0" i="1" smtClean="0">
                          <a:latin typeface="Cambria Math"/>
                        </a:rPr>
                        <m:t>    .      </m:t>
                      </m:r>
                      <m:sSub>
                        <m:sSubPr>
                          <m:ctrlPr>
                            <a:rPr lang="en-GB" sz="28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2800" b="0" i="1" smtClean="0">
                              <a:latin typeface="Cambria Math"/>
                            </a:rPr>
                            <m:t>𝐵</m:t>
                          </m:r>
                        </m:e>
                        <m:sub>
                          <m:r>
                            <a:rPr lang="en-GB" sz="2800" b="0" i="1" smtClean="0">
                              <a:latin typeface="Cambria Math"/>
                            </a:rPr>
                            <m:t>3</m:t>
                          </m:r>
                          <m:r>
                            <a:rPr lang="en-GB" sz="2800" b="0" i="1" smtClean="0">
                              <a:latin typeface="Cambria Math"/>
                              <a:ea typeface="Cambria Math"/>
                            </a:rPr>
                            <m:t>×2</m:t>
                          </m:r>
                        </m:sub>
                      </m:sSub>
                    </m:oMath>
                  </m:oMathPara>
                </a14:m>
                <a:endParaRPr lang="en-GB" sz="2800" dirty="0"/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3608" y="2636912"/>
                <a:ext cx="3744416" cy="523220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Right Bracket 12"/>
          <p:cNvSpPr/>
          <p:nvPr/>
        </p:nvSpPr>
        <p:spPr>
          <a:xfrm rot="5578146">
            <a:off x="2827805" y="2806793"/>
            <a:ext cx="410206" cy="1224679"/>
          </a:xfrm>
          <a:prstGeom prst="rightBracket">
            <a:avLst/>
          </a:prstGeom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4437112"/>
            <a:ext cx="7992887" cy="8640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282629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3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5047808" y="4524649"/>
                <a:ext cx="2836560" cy="193181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200" dirty="0"/>
                  <a:t>=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GB" sz="320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en-GB" sz="3200" b="0" i="1" smtClean="0">
                                <a:latin typeface="Cambria Math" panose="02040503050406030204" pitchFamily="18" charset="0"/>
                              </a:rPr>
                            </m:ctrlPr>
                          </m:eqArrPr>
                          <m:e>
                            <m:r>
                              <a:rPr lang="en-GB" sz="3200" b="0" i="1" smtClean="0">
                                <a:latin typeface="Cambria Math"/>
                              </a:rPr>
                              <m:t>−8         19</m:t>
                            </m:r>
                          </m:e>
                          <m:e/>
                          <m:e/>
                          <m:e>
                            <m:r>
                              <a:rPr lang="en-GB" sz="3200" b="0" i="1" smtClean="0">
                                <a:latin typeface="Cambria Math"/>
                              </a:rPr>
                              <m:t>−7         20</m:t>
                            </m:r>
                          </m:e>
                        </m:eqArr>
                      </m:e>
                    </m:d>
                  </m:oMath>
                </a14:m>
                <a:endParaRPr lang="en-GB" sz="3200" dirty="0"/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47808" y="4524649"/>
                <a:ext cx="2836560" cy="1931811"/>
              </a:xfrm>
              <a:prstGeom prst="rect">
                <a:avLst/>
              </a:prstGeom>
              <a:blipFill rotWithShape="1">
                <a:blip r:embed="rId2"/>
                <a:stretch>
                  <a:fillRect l="-537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/>
          <p:cNvSpPr txBox="1"/>
          <p:nvPr/>
        </p:nvSpPr>
        <p:spPr>
          <a:xfrm>
            <a:off x="626484" y="4775795"/>
            <a:ext cx="1800200" cy="58477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GB" sz="3200" dirty="0"/>
              <a:t>          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231940" y="4894390"/>
            <a:ext cx="648072" cy="156966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endParaRPr lang="en-GB" sz="3200" dirty="0"/>
          </a:p>
          <a:p>
            <a:endParaRPr lang="en-GB" sz="3200" dirty="0"/>
          </a:p>
          <a:p>
            <a:endParaRPr lang="en-GB" sz="3200" dirty="0"/>
          </a:p>
        </p:txBody>
      </p:sp>
      <p:sp>
        <p:nvSpPr>
          <p:cNvPr id="7" name="TextBox 6"/>
          <p:cNvSpPr txBox="1"/>
          <p:nvPr/>
        </p:nvSpPr>
        <p:spPr>
          <a:xfrm>
            <a:off x="5527858" y="4524649"/>
            <a:ext cx="783829" cy="58477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GB" sz="3200" dirty="0"/>
              <a:t>-8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372325" y="4951272"/>
            <a:ext cx="576064" cy="156966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endParaRPr lang="en-GB" sz="3200" dirty="0"/>
          </a:p>
          <a:p>
            <a:endParaRPr lang="en-GB" sz="3200" dirty="0"/>
          </a:p>
          <a:p>
            <a:endParaRPr lang="en-GB" sz="3200" dirty="0"/>
          </a:p>
        </p:txBody>
      </p:sp>
      <p:sp>
        <p:nvSpPr>
          <p:cNvPr id="9" name="TextBox 8"/>
          <p:cNvSpPr txBox="1"/>
          <p:nvPr/>
        </p:nvSpPr>
        <p:spPr>
          <a:xfrm>
            <a:off x="6753127" y="4602002"/>
            <a:ext cx="884374" cy="58477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3200" dirty="0"/>
              <a:t>19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04352" y="6142793"/>
            <a:ext cx="1751508" cy="58477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GB" sz="3200" dirty="0"/>
              <a:t>           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503603" y="5861256"/>
            <a:ext cx="705351" cy="58477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GB" sz="3200" dirty="0"/>
              <a:t>-7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35274" y="5936157"/>
            <a:ext cx="720080" cy="58477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GB" sz="3200" dirty="0"/>
              <a:t>20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4245"/>
            <a:ext cx="8740445" cy="10801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888" y="1124365"/>
            <a:ext cx="7460931" cy="11521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604352" y="3717032"/>
                <a:ext cx="1447368" cy="646331"/>
              </a:xfrm>
              <a:prstGeom prst="rect">
                <a:avLst/>
              </a:prstGeom>
            </p:spPr>
            <p:style>
              <a:lnRef idx="3">
                <a:schemeClr val="lt1"/>
              </a:lnRef>
              <a:fillRef idx="1">
                <a:schemeClr val="accent2"/>
              </a:fillRef>
              <a:effectRef idx="1">
                <a:schemeClr val="accent2"/>
              </a:effectRef>
              <a:fontRef idx="minor">
                <a:schemeClr val="lt1"/>
              </a:fontRef>
            </p:style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600" b="0" i="1" smtClean="0">
                          <a:latin typeface="Cambria Math"/>
                        </a:rPr>
                        <m:t>𝐴𝐵</m:t>
                      </m:r>
                      <m:r>
                        <a:rPr lang="en-GB" sz="3600" b="0" i="1" smtClean="0">
                          <a:latin typeface="Cambria Math"/>
                        </a:rPr>
                        <m:t>=</m:t>
                      </m:r>
                    </m:oMath>
                  </m:oMathPara>
                </a14:m>
                <a:endParaRPr lang="en-GB" sz="3600" dirty="0"/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4352" y="3717032"/>
                <a:ext cx="1447368" cy="646331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309637" y="4770197"/>
                <a:ext cx="2433895" cy="193181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32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en-GB" sz="3200" b="0" i="1" smtClean="0"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r>
                                <a:rPr lang="en-GB" sz="3200" b="0" i="1" smtClean="0">
                                  <a:latin typeface="Cambria Math"/>
                                </a:rPr>
                                <m:t>4      −1</m:t>
                              </m:r>
                            </m:e>
                            <m:e/>
                            <m:e/>
                            <m:e>
                              <m:r>
                                <a:rPr lang="en-GB" sz="3200" b="0" i="1" smtClean="0">
                                  <a:latin typeface="Cambria Math"/>
                                </a:rPr>
                                <m:t>5       −2</m:t>
                              </m:r>
                            </m:e>
                          </m:eqArr>
                        </m:e>
                      </m:d>
                    </m:oMath>
                  </m:oMathPara>
                </a14:m>
                <a:endParaRPr lang="en-GB" sz="3200" dirty="0"/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9637" y="4770197"/>
                <a:ext cx="2433895" cy="1931811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2915816" y="4755842"/>
                <a:ext cx="1848630" cy="193181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32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en-GB" sz="3200" b="0" i="1" smtClean="0"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r>
                                <a:rPr lang="en-GB" sz="3200" b="0" i="1" smtClean="0">
                                  <a:latin typeface="Cambria Math"/>
                                </a:rPr>
                                <m:t>−3        6</m:t>
                              </m:r>
                            </m:e>
                            <m:e/>
                            <m:e/>
                            <m:e>
                              <m:r>
                                <a:rPr lang="en-GB" sz="3200" b="0" i="1" smtClean="0">
                                  <a:latin typeface="Cambria Math"/>
                                </a:rPr>
                                <m:t>−4        5</m:t>
                              </m:r>
                            </m:e>
                          </m:eqArr>
                        </m:e>
                      </m:d>
                    </m:oMath>
                  </m:oMathPara>
                </a14:m>
                <a:endParaRPr lang="en-GB" sz="320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15816" y="4755842"/>
                <a:ext cx="1848630" cy="1931811"/>
              </a:xfrm>
              <a:prstGeom prst="rect">
                <a:avLst/>
              </a:prstGeom>
              <a:blipFill rotWithShape="1">
                <a:blip r:embed="rId7"/>
                <a:stretch>
                  <a:fillRect r="-1513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792087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8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8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2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8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2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8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 animBg="1"/>
      <p:bldP spid="5" grpId="1" animBg="1"/>
      <p:bldP spid="6" grpId="0" animBg="1"/>
      <p:bldP spid="6" grpId="1" animBg="1"/>
      <p:bldP spid="7" grpId="0" animBg="1"/>
      <p:bldP spid="8" grpId="0" animBg="1"/>
      <p:bldP spid="8" grpId="1" animBg="1"/>
      <p:bldP spid="9" grpId="0" animBg="1"/>
      <p:bldP spid="11" grpId="0" animBg="1"/>
      <p:bldP spid="11" grpId="1" animBg="1"/>
      <p:bldP spid="12" grpId="0" animBg="1"/>
      <p:bldP spid="13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5163585" y="2661596"/>
                <a:ext cx="2836560" cy="167776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200" dirty="0"/>
                  <a:t>=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GB" sz="320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en-GB" sz="3200" b="0" i="1" smtClean="0">
                                <a:latin typeface="Cambria Math" panose="02040503050406030204" pitchFamily="18" charset="0"/>
                              </a:rPr>
                            </m:ctrlPr>
                          </m:eqArrPr>
                          <m:e>
                            <m:r>
                              <a:rPr lang="en-GB" sz="3200" b="0" i="1" smtClean="0">
                                <a:latin typeface="Cambria Math"/>
                              </a:rPr>
                              <m:t>       </m:t>
                            </m:r>
                          </m:e>
                          <m:e>
                            <m:r>
                              <a:rPr lang="en-GB" sz="3200" b="0" i="1" smtClean="0">
                                <a:latin typeface="Cambria Math"/>
                              </a:rPr>
                              <m:t>                </m:t>
                            </m:r>
                          </m:e>
                          <m:e/>
                          <m:e>
                            <m:r>
                              <a:rPr lang="en-GB" sz="3200" b="0" i="1" smtClean="0">
                                <a:latin typeface="Cambria Math"/>
                              </a:rPr>
                              <m:t>       </m:t>
                            </m:r>
                          </m:e>
                        </m:eqArr>
                      </m:e>
                    </m:d>
                  </m:oMath>
                </a14:m>
                <a:endParaRPr lang="en-GB" sz="3200" dirty="0"/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63585" y="2661596"/>
                <a:ext cx="2836560" cy="1677767"/>
              </a:xfrm>
              <a:prstGeom prst="rect">
                <a:avLst/>
              </a:prstGeom>
              <a:blipFill rotWithShape="1">
                <a:blip r:embed="rId2"/>
                <a:stretch>
                  <a:fillRect l="-537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/>
          <p:cNvSpPr txBox="1"/>
          <p:nvPr/>
        </p:nvSpPr>
        <p:spPr>
          <a:xfrm>
            <a:off x="722587" y="2592838"/>
            <a:ext cx="1800200" cy="58477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GB" sz="3200" dirty="0"/>
              <a:t>          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059832" y="2842671"/>
            <a:ext cx="648072" cy="156966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endParaRPr lang="en-GB" sz="3200" dirty="0"/>
          </a:p>
          <a:p>
            <a:endParaRPr lang="en-GB" sz="3200" dirty="0"/>
          </a:p>
          <a:p>
            <a:endParaRPr lang="en-GB" sz="3200" dirty="0"/>
          </a:p>
        </p:txBody>
      </p:sp>
      <p:sp>
        <p:nvSpPr>
          <p:cNvPr id="7" name="TextBox 6"/>
          <p:cNvSpPr txBox="1"/>
          <p:nvPr/>
        </p:nvSpPr>
        <p:spPr>
          <a:xfrm>
            <a:off x="5581006" y="2605583"/>
            <a:ext cx="783829" cy="58477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GB" sz="3200" dirty="0"/>
              <a:t>18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211960" y="2753675"/>
            <a:ext cx="576064" cy="156966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endParaRPr lang="en-GB" sz="3200" dirty="0"/>
          </a:p>
          <a:p>
            <a:endParaRPr lang="en-GB" sz="3200" dirty="0"/>
          </a:p>
          <a:p>
            <a:endParaRPr lang="en-GB" sz="3200" dirty="0"/>
          </a:p>
        </p:txBody>
      </p:sp>
      <p:sp>
        <p:nvSpPr>
          <p:cNvPr id="9" name="TextBox 8"/>
          <p:cNvSpPr txBox="1"/>
          <p:nvPr/>
        </p:nvSpPr>
        <p:spPr>
          <a:xfrm>
            <a:off x="6588003" y="2605583"/>
            <a:ext cx="884374" cy="58477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3200" dirty="0"/>
              <a:t>-9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95105" y="4030947"/>
            <a:ext cx="1751508" cy="58477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GB" sz="3200" dirty="0"/>
              <a:t>           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659484" y="3827556"/>
            <a:ext cx="705351" cy="58477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GB" sz="3200" dirty="0"/>
              <a:t>9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581865" y="3939874"/>
            <a:ext cx="720080" cy="58477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GB" sz="3200" dirty="0"/>
              <a:t>-6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310391" y="-540060"/>
            <a:ext cx="8740445" cy="10801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626484" y="1646330"/>
                <a:ext cx="1447368" cy="646331"/>
              </a:xfrm>
              <a:prstGeom prst="rect">
                <a:avLst/>
              </a:prstGeom>
            </p:spPr>
            <p:style>
              <a:lnRef idx="3">
                <a:schemeClr val="lt1"/>
              </a:lnRef>
              <a:fillRef idx="1">
                <a:schemeClr val="accent2"/>
              </a:fillRef>
              <a:effectRef idx="1">
                <a:schemeClr val="accent2"/>
              </a:effectRef>
              <a:fontRef idx="minor">
                <a:schemeClr val="lt1"/>
              </a:fontRef>
            </p:style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600" b="0" i="1" smtClean="0">
                          <a:latin typeface="Cambria Math"/>
                        </a:rPr>
                        <m:t>𝐵𝐴</m:t>
                      </m:r>
                      <m:r>
                        <a:rPr lang="en-GB" sz="3600" b="0" i="1" smtClean="0">
                          <a:latin typeface="Cambria Math"/>
                        </a:rPr>
                        <m:t>=</m:t>
                      </m:r>
                    </m:oMath>
                  </m:oMathPara>
                </a14:m>
                <a:endParaRPr lang="en-GB" sz="3600" dirty="0"/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6484" y="1646330"/>
                <a:ext cx="1447368" cy="646331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2743532" y="2572600"/>
                <a:ext cx="2433895" cy="193181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32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en-GB" sz="3200" b="0" i="1" smtClean="0"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r>
                                <a:rPr lang="en-GB" sz="3200" b="0" i="1" smtClean="0">
                                  <a:latin typeface="Cambria Math"/>
                                </a:rPr>
                                <m:t>4      −1</m:t>
                              </m:r>
                            </m:e>
                            <m:e/>
                            <m:e/>
                            <m:e>
                              <m:r>
                                <a:rPr lang="en-GB" sz="3200" b="0" i="1" smtClean="0">
                                  <a:latin typeface="Cambria Math"/>
                                </a:rPr>
                                <m:t>5       −2</m:t>
                              </m:r>
                            </m:e>
                          </m:eqArr>
                        </m:e>
                      </m:d>
                    </m:oMath>
                  </m:oMathPara>
                </a14:m>
                <a:endParaRPr lang="en-GB" sz="3200" dirty="0"/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43532" y="2572600"/>
                <a:ext cx="2433895" cy="1931811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648168" y="2592838"/>
                <a:ext cx="1848630" cy="193181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32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en-GB" sz="3200" b="0" i="1" smtClean="0"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r>
                                <a:rPr lang="en-GB" sz="3200" b="0" i="1" smtClean="0">
                                  <a:latin typeface="Cambria Math"/>
                                </a:rPr>
                                <m:t>−3        6</m:t>
                              </m:r>
                            </m:e>
                            <m:e/>
                            <m:e/>
                            <m:e>
                              <m:r>
                                <a:rPr lang="en-GB" sz="3200" b="0" i="1" smtClean="0">
                                  <a:latin typeface="Cambria Math"/>
                                </a:rPr>
                                <m:t>−4        5</m:t>
                              </m:r>
                            </m:e>
                          </m:eqArr>
                        </m:e>
                      </m:d>
                    </m:oMath>
                  </m:oMathPara>
                </a14:m>
                <a:endParaRPr lang="en-GB" sz="320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8168" y="2592838"/>
                <a:ext cx="1848630" cy="1931811"/>
              </a:xfrm>
              <a:prstGeom prst="rect">
                <a:avLst/>
              </a:prstGeom>
              <a:blipFill rotWithShape="1">
                <a:blip r:embed="rId6"/>
                <a:stretch>
                  <a:fillRect r="-1513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TextBox 13"/>
          <p:cNvSpPr txBox="1"/>
          <p:nvPr/>
        </p:nvSpPr>
        <p:spPr>
          <a:xfrm>
            <a:off x="5004048" y="5373216"/>
            <a:ext cx="2016224" cy="830997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ar-AE" sz="4800" dirty="0">
                <a:latin typeface="Aldhabi" pitchFamily="2" charset="-78"/>
                <a:cs typeface="Aldhabi" pitchFamily="2" charset="-78"/>
              </a:rPr>
              <a:t>نجد     ان</a:t>
            </a:r>
            <a:endParaRPr lang="en-GB" sz="4800" dirty="0">
              <a:latin typeface="Aldhabi" pitchFamily="2" charset="-78"/>
              <a:cs typeface="Aldhabi" pitchFamily="2" charset="-78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1187624" y="5661248"/>
                <a:ext cx="1872208" cy="584775"/>
              </a:xfrm>
              <a:prstGeom prst="rect">
                <a:avLst/>
              </a:prstGeom>
            </p:spPr>
            <p:style>
              <a:lnRef idx="3">
                <a:schemeClr val="lt1"/>
              </a:lnRef>
              <a:fillRef idx="1">
                <a:schemeClr val="accent4"/>
              </a:fillRef>
              <a:effectRef idx="1">
                <a:schemeClr val="accent4"/>
              </a:effectRef>
              <a:fontRef idx="minor">
                <a:schemeClr val="lt1"/>
              </a:fontRef>
            </p:style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b="0" i="1" smtClean="0">
                          <a:latin typeface="Cambria Math"/>
                        </a:rPr>
                        <m:t>𝐴𝐵</m:t>
                      </m:r>
                      <m:r>
                        <a:rPr lang="en-GB" sz="3200" b="0" i="1" smtClean="0">
                          <a:latin typeface="Cambria Math"/>
                          <a:ea typeface="Cambria Math"/>
                        </a:rPr>
                        <m:t>≠</m:t>
                      </m:r>
                      <m:r>
                        <a:rPr lang="en-GB" sz="3200" b="0" i="1" smtClean="0">
                          <a:latin typeface="Cambria Math"/>
                          <a:ea typeface="Cambria Math"/>
                        </a:rPr>
                        <m:t>𝐵𝐴</m:t>
                      </m:r>
                    </m:oMath>
                  </m:oMathPara>
                </a14:m>
                <a:endParaRPr lang="en-GB" sz="3200" dirty="0"/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87624" y="5661248"/>
                <a:ext cx="1872208" cy="584775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135414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8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8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2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8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2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8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 animBg="1"/>
      <p:bldP spid="5" grpId="1" animBg="1"/>
      <p:bldP spid="6" grpId="0" animBg="1"/>
      <p:bldP spid="6" grpId="1" animBg="1"/>
      <p:bldP spid="7" grpId="0" animBg="1"/>
      <p:bldP spid="8" grpId="0" animBg="1"/>
      <p:bldP spid="8" grpId="1" animBg="1"/>
      <p:bldP spid="9" grpId="0" animBg="1"/>
      <p:bldP spid="11" grpId="0" animBg="1"/>
      <p:bldP spid="11" grpId="1" animBg="1"/>
      <p:bldP spid="12" grpId="0" animBg="1"/>
      <p:bldP spid="13" grpId="0" animBg="1"/>
      <p:bldP spid="14" grpId="0" animBg="1"/>
      <p:bldP spid="15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6881332" y="3992486"/>
                <a:ext cx="2364523" cy="14719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24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en-GB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r>
                                <a:rPr lang="en-GB" sz="2400" b="0" i="1" smtClean="0">
                                  <a:latin typeface="Cambria Math"/>
                                </a:rPr>
                                <m:t>−23      −19</m:t>
                              </m:r>
                            </m:e>
                            <m:e/>
                            <m:e/>
                            <m:e>
                              <m:r>
                                <a:rPr lang="en-GB" sz="2400" b="0" i="1" smtClean="0">
                                  <a:latin typeface="Cambria Math"/>
                                </a:rPr>
                                <m:t>−67      −35</m:t>
                              </m:r>
                            </m:e>
                          </m:eqArr>
                        </m:e>
                      </m:d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81332" y="3992486"/>
                <a:ext cx="2364523" cy="1471941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/>
          <p:cNvSpPr txBox="1"/>
          <p:nvPr/>
        </p:nvSpPr>
        <p:spPr>
          <a:xfrm>
            <a:off x="1871633" y="4230579"/>
            <a:ext cx="1258911" cy="46166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GB" sz="2400" dirty="0"/>
              <a:t>          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287322" y="4284873"/>
            <a:ext cx="619576" cy="1200329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endParaRPr lang="en-GB" sz="2400" dirty="0"/>
          </a:p>
          <a:p>
            <a:endParaRPr lang="en-GB" sz="2400" dirty="0"/>
          </a:p>
          <a:p>
            <a:endParaRPr lang="en-GB" sz="2400" dirty="0"/>
          </a:p>
        </p:txBody>
      </p:sp>
      <p:sp>
        <p:nvSpPr>
          <p:cNvPr id="7" name="TextBox 6"/>
          <p:cNvSpPr txBox="1"/>
          <p:nvPr/>
        </p:nvSpPr>
        <p:spPr>
          <a:xfrm>
            <a:off x="7114973" y="4040639"/>
            <a:ext cx="783829" cy="58477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GB" sz="3200" dirty="0"/>
              <a:t>-23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122613" y="4284873"/>
            <a:ext cx="576064" cy="1200329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endParaRPr lang="en-GB" sz="2400" dirty="0"/>
          </a:p>
          <a:p>
            <a:endParaRPr lang="en-GB" sz="2400" dirty="0"/>
          </a:p>
          <a:p>
            <a:endParaRPr lang="en-GB" sz="2400" dirty="0"/>
          </a:p>
        </p:txBody>
      </p:sp>
      <p:sp>
        <p:nvSpPr>
          <p:cNvPr id="9" name="TextBox 8"/>
          <p:cNvSpPr txBox="1"/>
          <p:nvPr/>
        </p:nvSpPr>
        <p:spPr>
          <a:xfrm>
            <a:off x="8162261" y="3992486"/>
            <a:ext cx="884374" cy="58477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3200" dirty="0"/>
              <a:t>-19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778331" y="4950183"/>
            <a:ext cx="1267668" cy="46166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GB" sz="2400" dirty="0"/>
              <a:t>           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004881" y="4999557"/>
            <a:ext cx="832245" cy="58477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GB" sz="3200" dirty="0"/>
              <a:t>-67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144368" y="4999557"/>
            <a:ext cx="720080" cy="58477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GB" sz="3200" dirty="0"/>
              <a:t>-35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0" y="2613090"/>
                <a:ext cx="1584175" cy="646331"/>
              </a:xfrm>
              <a:prstGeom prst="rect">
                <a:avLst/>
              </a:prstGeom>
            </p:spPr>
            <p:style>
              <a:lnRef idx="3">
                <a:schemeClr val="lt1"/>
              </a:lnRef>
              <a:fillRef idx="1">
                <a:schemeClr val="accent2"/>
              </a:fillRef>
              <a:effectRef idx="1">
                <a:schemeClr val="accent2"/>
              </a:effectRef>
              <a:fontRef idx="minor">
                <a:schemeClr val="lt1"/>
              </a:fontRef>
            </p:style>
            <p:txBody>
              <a:bodyPr wrap="square" rtlCol="0">
                <a:spAutoFit/>
              </a:bodyPr>
              <a:lstStyle/>
              <a:p>
                <a:r>
                  <a:rPr lang="en-GB" sz="3600" dirty="0"/>
                  <a:t>X(YZ)</a:t>
                </a:r>
                <a14:m>
                  <m:oMath xmlns:m="http://schemas.openxmlformats.org/officeDocument/2006/math">
                    <m:r>
                      <a:rPr lang="en-GB" sz="3600" b="0" i="1" smtClean="0">
                        <a:latin typeface="Cambria Math"/>
                      </a:rPr>
                      <m:t>=</m:t>
                    </m:r>
                  </m:oMath>
                </a14:m>
                <a:endParaRPr lang="en-GB" sz="3600" dirty="0"/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2613090"/>
                <a:ext cx="1584175" cy="646331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42683" y="4157792"/>
                <a:ext cx="1793013" cy="12420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20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en-GB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r>
                                <a:rPr lang="en-GB" sz="2000" b="0" i="1" smtClean="0">
                                  <a:latin typeface="Cambria Math"/>
                                </a:rPr>
                                <m:t>−10     −3</m:t>
                              </m:r>
                            </m:e>
                            <m:e/>
                            <m:e/>
                            <m:e>
                              <m:r>
                                <a:rPr lang="en-GB" sz="2000" b="0" i="1" smtClean="0">
                                  <a:latin typeface="Cambria Math"/>
                                </a:rPr>
                                <m:t>−2       −8</m:t>
                              </m:r>
                            </m:e>
                          </m:eqArr>
                        </m:e>
                      </m:d>
                    </m:oMath>
                  </m:oMathPara>
                </a14:m>
                <a:endParaRPr lang="en-GB" sz="2000" dirty="0"/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683" y="4157792"/>
                <a:ext cx="1793013" cy="1242007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1562966" y="4243195"/>
                <a:ext cx="1848630" cy="12420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20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en-GB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r>
                                <a:rPr lang="en-GB" sz="2000" b="0" i="1" smtClean="0">
                                  <a:latin typeface="Cambria Math"/>
                                </a:rPr>
                                <m:t>−5        6</m:t>
                              </m:r>
                            </m:e>
                            <m:e/>
                            <m:e/>
                            <m:e>
                              <m:r>
                                <a:rPr lang="en-GB" sz="2000" b="0" i="1" smtClean="0">
                                  <a:latin typeface="Cambria Math"/>
                                </a:rPr>
                                <m:t>−1        9</m:t>
                              </m:r>
                            </m:e>
                          </m:eqArr>
                        </m:e>
                      </m:d>
                    </m:oMath>
                  </m:oMathPara>
                </a14:m>
                <a:endParaRPr lang="en-GB" sz="200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62966" y="4243195"/>
                <a:ext cx="1848630" cy="1242007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5983" y="91440"/>
            <a:ext cx="8129323" cy="14401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189" y="1349564"/>
            <a:ext cx="2688879" cy="8962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1633" y="2559552"/>
            <a:ext cx="1652091" cy="8590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" name="Left Brace 13"/>
          <p:cNvSpPr/>
          <p:nvPr/>
        </p:nvSpPr>
        <p:spPr>
          <a:xfrm>
            <a:off x="3673844" y="2188220"/>
            <a:ext cx="233054" cy="1496070"/>
          </a:xfrm>
          <a:prstGeom prst="leftBrac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20187" y="2404637"/>
            <a:ext cx="1548642" cy="10254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17081" y="2404637"/>
            <a:ext cx="1835633" cy="11312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5" name="Right Brace 14"/>
          <p:cNvSpPr/>
          <p:nvPr/>
        </p:nvSpPr>
        <p:spPr>
          <a:xfrm>
            <a:off x="7586478" y="2076832"/>
            <a:ext cx="267754" cy="1496070"/>
          </a:xfrm>
          <a:prstGeom prst="rightBrac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15"/>
              <p:cNvSpPr/>
              <p:nvPr/>
            </p:nvSpPr>
            <p:spPr>
              <a:xfrm>
                <a:off x="3086641" y="4284873"/>
                <a:ext cx="1640514" cy="11269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en-GB" i="1"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r>
                                <a:rPr lang="en-GB" i="1">
                                  <a:latin typeface="Cambria Math"/>
                                </a:rPr>
                                <m:t>−5       </m:t>
                              </m:r>
                              <m:r>
                                <a:rPr lang="en-GB" b="0" i="1" smtClean="0">
                                  <a:latin typeface="Cambria Math"/>
                                </a:rPr>
                                <m:t>−1</m:t>
                              </m:r>
                            </m:e>
                            <m:e/>
                            <m:e/>
                            <m:e>
                              <m:r>
                                <a:rPr lang="en-GB" i="1">
                                  <a:latin typeface="Cambria Math"/>
                                </a:rPr>
                                <m:t>−</m:t>
                              </m:r>
                              <m:r>
                                <a:rPr lang="en-GB" b="0" i="1" smtClean="0">
                                  <a:latin typeface="Cambria Math"/>
                                </a:rPr>
                                <m:t>8</m:t>
                              </m:r>
                              <m:r>
                                <a:rPr lang="en-GB" i="1">
                                  <a:latin typeface="Cambria Math"/>
                                </a:rPr>
                                <m:t>       </m:t>
                              </m:r>
                              <m:r>
                                <a:rPr lang="en-GB" b="0" i="1" smtClean="0">
                                  <a:latin typeface="Cambria Math"/>
                                </a:rPr>
                                <m:t>−4</m:t>
                              </m:r>
                            </m:e>
                          </m:eqArr>
                        </m:e>
                      </m:d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6" name="Rectangle 1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86641" y="4284873"/>
                <a:ext cx="1640514" cy="1126975"/>
              </a:xfrm>
              <a:prstGeom prst="rect">
                <a:avLst/>
              </a:prstGeom>
              <a:blipFill rotWithShape="1"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Left Brace 16"/>
          <p:cNvSpPr/>
          <p:nvPr/>
        </p:nvSpPr>
        <p:spPr>
          <a:xfrm>
            <a:off x="1691680" y="4157791"/>
            <a:ext cx="189735" cy="1242008"/>
          </a:xfrm>
          <a:prstGeom prst="leftBrac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Rectangle 17"/>
              <p:cNvSpPr/>
              <p:nvPr/>
            </p:nvSpPr>
            <p:spPr>
              <a:xfrm>
                <a:off x="4977926" y="4157791"/>
                <a:ext cx="1903406" cy="11269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/>
                        </a:rPr>
                        <m:t>=</m:t>
                      </m:r>
                      <m:d>
                        <m:dPr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en-GB" i="1"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r>
                                <a:rPr lang="en-GB" i="1">
                                  <a:latin typeface="Cambria Math"/>
                                </a:rPr>
                                <m:t>−10     −3</m:t>
                              </m:r>
                            </m:e>
                            <m:e/>
                            <m:e/>
                            <m:e>
                              <m:r>
                                <a:rPr lang="en-GB" i="1">
                                  <a:latin typeface="Cambria Math"/>
                                </a:rPr>
                                <m:t>−2       −8</m:t>
                              </m:r>
                            </m:e>
                          </m:eqArr>
                        </m:e>
                      </m:d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8" name="Rectangle 1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77926" y="4157791"/>
                <a:ext cx="1903406" cy="1126975"/>
              </a:xfrm>
              <a:prstGeom prst="rect">
                <a:avLst/>
              </a:prstGeom>
              <a:blipFill rotWithShape="1"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Right Brace 18"/>
          <p:cNvSpPr/>
          <p:nvPr/>
        </p:nvSpPr>
        <p:spPr>
          <a:xfrm>
            <a:off x="4811498" y="4157791"/>
            <a:ext cx="166428" cy="1306636"/>
          </a:xfrm>
          <a:prstGeom prst="rightBrac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921411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8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8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2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8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2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8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 animBg="1"/>
      <p:bldP spid="5" grpId="1" animBg="1"/>
      <p:bldP spid="6" grpId="0" animBg="1"/>
      <p:bldP spid="6" grpId="1" animBg="1"/>
      <p:bldP spid="7" grpId="0" animBg="1"/>
      <p:bldP spid="8" grpId="0" animBg="1"/>
      <p:bldP spid="8" grpId="1" animBg="1"/>
      <p:bldP spid="9" grpId="0" animBg="1"/>
      <p:bldP spid="11" grpId="0" animBg="1"/>
      <p:bldP spid="11" grpId="1" animBg="1"/>
      <p:bldP spid="12" grpId="0" animBg="1"/>
      <p:bldP spid="13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5024430" y="3747409"/>
                <a:ext cx="2836560" cy="193181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200" dirty="0"/>
                  <a:t>=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GB" sz="320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en-GB" sz="3200" b="0" i="1" smtClean="0">
                                <a:latin typeface="Cambria Math" panose="02040503050406030204" pitchFamily="18" charset="0"/>
                              </a:rPr>
                            </m:ctrlPr>
                          </m:eqArrPr>
                          <m:e>
                            <m:r>
                              <a:rPr lang="ar-AE" sz="3200" b="0" i="1" smtClean="0">
                                <a:latin typeface="Cambria Math"/>
                              </a:rPr>
                              <m:t>431</m:t>
                            </m:r>
                            <m:r>
                              <a:rPr lang="en-GB" sz="3200" b="0" i="1" smtClean="0">
                                <a:latin typeface="Cambria Math"/>
                              </a:rPr>
                              <m:t>  </m:t>
                            </m:r>
                            <m:r>
                              <a:rPr lang="ar-AE" sz="3200" b="0" i="1" smtClean="0">
                                <a:latin typeface="Cambria Math"/>
                              </a:rPr>
                              <m:t>  295</m:t>
                            </m:r>
                          </m:e>
                          <m:e/>
                          <m:e/>
                          <m:e>
                            <m:r>
                              <a:rPr lang="ar-AE" sz="3200" b="0" i="1" smtClean="0">
                                <a:latin typeface="Cambria Math"/>
                              </a:rPr>
                              <m:t>490</m:t>
                            </m:r>
                            <m:r>
                              <a:rPr lang="en-GB" sz="3200" b="0" i="1" smtClean="0">
                                <a:latin typeface="Cambria Math"/>
                              </a:rPr>
                              <m:t>     </m:t>
                            </m:r>
                            <m:r>
                              <a:rPr lang="ar-AE" sz="3200" b="0" i="1" smtClean="0">
                                <a:latin typeface="Cambria Math"/>
                              </a:rPr>
                              <m:t>242</m:t>
                            </m:r>
                          </m:e>
                        </m:eqArr>
                      </m:e>
                    </m:d>
                  </m:oMath>
                </a14:m>
                <a:endParaRPr lang="en-GB" sz="3200" dirty="0"/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24430" y="3747409"/>
                <a:ext cx="2836560" cy="1931811"/>
              </a:xfrm>
              <a:prstGeom prst="rect">
                <a:avLst/>
              </a:prstGeom>
              <a:blipFill rotWithShape="1">
                <a:blip r:embed="rId2"/>
                <a:stretch>
                  <a:fillRect l="-536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/>
          <p:cNvSpPr txBox="1"/>
          <p:nvPr/>
        </p:nvSpPr>
        <p:spPr>
          <a:xfrm>
            <a:off x="2982327" y="1926611"/>
            <a:ext cx="1800200" cy="58477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GB" sz="3200" dirty="0"/>
              <a:t>          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4430" y="1952152"/>
            <a:ext cx="648072" cy="156966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endParaRPr lang="en-GB" sz="3200" dirty="0"/>
          </a:p>
          <a:p>
            <a:endParaRPr lang="en-GB" sz="3200" dirty="0"/>
          </a:p>
          <a:p>
            <a:endParaRPr lang="en-GB" sz="3200" dirty="0"/>
          </a:p>
        </p:txBody>
      </p:sp>
      <p:sp>
        <p:nvSpPr>
          <p:cNvPr id="7" name="TextBox 6"/>
          <p:cNvSpPr txBox="1"/>
          <p:nvPr/>
        </p:nvSpPr>
        <p:spPr>
          <a:xfrm>
            <a:off x="5494712" y="3759128"/>
            <a:ext cx="959551" cy="58477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GB" sz="3200" dirty="0"/>
              <a:t>431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154678" y="1726556"/>
            <a:ext cx="576064" cy="156966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endParaRPr lang="en-GB" sz="3200" dirty="0"/>
          </a:p>
          <a:p>
            <a:endParaRPr lang="en-GB" sz="3200" dirty="0"/>
          </a:p>
          <a:p>
            <a:endParaRPr lang="en-GB" sz="3200" dirty="0"/>
          </a:p>
        </p:txBody>
      </p:sp>
      <p:sp>
        <p:nvSpPr>
          <p:cNvPr id="9" name="TextBox 8"/>
          <p:cNvSpPr txBox="1"/>
          <p:nvPr/>
        </p:nvSpPr>
        <p:spPr>
          <a:xfrm>
            <a:off x="6724262" y="3747409"/>
            <a:ext cx="884374" cy="58477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3200" dirty="0"/>
              <a:t>295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982327" y="2779187"/>
            <a:ext cx="1751508" cy="58477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GB" sz="3200" dirty="0"/>
              <a:t>           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520984" y="5064493"/>
            <a:ext cx="933279" cy="58477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GB" sz="3200" dirty="0"/>
              <a:t>490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557643" y="5292497"/>
            <a:ext cx="868897" cy="58477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GB" sz="3200" dirty="0"/>
              <a:t>242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604352" y="2132856"/>
                <a:ext cx="1822332" cy="646331"/>
              </a:xfrm>
              <a:prstGeom prst="rect">
                <a:avLst/>
              </a:prstGeom>
            </p:spPr>
            <p:style>
              <a:lnRef idx="3">
                <a:schemeClr val="lt1"/>
              </a:lnRef>
              <a:fillRef idx="1">
                <a:schemeClr val="accent2"/>
              </a:fillRef>
              <a:effectRef idx="1">
                <a:schemeClr val="accent2"/>
              </a:effectRef>
              <a:fontRef idx="minor">
                <a:schemeClr val="lt1"/>
              </a:fontRef>
            </p:style>
            <p:txBody>
              <a:bodyPr wrap="square" rtlCol="0">
                <a:spAutoFit/>
              </a:bodyPr>
              <a:lstStyle/>
              <a:p>
                <a:r>
                  <a:rPr lang="en-GB" sz="3600" b="0" dirty="0"/>
                  <a:t>X(YZ)</a:t>
                </a:r>
                <a14:m>
                  <m:oMath xmlns:m="http://schemas.openxmlformats.org/officeDocument/2006/math">
                    <m:r>
                      <a:rPr lang="en-GB" sz="3600" b="0" i="1" smtClean="0">
                        <a:latin typeface="Cambria Math"/>
                      </a:rPr>
                      <m:t>=</m:t>
                    </m:r>
                  </m:oMath>
                </a14:m>
                <a:endParaRPr lang="en-GB" sz="3600" dirty="0"/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4352" y="2132856"/>
                <a:ext cx="1822332" cy="646331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68" y="404664"/>
            <a:ext cx="1840972" cy="949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 13"/>
              <p:cNvSpPr/>
              <p:nvPr/>
            </p:nvSpPr>
            <p:spPr>
              <a:xfrm>
                <a:off x="4782527" y="1824275"/>
                <a:ext cx="2383922" cy="147194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en-GB" sz="2400" i="1"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r>
                                <a:rPr lang="en-GB" sz="2400" i="1">
                                  <a:latin typeface="Cambria Math"/>
                                </a:rPr>
                                <m:t>−23      −19</m:t>
                              </m:r>
                            </m:e>
                            <m:e/>
                            <m:e/>
                            <m:e>
                              <m:r>
                                <a:rPr lang="en-GB" sz="2400" i="1">
                                  <a:latin typeface="Cambria Math"/>
                                </a:rPr>
                                <m:t>−67      −35</m:t>
                              </m:r>
                            </m:e>
                          </m:eqArr>
                        </m:e>
                      </m:d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4" name="Rectangle 1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82527" y="1824275"/>
                <a:ext cx="2383922" cy="1471941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2649618" y="1957516"/>
                <a:ext cx="2108614" cy="123174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28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en-GB" sz="2800" b="0" i="1" smtClean="0"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r>
                                <a:rPr lang="en-GB" sz="2800" b="0" i="1" smtClean="0">
                                  <a:latin typeface="Cambria Math"/>
                                </a:rPr>
                                <m:t>−10       −3</m:t>
                              </m:r>
                            </m:e>
                            <m:e/>
                            <m:e>
                              <m:r>
                                <a:rPr lang="en-GB" sz="2800" b="0" i="1" smtClean="0">
                                  <a:latin typeface="Cambria Math"/>
                                </a:rPr>
                                <m:t>2          −8</m:t>
                              </m:r>
                            </m:e>
                          </m:eqArr>
                        </m:e>
                      </m:d>
                    </m:oMath>
                  </m:oMathPara>
                </a14:m>
                <a:endParaRPr lang="en-GB" sz="2800" dirty="0"/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49618" y="1957516"/>
                <a:ext cx="2108614" cy="1231747"/>
              </a:xfrm>
              <a:prstGeom prst="rect">
                <a:avLst/>
              </a:prstGeom>
              <a:blipFill rotWithShape="1">
                <a:blip r:embed="rId7"/>
                <a:stretch>
                  <a:fillRect r="-1011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76650" y="3195638"/>
            <a:ext cx="1790700" cy="466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673426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8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8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2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8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2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8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 animBg="1"/>
      <p:bldP spid="5" grpId="1" animBg="1"/>
      <p:bldP spid="6" grpId="0" animBg="1"/>
      <p:bldP spid="6" grpId="1" animBg="1"/>
      <p:bldP spid="7" grpId="0" animBg="1"/>
      <p:bldP spid="8" grpId="0" animBg="1"/>
      <p:bldP spid="8" grpId="1" animBg="1"/>
      <p:bldP spid="9" grpId="0" animBg="1"/>
      <p:bldP spid="11" grpId="0" animBg="1"/>
      <p:bldP spid="11" grpId="1" animBg="1"/>
      <p:bldP spid="12" grpId="0" animBg="1"/>
      <p:bldP spid="13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764704"/>
            <a:ext cx="8352928" cy="5760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874" y="4725144"/>
            <a:ext cx="1969631" cy="10801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83090" y="4725144"/>
            <a:ext cx="2620686" cy="12241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03139" y="4725056"/>
            <a:ext cx="2763094" cy="10802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614790" y="3356992"/>
                <a:ext cx="3312369" cy="9135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b="0" i="1" smtClean="0">
                          <a:latin typeface="Cambria Math"/>
                        </a:rPr>
                        <m:t>𝐶</m:t>
                      </m:r>
                      <m:r>
                        <a:rPr lang="en-GB" sz="3200" b="0" i="1" smtClean="0">
                          <a:latin typeface="Cambria Math"/>
                        </a:rPr>
                        <m:t>=</m:t>
                      </m:r>
                      <m:d>
                        <m:dPr>
                          <m:ctrlPr>
                            <a:rPr lang="en-GB" sz="32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en-GB" sz="3200" b="0" i="1" smtClean="0"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r>
                                <a:rPr lang="en-GB" sz="3200" b="0" i="1" smtClean="0">
                                  <a:latin typeface="Cambria Math"/>
                                </a:rPr>
                                <m:t>0      1   2</m:t>
                              </m:r>
                            </m:e>
                            <m:e>
                              <m:r>
                                <a:rPr lang="en-GB" sz="3200" b="0" i="1" smtClean="0">
                                  <a:latin typeface="Cambria Math"/>
                                </a:rPr>
                                <m:t>−1    2   3</m:t>
                              </m:r>
                            </m:e>
                          </m:eqArr>
                        </m:e>
                      </m:d>
                    </m:oMath>
                  </m:oMathPara>
                </a14:m>
                <a:endParaRPr lang="en-GB" sz="3200" dirty="0"/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4790" y="3356992"/>
                <a:ext cx="3312369" cy="913520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4493433" y="3118048"/>
                <a:ext cx="2812686" cy="13914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b="0" i="1" smtClean="0">
                          <a:latin typeface="Cambria Math"/>
                        </a:rPr>
                        <m:t>𝐷</m:t>
                      </m:r>
                      <m:r>
                        <a:rPr lang="en-GB" sz="3200" b="0" i="1" smtClean="0">
                          <a:latin typeface="Cambria Math"/>
                        </a:rPr>
                        <m:t>=</m:t>
                      </m:r>
                      <m:d>
                        <m:dPr>
                          <m:ctrlPr>
                            <a:rPr lang="en-GB" sz="32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en-GB" sz="3200" b="0" i="1" smtClean="0"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r>
                                <a:rPr lang="en-GB" sz="3200" b="0" i="1" smtClean="0">
                                  <a:latin typeface="Cambria Math"/>
                                </a:rPr>
                                <m:t>1   2</m:t>
                              </m:r>
                            </m:e>
                            <m:e>
                              <m:r>
                                <a:rPr lang="en-GB" sz="3200" b="0" i="1" smtClean="0">
                                  <a:latin typeface="Cambria Math"/>
                                </a:rPr>
                                <m:t>3  0</m:t>
                              </m:r>
                            </m:e>
                            <m:e>
                              <m:r>
                                <a:rPr lang="en-GB" sz="3200" b="0" i="1" smtClean="0">
                                  <a:latin typeface="Cambria Math"/>
                                </a:rPr>
                                <m:t>−1   1</m:t>
                              </m:r>
                            </m:e>
                          </m:eqArr>
                        </m:e>
                      </m:d>
                    </m:oMath>
                  </m:oMathPara>
                </a14:m>
                <a:endParaRPr lang="en-GB" sz="3200" dirty="0"/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93433" y="3118048"/>
                <a:ext cx="2812686" cy="1391407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1259632" y="1772816"/>
                <a:ext cx="2880320" cy="91050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b="0" i="1" smtClean="0">
                          <a:latin typeface="Cambria Math"/>
                        </a:rPr>
                        <m:t>𝐴</m:t>
                      </m:r>
                      <m:r>
                        <a:rPr lang="en-GB" sz="3200" b="0" i="1" smtClean="0">
                          <a:latin typeface="Cambria Math"/>
                        </a:rPr>
                        <m:t>=</m:t>
                      </m:r>
                      <m:d>
                        <m:dPr>
                          <m:ctrlPr>
                            <a:rPr lang="en-GB" sz="32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en-GB" sz="3200" b="0" i="1" smtClean="0"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r>
                                <a:rPr lang="en-GB" sz="3200" b="0" i="1" smtClean="0">
                                  <a:latin typeface="Cambria Math"/>
                                </a:rPr>
                                <m:t>0   1</m:t>
                              </m:r>
                            </m:e>
                            <m:e>
                              <m:r>
                                <a:rPr lang="en-GB" sz="3200" b="0" i="1" smtClean="0">
                                  <a:latin typeface="Cambria Math"/>
                                </a:rPr>
                                <m:t>2   −1</m:t>
                              </m:r>
                            </m:e>
                          </m:eqArr>
                        </m:e>
                      </m:d>
                    </m:oMath>
                  </m:oMathPara>
                </a14:m>
                <a:endParaRPr lang="en-GB" sz="3200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59632" y="1772816"/>
                <a:ext cx="2880320" cy="910506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5290386" y="1772816"/>
                <a:ext cx="2520280" cy="9135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b="0" i="1" smtClean="0">
                          <a:latin typeface="Cambria Math"/>
                        </a:rPr>
                        <m:t>𝐵</m:t>
                      </m:r>
                      <m:r>
                        <a:rPr lang="en-GB" sz="3200" b="0" i="1" smtClean="0">
                          <a:latin typeface="Cambria Math"/>
                        </a:rPr>
                        <m:t>=</m:t>
                      </m:r>
                      <m:d>
                        <m:dPr>
                          <m:ctrlPr>
                            <a:rPr lang="en-GB" sz="32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en-GB" sz="3200" b="0" i="1" smtClean="0"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r>
                                <a:rPr lang="en-GB" sz="3200" b="0" i="1" smtClean="0">
                                  <a:latin typeface="Cambria Math"/>
                                </a:rPr>
                                <m:t>1   3</m:t>
                              </m:r>
                            </m:e>
                            <m:e>
                              <m:r>
                                <a:rPr lang="en-GB" sz="3200" b="0" i="1" smtClean="0">
                                  <a:latin typeface="Cambria Math"/>
                                </a:rPr>
                                <m:t>−1   0</m:t>
                              </m:r>
                            </m:e>
                          </m:eqArr>
                        </m:e>
                      </m:d>
                    </m:oMath>
                  </m:oMathPara>
                </a14:m>
                <a:endParaRPr lang="en-GB" sz="320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90386" y="1772816"/>
                <a:ext cx="2520280" cy="913520"/>
              </a:xfrm>
              <a:prstGeom prst="rect">
                <a:avLst/>
              </a:prstGeom>
              <a:blipFill rotWithShape="1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1003201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542269" y="2246415"/>
            <a:ext cx="2021883" cy="58477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GB" sz="3200" dirty="0"/>
              <a:t>          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863633" y="2326610"/>
            <a:ext cx="648072" cy="156966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endParaRPr lang="en-GB" sz="3200" dirty="0"/>
          </a:p>
          <a:p>
            <a:endParaRPr lang="en-GB" sz="3200" dirty="0"/>
          </a:p>
          <a:p>
            <a:endParaRPr lang="en-GB" sz="3200" dirty="0"/>
          </a:p>
        </p:txBody>
      </p:sp>
      <p:sp>
        <p:nvSpPr>
          <p:cNvPr id="7" name="TextBox 6"/>
          <p:cNvSpPr txBox="1"/>
          <p:nvPr/>
        </p:nvSpPr>
        <p:spPr>
          <a:xfrm>
            <a:off x="2672904" y="3990765"/>
            <a:ext cx="479775" cy="58477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GB" sz="3200" dirty="0"/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601541" y="2287469"/>
            <a:ext cx="576064" cy="156966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endParaRPr lang="en-GB" sz="3200" dirty="0"/>
          </a:p>
          <a:p>
            <a:endParaRPr lang="en-GB" sz="3200" dirty="0"/>
          </a:p>
          <a:p>
            <a:endParaRPr lang="en-GB" sz="3200" dirty="0"/>
          </a:p>
        </p:txBody>
      </p:sp>
      <p:sp>
        <p:nvSpPr>
          <p:cNvPr id="9" name="TextBox 8"/>
          <p:cNvSpPr txBox="1"/>
          <p:nvPr/>
        </p:nvSpPr>
        <p:spPr>
          <a:xfrm>
            <a:off x="3589493" y="4099818"/>
            <a:ext cx="583426" cy="58477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3200" dirty="0"/>
              <a:t>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395044" y="3097307"/>
            <a:ext cx="2108614" cy="58477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GB" sz="3200" dirty="0"/>
              <a:t>           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686040" y="4846829"/>
            <a:ext cx="466639" cy="58477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GB" sz="3200" dirty="0"/>
              <a:t>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881206" y="4846829"/>
            <a:ext cx="434448" cy="58477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GB" sz="3200" dirty="0"/>
              <a:t>1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456115" y="2465109"/>
                <a:ext cx="1822332" cy="646331"/>
              </a:xfrm>
              <a:prstGeom prst="rect">
                <a:avLst/>
              </a:prstGeom>
            </p:spPr>
            <p:style>
              <a:lnRef idx="3">
                <a:schemeClr val="lt1"/>
              </a:lnRef>
              <a:fillRef idx="1">
                <a:schemeClr val="accent2"/>
              </a:fillRef>
              <a:effectRef idx="1">
                <a:schemeClr val="accent2"/>
              </a:effectRef>
              <a:fontRef idx="minor">
                <a:schemeClr val="lt1"/>
              </a:fontRef>
            </p:style>
            <p:txBody>
              <a:bodyPr wrap="square" rtlCol="0">
                <a:spAutoFit/>
              </a:bodyPr>
              <a:lstStyle/>
              <a:p>
                <a:r>
                  <a:rPr lang="en-GB" sz="3600" dirty="0"/>
                  <a:t>CD+4A</a:t>
                </a:r>
                <a14:m>
                  <m:oMath xmlns:m="http://schemas.openxmlformats.org/officeDocument/2006/math">
                    <m:r>
                      <a:rPr lang="en-GB" sz="3600" b="0" i="1" smtClean="0">
                        <a:latin typeface="Cambria Math"/>
                      </a:rPr>
                      <m:t>=</m:t>
                    </m:r>
                  </m:oMath>
                </a14:m>
                <a:endParaRPr lang="en-GB" sz="3600" dirty="0"/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115" y="2465109"/>
                <a:ext cx="1822332" cy="646331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 13"/>
              <p:cNvSpPr/>
              <p:nvPr/>
            </p:nvSpPr>
            <p:spPr>
              <a:xfrm>
                <a:off x="4750299" y="4137213"/>
                <a:ext cx="2087045" cy="128137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24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en-GB" sz="2400" i="1"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r>
                                <a:rPr lang="en-GB" sz="2400" i="1">
                                  <a:latin typeface="Cambria Math"/>
                                </a:rPr>
                                <m:t>      </m:t>
                              </m:r>
                            </m:e>
                            <m:e/>
                            <m:e/>
                            <m:e>
                              <m:r>
                                <a:rPr lang="en-GB" sz="2400" b="0" i="1" smtClean="0">
                                  <a:latin typeface="Cambria Math"/>
                                </a:rPr>
                                <m:t>        </m:t>
                              </m:r>
                              <m:r>
                                <a:rPr lang="en-GB" sz="2400" i="1">
                                  <a:latin typeface="Cambria Math"/>
                                </a:rPr>
                                <m:t>      </m:t>
                              </m:r>
                              <m:r>
                                <a:rPr lang="en-GB" sz="2400" b="0" i="1" smtClean="0">
                                  <a:latin typeface="Cambria Math"/>
                                </a:rPr>
                                <m:t>       </m:t>
                              </m:r>
                            </m:e>
                          </m:eqArr>
                        </m:e>
                      </m:d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4" name="Rectangle 1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50299" y="4137213"/>
                <a:ext cx="2087045" cy="1281376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2421113" y="4283153"/>
                <a:ext cx="2442520" cy="106048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d>
                      <m:dPr>
                        <m:ctrlPr>
                          <a:rPr lang="en-GB" sz="280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en-GB" sz="2800" b="0" i="1" smtClean="0">
                                <a:latin typeface="Cambria Math" panose="02040503050406030204" pitchFamily="18" charset="0"/>
                              </a:rPr>
                            </m:ctrlPr>
                          </m:eqArrPr>
                          <m:e>
                            <m:r>
                              <a:rPr lang="en-GB" sz="2800" b="0" i="1" smtClean="0">
                                <a:latin typeface="Cambria Math"/>
                              </a:rPr>
                              <m:t>       </m:t>
                            </m:r>
                          </m:e>
                          <m:e/>
                          <m:e>
                            <m:r>
                              <a:rPr lang="en-GB" sz="2800" b="0" i="1" smtClean="0">
                                <a:latin typeface="Cambria Math"/>
                              </a:rPr>
                              <m:t>                    </m:t>
                            </m:r>
                          </m:e>
                        </m:eqArr>
                      </m:e>
                    </m:d>
                  </m:oMath>
                </a14:m>
                <a:r>
                  <a:rPr lang="en-GB" sz="2800" dirty="0"/>
                  <a:t>+</a:t>
                </a: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21113" y="4283153"/>
                <a:ext cx="2442520" cy="1060483"/>
              </a:xfrm>
              <a:prstGeom prst="rect">
                <a:avLst/>
              </a:prstGeom>
              <a:blipFill rotWithShape="1">
                <a:blip r:embed="rId4"/>
                <a:stretch>
                  <a:fillRect r="-24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1368" y="476672"/>
            <a:ext cx="1991536" cy="792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7" name="Rectangle 16"/>
              <p:cNvSpPr/>
              <p:nvPr/>
            </p:nvSpPr>
            <p:spPr>
              <a:xfrm>
                <a:off x="2421113" y="2287469"/>
                <a:ext cx="2395206" cy="139461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32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en-GB" sz="3200" i="1"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r>
                                <a:rPr lang="en-GB" sz="3200" i="1">
                                  <a:latin typeface="Cambria Math"/>
                                </a:rPr>
                                <m:t>0      1   2</m:t>
                              </m:r>
                            </m:e>
                            <m:e/>
                            <m:e>
                              <m:r>
                                <a:rPr lang="en-GB" sz="3200" i="1">
                                  <a:latin typeface="Cambria Math"/>
                                </a:rPr>
                                <m:t>−1    2   3</m:t>
                              </m:r>
                            </m:e>
                          </m:eqArr>
                        </m:e>
                      </m:d>
                    </m:oMath>
                  </m:oMathPara>
                </a14:m>
                <a:endParaRPr lang="en-GB" sz="3200" dirty="0"/>
              </a:p>
            </p:txBody>
          </p:sp>
        </mc:Choice>
        <mc:Fallback xmlns="">
          <p:sp>
            <p:nvSpPr>
              <p:cNvPr id="17" name="Rectangle 1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21113" y="2287469"/>
                <a:ext cx="2395206" cy="1394613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Rectangle 17"/>
              <p:cNvSpPr/>
              <p:nvPr/>
            </p:nvSpPr>
            <p:spPr>
              <a:xfrm>
                <a:off x="4607519" y="2415640"/>
                <a:ext cx="1988045" cy="139159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32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en-GB" sz="3200" i="1"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r>
                                <a:rPr lang="en-GB" sz="3200" i="1">
                                  <a:latin typeface="Cambria Math"/>
                                </a:rPr>
                                <m:t>1     2</m:t>
                              </m:r>
                            </m:e>
                            <m:e>
                              <m:r>
                                <a:rPr lang="en-GB" sz="3200" i="1">
                                  <a:latin typeface="Cambria Math"/>
                                </a:rPr>
                                <m:t>3    0</m:t>
                              </m:r>
                            </m:e>
                            <m:e>
                              <m:r>
                                <a:rPr lang="en-GB" sz="3200" i="1">
                                  <a:latin typeface="Cambria Math"/>
                                </a:rPr>
                                <m:t>−1     1</m:t>
                              </m:r>
                            </m:e>
                          </m:eqArr>
                        </m:e>
                      </m:d>
                    </m:oMath>
                  </m:oMathPara>
                </a14:m>
                <a:endParaRPr lang="en-GB" sz="3200" dirty="0"/>
              </a:p>
            </p:txBody>
          </p:sp>
        </mc:Choice>
        <mc:Fallback xmlns="">
          <p:sp>
            <p:nvSpPr>
              <p:cNvPr id="18" name="Rectangle 1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07519" y="2415640"/>
                <a:ext cx="1988045" cy="1391599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Rectangle 18"/>
              <p:cNvSpPr/>
              <p:nvPr/>
            </p:nvSpPr>
            <p:spPr>
              <a:xfrm>
                <a:off x="6430835" y="2779909"/>
                <a:ext cx="2495363" cy="91050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b="0" i="1" smtClean="0">
                          <a:latin typeface="Cambria Math"/>
                        </a:rPr>
                        <m:t>+4</m:t>
                      </m:r>
                      <m:d>
                        <m:dPr>
                          <m:ctrlPr>
                            <a:rPr lang="en-GB" sz="32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en-GB" sz="3200" i="1"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r>
                                <a:rPr lang="en-GB" sz="3200" i="1">
                                  <a:latin typeface="Cambria Math"/>
                                </a:rPr>
                                <m:t>0   1</m:t>
                              </m:r>
                            </m:e>
                            <m:e>
                              <m:r>
                                <a:rPr lang="en-GB" sz="3200" i="1">
                                  <a:latin typeface="Cambria Math"/>
                                </a:rPr>
                                <m:t>2   −1</m:t>
                              </m:r>
                            </m:e>
                          </m:eqArr>
                        </m:e>
                      </m:d>
                    </m:oMath>
                  </m:oMathPara>
                </a14:m>
                <a:endParaRPr lang="en-GB" sz="3200" dirty="0"/>
              </a:p>
            </p:txBody>
          </p:sp>
        </mc:Choice>
        <mc:Fallback xmlns="">
          <p:sp>
            <p:nvSpPr>
              <p:cNvPr id="19" name="Rectangle 1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30835" y="2779909"/>
                <a:ext cx="2495363" cy="910506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5187669" y="4114494"/>
                <a:ext cx="421876" cy="584775"/>
              </a:xfrm>
              <a:prstGeom prst="rect">
                <a:avLst/>
              </a:prstGeom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b="0" i="1" smtClean="0">
                          <a:latin typeface="Cambria Math"/>
                        </a:rPr>
                        <m:t>0</m:t>
                      </m:r>
                    </m:oMath>
                  </m:oMathPara>
                </a14:m>
                <a:endParaRPr lang="en-GB" sz="3200" dirty="0"/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87669" y="4114494"/>
                <a:ext cx="421876" cy="584775"/>
              </a:xfrm>
              <a:prstGeom prst="rect">
                <a:avLst/>
              </a:prstGeom>
              <a:blipFill rotWithShape="1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5894659" y="4102326"/>
                <a:ext cx="565892" cy="584775"/>
              </a:xfrm>
              <a:prstGeom prst="rect">
                <a:avLst/>
              </a:prstGeom>
            </p:spPr>
            <p:style>
              <a:lnRef idx="3">
                <a:schemeClr val="lt1"/>
              </a:lnRef>
              <a:fillRef idx="1">
                <a:schemeClr val="accent2"/>
              </a:fillRef>
              <a:effectRef idx="1">
                <a:schemeClr val="accent2"/>
              </a:effectRef>
              <a:fontRef idx="minor">
                <a:schemeClr val="lt1"/>
              </a:fontRef>
            </p:style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b="0" i="1" smtClean="0">
                          <a:latin typeface="Cambria Math"/>
                        </a:rPr>
                        <m:t>4</m:t>
                      </m:r>
                    </m:oMath>
                  </m:oMathPara>
                </a14:m>
                <a:endParaRPr lang="en-GB" sz="3200" dirty="0"/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94659" y="4102326"/>
                <a:ext cx="565892" cy="584775"/>
              </a:xfrm>
              <a:prstGeom prst="rect">
                <a:avLst/>
              </a:prstGeom>
              <a:blipFill rotWithShape="1"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5151665" y="4846829"/>
                <a:ext cx="493884" cy="584775"/>
              </a:xfrm>
              <a:prstGeom prst="rect">
                <a:avLst/>
              </a:prstGeom>
            </p:spPr>
            <p:style>
              <a:lnRef idx="3">
                <a:schemeClr val="lt1"/>
              </a:lnRef>
              <a:fillRef idx="1">
                <a:schemeClr val="accent2"/>
              </a:fillRef>
              <a:effectRef idx="1">
                <a:schemeClr val="accent2"/>
              </a:effectRef>
              <a:fontRef idx="minor">
                <a:schemeClr val="lt1"/>
              </a:fontRef>
            </p:style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b="0" i="1" smtClean="0">
                          <a:latin typeface="Cambria Math"/>
                        </a:rPr>
                        <m:t>8</m:t>
                      </m:r>
                    </m:oMath>
                  </m:oMathPara>
                </a14:m>
                <a:endParaRPr lang="en-GB" sz="3200" dirty="0"/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51665" y="4846829"/>
                <a:ext cx="493884" cy="584775"/>
              </a:xfrm>
              <a:prstGeom prst="rect">
                <a:avLst/>
              </a:prstGeom>
              <a:blipFill rotWithShape="1"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5894659" y="4861271"/>
                <a:ext cx="637900" cy="584775"/>
              </a:xfrm>
              <a:prstGeom prst="rect">
                <a:avLst/>
              </a:prstGeom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b="0" i="1" smtClean="0">
                          <a:latin typeface="Cambria Math"/>
                        </a:rPr>
                        <m:t>−4</m:t>
                      </m:r>
                    </m:oMath>
                  </m:oMathPara>
                </a14:m>
                <a:endParaRPr lang="en-GB" sz="3200" dirty="0"/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94659" y="4861271"/>
                <a:ext cx="637900" cy="584775"/>
              </a:xfrm>
              <a:prstGeom prst="rect">
                <a:avLst/>
              </a:prstGeom>
              <a:blipFill rotWithShape="1"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>
                <a:off x="6837344" y="4283153"/>
                <a:ext cx="1440160" cy="140140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b="0" i="1" smtClean="0">
                          <a:latin typeface="Cambria Math"/>
                        </a:rPr>
                        <m:t>=</m:t>
                      </m:r>
                      <m:d>
                        <m:dPr>
                          <m:ctrlPr>
                            <a:rPr lang="en-GB" sz="32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en-GB" sz="3200" b="0" i="1" smtClean="0"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r>
                                <a:rPr lang="en-GB" sz="3200" b="0" i="1" smtClean="0">
                                  <a:latin typeface="Cambria Math"/>
                                </a:rPr>
                                <m:t>1    6</m:t>
                              </m:r>
                            </m:e>
                            <m:e/>
                            <m:e>
                              <m:r>
                                <a:rPr lang="en-GB" sz="3200" b="0" i="1" smtClean="0">
                                  <a:latin typeface="Cambria Math"/>
                                </a:rPr>
                                <m:t>10   −3</m:t>
                              </m:r>
                            </m:e>
                          </m:eqArr>
                        </m:e>
                      </m:d>
                    </m:oMath>
                  </m:oMathPara>
                </a14:m>
                <a:endParaRPr lang="en-GB" sz="3200" dirty="0"/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37344" y="4283153"/>
                <a:ext cx="1440160" cy="1401409"/>
              </a:xfrm>
              <a:prstGeom prst="rect">
                <a:avLst/>
              </a:prstGeom>
              <a:blipFill rotWithShape="1">
                <a:blip r:embed="rId13"/>
                <a:stretch>
                  <a:fillRect r="-6694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09038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8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8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8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8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0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  <p:bldP spid="6" grpId="0" animBg="1"/>
      <p:bldP spid="6" grpId="1" animBg="1"/>
      <p:bldP spid="7" grpId="0" animBg="1"/>
      <p:bldP spid="8" grpId="0" animBg="1"/>
      <p:bldP spid="8" grpId="1" animBg="1"/>
      <p:bldP spid="9" grpId="0" animBg="1"/>
      <p:bldP spid="11" grpId="0" animBg="1"/>
      <p:bldP spid="11" grpId="1" animBg="1"/>
      <p:bldP spid="12" grpId="0" animBg="1"/>
      <p:bldP spid="13" grpId="0" animBg="1"/>
      <p:bldP spid="20" grpId="0" animBg="1"/>
      <p:bldP spid="21" grpId="0" animBg="1"/>
      <p:bldP spid="22" grpId="0" animBg="1"/>
      <p:bldP spid="23" grpId="0" animBg="1"/>
      <p:bldP spid="2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1" name="Picture 2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2500" y="404813"/>
            <a:ext cx="3457575" cy="503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2" name="Picture 3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54663" y="1033463"/>
            <a:ext cx="3397250" cy="1468437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4" name="Picture 5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7138" y="4338638"/>
            <a:ext cx="2686050" cy="1093787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5" name="Picture 6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13" y="4668838"/>
            <a:ext cx="6119812" cy="155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4" name="Straight Arrow Connector 3"/>
          <p:cNvCxnSpPr>
            <a:cxnSpLocks/>
          </p:cNvCxnSpPr>
          <p:nvPr/>
        </p:nvCxnSpPr>
        <p:spPr>
          <a:xfrm>
            <a:off x="1254125" y="3013075"/>
            <a:ext cx="1162050" cy="593725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 flipH="1">
            <a:off x="1287463" y="3092450"/>
            <a:ext cx="889000" cy="579438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827584" y="2849563"/>
            <a:ext cx="2016224" cy="920317"/>
          </a:xfrm>
          <a:prstGeom prst="rect">
            <a:avLst/>
          </a:prstGeom>
          <a:blipFill rotWithShape="1">
            <a:blip r:embed="rId6"/>
            <a:stretch>
              <a:fillRect/>
            </a:stretch>
          </a:blipFill>
        </p:spPr>
        <p:txBody>
          <a:bodyPr/>
          <a:lstStyle/>
          <a:p>
            <a:r>
              <a:rPr lang="en-GB">
                <a:noFill/>
              </a:rPr>
              <a:t> </a:t>
            </a:r>
          </a:p>
        </p:txBody>
      </p:sp>
      <p:pic>
        <p:nvPicPr>
          <p:cNvPr id="7180" name="Picture 1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98800" y="2806700"/>
            <a:ext cx="1760538" cy="152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533849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71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71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71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71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71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71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71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71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1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9851"/>
          <a:stretch>
            <a:fillRect/>
          </a:stretch>
        </p:blipFill>
        <p:spPr bwMode="auto">
          <a:xfrm>
            <a:off x="5495897" y="1846262"/>
            <a:ext cx="2089150" cy="1296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588" r="7912"/>
          <a:stretch>
            <a:fillRect/>
          </a:stretch>
        </p:blipFill>
        <p:spPr bwMode="auto">
          <a:xfrm>
            <a:off x="849793" y="1413669"/>
            <a:ext cx="1944687" cy="1081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4" name="Straight Connector 3"/>
          <p:cNvCxnSpPr/>
          <p:nvPr/>
        </p:nvCxnSpPr>
        <p:spPr>
          <a:xfrm>
            <a:off x="4787900" y="692150"/>
            <a:ext cx="0" cy="6165850"/>
          </a:xfrm>
          <a:prstGeom prst="line">
            <a:avLst/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75" name="TextBox 5"/>
          <p:cNvSpPr txBox="1">
            <a:spLocks noChangeArrowheads="1"/>
          </p:cNvSpPr>
          <p:nvPr/>
        </p:nvSpPr>
        <p:spPr bwMode="auto">
          <a:xfrm>
            <a:off x="449263" y="871538"/>
            <a:ext cx="8636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 altLang="en-US" sz="2800" b="1"/>
              <a:t>1A)</a:t>
            </a:r>
          </a:p>
        </p:txBody>
      </p:sp>
      <p:sp>
        <p:nvSpPr>
          <p:cNvPr id="7176" name="TextBox 8"/>
          <p:cNvSpPr txBox="1">
            <a:spLocks noChangeArrowheads="1"/>
          </p:cNvSpPr>
          <p:nvPr/>
        </p:nvSpPr>
        <p:spPr bwMode="auto">
          <a:xfrm>
            <a:off x="5022850" y="1084263"/>
            <a:ext cx="8636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 altLang="en-US" sz="2800" b="1"/>
              <a:t>1B)</a:t>
            </a:r>
          </a:p>
        </p:txBody>
      </p: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474375" y="3647230"/>
            <a:ext cx="235743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 altLang="en-US" sz="2000"/>
              <a:t>=(-6)(8) – (-7)(10) </a:t>
            </a:r>
          </a:p>
        </p:txBody>
      </p:sp>
      <p:sp>
        <p:nvSpPr>
          <p:cNvPr id="10" name="TextBox 9"/>
          <p:cNvSpPr txBox="1">
            <a:spLocks noChangeArrowheads="1"/>
          </p:cNvSpPr>
          <p:nvPr/>
        </p:nvSpPr>
        <p:spPr bwMode="auto">
          <a:xfrm>
            <a:off x="955291" y="4437112"/>
            <a:ext cx="89852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 altLang="en-US" sz="2400"/>
              <a:t>=22</a:t>
            </a:r>
          </a:p>
        </p:txBody>
      </p:sp>
      <p:sp>
        <p:nvSpPr>
          <p:cNvPr id="15" name="TextBox 14"/>
          <p:cNvSpPr txBox="1">
            <a:spLocks noChangeArrowheads="1"/>
          </p:cNvSpPr>
          <p:nvPr/>
        </p:nvSpPr>
        <p:spPr bwMode="auto">
          <a:xfrm>
            <a:off x="5184838" y="3544093"/>
            <a:ext cx="27209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 altLang="en-US" sz="2400" dirty="0"/>
              <a:t>=(7)(- 4) – (5)(9 ) </a:t>
            </a:r>
          </a:p>
        </p:txBody>
      </p:sp>
      <p:sp>
        <p:nvSpPr>
          <p:cNvPr id="17" name="TextBox 16"/>
          <p:cNvSpPr txBox="1">
            <a:spLocks noChangeArrowheads="1"/>
          </p:cNvSpPr>
          <p:nvPr/>
        </p:nvSpPr>
        <p:spPr bwMode="auto">
          <a:xfrm>
            <a:off x="5646801" y="4437112"/>
            <a:ext cx="89852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 altLang="en-US" sz="2400" dirty="0"/>
              <a:t>=-73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01041" y="19249"/>
            <a:ext cx="2037260" cy="7427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21679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0" grpId="0"/>
      <p:bldP spid="15" grpId="0"/>
      <p:bldP spid="17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13" y="663575"/>
            <a:ext cx="9144000" cy="1484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320925"/>
            <a:ext cx="9144000" cy="4537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250825" y="123825"/>
            <a:ext cx="8636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ar-AE" altLang="en-US" sz="4000">
                <a:solidFill>
                  <a:srgbClr val="00B050"/>
                </a:solidFill>
              </a:rPr>
              <a:t>(2)</a:t>
            </a:r>
            <a:endParaRPr lang="en-US" altLang="en-US" sz="400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02769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2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2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3" name="Picture 2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0563" y="333375"/>
            <a:ext cx="2379662" cy="550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4" name="Picture 3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5532" y="1022824"/>
            <a:ext cx="6611937" cy="1390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21" name="TextBox 1"/>
          <p:cNvSpPr txBox="1">
            <a:spLocks noChangeArrowheads="1"/>
          </p:cNvSpPr>
          <p:nvPr/>
        </p:nvSpPr>
        <p:spPr bwMode="auto">
          <a:xfrm>
            <a:off x="576263" y="3821113"/>
            <a:ext cx="93662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ar-AE" altLang="en-US" sz="2800" dirty="0">
                <a:solidFill>
                  <a:srgbClr val="FF0000"/>
                </a:solidFill>
              </a:rPr>
              <a:t>الأول </a:t>
            </a:r>
            <a:endParaRPr lang="en-US" altLang="en-US" sz="2800" dirty="0">
              <a:solidFill>
                <a:srgbClr val="FF0000"/>
              </a:solidFill>
            </a:endParaRPr>
          </a:p>
        </p:txBody>
      </p:sp>
      <p:sp>
        <p:nvSpPr>
          <p:cNvPr id="9222" name="TextBox 7"/>
          <p:cNvSpPr txBox="1">
            <a:spLocks noChangeArrowheads="1"/>
          </p:cNvSpPr>
          <p:nvPr/>
        </p:nvSpPr>
        <p:spPr bwMode="auto">
          <a:xfrm>
            <a:off x="8208963" y="3350719"/>
            <a:ext cx="935037" cy="955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ar-AE" altLang="en-US" sz="2800" dirty="0">
                <a:solidFill>
                  <a:srgbClr val="00B050"/>
                </a:solidFill>
              </a:rPr>
              <a:t>الثاني  </a:t>
            </a:r>
            <a:endParaRPr lang="en-US" altLang="en-US" sz="2800" dirty="0">
              <a:solidFill>
                <a:srgbClr val="00B050"/>
              </a:solidFill>
            </a:endParaRPr>
          </a:p>
        </p:txBody>
      </p:sp>
      <p:sp>
        <p:nvSpPr>
          <p:cNvPr id="2" name="TextBox 1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2987824" y="2564905"/>
            <a:ext cx="4392488" cy="1438279"/>
          </a:xfrm>
          <a:prstGeom prst="rect">
            <a:avLst/>
          </a:prstGeom>
          <a:blipFill rotWithShape="1">
            <a:blip r:embed="rId4"/>
            <a:stretch>
              <a:fillRect/>
            </a:stretch>
          </a:blipFill>
        </p:spPr>
        <p:txBody>
          <a:bodyPr/>
          <a:lstStyle/>
          <a:p>
            <a:r>
              <a:rPr lang="en-GB">
                <a:noFill/>
              </a:rPr>
              <a:t> </a:t>
            </a:r>
          </a:p>
        </p:txBody>
      </p:sp>
      <p:sp>
        <p:nvSpPr>
          <p:cNvPr id="3" name="TextBox 2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6228184" y="2596262"/>
            <a:ext cx="1512168" cy="1200329"/>
          </a:xfrm>
          <a:prstGeom prst="rect">
            <a:avLst/>
          </a:prstGeom>
          <a:blipFill rotWithShape="1">
            <a:blip r:embed="rId5"/>
            <a:stretch>
              <a:fillRect l="-6452" t="-3046" b="-11168"/>
            </a:stretch>
          </a:blipFill>
        </p:spPr>
        <p:txBody>
          <a:bodyPr/>
          <a:lstStyle/>
          <a:p>
            <a:r>
              <a:rPr lang="en-GB">
                <a:noFill/>
              </a:rPr>
              <a:t> </a:t>
            </a:r>
          </a:p>
        </p:txBody>
      </p:sp>
      <p:sp>
        <p:nvSpPr>
          <p:cNvPr id="4" name="Rectangle 3"/>
          <p:cNvSpPr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5105149" y="4369832"/>
            <a:ext cx="2222532" cy="1068947"/>
          </a:xfrm>
          <a:prstGeom prst="rect">
            <a:avLst/>
          </a:prstGeom>
          <a:blipFill rotWithShape="1">
            <a:blip r:embed="rId6"/>
            <a:stretch>
              <a:fillRect/>
            </a:stretch>
          </a:blipFill>
        </p:spPr>
        <p:txBody>
          <a:bodyPr/>
          <a:lstStyle/>
          <a:p>
            <a:r>
              <a:rPr lang="en-GB">
                <a:noFill/>
              </a:rPr>
              <a:t> </a:t>
            </a:r>
          </a:p>
        </p:txBody>
      </p:sp>
      <p:sp>
        <p:nvSpPr>
          <p:cNvPr id="5" name="Rectangle 4"/>
          <p:cNvSpPr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1187624" y="4306394"/>
            <a:ext cx="2222532" cy="1068947"/>
          </a:xfrm>
          <a:prstGeom prst="rect">
            <a:avLst/>
          </a:prstGeom>
          <a:blipFill rotWithShape="1">
            <a:blip r:embed="rId7"/>
            <a:stretch>
              <a:fillRect/>
            </a:stretch>
          </a:blipFill>
        </p:spPr>
        <p:txBody>
          <a:bodyPr/>
          <a:lstStyle/>
          <a:p>
            <a:r>
              <a:rPr lang="en-GB">
                <a:noFill/>
              </a:rPr>
              <a:t> </a:t>
            </a:r>
          </a:p>
        </p:txBody>
      </p:sp>
      <p:sp>
        <p:nvSpPr>
          <p:cNvPr id="6" name="TextBox 5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3410156" y="4240704"/>
            <a:ext cx="1377868" cy="1200329"/>
          </a:xfrm>
          <a:prstGeom prst="rect">
            <a:avLst/>
          </a:prstGeom>
          <a:blipFill rotWithShape="1">
            <a:blip r:embed="rId8"/>
            <a:stretch>
              <a:fillRect l="-6637" t="-3046" b="-11168"/>
            </a:stretch>
          </a:blipFill>
        </p:spPr>
        <p:txBody>
          <a:bodyPr/>
          <a:lstStyle/>
          <a:p>
            <a:r>
              <a:rPr lang="en-GB">
                <a:noFill/>
              </a:rPr>
              <a:t> 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80288" y="4370388"/>
            <a:ext cx="1439862" cy="193833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457200" indent="-457200">
              <a:buFontTx/>
              <a:buAutoNum type="arabicPlain" startAt="4"/>
              <a:defRPr/>
            </a:pPr>
            <a:r>
              <a:rPr lang="en-GB" sz="2400" dirty="0"/>
              <a:t>-8</a:t>
            </a:r>
          </a:p>
          <a:p>
            <a:pPr>
              <a:defRPr/>
            </a:pPr>
            <a:r>
              <a:rPr lang="en-GB" sz="2400" dirty="0"/>
              <a:t>-3    2</a:t>
            </a:r>
          </a:p>
          <a:p>
            <a:pPr>
              <a:defRPr/>
            </a:pPr>
            <a:r>
              <a:rPr lang="en-GB" sz="2400" dirty="0"/>
              <a:t>-4    9</a:t>
            </a:r>
          </a:p>
          <a:p>
            <a:pPr marL="457200" indent="-457200">
              <a:buFontTx/>
              <a:buAutoNum type="arabicPlain" startAt="4"/>
              <a:defRPr/>
            </a:pPr>
            <a:endParaRPr lang="en-GB" sz="2400" dirty="0"/>
          </a:p>
          <a:p>
            <a:pPr marL="457200" indent="-457200">
              <a:buFontTx/>
              <a:buAutoNum type="arabicPlain" startAt="4"/>
              <a:defRPr/>
            </a:pPr>
            <a:endParaRPr lang="en-GB" sz="2400" dirty="0"/>
          </a:p>
        </p:txBody>
      </p:sp>
      <p:cxnSp>
        <p:nvCxnSpPr>
          <p:cNvPr id="10" name="Straight Arrow Connector 9"/>
          <p:cNvCxnSpPr/>
          <p:nvPr/>
        </p:nvCxnSpPr>
        <p:spPr>
          <a:xfrm>
            <a:off x="1490287" y="4327116"/>
            <a:ext cx="1919869" cy="1113917"/>
          </a:xfrm>
          <a:prstGeom prst="straightConnector1">
            <a:avLst/>
          </a:prstGeom>
          <a:ln w="57150">
            <a:solidFill>
              <a:srgbClr val="FF0000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>
            <a:off x="2323113" y="4395911"/>
            <a:ext cx="1600815" cy="979430"/>
          </a:xfrm>
          <a:prstGeom prst="straightConnector1">
            <a:avLst/>
          </a:prstGeom>
          <a:ln w="57150">
            <a:solidFill>
              <a:srgbClr val="FF0000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>
            <a:off x="3002211" y="4344988"/>
            <a:ext cx="1703933" cy="1096045"/>
          </a:xfrm>
          <a:prstGeom prst="straightConnector1">
            <a:avLst/>
          </a:prstGeom>
          <a:ln w="57150">
            <a:solidFill>
              <a:srgbClr val="FF0000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 flipH="1">
            <a:off x="6660232" y="4654128"/>
            <a:ext cx="1439988" cy="935112"/>
          </a:xfrm>
          <a:prstGeom prst="straightConnector1">
            <a:avLst/>
          </a:prstGeom>
          <a:ln w="57150">
            <a:solidFill>
              <a:srgbClr val="FFFF00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>
          <a:xfrm flipH="1">
            <a:off x="6032147" y="4631109"/>
            <a:ext cx="1535666" cy="958131"/>
          </a:xfrm>
          <a:prstGeom prst="straightConnector1">
            <a:avLst/>
          </a:prstGeom>
          <a:ln w="57150">
            <a:solidFill>
              <a:srgbClr val="FFFF00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/>
          <p:nvPr/>
        </p:nvCxnSpPr>
        <p:spPr>
          <a:xfrm flipH="1">
            <a:off x="5184068" y="4581128"/>
            <a:ext cx="1696158" cy="859905"/>
          </a:xfrm>
          <a:prstGeom prst="straightConnector1">
            <a:avLst/>
          </a:prstGeom>
          <a:ln w="57150">
            <a:solidFill>
              <a:srgbClr val="FFFF00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7740352" y="147141"/>
            <a:ext cx="939788" cy="92333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ar-AE" sz="5400" dirty="0">
                <a:latin typeface="Aldhabi" pitchFamily="2" charset="-78"/>
                <a:cs typeface="Aldhabi" pitchFamily="2" charset="-78"/>
              </a:rPr>
              <a:t>تمرين</a:t>
            </a:r>
            <a:endParaRPr lang="en-GB" sz="5400" dirty="0">
              <a:latin typeface="Aldhabi" pitchFamily="2" charset="-78"/>
              <a:cs typeface="Aldhabi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4770102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2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2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92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92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92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92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21" grpId="0"/>
      <p:bldP spid="9222" grpId="0"/>
      <p:bldP spid="7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0200" y="404813"/>
            <a:ext cx="8813800" cy="2592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3213" y="3068638"/>
            <a:ext cx="4086225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301199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2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2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92800" y="0"/>
            <a:ext cx="3251200" cy="800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1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153" r="72426"/>
          <a:stretch>
            <a:fillRect/>
          </a:stretch>
        </p:blipFill>
        <p:spPr bwMode="auto">
          <a:xfrm>
            <a:off x="928688" y="3524250"/>
            <a:ext cx="2519362" cy="1511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786" b="72005"/>
          <a:stretch>
            <a:fillRect/>
          </a:stretch>
        </p:blipFill>
        <p:spPr bwMode="auto">
          <a:xfrm>
            <a:off x="2400300" y="168275"/>
            <a:ext cx="34925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089" t="40622" r="7487"/>
          <a:stretch>
            <a:fillRect/>
          </a:stretch>
        </p:blipFill>
        <p:spPr bwMode="auto">
          <a:xfrm>
            <a:off x="1042988" y="814388"/>
            <a:ext cx="2233612" cy="1368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70" name="TextBox 9"/>
          <p:cNvSpPr txBox="1">
            <a:spLocks noChangeArrowheads="1"/>
          </p:cNvSpPr>
          <p:nvPr/>
        </p:nvSpPr>
        <p:spPr bwMode="auto">
          <a:xfrm>
            <a:off x="395288" y="1125538"/>
            <a:ext cx="863600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 altLang="en-US" sz="2800" b="1"/>
              <a:t>2A)  </a:t>
            </a:r>
          </a:p>
        </p:txBody>
      </p:sp>
      <p:sp>
        <p:nvSpPr>
          <p:cNvPr id="11" name="TextBox 10"/>
          <p:cNvSpPr txBox="1">
            <a:spLocks noChangeArrowheads="1"/>
          </p:cNvSpPr>
          <p:nvPr/>
        </p:nvSpPr>
        <p:spPr bwMode="auto">
          <a:xfrm>
            <a:off x="3276600" y="898525"/>
            <a:ext cx="129540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 altLang="en-US" sz="2400" b="1"/>
              <a:t>- 5      9</a:t>
            </a:r>
          </a:p>
          <a:p>
            <a:r>
              <a:rPr lang="en-US" altLang="en-US" sz="2400" b="1"/>
              <a:t>- 2     -1</a:t>
            </a:r>
          </a:p>
          <a:p>
            <a:r>
              <a:rPr lang="en-US" altLang="en-US" sz="2400" b="1"/>
              <a:t>- 4      6 </a:t>
            </a:r>
          </a:p>
        </p:txBody>
      </p:sp>
      <p:sp>
        <p:nvSpPr>
          <p:cNvPr id="11272" name="TextBox 11"/>
          <p:cNvSpPr txBox="1">
            <a:spLocks noChangeArrowheads="1"/>
          </p:cNvSpPr>
          <p:nvPr/>
        </p:nvSpPr>
        <p:spPr bwMode="auto">
          <a:xfrm>
            <a:off x="4716463" y="1341438"/>
            <a:ext cx="287337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 altLang="en-US" sz="2400" b="1"/>
              <a:t>=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 bwMode="auto">
          <a:xfrm>
            <a:off x="250825" y="2251075"/>
            <a:ext cx="467995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 altLang="en-US" sz="2400">
                <a:solidFill>
                  <a:srgbClr val="FF0000"/>
                </a:solidFill>
              </a:rPr>
              <a:t>(-5)(-1)(2) + (9)(5)(-4) + (4)(-2)(6) </a:t>
            </a:r>
          </a:p>
        </p:txBody>
      </p:sp>
      <p:sp>
        <p:nvSpPr>
          <p:cNvPr id="15" name="TextBox 14"/>
          <p:cNvSpPr txBox="1">
            <a:spLocks noChangeArrowheads="1"/>
          </p:cNvSpPr>
          <p:nvPr/>
        </p:nvSpPr>
        <p:spPr bwMode="auto">
          <a:xfrm>
            <a:off x="5149850" y="2235200"/>
            <a:ext cx="42481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 altLang="en-US" sz="2000">
                <a:solidFill>
                  <a:srgbClr val="00B0F0"/>
                </a:solidFill>
              </a:rPr>
              <a:t>(9)(-2)(2) + (-5)(5)(6) + (4)(-1)(-4) 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1692275" y="1125538"/>
            <a:ext cx="1150938" cy="771525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>
            <a:off x="2400300" y="1123950"/>
            <a:ext cx="1019175" cy="677863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>
            <a:cxnSpLocks/>
          </p:cNvCxnSpPr>
          <p:nvPr/>
        </p:nvCxnSpPr>
        <p:spPr>
          <a:xfrm>
            <a:off x="2987675" y="1095375"/>
            <a:ext cx="1212850" cy="790575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>
            <a:cxnSpLocks/>
          </p:cNvCxnSpPr>
          <p:nvPr/>
        </p:nvCxnSpPr>
        <p:spPr>
          <a:xfrm flipH="1">
            <a:off x="3049588" y="1123950"/>
            <a:ext cx="1096962" cy="8143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>
            <a:cxnSpLocks/>
          </p:cNvCxnSpPr>
          <p:nvPr/>
        </p:nvCxnSpPr>
        <p:spPr>
          <a:xfrm flipH="1">
            <a:off x="2493963" y="1139825"/>
            <a:ext cx="925512" cy="72707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 flipH="1">
            <a:off x="1692275" y="1111250"/>
            <a:ext cx="1150938" cy="671513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>
            <a:spLocks noChangeArrowheads="1"/>
          </p:cNvSpPr>
          <p:nvPr/>
        </p:nvSpPr>
        <p:spPr bwMode="auto">
          <a:xfrm>
            <a:off x="4799013" y="2019300"/>
            <a:ext cx="503237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 altLang="en-US" sz="4800"/>
              <a:t>-</a:t>
            </a:r>
          </a:p>
        </p:txBody>
      </p:sp>
      <p:sp>
        <p:nvSpPr>
          <p:cNvPr id="30" name="TextBox 29"/>
          <p:cNvSpPr txBox="1">
            <a:spLocks noChangeArrowheads="1"/>
          </p:cNvSpPr>
          <p:nvPr/>
        </p:nvSpPr>
        <p:spPr bwMode="auto">
          <a:xfrm>
            <a:off x="2735263" y="2816225"/>
            <a:ext cx="1081087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 altLang="en-US" sz="2400"/>
              <a:t>= -48 </a:t>
            </a:r>
          </a:p>
        </p:txBody>
      </p:sp>
      <p:sp>
        <p:nvSpPr>
          <p:cNvPr id="12288" name="TextBox 12287"/>
          <p:cNvSpPr txBox="1">
            <a:spLocks noChangeArrowheads="1"/>
          </p:cNvSpPr>
          <p:nvPr/>
        </p:nvSpPr>
        <p:spPr bwMode="auto">
          <a:xfrm>
            <a:off x="755650" y="2798763"/>
            <a:ext cx="1944688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 altLang="en-US" sz="2400"/>
              <a:t>= -218 - -170 </a:t>
            </a:r>
          </a:p>
        </p:txBody>
      </p:sp>
      <p:sp>
        <p:nvSpPr>
          <p:cNvPr id="11284" name="TextBox 38"/>
          <p:cNvSpPr txBox="1">
            <a:spLocks noChangeArrowheads="1"/>
          </p:cNvSpPr>
          <p:nvPr/>
        </p:nvSpPr>
        <p:spPr bwMode="auto">
          <a:xfrm>
            <a:off x="179388" y="3606800"/>
            <a:ext cx="8636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 altLang="en-US" sz="2800" b="1"/>
              <a:t>2B)  </a:t>
            </a:r>
          </a:p>
        </p:txBody>
      </p:sp>
      <p:sp>
        <p:nvSpPr>
          <p:cNvPr id="40" name="TextBox 39"/>
          <p:cNvSpPr txBox="1">
            <a:spLocks noChangeArrowheads="1"/>
          </p:cNvSpPr>
          <p:nvPr/>
        </p:nvSpPr>
        <p:spPr bwMode="auto">
          <a:xfrm>
            <a:off x="5130800" y="4005263"/>
            <a:ext cx="287338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 altLang="en-US" sz="2400" b="1"/>
              <a:t>=</a:t>
            </a:r>
          </a:p>
        </p:txBody>
      </p:sp>
      <p:sp>
        <p:nvSpPr>
          <p:cNvPr id="41" name="TextBox 40"/>
          <p:cNvSpPr txBox="1">
            <a:spLocks noChangeArrowheads="1"/>
          </p:cNvSpPr>
          <p:nvPr/>
        </p:nvSpPr>
        <p:spPr bwMode="auto">
          <a:xfrm>
            <a:off x="38100" y="5084763"/>
            <a:ext cx="541972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 altLang="en-US" sz="2400">
                <a:solidFill>
                  <a:srgbClr val="FF0000"/>
                </a:solidFill>
              </a:rPr>
              <a:t>(-8)(-5)(1) + (-4)(-8)(3) + (4)(0)(4) </a:t>
            </a:r>
          </a:p>
        </p:txBody>
      </p:sp>
      <p:sp>
        <p:nvSpPr>
          <p:cNvPr id="42" name="TextBox 41"/>
          <p:cNvSpPr txBox="1">
            <a:spLocks noChangeArrowheads="1"/>
          </p:cNvSpPr>
          <p:nvPr/>
        </p:nvSpPr>
        <p:spPr bwMode="auto">
          <a:xfrm>
            <a:off x="4776788" y="5084763"/>
            <a:ext cx="506730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 altLang="en-US" sz="2400">
                <a:solidFill>
                  <a:srgbClr val="00B0F0"/>
                </a:solidFill>
              </a:rPr>
              <a:t>(-4)(0)(1) + (-8)(-8)(4) + (4)(-5)(3) </a:t>
            </a:r>
          </a:p>
        </p:txBody>
      </p:sp>
      <p:sp>
        <p:nvSpPr>
          <p:cNvPr id="43" name="TextBox 42"/>
          <p:cNvSpPr txBox="1">
            <a:spLocks noChangeArrowheads="1"/>
          </p:cNvSpPr>
          <p:nvPr/>
        </p:nvSpPr>
        <p:spPr bwMode="auto">
          <a:xfrm>
            <a:off x="549275" y="5665788"/>
            <a:ext cx="1944688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 altLang="en-US" sz="2400"/>
              <a:t>= 136 - 196</a:t>
            </a:r>
          </a:p>
        </p:txBody>
      </p:sp>
      <p:sp>
        <p:nvSpPr>
          <p:cNvPr id="44" name="TextBox 43"/>
          <p:cNvSpPr txBox="1">
            <a:spLocks noChangeArrowheads="1"/>
          </p:cNvSpPr>
          <p:nvPr/>
        </p:nvSpPr>
        <p:spPr bwMode="auto">
          <a:xfrm>
            <a:off x="2544763" y="5684838"/>
            <a:ext cx="1081087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 altLang="en-US" sz="2400"/>
              <a:t>= - 60 </a:t>
            </a:r>
          </a:p>
        </p:txBody>
      </p:sp>
      <p:sp>
        <p:nvSpPr>
          <p:cNvPr id="45" name="TextBox 44"/>
          <p:cNvSpPr txBox="1">
            <a:spLocks noChangeArrowheads="1"/>
          </p:cNvSpPr>
          <p:nvPr/>
        </p:nvSpPr>
        <p:spPr bwMode="auto">
          <a:xfrm>
            <a:off x="4572000" y="4852988"/>
            <a:ext cx="504825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 altLang="en-US" sz="4800"/>
              <a:t>-</a:t>
            </a:r>
          </a:p>
        </p:txBody>
      </p:sp>
      <p:sp>
        <p:nvSpPr>
          <p:cNvPr id="46" name="TextBox 45"/>
          <p:cNvSpPr txBox="1">
            <a:spLocks noChangeArrowheads="1"/>
          </p:cNvSpPr>
          <p:nvPr/>
        </p:nvSpPr>
        <p:spPr bwMode="auto">
          <a:xfrm>
            <a:off x="3495675" y="3578225"/>
            <a:ext cx="1587500" cy="1385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 altLang="en-US" sz="2800" b="1"/>
              <a:t>- 8     -4</a:t>
            </a:r>
          </a:p>
          <a:p>
            <a:r>
              <a:rPr lang="en-US" altLang="en-US" sz="2800" b="1"/>
              <a:t> -0     -5</a:t>
            </a:r>
          </a:p>
          <a:p>
            <a:r>
              <a:rPr lang="en-US" altLang="en-US" sz="2800" b="1"/>
              <a:t> 3       4</a:t>
            </a:r>
          </a:p>
        </p:txBody>
      </p:sp>
      <p:cxnSp>
        <p:nvCxnSpPr>
          <p:cNvPr id="3" name="Straight Connector 12295"/>
          <p:cNvCxnSpPr>
            <a:cxnSpLocks/>
          </p:cNvCxnSpPr>
          <p:nvPr/>
        </p:nvCxnSpPr>
        <p:spPr>
          <a:xfrm>
            <a:off x="1692275" y="3910013"/>
            <a:ext cx="1293813" cy="83185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298" name="Straight Connector 12297"/>
          <p:cNvCxnSpPr>
            <a:cxnSpLocks/>
          </p:cNvCxnSpPr>
          <p:nvPr/>
        </p:nvCxnSpPr>
        <p:spPr>
          <a:xfrm>
            <a:off x="2493963" y="3868738"/>
            <a:ext cx="1139825" cy="777875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300" name="Straight Connector 12299"/>
          <p:cNvCxnSpPr>
            <a:cxnSpLocks/>
          </p:cNvCxnSpPr>
          <p:nvPr/>
        </p:nvCxnSpPr>
        <p:spPr>
          <a:xfrm>
            <a:off x="3319463" y="3883025"/>
            <a:ext cx="1225550" cy="911225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302" name="Straight Connector 12301"/>
          <p:cNvCxnSpPr>
            <a:cxnSpLocks/>
          </p:cNvCxnSpPr>
          <p:nvPr/>
        </p:nvCxnSpPr>
        <p:spPr>
          <a:xfrm flipH="1">
            <a:off x="3108325" y="3902075"/>
            <a:ext cx="1298575" cy="100647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304" name="Straight Connector 12303"/>
          <p:cNvCxnSpPr>
            <a:cxnSpLocks/>
          </p:cNvCxnSpPr>
          <p:nvPr/>
        </p:nvCxnSpPr>
        <p:spPr>
          <a:xfrm flipH="1">
            <a:off x="2513013" y="3925888"/>
            <a:ext cx="1243012" cy="83343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306" name="Straight Connector 12305"/>
          <p:cNvCxnSpPr/>
          <p:nvPr/>
        </p:nvCxnSpPr>
        <p:spPr>
          <a:xfrm flipH="1">
            <a:off x="1727200" y="3941763"/>
            <a:ext cx="1281113" cy="8001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927182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22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22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1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 nodeType="clickPar">
                      <p:stCondLst>
                        <p:cond delay="indefinite"/>
                      </p:stCondLst>
                      <p:childTnLst>
                        <p:par>
                          <p:cTn id="5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22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22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 nodeType="clickPar">
                      <p:stCondLst>
                        <p:cond delay="indefinite"/>
                      </p:stCondLst>
                      <p:childTnLst>
                        <p:par>
                          <p:cTn id="5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 nodeType="clickPar">
                      <p:stCondLst>
                        <p:cond delay="indefinite"/>
                      </p:stCondLst>
                      <p:childTnLst>
                        <p:par>
                          <p:cTn id="6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 nodeType="clickPar">
                      <p:stCondLst>
                        <p:cond delay="indefinite"/>
                      </p:stCondLst>
                      <p:childTnLst>
                        <p:par>
                          <p:cTn id="6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 nodeType="clickPar">
                      <p:stCondLst>
                        <p:cond delay="indefinite"/>
                      </p:stCondLst>
                      <p:childTnLst>
                        <p:par>
                          <p:cTn id="7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 nodeType="clickPar">
                      <p:stCondLst>
                        <p:cond delay="indefinite"/>
                      </p:stCondLst>
                      <p:childTnLst>
                        <p:par>
                          <p:cTn id="8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 nodeType="clickPar">
                      <p:stCondLst>
                        <p:cond delay="indefinite"/>
                      </p:stCondLst>
                      <p:childTnLst>
                        <p:par>
                          <p:cTn id="8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 nodeType="clickPar">
                      <p:stCondLst>
                        <p:cond delay="indefinite"/>
                      </p:stCondLst>
                      <p:childTnLst>
                        <p:par>
                          <p:cTn id="9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 nodeType="clickPar">
                      <p:stCondLst>
                        <p:cond delay="indefinite"/>
                      </p:stCondLst>
                      <p:childTnLst>
                        <p:par>
                          <p:cTn id="9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4" grpId="0"/>
      <p:bldP spid="15" grpId="0"/>
      <p:bldP spid="29" grpId="0"/>
      <p:bldP spid="30" grpId="0"/>
      <p:bldP spid="12288" grpId="0"/>
      <p:bldP spid="40" grpId="0"/>
      <p:bldP spid="41" grpId="0"/>
      <p:bldP spid="42" grpId="0"/>
      <p:bldP spid="43" grpId="0"/>
      <p:bldP spid="44" grpId="0"/>
      <p:bldP spid="45" grpId="0"/>
      <p:bldP spid="46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692696"/>
            <a:ext cx="8688634" cy="540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2379056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63" t="34593" r="14561" b="42157"/>
          <a:stretch>
            <a:fillRect/>
          </a:stretch>
        </p:blipFill>
        <p:spPr bwMode="auto">
          <a:xfrm>
            <a:off x="179512" y="116632"/>
            <a:ext cx="8964488" cy="20582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1043608" y="2286118"/>
            <a:ext cx="2839445" cy="976614"/>
          </a:xfrm>
          <a:prstGeom prst="rect">
            <a:avLst/>
          </a:prstGeom>
          <a:blipFill>
            <a:blip r:embed="rId3"/>
            <a:stretch>
              <a:fillRect l="-6438"/>
            </a:stretch>
          </a:blipFill>
        </p:spPr>
        <p:txBody>
          <a:bodyPr/>
          <a:lstStyle/>
          <a:p>
            <a:pPr>
              <a:defRPr/>
            </a:pPr>
            <a:r>
              <a:rPr lang="en-US">
                <a:noFill/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498850" y="2174875"/>
            <a:ext cx="1054100" cy="12001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342900" indent="-342900">
              <a:buFontTx/>
              <a:buAutoNum type="arabicPlain" startAt="11"/>
              <a:defRPr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 9</a:t>
            </a:r>
          </a:p>
          <a:p>
            <a:pPr>
              <a:defRPr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6    4</a:t>
            </a:r>
          </a:p>
          <a:p>
            <a:pPr>
              <a:defRPr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3   15</a:t>
            </a:r>
          </a:p>
        </p:txBody>
      </p:sp>
      <p:sp>
        <p:nvSpPr>
          <p:cNvPr id="16386" name="TextBox 16385"/>
          <p:cNvSpPr txBox="1">
            <a:spLocks noChangeArrowheads="1"/>
          </p:cNvSpPr>
          <p:nvPr/>
        </p:nvSpPr>
        <p:spPr bwMode="auto">
          <a:xfrm>
            <a:off x="1116013" y="3614738"/>
            <a:ext cx="7646987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 altLang="en-US" sz="2400"/>
              <a:t>= 0.5(11x4x1+9x1x3+1x6x15 – 9x6x1+11x1x15+1x4x3)</a:t>
            </a:r>
          </a:p>
        </p:txBody>
      </p:sp>
      <p:sp>
        <p:nvSpPr>
          <p:cNvPr id="16389" name="TextBox 16388"/>
          <p:cNvSpPr txBox="1">
            <a:spLocks noChangeArrowheads="1"/>
          </p:cNvSpPr>
          <p:nvPr/>
        </p:nvSpPr>
        <p:spPr bwMode="auto">
          <a:xfrm>
            <a:off x="1403350" y="4221163"/>
            <a:ext cx="187325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 altLang="en-US" sz="2400"/>
              <a:t>= -35 </a:t>
            </a:r>
          </a:p>
        </p:txBody>
      </p:sp>
      <p:sp>
        <p:nvSpPr>
          <p:cNvPr id="16390" name="TextBox 16389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1192721" y="4828103"/>
            <a:ext cx="3941364" cy="461665"/>
          </a:xfrm>
          <a:prstGeom prst="rect">
            <a:avLst/>
          </a:prstGeom>
          <a:blipFill>
            <a:blip r:embed="rId4"/>
            <a:stretch>
              <a:fillRect l="-2632" t="-9211" b="-30263"/>
            </a:stretch>
          </a:blipFill>
        </p:spPr>
        <p:txBody>
          <a:bodyPr/>
          <a:lstStyle/>
          <a:p>
            <a:pPr>
              <a:defRPr/>
            </a:pPr>
            <a:r>
              <a:rPr lang="en-US">
                <a:noFill/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</a:p>
        </p:txBody>
      </p:sp>
      <p:sp>
        <p:nvSpPr>
          <p:cNvPr id="16391" name="TextBox 16390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1192721" y="5289768"/>
            <a:ext cx="3746579" cy="461665"/>
          </a:xfrm>
          <a:prstGeom prst="rect">
            <a:avLst/>
          </a:prstGeom>
          <a:blipFill>
            <a:blip r:embed="rId5"/>
            <a:stretch>
              <a:fillRect l="-326" b="-22667"/>
            </a:stretch>
          </a:blipFill>
        </p:spPr>
        <p:txBody>
          <a:bodyPr/>
          <a:lstStyle/>
          <a:p>
            <a:pPr>
              <a:defRPr/>
            </a:pPr>
            <a:r>
              <a:rPr lang="en-US">
                <a:noFill/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</a:p>
        </p:txBody>
      </p:sp>
      <p:sp>
        <p:nvSpPr>
          <p:cNvPr id="16392" name="TextBox 16391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2699791" y="5877272"/>
            <a:ext cx="2434293" cy="400110"/>
          </a:xfrm>
          <a:prstGeom prst="rect">
            <a:avLst/>
          </a:prstGeom>
          <a:blipFill>
            <a:blip r:embed="rId6"/>
            <a:stretch>
              <a:fillRect l="-2757" t="-6061" b="-27273"/>
            </a:stretch>
          </a:blipFill>
        </p:spPr>
        <p:txBody>
          <a:bodyPr/>
          <a:lstStyle/>
          <a:p>
            <a:pPr>
              <a:defRPr/>
            </a:pPr>
            <a:r>
              <a:rPr lang="en-US">
                <a:noFill/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37482317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63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63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63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63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63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63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63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63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63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63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6386" grpId="0"/>
      <p:bldP spid="16389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" t="39806" r="75702"/>
          <a:stretch>
            <a:fillRect/>
          </a:stretch>
        </p:blipFill>
        <p:spPr bwMode="auto">
          <a:xfrm>
            <a:off x="674688" y="809625"/>
            <a:ext cx="2176462" cy="866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650" t="35019" r="6142"/>
          <a:stretch>
            <a:fillRect/>
          </a:stretch>
        </p:blipFill>
        <p:spPr bwMode="auto">
          <a:xfrm>
            <a:off x="5986463" y="800100"/>
            <a:ext cx="2438400" cy="935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150172" y="1786167"/>
            <a:ext cx="2016224" cy="611834"/>
          </a:xfrm>
          <a:prstGeom prst="rect">
            <a:avLst/>
          </a:prstGeom>
          <a:blipFill>
            <a:blip r:embed="rId3"/>
            <a:stretch>
              <a:fillRect l="-3333"/>
            </a:stretch>
          </a:blipFill>
        </p:spPr>
        <p:txBody>
          <a:bodyPr/>
          <a:lstStyle/>
          <a:p>
            <a:pPr>
              <a:defRPr/>
            </a:pPr>
            <a:r>
              <a:rPr lang="en-US">
                <a:noFill/>
              </a:rPr>
              <a:t> </a:t>
            </a:r>
          </a:p>
        </p:txBody>
      </p:sp>
      <p:sp>
        <p:nvSpPr>
          <p:cNvPr id="15" name="TextBox 14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1796052" y="1926371"/>
            <a:ext cx="2741648" cy="307777"/>
          </a:xfrm>
          <a:prstGeom prst="rect">
            <a:avLst/>
          </a:prstGeom>
          <a:blipFill>
            <a:blip r:embed="rId4"/>
            <a:stretch>
              <a:fillRect l="-5791" t="-24000" r="-4677" b="-54000"/>
            </a:stretch>
          </a:blipFill>
        </p:spPr>
        <p:txBody>
          <a:bodyPr/>
          <a:lstStyle/>
          <a:p>
            <a:pPr>
              <a:defRPr/>
            </a:pPr>
            <a:r>
              <a:rPr lang="en-US">
                <a:noFill/>
              </a:rPr>
              <a:t> </a:t>
            </a:r>
          </a:p>
        </p:txBody>
      </p:sp>
      <p:sp>
        <p:nvSpPr>
          <p:cNvPr id="18" name="TextBox 17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481147" y="2732327"/>
            <a:ext cx="2778224" cy="519501"/>
          </a:xfrm>
          <a:prstGeom prst="rect">
            <a:avLst/>
          </a:prstGeom>
          <a:blipFill>
            <a:blip r:embed="rId5"/>
            <a:stretch>
              <a:fillRect b="-9412"/>
            </a:stretch>
          </a:blipFill>
        </p:spPr>
        <p:txBody>
          <a:bodyPr/>
          <a:lstStyle/>
          <a:p>
            <a:pPr>
              <a:defRPr/>
            </a:pPr>
            <a:r>
              <a:rPr lang="en-US">
                <a:noFill/>
              </a:rPr>
              <a:t> </a:t>
            </a:r>
          </a:p>
        </p:txBody>
      </p:sp>
      <p:sp>
        <p:nvSpPr>
          <p:cNvPr id="19" name="TextBox 18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467544" y="3515072"/>
            <a:ext cx="2778224" cy="513217"/>
          </a:xfrm>
          <a:prstGeom prst="rect">
            <a:avLst/>
          </a:prstGeom>
          <a:blipFill>
            <a:blip r:embed="rId6"/>
            <a:stretch>
              <a:fillRect b="-9524"/>
            </a:stretch>
          </a:blipFill>
        </p:spPr>
        <p:txBody>
          <a:bodyPr/>
          <a:lstStyle/>
          <a:p>
            <a:pPr>
              <a:defRPr/>
            </a:pPr>
            <a:r>
              <a:rPr lang="en-US">
                <a:noFill/>
              </a:rPr>
              <a:t> </a:t>
            </a:r>
          </a:p>
        </p:txBody>
      </p:sp>
      <p:sp>
        <p:nvSpPr>
          <p:cNvPr id="17" name="TextBox 16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366125" y="4244279"/>
            <a:ext cx="3384376" cy="662041"/>
          </a:xfrm>
          <a:prstGeom prst="rect">
            <a:avLst/>
          </a:prstGeom>
          <a:blipFill>
            <a:blip r:embed="rId7"/>
            <a:stretch>
              <a:fillRect l="-2703" b="-1835"/>
            </a:stretch>
          </a:blipFill>
        </p:spPr>
        <p:txBody>
          <a:bodyPr/>
          <a:lstStyle/>
          <a:p>
            <a:pPr>
              <a:defRPr/>
            </a:pPr>
            <a:r>
              <a:rPr lang="en-US">
                <a:noFill/>
              </a:rPr>
              <a:t> </a:t>
            </a:r>
          </a:p>
        </p:txBody>
      </p:sp>
      <p:sp>
        <p:nvSpPr>
          <p:cNvPr id="23" name="TextBox 22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403186" y="4963138"/>
            <a:ext cx="2656646" cy="662041"/>
          </a:xfrm>
          <a:prstGeom prst="rect">
            <a:avLst/>
          </a:prstGeom>
          <a:blipFill>
            <a:blip r:embed="rId8"/>
            <a:stretch>
              <a:fillRect l="-3440" r="-1835" b="-1835"/>
            </a:stretch>
          </a:blipFill>
        </p:spPr>
        <p:txBody>
          <a:bodyPr/>
          <a:lstStyle/>
          <a:p>
            <a:pPr>
              <a:defRPr/>
            </a:pPr>
            <a:r>
              <a:rPr lang="en-US">
                <a:noFill/>
              </a:rPr>
              <a:t> </a:t>
            </a:r>
          </a:p>
        </p:txBody>
      </p:sp>
      <p:sp>
        <p:nvSpPr>
          <p:cNvPr id="20492" name="TextBox 21"/>
          <p:cNvSpPr txBox="1">
            <a:spLocks noChangeArrowheads="1"/>
          </p:cNvSpPr>
          <p:nvPr/>
        </p:nvSpPr>
        <p:spPr bwMode="auto">
          <a:xfrm>
            <a:off x="120650" y="752475"/>
            <a:ext cx="72072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 sz="2400" b="1"/>
              <a:t>1B) </a:t>
            </a:r>
          </a:p>
        </p:txBody>
      </p:sp>
      <p:sp>
        <p:nvSpPr>
          <p:cNvPr id="20493" name="TextBox 25"/>
          <p:cNvSpPr txBox="1">
            <a:spLocks noChangeArrowheads="1"/>
          </p:cNvSpPr>
          <p:nvPr/>
        </p:nvSpPr>
        <p:spPr bwMode="auto">
          <a:xfrm>
            <a:off x="5556250" y="825500"/>
            <a:ext cx="72072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 sz="2400" b="1"/>
              <a:t>1A) </a:t>
            </a:r>
          </a:p>
        </p:txBody>
      </p:sp>
      <p:cxnSp>
        <p:nvCxnSpPr>
          <p:cNvPr id="27" name="Straight Connector 26"/>
          <p:cNvCxnSpPr>
            <a:cxnSpLocks/>
          </p:cNvCxnSpPr>
          <p:nvPr/>
        </p:nvCxnSpPr>
        <p:spPr>
          <a:xfrm flipH="1">
            <a:off x="4478338" y="782638"/>
            <a:ext cx="93662" cy="6107112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4621633" y="1675613"/>
            <a:ext cx="2016224" cy="611834"/>
          </a:xfrm>
          <a:prstGeom prst="rect">
            <a:avLst/>
          </a:prstGeom>
          <a:blipFill>
            <a:blip r:embed="rId9"/>
            <a:stretch>
              <a:fillRect l="-3021" r="-906"/>
            </a:stretch>
          </a:blipFill>
        </p:spPr>
        <p:txBody>
          <a:bodyPr/>
          <a:lstStyle/>
          <a:p>
            <a:pPr>
              <a:defRPr/>
            </a:pPr>
            <a:r>
              <a:rPr lang="en-US">
                <a:noFill/>
              </a:rPr>
              <a:t> </a:t>
            </a:r>
          </a:p>
        </p:txBody>
      </p:sp>
      <p:sp>
        <p:nvSpPr>
          <p:cNvPr id="31" name="TextBox 30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6317532" y="1816374"/>
            <a:ext cx="2768900" cy="307777"/>
          </a:xfrm>
          <a:prstGeom prst="rect">
            <a:avLst/>
          </a:prstGeom>
          <a:blipFill>
            <a:blip r:embed="rId10"/>
            <a:stretch>
              <a:fillRect t="-24000" r="-4615" b="-52000"/>
            </a:stretch>
          </a:blipFill>
        </p:spPr>
        <p:txBody>
          <a:bodyPr/>
          <a:lstStyle/>
          <a:p>
            <a:pPr>
              <a:defRPr/>
            </a:pPr>
            <a:r>
              <a:rPr lang="en-US">
                <a:noFill/>
              </a:rPr>
              <a:t> </a:t>
            </a:r>
          </a:p>
        </p:txBody>
      </p:sp>
      <p:sp>
        <p:nvSpPr>
          <p:cNvPr id="32" name="TextBox 31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4738650" y="2491458"/>
            <a:ext cx="2778224" cy="519501"/>
          </a:xfrm>
          <a:prstGeom prst="rect">
            <a:avLst/>
          </a:prstGeom>
          <a:blipFill>
            <a:blip r:embed="rId11"/>
            <a:stretch>
              <a:fillRect r="-658" b="-8235"/>
            </a:stretch>
          </a:blipFill>
        </p:spPr>
        <p:txBody>
          <a:bodyPr/>
          <a:lstStyle/>
          <a:p>
            <a:pPr>
              <a:defRPr/>
            </a:pPr>
            <a:r>
              <a:rPr lang="en-US">
                <a:noFill/>
              </a:rPr>
              <a:t> </a:t>
            </a:r>
          </a:p>
        </p:txBody>
      </p:sp>
      <p:sp>
        <p:nvSpPr>
          <p:cNvPr id="33" name="TextBox 32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4710732" y="3270018"/>
            <a:ext cx="3270842" cy="513217"/>
          </a:xfrm>
          <a:prstGeom prst="rect">
            <a:avLst/>
          </a:prstGeom>
          <a:blipFill>
            <a:blip r:embed="rId12"/>
            <a:stretch>
              <a:fillRect b="-9412"/>
            </a:stretch>
          </a:blipFill>
        </p:spPr>
        <p:txBody>
          <a:bodyPr/>
          <a:lstStyle/>
          <a:p>
            <a:pPr>
              <a:defRPr/>
            </a:pPr>
            <a:r>
              <a:rPr lang="en-US">
                <a:noFill/>
              </a:rPr>
              <a:t> </a:t>
            </a:r>
          </a:p>
        </p:txBody>
      </p:sp>
      <p:sp>
        <p:nvSpPr>
          <p:cNvPr id="34" name="TextBox 33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4584599" y="3989101"/>
            <a:ext cx="3384376" cy="662041"/>
          </a:xfrm>
          <a:prstGeom prst="rect">
            <a:avLst/>
          </a:prstGeom>
          <a:blipFill>
            <a:blip r:embed="rId13"/>
            <a:stretch>
              <a:fillRect l="-2703" b="-1835"/>
            </a:stretch>
          </a:blipFill>
        </p:spPr>
        <p:txBody>
          <a:bodyPr/>
          <a:lstStyle/>
          <a:p>
            <a:pPr>
              <a:defRPr/>
            </a:pPr>
            <a:r>
              <a:rPr lang="en-US">
                <a:noFill/>
              </a:rPr>
              <a:t> </a:t>
            </a:r>
          </a:p>
        </p:txBody>
      </p:sp>
      <p:sp>
        <p:nvSpPr>
          <p:cNvPr id="35" name="TextBox 34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4564477" y="4851366"/>
            <a:ext cx="2656646" cy="662041"/>
          </a:xfrm>
          <a:prstGeom prst="rect">
            <a:avLst/>
          </a:prstGeom>
          <a:blipFill>
            <a:blip r:embed="rId14"/>
            <a:stretch>
              <a:fillRect l="-3670" b="-2778"/>
            </a:stretch>
          </a:blipFill>
        </p:spPr>
        <p:txBody>
          <a:bodyPr/>
          <a:lstStyle/>
          <a:p>
            <a:pPr>
              <a:defRPr/>
            </a:pPr>
            <a:r>
              <a:rPr lang="en-US">
                <a:noFill/>
              </a:rPr>
              <a:t> </a:t>
            </a:r>
          </a:p>
        </p:txBody>
      </p:sp>
      <p:sp>
        <p:nvSpPr>
          <p:cNvPr id="29" name="TextBox 28"/>
          <p:cNvSpPr txBox="1">
            <a:spLocks noChangeArrowheads="1"/>
          </p:cNvSpPr>
          <p:nvPr/>
        </p:nvSpPr>
        <p:spPr bwMode="auto">
          <a:xfrm>
            <a:off x="552450" y="5883275"/>
            <a:ext cx="265588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ar-AE" sz="2000"/>
              <a:t>حل النظام </a:t>
            </a:r>
            <a:r>
              <a:rPr lang="en-US" sz="2000"/>
              <a:t> ( 5 , -6 ) </a:t>
            </a:r>
          </a:p>
        </p:txBody>
      </p:sp>
      <p:sp>
        <p:nvSpPr>
          <p:cNvPr id="37" name="TextBox 36"/>
          <p:cNvSpPr txBox="1">
            <a:spLocks noChangeArrowheads="1"/>
          </p:cNvSpPr>
          <p:nvPr/>
        </p:nvSpPr>
        <p:spPr bwMode="auto">
          <a:xfrm>
            <a:off x="4670425" y="5805488"/>
            <a:ext cx="26574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ar-AE" sz="2000"/>
              <a:t>حل النظام </a:t>
            </a:r>
            <a:r>
              <a:rPr lang="en-US" sz="2000"/>
              <a:t> ( 4 , 3 ) </a:t>
            </a: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257175"/>
            <a:ext cx="6903139" cy="49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417350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4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4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 nodeType="clickPar">
                      <p:stCondLst>
                        <p:cond delay="indefinite"/>
                      </p:stCondLst>
                      <p:childTnLst>
                        <p:par>
                          <p:cTn id="7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 nodeType="clickPar">
                      <p:stCondLst>
                        <p:cond delay="indefinite"/>
                      </p:stCondLst>
                      <p:childTnLst>
                        <p:par>
                          <p:cTn id="7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 nodeType="clickPar">
                      <p:stCondLst>
                        <p:cond delay="indefinite"/>
                      </p:stCondLst>
                      <p:childTnLst>
                        <p:par>
                          <p:cTn id="8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 nodeType="clickPar">
                      <p:stCondLst>
                        <p:cond delay="indefinite"/>
                      </p:stCondLst>
                      <p:childTnLst>
                        <p:par>
                          <p:cTn id="8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 nodeType="clickPar">
                      <p:stCondLst>
                        <p:cond delay="indefinite"/>
                      </p:stCondLst>
                      <p:childTnLst>
                        <p:par>
                          <p:cTn id="9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7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extBox 28"/>
          <p:cNvSpPr txBox="1">
            <a:spLocks noChangeArrowheads="1"/>
          </p:cNvSpPr>
          <p:nvPr/>
        </p:nvSpPr>
        <p:spPr bwMode="auto">
          <a:xfrm>
            <a:off x="552450" y="5883275"/>
            <a:ext cx="265588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ar-AE" sz="2000" dirty="0"/>
              <a:t>حل النظام </a:t>
            </a:r>
            <a:r>
              <a:rPr lang="en-US" sz="2000" dirty="0"/>
              <a:t> (1 ,2  ) </a:t>
            </a: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257175"/>
            <a:ext cx="6903139" cy="49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1158284" y="983456"/>
                <a:ext cx="2333596" cy="9541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latin typeface="Cambria Math"/>
                        </a:rPr>
                        <m:t>3</m:t>
                      </m:r>
                      <m:r>
                        <a:rPr lang="en-GB" sz="2800" b="0" i="1" smtClean="0">
                          <a:latin typeface="Cambria Math"/>
                        </a:rPr>
                        <m:t>𝑥</m:t>
                      </m:r>
                      <m:r>
                        <a:rPr lang="en-GB" sz="2800" b="0" i="1" smtClean="0">
                          <a:latin typeface="Cambria Math"/>
                        </a:rPr>
                        <m:t>+</m:t>
                      </m:r>
                      <m:r>
                        <a:rPr lang="en-GB" sz="2800" b="0" i="1" smtClean="0">
                          <a:latin typeface="Cambria Math"/>
                        </a:rPr>
                        <m:t>𝑦</m:t>
                      </m:r>
                      <m:r>
                        <a:rPr lang="en-GB" sz="2800" b="0" i="1" smtClean="0">
                          <a:latin typeface="Cambria Math"/>
                        </a:rPr>
                        <m:t>=5</m:t>
                      </m:r>
                    </m:oMath>
                  </m:oMathPara>
                </a14:m>
                <a:endParaRPr lang="en-GB" sz="2800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latin typeface="Cambria Math"/>
                        </a:rPr>
                        <m:t>2</m:t>
                      </m:r>
                      <m:r>
                        <a:rPr lang="en-GB" sz="2800" b="0" i="1" smtClean="0">
                          <a:latin typeface="Cambria Math"/>
                        </a:rPr>
                        <m:t>𝑥</m:t>
                      </m:r>
                      <m:r>
                        <a:rPr lang="en-GB" sz="2800" b="0" i="1" smtClean="0">
                          <a:latin typeface="Cambria Math"/>
                        </a:rPr>
                        <m:t>−</m:t>
                      </m:r>
                      <m:r>
                        <a:rPr lang="en-GB" sz="2800" b="0" i="1" smtClean="0">
                          <a:latin typeface="Cambria Math"/>
                        </a:rPr>
                        <m:t>𝑦</m:t>
                      </m:r>
                      <m:r>
                        <a:rPr lang="en-GB" sz="2800" b="0" i="1" smtClean="0">
                          <a:latin typeface="Cambria Math"/>
                        </a:rPr>
                        <m:t>=0</m:t>
                      </m:r>
                    </m:oMath>
                  </m:oMathPara>
                </a14:m>
                <a:endParaRPr lang="en-GB" sz="2800" dirty="0"/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58284" y="983456"/>
                <a:ext cx="2333596" cy="954107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444677" y="2292812"/>
                <a:ext cx="2034742" cy="80817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latin typeface="Cambria Math"/>
                        </a:rPr>
                        <m:t>𝑐</m:t>
                      </m:r>
                      <m:r>
                        <a:rPr lang="en-GB" sz="2800" b="0" i="1" smtClean="0">
                          <a:latin typeface="Cambria Math"/>
                        </a:rPr>
                        <m:t>=</m:t>
                      </m:r>
                      <m:d>
                        <m:dPr>
                          <m:begChr m:val="|"/>
                          <m:endChr m:val="|"/>
                          <m:ctrlPr>
                            <a:rPr lang="en-GB" sz="28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en-GB" sz="2800" b="0" i="1" smtClean="0"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r>
                                <a:rPr lang="en-GB" sz="2800" b="0" i="1" smtClean="0">
                                  <a:latin typeface="Cambria Math"/>
                                </a:rPr>
                                <m:t>3     1</m:t>
                              </m:r>
                            </m:e>
                            <m:e>
                              <m:r>
                                <a:rPr lang="en-GB" sz="2800" b="0" i="1" smtClean="0">
                                  <a:latin typeface="Cambria Math"/>
                                </a:rPr>
                                <m:t>2  −1</m:t>
                              </m:r>
                            </m:e>
                          </m:eqArr>
                        </m:e>
                      </m:d>
                    </m:oMath>
                  </m:oMathPara>
                </a14:m>
                <a:endParaRPr lang="en-GB" sz="2800" dirty="0"/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4677" y="2292812"/>
                <a:ext cx="2034742" cy="808170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2325081" y="2534096"/>
                <a:ext cx="521357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latin typeface="Cambria Math"/>
                        </a:rPr>
                        <m:t>=−5</m:t>
                      </m:r>
                    </m:oMath>
                  </m:oMathPara>
                </a14:m>
                <a:endParaRPr lang="en-GB" sz="280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25081" y="2534096"/>
                <a:ext cx="521357" cy="523220"/>
              </a:xfrm>
              <a:prstGeom prst="rect">
                <a:avLst/>
              </a:prstGeom>
              <a:blipFill rotWithShape="1">
                <a:blip r:embed="rId5"/>
                <a:stretch>
                  <a:fillRect r="-7093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120651" y="3500850"/>
                <a:ext cx="2356022" cy="81958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i="1" smtClean="0">
                          <a:latin typeface="Cambria Math"/>
                          <a:ea typeface="Cambria Math"/>
                        </a:rPr>
                        <m:t>∆</m:t>
                      </m:r>
                      <m:r>
                        <a:rPr lang="en-GB" sz="2800" b="0" i="1" smtClean="0">
                          <a:latin typeface="Cambria Math"/>
                          <a:ea typeface="Cambria Math"/>
                        </a:rPr>
                        <m:t>𝑥</m:t>
                      </m:r>
                      <m:r>
                        <a:rPr lang="en-GB" sz="2800" b="0" i="1" smtClean="0">
                          <a:latin typeface="Cambria Math"/>
                          <a:ea typeface="Cambria Math"/>
                        </a:rPr>
                        <m:t>=</m:t>
                      </m:r>
                      <m:d>
                        <m:dPr>
                          <m:begChr m:val="|"/>
                          <m:endChr m:val="|"/>
                          <m:ctrlPr>
                            <a:rPr lang="en-GB" sz="2800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en-GB" sz="2800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eqArrPr>
                            <m:e>
                              <m:r>
                                <a:rPr lang="en-GB" sz="2800" b="0" i="1" smtClean="0">
                                  <a:latin typeface="Cambria Math"/>
                                  <a:ea typeface="Cambria Math"/>
                                </a:rPr>
                                <m:t>5      1</m:t>
                              </m:r>
                            </m:e>
                            <m:e>
                              <m:r>
                                <a:rPr lang="en-GB" sz="2800" b="0" i="1" smtClean="0">
                                  <a:latin typeface="Cambria Math"/>
                                  <a:ea typeface="Cambria Math"/>
                                </a:rPr>
                                <m:t>0  −1</m:t>
                              </m:r>
                            </m:e>
                          </m:eqArr>
                        </m:e>
                      </m:d>
                    </m:oMath>
                  </m:oMathPara>
                </a14:m>
                <a:endParaRPr lang="en-GB" sz="2800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0651" y="3500850"/>
                <a:ext cx="2356022" cy="819583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2737891" y="3627839"/>
                <a:ext cx="508546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latin typeface="Cambria Math"/>
                        </a:rPr>
                        <m:t>=−5</m:t>
                      </m:r>
                    </m:oMath>
                  </m:oMathPara>
                </a14:m>
                <a:endParaRPr lang="en-GB" sz="2800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37891" y="3627839"/>
                <a:ext cx="508546" cy="523220"/>
              </a:xfrm>
              <a:prstGeom prst="rect">
                <a:avLst/>
              </a:prstGeom>
              <a:blipFill rotWithShape="1">
                <a:blip r:embed="rId7"/>
                <a:stretch>
                  <a:fillRect r="-7381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444677" y="4828103"/>
                <a:ext cx="2452762" cy="81958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i="1" smtClean="0">
                          <a:latin typeface="Cambria Math"/>
                          <a:ea typeface="Cambria Math"/>
                        </a:rPr>
                        <m:t>∆</m:t>
                      </m:r>
                      <m:r>
                        <a:rPr lang="en-GB" sz="2800" b="0" i="1" smtClean="0">
                          <a:latin typeface="Cambria Math"/>
                          <a:ea typeface="Cambria Math"/>
                        </a:rPr>
                        <m:t>𝑦</m:t>
                      </m:r>
                      <m:r>
                        <a:rPr lang="en-GB" sz="2800" b="0" i="1" smtClean="0">
                          <a:latin typeface="Cambria Math"/>
                          <a:ea typeface="Cambria Math"/>
                        </a:rPr>
                        <m:t>=</m:t>
                      </m:r>
                      <m:d>
                        <m:dPr>
                          <m:begChr m:val="|"/>
                          <m:endChr m:val="|"/>
                          <m:ctrlPr>
                            <a:rPr lang="en-GB" sz="2800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en-GB" sz="2800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eqArrPr>
                            <m:e>
                              <m:r>
                                <a:rPr lang="en-GB" sz="2800" b="0" i="1" smtClean="0">
                                  <a:latin typeface="Cambria Math"/>
                                  <a:ea typeface="Cambria Math"/>
                                </a:rPr>
                                <m:t>3    5</m:t>
                              </m:r>
                            </m:e>
                            <m:e>
                              <m:r>
                                <a:rPr lang="en-GB" sz="2800" b="0" i="1" smtClean="0">
                                  <a:latin typeface="Cambria Math"/>
                                  <a:ea typeface="Cambria Math"/>
                                </a:rPr>
                                <m:t>2   0</m:t>
                              </m:r>
                            </m:e>
                          </m:eqArr>
                        </m:e>
                      </m:d>
                    </m:oMath>
                  </m:oMathPara>
                </a14:m>
                <a:endParaRPr lang="en-GB" sz="2800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4677" y="4828103"/>
                <a:ext cx="2452762" cy="819583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2737891" y="5007061"/>
                <a:ext cx="648072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latin typeface="Cambria Math"/>
                        </a:rPr>
                        <m:t>=−10</m:t>
                      </m:r>
                    </m:oMath>
                  </m:oMathPara>
                </a14:m>
                <a:endParaRPr lang="en-GB" sz="280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37891" y="5007061"/>
                <a:ext cx="648072" cy="523220"/>
              </a:xfrm>
              <a:prstGeom prst="rect">
                <a:avLst/>
              </a:prstGeom>
              <a:blipFill rotWithShape="1">
                <a:blip r:embed="rId9"/>
                <a:stretch>
                  <a:fillRect r="-6886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Right Arrow 10"/>
          <p:cNvSpPr/>
          <p:nvPr/>
        </p:nvSpPr>
        <p:spPr>
          <a:xfrm>
            <a:off x="4355976" y="3627839"/>
            <a:ext cx="720080" cy="523220"/>
          </a:xfrm>
          <a:prstGeom prst="rightArrow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5508104" y="3627839"/>
                <a:ext cx="2016224" cy="90191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latin typeface="Cambria Math"/>
                        </a:rPr>
                        <m:t>𝑥</m:t>
                      </m:r>
                      <m:r>
                        <a:rPr lang="en-GB" sz="28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GB" sz="28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0" i="1" smtClean="0">
                              <a:latin typeface="Cambria Math"/>
                              <a:ea typeface="Cambria Math"/>
                            </a:rPr>
                            <m:t>∆</m:t>
                          </m:r>
                          <m:r>
                            <a:rPr lang="en-GB" sz="2800" b="0" i="1" smtClean="0">
                              <a:latin typeface="Cambria Math"/>
                              <a:ea typeface="Cambria Math"/>
                            </a:rPr>
                            <m:t>𝑥</m:t>
                          </m:r>
                        </m:num>
                        <m:den>
                          <m:r>
                            <a:rPr lang="en-GB" sz="2800" b="0" i="1" smtClean="0">
                              <a:latin typeface="Cambria Math"/>
                            </a:rPr>
                            <m:t>𝑐</m:t>
                          </m:r>
                        </m:den>
                      </m:f>
                      <m:r>
                        <a:rPr lang="en-GB" sz="2800" b="0" i="1" smtClean="0">
                          <a:latin typeface="Cambria Math"/>
                        </a:rPr>
                        <m:t>=1</m:t>
                      </m:r>
                    </m:oMath>
                  </m:oMathPara>
                </a14:m>
                <a:endParaRPr lang="en-GB" sz="2800" dirty="0"/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08104" y="3627839"/>
                <a:ext cx="2016224" cy="901914"/>
              </a:xfrm>
              <a:prstGeom prst="rect">
                <a:avLst/>
              </a:prstGeom>
              <a:blipFill rotWithShape="1"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Right Arrow 12"/>
          <p:cNvSpPr/>
          <p:nvPr/>
        </p:nvSpPr>
        <p:spPr>
          <a:xfrm>
            <a:off x="4355976" y="5085184"/>
            <a:ext cx="720080" cy="445097"/>
          </a:xfrm>
          <a:prstGeom prst="rightArrow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5508104" y="5085184"/>
                <a:ext cx="2016224" cy="90191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latin typeface="Cambria Math"/>
                        </a:rPr>
                        <m:t>𝑦</m:t>
                      </m:r>
                      <m:r>
                        <a:rPr lang="en-GB" sz="28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GB" sz="28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0" i="1" smtClean="0">
                              <a:latin typeface="Cambria Math"/>
                              <a:ea typeface="Cambria Math"/>
                            </a:rPr>
                            <m:t>∆</m:t>
                          </m:r>
                          <m:r>
                            <a:rPr lang="en-GB" sz="2800" b="0" i="1" smtClean="0">
                              <a:latin typeface="Cambria Math"/>
                              <a:ea typeface="Cambria Math"/>
                            </a:rPr>
                            <m:t>𝑦</m:t>
                          </m:r>
                        </m:num>
                        <m:den>
                          <m:r>
                            <a:rPr lang="en-GB" sz="2800" b="0" i="1" smtClean="0">
                              <a:latin typeface="Cambria Math"/>
                            </a:rPr>
                            <m:t>𝑐</m:t>
                          </m:r>
                        </m:den>
                      </m:f>
                      <m:r>
                        <a:rPr lang="en-GB" sz="2800" b="0" i="1" smtClean="0">
                          <a:latin typeface="Cambria Math"/>
                        </a:rPr>
                        <m:t>=2</m:t>
                      </m:r>
                    </m:oMath>
                  </m:oMathPara>
                </a14:m>
                <a:endParaRPr lang="en-GB" sz="2800" dirty="0"/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08104" y="5085184"/>
                <a:ext cx="2016224" cy="901914"/>
              </a:xfrm>
              <a:prstGeom prst="rect">
                <a:avLst/>
              </a:prstGeom>
              <a:blipFill rotWithShape="1"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315692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" grpId="0"/>
      <p:bldP spid="6" grpId="0"/>
      <p:bldP spid="7" grpId="0"/>
      <p:bldP spid="8" grpId="0"/>
      <p:bldP spid="9" grpId="0"/>
      <p:bldP spid="10" grpId="0"/>
      <p:bldP spid="11" grpId="0" animBg="1"/>
      <p:bldP spid="12" grpId="0"/>
      <p:bldP spid="13" grpId="0" animBg="1"/>
      <p:bldP spid="14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825" b="78133"/>
          <a:stretch>
            <a:fillRect/>
          </a:stretch>
        </p:blipFill>
        <p:spPr bwMode="auto">
          <a:xfrm>
            <a:off x="3130550" y="158750"/>
            <a:ext cx="5867400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3798279" y="747927"/>
            <a:ext cx="1870512" cy="738151"/>
          </a:xfrm>
          <a:prstGeom prst="rect">
            <a:avLst/>
          </a:prstGeom>
          <a:blipFill>
            <a:blip r:embed="rId3"/>
            <a:stretch>
              <a:fillRect l="-4235"/>
            </a:stretch>
          </a:blipFill>
        </p:spPr>
        <p:txBody>
          <a:bodyPr/>
          <a:lstStyle/>
          <a:p>
            <a:pPr>
              <a:defRPr/>
            </a:pPr>
            <a:r>
              <a:rPr lang="en-US">
                <a:noFill/>
              </a:rPr>
              <a:t> </a:t>
            </a:r>
          </a:p>
        </p:txBody>
      </p:sp>
      <p:sp>
        <p:nvSpPr>
          <p:cNvPr id="4" name="TextBox 3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5889543" y="689828"/>
            <a:ext cx="3230125" cy="912429"/>
          </a:xfrm>
          <a:prstGeom prst="rect">
            <a:avLst/>
          </a:pr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pPr>
              <a:defRPr/>
            </a:pPr>
            <a:r>
              <a:rPr lang="en-US">
                <a:noFill/>
              </a:rPr>
              <a:t> </a:t>
            </a:r>
          </a:p>
        </p:txBody>
      </p:sp>
      <p:sp>
        <p:nvSpPr>
          <p:cNvPr id="7" name="TextBox 6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5034753" y="2384683"/>
            <a:ext cx="2720479" cy="670568"/>
          </a:xfrm>
          <a:prstGeom prst="rect">
            <a:avLst/>
          </a:pr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pPr>
              <a:defRPr/>
            </a:pPr>
            <a:r>
              <a:rPr lang="en-US">
                <a:noFill/>
              </a:rPr>
              <a:t> </a:t>
            </a:r>
          </a:p>
        </p:txBody>
      </p:sp>
      <p:sp>
        <p:nvSpPr>
          <p:cNvPr id="12" name="TextBox 11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5034753" y="3375989"/>
            <a:ext cx="2720479" cy="670568"/>
          </a:xfrm>
          <a:prstGeom prst="rect">
            <a:avLst/>
          </a:pr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pPr>
              <a:defRPr/>
            </a:pPr>
            <a:r>
              <a:rPr lang="en-US">
                <a:noFill/>
              </a:rPr>
              <a:t> </a:t>
            </a:r>
          </a:p>
        </p:txBody>
      </p:sp>
      <p:sp>
        <p:nvSpPr>
          <p:cNvPr id="13" name="TextBox 12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5056890" y="4555926"/>
            <a:ext cx="2503497" cy="676852"/>
          </a:xfrm>
          <a:prstGeom prst="rect">
            <a:avLst/>
          </a:pr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pPr>
              <a:defRPr/>
            </a:pPr>
            <a:r>
              <a:rPr lang="en-US">
                <a:noFill/>
              </a:rPr>
              <a:t> </a:t>
            </a:r>
          </a:p>
        </p:txBody>
      </p:sp>
      <p:pic>
        <p:nvPicPr>
          <p:cNvPr id="24584" name="Picture 14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61" t="40019" r="75537" b="46349"/>
          <a:stretch>
            <a:fillRect/>
          </a:stretch>
        </p:blipFill>
        <p:spPr bwMode="auto">
          <a:xfrm>
            <a:off x="261938" y="690563"/>
            <a:ext cx="3598862" cy="1420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TextBox 17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398353" y="3201699"/>
            <a:ext cx="3093527" cy="912494"/>
          </a:xfrm>
          <a:prstGeom prst="rect">
            <a:avLst/>
          </a:prstGeom>
          <a:blipFill>
            <a:blip r:embed="rId9"/>
            <a:stretch>
              <a:fillRect r="-1772"/>
            </a:stretch>
          </a:blipFill>
        </p:spPr>
        <p:txBody>
          <a:bodyPr/>
          <a:lstStyle/>
          <a:p>
            <a:pPr>
              <a:defRPr/>
            </a:pPr>
            <a:r>
              <a:rPr lang="en-US">
                <a:noFill/>
              </a:rPr>
              <a:t> </a:t>
            </a:r>
          </a:p>
        </p:txBody>
      </p:sp>
      <p:sp>
        <p:nvSpPr>
          <p:cNvPr id="19" name="TextBox 18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214003" y="4444264"/>
            <a:ext cx="4176464" cy="912429"/>
          </a:xfrm>
          <a:prstGeom prst="rect">
            <a:avLst/>
          </a:prstGeom>
          <a:blipFill>
            <a:blip r:embed="rId10"/>
            <a:stretch>
              <a:fillRect/>
            </a:stretch>
          </a:blipFill>
        </p:spPr>
        <p:txBody>
          <a:bodyPr/>
          <a:lstStyle/>
          <a:p>
            <a:pPr>
              <a:defRPr/>
            </a:pPr>
            <a:r>
              <a:rPr lang="en-US">
                <a:noFill/>
              </a:rPr>
              <a:t> </a:t>
            </a:r>
          </a:p>
        </p:txBody>
      </p:sp>
      <p:sp>
        <p:nvSpPr>
          <p:cNvPr id="20" name="TextBox 19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398353" y="2222060"/>
            <a:ext cx="4176464" cy="912429"/>
          </a:xfrm>
          <a:prstGeom prst="rect">
            <a:avLst/>
          </a:prstGeom>
          <a:blipFill>
            <a:blip r:embed="rId11"/>
            <a:stretch>
              <a:fillRect l="-1460"/>
            </a:stretch>
          </a:blipFill>
        </p:spPr>
        <p:txBody>
          <a:bodyPr/>
          <a:lstStyle/>
          <a:p>
            <a:pPr>
              <a:defRPr/>
            </a:pPr>
            <a:r>
              <a:rPr lang="en-US">
                <a:noFill/>
              </a:rPr>
              <a:t> 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048000" y="5622925"/>
            <a:ext cx="3167063" cy="4619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ar-AE" sz="2400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حل النظام </a:t>
            </a:r>
            <a:r>
              <a:rPr lang="en-US" sz="2400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( 4 , -2 , 5 )</a:t>
            </a:r>
          </a:p>
        </p:txBody>
      </p:sp>
    </p:spTree>
    <p:extLst>
      <p:ext uri="{BB962C8B-B14F-4D97-AF65-F5344CB8AC3E}">
        <p14:creationId xmlns:p14="http://schemas.microsoft.com/office/powerpoint/2010/main" val="12690586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45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45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7" grpId="0" animBg="1"/>
      <p:bldP spid="12" grpId="0" animBg="1"/>
      <p:bldP spid="13" grpId="0" animBg="1"/>
      <p:bldP spid="18" grpId="0" animBg="1"/>
      <p:bldP spid="19" grpId="0" animBg="1"/>
      <p:bldP spid="20" grpId="0" animBg="1"/>
      <p:bldP spid="14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755576" y="3051597"/>
                <a:ext cx="1044116" cy="461665"/>
              </a:xfrm>
              <a:prstGeom prst="rect">
                <a:avLst/>
              </a:prstGeom>
            </p:spPr>
            <p:style>
              <a:lnRef idx="1">
                <a:schemeClr val="accent5"/>
              </a:lnRef>
              <a:fillRef idx="2">
                <a:schemeClr val="accent5"/>
              </a:fillRef>
              <a:effectRef idx="1">
                <a:schemeClr val="accent5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r>
                  <a:rPr lang="en-GB" sz="2400" b="0" dirty="0"/>
                  <a:t>X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/>
                      </a:rPr>
                      <m:t>.</m:t>
                    </m:r>
                    <m:r>
                      <a:rPr lang="en-GB" sz="2400" b="0" i="1" smtClean="0">
                        <a:latin typeface="Cambria Math"/>
                      </a:rPr>
                      <m:t>𝑌</m:t>
                    </m:r>
                    <m:r>
                      <a:rPr lang="en-GB" sz="2400" b="0" i="1" smtClean="0">
                        <a:latin typeface="Cambria Math"/>
                      </a:rPr>
                      <m:t>=</m:t>
                    </m:r>
                  </m:oMath>
                </a14:m>
                <a:endParaRPr lang="en-GB" sz="2400" dirty="0"/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5576" y="3051597"/>
                <a:ext cx="1044116" cy="461665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1787787" y="2929543"/>
                <a:ext cx="1838191" cy="70577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24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en-GB" sz="2400" i="1" smtClean="0"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r>
                                <a:rPr lang="en-GB" sz="2400" i="1" smtClean="0">
                                  <a:latin typeface="Cambria Math"/>
                                </a:rPr>
                                <m:t>4</m:t>
                              </m:r>
                              <m:r>
                                <a:rPr lang="en-GB" sz="2400" b="0" i="1" smtClean="0">
                                  <a:latin typeface="Cambria Math"/>
                                </a:rPr>
                                <m:t>          −1</m:t>
                              </m:r>
                            </m:e>
                            <m:e>
                              <m:r>
                                <a:rPr lang="en-GB" sz="2400" b="0" i="1" smtClean="0">
                                  <a:latin typeface="Cambria Math"/>
                                </a:rPr>
                                <m:t>2              −2</m:t>
                              </m:r>
                            </m:e>
                          </m:eqArr>
                        </m:e>
                      </m:d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87787" y="2929543"/>
                <a:ext cx="1838191" cy="705771"/>
              </a:xfrm>
              <a:prstGeom prst="rect">
                <a:avLst/>
              </a:prstGeom>
              <a:blipFill rotWithShape="1">
                <a:blip r:embed="rId3"/>
                <a:stretch>
                  <a:fillRect r="-894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5076056" y="3037918"/>
                <a:ext cx="2592288" cy="71327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 smtClean="0">
                          <a:latin typeface="Cambria Math"/>
                          <a:ea typeface="Cambria Math"/>
                        </a:rPr>
                        <m:t>=</m:t>
                      </m:r>
                      <m:d>
                        <m:dPr>
                          <m:ctrlPr>
                            <a:rPr lang="en-GB" sz="240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en-GB" sz="2400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eqArrPr>
                            <m:e>
                              <m:r>
                                <a:rPr lang="en-GB" sz="2400" b="0" i="1" smtClean="0">
                                  <a:latin typeface="Cambria Math"/>
                                  <a:ea typeface="Cambria Math"/>
                                </a:rPr>
                                <m:t>1       0</m:t>
                              </m:r>
                            </m:e>
                            <m:e>
                              <m:r>
                                <a:rPr lang="en-GB" sz="2400" b="0" i="1" smtClean="0">
                                  <a:latin typeface="Cambria Math"/>
                                  <a:ea typeface="Cambria Math"/>
                                </a:rPr>
                                <m:t>0     1</m:t>
                              </m:r>
                            </m:e>
                          </m:eqArr>
                        </m:e>
                      </m:d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76056" y="3037918"/>
                <a:ext cx="2592288" cy="713272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7003" y="332656"/>
            <a:ext cx="7835244" cy="20882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9982" y="2612843"/>
            <a:ext cx="1554812" cy="11879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755576" y="4725144"/>
                <a:ext cx="1296144" cy="461665"/>
              </a:xfrm>
              <a:prstGeom prst="rect">
                <a:avLst/>
              </a:prstGeom>
            </p:spPr>
            <p:style>
              <a:lnRef idx="1">
                <a:schemeClr val="accent5"/>
              </a:lnRef>
              <a:fillRef idx="2">
                <a:schemeClr val="accent5"/>
              </a:fillRef>
              <a:effectRef idx="1">
                <a:schemeClr val="accent5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latin typeface="Cambria Math"/>
                        </a:rPr>
                        <m:t>𝑌</m:t>
                      </m:r>
                      <m:r>
                        <a:rPr lang="en-GB" sz="2400" b="0" i="1" smtClean="0">
                          <a:latin typeface="Cambria Math"/>
                        </a:rPr>
                        <m:t> . </m:t>
                      </m:r>
                      <m:r>
                        <a:rPr lang="en-GB" sz="2400" b="0" i="1" smtClean="0">
                          <a:latin typeface="Cambria Math"/>
                        </a:rPr>
                        <m:t>𝑋</m:t>
                      </m:r>
                      <m:r>
                        <a:rPr lang="en-GB" sz="2400" b="0" i="1" smtClean="0">
                          <a:latin typeface="Cambria Math"/>
                        </a:rPr>
                        <m:t>=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5576" y="4725144"/>
                <a:ext cx="1296144" cy="461665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8991" y="4358902"/>
            <a:ext cx="1562929" cy="11941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/>
              <p:cNvSpPr/>
              <p:nvPr/>
            </p:nvSpPr>
            <p:spPr>
              <a:xfrm>
                <a:off x="3974152" y="4716056"/>
                <a:ext cx="2203808" cy="70589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24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en-GB" sz="2400" i="1" smtClean="0"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r>
                                <a:rPr lang="en-GB" sz="2400" i="1" smtClean="0">
                                  <a:latin typeface="Cambria Math"/>
                                </a:rPr>
                                <m:t>4</m:t>
                              </m:r>
                              <m:r>
                                <a:rPr lang="en-GB" sz="2400" b="0" i="1" smtClean="0">
                                  <a:latin typeface="Cambria Math"/>
                                </a:rPr>
                                <m:t>          −1</m:t>
                              </m:r>
                            </m:e>
                            <m:e>
                              <m:r>
                                <a:rPr lang="en-GB" sz="2400" b="0" i="1" smtClean="0">
                                  <a:latin typeface="Cambria Math"/>
                                </a:rPr>
                                <m:t>2              −2</m:t>
                              </m:r>
                            </m:e>
                          </m:eqArr>
                        </m:e>
                      </m:d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7" name="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74152" y="4716056"/>
                <a:ext cx="2203808" cy="705899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/>
              <p:cNvSpPr/>
              <p:nvPr/>
            </p:nvSpPr>
            <p:spPr>
              <a:xfrm>
                <a:off x="6372200" y="4632555"/>
                <a:ext cx="1681166" cy="70814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 smtClean="0">
                          <a:latin typeface="Cambria Math"/>
                          <a:ea typeface="Cambria Math"/>
                        </a:rPr>
                        <m:t>=</m:t>
                      </m:r>
                      <m:d>
                        <m:dPr>
                          <m:ctrlPr>
                            <a:rPr lang="en-GB" sz="240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en-GB" sz="2400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eqArrPr>
                            <m:e>
                              <m:r>
                                <a:rPr lang="en-GB" sz="2400" b="0" i="1" smtClean="0">
                                  <a:latin typeface="Cambria Math"/>
                                  <a:ea typeface="Cambria Math"/>
                                </a:rPr>
                                <m:t>1       0</m:t>
                              </m:r>
                            </m:e>
                            <m:e>
                              <m:r>
                                <a:rPr lang="en-GB" sz="2400" b="0" i="1" smtClean="0">
                                  <a:latin typeface="Cambria Math"/>
                                  <a:ea typeface="Cambria Math"/>
                                </a:rPr>
                                <m:t>0     1</m:t>
                              </m:r>
                            </m:e>
                          </m:eqArr>
                        </m:e>
                      </m:d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8" name="Rectangle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72200" y="4632555"/>
                <a:ext cx="1681166" cy="708143"/>
              </a:xfrm>
              <a:prstGeom prst="rect">
                <a:avLst/>
              </a:prstGeom>
              <a:blipFill rotWithShape="1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TextBox 8"/>
          <p:cNvSpPr txBox="1"/>
          <p:nvPr/>
        </p:nvSpPr>
        <p:spPr>
          <a:xfrm>
            <a:off x="1420130" y="5584521"/>
            <a:ext cx="4518502" cy="1015663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ar-AE" sz="6000" dirty="0">
                <a:latin typeface="Aldhabi" pitchFamily="2" charset="-78"/>
                <a:cs typeface="Aldhabi" pitchFamily="2" charset="-78"/>
              </a:rPr>
              <a:t>المصفوفتان متعاكستان</a:t>
            </a:r>
            <a:endParaRPr lang="en-GB" sz="6000" dirty="0">
              <a:latin typeface="Aldhabi" pitchFamily="2" charset="-78"/>
              <a:cs typeface="Aldhabi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8805493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4" grpId="0"/>
      <p:bldP spid="6" grpId="0" animBg="1"/>
      <p:bldP spid="7" grpId="0"/>
      <p:bldP spid="9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45547" y="404664"/>
            <a:ext cx="6237383" cy="5760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340768"/>
            <a:ext cx="3952073" cy="10778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755576" y="2780928"/>
                <a:ext cx="1044116" cy="461665"/>
              </a:xfrm>
              <a:prstGeom prst="rect">
                <a:avLst/>
              </a:prstGeom>
            </p:spPr>
            <p:style>
              <a:lnRef idx="1">
                <a:schemeClr val="accent5"/>
              </a:lnRef>
              <a:fillRef idx="2">
                <a:schemeClr val="accent5"/>
              </a:fillRef>
              <a:effectRef idx="1">
                <a:schemeClr val="accent5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latin typeface="Cambria Math"/>
                        </a:rPr>
                        <m:t>𝐴</m:t>
                      </m:r>
                      <m:r>
                        <a:rPr lang="en-GB" sz="2400" b="0" i="1" smtClean="0">
                          <a:latin typeface="Cambria Math"/>
                        </a:rPr>
                        <m:t>.</m:t>
                      </m:r>
                      <m:r>
                        <a:rPr lang="en-GB" sz="2400" b="0" i="1" smtClean="0">
                          <a:latin typeface="Cambria Math"/>
                        </a:rPr>
                        <m:t>𝐵</m:t>
                      </m:r>
                      <m:r>
                        <a:rPr lang="en-GB" sz="2400" b="0" i="1" smtClean="0">
                          <a:latin typeface="Cambria Math"/>
                        </a:rPr>
                        <m:t>=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5576" y="2780928"/>
                <a:ext cx="1044116" cy="461665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2045546" y="2658874"/>
                <a:ext cx="3030509" cy="70577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24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en-GB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r>
                                <a:rPr lang="en-GB" sz="2400" b="0" i="1" smtClean="0">
                                  <a:latin typeface="Cambria Math"/>
                                </a:rPr>
                                <m:t>2        1</m:t>
                              </m:r>
                            </m:e>
                            <m:e>
                              <m:r>
                                <a:rPr lang="en-GB" sz="2400" b="0" i="1" smtClean="0">
                                  <a:latin typeface="Cambria Math"/>
                                </a:rPr>
                                <m:t>−1     0</m:t>
                              </m:r>
                            </m:e>
                          </m:eqArr>
                        </m:e>
                      </m:d>
                      <m:r>
                        <a:rPr lang="en-GB" sz="2400" b="0" i="1" smtClean="0">
                          <a:latin typeface="Cambria Math"/>
                        </a:rPr>
                        <m:t> </m:t>
                      </m:r>
                      <m:d>
                        <m:dPr>
                          <m:ctrlPr>
                            <a:rPr lang="en-GB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en-GB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r>
                                <a:rPr lang="en-GB" sz="2400" b="0" i="1" smtClean="0">
                                  <a:latin typeface="Cambria Math"/>
                                </a:rPr>
                                <m:t>1      2</m:t>
                              </m:r>
                            </m:e>
                            <m:e>
                              <m:r>
                                <a:rPr lang="en-GB" sz="2400" b="0" i="1" smtClean="0">
                                  <a:latin typeface="Cambria Math"/>
                                </a:rPr>
                                <m:t>2        1</m:t>
                              </m:r>
                            </m:e>
                          </m:eqArr>
                        </m:e>
                      </m:d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45546" y="2658874"/>
                <a:ext cx="3030509" cy="705771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5364088" y="2780928"/>
                <a:ext cx="864096" cy="71327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 smtClean="0">
                          <a:latin typeface="Cambria Math"/>
                          <a:ea typeface="Cambria Math"/>
                        </a:rPr>
                        <m:t>=</m:t>
                      </m:r>
                      <m:d>
                        <m:dPr>
                          <m:ctrlPr>
                            <a:rPr lang="en-GB" sz="240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en-GB" sz="2400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eqArrPr>
                            <m:e>
                              <m:r>
                                <a:rPr lang="en-GB" sz="2400" b="0" i="1" smtClean="0">
                                  <a:latin typeface="Cambria Math"/>
                                  <a:ea typeface="Cambria Math"/>
                                </a:rPr>
                                <m:t>4        5</m:t>
                              </m:r>
                            </m:e>
                            <m:e>
                              <m:r>
                                <a:rPr lang="en-GB" sz="2400" b="0" i="1" smtClean="0">
                                  <a:latin typeface="Cambria Math"/>
                                  <a:ea typeface="Cambria Math"/>
                                </a:rPr>
                                <m:t>−1     −2</m:t>
                              </m:r>
                            </m:e>
                          </m:eqArr>
                        </m:e>
                      </m:d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64088" y="2780928"/>
                <a:ext cx="864096" cy="713272"/>
              </a:xfrm>
              <a:prstGeom prst="rect">
                <a:avLst/>
              </a:prstGeom>
              <a:blipFill rotWithShape="1">
                <a:blip r:embed="rId6"/>
                <a:stretch>
                  <a:fillRect r="-12464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/>
          <p:cNvSpPr txBox="1"/>
          <p:nvPr/>
        </p:nvSpPr>
        <p:spPr>
          <a:xfrm>
            <a:off x="1475656" y="4149080"/>
            <a:ext cx="4752528" cy="1015663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ar-AE" sz="6000" dirty="0">
                <a:latin typeface="Aldhabi" pitchFamily="2" charset="-78"/>
                <a:cs typeface="Aldhabi" pitchFamily="2" charset="-78"/>
              </a:rPr>
              <a:t>المصفوفات غير متعاكستان</a:t>
            </a:r>
            <a:endParaRPr lang="en-GB" sz="6000" dirty="0">
              <a:latin typeface="Aldhabi" pitchFamily="2" charset="-78"/>
              <a:cs typeface="Aldhabi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0693832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4" grpId="0"/>
      <p:bldP spid="5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وان 8"/>
          <p:cNvSpPr txBox="1">
            <a:spLocks/>
          </p:cNvSpPr>
          <p:nvPr/>
        </p:nvSpPr>
        <p:spPr>
          <a:xfrm>
            <a:off x="2057500" y="116632"/>
            <a:ext cx="5112568" cy="764704"/>
          </a:xfrm>
          <a:prstGeom prst="rect">
            <a:avLst/>
          </a:prstGeom>
          <a:gradFill>
            <a:gsLst>
              <a:gs pos="0">
                <a:srgbClr val="FBEAC7"/>
              </a:gs>
              <a:gs pos="17999">
                <a:srgbClr val="FEE7F2"/>
              </a:gs>
              <a:gs pos="36000">
                <a:srgbClr val="FAC77D"/>
              </a:gs>
              <a:gs pos="61000">
                <a:srgbClr val="FBA97D"/>
              </a:gs>
              <a:gs pos="82001">
                <a:srgbClr val="FBD49C"/>
              </a:gs>
              <a:gs pos="100000">
                <a:srgbClr val="FEE7F2"/>
              </a:gs>
            </a:gsLst>
            <a:lin ang="5400000" scaled="0"/>
          </a:gradFill>
        </p:spPr>
        <p:txBody>
          <a:bodyPr vert="horz" lIns="91440" tIns="45720" rIns="91440" bIns="45720" rtlCol="1" anchor="ctr">
            <a:norm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3200" b="1" dirty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متى يوجد للمصفوفة  </a:t>
            </a:r>
            <a:r>
              <a:rPr lang="en-US" sz="3200" b="1" dirty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A</a:t>
            </a:r>
            <a:r>
              <a:rPr lang="ar-SA" sz="3200" b="1" dirty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  </a:t>
            </a:r>
            <a:r>
              <a:rPr lang="ar-AE" sz="3200" b="1" dirty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معكوس</a:t>
            </a:r>
            <a:r>
              <a:rPr lang="ar-SA" sz="3200" b="1" dirty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؟</a:t>
            </a:r>
            <a:endParaRPr kumimoji="0" lang="ar-SA" sz="32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4" name="قوس كبير أيسر 3"/>
          <p:cNvSpPr/>
          <p:nvPr/>
        </p:nvSpPr>
        <p:spPr>
          <a:xfrm rot="5400000">
            <a:off x="4037720" y="-810852"/>
            <a:ext cx="936104" cy="4608512"/>
          </a:xfrm>
          <a:prstGeom prst="leftBrace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" name="مستطيل 4"/>
          <p:cNvSpPr/>
          <p:nvPr/>
        </p:nvSpPr>
        <p:spPr>
          <a:xfrm>
            <a:off x="1553444" y="2105472"/>
            <a:ext cx="1938436" cy="523220"/>
          </a:xfrm>
          <a:prstGeom prst="rect">
            <a:avLst/>
          </a:prstGeom>
          <a:gradFill>
            <a:gsLst>
              <a:gs pos="0">
                <a:srgbClr val="5E9EFF"/>
              </a:gs>
              <a:gs pos="39999">
                <a:srgbClr val="85C2FF"/>
              </a:gs>
              <a:gs pos="70000">
                <a:srgbClr val="C4D6EB"/>
              </a:gs>
              <a:gs pos="100000">
                <a:srgbClr val="FFEBFA"/>
              </a:gs>
            </a:gsLst>
            <a:lin ang="5400000" scaled="0"/>
          </a:gradFill>
        </p:spPr>
        <p:txBody>
          <a:bodyPr wrap="square">
            <a:spAutoFit/>
          </a:bodyPr>
          <a:lstStyle/>
          <a:p>
            <a:pPr algn="ctr"/>
            <a:r>
              <a:rPr lang="ar-SA" sz="2800" b="1" dirty="0">
                <a:solidFill>
                  <a:srgbClr val="002060"/>
                </a:solidFill>
              </a:rPr>
              <a:t>  </a:t>
            </a:r>
            <a:r>
              <a:rPr lang="en-US" sz="2800" b="1" dirty="0">
                <a:solidFill>
                  <a:srgbClr val="002060"/>
                </a:solidFill>
              </a:rPr>
              <a:t> 0</a:t>
            </a:r>
            <a:r>
              <a:rPr lang="ar-SA" sz="2800" b="1" dirty="0">
                <a:solidFill>
                  <a:srgbClr val="002060"/>
                </a:solidFill>
              </a:rPr>
              <a:t>= </a:t>
            </a:r>
            <a:r>
              <a:rPr lang="en-US" sz="2800" b="1" dirty="0">
                <a:solidFill>
                  <a:srgbClr val="002060"/>
                </a:solidFill>
              </a:rPr>
              <a:t> </a:t>
            </a:r>
            <a:r>
              <a:rPr lang="en-US" sz="2800" b="1" dirty="0">
                <a:solidFill>
                  <a:srgbClr val="002060"/>
                </a:solidFill>
                <a:latin typeface="Agency FB"/>
              </a:rPr>
              <a:t>|A</a:t>
            </a:r>
            <a:r>
              <a:rPr lang="ar-SA" sz="2800" b="1" dirty="0">
                <a:solidFill>
                  <a:srgbClr val="002060"/>
                </a:solidFill>
              </a:rPr>
              <a:t> </a:t>
            </a:r>
            <a:r>
              <a:rPr lang="en-US" sz="2800" b="1" dirty="0">
                <a:solidFill>
                  <a:srgbClr val="002060"/>
                </a:solidFill>
                <a:latin typeface="Agency FB"/>
              </a:rPr>
              <a:t>|</a:t>
            </a:r>
            <a:endParaRPr lang="ar-SA" sz="2800" dirty="0"/>
          </a:p>
        </p:txBody>
      </p:sp>
      <p:sp>
        <p:nvSpPr>
          <p:cNvPr id="1843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ar-SA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مستطيل 5"/>
              <p:cNvSpPr/>
              <p:nvPr/>
            </p:nvSpPr>
            <p:spPr>
              <a:xfrm>
                <a:off x="5024958" y="2097454"/>
                <a:ext cx="2802532" cy="584775"/>
              </a:xfrm>
              <a:prstGeom prst="rect">
                <a:avLst/>
              </a:prstGeom>
              <a:gradFill>
                <a:gsLst>
                  <a:gs pos="0">
                    <a:srgbClr val="5E9EFF"/>
                  </a:gs>
                  <a:gs pos="39999">
                    <a:srgbClr val="85C2FF"/>
                  </a:gs>
                  <a:gs pos="70000">
                    <a:srgbClr val="C4D6EB"/>
                  </a:gs>
                  <a:gs pos="100000">
                    <a:srgbClr val="FFEBFA"/>
                  </a:gs>
                </a:gsLst>
                <a:lin ang="5400000" scaled="0"/>
              </a:gradFill>
              <a:ln>
                <a:solidFill>
                  <a:srgbClr val="FF0000"/>
                </a:solidFill>
              </a:ln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ar-SA" sz="3200" b="1" dirty="0">
                    <a:solidFill>
                      <a:srgbClr val="002060"/>
                    </a:solidFill>
                  </a:rPr>
                  <a:t>  </a:t>
                </a:r>
                <a:r>
                  <a:rPr lang="en-US" sz="3200" b="1" dirty="0">
                    <a:solidFill>
                      <a:srgbClr val="002060"/>
                    </a:solidFill>
                  </a:rPr>
                  <a:t> 0</a:t>
                </a:r>
                <a14:m>
                  <m:oMath xmlns:m="http://schemas.openxmlformats.org/officeDocument/2006/math">
                    <m:r>
                      <a:rPr lang="en-US" sz="3200" b="1" i="1" smtClean="0">
                        <a:solidFill>
                          <a:srgbClr val="002060"/>
                        </a:solidFill>
                        <a:latin typeface="Cambria Math"/>
                        <a:ea typeface="Cambria Math"/>
                      </a:rPr>
                      <m:t>≠</m:t>
                    </m:r>
                  </m:oMath>
                </a14:m>
                <a:r>
                  <a:rPr lang="en-US" sz="3200" b="1" dirty="0">
                    <a:solidFill>
                      <a:srgbClr val="002060"/>
                    </a:solidFill>
                    <a:latin typeface="Agency FB"/>
                  </a:rPr>
                  <a:t>|A</a:t>
                </a:r>
                <a:r>
                  <a:rPr lang="ar-SA" sz="3200" b="1" dirty="0">
                    <a:solidFill>
                      <a:srgbClr val="002060"/>
                    </a:solidFill>
                  </a:rPr>
                  <a:t> </a:t>
                </a:r>
                <a:r>
                  <a:rPr lang="en-US" sz="3200" b="1" dirty="0">
                    <a:solidFill>
                      <a:srgbClr val="002060"/>
                    </a:solidFill>
                    <a:latin typeface="Agency FB"/>
                  </a:rPr>
                  <a:t>|</a:t>
                </a:r>
                <a:endParaRPr lang="ar-SA" sz="3200" dirty="0"/>
              </a:p>
            </p:txBody>
          </p:sp>
        </mc:Choice>
        <mc:Fallback xmlns="">
          <p:sp>
            <p:nvSpPr>
              <p:cNvPr id="6" name="مستطيل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24958" y="2097454"/>
                <a:ext cx="2802532" cy="584775"/>
              </a:xfrm>
              <a:prstGeom prst="rect">
                <a:avLst/>
              </a:prstGeom>
              <a:blipFill rotWithShape="1">
                <a:blip r:embed="rId3"/>
                <a:stretch>
                  <a:fillRect t="-16327" b="-32653"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مستطيل 10"/>
          <p:cNvSpPr/>
          <p:nvPr/>
        </p:nvSpPr>
        <p:spPr>
          <a:xfrm>
            <a:off x="323528" y="2969568"/>
            <a:ext cx="3661563" cy="1477328"/>
          </a:xfrm>
          <a:prstGeom prst="rect">
            <a:avLst/>
          </a:prstGeom>
          <a:gradFill>
            <a:gsLst>
              <a:gs pos="0">
                <a:srgbClr val="5E9EFF"/>
              </a:gs>
              <a:gs pos="39999">
                <a:srgbClr val="85C2FF"/>
              </a:gs>
              <a:gs pos="70000">
                <a:srgbClr val="C4D6EB"/>
              </a:gs>
              <a:gs pos="100000">
                <a:srgbClr val="FFEBFA"/>
              </a:gs>
            </a:gsLst>
            <a:lin ang="5400000" scaled="0"/>
          </a:gradFill>
        </p:spPr>
        <p:txBody>
          <a:bodyPr wrap="square">
            <a:spAutoFit/>
          </a:bodyPr>
          <a:lstStyle/>
          <a:p>
            <a:pPr algn="ctr"/>
            <a:r>
              <a:rPr lang="ar-SA" sz="3000" b="1" dirty="0">
                <a:solidFill>
                  <a:srgbClr val="002060"/>
                </a:solidFill>
                <a:cs typeface="Times New Roman"/>
              </a:rPr>
              <a:t>في هذه الحالة لا يوجد </a:t>
            </a:r>
            <a:r>
              <a:rPr lang="ar-AE" sz="3000" b="1" dirty="0">
                <a:solidFill>
                  <a:srgbClr val="002060"/>
                </a:solidFill>
                <a:cs typeface="Times New Roman"/>
              </a:rPr>
              <a:t>معكوس</a:t>
            </a:r>
            <a:r>
              <a:rPr lang="ar-SA" sz="3000" b="1" dirty="0">
                <a:solidFill>
                  <a:srgbClr val="002060"/>
                </a:solidFill>
                <a:cs typeface="Times New Roman"/>
              </a:rPr>
              <a:t> ضربي للمصفوفة </a:t>
            </a:r>
            <a:r>
              <a:rPr lang="en-US" sz="3000" b="1" dirty="0">
                <a:solidFill>
                  <a:srgbClr val="002060"/>
                </a:solidFill>
                <a:cs typeface="Times New Roman"/>
              </a:rPr>
              <a:t>A</a:t>
            </a:r>
            <a:r>
              <a:rPr lang="ar-SA" sz="3000" b="1" dirty="0">
                <a:solidFill>
                  <a:srgbClr val="002060"/>
                </a:solidFill>
                <a:cs typeface="Times New Roman"/>
              </a:rPr>
              <a:t> </a:t>
            </a:r>
            <a:endParaRPr lang="ar-SA" dirty="0"/>
          </a:p>
        </p:txBody>
      </p:sp>
      <p:sp>
        <p:nvSpPr>
          <p:cNvPr id="12" name="مستطيل 11"/>
          <p:cNvSpPr/>
          <p:nvPr/>
        </p:nvSpPr>
        <p:spPr>
          <a:xfrm>
            <a:off x="5020673" y="2962017"/>
            <a:ext cx="3661563" cy="1015663"/>
          </a:xfrm>
          <a:prstGeom prst="rect">
            <a:avLst/>
          </a:prstGeom>
          <a:gradFill>
            <a:gsLst>
              <a:gs pos="0">
                <a:srgbClr val="5E9EFF"/>
              </a:gs>
              <a:gs pos="39999">
                <a:srgbClr val="85C2FF"/>
              </a:gs>
              <a:gs pos="70000">
                <a:srgbClr val="C4D6EB"/>
              </a:gs>
              <a:gs pos="100000">
                <a:srgbClr val="FFEBFA"/>
              </a:gs>
            </a:gsLst>
            <a:lin ang="5400000" scaled="0"/>
          </a:gradFill>
        </p:spPr>
        <p:txBody>
          <a:bodyPr wrap="square">
            <a:spAutoFit/>
          </a:bodyPr>
          <a:lstStyle/>
          <a:p>
            <a:pPr algn="ctr"/>
            <a:r>
              <a:rPr lang="ar-SA" sz="3000" b="1" dirty="0">
                <a:solidFill>
                  <a:srgbClr val="002060"/>
                </a:solidFill>
                <a:cs typeface="Times New Roman"/>
              </a:rPr>
              <a:t>في هذه الحالة يوجد </a:t>
            </a:r>
            <a:r>
              <a:rPr lang="ar-AE" sz="3000" b="1" dirty="0">
                <a:solidFill>
                  <a:srgbClr val="002060"/>
                </a:solidFill>
                <a:cs typeface="Times New Roman"/>
              </a:rPr>
              <a:t>معكوس</a:t>
            </a:r>
            <a:r>
              <a:rPr lang="ar-SA" sz="3000" b="1" dirty="0">
                <a:solidFill>
                  <a:srgbClr val="002060"/>
                </a:solidFill>
                <a:cs typeface="Times New Roman"/>
              </a:rPr>
              <a:t> ضربي للمصفوفة </a:t>
            </a:r>
            <a:r>
              <a:rPr lang="en-US" sz="3000" b="1" dirty="0">
                <a:solidFill>
                  <a:srgbClr val="002060"/>
                </a:solidFill>
                <a:cs typeface="Times New Roman"/>
              </a:rPr>
              <a:t>A</a:t>
            </a:r>
            <a:r>
              <a:rPr lang="ar-SA" sz="3000" b="1" dirty="0">
                <a:solidFill>
                  <a:srgbClr val="002060"/>
                </a:solidFill>
                <a:cs typeface="Times New Roman"/>
              </a:rPr>
              <a:t> </a:t>
            </a:r>
            <a:endParaRPr lang="ar-SA" dirty="0"/>
          </a:p>
        </p:txBody>
      </p:sp>
      <p:pic>
        <p:nvPicPr>
          <p:cNvPr id="18435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1520" y="4509120"/>
            <a:ext cx="8892480" cy="2214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2B568273-61BE-4C9B-A047-FAD31AF82797}"/>
              </a:ext>
            </a:extLst>
          </p:cNvPr>
          <p:cNvSpPr/>
          <p:nvPr/>
        </p:nvSpPr>
        <p:spPr>
          <a:xfrm>
            <a:off x="4953000" y="4896544"/>
            <a:ext cx="1447800" cy="437455"/>
          </a:xfrm>
          <a:prstGeom prst="round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AE" sz="2400" b="1" dirty="0">
                <a:solidFill>
                  <a:srgbClr val="C00000"/>
                </a:solidFill>
              </a:rPr>
              <a:t>معوس</a:t>
            </a:r>
            <a:endParaRPr lang="en-US" sz="24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339971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84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84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11" grpId="0" animBg="1"/>
      <p:bldP spid="12" grpId="0" animBg="1"/>
      <p:bldP spid="2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404664"/>
            <a:ext cx="6094184" cy="5749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196752"/>
            <a:ext cx="1990515" cy="8332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5796136" y="2032517"/>
            <a:ext cx="3168352" cy="830997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ar-AE" sz="4800" dirty="0">
                <a:latin typeface="Aldhabi" pitchFamily="2" charset="-78"/>
                <a:cs typeface="Aldhabi" pitchFamily="2" charset="-78"/>
              </a:rPr>
              <a:t>مصفوفة المعاملات</a:t>
            </a:r>
            <a:endParaRPr lang="en-GB" sz="4800" dirty="0">
              <a:latin typeface="Aldhabi" pitchFamily="2" charset="-78"/>
              <a:cs typeface="Aldhabi" pitchFamily="2" charset="-78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3347864" y="2157526"/>
                <a:ext cx="2173095" cy="70577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latin typeface="Cambria Math"/>
                        </a:rPr>
                        <m:t>𝐴</m:t>
                      </m:r>
                      <m:r>
                        <a:rPr lang="ar-AE" sz="2400" b="0" i="1" smtClean="0">
                          <a:latin typeface="Cambria Math"/>
                        </a:rPr>
                        <m:t>=</m:t>
                      </m:r>
                      <m:d>
                        <m:dPr>
                          <m:ctrlPr>
                            <a:rPr lang="en-GB" sz="24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ar-AE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r>
                                <a:rPr lang="ar-AE" sz="2400" b="0" i="1" smtClean="0">
                                  <a:latin typeface="Cambria Math"/>
                                </a:rPr>
                                <m:t>−2      1</m:t>
                              </m:r>
                            </m:e>
                            <m:e>
                              <m:r>
                                <a:rPr lang="ar-AE" sz="2400" b="0" i="1" smtClean="0">
                                  <a:latin typeface="Cambria Math"/>
                                </a:rPr>
                                <m:t>1        1</m:t>
                              </m:r>
                            </m:e>
                          </m:eqArr>
                        </m:e>
                      </m:d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47864" y="2157526"/>
                <a:ext cx="2173095" cy="705771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1763688" y="3356992"/>
                <a:ext cx="3623156" cy="7861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b="0" i="1" smtClean="0">
                              <a:latin typeface="Cambria Math"/>
                            </a:rPr>
                            <m:t>𝐴</m:t>
                          </m:r>
                        </m:e>
                        <m:sup>
                          <m:r>
                            <a:rPr lang="en-GB" sz="2400" b="0" i="1" smtClean="0">
                              <a:latin typeface="Cambria Math"/>
                            </a:rPr>
                            <m:t>−1</m:t>
                          </m:r>
                        </m:sup>
                      </m:sSup>
                      <m:r>
                        <a:rPr lang="en-GB" sz="24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GB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400" b="0" i="1" smtClean="0">
                              <a:latin typeface="Cambria Math"/>
                            </a:rPr>
                            <m:t>−1</m:t>
                          </m:r>
                        </m:num>
                        <m:den>
                          <m:r>
                            <a:rPr lang="en-GB" sz="2400" b="0" i="1" smtClean="0">
                              <a:latin typeface="Cambria Math"/>
                            </a:rPr>
                            <m:t>3</m:t>
                          </m:r>
                        </m:den>
                      </m:f>
                      <m:d>
                        <m:dPr>
                          <m:ctrlPr>
                            <a:rPr lang="en-GB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en-GB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r>
                                <a:rPr lang="en-GB" sz="2400" b="0" i="1" smtClean="0">
                                  <a:latin typeface="Cambria Math"/>
                                </a:rPr>
                                <m:t>1       −1</m:t>
                              </m:r>
                            </m:e>
                            <m:e>
                              <m:r>
                                <a:rPr lang="en-GB" sz="2400" b="0" i="1" smtClean="0">
                                  <a:latin typeface="Cambria Math"/>
                                </a:rPr>
                                <m:t>−1          −2</m:t>
                              </m:r>
                            </m:e>
                          </m:eqArr>
                        </m:e>
                      </m:d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63688" y="3356992"/>
                <a:ext cx="3623156" cy="786177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1115616" y="4437112"/>
                <a:ext cx="1368152" cy="10707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24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en-GB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r>
                                <a:rPr lang="en-GB" sz="2400" b="0" i="1" smtClean="0">
                                  <a:latin typeface="Cambria Math"/>
                                </a:rPr>
                                <m:t>𝑥</m:t>
                              </m:r>
                            </m:e>
                            <m:e/>
                            <m:e>
                              <m:r>
                                <a:rPr lang="en-GB" sz="2400" b="0" i="1" smtClean="0">
                                  <a:latin typeface="Cambria Math"/>
                                </a:rPr>
                                <m:t>𝑦</m:t>
                              </m:r>
                            </m:e>
                          </m:eqArr>
                        </m:e>
                      </m:d>
                      <m:r>
                        <a:rPr lang="en-GB" sz="2400" b="0" i="1" smtClean="0">
                          <a:latin typeface="Cambria Math"/>
                        </a:rPr>
                        <m:t>=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15616" y="4437112"/>
                <a:ext cx="1368152" cy="1070742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2483768" y="4460988"/>
                <a:ext cx="3960440" cy="130824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24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en-GB" sz="2400" i="1" smtClean="0"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box>
                                <m:boxPr>
                                  <m:ctrlPr>
                                    <a:rPr lang="en-GB" sz="24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boxPr>
                                <m:e>
                                  <m:argPr>
                                    <m:argSz m:val="-1"/>
                                  </m:argPr>
                                  <m:f>
                                    <m:fPr>
                                      <m:ctrlPr>
                                        <a:rPr lang="en-GB" sz="240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GB" sz="2400" b="0" i="1" smtClean="0">
                                          <a:latin typeface="Cambria Math"/>
                                        </a:rPr>
                                        <m:t>−1</m:t>
                                      </m:r>
                                    </m:num>
                                    <m:den>
                                      <m:r>
                                        <a:rPr lang="en-GB" sz="2400" b="0" i="1" smtClean="0">
                                          <a:latin typeface="Cambria Math"/>
                                        </a:rPr>
                                        <m:t>3</m:t>
                                      </m:r>
                                    </m:den>
                                  </m:f>
                                </m:e>
                              </m:box>
                              <m:r>
                                <a:rPr lang="en-GB" sz="2400" b="0" i="1" smtClean="0">
                                  <a:latin typeface="Cambria Math"/>
                                </a:rPr>
                                <m:t>             </m:t>
                              </m:r>
                              <m:box>
                                <m:boxPr>
                                  <m:ctrlPr>
                                    <a:rPr lang="en-GB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boxPr>
                                <m:e>
                                  <m:argPr>
                                    <m:argSz m:val="-1"/>
                                  </m:argPr>
                                  <m:eqArr>
                                    <m:eqArrPr>
                                      <m:ctrlPr>
                                        <a:rPr lang="en-GB" sz="24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eqArrPr>
                                    <m:e>
                                      <m:f>
                                        <m:fPr>
                                          <m:ctrlPr>
                                            <a:rPr lang="en-GB" sz="2400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fPr>
                                        <m:num>
                                          <m:r>
                                            <a:rPr lang="en-GB" sz="2400" b="0" i="1" smtClean="0">
                                              <a:latin typeface="Cambria Math"/>
                                            </a:rPr>
                                            <m:t>1</m:t>
                                          </m:r>
                                        </m:num>
                                        <m:den>
                                          <m:r>
                                            <a:rPr lang="en-GB" sz="2400" b="0" i="1" smtClean="0">
                                              <a:latin typeface="Cambria Math"/>
                                            </a:rPr>
                                            <m:t>3</m:t>
                                          </m:r>
                                        </m:den>
                                      </m:f>
                                    </m:e>
                                    <m:e/>
                                  </m:eqArr>
                                </m:e>
                              </m:box>
                            </m:e>
                            <m:e>
                              <m:box>
                                <m:boxPr>
                                  <m:ctrlPr>
                                    <a:rPr lang="en-GB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boxPr>
                                <m:e>
                                  <m:argPr>
                                    <m:argSz m:val="-1"/>
                                  </m:argPr>
                                  <m:f>
                                    <m:fPr>
                                      <m:ctrlPr>
                                        <a:rPr lang="en-GB" sz="24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GB" sz="2400" b="0" i="1" smtClean="0">
                                          <a:latin typeface="Cambria Math"/>
                                        </a:rPr>
                                        <m:t>1</m:t>
                                      </m:r>
                                    </m:num>
                                    <m:den>
                                      <m:r>
                                        <a:rPr lang="en-GB" sz="2400" b="0" i="1" smtClean="0">
                                          <a:latin typeface="Cambria Math"/>
                                        </a:rPr>
                                        <m:t>3</m:t>
                                      </m:r>
                                    </m:den>
                                  </m:f>
                                </m:e>
                              </m:box>
                              <m:r>
                                <a:rPr lang="en-GB" sz="2400" b="0" i="1" smtClean="0">
                                  <a:latin typeface="Cambria Math"/>
                                </a:rPr>
                                <m:t>               </m:t>
                              </m:r>
                              <m:box>
                                <m:boxPr>
                                  <m:ctrlPr>
                                    <a:rPr lang="en-GB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boxPr>
                                <m:e>
                                  <m:argPr>
                                    <m:argSz m:val="-1"/>
                                  </m:argPr>
                                  <m:f>
                                    <m:fPr>
                                      <m:ctrlPr>
                                        <a:rPr lang="en-GB" sz="24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GB" sz="2400" b="0" i="1" smtClean="0">
                                          <a:latin typeface="Cambria Math"/>
                                        </a:rPr>
                                        <m:t>2</m:t>
                                      </m:r>
                                    </m:num>
                                    <m:den>
                                      <m:r>
                                        <a:rPr lang="en-GB" sz="2400" b="0" i="1" smtClean="0">
                                          <a:latin typeface="Cambria Math"/>
                                        </a:rPr>
                                        <m:t>3</m:t>
                                      </m:r>
                                    </m:den>
                                  </m:f>
                                </m:e>
                              </m:box>
                            </m:e>
                          </m:eqArr>
                        </m:e>
                      </m:d>
                      <m:d>
                        <m:dPr>
                          <m:ctrlPr>
                            <a:rPr lang="en-GB" sz="24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en-GB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r>
                                <a:rPr lang="en-GB" sz="2400" b="0" i="1" smtClean="0">
                                  <a:latin typeface="Cambria Math"/>
                                </a:rPr>
                                <m:t>9</m:t>
                              </m:r>
                            </m:e>
                            <m:e/>
                            <m:e>
                              <m:r>
                                <a:rPr lang="en-GB" sz="2400" b="0" i="1" smtClean="0">
                                  <a:latin typeface="Cambria Math"/>
                                </a:rPr>
                                <m:t>3</m:t>
                              </m:r>
                            </m:e>
                          </m:eqArr>
                        </m:e>
                      </m:d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83768" y="4460988"/>
                <a:ext cx="3960440" cy="1308243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5796136" y="4540305"/>
                <a:ext cx="1584176" cy="122892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i="1" smtClean="0">
                          <a:latin typeface="Cambria Math"/>
                          <a:ea typeface="Cambria Math"/>
                        </a:rPr>
                        <m:t>=</m:t>
                      </m:r>
                      <m:d>
                        <m:dPr>
                          <m:ctrlPr>
                            <a:rPr lang="en-GB" sz="280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en-GB" sz="2800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eqArrPr>
                            <m:e>
                              <m:r>
                                <a:rPr lang="en-GB" sz="2800" b="0" i="1" smtClean="0">
                                  <a:latin typeface="Cambria Math"/>
                                  <a:ea typeface="Cambria Math"/>
                                </a:rPr>
                                <m:t>−2</m:t>
                              </m:r>
                            </m:e>
                            <m:e/>
                            <m:e>
                              <m:r>
                                <a:rPr lang="en-GB" sz="2800" b="0" i="1" smtClean="0">
                                  <a:latin typeface="Cambria Math"/>
                                  <a:ea typeface="Cambria Math"/>
                                </a:rPr>
                                <m:t>5</m:t>
                              </m:r>
                            </m:e>
                          </m:eqArr>
                        </m:e>
                      </m:d>
                    </m:oMath>
                  </m:oMathPara>
                </a14:m>
                <a:endParaRPr lang="en-GB" sz="2800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96136" y="4540305"/>
                <a:ext cx="1584176" cy="1228926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600943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4" grpId="0"/>
      <p:bldP spid="5" grpId="0"/>
      <p:bldP spid="6" grpId="0"/>
      <p:bldP spid="7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</TotalTime>
  <Words>860</Words>
  <Application>Microsoft Office PowerPoint</Application>
  <PresentationFormat>On-screen Show (4:3)</PresentationFormat>
  <Paragraphs>203</Paragraphs>
  <Slides>32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3" baseType="lpstr">
      <vt:lpstr>Office Theme</vt:lpstr>
      <vt:lpstr>مراجعة على المصفوفات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مراجعة على المصفوفات</dc:title>
  <dc:creator>HP</dc:creator>
  <cp:lastModifiedBy>asifhammoud1978@gmail.com</cp:lastModifiedBy>
  <cp:revision>5</cp:revision>
  <dcterms:created xsi:type="dcterms:W3CDTF">2020-11-09T17:24:46Z</dcterms:created>
  <dcterms:modified xsi:type="dcterms:W3CDTF">2024-09-14T18:32:27Z</dcterms:modified>
</cp:coreProperties>
</file>