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67" r:id="rId2"/>
    <p:sldId id="275" r:id="rId3"/>
    <p:sldId id="256" r:id="rId4"/>
    <p:sldId id="257" r:id="rId5"/>
    <p:sldId id="260" r:id="rId6"/>
    <p:sldId id="258" r:id="rId7"/>
    <p:sldId id="259" r:id="rId8"/>
    <p:sldId id="273" r:id="rId9"/>
    <p:sldId id="269" r:id="rId10"/>
    <p:sldId id="262" r:id="rId11"/>
    <p:sldId id="261" r:id="rId12"/>
    <p:sldId id="263" r:id="rId13"/>
    <p:sldId id="264" r:id="rId14"/>
    <p:sldId id="265" r:id="rId15"/>
    <p:sldId id="270" r:id="rId16"/>
    <p:sldId id="271" r:id="rId17"/>
    <p:sldId id="272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3000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970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4287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368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108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600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490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27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527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340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49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9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/>
          <p:cNvSpPr txBox="1">
            <a:spLocks noChangeArrowheads="1"/>
          </p:cNvSpPr>
          <p:nvPr/>
        </p:nvSpPr>
        <p:spPr bwMode="auto">
          <a:xfrm>
            <a:off x="7452320" y="7938"/>
            <a:ext cx="1709143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ar-AE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مدرسة</a:t>
            </a:r>
            <a:r>
              <a:rPr lang="ar-AE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الحكمة 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ar-AE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قسم الثانوى بنين 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ar-AE" alt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فرع النعيمية 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ar-AE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توجيه العلوم </a:t>
            </a:r>
            <a:endParaRPr lang="en-US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5577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5301208"/>
            <a:ext cx="889248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AE" b="1" dirty="0">
                <a:solidFill>
                  <a:srgbClr val="FF0000"/>
                </a:solidFill>
              </a:rPr>
              <a:t>معلم المادة </a:t>
            </a:r>
            <a:r>
              <a:rPr lang="ar-AE" sz="900" b="1" dirty="0">
                <a:solidFill>
                  <a:srgbClr val="FF0000"/>
                </a:solidFill>
              </a:rPr>
              <a:t>:                                                                                                                                                      </a:t>
            </a:r>
            <a:r>
              <a:rPr lang="ar-AE" sz="900" b="1" dirty="0"/>
              <a:t>      </a:t>
            </a:r>
            <a:r>
              <a:rPr lang="ar-AE" sz="1600" b="1" dirty="0"/>
              <a:t>  </a:t>
            </a:r>
            <a:r>
              <a:rPr lang="ar-AE" sz="1600" b="1" dirty="0">
                <a:solidFill>
                  <a:srgbClr val="FF0000"/>
                </a:solidFill>
              </a:rPr>
              <a:t>موجه العلوم  </a:t>
            </a:r>
            <a:r>
              <a:rPr lang="ar-AE" sz="900" b="1" dirty="0">
                <a:solidFill>
                  <a:srgbClr val="FF0000"/>
                </a:solidFill>
              </a:rPr>
              <a:t>   </a:t>
            </a:r>
            <a:r>
              <a:rPr lang="ar-AE" sz="900" b="1" dirty="0"/>
              <a:t>/                                                                                                          </a:t>
            </a:r>
            <a:r>
              <a:rPr lang="ar-AE" sz="2000" b="1" dirty="0">
                <a:solidFill>
                  <a:srgbClr val="FF0000"/>
                </a:solidFill>
              </a:rPr>
              <a:t>مديرالقسم /</a:t>
            </a:r>
          </a:p>
          <a:p>
            <a:pPr algn="r">
              <a:defRPr/>
            </a:pPr>
            <a:r>
              <a:rPr lang="ar-AE" b="1" dirty="0">
                <a:solidFill>
                  <a:schemeClr val="bg1">
                    <a:lumMod val="50000"/>
                  </a:schemeClr>
                </a:solidFill>
              </a:rPr>
              <a:t>                 أ/السيد مصباح </a:t>
            </a:r>
            <a:r>
              <a:rPr lang="ar-AE" b="1" dirty="0">
                <a:solidFill>
                  <a:srgbClr val="002060"/>
                </a:solidFill>
              </a:rPr>
              <a:t>                                                                  </a:t>
            </a:r>
            <a:r>
              <a:rPr lang="ar-AE" b="1" dirty="0">
                <a:solidFill>
                  <a:srgbClr val="FF0000"/>
                </a:solidFill>
              </a:rPr>
              <a:t> </a:t>
            </a:r>
            <a:r>
              <a:rPr lang="ar-AE" b="1" dirty="0">
                <a:solidFill>
                  <a:schemeClr val="bg1"/>
                </a:solidFill>
              </a:rPr>
              <a:t>أ/عطاحلوم                                                                    أ/عصام أبوسل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10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508" y="1319412"/>
            <a:ext cx="358708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1673820" y="3456831"/>
            <a:ext cx="5544839" cy="1379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AE" sz="4000" b="1" dirty="0">
                <a:solidFill>
                  <a:srgbClr val="FF0000"/>
                </a:solidFill>
              </a:rPr>
              <a:t>الصف 10م </a:t>
            </a:r>
          </a:p>
          <a:p>
            <a:pPr algn="ctr">
              <a:defRPr/>
            </a:pPr>
            <a:r>
              <a:rPr lang="ar-AE" sz="4000" b="1" dirty="0">
                <a:solidFill>
                  <a:srgbClr val="FF0000"/>
                </a:solidFill>
              </a:rPr>
              <a:t>الحكمة 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271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C0787-6CB6-46ED-986B-F32F5D6B3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74517" y="3112808"/>
            <a:ext cx="5937755" cy="118872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IBT</a:t>
            </a:r>
            <a:r>
              <a:rPr lang="ar-AE" sz="3600" b="1" dirty="0">
                <a:solidFill>
                  <a:srgbClr val="C00000"/>
                </a:solidFill>
              </a:rPr>
              <a:t>من تدريبات 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F5B22E-F00C-4765-ACE9-C0781BE06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965" y="0"/>
            <a:ext cx="7832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21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0465F-8D53-4944-B64D-AB5A1485B5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248" y="52813"/>
            <a:ext cx="6939520" cy="1645920"/>
          </a:xfrm>
        </p:spPr>
        <p:txBody>
          <a:bodyPr>
            <a:normAutofit/>
          </a:bodyPr>
          <a:lstStyle/>
          <a:p>
            <a:r>
              <a:rPr lang="ar-AE" sz="4400" b="1" dirty="0"/>
              <a:t>صيغ المركبات الأيونية وأسماؤها </a:t>
            </a:r>
            <a:endParaRPr lang="en-US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D92F71-C8C1-4DAC-AE94-FC8F054A8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7340" y="2457483"/>
            <a:ext cx="5161281" cy="355900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AE" sz="3200" b="1" dirty="0">
                <a:solidFill>
                  <a:srgbClr val="FF0000"/>
                </a:solidFill>
              </a:rPr>
              <a:t>نواتج التعلم </a:t>
            </a:r>
          </a:p>
          <a:p>
            <a:r>
              <a:rPr lang="ar-AE" sz="3200" b="1" dirty="0">
                <a:solidFill>
                  <a:schemeClr val="accent2">
                    <a:lumMod val="50000"/>
                  </a:schemeClr>
                </a:solidFill>
              </a:rPr>
              <a:t>1- يميز الطالب بين الأيونات الأحادية والأيونات المتعددة الذرات </a:t>
            </a:r>
          </a:p>
          <a:p>
            <a:r>
              <a:rPr lang="ar-AE" sz="3200" b="1" dirty="0">
                <a:solidFill>
                  <a:schemeClr val="accent2">
                    <a:lumMod val="50000"/>
                  </a:schemeClr>
                </a:solidFill>
              </a:rPr>
              <a:t>2- بتعرف الطالب على خطوات كتابة الصيغة الكيميائية للمركبات الأيونية التي تحوي أيونات متعددة الذرات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تكافؤات العناصر الكيميائية * معهد مآب التعليمي">
            <a:extLst>
              <a:ext uri="{FF2B5EF4-FFF2-40B4-BE49-F238E27FC236}">
                <a16:creationId xmlns:a16="http://schemas.microsoft.com/office/drawing/2014/main" id="{115D1A54-D280-470B-B431-24F87BFFB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40" y="1692828"/>
            <a:ext cx="3105150" cy="14763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العناصر ورموزها - موضوع">
            <a:extLst>
              <a:ext uri="{FF2B5EF4-FFF2-40B4-BE49-F238E27FC236}">
                <a16:creationId xmlns:a16="http://schemas.microsoft.com/office/drawing/2014/main" id="{EBC0AFF1-A146-4F23-9413-EC9EF4C16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287" y="1671224"/>
            <a:ext cx="3105150" cy="14763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231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6BA92E-DFAE-4E91-B9AC-46A0CE557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078" y="436494"/>
            <a:ext cx="3247610" cy="32476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E5CEC0-910F-484F-8C72-EE7519D58455}"/>
              </a:ext>
            </a:extLst>
          </p:cNvPr>
          <p:cNvSpPr txBox="1"/>
          <p:nvPr/>
        </p:nvSpPr>
        <p:spPr>
          <a:xfrm>
            <a:off x="979593" y="595520"/>
            <a:ext cx="4065537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ar-AE" sz="3600" b="1" dirty="0"/>
              <a:t>  التهيئة الحافزة  </a:t>
            </a:r>
          </a:p>
          <a:p>
            <a:pPr algn="ctr"/>
            <a:r>
              <a:rPr lang="ar-AE" sz="3600" b="1" dirty="0"/>
              <a:t>استراتيجية العصف الذهني  </a:t>
            </a:r>
            <a:endParaRPr lang="en-US" sz="3600" b="1" dirty="0"/>
          </a:p>
        </p:txBody>
      </p: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C68E0392-D3C6-482D-A295-1829784796A1}"/>
              </a:ext>
            </a:extLst>
          </p:cNvPr>
          <p:cNvSpPr/>
          <p:nvPr/>
        </p:nvSpPr>
        <p:spPr>
          <a:xfrm>
            <a:off x="1" y="2266120"/>
            <a:ext cx="5691116" cy="459187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هل يوجد شيء في الكون ليس له اسم ؟؟ 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2110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10E3BD-E239-4389-8445-5EEF5FC274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58" t="19647" r="22319" b="15136"/>
          <a:stretch/>
        </p:blipFill>
        <p:spPr>
          <a:xfrm>
            <a:off x="0" y="1323833"/>
            <a:ext cx="9144000" cy="54312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5AA996-C397-48BB-A885-8EC7782F19C8}"/>
              </a:ext>
            </a:extLst>
          </p:cNvPr>
          <p:cNvSpPr txBox="1"/>
          <p:nvPr/>
        </p:nvSpPr>
        <p:spPr>
          <a:xfrm>
            <a:off x="2388417" y="505956"/>
            <a:ext cx="5117853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AE" sz="3600" b="1" dirty="0">
                <a:solidFill>
                  <a:srgbClr val="FF0000"/>
                </a:solidFill>
              </a:rPr>
              <a:t>   يعرف الأيونات أحادية الذرة  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76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188C18-E90B-4340-BAA8-988BA5F33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942" y="259868"/>
            <a:ext cx="2274994" cy="22447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727DF8-453B-444C-974F-B32B57BC5DFF}"/>
              </a:ext>
            </a:extLst>
          </p:cNvPr>
          <p:cNvSpPr txBox="1"/>
          <p:nvPr/>
        </p:nvSpPr>
        <p:spPr>
          <a:xfrm>
            <a:off x="0" y="0"/>
            <a:ext cx="6465578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sz="3200" b="1" dirty="0"/>
              <a:t>استراتيجية العصف الذهني </a:t>
            </a:r>
          </a:p>
          <a:p>
            <a:pPr algn="ctr"/>
            <a:r>
              <a:rPr lang="ar-AE" sz="3200" b="1" dirty="0"/>
              <a:t>ما هي خطوات كتابة صيغة المركب الأيوني الثنائي ؟؟</a:t>
            </a:r>
          </a:p>
        </p:txBody>
      </p:sp>
      <p:sp>
        <p:nvSpPr>
          <p:cNvPr id="4" name="مستطيل 5">
            <a:extLst>
              <a:ext uri="{FF2B5EF4-FFF2-40B4-BE49-F238E27FC236}">
                <a16:creationId xmlns:a16="http://schemas.microsoft.com/office/drawing/2014/main" id="{2BB94A7B-FC32-4826-B6FE-709EB41AA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848" y="2591630"/>
            <a:ext cx="4645720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ar-SA" sz="2000" b="1" dirty="0">
                <a:solidFill>
                  <a:srgbClr val="C00000"/>
                </a:solidFill>
              </a:rPr>
              <a:t>الصيغ الكيميائية للمركبات الايونية الثنائية 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5" name="مستطيل 6">
            <a:extLst>
              <a:ext uri="{FF2B5EF4-FFF2-40B4-BE49-F238E27FC236}">
                <a16:creationId xmlns:a16="http://schemas.microsoft.com/office/drawing/2014/main" id="{CCF561CB-41EC-4F42-878A-0BD685F26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6071" y="3166305"/>
            <a:ext cx="6841021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en-US" b="1" dirty="0"/>
              <a:t>عند كتابة الصيغة الكيميائية لاي مركب ايوني نتبع الطريقة التالية :</a:t>
            </a:r>
            <a:endParaRPr lang="en-US" altLang="en-US" dirty="0"/>
          </a:p>
        </p:txBody>
      </p:sp>
      <p:sp>
        <p:nvSpPr>
          <p:cNvPr id="6" name="مستطيل 7">
            <a:extLst>
              <a:ext uri="{FF2B5EF4-FFF2-40B4-BE49-F238E27FC236}">
                <a16:creationId xmlns:a16="http://schemas.microsoft.com/office/drawing/2014/main" id="{F1D4C59E-B258-43E6-8FD8-03FA47B71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3221" y="3880095"/>
            <a:ext cx="3028744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>
              <a:defRPr/>
            </a:pPr>
            <a:r>
              <a:rPr lang="ar-SA" sz="2400" b="1" dirty="0">
                <a:solidFill>
                  <a:schemeClr val="tx1"/>
                </a:solidFill>
              </a:rPr>
              <a:t>1- يكتب رمز الايون الموجب اولا 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مستطيل 8">
            <a:extLst>
              <a:ext uri="{FF2B5EF4-FFF2-40B4-BE49-F238E27FC236}">
                <a16:creationId xmlns:a16="http://schemas.microsoft.com/office/drawing/2014/main" id="{90D8EB29-696B-423A-9050-819F06A9B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8032" y="4606520"/>
            <a:ext cx="2793933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>
              <a:defRPr/>
            </a:pPr>
            <a:r>
              <a:rPr lang="ar-SA" sz="2400" b="1" dirty="0">
                <a:solidFill>
                  <a:schemeClr val="tx1"/>
                </a:solidFill>
              </a:rPr>
              <a:t>2- يكتب رمز الايون السالب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مستطيل 9">
            <a:extLst>
              <a:ext uri="{FF2B5EF4-FFF2-40B4-BE49-F238E27FC236}">
                <a16:creationId xmlns:a16="http://schemas.microsoft.com/office/drawing/2014/main" id="{AB97E457-E2BC-4CF3-99AD-DF6040185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757" y="5340808"/>
            <a:ext cx="6438208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>
              <a:defRPr/>
            </a:pPr>
            <a:r>
              <a:rPr lang="ar-SA" sz="2400" b="1" dirty="0">
                <a:solidFill>
                  <a:schemeClr val="tx1"/>
                </a:solidFill>
              </a:rPr>
              <a:t>3-  توضع أرقام صغيرة أسفل يمين الرمز لتعبير عن عدد </a:t>
            </a:r>
            <a:r>
              <a:rPr lang="ar-AE" sz="2400" b="1" dirty="0">
                <a:solidFill>
                  <a:schemeClr val="tx1"/>
                </a:solidFill>
              </a:rPr>
              <a:t>ذرات</a:t>
            </a:r>
            <a:r>
              <a:rPr lang="ar-SA" sz="2400" b="1" dirty="0">
                <a:solidFill>
                  <a:schemeClr val="tx1"/>
                </a:solidFill>
              </a:rPr>
              <a:t> العنصر في المركب الأيوني 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87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 autoUpdateAnimBg="0"/>
      <p:bldP spid="6" grpId="0" animBg="1" autoUpdateAnimBg="0"/>
      <p:bldP spid="7" grpId="0" animBg="1" autoUpdateAnimBg="0"/>
      <p:bldP spid="8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3">
            <a:extLst>
              <a:ext uri="{FF2B5EF4-FFF2-40B4-BE49-F238E27FC236}">
                <a16:creationId xmlns:a16="http://schemas.microsoft.com/office/drawing/2014/main" id="{8E843A09-087B-40FA-9E71-600EB007C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2320" y="203888"/>
            <a:ext cx="355738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SA" sz="2400" b="1" dirty="0">
                <a:solidFill>
                  <a:srgbClr val="C00000"/>
                </a:solidFill>
              </a:rPr>
              <a:t>2- </a:t>
            </a:r>
            <a:r>
              <a:rPr lang="ar-AE" sz="2400" b="1" dirty="0">
                <a:solidFill>
                  <a:srgbClr val="C00000"/>
                </a:solidFill>
              </a:rPr>
              <a:t>أ</a:t>
            </a:r>
            <a:r>
              <a:rPr lang="ar-SA" sz="2400" b="1" dirty="0">
                <a:solidFill>
                  <a:srgbClr val="C00000"/>
                </a:solidFill>
              </a:rPr>
              <a:t>يون البوتاسيوم و</a:t>
            </a:r>
            <a:r>
              <a:rPr lang="ar-AE" sz="2400" b="1" dirty="0">
                <a:solidFill>
                  <a:srgbClr val="C00000"/>
                </a:solidFill>
              </a:rPr>
              <a:t>أ</a:t>
            </a:r>
            <a:r>
              <a:rPr lang="ar-SA" sz="2400" b="1" dirty="0">
                <a:solidFill>
                  <a:srgbClr val="C00000"/>
                </a:solidFill>
              </a:rPr>
              <a:t>يون  الاكسجين 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مستطيل 4">
            <a:extLst>
              <a:ext uri="{FF2B5EF4-FFF2-40B4-BE49-F238E27FC236}">
                <a16:creationId xmlns:a16="http://schemas.microsoft.com/office/drawing/2014/main" id="{F81EDEC0-A535-4630-A283-EA69AD93A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2504" y="1396858"/>
            <a:ext cx="2307121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en-US" sz="1800" b="1" dirty="0">
                <a:solidFill>
                  <a:srgbClr val="C00000"/>
                </a:solidFill>
              </a:rPr>
              <a:t>المركب الأيوني المكون من 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sp>
        <p:nvSpPr>
          <p:cNvPr id="4" name="مستطيل 5">
            <a:extLst>
              <a:ext uri="{FF2B5EF4-FFF2-40B4-BE49-F238E27FC236}">
                <a16:creationId xmlns:a16="http://schemas.microsoft.com/office/drawing/2014/main" id="{DCF7A515-7B6D-45E2-A436-035D734B0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7849" y="1353715"/>
            <a:ext cx="2928937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en-US" sz="1800" b="1">
                <a:solidFill>
                  <a:srgbClr val="C00000"/>
                </a:solidFill>
              </a:rPr>
              <a:t>ايون البوتاسيوم و ايون  الاكسجين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sp>
        <p:nvSpPr>
          <p:cNvPr id="5" name="مستطيل 6">
            <a:extLst>
              <a:ext uri="{FF2B5EF4-FFF2-40B4-BE49-F238E27FC236}">
                <a16:creationId xmlns:a16="http://schemas.microsoft.com/office/drawing/2014/main" id="{286FDCDD-889A-408C-8228-F145AF23C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7257" y="2252002"/>
            <a:ext cx="13573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sz="1800" b="1" dirty="0">
                <a:solidFill>
                  <a:srgbClr val="C00000"/>
                </a:solidFill>
              </a:rPr>
              <a:t>رمز الايونات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sp>
        <p:nvSpPr>
          <p:cNvPr id="6" name="مستطيل 7">
            <a:extLst>
              <a:ext uri="{FF2B5EF4-FFF2-40B4-BE49-F238E27FC236}">
                <a16:creationId xmlns:a16="http://schemas.microsoft.com/office/drawing/2014/main" id="{EECCB676-3675-4F1B-BE1E-D1987E4A0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1597" y="1992455"/>
            <a:ext cx="571500" cy="40011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rgbClr val="C00000"/>
                </a:solidFill>
              </a:rPr>
              <a:t>K</a:t>
            </a:r>
          </a:p>
        </p:txBody>
      </p:sp>
      <p:sp>
        <p:nvSpPr>
          <p:cNvPr id="7" name="مستطيل 8">
            <a:extLst>
              <a:ext uri="{FF2B5EF4-FFF2-40B4-BE49-F238E27FC236}">
                <a16:creationId xmlns:a16="http://schemas.microsoft.com/office/drawing/2014/main" id="{26825F65-D928-4291-BF4C-976EC6F47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9188" y="1896921"/>
            <a:ext cx="571500" cy="40011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rgbClr val="C00000"/>
                </a:solidFill>
              </a:rPr>
              <a:t>O</a:t>
            </a:r>
          </a:p>
        </p:txBody>
      </p:sp>
      <p:sp>
        <p:nvSpPr>
          <p:cNvPr id="8" name="مستطيل 9">
            <a:extLst>
              <a:ext uri="{FF2B5EF4-FFF2-40B4-BE49-F238E27FC236}">
                <a16:creationId xmlns:a16="http://schemas.microsoft.com/office/drawing/2014/main" id="{489548FC-3F15-431B-A0B6-F795C5274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325" y="3176588"/>
            <a:ext cx="13573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sz="1800" b="1">
                <a:solidFill>
                  <a:srgbClr val="C00000"/>
                </a:solidFill>
              </a:rPr>
              <a:t>نسبة الايونات </a:t>
            </a:r>
            <a:endParaRPr lang="en-US" altLang="en-US" sz="1800">
              <a:solidFill>
                <a:srgbClr val="C00000"/>
              </a:solidFill>
            </a:endParaRPr>
          </a:p>
        </p:txBody>
      </p:sp>
      <p:sp>
        <p:nvSpPr>
          <p:cNvPr id="9" name="مستطيل 10">
            <a:extLst>
              <a:ext uri="{FF2B5EF4-FFF2-40B4-BE49-F238E27FC236}">
                <a16:creationId xmlns:a16="http://schemas.microsoft.com/office/drawing/2014/main" id="{F2C8F6BD-0EDC-4EFC-97E3-5FE166DFB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7455" y="2560756"/>
            <a:ext cx="709613" cy="52322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rgbClr val="C00000"/>
                </a:solidFill>
              </a:rPr>
              <a:t>K </a:t>
            </a:r>
            <a:r>
              <a:rPr lang="en-US" altLang="en-US" sz="2800" b="1" dirty="0">
                <a:solidFill>
                  <a:srgbClr val="C00000"/>
                </a:solidFill>
              </a:rPr>
              <a:t>+</a:t>
            </a:r>
            <a:endParaRPr lang="en-US" altLang="en-US" sz="2800" dirty="0">
              <a:solidFill>
                <a:srgbClr val="C00000"/>
              </a:solidFill>
            </a:endParaRPr>
          </a:p>
        </p:txBody>
      </p:sp>
      <p:sp>
        <p:nvSpPr>
          <p:cNvPr id="10" name="مستطيل 11">
            <a:extLst>
              <a:ext uri="{FF2B5EF4-FFF2-40B4-BE49-F238E27FC236}">
                <a16:creationId xmlns:a16="http://schemas.microsoft.com/office/drawing/2014/main" id="{50EFB381-35C0-4F4B-8C07-31BB9CB81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7104" y="2576940"/>
            <a:ext cx="709612" cy="58477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C00000"/>
                </a:solidFill>
              </a:rPr>
              <a:t>O </a:t>
            </a:r>
            <a:r>
              <a:rPr lang="en-US" altLang="en-US" sz="3200" b="1" baseline="30000">
                <a:solidFill>
                  <a:srgbClr val="C00000"/>
                </a:solidFill>
              </a:rPr>
              <a:t>- -</a:t>
            </a:r>
            <a:endParaRPr lang="en-US" altLang="en-US" sz="3200">
              <a:solidFill>
                <a:srgbClr val="C00000"/>
              </a:solidFill>
            </a:endParaRPr>
          </a:p>
        </p:txBody>
      </p:sp>
      <p:sp>
        <p:nvSpPr>
          <p:cNvPr id="11" name="مستطيل 12">
            <a:extLst>
              <a:ext uri="{FF2B5EF4-FFF2-40B4-BE49-F238E27FC236}">
                <a16:creationId xmlns:a16="http://schemas.microsoft.com/office/drawing/2014/main" id="{4C182A83-D7E6-4B47-818C-17C303906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5568" y="3227790"/>
            <a:ext cx="714375" cy="40011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rgbClr val="C00000"/>
                </a:solidFill>
              </a:rPr>
              <a:t>1</a:t>
            </a:r>
            <a:endParaRPr lang="en-US" altLang="en-US" sz="2000">
              <a:solidFill>
                <a:srgbClr val="C00000"/>
              </a:solidFill>
            </a:endParaRPr>
          </a:p>
        </p:txBody>
      </p:sp>
      <p:sp>
        <p:nvSpPr>
          <p:cNvPr id="12" name="مستطيل 13">
            <a:extLst>
              <a:ext uri="{FF2B5EF4-FFF2-40B4-BE49-F238E27FC236}">
                <a16:creationId xmlns:a16="http://schemas.microsoft.com/office/drawing/2014/main" id="{9FA2E372-79E6-4EED-A7C2-E961C681F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0777" y="3299228"/>
            <a:ext cx="571500" cy="40011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C00000"/>
                </a:solidFill>
              </a:rPr>
              <a:t>2</a:t>
            </a:r>
            <a:endParaRPr lang="en-US" altLang="en-US" sz="2000" dirty="0">
              <a:solidFill>
                <a:srgbClr val="C00000"/>
              </a:solidFill>
            </a:endParaRPr>
          </a:p>
        </p:txBody>
      </p:sp>
      <p:sp>
        <p:nvSpPr>
          <p:cNvPr id="13" name="مستطيل 14">
            <a:extLst>
              <a:ext uri="{FF2B5EF4-FFF2-40B4-BE49-F238E27FC236}">
                <a16:creationId xmlns:a16="http://schemas.microsoft.com/office/drawing/2014/main" id="{FC9D56AA-4DC5-48A4-8D71-D32CDFB42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7969" y="3836665"/>
            <a:ext cx="135731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en-US" b="1" dirty="0">
                <a:solidFill>
                  <a:srgbClr val="C00000"/>
                </a:solidFill>
              </a:rPr>
              <a:t>صيغة المركب 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14" name="مستطيل 15">
            <a:extLst>
              <a:ext uri="{FF2B5EF4-FFF2-40B4-BE49-F238E27FC236}">
                <a16:creationId xmlns:a16="http://schemas.microsoft.com/office/drawing/2014/main" id="{FFFA453D-F4A3-40F3-87B5-325A6293F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2383" y="4044423"/>
            <a:ext cx="1785938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K</a:t>
            </a:r>
            <a:r>
              <a:rPr lang="en-US" altLang="en-US" sz="1800" b="1" dirty="0">
                <a:solidFill>
                  <a:srgbClr val="C00000"/>
                </a:solidFill>
              </a:rPr>
              <a:t>2</a:t>
            </a:r>
            <a:r>
              <a:rPr lang="en-US" altLang="en-US" b="1" dirty="0">
                <a:solidFill>
                  <a:srgbClr val="C00000"/>
                </a:solidFill>
              </a:rPr>
              <a:t> O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15" name="مستطيل 16">
            <a:extLst>
              <a:ext uri="{FF2B5EF4-FFF2-40B4-BE49-F238E27FC236}">
                <a16:creationId xmlns:a16="http://schemas.microsoft.com/office/drawing/2014/main" id="{303C0DF0-C790-458C-880E-015575843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6082" y="5053107"/>
            <a:ext cx="142875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en-US" b="1" dirty="0">
                <a:solidFill>
                  <a:srgbClr val="C00000"/>
                </a:solidFill>
              </a:rPr>
              <a:t>مجموع الشحنات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16" name="مستطيل 17">
            <a:extLst>
              <a:ext uri="{FF2B5EF4-FFF2-40B4-BE49-F238E27FC236}">
                <a16:creationId xmlns:a16="http://schemas.microsoft.com/office/drawing/2014/main" id="{C0330AE9-C3CF-45E2-B5D9-34EBC2697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3402" y="5353974"/>
            <a:ext cx="1643063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b="1" dirty="0">
                <a:solidFill>
                  <a:srgbClr val="C00000"/>
                </a:solidFill>
              </a:rPr>
              <a:t>صفر </a:t>
            </a:r>
            <a:endParaRPr lang="en-US" altLang="en-US" dirty="0">
              <a:solidFill>
                <a:srgbClr val="C00000"/>
              </a:solidFill>
            </a:endParaRPr>
          </a:p>
        </p:txBody>
      </p:sp>
      <p:pic>
        <p:nvPicPr>
          <p:cNvPr id="3074" name="Picture 2" descr="مسابقة الجدول الدوري - التطبيقات على Google Play">
            <a:extLst>
              <a:ext uri="{FF2B5EF4-FFF2-40B4-BE49-F238E27FC236}">
                <a16:creationId xmlns:a16="http://schemas.microsoft.com/office/drawing/2014/main" id="{ED0838C1-1200-48E3-B709-0A8231DC1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773"/>
            <a:ext cx="2480617" cy="248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02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animBg="1" autoUpdateAnimBg="0"/>
      <p:bldP spid="4" grpId="0" animBg="1" autoUpdateAnimBg="0"/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  <p:bldP spid="14" grpId="0" animBg="1" autoUpdateAnimBg="0"/>
      <p:bldP spid="15" grpId="0" animBg="1" autoUpdateAnimBg="0"/>
      <p:bldP spid="16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199DD-8829-4986-8100-13E200BC3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30" y="609600"/>
            <a:ext cx="860697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91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D0E87A-6CC8-43BE-A2FB-BA8750202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1143000"/>
            <a:ext cx="7334250" cy="27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37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6">
            <a:extLst>
              <a:ext uri="{FF2B5EF4-FFF2-40B4-BE49-F238E27FC236}">
                <a16:creationId xmlns:a16="http://schemas.microsoft.com/office/drawing/2014/main" id="{1E427F72-15EF-4658-808B-61D4DD50D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461" y="1028392"/>
            <a:ext cx="7852535" cy="95410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AE" altLang="en-US" sz="2800" b="1" dirty="0"/>
              <a:t>عند تسمية المركبات الأيونية المحتوية على أيونات متعددة الذرات </a:t>
            </a:r>
          </a:p>
          <a:p>
            <a:pPr eaLnBrk="1" hangingPunct="1"/>
            <a:r>
              <a:rPr lang="ar-AE" altLang="en-US" sz="2800" b="1" dirty="0"/>
              <a:t>نتبع نفس الخطوات المتبعة في تسمية المركبات الأيونية الثنائية </a:t>
            </a:r>
            <a:endParaRPr lang="en-US" altLang="en-US" sz="2800" dirty="0"/>
          </a:p>
        </p:txBody>
      </p:sp>
      <p:sp>
        <p:nvSpPr>
          <p:cNvPr id="3" name="مستطيل 6">
            <a:extLst>
              <a:ext uri="{FF2B5EF4-FFF2-40B4-BE49-F238E27FC236}">
                <a16:creationId xmlns:a16="http://schemas.microsoft.com/office/drawing/2014/main" id="{F928FCFA-E50A-4769-B5CD-08A1E7335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229" y="2052020"/>
            <a:ext cx="6841021" cy="46166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b="1" dirty="0"/>
              <a:t>عند كتابة الصيغة الكيميائية لاي مركب ايوني نتبع الطريقة التالية :</a:t>
            </a:r>
            <a:endParaRPr lang="en-US" altLang="en-US" dirty="0"/>
          </a:p>
        </p:txBody>
      </p:sp>
      <p:sp>
        <p:nvSpPr>
          <p:cNvPr id="4" name="مستطيل 7">
            <a:extLst>
              <a:ext uri="{FF2B5EF4-FFF2-40B4-BE49-F238E27FC236}">
                <a16:creationId xmlns:a16="http://schemas.microsoft.com/office/drawing/2014/main" id="{4157E2A9-816E-412A-8A75-DEF6C5A91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8252" y="3606835"/>
            <a:ext cx="3028744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ar-SA" sz="2400" b="1" dirty="0">
                <a:solidFill>
                  <a:schemeClr val="tx1"/>
                </a:solidFill>
              </a:rPr>
              <a:t>1- يكتب رمز الايون الموجب اولا 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مستطيل 8">
            <a:extLst>
              <a:ext uri="{FF2B5EF4-FFF2-40B4-BE49-F238E27FC236}">
                <a16:creationId xmlns:a16="http://schemas.microsoft.com/office/drawing/2014/main" id="{3A826D0B-25AE-46B3-922F-E9A3B87E8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2208" y="4344315"/>
            <a:ext cx="2793933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ar-SA" sz="2400" b="1" dirty="0">
                <a:solidFill>
                  <a:schemeClr val="tx1"/>
                </a:solidFill>
              </a:rPr>
              <a:t>2- يكتب رمز الايون السالب  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مستطيل 9">
            <a:extLst>
              <a:ext uri="{FF2B5EF4-FFF2-40B4-BE49-F238E27FC236}">
                <a16:creationId xmlns:a16="http://schemas.microsoft.com/office/drawing/2014/main" id="{B82B4692-7B92-495B-85E5-9135F065C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5042" y="5428739"/>
            <a:ext cx="6438208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ar-SA" sz="2400" b="1" dirty="0">
                <a:solidFill>
                  <a:schemeClr val="tx1"/>
                </a:solidFill>
              </a:rPr>
              <a:t>3-  توضع أرقام صغيرة أسفل يمين الرمز لتعبير عن عدد </a:t>
            </a:r>
            <a:r>
              <a:rPr lang="ar-AE" sz="2400" b="1" dirty="0">
                <a:solidFill>
                  <a:schemeClr val="tx1"/>
                </a:solidFill>
              </a:rPr>
              <a:t>ذرات</a:t>
            </a:r>
            <a:r>
              <a:rPr lang="ar-SA" sz="2400" b="1" dirty="0">
                <a:solidFill>
                  <a:schemeClr val="tx1"/>
                </a:solidFill>
              </a:rPr>
              <a:t> العنصر في المركب الأيوني .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F28785-D482-4EE7-BE98-85A48360B2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4" t="14416" r="16405" b="8557"/>
          <a:stretch/>
        </p:blipFill>
        <p:spPr>
          <a:xfrm>
            <a:off x="251790" y="2536808"/>
            <a:ext cx="1950418" cy="21080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614B01-EDEF-4820-A3A6-04A1B1A9A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668"/>
            <a:ext cx="2724150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2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animBg="1" autoUpdateAnimBg="0"/>
      <p:bldP spid="4" grpId="0" animBg="1" autoUpdateAnimBg="0"/>
      <p:bldP spid="5" grpId="0" animBg="1" autoUpdateAnimBg="0"/>
      <p:bldP spid="6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DB8F44-9CC0-4CE5-AA49-99042E6F6A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89" t="16811" r="31014" b="9465"/>
          <a:stretch/>
        </p:blipFill>
        <p:spPr>
          <a:xfrm>
            <a:off x="145774" y="82925"/>
            <a:ext cx="6175513" cy="67750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88726C-9DD6-4CB1-9E9F-2FFE2536E716}"/>
              </a:ext>
            </a:extLst>
          </p:cNvPr>
          <p:cNvSpPr txBox="1"/>
          <p:nvPr/>
        </p:nvSpPr>
        <p:spPr>
          <a:xfrm>
            <a:off x="6463502" y="212034"/>
            <a:ext cx="2470548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ar-AE" sz="4000" b="1" dirty="0">
                <a:solidFill>
                  <a:srgbClr val="FF0000"/>
                </a:solidFill>
              </a:rPr>
              <a:t>   أيونات </a:t>
            </a:r>
          </a:p>
          <a:p>
            <a:pPr algn="ctr"/>
            <a:r>
              <a:rPr lang="ar-AE" sz="4000" b="1" dirty="0">
                <a:solidFill>
                  <a:srgbClr val="FF0000"/>
                </a:solidFill>
              </a:rPr>
              <a:t>متعددة الذرات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ضع صورة لوجه مضحك! | ask.fm/HENDALI123456">
            <a:extLst>
              <a:ext uri="{FF2B5EF4-FFF2-40B4-BE49-F238E27FC236}">
                <a16:creationId xmlns:a16="http://schemas.microsoft.com/office/drawing/2014/main" id="{331A6002-DE5F-4271-9A21-33BE20887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72" y="1631442"/>
            <a:ext cx="1652790" cy="183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93A2B0-F290-4F82-8AFB-059A9D293E55}"/>
              </a:ext>
            </a:extLst>
          </p:cNvPr>
          <p:cNvSpPr txBox="1"/>
          <p:nvPr/>
        </p:nvSpPr>
        <p:spPr>
          <a:xfrm>
            <a:off x="6565349" y="3735506"/>
            <a:ext cx="2395207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ar-AE" sz="4000" b="1" dirty="0">
                <a:solidFill>
                  <a:srgbClr val="FF0000"/>
                </a:solidFill>
              </a:rPr>
              <a:t>   هي أيونات </a:t>
            </a:r>
          </a:p>
          <a:p>
            <a:pPr algn="ctr"/>
            <a:r>
              <a:rPr lang="ar-AE" sz="4000" b="1" dirty="0">
                <a:solidFill>
                  <a:srgbClr val="FF0000"/>
                </a:solidFill>
              </a:rPr>
              <a:t>مكونة من أكثر </a:t>
            </a:r>
          </a:p>
          <a:p>
            <a:pPr algn="ctr"/>
            <a:r>
              <a:rPr lang="ar-AE" sz="4000" b="1" dirty="0">
                <a:solidFill>
                  <a:srgbClr val="FF0000"/>
                </a:solidFill>
              </a:rPr>
              <a:t>من ذرة  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192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3">
            <a:extLst>
              <a:ext uri="{FF2B5EF4-FFF2-40B4-BE49-F238E27FC236}">
                <a16:creationId xmlns:a16="http://schemas.microsoft.com/office/drawing/2014/main" id="{E059C062-E759-4C55-BCD7-12852FC42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8892" y="290547"/>
            <a:ext cx="480308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AE" sz="2800" b="1" dirty="0">
                <a:solidFill>
                  <a:srgbClr val="C00000"/>
                </a:solidFill>
              </a:rPr>
              <a:t>1</a:t>
            </a:r>
            <a:r>
              <a:rPr lang="ar-SA" sz="2800" b="1" dirty="0">
                <a:solidFill>
                  <a:srgbClr val="C00000"/>
                </a:solidFill>
              </a:rPr>
              <a:t>- </a:t>
            </a:r>
            <a:r>
              <a:rPr lang="ar-AE" sz="2800" b="1" dirty="0">
                <a:solidFill>
                  <a:srgbClr val="C00000"/>
                </a:solidFill>
              </a:rPr>
              <a:t>أ</a:t>
            </a:r>
            <a:r>
              <a:rPr lang="ar-SA" sz="2800" b="1" dirty="0">
                <a:solidFill>
                  <a:srgbClr val="C00000"/>
                </a:solidFill>
              </a:rPr>
              <a:t>يون </a:t>
            </a:r>
            <a:r>
              <a:rPr lang="ar-AE" sz="2800" b="1" dirty="0">
                <a:solidFill>
                  <a:srgbClr val="C00000"/>
                </a:solidFill>
              </a:rPr>
              <a:t>الكالسيوم</a:t>
            </a:r>
            <a:r>
              <a:rPr lang="ar-SA" sz="2800" b="1" dirty="0">
                <a:solidFill>
                  <a:srgbClr val="C00000"/>
                </a:solidFill>
              </a:rPr>
              <a:t> و</a:t>
            </a:r>
            <a:r>
              <a:rPr lang="ar-AE" sz="2800" b="1" dirty="0">
                <a:solidFill>
                  <a:srgbClr val="C00000"/>
                </a:solidFill>
              </a:rPr>
              <a:t>أ</a:t>
            </a:r>
            <a:r>
              <a:rPr lang="ar-SA" sz="2800" b="1" dirty="0">
                <a:solidFill>
                  <a:srgbClr val="C00000"/>
                </a:solidFill>
              </a:rPr>
              <a:t>يون  </a:t>
            </a:r>
            <a:r>
              <a:rPr lang="ar-AE" sz="2800" b="1" dirty="0">
                <a:solidFill>
                  <a:srgbClr val="C00000"/>
                </a:solidFill>
              </a:rPr>
              <a:t>الهيدروكسيد </a:t>
            </a:r>
            <a:r>
              <a:rPr lang="ar-SA" sz="2800" b="1" dirty="0">
                <a:solidFill>
                  <a:srgbClr val="C00000"/>
                </a:solidFill>
              </a:rPr>
              <a:t>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مستطيل 4">
            <a:extLst>
              <a:ext uri="{FF2B5EF4-FFF2-40B4-BE49-F238E27FC236}">
                <a16:creationId xmlns:a16="http://schemas.microsoft.com/office/drawing/2014/main" id="{E7C85289-CEA1-48EC-9073-A375C6E27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151" y="1274028"/>
            <a:ext cx="2307121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en-US" sz="1800" b="1" dirty="0">
                <a:solidFill>
                  <a:srgbClr val="C00000"/>
                </a:solidFill>
              </a:rPr>
              <a:t>المركب الأيوني المكون من 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sp>
        <p:nvSpPr>
          <p:cNvPr id="4" name="مستطيل 5">
            <a:extLst>
              <a:ext uri="{FF2B5EF4-FFF2-40B4-BE49-F238E27FC236}">
                <a16:creationId xmlns:a16="http://schemas.microsoft.com/office/drawing/2014/main" id="{8D94899E-0D0F-4F68-928A-1B710155E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8425" y="1271830"/>
            <a:ext cx="3074713" cy="36933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en-US" sz="1800" b="1" dirty="0">
                <a:solidFill>
                  <a:srgbClr val="C00000"/>
                </a:solidFill>
              </a:rPr>
              <a:t>ايون </a:t>
            </a:r>
            <a:r>
              <a:rPr lang="ar-AE" altLang="en-US" sz="1800" b="1" dirty="0">
                <a:solidFill>
                  <a:srgbClr val="C00000"/>
                </a:solidFill>
              </a:rPr>
              <a:t>الكالسيوم</a:t>
            </a:r>
            <a:r>
              <a:rPr lang="ar-SA" altLang="en-US" sz="1800" b="1" dirty="0">
                <a:solidFill>
                  <a:srgbClr val="C00000"/>
                </a:solidFill>
              </a:rPr>
              <a:t> و ايون  </a:t>
            </a:r>
            <a:r>
              <a:rPr lang="ar-AE" altLang="en-US" sz="1800" b="1" dirty="0">
                <a:solidFill>
                  <a:srgbClr val="C00000"/>
                </a:solidFill>
              </a:rPr>
              <a:t>الهيدروكسيد </a:t>
            </a:r>
            <a:r>
              <a:rPr lang="ar-SA" altLang="en-US" sz="1800" b="1" dirty="0">
                <a:solidFill>
                  <a:srgbClr val="C00000"/>
                </a:solidFill>
              </a:rPr>
              <a:t>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sp>
        <p:nvSpPr>
          <p:cNvPr id="5" name="مستطيل 6">
            <a:extLst>
              <a:ext uri="{FF2B5EF4-FFF2-40B4-BE49-F238E27FC236}">
                <a16:creationId xmlns:a16="http://schemas.microsoft.com/office/drawing/2014/main" id="{13283D2A-DA17-4716-BEE9-D1310B0E0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904" y="2046693"/>
            <a:ext cx="13573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sz="1800" b="1" dirty="0">
                <a:solidFill>
                  <a:srgbClr val="C00000"/>
                </a:solidFill>
              </a:rPr>
              <a:t>رمز الايونات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sp>
        <p:nvSpPr>
          <p:cNvPr id="6" name="مستطيل 7">
            <a:extLst>
              <a:ext uri="{FF2B5EF4-FFF2-40B4-BE49-F238E27FC236}">
                <a16:creationId xmlns:a16="http://schemas.microsoft.com/office/drawing/2014/main" id="{A23EE741-77E5-476B-8F5A-D0C793CF9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9721" y="1818715"/>
            <a:ext cx="571500" cy="40011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C00000"/>
                </a:solidFill>
              </a:rPr>
              <a:t>Ca</a:t>
            </a:r>
          </a:p>
        </p:txBody>
      </p:sp>
      <p:sp>
        <p:nvSpPr>
          <p:cNvPr id="7" name="مستطيل 8">
            <a:extLst>
              <a:ext uri="{FF2B5EF4-FFF2-40B4-BE49-F238E27FC236}">
                <a16:creationId xmlns:a16="http://schemas.microsoft.com/office/drawing/2014/main" id="{A86166BA-1AB2-4340-9299-7D97A996B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425" y="1818715"/>
            <a:ext cx="638486" cy="40011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C00000"/>
                </a:solidFill>
              </a:rPr>
              <a:t>OH</a:t>
            </a:r>
          </a:p>
        </p:txBody>
      </p:sp>
      <p:sp>
        <p:nvSpPr>
          <p:cNvPr id="8" name="مستطيل 9">
            <a:extLst>
              <a:ext uri="{FF2B5EF4-FFF2-40B4-BE49-F238E27FC236}">
                <a16:creationId xmlns:a16="http://schemas.microsoft.com/office/drawing/2014/main" id="{D51589D7-23D9-4625-B554-E994A9F7F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904" y="3099848"/>
            <a:ext cx="13573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sz="1800" b="1">
                <a:solidFill>
                  <a:srgbClr val="C00000"/>
                </a:solidFill>
              </a:rPr>
              <a:t>نسبة الايونات </a:t>
            </a:r>
            <a:endParaRPr lang="en-US" altLang="en-US" sz="1800">
              <a:solidFill>
                <a:srgbClr val="C00000"/>
              </a:solidFill>
            </a:endParaRPr>
          </a:p>
        </p:txBody>
      </p:sp>
      <p:sp>
        <p:nvSpPr>
          <p:cNvPr id="9" name="مستطيل 10">
            <a:extLst>
              <a:ext uri="{FF2B5EF4-FFF2-40B4-BE49-F238E27FC236}">
                <a16:creationId xmlns:a16="http://schemas.microsoft.com/office/drawing/2014/main" id="{658E2589-3ED6-4AB2-9F06-2CEE7541C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1362" y="2464629"/>
            <a:ext cx="1143001" cy="52322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rgbClr val="C00000"/>
                </a:solidFill>
              </a:rPr>
              <a:t>Ca </a:t>
            </a:r>
            <a:r>
              <a:rPr lang="en-US" altLang="en-US" sz="2800" b="1" dirty="0">
                <a:solidFill>
                  <a:srgbClr val="C00000"/>
                </a:solidFill>
              </a:rPr>
              <a:t>+ +</a:t>
            </a:r>
            <a:endParaRPr lang="en-US" altLang="en-US" sz="2800" dirty="0">
              <a:solidFill>
                <a:srgbClr val="C00000"/>
              </a:solidFill>
            </a:endParaRPr>
          </a:p>
        </p:txBody>
      </p:sp>
      <p:sp>
        <p:nvSpPr>
          <p:cNvPr id="10" name="مستطيل 11">
            <a:extLst>
              <a:ext uri="{FF2B5EF4-FFF2-40B4-BE49-F238E27FC236}">
                <a16:creationId xmlns:a16="http://schemas.microsoft.com/office/drawing/2014/main" id="{0E3CC3AB-A628-47A1-8E76-663A84B28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2513" y="2453517"/>
            <a:ext cx="835922" cy="64633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rgbClr val="C00000"/>
                </a:solidFill>
              </a:rPr>
              <a:t>OH </a:t>
            </a:r>
            <a:r>
              <a:rPr lang="en-US" altLang="en-US" sz="3600" b="1" baseline="30000" dirty="0">
                <a:solidFill>
                  <a:srgbClr val="C00000"/>
                </a:solidFill>
              </a:rPr>
              <a:t>-</a:t>
            </a:r>
            <a:endParaRPr lang="en-US" altLang="en-US" sz="3200" dirty="0">
              <a:solidFill>
                <a:srgbClr val="C00000"/>
              </a:solidFill>
            </a:endParaRPr>
          </a:p>
        </p:txBody>
      </p:sp>
      <p:sp>
        <p:nvSpPr>
          <p:cNvPr id="11" name="مستطيل 12">
            <a:extLst>
              <a:ext uri="{FF2B5EF4-FFF2-40B4-BE49-F238E27FC236}">
                <a16:creationId xmlns:a16="http://schemas.microsoft.com/office/drawing/2014/main" id="{33488608-50B9-44D8-BDEF-B157F2EEE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7521" y="3236184"/>
            <a:ext cx="714375" cy="40011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C00000"/>
                </a:solidFill>
              </a:rPr>
              <a:t>2</a:t>
            </a:r>
            <a:endParaRPr lang="en-US" altLang="en-US" sz="2000" dirty="0">
              <a:solidFill>
                <a:srgbClr val="C00000"/>
              </a:solidFill>
            </a:endParaRPr>
          </a:p>
        </p:txBody>
      </p:sp>
      <p:sp>
        <p:nvSpPr>
          <p:cNvPr id="12" name="مستطيل 13">
            <a:extLst>
              <a:ext uri="{FF2B5EF4-FFF2-40B4-BE49-F238E27FC236}">
                <a16:creationId xmlns:a16="http://schemas.microsoft.com/office/drawing/2014/main" id="{43E098A9-3134-4EA3-8F83-A58E64C9D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425" y="3236184"/>
            <a:ext cx="571500" cy="40011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C00000"/>
                </a:solidFill>
              </a:rPr>
              <a:t>1</a:t>
            </a:r>
            <a:endParaRPr lang="en-US" altLang="en-US" sz="2000" dirty="0">
              <a:solidFill>
                <a:srgbClr val="C00000"/>
              </a:solidFill>
            </a:endParaRPr>
          </a:p>
        </p:txBody>
      </p:sp>
      <p:sp>
        <p:nvSpPr>
          <p:cNvPr id="13" name="مستطيل 14">
            <a:extLst>
              <a:ext uri="{FF2B5EF4-FFF2-40B4-BE49-F238E27FC236}">
                <a16:creationId xmlns:a16="http://schemas.microsoft.com/office/drawing/2014/main" id="{BF887BF3-4CDC-47F0-A316-05CA67B55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7969" y="3617709"/>
            <a:ext cx="135731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b="1">
                <a:solidFill>
                  <a:srgbClr val="C00000"/>
                </a:solidFill>
              </a:rPr>
              <a:t>صيغة المركب </a:t>
            </a:r>
            <a:endParaRPr lang="en-US" altLang="en-US">
              <a:solidFill>
                <a:srgbClr val="C00000"/>
              </a:solidFill>
            </a:endParaRPr>
          </a:p>
        </p:txBody>
      </p:sp>
      <p:sp>
        <p:nvSpPr>
          <p:cNvPr id="14" name="مستطيل 15">
            <a:extLst>
              <a:ext uri="{FF2B5EF4-FFF2-40B4-BE49-F238E27FC236}">
                <a16:creationId xmlns:a16="http://schemas.microsoft.com/office/drawing/2014/main" id="{23998E63-344C-4525-8022-953C4EDD5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973" y="3948296"/>
            <a:ext cx="1785938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Ca(OH)</a:t>
            </a:r>
            <a:r>
              <a:rPr lang="en-US" altLang="en-US" sz="2000" b="1" dirty="0">
                <a:solidFill>
                  <a:srgbClr val="C00000"/>
                </a:solidFill>
              </a:rPr>
              <a:t>2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15" name="مستطيل 16">
            <a:extLst>
              <a:ext uri="{FF2B5EF4-FFF2-40B4-BE49-F238E27FC236}">
                <a16:creationId xmlns:a16="http://schemas.microsoft.com/office/drawing/2014/main" id="{BC034D99-09DB-4C24-8C43-E2F887BA5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185" y="4650100"/>
            <a:ext cx="142875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b="1">
                <a:solidFill>
                  <a:srgbClr val="C00000"/>
                </a:solidFill>
              </a:rPr>
              <a:t>مجموع الشحنات</a:t>
            </a:r>
            <a:endParaRPr lang="en-US" altLang="en-US">
              <a:solidFill>
                <a:srgbClr val="C00000"/>
              </a:solidFill>
            </a:endParaRPr>
          </a:p>
        </p:txBody>
      </p:sp>
      <p:sp>
        <p:nvSpPr>
          <p:cNvPr id="16" name="مستطيل 17">
            <a:extLst>
              <a:ext uri="{FF2B5EF4-FFF2-40B4-BE49-F238E27FC236}">
                <a16:creationId xmlns:a16="http://schemas.microsoft.com/office/drawing/2014/main" id="{92B97B86-06DA-4691-9F6E-C6D85925B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9062" y="4834767"/>
            <a:ext cx="1643063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b="1">
                <a:solidFill>
                  <a:srgbClr val="C00000"/>
                </a:solidFill>
              </a:rPr>
              <a:t>صفر </a:t>
            </a:r>
            <a:endParaRPr lang="en-US" altLang="en-US">
              <a:solidFill>
                <a:srgbClr val="C00000"/>
              </a:solidFill>
            </a:endParaRPr>
          </a:p>
        </p:txBody>
      </p:sp>
      <p:pic>
        <p:nvPicPr>
          <p:cNvPr id="17" name="Picture 2" descr="مسابقة الجدول الدوري - التطبيقات على Google Play">
            <a:extLst>
              <a:ext uri="{FF2B5EF4-FFF2-40B4-BE49-F238E27FC236}">
                <a16:creationId xmlns:a16="http://schemas.microsoft.com/office/drawing/2014/main" id="{733E23C1-FBB7-4333-9B07-E32C673B0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30" y="155749"/>
            <a:ext cx="2480617" cy="248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مستطيل 16">
            <a:extLst>
              <a:ext uri="{FF2B5EF4-FFF2-40B4-BE49-F238E27FC236}">
                <a16:creationId xmlns:a16="http://schemas.microsoft.com/office/drawing/2014/main" id="{D36CD685-013D-48DC-AA86-57382FF74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904" y="5675235"/>
            <a:ext cx="1428750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AE" altLang="en-US" b="1" dirty="0">
                <a:solidFill>
                  <a:srgbClr val="C00000"/>
                </a:solidFill>
              </a:rPr>
              <a:t>اسم المركب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19" name="مستطيل 16">
            <a:extLst>
              <a:ext uri="{FF2B5EF4-FFF2-40B4-BE49-F238E27FC236}">
                <a16:creationId xmlns:a16="http://schemas.microsoft.com/office/drawing/2014/main" id="{4EB5F1F7-8319-4601-BDEF-797660657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1163" y="5683215"/>
            <a:ext cx="2646399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AE" altLang="en-US" b="1" dirty="0">
                <a:solidFill>
                  <a:srgbClr val="C00000"/>
                </a:solidFill>
              </a:rPr>
              <a:t>هيدروكسيد الكالسيوم </a:t>
            </a:r>
            <a:endParaRPr lang="en-US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38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animBg="1" autoUpdateAnimBg="0"/>
      <p:bldP spid="4" grpId="0" animBg="1" autoUpdateAnimBg="0"/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  <p:bldP spid="14" grpId="0" animBg="1" autoUpdateAnimBg="0"/>
      <p:bldP spid="15" grpId="0" animBg="1" autoUpdateAnimBg="0"/>
      <p:bldP spid="16" grpId="0" animBg="1" autoUpdateAnimBg="0"/>
      <p:bldP spid="18" grpId="0" animBg="1" autoUpdateAnimBg="0"/>
      <p:bldP spid="19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3">
            <a:extLst>
              <a:ext uri="{FF2B5EF4-FFF2-40B4-BE49-F238E27FC236}">
                <a16:creationId xmlns:a16="http://schemas.microsoft.com/office/drawing/2014/main" id="{6E004A39-9366-44E2-BCEE-ADFC1A50C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90547"/>
            <a:ext cx="3779976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AE" sz="2800" b="1" dirty="0">
                <a:solidFill>
                  <a:srgbClr val="C00000"/>
                </a:solidFill>
              </a:rPr>
              <a:t>1</a:t>
            </a:r>
            <a:r>
              <a:rPr lang="ar-SA" sz="2800" b="1" dirty="0">
                <a:solidFill>
                  <a:srgbClr val="C00000"/>
                </a:solidFill>
              </a:rPr>
              <a:t>- </a:t>
            </a:r>
            <a:r>
              <a:rPr lang="ar-AE" sz="2800" b="1" dirty="0">
                <a:solidFill>
                  <a:srgbClr val="C00000"/>
                </a:solidFill>
              </a:rPr>
              <a:t>أ</a:t>
            </a:r>
            <a:r>
              <a:rPr lang="ar-SA" sz="2800" b="1" dirty="0">
                <a:solidFill>
                  <a:srgbClr val="C00000"/>
                </a:solidFill>
              </a:rPr>
              <a:t>يون </a:t>
            </a:r>
            <a:r>
              <a:rPr lang="ar-AE" sz="2800" b="1" dirty="0">
                <a:solidFill>
                  <a:srgbClr val="C00000"/>
                </a:solidFill>
              </a:rPr>
              <a:t>الألمنيوم</a:t>
            </a:r>
            <a:r>
              <a:rPr lang="ar-SA" sz="2800" b="1" dirty="0">
                <a:solidFill>
                  <a:srgbClr val="C00000"/>
                </a:solidFill>
              </a:rPr>
              <a:t> و</a:t>
            </a:r>
            <a:r>
              <a:rPr lang="ar-AE" sz="2800" b="1" dirty="0">
                <a:solidFill>
                  <a:srgbClr val="C00000"/>
                </a:solidFill>
              </a:rPr>
              <a:t>أ</a:t>
            </a:r>
            <a:r>
              <a:rPr lang="ar-SA" sz="2800" b="1" dirty="0">
                <a:solidFill>
                  <a:srgbClr val="C00000"/>
                </a:solidFill>
              </a:rPr>
              <a:t>يون  </a:t>
            </a:r>
            <a:r>
              <a:rPr lang="ar-AE" sz="2800" b="1" dirty="0">
                <a:solidFill>
                  <a:srgbClr val="C00000"/>
                </a:solidFill>
              </a:rPr>
              <a:t>الكبريتات  </a:t>
            </a:r>
            <a:r>
              <a:rPr lang="ar-SA" sz="2800" b="1" dirty="0">
                <a:solidFill>
                  <a:srgbClr val="C00000"/>
                </a:solidFill>
              </a:rPr>
              <a:t>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مستطيل 4">
            <a:extLst>
              <a:ext uri="{FF2B5EF4-FFF2-40B4-BE49-F238E27FC236}">
                <a16:creationId xmlns:a16="http://schemas.microsoft.com/office/drawing/2014/main" id="{C2DE7C8D-B361-41F7-84D5-2E0F81DBB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8857" y="1260380"/>
            <a:ext cx="2307121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en-US" sz="1800" b="1" dirty="0">
                <a:solidFill>
                  <a:srgbClr val="C00000"/>
                </a:solidFill>
              </a:rPr>
              <a:t>المركب الأيوني المكون من 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sp>
        <p:nvSpPr>
          <p:cNvPr id="4" name="مستطيل 5">
            <a:extLst>
              <a:ext uri="{FF2B5EF4-FFF2-40B4-BE49-F238E27FC236}">
                <a16:creationId xmlns:a16="http://schemas.microsoft.com/office/drawing/2014/main" id="{2D77B864-C86A-403A-AC4D-2AE5D2669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721" y="1353716"/>
            <a:ext cx="3074713" cy="36933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en-US" sz="1800" b="1" dirty="0">
                <a:solidFill>
                  <a:srgbClr val="C00000"/>
                </a:solidFill>
              </a:rPr>
              <a:t>ايون </a:t>
            </a:r>
            <a:r>
              <a:rPr lang="ar-AE" altLang="en-US" sz="1800" b="1" dirty="0">
                <a:solidFill>
                  <a:srgbClr val="C00000"/>
                </a:solidFill>
              </a:rPr>
              <a:t>الألمنيوم</a:t>
            </a:r>
            <a:r>
              <a:rPr lang="ar-SA" altLang="en-US" sz="1800" b="1" dirty="0">
                <a:solidFill>
                  <a:srgbClr val="C00000"/>
                </a:solidFill>
              </a:rPr>
              <a:t> و ايون  </a:t>
            </a:r>
            <a:r>
              <a:rPr lang="ar-AE" altLang="en-US" sz="1800" b="1" dirty="0">
                <a:solidFill>
                  <a:srgbClr val="C00000"/>
                </a:solidFill>
              </a:rPr>
              <a:t>الكبريتات  </a:t>
            </a:r>
            <a:r>
              <a:rPr lang="ar-SA" altLang="en-US" sz="1800" b="1" dirty="0">
                <a:solidFill>
                  <a:srgbClr val="C00000"/>
                </a:solidFill>
              </a:rPr>
              <a:t>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sp>
        <p:nvSpPr>
          <p:cNvPr id="5" name="مستطيل 6">
            <a:extLst>
              <a:ext uri="{FF2B5EF4-FFF2-40B4-BE49-F238E27FC236}">
                <a16:creationId xmlns:a16="http://schemas.microsoft.com/office/drawing/2014/main" id="{3630F2C6-03CA-4281-9E10-87B3505B9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904" y="2046693"/>
            <a:ext cx="13573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sz="1800" b="1" dirty="0">
                <a:solidFill>
                  <a:srgbClr val="C00000"/>
                </a:solidFill>
              </a:rPr>
              <a:t>رمز الايونات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sp>
        <p:nvSpPr>
          <p:cNvPr id="6" name="مستطيل 7">
            <a:extLst>
              <a:ext uri="{FF2B5EF4-FFF2-40B4-BE49-F238E27FC236}">
                <a16:creationId xmlns:a16="http://schemas.microsoft.com/office/drawing/2014/main" id="{C8DC5746-6408-4C76-BFB8-3C20F599D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9721" y="1818715"/>
            <a:ext cx="571500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Al</a:t>
            </a:r>
          </a:p>
        </p:txBody>
      </p:sp>
      <p:sp>
        <p:nvSpPr>
          <p:cNvPr id="7" name="مستطيل 8">
            <a:extLst>
              <a:ext uri="{FF2B5EF4-FFF2-40B4-BE49-F238E27FC236}">
                <a16:creationId xmlns:a16="http://schemas.microsoft.com/office/drawing/2014/main" id="{87604E84-1842-44BD-B2EE-37EEF8D16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9638" y="1818715"/>
            <a:ext cx="843273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SO</a:t>
            </a:r>
            <a:r>
              <a:rPr lang="en-US" altLang="en-US" sz="1800" b="1" dirty="0">
                <a:solidFill>
                  <a:srgbClr val="C00000"/>
                </a:solidFill>
              </a:rPr>
              <a:t>4</a:t>
            </a:r>
            <a:endParaRPr lang="en-US" altLang="en-US" sz="2000" b="1" dirty="0">
              <a:solidFill>
                <a:srgbClr val="C00000"/>
              </a:solidFill>
            </a:endParaRPr>
          </a:p>
        </p:txBody>
      </p:sp>
      <p:sp>
        <p:nvSpPr>
          <p:cNvPr id="8" name="مستطيل 9">
            <a:extLst>
              <a:ext uri="{FF2B5EF4-FFF2-40B4-BE49-F238E27FC236}">
                <a16:creationId xmlns:a16="http://schemas.microsoft.com/office/drawing/2014/main" id="{A4701CD4-74BC-4C03-B00D-F0EEEF215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904" y="3099848"/>
            <a:ext cx="13573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sz="1800" b="1">
                <a:solidFill>
                  <a:srgbClr val="C00000"/>
                </a:solidFill>
              </a:rPr>
              <a:t>نسبة الايونات </a:t>
            </a:r>
            <a:endParaRPr lang="en-US" altLang="en-US" sz="1800">
              <a:solidFill>
                <a:srgbClr val="C00000"/>
              </a:solidFill>
            </a:endParaRPr>
          </a:p>
        </p:txBody>
      </p:sp>
      <p:sp>
        <p:nvSpPr>
          <p:cNvPr id="9" name="مستطيل 10">
            <a:extLst>
              <a:ext uri="{FF2B5EF4-FFF2-40B4-BE49-F238E27FC236}">
                <a16:creationId xmlns:a16="http://schemas.microsoft.com/office/drawing/2014/main" id="{DAD2A3F3-E132-4EB8-B550-48ECEAB7C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9877" y="2545849"/>
            <a:ext cx="1323200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C00000"/>
                </a:solidFill>
              </a:rPr>
              <a:t>Al</a:t>
            </a:r>
            <a:r>
              <a:rPr lang="en-US" altLang="en-US" sz="2000" b="1" dirty="0">
                <a:solidFill>
                  <a:srgbClr val="C00000"/>
                </a:solidFill>
              </a:rPr>
              <a:t> + + +</a:t>
            </a:r>
            <a:endParaRPr lang="en-US" altLang="en-US" sz="2800" dirty="0">
              <a:solidFill>
                <a:srgbClr val="C00000"/>
              </a:solidFill>
            </a:endParaRPr>
          </a:p>
        </p:txBody>
      </p:sp>
      <p:sp>
        <p:nvSpPr>
          <p:cNvPr id="10" name="مستطيل 11">
            <a:extLst>
              <a:ext uri="{FF2B5EF4-FFF2-40B4-BE49-F238E27FC236}">
                <a16:creationId xmlns:a16="http://schemas.microsoft.com/office/drawing/2014/main" id="{76B5B3A6-D588-46A4-8C2A-24B56B629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2512" y="2453517"/>
            <a:ext cx="1087922" cy="64633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rgbClr val="C00000"/>
                </a:solidFill>
              </a:rPr>
              <a:t>SO4 </a:t>
            </a:r>
            <a:r>
              <a:rPr lang="en-US" altLang="en-US" sz="3600" b="1" baseline="30000" dirty="0">
                <a:solidFill>
                  <a:srgbClr val="C00000"/>
                </a:solidFill>
              </a:rPr>
              <a:t>- -</a:t>
            </a:r>
            <a:endParaRPr lang="en-US" altLang="en-US" sz="3200" dirty="0">
              <a:solidFill>
                <a:srgbClr val="C00000"/>
              </a:solidFill>
            </a:endParaRPr>
          </a:p>
        </p:txBody>
      </p:sp>
      <p:sp>
        <p:nvSpPr>
          <p:cNvPr id="11" name="مستطيل 12">
            <a:extLst>
              <a:ext uri="{FF2B5EF4-FFF2-40B4-BE49-F238E27FC236}">
                <a16:creationId xmlns:a16="http://schemas.microsoft.com/office/drawing/2014/main" id="{7DC27393-6BB5-4C1B-807C-1D9EBC89E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7521" y="3236184"/>
            <a:ext cx="714375" cy="40011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C00000"/>
                </a:solidFill>
              </a:rPr>
              <a:t>3</a:t>
            </a:r>
            <a:endParaRPr lang="en-US" altLang="en-US" sz="2000" dirty="0">
              <a:solidFill>
                <a:srgbClr val="C00000"/>
              </a:solidFill>
            </a:endParaRPr>
          </a:p>
        </p:txBody>
      </p:sp>
      <p:sp>
        <p:nvSpPr>
          <p:cNvPr id="12" name="مستطيل 13">
            <a:extLst>
              <a:ext uri="{FF2B5EF4-FFF2-40B4-BE49-F238E27FC236}">
                <a16:creationId xmlns:a16="http://schemas.microsoft.com/office/drawing/2014/main" id="{2EA547D4-A177-436B-8233-95AF78958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425" y="3236184"/>
            <a:ext cx="571500" cy="40011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C00000"/>
                </a:solidFill>
              </a:rPr>
              <a:t>2</a:t>
            </a:r>
            <a:endParaRPr lang="en-US" altLang="en-US" sz="2000" dirty="0">
              <a:solidFill>
                <a:srgbClr val="C00000"/>
              </a:solidFill>
            </a:endParaRPr>
          </a:p>
        </p:txBody>
      </p:sp>
      <p:sp>
        <p:nvSpPr>
          <p:cNvPr id="13" name="مستطيل 14">
            <a:extLst>
              <a:ext uri="{FF2B5EF4-FFF2-40B4-BE49-F238E27FC236}">
                <a16:creationId xmlns:a16="http://schemas.microsoft.com/office/drawing/2014/main" id="{D13EEFB8-D29F-487E-9908-1487E1A53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7969" y="3617709"/>
            <a:ext cx="135731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b="1">
                <a:solidFill>
                  <a:srgbClr val="C00000"/>
                </a:solidFill>
              </a:rPr>
              <a:t>صيغة المركب </a:t>
            </a:r>
            <a:endParaRPr lang="en-US" altLang="en-US">
              <a:solidFill>
                <a:srgbClr val="C00000"/>
              </a:solidFill>
            </a:endParaRPr>
          </a:p>
        </p:txBody>
      </p:sp>
      <p:sp>
        <p:nvSpPr>
          <p:cNvPr id="14" name="مستطيل 15">
            <a:extLst>
              <a:ext uri="{FF2B5EF4-FFF2-40B4-BE49-F238E27FC236}">
                <a16:creationId xmlns:a16="http://schemas.microsoft.com/office/drawing/2014/main" id="{9DFC1586-E9AC-4CB4-B2ED-81BD0642C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973" y="3948296"/>
            <a:ext cx="1785938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Al</a:t>
            </a:r>
            <a:r>
              <a:rPr lang="en-US" altLang="en-US" sz="2000" b="1" dirty="0">
                <a:solidFill>
                  <a:srgbClr val="C00000"/>
                </a:solidFill>
              </a:rPr>
              <a:t>2</a:t>
            </a:r>
            <a:r>
              <a:rPr lang="en-US" altLang="en-US" b="1" dirty="0">
                <a:solidFill>
                  <a:srgbClr val="C00000"/>
                </a:solidFill>
              </a:rPr>
              <a:t>(SO</a:t>
            </a:r>
            <a:r>
              <a:rPr lang="en-US" altLang="en-US" sz="2000" b="1" dirty="0">
                <a:solidFill>
                  <a:srgbClr val="C00000"/>
                </a:solidFill>
              </a:rPr>
              <a:t>4</a:t>
            </a:r>
            <a:r>
              <a:rPr lang="en-US" altLang="en-US" b="1" dirty="0">
                <a:solidFill>
                  <a:srgbClr val="C00000"/>
                </a:solidFill>
              </a:rPr>
              <a:t>)</a:t>
            </a:r>
            <a:r>
              <a:rPr lang="en-US" altLang="en-US" sz="2000" b="1" dirty="0">
                <a:solidFill>
                  <a:srgbClr val="C00000"/>
                </a:solidFill>
              </a:rPr>
              <a:t>3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15" name="مستطيل 16">
            <a:extLst>
              <a:ext uri="{FF2B5EF4-FFF2-40B4-BE49-F238E27FC236}">
                <a16:creationId xmlns:a16="http://schemas.microsoft.com/office/drawing/2014/main" id="{E01637C6-717C-4210-94E2-4C8953C2E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185" y="4650100"/>
            <a:ext cx="142875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b="1">
                <a:solidFill>
                  <a:srgbClr val="C00000"/>
                </a:solidFill>
              </a:rPr>
              <a:t>مجموع الشحنات</a:t>
            </a:r>
            <a:endParaRPr lang="en-US" altLang="en-US">
              <a:solidFill>
                <a:srgbClr val="C00000"/>
              </a:solidFill>
            </a:endParaRPr>
          </a:p>
        </p:txBody>
      </p:sp>
      <p:sp>
        <p:nvSpPr>
          <p:cNvPr id="16" name="مستطيل 17">
            <a:extLst>
              <a:ext uri="{FF2B5EF4-FFF2-40B4-BE49-F238E27FC236}">
                <a16:creationId xmlns:a16="http://schemas.microsoft.com/office/drawing/2014/main" id="{8DC31F56-9037-4385-9030-B4409155B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9062" y="4834767"/>
            <a:ext cx="1643063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en-US" b="1">
                <a:solidFill>
                  <a:srgbClr val="C00000"/>
                </a:solidFill>
              </a:rPr>
              <a:t>صفر </a:t>
            </a:r>
            <a:endParaRPr lang="en-US" altLang="en-US">
              <a:solidFill>
                <a:srgbClr val="C00000"/>
              </a:solidFill>
            </a:endParaRPr>
          </a:p>
        </p:txBody>
      </p:sp>
      <p:pic>
        <p:nvPicPr>
          <p:cNvPr id="17" name="Picture 2" descr="مسابقة الجدول الدوري - التطبيقات على Google Play">
            <a:extLst>
              <a:ext uri="{FF2B5EF4-FFF2-40B4-BE49-F238E27FC236}">
                <a16:creationId xmlns:a16="http://schemas.microsoft.com/office/drawing/2014/main" id="{6F2BA3CA-255C-4303-8551-C1A4D922F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30" y="155749"/>
            <a:ext cx="2480617" cy="248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مستطيل 16">
            <a:extLst>
              <a:ext uri="{FF2B5EF4-FFF2-40B4-BE49-F238E27FC236}">
                <a16:creationId xmlns:a16="http://schemas.microsoft.com/office/drawing/2014/main" id="{DC53A2A7-C7D0-4624-AA4F-20C5A04CB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904" y="5675235"/>
            <a:ext cx="1428750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AE" altLang="en-US" b="1" dirty="0">
                <a:solidFill>
                  <a:srgbClr val="C00000"/>
                </a:solidFill>
              </a:rPr>
              <a:t>اسم المركب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19" name="مستطيل 16">
            <a:extLst>
              <a:ext uri="{FF2B5EF4-FFF2-40B4-BE49-F238E27FC236}">
                <a16:creationId xmlns:a16="http://schemas.microsoft.com/office/drawing/2014/main" id="{AA5C5AA3-8243-4464-84E6-117E67E02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1163" y="5683215"/>
            <a:ext cx="2646399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AE" altLang="en-US" b="1" dirty="0">
                <a:solidFill>
                  <a:srgbClr val="C00000"/>
                </a:solidFill>
              </a:rPr>
              <a:t>كبريتات الألمنيوم </a:t>
            </a:r>
            <a:endParaRPr lang="en-US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09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animBg="1" autoUpdateAnimBg="0"/>
      <p:bldP spid="4" grpId="0" animBg="1" autoUpdateAnimBg="0"/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  <p:bldP spid="14" grpId="0" animBg="1" autoUpdateAnimBg="0"/>
      <p:bldP spid="15" grpId="0" animBg="1" autoUpdateAnimBg="0"/>
      <p:bldP spid="16" grpId="0" animBg="1" autoUpdateAnimBg="0"/>
      <p:bldP spid="18" grpId="0" animBg="1" autoUpdateAnimBg="0"/>
      <p:bldP spid="19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706F11-427E-4830-97CF-53B000A27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311" y="1937745"/>
            <a:ext cx="6819900" cy="38380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2C8AC4-4CF9-4AC9-B634-DEF9D2A09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90" y="683907"/>
            <a:ext cx="3391292" cy="99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537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5C3B24-D05F-439D-BB95-87854E412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12" y="1293833"/>
            <a:ext cx="7648575" cy="39921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9F3968-8D42-4070-BFFE-578B28246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0861"/>
            <a:ext cx="2724150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814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F2F613-4993-4E75-89F8-60C208B03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725714"/>
            <a:ext cx="8418285" cy="625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9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774975-3A7D-452B-BC2E-132F0D615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686" y="0"/>
            <a:ext cx="5370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979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713C1B-E706-4148-BA21-65F6FB3C9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30" y="508001"/>
            <a:ext cx="8490856" cy="557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0320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240</TotalTime>
  <Words>339</Words>
  <Application>Microsoft Office PowerPoint</Application>
  <PresentationFormat>On-screen Show (4:3)</PresentationFormat>
  <Paragraphs>84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Parcel</vt:lpstr>
      <vt:lpstr>PowerPoint Presentation</vt:lpstr>
      <vt:lpstr>IBTمن تدريبات </vt:lpstr>
      <vt:lpstr>صيغ المركبات الأيونية وأسماؤها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صيغ المركبات الأيونية وأسماؤها</dc:title>
  <dc:creator>SUPER3</dc:creator>
  <cp:lastModifiedBy>asifhammoud1978@gmail.com</cp:lastModifiedBy>
  <cp:revision>21</cp:revision>
  <dcterms:created xsi:type="dcterms:W3CDTF">2020-10-05T21:31:43Z</dcterms:created>
  <dcterms:modified xsi:type="dcterms:W3CDTF">2024-09-15T11:57:47Z</dcterms:modified>
</cp:coreProperties>
</file>