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265" r:id="rId2"/>
    <p:sldId id="266" r:id="rId3"/>
    <p:sldId id="267" r:id="rId4"/>
    <p:sldId id="274" r:id="rId5"/>
    <p:sldId id="268" r:id="rId6"/>
    <p:sldId id="256" r:id="rId7"/>
    <p:sldId id="271" r:id="rId8"/>
    <p:sldId id="272" r:id="rId9"/>
    <p:sldId id="257" r:id="rId10"/>
    <p:sldId id="258" r:id="rId11"/>
    <p:sldId id="259" r:id="rId12"/>
    <p:sldId id="260" r:id="rId13"/>
    <p:sldId id="273" r:id="rId14"/>
    <p:sldId id="270" r:id="rId15"/>
    <p:sldId id="269" r:id="rId16"/>
    <p:sldId id="262" r:id="rId17"/>
    <p:sldId id="263" r:id="rId18"/>
    <p:sldId id="261" r:id="rId19"/>
  </p:sldIdLst>
  <p:sldSz cx="9144000" cy="6858000" type="screen4x3"/>
  <p:notesSz cx="6858000" cy="9144000"/>
  <p:defaultTextStyle>
    <a:defPPr lvl="0">
      <a:defRPr lang="ar-SA"/>
    </a:defPPr>
    <a:lvl1pPr marL="0" lv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9" d="100"/>
          <a:sy n="79" d="100"/>
        </p:scale>
        <p:origin x="1146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4C1B1F4-B36D-4DBF-9F01-6099E45A7597}" type="datetimeFigureOut">
              <a:rPr lang="ar-SA" smtClean="0"/>
              <a:t>12/03/1446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25990BA-400D-46B6-9396-A2F6D96C68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8018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altLang="ar-SA"/>
          </a:p>
        </p:txBody>
      </p:sp>
      <p:sp>
        <p:nvSpPr>
          <p:cNvPr id="39940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A137242-63B1-4BD5-8E5E-780029727F4D}" type="slidenum">
              <a:rPr lang="ar-SA" altLang="ar-SA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ar-SA" altLang="ar-SA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ar-SA" altLang="ar-SA"/>
              <a:t>09</a:t>
            </a:r>
          </a:p>
          <a:p>
            <a:pPr eaLnBrk="1" hangingPunct="1">
              <a:spcBef>
                <a:spcPct val="0"/>
              </a:spcBef>
            </a:pPr>
            <a:r>
              <a:rPr lang="ar-SA" altLang="ar-SA"/>
              <a:t>+</a:t>
            </a:r>
          </a:p>
          <a:p>
            <a:pPr eaLnBrk="1" hangingPunct="1">
              <a:spcBef>
                <a:spcPct val="0"/>
              </a:spcBef>
            </a:pPr>
            <a:r>
              <a:rPr lang="ar-SA" altLang="ar-SA"/>
              <a:t>145</a:t>
            </a:r>
          </a:p>
        </p:txBody>
      </p:sp>
      <p:sp>
        <p:nvSpPr>
          <p:cNvPr id="4096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1359886-065C-45A9-8E2D-5EFA5632EEA4}" type="slidenum">
              <a:rPr lang="ar-SA" altLang="ar-SA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ar-SA" altLang="ar-SA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F278B-7048-4B03-BDA2-36DCB0294003}" type="datetimeFigureOut">
              <a:rPr lang="ar-SA" smtClean="0"/>
              <a:t>12/03/1446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D4CB-D3DE-4AE6-9F35-CAD5B3317B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5713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F278B-7048-4B03-BDA2-36DCB0294003}" type="datetimeFigureOut">
              <a:rPr lang="ar-SA" smtClean="0"/>
              <a:t>12/03/1446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D4CB-D3DE-4AE6-9F35-CAD5B3317B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70682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F278B-7048-4B03-BDA2-36DCB0294003}" type="datetimeFigureOut">
              <a:rPr lang="ar-SA" smtClean="0"/>
              <a:t>12/03/1446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D4CB-D3DE-4AE6-9F35-CAD5B3317B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901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F278B-7048-4B03-BDA2-36DCB0294003}" type="datetimeFigureOut">
              <a:rPr lang="ar-SA" smtClean="0"/>
              <a:t>12/03/1446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D4CB-D3DE-4AE6-9F35-CAD5B3317B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38805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F278B-7048-4B03-BDA2-36DCB0294003}" type="datetimeFigureOut">
              <a:rPr lang="ar-SA" smtClean="0"/>
              <a:t>12/03/1446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D4CB-D3DE-4AE6-9F35-CAD5B3317B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4081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F278B-7048-4B03-BDA2-36DCB0294003}" type="datetimeFigureOut">
              <a:rPr lang="ar-SA" smtClean="0"/>
              <a:t>12/03/1446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D4CB-D3DE-4AE6-9F35-CAD5B3317B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73300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F278B-7048-4B03-BDA2-36DCB0294003}" type="datetimeFigureOut">
              <a:rPr lang="ar-SA" smtClean="0"/>
              <a:t>12/03/1446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D4CB-D3DE-4AE6-9F35-CAD5B3317B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64387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F278B-7048-4B03-BDA2-36DCB0294003}" type="datetimeFigureOut">
              <a:rPr lang="ar-SA" smtClean="0"/>
              <a:t>12/03/1446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D4CB-D3DE-4AE6-9F35-CAD5B3317B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1640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F278B-7048-4B03-BDA2-36DCB0294003}" type="datetimeFigureOut">
              <a:rPr lang="ar-SA" smtClean="0"/>
              <a:t>12/03/1446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D4CB-D3DE-4AE6-9F35-CAD5B3317B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41744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F278B-7048-4B03-BDA2-36DCB0294003}" type="datetimeFigureOut">
              <a:rPr lang="ar-SA" smtClean="0"/>
              <a:t>12/03/1446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D4CB-D3DE-4AE6-9F35-CAD5B3317B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36744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F278B-7048-4B03-BDA2-36DCB0294003}" type="datetimeFigureOut">
              <a:rPr lang="ar-SA" smtClean="0"/>
              <a:t>12/03/1446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D4CB-D3DE-4AE6-9F35-CAD5B3317B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55649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F278B-7048-4B03-BDA2-36DCB0294003}" type="datetimeFigureOut">
              <a:rPr lang="ar-SA" smtClean="0"/>
              <a:t>12/03/1446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8D4CB-D3DE-4AE6-9F35-CAD5B3317B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77125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 /><Relationship Id="rId3" Type="http://schemas.openxmlformats.org/officeDocument/2006/relationships/audio" Target="../media/audio1.wav" /><Relationship Id="rId7" Type="http://schemas.openxmlformats.org/officeDocument/2006/relationships/audio" Target="../media/audio3.wav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8.png" /><Relationship Id="rId11" Type="http://schemas.openxmlformats.org/officeDocument/2006/relationships/image" Target="../media/image11.png" /><Relationship Id="rId5" Type="http://schemas.openxmlformats.org/officeDocument/2006/relationships/audio" Target="../media/audio2.wav" /><Relationship Id="rId10" Type="http://schemas.openxmlformats.org/officeDocument/2006/relationships/image" Target="../media/image10.png" /><Relationship Id="rId4" Type="http://schemas.openxmlformats.org/officeDocument/2006/relationships/image" Target="../media/image7.png" /><Relationship Id="rId9" Type="http://schemas.openxmlformats.org/officeDocument/2006/relationships/image" Target="../media/image9.png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3" Type="http://schemas.openxmlformats.org/officeDocument/2006/relationships/image" Target="../media/image7.png" /><Relationship Id="rId7" Type="http://schemas.openxmlformats.org/officeDocument/2006/relationships/audio" Target="../media/audio4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6" Type="http://schemas.openxmlformats.org/officeDocument/2006/relationships/audio" Target="../media/audio3.wav" /><Relationship Id="rId5" Type="http://schemas.openxmlformats.org/officeDocument/2006/relationships/image" Target="../media/image8.png" /><Relationship Id="rId4" Type="http://schemas.openxmlformats.org/officeDocument/2006/relationships/audio" Target="../media/audio2.wav" /><Relationship Id="rId9" Type="http://schemas.openxmlformats.org/officeDocument/2006/relationships/image" Target="../media/image12.pn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 /><Relationship Id="rId3" Type="http://schemas.openxmlformats.org/officeDocument/2006/relationships/audio" Target="../media/audio1.wav" /><Relationship Id="rId7" Type="http://schemas.openxmlformats.org/officeDocument/2006/relationships/audio" Target="../media/audio3.wav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8.png" /><Relationship Id="rId5" Type="http://schemas.openxmlformats.org/officeDocument/2006/relationships/audio" Target="../media/audio2.wav" /><Relationship Id="rId10" Type="http://schemas.openxmlformats.org/officeDocument/2006/relationships/image" Target="../media/image13.png" /><Relationship Id="rId4" Type="http://schemas.openxmlformats.org/officeDocument/2006/relationships/image" Target="../media/image7.png" /><Relationship Id="rId9" Type="http://schemas.openxmlformats.org/officeDocument/2006/relationships/image" Target="../media/image9.png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3" Type="http://schemas.openxmlformats.org/officeDocument/2006/relationships/image" Target="../media/image7.png" /><Relationship Id="rId7" Type="http://schemas.openxmlformats.org/officeDocument/2006/relationships/audio" Target="../media/audio4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6" Type="http://schemas.openxmlformats.org/officeDocument/2006/relationships/audio" Target="../media/audio3.wav" /><Relationship Id="rId5" Type="http://schemas.openxmlformats.org/officeDocument/2006/relationships/image" Target="../media/image8.png" /><Relationship Id="rId4" Type="http://schemas.openxmlformats.org/officeDocument/2006/relationships/audio" Target="../media/audio2.wav" /><Relationship Id="rId9" Type="http://schemas.openxmlformats.org/officeDocument/2006/relationships/image" Target="../media/image14.png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3" Type="http://schemas.openxmlformats.org/officeDocument/2006/relationships/image" Target="../media/image7.png" /><Relationship Id="rId7" Type="http://schemas.openxmlformats.org/officeDocument/2006/relationships/audio" Target="../media/audio4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6" Type="http://schemas.openxmlformats.org/officeDocument/2006/relationships/audio" Target="../media/audio3.wav" /><Relationship Id="rId5" Type="http://schemas.openxmlformats.org/officeDocument/2006/relationships/image" Target="../media/image8.png" /><Relationship Id="rId4" Type="http://schemas.openxmlformats.org/officeDocument/2006/relationships/audio" Target="../media/audio2.wav" /><Relationship Id="rId9" Type="http://schemas.openxmlformats.org/officeDocument/2006/relationships/image" Target="../media/image15.png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3" Type="http://schemas.openxmlformats.org/officeDocument/2006/relationships/image" Target="../media/image7.png" /><Relationship Id="rId7" Type="http://schemas.openxmlformats.org/officeDocument/2006/relationships/audio" Target="../media/audio4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6" Type="http://schemas.openxmlformats.org/officeDocument/2006/relationships/audio" Target="../media/audio3.wav" /><Relationship Id="rId5" Type="http://schemas.openxmlformats.org/officeDocument/2006/relationships/image" Target="../media/image8.png" /><Relationship Id="rId4" Type="http://schemas.openxmlformats.org/officeDocument/2006/relationships/audio" Target="../media/audio2.wav" /><Relationship Id="rId9" Type="http://schemas.openxmlformats.org/officeDocument/2006/relationships/image" Target="../media/image16.png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3" Type="http://schemas.openxmlformats.org/officeDocument/2006/relationships/image" Target="../media/image7.png" /><Relationship Id="rId7" Type="http://schemas.openxmlformats.org/officeDocument/2006/relationships/audio" Target="../media/audio4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6" Type="http://schemas.openxmlformats.org/officeDocument/2006/relationships/audio" Target="../media/audio3.wav" /><Relationship Id="rId5" Type="http://schemas.openxmlformats.org/officeDocument/2006/relationships/image" Target="../media/image8.png" /><Relationship Id="rId4" Type="http://schemas.openxmlformats.org/officeDocument/2006/relationships/audio" Target="../media/audio2.wav" /><Relationship Id="rId9" Type="http://schemas.openxmlformats.org/officeDocument/2006/relationships/image" Target="../media/image17.png" 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3" Type="http://schemas.openxmlformats.org/officeDocument/2006/relationships/image" Target="../media/image7.png" /><Relationship Id="rId7" Type="http://schemas.openxmlformats.org/officeDocument/2006/relationships/audio" Target="../media/audio4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6" Type="http://schemas.openxmlformats.org/officeDocument/2006/relationships/audio" Target="../media/audio3.wav" /><Relationship Id="rId5" Type="http://schemas.openxmlformats.org/officeDocument/2006/relationships/image" Target="../media/image8.png" /><Relationship Id="rId4" Type="http://schemas.openxmlformats.org/officeDocument/2006/relationships/audio" Target="../media/audio2.wav" /><Relationship Id="rId9" Type="http://schemas.openxmlformats.org/officeDocument/2006/relationships/image" Target="../media/image18.png" 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3" Type="http://schemas.openxmlformats.org/officeDocument/2006/relationships/image" Target="../media/image7.png" /><Relationship Id="rId7" Type="http://schemas.openxmlformats.org/officeDocument/2006/relationships/audio" Target="../media/audio4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6" Type="http://schemas.openxmlformats.org/officeDocument/2006/relationships/audio" Target="../media/audio3.wav" /><Relationship Id="rId5" Type="http://schemas.openxmlformats.org/officeDocument/2006/relationships/image" Target="../media/image8.png" /><Relationship Id="rId4" Type="http://schemas.openxmlformats.org/officeDocument/2006/relationships/audio" Target="../media/audio2.wav" /><Relationship Id="rId9" Type="http://schemas.openxmlformats.org/officeDocument/2006/relationships/image" Target="../media/image19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6749143" y="108857"/>
            <a:ext cx="208937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ar-AE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مدرسة</a:t>
            </a:r>
            <a:r>
              <a:rPr lang="ar-AE" alt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ar-AE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الحكمة 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ar-AE" alt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قسم الثانوى بنين 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ar-AE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فرع النعيمية 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ar-AE" alt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توجيه العلوم </a:t>
            </a:r>
            <a:endParaRPr lang="en-US" altLang="en-US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7171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1200" cy="1309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508000" y="5584371"/>
            <a:ext cx="8810171" cy="888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AE" sz="1600" b="1" dirty="0">
                <a:solidFill>
                  <a:srgbClr val="FF0000"/>
                </a:solidFill>
              </a:rPr>
              <a:t>معلم المادة :                           </a:t>
            </a:r>
            <a:r>
              <a:rPr lang="ar-AE" sz="1600" b="1" dirty="0"/>
              <a:t>موجه العلوم :                                     </a:t>
            </a:r>
            <a:r>
              <a:rPr lang="ar-AE" sz="1600" b="1" dirty="0">
                <a:solidFill>
                  <a:srgbClr val="FF0000"/>
                </a:solidFill>
              </a:rPr>
              <a:t>مديرالقسم</a:t>
            </a:r>
          </a:p>
          <a:p>
            <a:pPr algn="r">
              <a:defRPr/>
            </a:pPr>
            <a:endParaRPr lang="ar-AE" sz="1575" dirty="0"/>
          </a:p>
          <a:p>
            <a:pPr algn="r">
              <a:defRPr/>
            </a:pPr>
            <a:r>
              <a:rPr lang="ar-AE" sz="1575" b="1" dirty="0">
                <a:solidFill>
                  <a:srgbClr val="002060"/>
                </a:solidFill>
              </a:rPr>
              <a:t>أ/السيد مصباح  </a:t>
            </a:r>
            <a:r>
              <a:rPr lang="ar-SA" sz="1575" b="1" dirty="0">
                <a:solidFill>
                  <a:srgbClr val="002060"/>
                </a:solidFill>
              </a:rPr>
              <a:t>                     </a:t>
            </a:r>
            <a:r>
              <a:rPr lang="ar-AE" sz="1575" b="1" dirty="0">
                <a:solidFill>
                  <a:srgbClr val="002060"/>
                </a:solidFill>
              </a:rPr>
              <a:t> </a:t>
            </a:r>
            <a:r>
              <a:rPr lang="ar-AE" sz="1575" b="1" dirty="0">
                <a:solidFill>
                  <a:srgbClr val="FF0000"/>
                </a:solidFill>
              </a:rPr>
              <a:t> </a:t>
            </a:r>
            <a:r>
              <a:rPr lang="ar-AE" sz="2000" b="1" dirty="0">
                <a:solidFill>
                  <a:srgbClr val="FF0000"/>
                </a:solidFill>
              </a:rPr>
              <a:t>أ/عطاحلوم  </a:t>
            </a:r>
            <a:r>
              <a:rPr lang="ar-AE" sz="2000" b="1" dirty="0"/>
              <a:t>                                 أ/عصام أبوسل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717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257" y="1117600"/>
            <a:ext cx="4601028" cy="2939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2365829" y="4049486"/>
            <a:ext cx="4615543" cy="12337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>
                <a:solidFill>
                  <a:srgbClr val="FF0000"/>
                </a:solidFill>
              </a:rPr>
              <a:t>عاشر متقدم </a:t>
            </a:r>
          </a:p>
          <a:p>
            <a:pPr algn="ctr"/>
            <a:r>
              <a:rPr lang="ar-AE" sz="4000" b="1" dirty="0">
                <a:solidFill>
                  <a:srgbClr val="FF0000"/>
                </a:solidFill>
              </a:rPr>
              <a:t>الحكمة 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194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6E918DD-2160-4135-B691-9533DB308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1657"/>
            <a:ext cx="8998857" cy="4666343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640115" y="261257"/>
            <a:ext cx="6386286" cy="1785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solidFill>
                  <a:srgbClr val="C00000"/>
                </a:solidFill>
              </a:rPr>
              <a:t>نلتزم      ننتصر </a:t>
            </a:r>
            <a:endParaRPr lang="en-US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47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43FC-9302-4BCE-8AD7-F0F3713EA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944" y="933768"/>
            <a:ext cx="7924799" cy="1334453"/>
          </a:xfrm>
        </p:spPr>
        <p:txBody>
          <a:bodyPr>
            <a:normAutofit/>
          </a:bodyPr>
          <a:lstStyle/>
          <a:p>
            <a:pPr algn="ctr"/>
            <a:r>
              <a:rPr lang="ar-AE" sz="4500" b="1" dirty="0">
                <a:solidFill>
                  <a:srgbClr val="FF0000"/>
                </a:solidFill>
              </a:rPr>
              <a:t>تحية عطرة لطلاب </a:t>
            </a:r>
            <a:r>
              <a:rPr lang="ar-AE" sz="4500" b="1" dirty="0">
                <a:solidFill>
                  <a:srgbClr val="00B050"/>
                </a:solidFill>
              </a:rPr>
              <a:t>الحكمة   </a:t>
            </a:r>
            <a:endParaRPr lang="en-US" sz="4500" b="1" dirty="0">
              <a:solidFill>
                <a:srgbClr val="00B050"/>
              </a:solidFill>
            </a:endParaRPr>
          </a:p>
        </p:txBody>
      </p:sp>
      <p:pic>
        <p:nvPicPr>
          <p:cNvPr id="5" name="Content Placeholder 4" descr="A close up of a flower&#10;&#10;Description automatically generated">
            <a:extLst>
              <a:ext uri="{FF2B5EF4-FFF2-40B4-BE49-F238E27FC236}">
                <a16:creationId xmlns:a16="http://schemas.microsoft.com/office/drawing/2014/main" id="{AF6645A7-B8E4-401D-B72B-2D04FA98E1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" y="2162629"/>
            <a:ext cx="8301083" cy="4695371"/>
          </a:xfr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1200" cy="207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44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0916B-A723-43D0-B228-02D6CEBBE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13" y="935820"/>
            <a:ext cx="8229600" cy="1143000"/>
          </a:xfrm>
        </p:spPr>
        <p:txBody>
          <a:bodyPr/>
          <a:lstStyle/>
          <a:p>
            <a:r>
              <a:rPr lang="ar-AE" dirty="0">
                <a:solidFill>
                  <a:srgbClr val="FF0000"/>
                </a:solidFill>
              </a:rPr>
              <a:t>التهيئة الحافزة :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9A344A-C797-44C1-B31F-14616255E3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422" y="2475913"/>
            <a:ext cx="8229600" cy="2686929"/>
          </a:xfr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63C5A465-5B5C-441C-839B-4ACEAB6FF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91175" cy="1309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1326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04243" y="924608"/>
            <a:ext cx="5827713" cy="1646237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ar-SA" altLang="en-US" sz="6000" b="1" dirty="0"/>
              <a:t>قواعدتوزيع الإلكترونات</a:t>
            </a:r>
            <a:r>
              <a:rPr lang="ar-AE" altLang="en-US" sz="6000" b="1" dirty="0"/>
              <a:t> فى الذرة </a:t>
            </a:r>
            <a:endParaRPr lang="en-US" altLang="en-US" sz="6000" b="1" dirty="0"/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30714" cy="1480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مربع نص 10"/>
          <p:cNvSpPr txBox="1"/>
          <p:nvPr/>
        </p:nvSpPr>
        <p:spPr>
          <a:xfrm>
            <a:off x="2833664" y="4103554"/>
            <a:ext cx="3262334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>
              <a:defRPr/>
            </a:pPr>
            <a:r>
              <a:rPr lang="ar-SA" sz="4400" dirty="0"/>
              <a:t>الفكرة الرئيسية 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70" y="5496154"/>
            <a:ext cx="748823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مربع نص 7"/>
          <p:cNvSpPr txBox="1"/>
          <p:nvPr/>
        </p:nvSpPr>
        <p:spPr>
          <a:xfrm>
            <a:off x="5977496" y="3145610"/>
            <a:ext cx="223224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الدرس : الثالث </a:t>
            </a:r>
          </a:p>
        </p:txBody>
      </p:sp>
    </p:spTree>
    <p:extLst>
      <p:ext uri="{BB962C8B-B14F-4D97-AF65-F5344CB8AC3E}">
        <p14:creationId xmlns:p14="http://schemas.microsoft.com/office/powerpoint/2010/main" val="275500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D:\Work2\بprevios.png">
            <a:hlinkClick r:id="" action="ppaction://hlinkshowjump?jump=previousslide"/>
            <a:hlinkHover r:id="" action="ppaction://noaction" highlightClick="1">
              <a:snd r:embed="rId3" name="السابق.wav"/>
            </a:hlinkHover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476250"/>
            <a:ext cx="936626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4" descr="D:\Work2\next.png">
            <a:hlinkClick r:id="" action="ppaction://hlinkshowjump?jump=nextslide"/>
            <a:hlinkHover r:id="" action="ppaction://noaction" highlightClick="1">
              <a:snd r:embed="rId5" name="التالي.wav"/>
            </a:hlinkHover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313"/>
            <a:ext cx="900113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مخطط انسيابي: قرار 6">
            <a:hlinkClick r:id="" action="ppaction://hlinkshowjump?jump=firstslide"/>
            <a:hlinkHover r:id="" action="ppaction://noaction" highlightClick="1">
              <a:snd r:embed="rId7" name="الترجمة من Google.wav"/>
            </a:hlinkHover>
          </p:cNvPr>
          <p:cNvSpPr/>
          <p:nvPr/>
        </p:nvSpPr>
        <p:spPr>
          <a:xfrm>
            <a:off x="0" y="2708920"/>
            <a:ext cx="827584" cy="2952328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الرئيسية</a:t>
            </a:r>
          </a:p>
        </p:txBody>
      </p:sp>
      <p:pic>
        <p:nvPicPr>
          <p:cNvPr id="24581" name="Picture 5" descr="D:\Work2\exxit.png">
            <a:hlinkClick r:id="" action="ppaction://hlinkshowjump?jump=endshow"/>
            <a:hlinkHover r:id="" action="ppaction://noaction" highlightClick="1">
              <a:snd r:embed="rId8" name="الترجمة من Google_2.wav"/>
            </a:hlinkHover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2463"/>
            <a:ext cx="908050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مربع نص 9"/>
          <p:cNvSpPr txBox="1"/>
          <p:nvPr/>
        </p:nvSpPr>
        <p:spPr>
          <a:xfrm>
            <a:off x="3395486" y="156231"/>
            <a:ext cx="259228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التوزيع الإلكتروني </a:t>
            </a:r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274"/>
          <a:stretch>
            <a:fillRect/>
          </a:stretch>
        </p:blipFill>
        <p:spPr bwMode="auto">
          <a:xfrm>
            <a:off x="4860698" y="1101369"/>
            <a:ext cx="375602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1" b="59621"/>
          <a:stretch>
            <a:fillRect/>
          </a:stretch>
        </p:blipFill>
        <p:spPr bwMode="auto">
          <a:xfrm>
            <a:off x="1247774" y="1456541"/>
            <a:ext cx="375602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79" b="36893"/>
          <a:stretch>
            <a:fillRect/>
          </a:stretch>
        </p:blipFill>
        <p:spPr bwMode="auto">
          <a:xfrm>
            <a:off x="4896644" y="1536337"/>
            <a:ext cx="3754438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90" b="18182"/>
          <a:stretch>
            <a:fillRect/>
          </a:stretch>
        </p:blipFill>
        <p:spPr bwMode="auto">
          <a:xfrm>
            <a:off x="1247774" y="1114149"/>
            <a:ext cx="375602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24" t="79546" b="-2272"/>
          <a:stretch>
            <a:fillRect/>
          </a:stretch>
        </p:blipFill>
        <p:spPr bwMode="auto">
          <a:xfrm>
            <a:off x="684213" y="2276475"/>
            <a:ext cx="80327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مربع نص 17"/>
          <p:cNvSpPr txBox="1">
            <a:spLocks noChangeArrowheads="1"/>
          </p:cNvSpPr>
          <p:nvPr/>
        </p:nvSpPr>
        <p:spPr bwMode="auto">
          <a:xfrm>
            <a:off x="854572" y="1987734"/>
            <a:ext cx="79930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ar-SA" sz="2400" dirty="0">
                <a:latin typeface="Arial" pitchFamily="34" charset="0"/>
              </a:rPr>
              <a:t>التوزيع الإلكتروني : هو ترتيب الإلكترونات في الوضع الأقل طاقة والأكثر ثباتا في الحالة المستقرة للذرة.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ar-SA" sz="2400" dirty="0">
                <a:latin typeface="Arial" pitchFamily="34" charset="0"/>
              </a:rPr>
              <a:t> </a:t>
            </a:r>
          </a:p>
        </p:txBody>
      </p:sp>
      <p:sp>
        <p:nvSpPr>
          <p:cNvPr id="24601" name="مربع نص 19"/>
          <p:cNvSpPr txBox="1">
            <a:spLocks noChangeArrowheads="1"/>
          </p:cNvSpPr>
          <p:nvPr/>
        </p:nvSpPr>
        <p:spPr bwMode="auto">
          <a:xfrm>
            <a:off x="275566" y="2930818"/>
            <a:ext cx="88931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ar-SA" sz="2800" b="1" dirty="0">
                <a:solidFill>
                  <a:srgbClr val="FF0000"/>
                </a:solidFill>
                <a:latin typeface="Arial" pitchFamily="34" charset="0"/>
              </a:rPr>
              <a:t>مبدأ أوفباو : ينص على أن كل الكترون يشغل المجال الأقل طاقة المتوافر  </a:t>
            </a:r>
          </a:p>
        </p:txBody>
      </p:sp>
      <p:sp>
        <p:nvSpPr>
          <p:cNvPr id="21" name="مربع نص 20"/>
          <p:cNvSpPr txBox="1">
            <a:spLocks noChangeArrowheads="1"/>
          </p:cNvSpPr>
          <p:nvPr/>
        </p:nvSpPr>
        <p:spPr bwMode="auto">
          <a:xfrm>
            <a:off x="972117" y="3603556"/>
            <a:ext cx="77771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ar-SA" sz="2000" dirty="0">
                <a:latin typeface="Arial" pitchFamily="34" charset="0"/>
              </a:rPr>
              <a:t>رسم أوفباو : هو ترتيب المجالات الذرية من الطاقة الأقل إلى الطاقة الأعلى بصورة متسلسلة . </a:t>
            </a:r>
          </a:p>
        </p:txBody>
      </p:sp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4" r="1819"/>
          <a:stretch>
            <a:fillRect/>
          </a:stretch>
        </p:blipFill>
        <p:spPr bwMode="auto">
          <a:xfrm>
            <a:off x="827584" y="1196752"/>
            <a:ext cx="8316416" cy="544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763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2057" y="1580924"/>
            <a:ext cx="8229600" cy="2381476"/>
          </a:xfrm>
        </p:spPr>
        <p:txBody>
          <a:bodyPr>
            <a:normAutofit fontScale="90000"/>
          </a:bodyPr>
          <a:lstStyle/>
          <a:p>
            <a:r>
              <a:rPr lang="en-US" dirty="0"/>
              <a:t>Li 3</a:t>
            </a:r>
            <a:br>
              <a:rPr lang="en-US" dirty="0"/>
            </a:br>
            <a:r>
              <a:rPr lang="en-US" dirty="0"/>
              <a:t>1s2   2s1</a:t>
            </a:r>
            <a:br>
              <a:rPr lang="en-US" dirty="0"/>
            </a:br>
            <a:r>
              <a:rPr lang="en-US" dirty="0"/>
              <a:t>B  5</a:t>
            </a:r>
            <a:br>
              <a:rPr lang="en-US" dirty="0"/>
            </a:br>
            <a:r>
              <a:rPr lang="en-US" dirty="0"/>
              <a:t>1s2   2s2     2p1</a:t>
            </a:r>
            <a:br>
              <a:rPr lang="en-US" dirty="0"/>
            </a:br>
            <a:br>
              <a:rPr lang="en-US" dirty="0"/>
            </a:br>
            <a:r>
              <a:rPr lang="en-US" dirty="0"/>
              <a:t>Na 11</a:t>
            </a:r>
            <a:br>
              <a:rPr lang="en-US" dirty="0"/>
            </a:br>
            <a:r>
              <a:rPr lang="en-US" dirty="0"/>
              <a:t>1s2  2s2   2p6    3s1</a:t>
            </a:r>
            <a:br>
              <a:rPr lang="en-US" dirty="0"/>
            </a:br>
            <a:r>
              <a:rPr lang="en-US" dirty="0"/>
              <a:t>Al 13</a:t>
            </a:r>
            <a:br>
              <a:rPr lang="en-US" dirty="0"/>
            </a:br>
            <a:r>
              <a:rPr lang="en-US" dirty="0"/>
              <a:t>1s2    2s2    2p6    3s2      3p1</a:t>
            </a:r>
          </a:p>
        </p:txBody>
      </p:sp>
    </p:spTree>
    <p:extLst>
      <p:ext uri="{BB962C8B-B14F-4D97-AF65-F5344CB8AC3E}">
        <p14:creationId xmlns:p14="http://schemas.microsoft.com/office/powerpoint/2010/main" val="2308484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5714" y="595086"/>
            <a:ext cx="6618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/>
              <a:t>C 6  = 1s2  2s2   2p2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8343" y="2017486"/>
            <a:ext cx="58347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N7 =   1s2     2s2      2p3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99886" y="3004457"/>
            <a:ext cx="3062514" cy="9724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11</a:t>
            </a:r>
          </a:p>
        </p:txBody>
      </p:sp>
      <p:sp>
        <p:nvSpPr>
          <p:cNvPr id="6" name="Down Arrow 5"/>
          <p:cNvSpPr/>
          <p:nvPr/>
        </p:nvSpPr>
        <p:spPr>
          <a:xfrm>
            <a:off x="1596571" y="2975429"/>
            <a:ext cx="58058" cy="10595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2467429" y="3048000"/>
            <a:ext cx="188685" cy="957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69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D:\Work2\بprevios.png">
            <a:hlinkClick r:id="" action="ppaction://hlinkshowjump?jump=previousslide"/>
            <a:hlinkHover r:id="" action="ppaction://noaction" highlightClick="1">
              <a:snd r:embed="rId2" name="السابق.wav"/>
            </a:hlinkHover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476250"/>
            <a:ext cx="936626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4" descr="D:\Work2\next.png">
            <a:hlinkClick r:id="" action="ppaction://hlinkshowjump?jump=nextslide"/>
            <a:hlinkHover r:id="" action="ppaction://noaction" highlightClick="1">
              <a:snd r:embed="rId4" name="التالي.wav"/>
            </a:hlinkHover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313"/>
            <a:ext cx="900113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مخطط انسيابي: قرار 6">
            <a:hlinkClick r:id="" action="ppaction://hlinkshowjump?jump=firstslide"/>
            <a:hlinkHover r:id="" action="ppaction://noaction" highlightClick="1">
              <a:snd r:embed="rId6" name="الترجمة من Google.wav"/>
            </a:hlinkHover>
          </p:cNvPr>
          <p:cNvSpPr/>
          <p:nvPr/>
        </p:nvSpPr>
        <p:spPr>
          <a:xfrm>
            <a:off x="0" y="2708920"/>
            <a:ext cx="827584" cy="2952328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الرئيسية</a:t>
            </a:r>
          </a:p>
        </p:txBody>
      </p:sp>
      <p:pic>
        <p:nvPicPr>
          <p:cNvPr id="25605" name="Picture 5" descr="D:\Work2\exxit.png">
            <a:hlinkClick r:id="" action="ppaction://hlinkshowjump?jump=endshow"/>
            <a:hlinkHover r:id="" action="ppaction://noaction" highlightClick="1">
              <a:snd r:embed="rId7" name="الترجمة من Google_2.wav"/>
            </a:hlinkHover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2463"/>
            <a:ext cx="908050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موجة مزدوجة 8"/>
          <p:cNvSpPr/>
          <p:nvPr/>
        </p:nvSpPr>
        <p:spPr>
          <a:xfrm>
            <a:off x="1187624" y="-171400"/>
            <a:ext cx="7956376" cy="864096"/>
          </a:xfrm>
          <a:prstGeom prst="doubleWave">
            <a:avLst>
              <a:gd name="adj1" fmla="val 12500"/>
              <a:gd name="adj2" fmla="val 424"/>
            </a:avLst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الفصل الأول الإلكترونات في الذرات 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6732240" y="692696"/>
            <a:ext cx="223224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الدرس : الثالث 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971600" y="620688"/>
            <a:ext cx="259228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التوزيع الإلكتروني </a:t>
            </a:r>
          </a:p>
        </p:txBody>
      </p:sp>
      <p:pic>
        <p:nvPicPr>
          <p:cNvPr id="25615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6286"/>
            <a:ext cx="9245600" cy="555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263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D:\Work2\بprevios.png">
            <a:hlinkClick r:id="" action="ppaction://hlinkshowjump?jump=previousslide"/>
            <a:hlinkHover r:id="" action="ppaction://noaction" highlightClick="1">
              <a:snd r:embed="rId3" name="السابق.wav"/>
            </a:hlinkHover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476250"/>
            <a:ext cx="936626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4" descr="D:\Work2\next.png">
            <a:hlinkClick r:id="" action="ppaction://hlinkshowjump?jump=nextslide"/>
            <a:hlinkHover r:id="" action="ppaction://noaction" highlightClick="1">
              <a:snd r:embed="rId5" name="التالي.wav"/>
            </a:hlinkHover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313"/>
            <a:ext cx="900113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مخطط انسيابي: قرار 6">
            <a:hlinkClick r:id="" action="ppaction://hlinkshowjump?jump=firstslide"/>
            <a:hlinkHover r:id="" action="ppaction://noaction" highlightClick="1">
              <a:snd r:embed="rId7" name="الترجمة من Google.wav"/>
            </a:hlinkHover>
          </p:cNvPr>
          <p:cNvSpPr/>
          <p:nvPr/>
        </p:nvSpPr>
        <p:spPr>
          <a:xfrm>
            <a:off x="0" y="2708920"/>
            <a:ext cx="827584" cy="2952328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الرئيسية</a:t>
            </a:r>
          </a:p>
        </p:txBody>
      </p:sp>
      <p:pic>
        <p:nvPicPr>
          <p:cNvPr id="26629" name="Picture 5" descr="D:\Work2\exxit.png">
            <a:hlinkClick r:id="" action="ppaction://hlinkshowjump?jump=endshow"/>
            <a:hlinkHover r:id="" action="ppaction://noaction" highlightClick="1">
              <a:snd r:embed="rId8" name="الترجمة من Google_2.wav"/>
            </a:hlinkHover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2463"/>
            <a:ext cx="908050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موجة مزدوجة 8"/>
          <p:cNvSpPr/>
          <p:nvPr/>
        </p:nvSpPr>
        <p:spPr>
          <a:xfrm>
            <a:off x="1187624" y="-171400"/>
            <a:ext cx="7956376" cy="864096"/>
          </a:xfrm>
          <a:prstGeom prst="doubleWave">
            <a:avLst>
              <a:gd name="adj1" fmla="val 12500"/>
              <a:gd name="adj2" fmla="val 424"/>
            </a:avLst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الفصل الأول الإلكترونات في الذرات 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6732240" y="692696"/>
            <a:ext cx="223224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الدرس : الثالث 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971600" y="620688"/>
            <a:ext cx="259228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التوزيع الإلكتروني </a:t>
            </a:r>
          </a:p>
        </p:txBody>
      </p:sp>
      <p:sp>
        <p:nvSpPr>
          <p:cNvPr id="12" name="مربع نص 11"/>
          <p:cNvSpPr txBox="1">
            <a:spLocks noChangeArrowheads="1"/>
          </p:cNvSpPr>
          <p:nvPr/>
        </p:nvSpPr>
        <p:spPr bwMode="auto">
          <a:xfrm>
            <a:off x="827088" y="1341438"/>
            <a:ext cx="81375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ar-SA" sz="2400">
                <a:latin typeface="Arial" pitchFamily="34" charset="0"/>
              </a:rPr>
              <a:t>مبدأ باولي : ينص على أن إلكترونات المجال الذري الواحد لا يزيد على إلكترونين فقط إذا كان الألكترونات تدور في اتجاهين متعاكسين 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ar-SA" sz="1800">
                <a:latin typeface="Arial" pitchFamily="34" charset="0"/>
              </a:rPr>
              <a:t>  </a:t>
            </a: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61" t="69231" r="21622" b="17949"/>
          <a:stretch>
            <a:fillRect/>
          </a:stretch>
        </p:blipFill>
        <p:spPr bwMode="auto">
          <a:xfrm>
            <a:off x="5508625" y="4365625"/>
            <a:ext cx="20161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مربع نص 13"/>
          <p:cNvSpPr txBox="1">
            <a:spLocks noChangeArrowheads="1"/>
          </p:cNvSpPr>
          <p:nvPr/>
        </p:nvSpPr>
        <p:spPr bwMode="auto">
          <a:xfrm>
            <a:off x="827088" y="2060575"/>
            <a:ext cx="81375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ar-SA" sz="2400" dirty="0">
                <a:latin typeface="Arial" pitchFamily="34" charset="0"/>
              </a:rPr>
              <a:t>قاعدة هوند </a:t>
            </a:r>
            <a:r>
              <a:rPr lang="ar-SA" altLang="ar-SA" sz="2400" dirty="0">
                <a:solidFill>
                  <a:srgbClr val="FF0000"/>
                </a:solidFill>
                <a:latin typeface="Arial" pitchFamily="34" charset="0"/>
              </a:rPr>
              <a:t>: تنص على أن الإلكترونات المفردة المتشابهة في اتجاه الدوران يجب أن تشغل المجالات المتساوية الطاقة قبل أن تشغل الإلكترونات الإضافية في اتجاه دوران معاكس للمجالات نفسها </a:t>
            </a:r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7" t="50000" r="27618" b="37756"/>
          <a:stretch>
            <a:fillRect/>
          </a:stretch>
        </p:blipFill>
        <p:spPr bwMode="auto">
          <a:xfrm>
            <a:off x="4643438" y="3429000"/>
            <a:ext cx="43211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61" t="84615" r="21622" b="2565"/>
          <a:stretch>
            <a:fillRect/>
          </a:stretch>
        </p:blipFill>
        <p:spPr bwMode="auto">
          <a:xfrm>
            <a:off x="5651500" y="5373688"/>
            <a:ext cx="20891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43" t="71796" r="41441" b="17949"/>
          <a:stretch>
            <a:fillRect/>
          </a:stretch>
        </p:blipFill>
        <p:spPr bwMode="auto">
          <a:xfrm>
            <a:off x="3348038" y="4365625"/>
            <a:ext cx="15113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44" t="84615" r="42343" b="2"/>
          <a:stretch>
            <a:fillRect/>
          </a:stretch>
        </p:blipFill>
        <p:spPr bwMode="auto">
          <a:xfrm>
            <a:off x="3563938" y="5445125"/>
            <a:ext cx="16557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6" t="69231" r="60361" b="17949"/>
          <a:stretch>
            <a:fillRect/>
          </a:stretch>
        </p:blipFill>
        <p:spPr bwMode="auto">
          <a:xfrm>
            <a:off x="856570" y="4278086"/>
            <a:ext cx="18002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6" t="84615" r="60361" b="2565"/>
          <a:stretch>
            <a:fillRect/>
          </a:stretch>
        </p:blipFill>
        <p:spPr bwMode="auto">
          <a:xfrm>
            <a:off x="971550" y="5516563"/>
            <a:ext cx="165576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32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D:\Work2\بprevios.png">
            <a:hlinkClick r:id="" action="ppaction://hlinkshowjump?jump=previousslide"/>
            <a:hlinkHover r:id="" action="ppaction://noaction" highlightClick="1">
              <a:snd r:embed="rId2" name="السابق.wav"/>
            </a:hlinkHover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476250"/>
            <a:ext cx="936626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4" descr="D:\Work2\next.png">
            <a:hlinkClick r:id="" action="ppaction://hlinkshowjump?jump=nextslide"/>
            <a:hlinkHover r:id="" action="ppaction://noaction" highlightClick="1">
              <a:snd r:embed="rId4" name="التالي.wav"/>
            </a:hlinkHover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313"/>
            <a:ext cx="900113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مخطط انسيابي: قرار 6">
            <a:hlinkClick r:id="" action="ppaction://hlinkshowjump?jump=firstslide"/>
            <a:hlinkHover r:id="" action="ppaction://noaction" highlightClick="1">
              <a:snd r:embed="rId6" name="الترجمة من Google.wav"/>
            </a:hlinkHover>
          </p:cNvPr>
          <p:cNvSpPr/>
          <p:nvPr/>
        </p:nvSpPr>
        <p:spPr>
          <a:xfrm>
            <a:off x="0" y="2708920"/>
            <a:ext cx="827584" cy="2952328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الرئيسية</a:t>
            </a:r>
          </a:p>
        </p:txBody>
      </p:sp>
      <p:pic>
        <p:nvPicPr>
          <p:cNvPr id="27653" name="Picture 5" descr="D:\Work2\exxit.png">
            <a:hlinkClick r:id="" action="ppaction://hlinkshowjump?jump=endshow"/>
            <a:hlinkHover r:id="" action="ppaction://noaction" highlightClick="1">
              <a:snd r:embed="rId7" name="الترجمة من Google_2.wav"/>
            </a:hlinkHover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2463"/>
            <a:ext cx="908050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موجة مزدوجة 8"/>
          <p:cNvSpPr/>
          <p:nvPr/>
        </p:nvSpPr>
        <p:spPr>
          <a:xfrm>
            <a:off x="1187624" y="-171400"/>
            <a:ext cx="7956376" cy="864096"/>
          </a:xfrm>
          <a:prstGeom prst="doubleWave">
            <a:avLst>
              <a:gd name="adj1" fmla="val 12500"/>
              <a:gd name="adj2" fmla="val 424"/>
            </a:avLst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الفصل الأول الإلكترونات في الذرات 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6732240" y="692696"/>
            <a:ext cx="223224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الدرس : الثالث 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971600" y="620688"/>
            <a:ext cx="259228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التوزيع الإلكتروني 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4139952" y="692696"/>
            <a:ext cx="2088232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الفكرة الرئيسية </a:t>
            </a:r>
          </a:p>
        </p:txBody>
      </p:sp>
      <p:pic>
        <p:nvPicPr>
          <p:cNvPr id="12" name="Picture 5" descr="C:\Users\user\Desktop\أحياء أول ثانوي\صور د1 ف3\New folder\ذرة النيون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58" y="1436914"/>
            <a:ext cx="8592456" cy="5421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058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D:\Work2\بprevios.png">
            <a:hlinkClick r:id="" action="ppaction://hlinkshowjump?jump=previousslide"/>
            <a:hlinkHover r:id="" action="ppaction://noaction" highlightClick="1">
              <a:snd r:embed="rId2" name="السابق.wav"/>
            </a:hlinkHover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476250"/>
            <a:ext cx="936626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4" descr="D:\Work2\next.png">
            <a:hlinkClick r:id="" action="ppaction://hlinkshowjump?jump=nextslide"/>
            <a:hlinkHover r:id="" action="ppaction://noaction" highlightClick="1">
              <a:snd r:embed="rId4" name="التالي.wav"/>
            </a:hlinkHover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313"/>
            <a:ext cx="900113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مخطط انسيابي: قرار 6">
            <a:hlinkClick r:id="" action="ppaction://hlinkshowjump?jump=firstslide"/>
            <a:hlinkHover r:id="" action="ppaction://noaction" highlightClick="1">
              <a:snd r:embed="rId6" name="الترجمة من Google.wav"/>
            </a:hlinkHover>
          </p:cNvPr>
          <p:cNvSpPr/>
          <p:nvPr/>
        </p:nvSpPr>
        <p:spPr>
          <a:xfrm>
            <a:off x="0" y="2650863"/>
            <a:ext cx="827584" cy="2952328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الرئيسية</a:t>
            </a:r>
          </a:p>
        </p:txBody>
      </p:sp>
      <p:pic>
        <p:nvPicPr>
          <p:cNvPr id="28677" name="Picture 5" descr="D:\Work2\exxit.png">
            <a:hlinkClick r:id="" action="ppaction://hlinkshowjump?jump=endshow"/>
            <a:hlinkHover r:id="" action="ppaction://noaction" highlightClick="1">
              <a:snd r:embed="rId7" name="الترجمة من Google_2.wav"/>
            </a:hlinkHover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2463"/>
            <a:ext cx="908050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موجة مزدوجة 8"/>
          <p:cNvSpPr/>
          <p:nvPr/>
        </p:nvSpPr>
        <p:spPr>
          <a:xfrm>
            <a:off x="1187624" y="-171400"/>
            <a:ext cx="7956376" cy="864096"/>
          </a:xfrm>
          <a:prstGeom prst="doubleWave">
            <a:avLst>
              <a:gd name="adj1" fmla="val 12500"/>
              <a:gd name="adj2" fmla="val 424"/>
            </a:avLst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الفصل الأول الإلكترونات في الذرات 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6732240" y="692696"/>
            <a:ext cx="223224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الدرس : الثالث 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971600" y="620688"/>
            <a:ext cx="259228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التوزيع الإلكتروني </a:t>
            </a:r>
          </a:p>
        </p:txBody>
      </p:sp>
      <p:pic>
        <p:nvPicPr>
          <p:cNvPr id="36866" name="Picture 2" descr="C:\Users\user\Desktop\أحياء أول ثانوي\صور د1 ف3\New folder\جدول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14" y="1335314"/>
            <a:ext cx="8186057" cy="5341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87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1169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D:\Work2\بprevios.png">
            <a:hlinkClick r:id="" action="ppaction://hlinkshowjump?jump=previousslide"/>
            <a:hlinkHover r:id="" action="ppaction://noaction" highlightClick="1">
              <a:snd r:embed="rId2" name="السابق.wav"/>
            </a:hlinkHover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476250"/>
            <a:ext cx="936626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4" descr="D:\Work2\next.png">
            <a:hlinkClick r:id="" action="ppaction://hlinkshowjump?jump=nextslide"/>
            <a:hlinkHover r:id="" action="ppaction://noaction" highlightClick="1">
              <a:snd r:embed="rId4" name="التالي.wav"/>
            </a:hlinkHover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313"/>
            <a:ext cx="900113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مخطط انسيابي: قرار 6">
            <a:hlinkClick r:id="" action="ppaction://hlinkshowjump?jump=firstslide"/>
            <a:hlinkHover r:id="" action="ppaction://noaction" highlightClick="1">
              <a:snd r:embed="rId6" name="الترجمة من Google.wav"/>
            </a:hlinkHover>
          </p:cNvPr>
          <p:cNvSpPr/>
          <p:nvPr/>
        </p:nvSpPr>
        <p:spPr>
          <a:xfrm>
            <a:off x="0" y="2708920"/>
            <a:ext cx="827584" cy="2952328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الرئيسية</a:t>
            </a:r>
          </a:p>
        </p:txBody>
      </p:sp>
      <p:pic>
        <p:nvPicPr>
          <p:cNvPr id="29701" name="Picture 5" descr="D:\Work2\exxit.png">
            <a:hlinkClick r:id="" action="ppaction://hlinkshowjump?jump=endshow"/>
            <a:hlinkHover r:id="" action="ppaction://noaction" highlightClick="1">
              <a:snd r:embed="rId7" name="الترجمة من Google_2.wav"/>
            </a:hlinkHover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2463"/>
            <a:ext cx="908050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موجة مزدوجة 8"/>
          <p:cNvSpPr/>
          <p:nvPr/>
        </p:nvSpPr>
        <p:spPr>
          <a:xfrm>
            <a:off x="1187624" y="-171400"/>
            <a:ext cx="7956376" cy="864096"/>
          </a:xfrm>
          <a:prstGeom prst="doubleWave">
            <a:avLst>
              <a:gd name="adj1" fmla="val 12500"/>
              <a:gd name="adj2" fmla="val 424"/>
            </a:avLst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الفصل الأول الإلكترونات في الذرات 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6732240" y="692696"/>
            <a:ext cx="223224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الدرس : الثالث 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971600" y="620688"/>
            <a:ext cx="259228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التوزيع الإلكتروني 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4139952" y="692696"/>
            <a:ext cx="2088232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الفكرة الرئيسية </a:t>
            </a: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85" y="1233714"/>
            <a:ext cx="8243887" cy="5624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03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6343" y="1132114"/>
            <a:ext cx="756194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/>
              <a:t>Cl17=  </a:t>
            </a:r>
            <a:r>
              <a:rPr lang="en-US" sz="4400" b="1" dirty="0">
                <a:solidFill>
                  <a:srgbClr val="002060"/>
                </a:solidFill>
              </a:rPr>
              <a:t>1s2   2s2   2p6  </a:t>
            </a:r>
            <a:r>
              <a:rPr lang="en-US" sz="4400" dirty="0"/>
              <a:t>3s2  3p5</a:t>
            </a:r>
          </a:p>
          <a:p>
            <a:pPr algn="l"/>
            <a:endParaRPr lang="en-US" sz="4400" dirty="0"/>
          </a:p>
          <a:p>
            <a:pPr algn="l"/>
            <a:endParaRPr lang="en-US" sz="4400" dirty="0"/>
          </a:p>
          <a:p>
            <a:pPr algn="l"/>
            <a:r>
              <a:rPr lang="en-US" sz="4400" dirty="0"/>
              <a:t>         </a:t>
            </a:r>
            <a:r>
              <a:rPr lang="en-US" sz="4400" b="1" dirty="0">
                <a:solidFill>
                  <a:srgbClr val="002060"/>
                </a:solidFill>
              </a:rPr>
              <a:t>=  [Ne]  </a:t>
            </a:r>
            <a:r>
              <a:rPr lang="en-US" sz="4400" b="1" dirty="0">
                <a:solidFill>
                  <a:srgbClr val="FF0000"/>
                </a:solidFill>
              </a:rPr>
              <a:t>3s2  3p5</a:t>
            </a:r>
          </a:p>
        </p:txBody>
      </p:sp>
    </p:spTree>
    <p:extLst>
      <p:ext uri="{BB962C8B-B14F-4D97-AF65-F5344CB8AC3E}">
        <p14:creationId xmlns:p14="http://schemas.microsoft.com/office/powerpoint/2010/main" val="715615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D:\Work2\بprevios.png">
            <a:hlinkClick r:id="" action="ppaction://hlinkshowjump?jump=previousslide"/>
            <a:hlinkHover r:id="" action="ppaction://noaction" highlightClick="1">
              <a:snd r:embed="rId2" name="السابق.wav"/>
            </a:hlinkHover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476250"/>
            <a:ext cx="936626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4" descr="D:\Work2\next.png">
            <a:hlinkClick r:id="" action="ppaction://hlinkshowjump?jump=nextslide"/>
            <a:hlinkHover r:id="" action="ppaction://noaction" highlightClick="1">
              <a:snd r:embed="rId4" name="التالي.wav"/>
            </a:hlinkHover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313"/>
            <a:ext cx="900113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مخطط انسيابي: قرار 6">
            <a:hlinkClick r:id="" action="ppaction://hlinkshowjump?jump=firstslide"/>
            <a:hlinkHover r:id="" action="ppaction://noaction" highlightClick="1">
              <a:snd r:embed="rId6" name="الترجمة من Google.wav"/>
            </a:hlinkHover>
          </p:cNvPr>
          <p:cNvSpPr/>
          <p:nvPr/>
        </p:nvSpPr>
        <p:spPr>
          <a:xfrm>
            <a:off x="0" y="2708920"/>
            <a:ext cx="827584" cy="2952328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الرئيسية</a:t>
            </a:r>
          </a:p>
        </p:txBody>
      </p:sp>
      <p:pic>
        <p:nvPicPr>
          <p:cNvPr id="30725" name="Picture 5" descr="D:\Work2\exxit.png">
            <a:hlinkClick r:id="" action="ppaction://hlinkshowjump?jump=endshow"/>
            <a:hlinkHover r:id="" action="ppaction://noaction" highlightClick="1">
              <a:snd r:embed="rId7" name="الترجمة من Google_2.wav"/>
            </a:hlinkHover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2463"/>
            <a:ext cx="908050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موجة مزدوجة 8"/>
          <p:cNvSpPr/>
          <p:nvPr/>
        </p:nvSpPr>
        <p:spPr>
          <a:xfrm>
            <a:off x="1187624" y="-171400"/>
            <a:ext cx="7956376" cy="864096"/>
          </a:xfrm>
          <a:prstGeom prst="doubleWave">
            <a:avLst>
              <a:gd name="adj1" fmla="val 12500"/>
              <a:gd name="adj2" fmla="val 424"/>
            </a:avLst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الفصل الأول الإلكترونات في الذرات 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6732240" y="692696"/>
            <a:ext cx="223224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الدرس : الثالث 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971600" y="620688"/>
            <a:ext cx="259228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التوزيع الإلكتروني 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4139952" y="692696"/>
            <a:ext cx="2088232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الفكرة الرئيسية 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/>
          <a:stretch>
            <a:fillRect/>
          </a:stretch>
        </p:blipFill>
        <p:spPr bwMode="auto">
          <a:xfrm>
            <a:off x="827088" y="1268413"/>
            <a:ext cx="8066087" cy="558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153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D:\Work2\بprevios.png">
            <a:hlinkClick r:id="" action="ppaction://hlinkshowjump?jump=previousslide"/>
            <a:hlinkHover r:id="" action="ppaction://noaction" highlightClick="1">
              <a:snd r:embed="rId2" name="السابق.wav"/>
            </a:hlinkHover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476250"/>
            <a:ext cx="936626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4" descr="D:\Work2\next.png">
            <a:hlinkClick r:id="" action="ppaction://hlinkshowjump?jump=nextslide"/>
            <a:hlinkHover r:id="" action="ppaction://noaction" highlightClick="1">
              <a:snd r:embed="rId4" name="التالي.wav"/>
            </a:hlinkHover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313"/>
            <a:ext cx="900113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مخطط انسيابي: قرار 6">
            <a:hlinkClick r:id="" action="ppaction://hlinkshowjump?jump=firstslide"/>
            <a:hlinkHover r:id="" action="ppaction://noaction" highlightClick="1">
              <a:snd r:embed="rId6" name="الترجمة من Google.wav"/>
            </a:hlinkHover>
          </p:cNvPr>
          <p:cNvSpPr/>
          <p:nvPr/>
        </p:nvSpPr>
        <p:spPr>
          <a:xfrm>
            <a:off x="0" y="2708920"/>
            <a:ext cx="827584" cy="2952328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الرئيسية</a:t>
            </a:r>
          </a:p>
        </p:txBody>
      </p:sp>
      <p:pic>
        <p:nvPicPr>
          <p:cNvPr id="31749" name="Picture 5" descr="D:\Work2\exxit.png">
            <a:hlinkClick r:id="" action="ppaction://hlinkshowjump?jump=endshow"/>
            <a:hlinkHover r:id="" action="ppaction://noaction" highlightClick="1">
              <a:snd r:embed="rId7" name="الترجمة من Google_2.wav"/>
            </a:hlinkHover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2463"/>
            <a:ext cx="908050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موجة مزدوجة 8"/>
          <p:cNvSpPr/>
          <p:nvPr/>
        </p:nvSpPr>
        <p:spPr>
          <a:xfrm>
            <a:off x="1187624" y="-171400"/>
            <a:ext cx="7956376" cy="864096"/>
          </a:xfrm>
          <a:prstGeom prst="doubleWave">
            <a:avLst>
              <a:gd name="adj1" fmla="val 12500"/>
              <a:gd name="adj2" fmla="val 424"/>
            </a:avLst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الفصل الأول الإلكترونات في الذرات 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6732240" y="692696"/>
            <a:ext cx="223224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الدرس : الثالث 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971600" y="620688"/>
            <a:ext cx="259228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التوزيع الإلكتروني 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4139952" y="692696"/>
            <a:ext cx="2088232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الفكرة الرئيسية </a:t>
            </a:r>
          </a:p>
        </p:txBody>
      </p:sp>
      <p:pic>
        <p:nvPicPr>
          <p:cNvPr id="12" name="Picture 3" descr="C:\Users\user\Desktop\أحياء أول ثانوي\صور د1 ف3\New folder\بدون عنوان-3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64"/>
          <a:stretch>
            <a:fillRect/>
          </a:stretch>
        </p:blipFill>
        <p:spPr bwMode="auto">
          <a:xfrm>
            <a:off x="377372" y="1412875"/>
            <a:ext cx="8587242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51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D:\Work2\بprevios.png">
            <a:hlinkClick r:id="" action="ppaction://hlinkshowjump?jump=previousslide"/>
            <a:hlinkHover r:id="" action="ppaction://noaction" highlightClick="1">
              <a:snd r:embed="rId2" name="السابق.wav"/>
            </a:hlinkHover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476250"/>
            <a:ext cx="936626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4" descr="D:\Work2\next.png">
            <a:hlinkClick r:id="" action="ppaction://hlinkshowjump?jump=nextslide"/>
            <a:hlinkHover r:id="" action="ppaction://noaction" highlightClick="1">
              <a:snd r:embed="rId4" name="التالي.wav"/>
            </a:hlinkHover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313"/>
            <a:ext cx="900113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مخطط انسيابي: قرار 6">
            <a:hlinkClick r:id="" action="ppaction://hlinkshowjump?jump=firstslide"/>
            <a:hlinkHover r:id="" action="ppaction://noaction" highlightClick="1">
              <a:snd r:embed="rId6" name="الترجمة من Google.wav"/>
            </a:hlinkHover>
          </p:cNvPr>
          <p:cNvSpPr/>
          <p:nvPr/>
        </p:nvSpPr>
        <p:spPr>
          <a:xfrm>
            <a:off x="0" y="2708920"/>
            <a:ext cx="827584" cy="2952328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الرئيسية</a:t>
            </a:r>
          </a:p>
        </p:txBody>
      </p:sp>
      <p:pic>
        <p:nvPicPr>
          <p:cNvPr id="29701" name="Picture 5" descr="D:\Work2\exxit.png">
            <a:hlinkClick r:id="" action="ppaction://hlinkshowjump?jump=endshow"/>
            <a:hlinkHover r:id="" action="ppaction://noaction" highlightClick="1">
              <a:snd r:embed="rId7" name="الترجمة من Google_2.wav"/>
            </a:hlinkHover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2463"/>
            <a:ext cx="908050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موجة مزدوجة 8"/>
          <p:cNvSpPr/>
          <p:nvPr/>
        </p:nvSpPr>
        <p:spPr>
          <a:xfrm>
            <a:off x="1187624" y="-171400"/>
            <a:ext cx="7956376" cy="864096"/>
          </a:xfrm>
          <a:prstGeom prst="doubleWave">
            <a:avLst>
              <a:gd name="adj1" fmla="val 12500"/>
              <a:gd name="adj2" fmla="val 424"/>
            </a:avLst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الفصل الأول الإلكترونات في الذرات 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6732240" y="692696"/>
            <a:ext cx="223224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الدرس : الثالث 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971600" y="620688"/>
            <a:ext cx="259228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التوزيع الإلكتروني 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4139952" y="692696"/>
            <a:ext cx="2088232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3200" dirty="0"/>
              <a:t>الفكرة الرئيسية 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9830" y="116115"/>
            <a:ext cx="11292115" cy="6952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38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310</Words>
  <Application>Microsoft Office PowerPoint</Application>
  <PresentationFormat>On-screen Show (4:3)</PresentationFormat>
  <Paragraphs>75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تحية عطرة لطلاب الحكمة   </vt:lpstr>
      <vt:lpstr>التهيئة الحافزة :</vt:lpstr>
      <vt:lpstr>قواعدتوزيع الإلكترونات فى الذرة </vt:lpstr>
      <vt:lpstr>PowerPoint Presentation</vt:lpstr>
      <vt:lpstr>Li 3 1s2   2s1 B  5 1s2   2s2     2p1  Na 11 1s2  2s2   2p6    3s1 Al 13 1s2    2s2    2p6    3s2      3p1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asifhammoud1978@gmail.com</cp:lastModifiedBy>
  <cp:revision>24</cp:revision>
  <dcterms:modified xsi:type="dcterms:W3CDTF">2024-09-15T11:54:19Z</dcterms:modified>
</cp:coreProperties>
</file>