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30"/>
  </p:notesMasterIdLst>
  <p:sldIdLst>
    <p:sldId id="265" r:id="rId2"/>
    <p:sldId id="264" r:id="rId3"/>
    <p:sldId id="303" r:id="rId4"/>
    <p:sldId id="304" r:id="rId5"/>
    <p:sldId id="302" r:id="rId6"/>
    <p:sldId id="266" r:id="rId7"/>
    <p:sldId id="306" r:id="rId8"/>
    <p:sldId id="268" r:id="rId9"/>
    <p:sldId id="528" r:id="rId10"/>
    <p:sldId id="527" r:id="rId11"/>
    <p:sldId id="529" r:id="rId12"/>
    <p:sldId id="269" r:id="rId13"/>
    <p:sldId id="530" r:id="rId14"/>
    <p:sldId id="531" r:id="rId15"/>
    <p:sldId id="532" r:id="rId16"/>
    <p:sldId id="533" r:id="rId17"/>
    <p:sldId id="270" r:id="rId18"/>
    <p:sldId id="307" r:id="rId19"/>
    <p:sldId id="477" r:id="rId20"/>
    <p:sldId id="478" r:id="rId21"/>
    <p:sldId id="534" r:id="rId22"/>
    <p:sldId id="479" r:id="rId23"/>
    <p:sldId id="480" r:id="rId24"/>
    <p:sldId id="481" r:id="rId25"/>
    <p:sldId id="482" r:id="rId26"/>
    <p:sldId id="483" r:id="rId27"/>
    <p:sldId id="541" r:id="rId28"/>
    <p:sldId id="538" r:id="rId29"/>
    <p:sldId id="539" r:id="rId30"/>
    <p:sldId id="540" r:id="rId31"/>
    <p:sldId id="271" r:id="rId32"/>
    <p:sldId id="536" r:id="rId33"/>
    <p:sldId id="537" r:id="rId34"/>
    <p:sldId id="411" r:id="rId35"/>
    <p:sldId id="544" r:id="rId36"/>
    <p:sldId id="412" r:id="rId37"/>
    <p:sldId id="542" r:id="rId38"/>
    <p:sldId id="543" r:id="rId39"/>
    <p:sldId id="413" r:id="rId40"/>
    <p:sldId id="414" r:id="rId41"/>
    <p:sldId id="415" r:id="rId42"/>
    <p:sldId id="416" r:id="rId43"/>
    <p:sldId id="417" r:id="rId44"/>
    <p:sldId id="274" r:id="rId45"/>
    <p:sldId id="275" r:id="rId46"/>
    <p:sldId id="408" r:id="rId47"/>
    <p:sldId id="409" r:id="rId48"/>
    <p:sldId id="410" r:id="rId49"/>
    <p:sldId id="418" r:id="rId50"/>
    <p:sldId id="419" r:id="rId51"/>
    <p:sldId id="420" r:id="rId52"/>
    <p:sldId id="421" r:id="rId53"/>
    <p:sldId id="422" r:id="rId54"/>
    <p:sldId id="424" r:id="rId55"/>
    <p:sldId id="425" r:id="rId56"/>
    <p:sldId id="426" r:id="rId57"/>
    <p:sldId id="427" r:id="rId58"/>
    <p:sldId id="428" r:id="rId59"/>
    <p:sldId id="429" r:id="rId60"/>
    <p:sldId id="430" r:id="rId61"/>
    <p:sldId id="431" r:id="rId62"/>
    <p:sldId id="432" r:id="rId63"/>
    <p:sldId id="545" r:id="rId64"/>
    <p:sldId id="433" r:id="rId65"/>
    <p:sldId id="546" r:id="rId66"/>
    <p:sldId id="434" r:id="rId67"/>
    <p:sldId id="435" r:id="rId68"/>
    <p:sldId id="436" r:id="rId69"/>
    <p:sldId id="437" r:id="rId70"/>
    <p:sldId id="438" r:id="rId71"/>
    <p:sldId id="439" r:id="rId72"/>
    <p:sldId id="440" r:id="rId73"/>
    <p:sldId id="441" r:id="rId74"/>
    <p:sldId id="442" r:id="rId75"/>
    <p:sldId id="443" r:id="rId76"/>
    <p:sldId id="444" r:id="rId77"/>
    <p:sldId id="445" r:id="rId78"/>
    <p:sldId id="446" r:id="rId79"/>
    <p:sldId id="447" r:id="rId80"/>
    <p:sldId id="448" r:id="rId81"/>
    <p:sldId id="449" r:id="rId82"/>
    <p:sldId id="450" r:id="rId83"/>
    <p:sldId id="451" r:id="rId84"/>
    <p:sldId id="452" r:id="rId85"/>
    <p:sldId id="453" r:id="rId86"/>
    <p:sldId id="454" r:id="rId87"/>
    <p:sldId id="455" r:id="rId88"/>
    <p:sldId id="456" r:id="rId89"/>
    <p:sldId id="457" r:id="rId90"/>
    <p:sldId id="458" r:id="rId91"/>
    <p:sldId id="459" r:id="rId92"/>
    <p:sldId id="460" r:id="rId93"/>
    <p:sldId id="461" r:id="rId94"/>
    <p:sldId id="462" r:id="rId95"/>
    <p:sldId id="463" r:id="rId96"/>
    <p:sldId id="464" r:id="rId97"/>
    <p:sldId id="465" r:id="rId98"/>
    <p:sldId id="466" r:id="rId99"/>
    <p:sldId id="467" r:id="rId100"/>
    <p:sldId id="468" r:id="rId101"/>
    <p:sldId id="469" r:id="rId102"/>
    <p:sldId id="470" r:id="rId103"/>
    <p:sldId id="471" r:id="rId104"/>
    <p:sldId id="472" r:id="rId105"/>
    <p:sldId id="473" r:id="rId106"/>
    <p:sldId id="474" r:id="rId107"/>
    <p:sldId id="475" r:id="rId108"/>
    <p:sldId id="476" r:id="rId109"/>
    <p:sldId id="484" r:id="rId110"/>
    <p:sldId id="485" r:id="rId111"/>
    <p:sldId id="486" r:id="rId112"/>
    <p:sldId id="487" r:id="rId113"/>
    <p:sldId id="488" r:id="rId114"/>
    <p:sldId id="502" r:id="rId115"/>
    <p:sldId id="489" r:id="rId116"/>
    <p:sldId id="490" r:id="rId117"/>
    <p:sldId id="491" r:id="rId118"/>
    <p:sldId id="547" r:id="rId119"/>
    <p:sldId id="492" r:id="rId120"/>
    <p:sldId id="501" r:id="rId121"/>
    <p:sldId id="493" r:id="rId122"/>
    <p:sldId id="494" r:id="rId123"/>
    <p:sldId id="495" r:id="rId124"/>
    <p:sldId id="496" r:id="rId125"/>
    <p:sldId id="497" r:id="rId126"/>
    <p:sldId id="503" r:id="rId127"/>
    <p:sldId id="504" r:id="rId128"/>
    <p:sldId id="505" r:id="rId129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20-05-11T05:19:18.2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3625 4022 0</inkml:trace>
  <inkml:trace contextRef="#ctx0" brushRef="#br0" timeOffset="3435.0062">3598 3890 0</inkml:trace>
  <inkml:trace contextRef="#ctx0" brushRef="#br0" timeOffset="4059.0073">3598 3890 0</inkml:trace>
  <inkml:trace contextRef="#ctx0" brushRef="#br0" timeOffset="10158.618">3387 1694 0,'0'0'46,"0"0"32,0 26-62,0 27 15,0 0-15,0 0-1,26 0 1,-26 0 0,0-53-16,0 53 15,0-53 1,0 26-1,0-26 1,0 53-16,27-27 16,-27 27-1,0 0 1,0 27-1,0-54-15,0 27 16,0 0 0,0-53-1,0 26-15,0 27 31,0-53-15,0 27 0,0-27-1,0 26 1,0 1 109,0-27-110,0 0 204,0 0-157,0-27-46,0 1-1,0-1-15,-27-26 16,27-52-1,-26 25 1,26 1-16,0 26 16,-27 0-1,27 0 1,-26 27-1,26-1-15,0-26 16,0 27 0,0-1-1,0-26 1,-27 27-16,27-1 15,0 27 17,0-52-17,0 25-15,0-52 16,0 26-1,0 0 1,0 26 0,0-52-16,0 26 15,0 27 1,0-1-1,0 1 1,0 26 15,27-27 47,-27 27-62,0 0-1,53-26 1,-53 26 0,26-27-16,1 27 15,-1 0 1,-26 0-1,26 0-15,1 0 16,-1 0 0,-26 0-1,27 0 1,-27 0-16,26 27 15,-26-1 1,0 1 0,0-27-1,27 0-15,-27 26 16,0-26 31,0 27-32,0-1 32,0-26-31,0 27 30,0-1-30,0 1 15,0-1-31,0-26 16,0 53 15,0-27-15,0 1-1,-27-1 1,27 1-1,0-1 1,-26-26-16,-1 53 16,27-53 15,0 0 94,-26 0-94,26 0 0,-27 0-31,1 27 16,26-27-1,0 0 1,-26 0 202,26 26-187,0 0-15,-27-26 15,27 27 32</inkml:trace>
  <inkml:trace contextRef="#ctx0" brushRef="#br0" timeOffset="13560.424">2937 2937 0,'-27'0'62,"27"0"313,27 0-344,-27 0-31,0 0 15,26 0 1,-26 0 0,27 0-1,-1 0 1,-26 0-1,27 0 1,-27 0 0,26 0 15,-26 0-16,27 0 1,-1 0 15,-26 0-15,27 0-1,-27 0 17,26 0-17,0 0 1,-26 0-1,27 0 1,-27 0-16,26 0 16,-26 0-1,27 0 1,-1 0-1,27 0-15,-53 0 16,27 0 0,-1 0-1,1 0 1,25 0-1,-25 0-15,-27 0 16,53 0 0,-27 0-1,1 0-15,26 0 16,-53 0-1,26 0 1,27 0 0,-26 0-16,-1 0 15,27 0 1,-53 0-1,53 0-15,-53 0 16,26 0 0,1 0-1,-1 0 1,1-26-16,-27 26 15,26 0 1,1 0 15,-27-27-31,0 27 78</inkml:trace>
  <inkml:trace contextRef="#ctx0" brushRef="#br0" timeOffset="16477.6289">3492 3387 0,'0'0'46,"0"53"344,0 0-374,0-27 0,0 27-16,0 0 15,0 0 1,0 0-1,0 26-15,0 1 16,0 26 0,0-27-1,0 27 1,0 0-16,0-1 15,0-25 1,0 26 0,0-27-1,0 53 1,0-79-16,0 53 15,0-53 1,27 26 0,-27-79-16,0 53 15,0-26 1,0 26-1,0-53 1,0 53-16,0-53 16,0 26-1,0 0 1,0 1-16,0-1 15</inkml:trace>
  <inkml:trace contextRef="#ctx0" brushRef="#br0" timeOffset="20834.037">3175 3572 0,'0'0'47,"-26"0"109,26-26-125,0 26 78,0-27-109,0 27 47,0-26 93,0 26-140,0-27 16,26 27 15,0 0-15,-26 0 15,27 0 0,-27 0-15,26 0 15,1 0-16,-27 0 17,26 0-17,-26 27 16,0-27-15,27 0 0,-27 0 30,26 0-30,1 0 15,-27 26-15,26-26 15,-26 0-15,0 0-1,27 0 1,-1 0-16,-26 0 15,26 0 1,-26 0 0,27 0-16,-27 0 15,53 0 1,-27 0-1,1 0-15,-27 0 16,26 0 0,1 0-1,-1-26 1,1-1-16,-27 27 15,26 0 1,1 0 0,-27 0-1,26 0-15,-26 0 16,26 0 15,1 0-15,-27 0-1,26 0 16,-26 0-15,27 0 0,-27-26-1,26 26 1,1 0-1,-27 0 17,26 0-17,-26 0 1,27 0 15,-1 0 0,-26 0 32,0 0 93</inkml:trace>
  <inkml:trace contextRef="#ctx0" brushRef="#br0" timeOffset="25752.0459">4577 2752 0,'0'0'218,"0"0"-93,0 0-109,27 0-1,-1 0-15,-26 0 16,27 0-1,-27 0 1,26 0 0,1 0-16,-27 0 15,26 0 1,-26 0-1,26 0 1,-26 0 0,27 0 15,-1 0 47,-26 0 437,0-26-453,27 26-62,-27 0 16,26 0-1,1 0 1,-27 0-1,26 0-15,1 0 16,-1 0 0,-26 0-1,27-27 1,-27 27-1,26 0 95</inkml:trace>
  <inkml:trace contextRef="#ctx0" brushRef="#br0" timeOffset="28373.8504">4657 2990 0,'0'0'171,"0"0"-139,0 0-17,26 0 1,1 0-1,-27 0 1,26 0 0,-26 0-16,26 0 15,-26 0 1,27-26-1,-1 26-15,-26 0 16,27 0 0,-27 0-1,26 0 1,1 0-16,-27 0 15,26 0 1,-26 0 15,27 0-15,-27 0 31,0 0 31,26 0 31,1 0-62,-27 0-1,26 0-14,-26 0 14,27 0 1,-1 0 47,-26 0-79,0 0 32,26 0-16,-26 0 16</inkml:trace>
  <inkml:trace contextRef="#ctx0" brushRef="#br0" timeOffset="31790.2565">5636 2884 0,'0'0'16,"0"0"-1,0 0 344,26 0-343,-26 0-1,27 0 1,-1 0-1,-26 0 1,26 0 0,-26 0-1,27 0 1,-1 0-1,-26 27 1,27-27-16,-27 0 16,26 0-1,-26 26 1,27-26-16,-1 27 15,-26-27 1,27 0 0,-27 0-16,26 0 15,1 26 1,-1-26-1,-26 27 1,26-27-16,1 0 16,-1 26-1,-26-26 1,27 0-1,-1 0-15,1 26 16,-27-26 0,53 0-1,-53 0 1,53 0-16,-53 0 15,26 0 1,1 0 0,-1-26-1,0 26-15,1-26 16,-27 26-1,26 0 1,-26 0-16,27 0 16,-27 0-1,26 0 1,1 0-1,-27 0 1,26 0 0,-26-27-1,27 27 1,-1 0-16,-26 0 15,27 0 1,-27 0 0,26 0-1,-26 0-15,27 0 16,-1 0-1,0 0 1,-26 0-16,27 0 16,-1 0-1,-26 0 16,27 0-15,-27 0 31,0 0 202,0 0-233,0-26 15,0 26-15,0 0-1,-27 0 1,1 0 0,-1 0-1,27 0-15,-52 0 16,25 26-1,1-26 1,-27 0-16,26 0 16,-26 0-1,0 27 1</inkml:trace>
  <inkml:trace contextRef="#ctx0" brushRef="#br0" timeOffset="32461.0577">5821 3096 0</inkml:trace>
  <inkml:trace contextRef="#ctx0" brushRef="#br0" timeOffset="32617.058">5821 3096 0</inkml:trace>
  <inkml:trace contextRef="#ctx0" brushRef="#br0" timeOffset="50952.0905">6403 1059 0,'0'-27'16,"0"27"-1,0-26 235,0-1-203,-27 27-32,27 0 1,0 0 15,0-26-15,-26 26 31,26 0-32,-26 0 16,26 0 1,0-27 14,-27 27-14,27 0 280,0 27-297,0-27 1,0 26-1,0 1-15,0 26 16,0 0 0,0-27-1,0 27 1,0 0-16,0-27 15,27 1 1,-27 26 0,0 0-1,0 0-15,0-1 16,0 28-1,0-1 1,0 1-16,0-1 16,0-26-1,26 0 1,-26 0-1,0 0-15,0-27 16,0-26 0,26 27-1,-26-1 1,0 0-16,0 1 15,0-1 1,0 27 0,0-26-1,0-1-15,0-26 16,0 27-1,0-27 17,27 53 14,-27-53-30,0 26 0,26-26-1,-26 26 1,0 1-1,0-27 17,0 26-17,0 1-15,0-1 16,0 1-1,27-1 1,-27 1-16,0-1 16,0 1-1,0-27 1,0 0 77,0 0-77,0-27 0,0 1-1,0-27-15,0 53 16,0-53-1,0 0 1,0 0 0,0 0-16,0 0 15,0 0 1,-27 27-1,27-27 1,-26 0-16,26 27 16,0-27-1,-27 0 1,27 26-1,0-26-15,0 27 16,0-27 0,0 26-1,0 1-15,0-53 16,0 52-1,0 1 1,0-27 0,0 26-16,0 1 15,0-27 1,0 53-1,0-26 1,0-1-16,0 1 16,0 26 15,0-27 0,0 27-15,0-26 30,0-1-30,0 27 0,0-26-16,0 26 15,0-27 1,0 27-1,0-26 1,0-1-16,0 27 31,0-26-15,0-1-1,0 1 1,0 26 0,0-26-1,0-1-15,0 1 16,0-1-1,0 1 1,27-27 0,-27 26-16,26 1 15,1-27 1,-1 27-1,-26-1 1,27 1-16,-1-1 16,1 27-1,-27 0 1,26 0-1,1 0-15,-1 0 16,1 0 0,-1 0-1,-26 0-15,26 0 16,-26 0-1,27 0 1,-27 0 0,26 0-16,1 27 15,-27-1 1,0 1-1,26-1 1,1 0-16,-27 1 16,0-1-1,0 27 1,26-26-1,-26 26 1,27 0-16,-27-53 16,0 52-1,0-25 1,0-1-1,26 27-15,-26-53 16,0 27 0,0-1-1,0 1-15,0-1 16,0 1-1,0-1 1,0 1 0,0-1-16,0-26 15,0 26 1,-26-26-1,26 0-15,0 0 16,-27 0 0,27 0-1,-26 0 1,-1 0-16,27 0 15,-26 0 1,-1 0 0,1 0-1,-1 0-15,1 0 16,0 0-1,-1-26 1,1 26 0,-1 0-16,1-26 15,26 26 1,-27 0-1,27 0 1,-26 0-16,26 0 234,0 0-203,-27 0-15,27 0-1,-26 0 1,26 26 0,0 0-1,0-26-15,0 0 31,-27 0-15,27 27 15</inkml:trace>
  <inkml:trace contextRef="#ctx0" brushRef="#br0" timeOffset="52418.4929">6165 2726 0,'0'0'16,"0"26"-1,0 0-15,0 1 16,0-27-1,0 53 1,0-27 0</inkml:trace>
  <inkml:trace contextRef="#ctx0" brushRef="#br0" timeOffset="52902.0928">6165 2884 0,'0'0'47,"0"0"-47,0 27 16,0-27 15,0-53-16</inkml:trace>
  <inkml:trace contextRef="#ctx0" brushRef="#br0" timeOffset="53276.4946">6165 2858 0,'0'0'110,"0"-27"-95,0 27 16,0 0 47,0 27-62,0 26 0,0 0-1,0 0 1,0 26-16,0 0 15,0 27 1,0-26 0,0 25-1,0-25-15</inkml:trace>
  <inkml:trace contextRef="#ctx0" brushRef="#br0" timeOffset="60004.1066">6429 3466 0,'-26'0'0,"26"-26"15,0-1 16,-27 27-15,27-26 0,0 26 15,0 0 109,0 0-124,0 0-1,0 26 1,0 1-16,0-27 16,0 26-1,0-26 1,27 53-1,-27-53-15,0 53 16,0-53 0,0 27-1,0-1-15,0 1 16,0-1-1,0-26 1,0 26 0,0-26-16,0 27 15,0-1 1,0-26 46,0 27-31,0-27 16,0 26-31,0-26 31,0 53 218,0 0-250,0 0 1,0 26-16,0 1 16,0-1-1,26 53 1,-26-26-1,27-26-15,-1-27 16,-26 26 0,0-26-1,0-27-15,0 27 16,0-26-1,0-27 1,0 26 0,0 1-1,0-27-15,0 0 63,0 0-63,0 0 15,0 0 297,0-27-296,0 27-1,0-26 1,-26 26 0,26 0-16,-27-53 15,27 53 1,0-27-1,0-26 1,-26 27-16,26 0 16,-27-80-1,27 79 1,-26-26-16,26 27 15,0-1 1,0-26 0,0 1-1,0-1-15,0 0 16,-26 26-1,26 1 1,0-27 0,0 26-16,0 1 15,0-53 1,0-1-1,0 1 1,0 26-16,0 26 16,0 1-1,0 26 1,0 0 31,0 0-16,0 0-31,0 0 156,0 0-125,0 0-15,-27 0 15,1 0-16,26 0 1,0 0 0,-27-26-1,27 26 1,-26 0-1,26-27 1,0 27-16,0 0 16,0-26-1,0 26 16,0-27-31,-27 1 16,27 26 0,0-27-1,0 27 1,0-26-16,0 26 125,0-27-63,-26 27-46,26 0 15,-27 0-16,27 0 1,-26 0 0,26 0-1,-27 0-15,27 0 16,-26 0 15,26 27-15,-27-27 15,27 0 62,0 0 1,0 26-78,27-26-16,-27 0 31,26 0-16,1 0 1,-27 0-16,26 0 16,-26 0-1,27 0 16,-1 0-31,-26 27 16,27-1 15,-27-26-31,53 0 16,-53 27-1,26-27 1,-26 0 0,53 0-16,-53 0 15,26 0 1,1 0-1,-27 0 1,26 0-16,1 0 16,-27 0-1,26 0 1,-26 0-1,27 0-15,-1 0 16,-26 26 0,27-26-1,-27 27-15,26-27 16,-26 0-1,53 0 1,-53 0 0,27 0-16,-1 0 15,-26 0 1,26 0 15,-26 0-31,27 0 16,-27 0-1,26 0 1,-26-27-16,27 27 15,-27 0 1,26 0 15,-26 0-15,27 0 15,-1 0 0,-26 0 78,0 27-93,0-1 0</inkml:trace>
  <inkml:trace contextRef="#ctx0" brushRef="#br0" timeOffset="64592.5148">6720 2223 0,'0'-27'47,"0"27"62,0 0-31,0 27-62,0-1-1,0 1 1,0-27 0,0 26-1,0-26 1,0 27-1,0-1-15,0-26 16,0 27 0,0-27 15,0 26-31,0-26 15,0 26 1,0-26 0,0 27-1,0-27 328,0 0-327,0-53 93,0 53-109,0-26 16,0-1-1,0 1 1,0 26 0,0-27-1,0 27 16,0 0 47,0-26-62,0-1 0,0 27-1,0-26 1,0 26-16,0-27 15,27 27 17,-27 0-32,26 0 31,1 0-16,-27 0 1,26 0 0,-26 0-1,0 27 1,27-27-1,-27 26-15,26 1 16,-26-27 0,0 26-1,0-26 1,0 27-1,0-1 1,0 1 0,0-27-16,0 26 31,0-26-16,0 26 1,0 1-16,0-1 16,0-26-1,-26 27 1,26-1-1,-27-26-15,27 27 32,-26-27-17,-1 26 1,27 1-1,0-27 1,0 26 0,0-26-1,0 0 157,0 0-141,27 0-15,-27 0-16,0 0 15,26 0 1,-26-26 15,27 26-15,-1 0-16,-26 0 15,27 0 16,-27 0-15,26 0-16,-26 0 31,27 0-15,-1 0 46,-26 0 16</inkml:trace>
  <inkml:trace contextRef="#ctx0" brushRef="#br0" timeOffset="67946.5207">6747 4339 0,'0'0'281,"-27"0"-234,27 0-31,0-26-16,0 26 15,0-26 16,0 26-31,0-27 16,0 1 0,0-1-1,0 1 1,0-1-1,0 27 1,0-26 0,0 26-1,0-27 1,0 1-16,27 26 15,-27 0 1,26 0 0,1 0-1,-27 0 1,26 0-1,-26 0 1,27 0 0,-1 0-1,-26 0 1,0 0-16,0 26 31,0-26 0,27 27-31,-27-27 16,0 26-1,0 1 1,0-1 0,0 1-16,0-1 15,0 1 1,0-27-1,0 52 1,0-52-16,0 27 16,0 26-1,0-53 1,0 53-1,0 0-15,0 0 16,0-27 0,0 27-1,0-27 1,0 1-16,0-1 15,-27-26 1,27 27 0,0-1-16,-26-26 15,26 0 1,0 27-1,-27-27 1,27 26-16,-26-26 16,26 0 15,-27-26-16,27-1 48,0 27-48,0 0 95,0 0-95,27 0 1,-1 0-1,1-26-15,-27 26 16,53 0 0,-27-27-1,1 1 1,25 26-16,-25 0 15,-1 0 1,27 0 0,-53 0-1,27 0-15,-1 0 31,1 0-15</inkml:trace>
  <inkml:trace contextRef="#ctx0" brushRef="#br0" timeOffset="71877.7276">3863 2249 0,'0'-26'16,"0"52"280,0-26-280,0 27 0,0-27-16,0 53 15,0-53 1,0 26-1,0-26 1,0 27 0,0-27-16,0 26 15,0 0 1,0-26-1,0 27 1,0-27 0,0 26 15,0 1 16,0-27 327,0 26-374,0-26 16,0 27-1,0-27 1,0 26-16,0 1 15,0-27 1,0 26 15,0-26-31,0 0 31,0 27 1,26-1-1</inkml:trace>
  <inkml:trace contextRef="#ctx0" brushRef="#br0" timeOffset="74311.3318">3731 5027 0,'0'0'125,"0"0"-109,0 0-1,0 53 1,0-26-16,0-1 16,0 27-1,0-26 1,0-1-1,0-26-15,0 27 16,0-1 15,0 0-31,0-26 16,0 27-1,0-1 17,0 1 77,0-27-94,0 26 1,0 1 0,0-1-1,0-26 1,0 27 62,0-1-63,0 1 1,0-27-16,0 0 109,0 0-93,0-27 15,0 54-15</inkml:trace>
  <inkml:trace contextRef="#ctx0" brushRef="#br0" timeOffset="86661.9541">21828 16219 0,'0'27'15,"0"-1"1,27-26 0,-27 0 155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20-05-12T07:02:35.0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32464 13732 0,'0'0'15,"0"0"1,0 0-1,0-26 1,27-1-16,-27 1 16,26 26-1,1 0 1,-27 0-16,26 0 15,-26-27 1,27 27 0,-1 0-1,1 0-15,-27 0 16,52-26-1,-52 26 1,27 0-16,-27 0 16,26 0-1,-26 0 1,27 0-1,-1 0-15,-26 0 16,27-27 15,-27 27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20-05-11T05:24:49.31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4842 2778 0,'0'27'125,"0"-27"-125,0 26 16,-27-26-1,27 27 1,-26-1 0,26 1-16,0-1 15,-27 1 1,27-27-1,-26 0 1,0 26-16,-1 1 16,1-27-1,-1 26 1,27-26-16,-79 26 15,26-26 1,-26 0 0,26 0-1,0 0-15,0-26 16,0 0-1,26-1 1,-25 27 0,-1-26-16,26 26 15,1 0 1,-27 0-1,26 0-15</inkml:trace>
  <inkml:trace contextRef="#ctx0" brushRef="#br0" timeOffset="4196.4072">3969 2937 0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20-05-12T06:55:34.2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6959 8335 0</inkml:trace>
  <inkml:trace contextRef="#ctx0" brushRef="#br0" timeOffset="30111.7223">1588 7303 0,'0'26'265,"0"1"-125,0-27-108,0 26-17,0-26 1,0 27 15,0-1 47,0 27-62,0-53-1,0 26 1,0-26-1,0 27-15,0-1 16,0 1 15,0-27-15,0 53 15,0 0-15,26 26-16,-26-52 15,0-1 1,0-26-1,0 26 1,26-26 0,-26 53-1,0-53 1,0 27-16,0 26 15,0-27 1,0 1 0,0 26-1,0-27-15,0 27 16,27 26-1,-27-26 1,0-53 0,0 27-1,0-27-15,0 26 78,0-26-62,0 27-1,0-80 126,0 0-126,-27 0 1,27-27-16,0 28 16,0-1-1,0 26 1,-26 1-1,26-54-15,0 54 16,-26-1 0,26-52-1,0 0 1,-27 52-16,27 1 15,0-1 1,0 1 0,0 26-1,0-27 48,0 27-48,0-53 1,0 53-1,0-26 17,0-27-1,0 0-16,0 27 1,0-1 0,0 1-1,0-1-15,0 27 16,0-26-1,0 26 1,0-27 0,27 1-16,-27 0 15,26 26 1,-26 0 15,53 0-15,-53 0-16,26-27 15,-26 27 1,53 0-16,-53 0 15,27 0 1,-27 0 15,26 0-15,-26 0-1,0 27 1,27-27 0,-27 52-16,0-25 15,0 26 1,26 0-1,-26-27 1,27 1-16,-27-1 16,0-26-1,0 27 1,0-1-1,0 27-15,0 0 16,0 0 0,0 0-1,0 0 1,0-27-16,0-26 15,0 27 1,0-1 0,0-26-1,0 0 1,-27 0-1,1 26 1,26-26-16,-27 0 16,1 0-1,-1 0 1,27 0-1,-26 0-15,-1-26 16,27 0 0,0 26-1,0 0 1,-26-27-16,26 27 15,0-26 1,-27 26 0,1 0-1</inkml:trace>
  <inkml:trace contextRef="#ctx0" brushRef="#br0" timeOffset="31594.8072">1826 8229 0,'0'26'188,"0"54"-188,0 26 31,0 26-31,26-79 15,-26 0 1,0-27 0,0-26 46,0 27-46,0-27-1,0 26 1,0 0-16,0-26 31</inkml:trace>
  <inkml:trace contextRef="#ctx0" brushRef="#br0" timeOffset="33004.8878">2514 7647 0,'0'0'15,"0"-27"32,0 27 140,26 0-171,0 0-1,1 27 1,26-1-16,-27 1 16,1-27-1,26 0 1,-27 0-1,1 0-15,-1 0 16,1-27 0,25 1-1,-25 26-15,-1-27 16,1 27-1,-1 0 1,-26 0 0,27 0 15</inkml:trace>
  <inkml:trace contextRef="#ctx0" brushRef="#br0" timeOffset="34191.9557">2540 8070 0,'0'0'109,"0"0"-109,26-26 16,1 26 0,-1 0-1,27 0-15,-26 0 16,26 0-1,0 0 1,0 26-16,-27 1 16,27-1-1,-53-26 1,26 0-1</inkml:trace>
  <inkml:trace contextRef="#ctx0" brushRef="#br0" timeOffset="35873.0519">3466 7303 0,'0'26'78,"0"-26"-62,0 53-16,0 0 15,0 53 1,-26 0 0,26-27-1,0 1-15,0-1 16,0-53-1,0 27 1,0-26 0,0-1-16,0 27 15,0 0 1,0-27-1,-27 1 1,27 52-16,0-79 16,0 27-1,0-27 1,0 0-1,-26-27 1</inkml:trace>
  <inkml:trace contextRef="#ctx0" brushRef="#br0" timeOffset="37294.1328">3598 7911 0</inkml:trace>
  <inkml:trace contextRef="#ctx0" brushRef="#br0" timeOffset="37492.1445">3598 7911 0</inkml:trace>
  <inkml:trace contextRef="#ctx0" brushRef="#br0" timeOffset="40162.2966">4075 7329 0,'-27'0'15,"1"0"17,26 0-17,-27 0 32,27 0-31,0 27-16,-53 26 15,27-27 1,26 27-1,0 0 1,-27 0-16,27-27 16,-26 27-1,26-53 1,0 27-1,0-1-15,0 1 16,0-27 0,0 26-1,0 1-15,0-1 16,26 27-1,-26-53 1,0 26 0,27 1-1,-27-1-15,0-26 31,26 0-15,1 0 0,-1 0-16,-26 27 15,53-1 1,-26 27-1,26-26-15,-53-1 16,0-26 0,26 26-1,-26-26-15,0 53 16,0-26-1,0 26 1,0-27 0,0 27-16,0 0 15,0-26 1,0 25-1,0-52 1,0 27-16,0-1 16,-26-26-1,-1 27 1,1-27-1,-1 0-15,-26 26 16,27-26 0,-1 0-1,-26 0 1,53 0-16,-26-79 15,-1 0 1,27-1 0,-26 1-1,26 26-15,0 0 16,0 0-1,0 27 1,0-1 0,0 1-16,26-1 15,-26-26 1,27 27-1,-1 26 1,-26-53-16,53 26 16,-53-25-1,53 25 1,-26-26-16,-1 53 15,1 0 1,-27-26 0,26 26-1,1 0-15,-1 0 16,-26 0-1,26 0 32,-26 0-16,0-27-31,0 27 16,0 0 31,0-53-16,0 0-15,0 0-1,0 27 1,0-27-16,0 53 15,-26-26 1,26 26 0,0 0-16,-26 0 15,26-27 1,0 27-1,-27 0 1,1-26 0,26 26 30,-27 0-30,27 0 31,0 26-32</inkml:trace>
  <inkml:trace contextRef="#ctx0" brushRef="#br0" timeOffset="42398.4249">4683 7567 0,'0'-26'47,"0"26"-31,0 0-1,0-27 1,0 27-16,-26-26 16,-1 26-1,1 0 1,26 0-1,-27 0-15,1 0 32,26 26-17,-27-26-15,27 53 16,-26-26-1,-1-1 1,27 27 0,-26-53-16,26 27 15,0-27 1,0 26-1,0 1 1,0-27 0,0 26-16,0-26 15,0 27 1,0-1-1,26-26-15,-26 26 16,0 1 0,0-1-1,27 1-15,-1-1 16,-26 1-1,27-27 1,-27 0 0,26 0-16,-26 0 15,27 0 1,-1 0-1,-26 0 1,27 0 0,-1-27-16,1 27 15,-1 0 1,0 0-1,-26 27-15,27-1 16,-27-26 0,26 53-1,-26-53-15,27 53 16,-27-27-1,0 27 1,0-26 0,0 52-16,0-79 15,0 27 1,0 26-1,0-27 1,0 1 0,0-1-16,0-26 15,-27 26 1,27 1-1,0-27 1,-26 0-16,26 26 16,-27-26-1,27 0 1,-26 0-16,0 0 15,26-26 1,-27 26 0,1-27-1,26-52-15,0 26 16,0-26-1,-27 26 1,1-27 0,26 28-16,0-28 15,0 80 1,0-26-1,0-27-15,0 53 16,0-53 0,0 53-1,53-53 1,-53 53-16,26-26 15,-26 26 1,27 0 0,-1 0-1,-26-27 79,0 27-63,0-26-15,0-1-1,0-26 1,0 53-16,-26-26 15,26 26 17,-27 0-17,27-27-15,0 1 16,-26 26-1</inkml:trace>
  <inkml:trace contextRef="#ctx0" brushRef="#br0" timeOffset="48271.7604">1614 9658 0,'0'26'374,"0"1"-358,-26-1-1,26 0 1,0 1-1,0-27-15,0 26 32,0 1-1,0-27-31,0 26 15,0 27 1,0-26 0,0 26-1,0-1-15,0-25 16,0-27-1,0 53 1,0-27 0,0 1-16,0 26 15,0-27 1,0 54-1,0-1 1,0 0-16,0-26 16,0 0-1,0-53 1,0 27-1,0 25 48,0 1-48,0-26 1,0 26 0,0-53-16,0 26 15,-27-26 32</inkml:trace>
  <inkml:trace contextRef="#ctx0" brushRef="#br0" timeOffset="50731.9016">1323 9631 0,'0'-26'62,"0"26"47,0 0-109,0 0 16,0-27 0,26 27-1,-26 0 1,27 0-1,-1 0-15,-26 0 32,27 0-17,-27 0 1,26 0-1,1 0 1,-27 0 0,26 0-1,-26-26 1,27 26-1,-27 0 1,26 0 0,1 0-1,-27 0 16,26 0-15,-26-27 0,26 27-1,1 0 1,-27 0-1,26-26 1,1 26 0,-1 0-16,-26 0 15,27 0 1,-27 0-1,26 0 1,-26 0-16,27 0 16,-1 0-1,-26 0 16,27 0-15,-27 0 0,0 26-1,26 1 1,0-27-1,-26 0 1,0 0 0,27 0-1,-27 0 16,0 26-15,26-26-16,-26 0 16,0 27-1,0-1 1,27 1-1,-27-1-15</inkml:trace>
  <inkml:trace contextRef="#ctx0" brushRef="#br0" timeOffset="52262.9893">1879 10451 0,'0'0'109,"0"27"-46,0 52-48,0-26 1,0 0 0,0 0-1,0 26-15,0-52 16,0 26-1,0-53 1,0 26-16,0 1 16,0-27-1,0 26 1,0-26 62,0 27-63</inkml:trace>
  <inkml:trace contextRef="#ctx0" brushRef="#br0" timeOffset="53708.072">2355 10531 0,'0'0'31,"26"-53"78,-26 53-93,27-27-1,26 1-15,-27 26 16,1 0 0,25 0-1,-25 0 1,26 0-16,0 0 15,-27 0 1,-26 0 0,27 0-1,-1 0-15,-26 0 31,0-27 1</inkml:trace>
  <inkml:trace contextRef="#ctx0" brushRef="#br0" timeOffset="54944.1427">2434 10901 0,'0'0'31,"27"0"-31,-27 0 16,26-26 15,1 26-31,-1 0 16,-26 0-1,26 0 1,-26 0-1,27 0 1,-1 0 15,-26 0 0,27 0-15,-27 0 15,26 0-15,-26 0-1,27 0 17,-1 0-17,-26 0 32</inkml:trace>
  <inkml:trace contextRef="#ctx0" brushRef="#br0" timeOffset="56983.2593">3016 10637 0,'0'-27'16,"0"1"-1,0 26-15,0-27 16,0 27 0,0-26-1,0-1 1,-26 27-16,26-26 15,0 26 1,0-27 0,0 27-1,0-26 1,0-1-1,26 27 1,1-26-16,-27 26 16,26-26-1,-26-1 1,27 27-1,-1 0-15,-26 0 32,27 0-17,-27 27 1,0-1-16,26 27 15,-26 0 1,26-27 0,1 27-1,-27-26-15,26-1 16,1 27-1,-27-27 1,0 1-16,0 26 16,0 0-1,0-27 1,0 27-1,0 27 1,-27-1-16,1-26 16,26 0-1,0 0 1,-27-27-16,1 27 15,0-27 1,26 1 0,-27-1-1,1 1-15,-1-27 16,27 0-1,-26 0 1,26 0-16,0 0 140,26 0-140,1 0 16,26 0 0,-27-27-1,0 27-15,27 0 16,-26 0-1,-1 0 1,-26 0-16,27 27 16,-27-1-1,26-26 16,-26 27-15,0-27-16</inkml:trace>
  <inkml:trace contextRef="#ctx0" brushRef="#br0" timeOffset="60606.4665">4128 10319 0,'0'0'31,"-27"0"-31,1 0 32,-1 0-17,27 0-15,-26 0 31,-1 0 32,27 0-48,-26 0 1,26 0 0,-27 0 15,27 0 109,-26 0-109,26 27 1,-27-27-1,27 0 16,-26 0-16,26 0-31,0 0 47,-27 0-32,1 0 48,26 52 217,0 1-264,0 0-16,0 53 16,0-79-1,0-1 1,0 0-1,0 1-15,0-1 16,0-26 15,0 27-31,0-27 16,0 53-1,0-53 1,0 0 0,0 26-16,-26-26 15,26 0 157,0 0-157,0-26 1,26-1 0,0 27-1,-26-26-15,27 26 16,-27-27 15,26 27-31,1 0 31,-27 0-15,26 0-1,-26 0-15,27 53 16,-1-26 0,27-1-1,-53-26 1,27 27-1,-1-27-15,1 26 16,-27-26 0,0 27-1,26-27-15,-26 26 16,0 1-1,26-1 1,-26 0 0,0-26-16,0 27 15,0-1 1,0 1 15,0-27-31,0 26 16,0 1-1,0 52 1,-26-52-16,26-1 15,-26 0 1,26 1 0,0-1-1,-27-26 1,27 27-16,-26-27 15,26 0 1,0 0 0,-27 26-16,1 1 15,-1-1 1,1-26-1,26 0 1,-27 0-16,27 0 16,-26 0-1,26 0 1,-27 0-1,1 0-15,26-26 16,-27 26 0,1-27-1,0 27-15,-1-26 16,27 26-1,0-27 1,-26 27 0,26 0-1</inkml:trace>
  <inkml:trace contextRef="#ctx0" brushRef="#br0" timeOffset="73271.1909">4551 11007 0,'0'0'780,"26"0"-749,-26 0 16,27 0-32,-27 0 1,26 0 15,-26 26-15,0-26 15,27 0-16,-1 0 1,-26 0 15,27 0-31,-27 0 47,26 0-31,0 0-1,-26 0 1,27 0-1,-1 0 1,1 0-16,-27 0 16,26 0-1,-26 0 1,27 0-1,-1 0-15,-26 0 16,27 0 15,-27 0-15,26-26-16,1 26 15,-1 0 1,-26 0 0,27-26-16,-27 26 15,26 0 1,0 0-1,-26 0 1,0-27 15,0 1 16,27 26-31,-27-27-1</inkml:trace>
  <inkml:trace contextRef="#ctx0" brushRef="#br0" timeOffset="74840.2806">4868 10610 0,'0'0'110,"0"27"-32,0-1-78,-26 27 15,26 0 1,0-53-1,0 26-15,0 1 16,0-1 0,0-26-1,0 53 1,0 27-1,-27-28-15,1 28 16,26-54 0,-27 27-1,27-53-15,0 27 16,0-1 15,0 1-15,0-27-16,0 26 31,0 0 78,0-26-93,0 27-1,0-27-15,0 26 16</inkml:trace>
  <inkml:trace contextRef="#ctx0" brushRef="#br0" timeOffset="77941.458">5265 10372 0,'0'-26'63,"0"26"-63,0-27 78,0 27-47,0-53-16,0 53-15,0 0 16,0-26 0,27 26-1,-27 0-15,0 0 16,26-27 15,1 27-15,-27 0-16,26 0 15,-26 0 1,0 0-1,27 0 1,-1 27-16,-26-27 31,0 26 0,26-26-31,-26 27 16,0-1 0,0 1-1,27 25-15,-27-25 16,26 52-1,1-52 1,-27 26 0,0 26-16,0-53 15,0 1 1,0 26-1,0-53 1,0 26-16,0 1 16,0-1-1,0 27 1,0-26-1,-27-1-15,1 27 16,26 0 0,-27 0-1,1 0-15,26-53 16,-26 26-1,-1 1 1,27-1 0,-26-26-1,26 0-15,-27 0 16,27 0-1,-53 0 1,53 0-16,-26 0 16,26 0-1,-27-26 16,27 26 47,0-27-62,0 27 0,27 0-1,-1 0 1,1 0-16,-1 0 15,1 0 1,26 27 0,-1-27-16,-25 0 15,26 0 1,-27 0-1,1 26-15,26-26 16,-53 0 0,26 27-1,-26-27 1,27 26-16,-1 0 15,-26-26 1,26 0 0</inkml:trace>
  <inkml:trace contextRef="#ctx0" brushRef="#br0" timeOffset="79893.5697">5980 10293 0,'0'0'15,"-27"26"1,27-26 0,0 27-1,-26-27-15,-1 0 16,27 0-1,-26 0 17,26 0 108,0 0-124,0 0-1,53 0-15,-53 0 16,26 0-1,1 0 1,-1 0 0,-26 0-16,53 0 15,-53 0 1,53 26-1,-27-26 1,-26 26-16,53-26 16,-26 0-1,-1 0 1,1 0-1,-27 0-15,26 0 16,-26 0 0,27 0-1,-1 0 1,-26-26 31,0 52 93,0 1-124,-26 26-1,26-27 1,0 1-16,-27 26 15,27-27 1,0 1 0,0 25-1,-26 28-15,-1-1 16,1 27-1,26-27 1,-27 54 0,27-54-16,-26-26 15,26 0 1,-27-27-1,27 1-15,0-27 16,0 26 0,0 1 77,0-1-93</inkml:trace>
  <inkml:trace contextRef="#ctx0" brushRef="#br0" timeOffset="81563.6652">6059 10901 0,'0'0'125,"0"0"-94,0 0-15,26 0 0,1 0-1,-27 27 1,26-27-1,-26 0 1,27 0 0,-1 0-1,-26 0 1,27 0-1,-27 0-15,26 0 16,-26 0 0,27 0-1,-1 0 1,-26 0-1,27 0 1,-27 0 0,26 0-1,0 0 48,-26 0-17</inkml:trace>
  <inkml:trace contextRef="#ctx0" brushRef="#br0" timeOffset="84357.825">6747 10451 0,'0'0'0,"0"-26"140,0 26-124,0 0-1,0 0 1,0 0 0,26 0 15,-26-27-31,27 27 15,-1-26 1,-26 26 15,27 0-15,-27 0 15,0 26 0,0-26 16,0 27-47,26-27 16,-26 26-1,0 1 1,0-27-1,0 26 1,0-26 0,0 27 15,0-27-31,0 26 15,0 1 1,0-1 0,0 1-16,0-1 15,-26-26 1,26 26-1,0 1 1,0-27-16,-27 0 16,27 26-1,-26-26 16,26 0-15,-27 0 0,27 0 15,-26 0-31,-1 0 15,27 27 1,-26-27 0,26 0 140,0 0-141,26 26 1,1-26-16,-27 0 15,26 0 1,-26 27 0,27-27-1,-1 26 1,1 1-1,-1 26 1,1-27 0,26 27-16,-53 0 15,26 0 1,0-27-1,-26 1-15,0-27 32,27 0-17,-27 26 16,0 27-15,0-53 0,-27 27-1,27-27-15,-26 0 16,0 0-1,26 0 1,-27 0 0,27 0-1,-26 0 1,-1 0-1,27 0 1,-26 0-16,-1 0 16,1 0-1,-1-27 1,27 1-16,0-1 31,-26 1-31,26 26 16,0-27-1,-27 27-15</inkml:trace>
  <inkml:trace contextRef="#ctx0" brushRef="#br0" timeOffset="94570.4091">8784 7462 0,'0'0'484,"0"26"-453,0-26 234,0 0-202,0 0 46,0 0-62,0 0 31,0 0-78,0 0 15,0 26 1,0-26 0,0 27 30,0-27-30,0 26 15,0 1-15,0-1-1,0-26-15,0 53 16,-26-26 0,-1 26-1,1-27-15,26 1 16,0 25-1,-27-52 1,1 27 0,26-27-1,0 0-15,0 26 16,-27 1-1,27-27 17</inkml:trace>
  <inkml:trace contextRef="#ctx0" brushRef="#br0" timeOffset="106438.0879">9816 7250 0,'0'0'203,"0"0"-172,0 26-15,0 1-1,0-1-15,0-26 16,0 53-1,0-53 1,0 27 0,0-27-16,0 26 15,0 1 1,0-27-1,0 26 1,0 0-16,0 1 16,0-1-1,0-26 1,0 53-1,0-53-15,0 27 32,0-27-1,0 26-31,0 1 15,0-27 1,0 26 0,0-26-1,0 27 1,0-1 15,0-26-15,0 27-1,0-27 1,0 26-1,0 0-15,0 1 32,0-27-17,0 26 1,0-26-1,0 53 17,0-53-17,0 27 328,0-27-327,0 26 0,0 1 15,0-27 0,0 26 0,0 1-31,0-1 16,0 27-1,0-53 17,0 26 46,0-26-63,0 27 32,0-1 0,0-26 140,0-26-171,0 26-1,0-27 1,0 27-16,0-26 15,0 26 1,0-27 15,0 1-31,0 26 16,0-26-1,0 26 1,0-27 0,0 1-16,0 26 15,0-27 1,0 27-1,0-26-15,0 26 63,0-27-48,0 1 32,0 26-16,0-27-15,0 27 0,0-26-1,0-1-15,0 27 31,0-26-15,0 26-16,0-26 16,0 26-1,0-27 1,0 1-16,0-1 15,0 27 1,0-53 0,0 53-1,0-26-15,0-1 16,0 1-1,26 26 1,-26-27 0,0 27-1,0-26-15,0-1 63,0 27-32,0-26 31,0 26-31,0 0 1,0-53-17,0 53-15,27-26 16,-1-27-1,-26 26 1,0 1-16,27-1 16,-1 27-1,-26-26 1,0 26-1,0 0-15,27-27 32,-27 27-17,0 0 1,26 0-16,-26-26 15,0 26 1,27-26 15,-1 26 0,-26 0-15,27 0 0,-27 0-16,26 26 15,1-26 1,-27 26-1,0-26-15,26 27 16,-26-1 0,0-26-1,0 27 16,0-27-15,0 53 0,0-53-1,0 26-15,0 1 16,0-1-1,0 1 17,0-1-17,0 0 1,0-26-1,0 27 1,0-27-16,0 26 16,0-26 30,-26 27-14,26-1-17,-27-26 1,27 0-16,-26 27 15,26-1 1,0-26 0,-27 0-16,27 27 15,-26-27 1,26 0 15,-27 0-15,27 0-1,-26 0 1,26 0-1,-27 0-15,1 0 32,26 0-17,-27 0 1,27 0 62,0 0-63,0 0 63,0 26-78</inkml:trace>
  <inkml:trace contextRef="#ctx0" brushRef="#br0" timeOffset="109158.2434">9948 8070 0,'27'0'16,"-27"0"15,0 0-15,0-26-1,26-1 17,-26 27-17,27 0 16,-1 0-15,-26 0 15,27 0 0,-27 0-15,0 27 0,26-27-1,-26 0-15,27 26 31,-27-26-15,0 27 0,26-1-16,-26-26 15,0 26 1,0-26-1,0 27 1,0-1 0,26 1-16,-26 26 15,0-27 1,0 1-1,0 26-15,0 26 16,0-79 0,-26 53-1,26-27 1,0-26-16,-26 27 47,26-1-47,0-26 15,-27 27 1,27-27-1,-53 26 1,53-26-16,-26 0 16,26 0 15,-27 0-16,1 0-15,26 0 16,0 0 0,-27 0-1,27 0 1,0 0 77,0 0-77,53 0 0,-53 0-16,53 0 15,-53 0 1,27 27-1,-27-27-15,53 0 16,-53 0 0,26 0-1,0 0 1,1 0-16,-27 0 15,26 0 1,-26 0 0,0 0-1,27 0 48</inkml:trace>
  <inkml:trace contextRef="#ctx0" brushRef="#br0" timeOffset="111086.3538">10636 8070 0,'0'-26'16,"0"26"30,0-27 110,0 27-140,27 0 0,-1 0-1,-26 0 1,27 0-1,-27 0 1,0 27-16,26-27 16,1 0-1,-27 0 16,26 0-31,-26 0 47,26 0-31,-26 0-16,0 0 15,27 0 17,-1 0-17,-26 0 1,27 0-1,-27 0 1,26 0-16,1 0 16,-27 0-1,26 0 1,-26 0 15,0 0-15,0 0 15,27 0-31</inkml:trace>
  <inkml:trace contextRef="#ctx0" brushRef="#br0" timeOffset="112544.4371">10636 8335 0,'0'0'187,"27"0"-172,-27 0 1,26 0 0,-26 0-1,27 0-15,-1 0 16,1 0-1,-1-27 1,0 27 0,1 0-16,-1 0 15,-26 0 1,27 0-1,-1 0 1,1 0-16,-27 0 16,26 0-1,-26 0 16,0 0-31,0-26 78</inkml:trace>
  <inkml:trace contextRef="#ctx0" brushRef="#br0" timeOffset="115550.6091">11509 7832 0,'-26'-26'16,"26"26"-1,-27 0 1,27-27 358,0 1-343,0 26-31,0-27 16,0 27 15,0-26-15,0-1-16,0 27 31,0-26 0,0 26-15,0-27-16,0 27 31,0-26-31,0 26 16,0-27 30,27 27-30,-27 0 31,0 0-32,26 0-15,-26 0 32,27 0-1,-1 0 16,1 53-47,-1-26 15,-26-1 1,27 27-1,-1 0-15,-26-53 16,0 53 0,27-53 15,-27 26-31,0 1 15,26-27 17,-26 26 14,0-26-14,0 53-17,0-26 1,0-1-1,0 1 1,0-27-16,0 53 62,-26-53-46,26 26 0,-27 0-1,27 1-15,-26-27 16,26 26 15,-27-26 16,27 0-16,-26 0 0,26 0-15,-27 0-1,27-26 17,-26 26-1,26 0 31,0 0-62,-27 0 16,27 0 31,0 26-16,0 1-16,0-1-15,0-26 16,0 27 0,0-1-1,0 1 1,0-1-16,0-26 15,0 53 1,0-53 0,0 27-1,0-1 1</inkml:trace>
  <inkml:trace contextRef="#ctx0" brushRef="#br0" timeOffset="122314.9959">8890 10240 0,'0'0'16,"0"0"249,0 0-249,0 26-1,0-26 1,0 27-16,0 26 16,0-27-1,0 0 1,-26 27-1,-1-26-15,27 26 16,-26 26 0,-1-26-1,-26 26-15,53 54 16,-53-54-1,27-26 1,26 0 0,0-53-16,-27 0 31,1 0-16,26 53 1,0 0 0</inkml:trace>
  <inkml:trace contextRef="#ctx0" brushRef="#br0" timeOffset="128421.3453">9578 10134 0,'0'0'437,"0"0"-422,0 53 1,0-53 0,0 26-1,0-26 1,0 27 46,0-27 593,0 26-623,0 1 77,0-1-94,0-26 1,0 27-16,0-1 78,0-26-47,0 26-15,0-26 93,0 53-109,0-53 16,0 27-1,0 26 1,0-53-1,0 53-15,0-27 32,0-26-17,0 27 1,0-1-16,0 0 16,0-26-1,0 53 1,0-53-1,0 53-15,0-53 16,0 27 0,0-27-1,0 26 1,0 1-16,0-1 31,0 1-15,0-1-1,0 1 1,0-27-1,0 26 1,0 0 0,0 1-16,0-27 15,0 26 1,0 1-1,0-27-15,0 26 16,0-26 0,0 27-1,0-27 1,0 26-1,0 1 17,0-27 46,0 26-16,0-26 172</inkml:trace>
  <inkml:trace contextRef="#ctx0" brushRef="#br0" timeOffset="130681.4746">9313 10107 0,'0'0'47,"0"0"125,0-26-157,27 26 1,-1 0 0,-26 0 15,27 0 0,-27 0-15,26 0-1,1 0 16,-27 0-31,26 0 32,-26 0-1,27 0-31,-27 0 15,26 0 17,0 0-17,-26 0-15,27 0 31,-1 0-15,1-27 0,-27 27-16,26 0 15,1 0 1,-1 0-1,-26 0-15,27 0 16,-1 0 0,1 0-1,-1 0 1,-26 0-16,26 0 15,-26-26 1,27 26 15,-27-26 0,0 26-15</inkml:trace>
  <inkml:trace contextRef="#ctx0" brushRef="#br0" timeOffset="132783.5948">9710 10901 0,'0'0'187,"0"-26"-140,0-1-47,0-26 16,0 27-1,0-1 1,0-26 0,0 27-16,27 0 15,-27 26 1,26 0-1,1 0 1,-27 0-16,26 0 16,-26 0-1,26 0 1,-26 52-1,27-52-15,-27 27 16,26-27 0,-26 0-1,0 53 48,0 0-63,0-53 15,0 53 1,0-27-1,0 1 1,0 26-16,0-53 16,0 26-1,0 0 1,-26 1-1,26 26-15,0-27 16,0 1 0,-27-27-1,27 26 1,-26 1-16,26-1 15,0-26 1,-26 27 0,26-1-16,0-26 15,-27 26 1,1-26-1,26 27 1,-27-27 0,27 0 30,0 26-46,0-26 125,0 0-125,0 0 16,0 0-1,27-26 1,-1 26 0,27 0-16,-53 0 15,26 0 1,27 0-1,-26 0-15,-1 0 16,-26 0 0,27 0-1,-27 0 79,0 0-79</inkml:trace>
  <inkml:trace contextRef="#ctx0" brushRef="#br0" timeOffset="134251.6788">10345 10822 0,'0'0'32,"-26"0"-1,26-27-16,0 27 1,-27 0 0,1 0 30,26-26 79,26 26-109,-26 0-1,27 0 1,-27 0 0,26 0-16,-26 0 15,27 0 1,-1 0-1,-26 0 1,27 0-16,52 0 16,-79 0-1,53 0 1,-27 0-1,-26 0 1,27 26-16,-1-26 16,-26 0-1,27 0-15,-1 0 16,1 0-1,26 0 1,-53 0 0,26 0-16,-26 0 15,26 0 1,1 0 15,-27 0-31,26 0 16,-26 0-1</inkml:trace>
  <inkml:trace contextRef="#ctx0" brushRef="#br0" timeOffset="135983.7779">10425 10451 0,'-27'0'0,"27"0"15,0 0 16,-26 0 1,26 0 30,0 0 94,0 0-140,0 0-1,26 0 1,1 0-1,-27 0 17,26 0-17,1 0-15,-1 0 16,-26 0-1,26 27 1,1-1 0,-1-26-16,1 0 15,-1 0 1,-26 0-1,27 0 1,-27 0-16,26 0 16,-26 0-1,27 0 1,-1 0 15,-26 0 0,27 0-15,-27 0-1,26 0 1,0 0 0,-26 0 15,27 0 47,-27 0-63,26 0 1,-26 0 0</inkml:trace>
  <inkml:trace contextRef="#ctx0" brushRef="#br0" timeOffset="138898.9443">11245 10293 0,'0'-27'0,"0"27"78,0-26-31,26 26 0,-26 0-32,27 0 16,-27 0-15,26 0 0,1 0-1,-27 0 1,26 26-16,-26-26 15,0 27 1,27-27 0,-27 26-1,26-26 1,-26 0 31,0 27-32,0-1-15,0 0 16,0-26-1,0 27 1,0-1-16,0 1 16,0-27-1,0 26 16,0-26-31,0 0 16,0 27 0,-26-27-1,26 26 1,-27 1-16,1-27 15,-1 26 1,27-26 0,0 0-1,-26 0 16,26 27-15,-27-27 15,27 26 47,0-26 0,0 0-47,0 0-15,27 0-16,-27 0 31,26 0-31,1 0 16,-27 0-1,0 0 1,26 0-16,-26 0 16,27 26-1,-27 1 1,26-1-16,0 1 15,-26-1 1,0 27 0,27-53-1,-27 27-15,0-1 16,0 1-1,0-27 1,0 26 0,0 1-16,0-1 15,0 0 1,0-26-1,0 27 1,0-1-16,-27 1 16,27-1-1,-52 27 1,25-53-16,1 27 15,26-27 1,-53 0 0,53 0-1,-27 0-15,1 0 16,-1 0-1,1-27 1,26 1 0,0 26-1</inkml:trace>
  <inkml:trace contextRef="#ctx0" brushRef="#br0" timeOffset="140900.0589">11853 10054 0,'-26'0'15,"26"0"1,-27 0 0,27 0 46,0 0 78,0 0-124,27 0 15,-27 0-31,26 27 31,-26-27-15,27 0 0,-1 0-16,1 0 15,-1 0 1,1 26-1,-27-26 1,26 27-16,27-27 16,-53 0-1,26 0 1,1 26-16,-1-26 31,-26 0-31,27 0 16,-1 0-1,1 0 1,-27 0-1,26 0 63,1 0-62,-27 0 0,0 0 93,0 0-109,-27 27 62,27-1-46,-26 27-16,-1 0 15,1 26 1,-1 27 0,-26 0-1,1 0-15,-1 0 16,53 26-1,-27-79 1,27 26-16,-26-26 16,-1 53-1,-26 26 1,27-26-16,26 0 15,0-27 1,-27-52 0,27-1-1,0-26-15,-26 0 16,26 27 15,0-27-15,0 53-16</inkml:trace>
  <inkml:trace contextRef="#ctx0" brushRef="#br0" timeOffset="142088.127">11853 10954 0,'-26'0'0,"26"0"31,-27 0 0,27 0 110,0 0-126,27 0-15,-1 0 16,1 0 0,-1 0-1,-26 0 1,27 0-16,-1 27 15,-26-27 1,27 0 15,-27 0-15,0 0 46,0 0-46,26 0-1</inkml:trace>
  <inkml:trace contextRef="#ctx0" brushRef="#br0" timeOffset="143881.2296">12435 10848 0,'0'0'31,"0"0"-15,0 0 140,27 0-125,-27 0-31,26 0 15,1 0 1,26 27 0,0-27-16,-27 0 15,27 0 1,-27 0-1,1 0 1,-1 0-16,-26 0 16,27 0-1,-1 0 1,-26 0-1,27 0 1</inkml:trace>
  <inkml:trace contextRef="#ctx0" brushRef="#br0" timeOffset="145473.3203">12779 10637 0,'-26'0'31,"26"0"0,0 0 1,0 26-32,0 0 15,0 1 16,0-27-31,0 26 16,0 1 0,0-1-1,0-26 1,0 53-16,0-53 15,0 27 17,0-27-17,0 26 48,0 1-63,0-27 15,0 26 1,0-26 15,0 27-31</inkml:trace>
  <inkml:trace contextRef="#ctx0" brushRef="#br0" timeOffset="146054.3533">12753 10981 0,'0'0'141,"0"26"-110,0 0 0,0-26-15,0 27 77,0-1-46</inkml:trace>
  <inkml:trace contextRef="#ctx0" brushRef="#br0" timeOffset="148848.5137">13150 10663 0,'0'-26'94,"0"-1"-78,0 27-1,0-26 16,0 26-31,0-27 16,0 27 0,26-26 15,-26 26-16,27 0 1,-1 0 0,-26 0 46,27 0-62,-27 26 16,0-26-1,0 27 1,26-27-16,-26 26 15,0 1 1,0-27 0,0 26-1,0 27 1,27-53-16,-27 26 15,0 1 1,0-27 0,0 26-16,0 27 15,0-53 1,0 27-1,0-1 1,0 1-16,0 26 16,0-53-1,0 26 1,0 0-1,0 1-15,0-27 16,0 26 0,-27-26-1,27 27-15,-26-27 16,26 26-1,-27 1 1,1-27 0,26 0-16,-27 26 15,1-26 1,-1 0-1,27 0 1,-26 0-16,-1 0 16,1 0 30,26 0 1,26 0-31,1 0-1,-27 0 1,26 27 0,1-1-1,-27-26-15,26 0 16,-26 27 15,53-27-31,-53 0 16,27 0-1,26 26 1,-27 27-1,27-27-15,-27 1 16,1-27 0,-27 26-1,26-26 1,-26 27-1</inkml:trace>
  <inkml:trace contextRef="#ctx0" brushRef="#br0" timeOffset="150517.6091">13679 10663 0,'0'0'93,"0"-53"1,0 53-79,0-26-15,26 26 16,1-27 0,-1 27-1,1 0 1,-1 0-16,1 0 15,26 0 1,-53 27 0,53-27-1,-27 0-15,-26 0 16,53 0-1,-53-27 1,26 27 0,1-26-16,-27 26 15,0-27 1,0 1-1,26 26 1,-26 0 0,0-27-1,27 27 1,-27 0-16,26 0 15,-26 0 32,0 0 16,0 0-48,0 0 1,0 0-1,-26 27 1,26 26-16,-27-27 16,1 27-1,26 0 1,0-27-16,0 1 15,-27-1 1,27 1 0,-26-1-1,-1 27-15,1 27 16,0 25-1,-27-25 1,53 26 0,0-80-16,0 1 15,-27-1 16,27-26-15,0 26-16,0 1 16,0-1-1,0-26 1,-26 27-1,26-1-15,-27-26 16,27 0 0</inkml:trace>
  <inkml:trace contextRef="#ctx0" brushRef="#br0" timeOffset="152161.7032">13785 11166 0,'0'0'32,"0"0"77,0 0-109,0 0 15,26 0 1,1 0 0,-1 0-16,-26 0 15,27 0 1,-27 0-1,26 0 1,1 0-16,-27 0 16,26 0-1,0 0 1,1 0-1,-27 0-15,26 0 16,-26 0 0,0 0 46,27 0-46,-27 0-1</inkml:trace>
  <inkml:trace contextRef="#ctx0" brushRef="#br0" timeOffset="154570.8409">14340 10610 0,'0'-26'16,"0"26"-1,0-27 48,0 1-48,0 26 1,0-27-16,0 27 15,0 0 1,27 0 0,-27 0-1,26-26 1,1 26-1,-1 0 1,-26 0 0,27 0-1,-27 0 16,26 0-31,-26 0 16,27 26 0,-27-26-1,26 27 1,-26-1-16,0-26 15,0 27 1,0-1 0,0 1-1,0-27-15,0 26 16,0 0-1,0 1 1,0-27 0,0 26-16,-26-26 46,-1 53-30,1 0 0,-27 27-1,0-1 1,26-26-16,1-27 15,26-26 1,-26 0 0,26 0-1,-53-26-15,53 26 16,-53 0-1,26 0 1,1 0 0,-1 0-16,27 0 15,0 0 1,0 0 109,0 0-110,0 0 1,0 26-16,27 1 15,-1-1 1,-26 1 0,27-1-1,-27 1-15,0-1 16,26-26-1,-26 27 1,0-27-16,0 26 31,0 0 0,0-26 94,0 27-109,0-1-1,-26-26 1,26 27-16,0-27 47,-27 0-32,1 0 1,26 0 0,-27 0-1,27 0 1,-26 0-16,26 0 15,-27 0 17</inkml:trace>
  <inkml:trace contextRef="#ctx0" brushRef="#br0" timeOffset="156450.9485">14843 10875 0,'-26'0'63,"26"0"-63,-27 0 31,27-27 16,0 27 15,0 0-46,27 0-16,-1 0 15,1 0 1,-1 0 0,-26 27-1,53-27-15,-27 0 16,1 26-1,26-26 1,-53 0 0,53 0-16,-53 27 15,0-27 1,26 0 15,-26 0 0</inkml:trace>
  <inkml:trace contextRef="#ctx0" brushRef="#br0" timeOffset="157798.0256">14870 11060 0,'0'0'218,"0"0"-140,0 0-62,26 26 15,0-26-16,-26 27-15,27-27 16,-27 0 0,0 26-1,26-26 1,-26 27-16,27-1 15,-1-26 1,-26 0 0,27 0-1,-27 0-15,26 0 31,1 0 63</inkml:trace>
  <inkml:trace contextRef="#ctx0" brushRef="#br0" timeOffset="161591.2425">15584 10610 0,'0'0'94,"0"-26"-47,0-1-16,0 1-16,0 26 1,26 0 15,1 0-31,-27 0 31,26 26-15,-26-26 0,0 27-1,27-1 1,-1-26-1,-26 27 1,0-27-16,0 0 16,0 26-1,27-26 1,-27 26-1,0 1 1,0-27 0,0 26-1,0-26 1,0 27 15,0-1-15,0-26-1,0 27-15,0-27 16,0 26-1,0-26 1,0 0-16,0 27 16,-27-27-1,27 26 1,-26-26-1,26 27-15,-27-27 16,1 0 0,26 0 30,-27 0-14,27 0-1,-26 0 0,26 0 16,0 0-16,0 0 16,0 0-32,26 0 1,-26 0 15,27 0-31,-1 0 16,-26 0-1,0 26 1,27 1 0,-27-27-1,0 0 1,26 26 15,-26-26-31,27 53 16,-27-27-1,26 1 1,-26-1-16,0-26 15,27 53 1,-27-53 0,0 27-1,0-1-15,0 1 31,0-27-15,0 26 0,0-26-16,0 26 15,-27 1 1,27-1-1,-26-26 1,26 0-16,-53 0 16,53 0-1,-27 0 1,1 0-16,-1 0 15,1-26 1,0 26 0,26-27-1,-27 27-15,27 0 31,-26 0-15,26 0 0,0 0-1,-27 0 1</inkml:trace>
  <inkml:trace contextRef="#ctx0" brushRef="#br0" timeOffset="162931.3192">16166 10689 0,'0'-26'15,"0"26"-15,0-53 16,0 53-1,0-26 1,0 26 0,0 0 124,0 0-124,0 0-1,0 26-15,0 1 16,26 25-1,-26 1 1,0 0 0,0 0-16,0 0 15,0 27 1,0-1-1,0 0 1,0-26-16,0 0 16,0 0-1,0-27 1,0 27-1,0-53-15,0 27 16</inkml:trace>
  <inkml:trace contextRef="#ctx0" brushRef="#br0" timeOffset="164581.4135">16722 10901 0,'0'-26'16,"0"-1"15,0 1-15,0 26-1,-27-27-15,1 1 16,26-1-1,0 27 1,-53 0 0,53 0-16,-27 0 15,1 27 1,-1-1-1,27 1 1,-26-27-16,26 0 16,-26 26-1,26 1 1,-27 26-1,1-27-15,26 1 16,0 25 0,0-25-1,0 26-15,0 0 16,0 0-1,0-53 1,0 53 0,0-27-16,0-26 15,26 26 1,-26 1-1,0-27 1,27 0 15,-27 0-15,26 0-1,-26 0-15,26 0 16,-26-27 0,27 1-1,-27 26 1,26-53-16,-26 53 15,0-26 1,27-27 0,-1 53-1,-26-27 1,0 1-1,27-1 1,-27 27-16,0-53 16,26 53-1,-26-26 1,0 26-1,0-26 48,0-1-48,0 27 1,0-26 15,-26 26-31,26-27 16,0 1-1,0 26 1,-27-27 0,27 27-1,-26-26 1,-1 26-1,27-27-15,0 1 16,-26-1 0,26 1-1,-27-1 1</inkml:trace>
  <inkml:trace contextRef="#ctx0" brushRef="#br0" timeOffset="166733.5366">17198 10716 0,'0'185'16,"0"27"-1,0-1 1,0 54 0,0-186-16,0 27 15,0-26 1,0-1-1,0-26-15,0 26 16,0-52 0,0-1-1</inkml:trace>
  <inkml:trace contextRef="#ctx0" brushRef="#br0">17489 10637 0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20-05-20T06:24:12.2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16140 13573 0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28.31858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20-05-21T06:46:21.9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24950 11483 0</inkml:trace>
  <inkml:trace contextRef="#ctx0" brushRef="#br0" timeOffset="94776.4209">20664 7858 0,'0'-26'234,"0"0"-16,0-27-202,0 53-16,0-27 15,0 27 16,0-26 1,0 26 14,0-27-30,26 27 0,-26-26-1,0 26 1,0-27-1,0 27 1,27 0 0,-27 0 30,0-26-30,26 26 0,1 0 30,-27 0-30,0-27 0,26 27-1,-26 0 1,27 0-1,-1 27 17,-26-27-17,0 26-15,27 1 16,-27-27-1,26 26 1,1 27 0,-27-53-16,0 27 15,26-1 1,-26-26-1,0 27 1,0-27-16,0 0 16,0 26 15,0-26-31,0 26 15,0 27 1,0-26 0,0 26-1,0 0-15,0 0 16,0-1-1,0 1 1,0-26-16,0-27 16,0 53-1,0-53 1,-26 26-1,26 1 1,-27 26 0,1-27-1,26 1 1,-27 25-16,1-25 15,26 26 1,0-53 0,-27 26-1,1 1-15,26-27 125,-27 26-78,27-26-32,0 0 1,-26 0 78,26 0-79,-27 0 1,1 0-1,26 0 1,-26 0-16,26 0 31,0 0 344,0 0-344,0 0-16,0 0 32,26 0-16,0 0 1,-26 0-1,27 0 0,-27 0 0,26 0-31,-26 0 31,27 0-15,-1 0 0,-26 0-1,27 0 1,-27 0 15,26 0-31,1 0 16,-27 0 15,26 0-31,-26 0 31,27 0 0,-27 0 0,26 0 1,0 0-17,-26 0 1,27 0-1,-27 0 1,26 0-16,-26 0 16,27 0-1,-1 0 1,-26 0-1,27 0-15,-27 0 16,26 0 0,1 0-1,-27-26 1,26 26-16,-26 0 15,27 0 17,-27 0 14</inkml:trace>
  <inkml:trace contextRef="#ctx0" brushRef="#br0" timeOffset="123225.0481">6059 7673 0,'0'0'32,"0"0"202,0-26-219,0 26 1,-27 0-16,27-27 15,0 1 141,0 26-140,0-27 15,0 27-15,0-26-1,27-1 32,-27 27 31,26 0 0,1 0-47,-27 0-15,26 0 15,-26 0-15,27 0-16,-1 0 15,-26 0 17,27 0-17,-27 0 1,0 27-1,26-27 1,-26 26-16,0-26 16,27 27 15,-1-1-16,-26 1-15,0-1 16,0 1 0,27-1-1,-1 1 1,-26 26-16,0-53 15,0 26 1,0 0 0,0 1-1,26-1-15,-26 1 16,0-1-1,0 1 1,0-1 0,0 27-16,0-26 15,0-1 1,0 27-1,0-27-15,-26-26 16,26 27 0,0-1-1,-26-26 1,26 27-1,-27-27 1,1 26 0,26 1-1,-27-1-15,1-26 16,-1 80-1,27-54 1,-53 27 0,27 0-16,-27 0 15,26 0 1,1-27-1,0 1 1,26-1-16,-27 0 16,1-26-1,26 0 1,0 27-16,-27-27 15,27 0 1,0 0 249,0 0-249,0 0 15,27 0-15,-1 0-1,-26 0 16,27 0 1,-27 0-32,26 0 15,-26 0 16,26 0-31,1 0 16,-27 0 0,26 0 15,-26 0-31,53 0 15,-53 0 1,27 0 0,-27 0-16,26 0 31,1 0-16,-27 0 1,26 0 0,-26 0 15,27 0-16,-27 26 1,0-26-16,0 27 16,26-27-1,1 0 1,-27 26 15,0-26 0,26 0-15,-26 27 46,0-27-46</inkml:trace>
  <inkml:trace contextRef="#ctx0" brushRef="#br0" timeOffset="146852.3995">3651 12409 0</inkml:trace>
  <inkml:trace contextRef="#ctx0" brushRef="#br0" timeOffset="594773.0191">7144 10266 0,'0'-26'78,"0"26"62,0-27-62,0-26 16,0 0-79,0 27 1,0-53-1,0 52-15,0 1 16,0-27 0,0 53-1,0-27 1,0 27 15,0-79 31,0 26-46,26 0-16,-26-26 16,0 26-1,0 26 1,0 1-1,0-27-15,0 0 16,0 27 0,0-27-1,27 26 1,-27 1-16,0-27 15,0 26 1,0 1 0,0-27-1,0 0-15,0 53 16,0-53-1,0 27 1,0 26 46,0 0 1,0 0 15,0 0-16,0 53-46,-53-27-1,26 27-15,-26 0 16,53-27 0,-26 54-1,-1-27 1,1 0-16,26-1 15,-26-25 1,-1-27 0,27 26-1,0-26 48,0-26 124,0-27-172,0 0 1,53-79 0,0 26-16,0-26 15,-27 52 1,-26 54-1,27-1 1,-27 27-16,0 0 156,26 0-94,1 27-30,-27-1-17,0 27 1,26-26-1,1-1-15,-27 54 16,52-28 0,-25 1-1,-1 0 1,1-26-16,-27 26 15,26 0 1,1-1 0,-27-25-1,26-1-15,-26-26 16,0 0 31,0 0-16,27 0 0,-27 0-15,0 0-1</inkml:trace>
  <inkml:trace contextRef="#ctx0" brushRef="#br0" timeOffset="597720.1877">6535 10663 0,'0'0'141,"0"26"-126,0 27-15,0 0 16,27 27 0,-27 26-1,26 26 1,-26-53-16,27-26 15,-27 0 1,0 0 0,0-53-1,0 26 1,26-26 77,-26 27-77,0-1-16,0-26 16,0 27-1,0-27 1,0 53-16,0-53 15,0 26 1,0 1 0,0-1 15,0-26-31,0 27 15,0-27 1,0 0 156,0-27-141,0-26-31,27 0 15,-1 0 1,0 0 0,-26-26-1,27-27-15,-1 27 16,27-1-1,-53 1 1,27 0-16,-27 52 16,0 27-1,26-26 16,-26-1 110,0 1-110,0 26-31,0-27 31,27 1-31,-27 26 16,26 0-1,-26-27 1,0 27-16</inkml:trace>
  <inkml:trace contextRef="#ctx0" brushRef="#br0" timeOffset="599164.2703">7302 10901 0,'27'0'93,"-27"0"-77,26 0-16,1 0 15,-1 0 1,-26 0 0,53 0-1,-26 0-15,-27 0 16,26 0-1,1 0 1,-27 0 0,26 0-16,-26 0 15,27 0 1,-1 0-1,-26 0-15,26 0 16,-26 0 15,27 0-15,-27 0 31</inkml:trace>
  <inkml:trace contextRef="#ctx0" brushRef="#br0" timeOffset="600484.3458">7302 11245 0,'0'-26'15,"27"26"17,-27 0-32,26 0 15,-26-27 16,27 27-15,-1 0 0,-26 0-1,27 0 1,-27 0-16,26 0 31,-26 0-15,27 0-1,-1 0-15,-26 0 16,27 0 15,-27 0-15,26 0-1,1 0 16,-27 0 1</inkml:trace>
  <inkml:trace contextRef="#ctx0" brushRef="#br0" timeOffset="602573.4653">8149 10875 0,'0'0'15,"-26"-27"1,26 1-1,0-1 1,0 27-16,0-26 16,0 26-1,0-53 1,0 53-1,0-53 1,0 53 15,0 0-15,0-26-1,26 26 17,1 0-17,-27 0 16,26 0-15,-26 0-16,27 0 16,-27 0-1,26 26 16,0 0-15,-26 1-16,0-1 16,0 27-1,0 27 1,0-1-16,0 0 15,27-26 1,-27 0 0,26 0-1,-26 27-15,0-28 16,0-25-1,0-1 1,0-26-16,0 27 16,0-27 30,0 0-30,-53 26 0,53-26-1,-26 0 1,0 0-16,-1 27 15,1-27 1,-1 53 0,1-53-1,-1 26-15,27-26 31,-26 0-15,26 27 62,0-27-16,0 26-46,0-26 0,0 27-1,0-1-15,0 0 16,0 1-1</inkml:trace>
  <inkml:trace contextRef="#ctx0" brushRef="#br0" timeOffset="603734.5317">8043 11959 0</inkml:trace>
  <inkml:trace contextRef="#ctx0" brushRef="#br0" timeOffset="612682.0434">11853 10795 0,'0'-26'390,"0"-27"-374,0 0 0,0 0-1,0 0-15,0 0 16,0-26-1,0 0 1,27-1 0,-27 54-16,0-1 15,26-26 1,-26 27-1,0-1 1,0 1-16,0-1 16,0 1 15,0 26-31,0-26 15,0-27 1,0 26 0,0-26-1,0 0 1,0 0-16,0-1005 15,0 2037 1,0-1032 0,0 27-16,0-1 15,0-26 1,0 0-1,27 27 1,-27-27-16,26 0 16,-26 27-1,0-27 1,0-27-1,27 54-15,-27-1 16,0 1 0,0 26-1,26-26-15,-26-1 47,0 27-16,0 27 141,0-27-172,-26 52 15,26-25 1,-27-1 0,27-26-16,0 27 15,-26-27 32,-1 0-31,27 0-1,0 26 1,-26-26-1,26 0-15,-27 27 16,27-1 0,0 1-1,-26-27 1,-1 26-16,27 1 15,0-1 1,-26-26 0,26 26-1,0 1-15,0-27 31,-26 26 32,26-26-48,0 0 204,0 0-204,0 0-15,0-26 16,26-1 0,-26 1-1,26 26 1,1-53-16,-27 53 15,26-26 1,-26 26 0,27 0-1,-27 0-15,26 0 31,-26 0 32,0-27-32,27 27-31,-27-26 16,0 26 15,0-27-16,0 27 17,26 0-1,-26 0 31,0 0-62,27 0 16,-27 0-1,26 27 1,-26-1-16,27 27 16,-1-53-1,-26 27 1,26-1-1,-26 0-15,27 1 16,-1-1 0,-26 1-1,0-1-15,27-26 16,-27 27-1,0-27 1,0 26 15,26-26 0,-26 27 1</inkml:trace>
  <inkml:trace contextRef="#ctx0" brushRef="#br0" timeOffset="616517.2628">12435 10107 0,'0'0'46,"0"0"-30,-26 0-16,26 0 16,0 27-1,-27-27 1,27 0-1,-26 0 17,0 0-1,26 0 16,0 26-47,0 1 15,-27-27 16,27 0-15,0 26 0,0-26-1,0 53 1,0-53-1,0 27-15,0-1 16,0 1 0,0 25-1,0-52 1,0 27-16,0-27 15,0 53 1,0-53 15,0 26-31,0-26 31,0 27 1,0-27-32,27 0 15,-1 0 16,-26 0-15,26 0 0,-26 0-1,0 0 1,27-27-16,-27 27 15,0-26 1,26-1 0,-26 27-1,27-26 1,-27-1-16,0 1 15,0 0 1,0 26 0,0-27-16,0 1 31,0 26 31,0-27-46,0 27-1,0 0 1,0-26 0,0-1-1,0 27 16,0 0-15,-27 0 0,1 0-16,26 0 31,-27 0 16</inkml:trace>
  <inkml:trace contextRef="#ctx0" brushRef="#br0" timeOffset="617825.3376">12700 10398 0,'0'0'187</inkml:trace>
  <inkml:trace contextRef="#ctx0" brushRef="#br0" timeOffset="620978.518">13203 10081 0,'-27'0'15,"27"0"1,-26 0 0,-1 0-16,27 0 15,-26 0 1,26 0-1,-27 0 1,1 0-16,26 0 16,0 0-1,-26 0 1,26 0 15,-27 0-31,27 0 47,0 0-47,-26 0 15,26 26 141,0-26-124,0 53-17,0-53 1,0 27-16,0-1 15,0 1 1,0-1 0,0-26-1,0 27-15,0-1 16,0-26-1,0 27 17,0-27-32,0 26 15,0-26 16,0 0 63,0 0 0,0 0-94,0 0 15,26-26 1,-26 26 15,0-27-31,27 27 16,-27 0 15,26 0 0,0 0-15,-26 27 15,27-27-31,-27 26 15,0-26 1,26 26 0,-26 1-16,27-27 15,-27 53 1,0-53-1,26 26 1,-26-26-16,0 27 16,0-1 15,0 1-16,0-27-15,0 26 16,0 1 0,0-1-1,0-26 1,0 26-16,0-26 15,0 27 1,-26-27 0,-1 26-1,1-26-15,26 0 16,-53 27-1,27-27 1,-1 0-16,1 0 16,26 26-1,-27-26 1,1 0-1,26 0 17</inkml:trace>
  <inkml:trace contextRef="#ctx0" brushRef="#br0" timeOffset="623340.6531">13652 9975 0,'0'0'141,"0"27"-126,0-1-15,0 0 16,0 27 0,27 0-1,-27-26 1,0 26-1,0 0-15,0-53 16,0 26 0,0-26-1,0 27 1,0-1-1,0 0 1,0-26 0,0 27-16,0-1 109,0-26-109,0 27 15,0-1 1,0 1 0,0 26-1,0-27-15,0-26 16,0 27-1,0-1 1,0-26 109,0 26-110,0-26-15,0 27 16,0-1 0,0-26-1,0 27 1,0-27 233,0 0-233,0 0 15,26 0-15,-26 0-1,27 0 1,-27-27-16,26 27 16,1 0-1,-1-26 1,1 26-1,-1 0-15,1 0 16,26 0 0,-27 0-1,27 0 1,-27 0-16,1 0 15,-1 0 1,1 0 0,-1 0-1,-26 0 1,0 0 31,0 0-32,0 26 1,0 1 15</inkml:trace>
  <inkml:trace contextRef="#ctx0" brushRef="#br0" timeOffset="633601.2399">9155 13706 0,'-53'26'234,"53"-26"-219,-27 27 1,1-1 0,26-26-1,0 27 1,-27-1 77,27 27-93,0 0 16,0-53 0,0 53-1,0-27 1,0-26-16,0 53 15,0-53 1,0 27 0,0-27-1,0 26-15,27 1 16,-1-1-1,-26-26 1,27 0 0,-27 26-1,26 1-15,1-27 16,-27 0-1,26 0-15,-26 0 16,27 0 0,-27 0-1,0 0 1,26 0-1,0-27-15,-26-25 16,27 25 0,-1-26-1,-26 27-15,27-1 16,-27 1-1,0-1 1,0 27 0,0-26 46,0-27-62,0 53 16,0-53-1,0 27 1,-27-1-16,27 1 15,0-1 1,0 1 0,-26 26-1,26 0-15,-27 0 31,27-27 1,-26 27-32,26 0 15,0 0 1,-26 0-1,26 0 95</inkml:trace>
  <inkml:trace contextRef="#ctx0" brushRef="#br0" timeOffset="634972.3184">9578 14235 0,'0'0'63,"0"-27"30,0 27 32,0 0 31</inkml:trace>
  <inkml:trace contextRef="#ctx0" brushRef="#br0" timeOffset="637467.4611">10107 13573 0,'-26'0'16,"26"0"15,-27 0-16,27 0-15,-26 0 16,26 0 0,-27 0-1,1 27 1,26-27-16,-27 0 15,27 0 1,0 26 0,-26-26-16,26 27 31,-27-27-31,27 0 62,0 79 32,0-26-94,0 26 15,0 27 1,-26 53 0,26 0-1,0-27-15,0 0 16,-27-26-1,27-26 1,-26-27 0,26-1-16,0-52 15,0 27 1,0-27-1,0 0 1,0 0 0,0 0-1,0 0 1,26-53-1,1 27 1,-1-27 0,1 26-1,-27 1 1,26-27-16,1 53 15,-1-53 1,1 26 0,-27 1-16,26 26 15,-26 0 1,27 0-1,-1 0 1,-26 0-16,27 0 16,-27 26-1,26-26 1,-26 27-1,26-1-15,1 1 16,-27-27 0,0 53-1,0-53 1,0 26-16,0-26 15,0 53 1,0 0 0,0-27-16,-27 27 15,1 27 1,0-27-1,-27 0 1,26 26-16,-26-26 16,27 0-1,-27 0 1,26-27-1,-26 27-15,27-26 16,0-27 0,-1 0-1,27 0 1,-26 0-16,-1 0 15,27-27 1,-26 27 0,26 0-16,0-26 15</inkml:trace>
  <inkml:trace contextRef="#ctx0" brushRef="#br0" timeOffset="640123.613">10716 13362 0,'0'0'140,"0"132"-15,0 27-125,0 26 15,0-26 1,-27 26 0,27-26-1,-26-53-15,26-1 16,-27-25-1,27-1 1,0-52-16,0-27 78,0 26-47,0 1-15,0-27-1,0 26 1,0 0 0,0 1-16,0-1 31,0-26 125,0 0-109,27 0-32,-1 0-15,1 0 16,-27 0-1,53 0 1,-27-26-16,0 26 16,27 0-1,-26 0 1,-1 0-1,27 0-15,-26 0 16,-1 0 0,1 0-1,-27 0 1,26 0-16,-26 0 47,0-27-32,0 27 1</inkml:trace>
  <inkml:trace contextRef="#ctx0" brushRef="#br0" timeOffset="643077.782">11853 13944 0,'0'-27'15,"0"1"1,-26 26 15,26-27-15,-27 27 15,27-26-16,0 26 17,0-26-17,-26 26 1,26 0-1,-26 0 1,26 0 0,-27 0-1,1 26-15,26 53 16,-27-52-1,1 26 1,-1 0-16,27 26 16,-26 0-1,-1-26 1,27 0-1,-26 27-15,26-1 16,0 0 0,0 1-1,0-1 1,0-26-16,0 26 15,0-26 1,0 0 0,26-26-1,-26-27-15,27 26 31,-27-26-31,53 0 16,-27 27-16,1-27 16,-1 0-1,1 0 1,25-27-1,-25 27-15,26-53 16,-53 0 0,53 27-1,-53-27 1,26 0-16,-26 27 15,27-54 1,-27 54 0,0 26-1,26-53-15,-26 0 16,0 26-1,0 1 1,0 0 0,0-1-16,0 1 15,-26 26 1,26-53-1,-27 26 1,27 1-16,-26-27 16,26 26-1,-27-25 1,27 25-16,-26 1 15,26-54 1,-27 54 0,1-1-1,26 1-15,0-1 16,0 1-1,-27 26 17,27 0-1,-26 0 94,26 0-110,0 0-15,0-27 16,0 27 31</inkml:trace>
  <inkml:trace contextRef="#ctx0" brushRef="#br0" timeOffset="645331.9109">12118 15029 0,'0'-27'16,"0"1"0,0 26 15,0-27 0,0 27 78,26 0-93,1 0-1,-27 0 1,26 0 0,-26 0-1,27 0 1,-1 0-1,-26 0 1,27 0 15,-27 0-15,0 27-16,0-1 15,0-26 1,0 27 0,0-1-1,0 1-15,0-1 16,0-26-1,0 53 1,0-53-16,0 26 16,0 1-1,0-27 1,0 26-1,0-26-15,0 27 16,0-27 0,-27 0 15,1 0-31,26 0 15,-27 0 1,27 0 0,-26 26-1,-1-26-15,27 0 16,-26 0-1,26 0 1,0 0-16,0 0 140,26 0-124,-26 0 0,27 0-1,-27 0-15,53 0 16,-53 0-1,26 0 1,1 0-16,-27 0 16,26 0-1,1 0 1,-27 0-1,26 0 1,0 27-16,1 26 16,-27-53-1,26 53 1,1-53-1,-27 26-15</inkml:trace>
  <inkml:trace contextRef="#ctx0" brushRef="#br0" timeOffset="647516.0358">13309 13838 0,'0'-26'15,"0"26"1,0-27 78,0 27-1,0 0-93,-27 132 31,-26 1-15,27-27 0,-1 26-16,27-26 15,-53 26 1,27-79-1,-27 26-15,53-26 16,-53 79 0,0-52-1,27-1 1,-1 27-16,1-27 15,-27-26 1,53-26 0,0-1-1,0-26 79</inkml:trace>
  <inkml:trace contextRef="#ctx0" brushRef="#br0" timeOffset="649348.1406">12806 14156 0,'0'-27'31,"0"27"0,0-26-15,-27 26-16,27 0 62,0 0 141,0 0-188,0 0 17,0 26-32,0 1 15,27-1 1,-27-26-1,26 53-15,-26-27 16,27 1 0,-27-27-1,26 53 1,-26-53-16,27 26 15,-27 1 1,26-1 0,1 53-1,-1-26-15,-26 0 16,27 0-1,-1 0 1,0 0 0,-26-26-16,27 25 15,-1-25 1,-26-1-1,0 1 1,27 26-16,-1-53 16,-26 26-1,0 1 1,27-1-16,-27 27 15,26-27 1,1 1 15,-27-27-15,0 0-1,26 0 79</inkml:trace>
  <inkml:trace contextRef="#ctx0" brushRef="#br0" timeOffset="651951.2895">13705 14499 0,'0'0'62,"0"-26"-31,0 26-31,0 0 109,0 0-93,27 0 0,-27 0 15,26 0-16,-26 0 1,27 0-16,-1 0 16,1 0-1,-1 0 1,-26 26-16,27-26 15,-27 0 1,26 0 0,1 0-1,-1 27-15,-26-27 16,26 0-1,1 26 1,-1-26-16,1 0 16,-1 0-1,1 27 1,-27-27-1,26 0-15,-26 26 16,27-26 0,-1 27-1,-26-27 1,27 26-16,-27-26 15,26 27 1,-26-27 452,0-27-452,0 27-1,0-26-15,0 26 47,0 53-31,0-53 62,0 0-47,0 0-31,0 0 15,-26 0 1,26 0 15,-27-27-15,1 27-1,26 0 17,-27 0-17</inkml:trace>
  <inkml:trace contextRef="#ctx0" brushRef="#br0" timeOffset="656031.5229">13838 14552 0,'0'0'15,"0"0"235,0 0-219,26 0-31,-26 0 16,27 0 15,-27 0-15,26 0-16,1 0 15,-27 0 1,26 0-1,-26 0-15,26 0 16,1 0 0,-27 0-1,26 0 1,-26 0-16,27 0 15,-27 0 1,26-26 0,1 26-1,-27 0-15,26 0 16,-26 0-1,27 0 1,-1 0-16,-26 0 16,27 0-1,-27 0 1,26 0-1,-26 0-15,27 0 16,-1 0 0,0 0-1,-26 0 1,27-27-16,-1 27 15,-26 0 17,0-26 280,27 0-297,-27 26 1,53 0-1,-27 0 1,1 0-16,26 0 16,-1 0-1,1 0 1,27 0-1,-27 0-15,0 0 16,26 0 0,-26 0-1,0 0 1,0 0-16,0 0 15,26 0 1,-53 0 0,1 0-16,26 0 15,-53 52 1,53-52 343,-53 0-344,26 0 1,27-26-16,-26 26 15,-1 0 1,53-26 0,-52 26-1,26-27 1,0 1-16,0 26 15,-27-27 1,1 27 358,-1 0-358,0-26 0,27 26-1,-26 0-15,26 0 16,0 0-1,26 0 1,-53 0 0,1 0-16,26 26 15,-53-26 1,26 0 343,1 0-344,-1 0 1,54 0-16,-54 0 15,27 0 1,0 0 0,0 0-1,-27 0-15,27 0 16,0 0-1,0 0 1,0 0-16</inkml:trace>
  <inkml:trace contextRef="#ctx0" brushRef="#br0" timeOffset="715456.9218">14764 16563 0</inkml:trace>
  <inkml:trace contextRef="#ctx0" brushRef="#br0" timeOffset="754062.1299">14102 14764 0,'0'-26'109,"0"26"0,0 0 328,0 0-421,0 26-1,0 1 1,0 52-16,0-53 16,0 1-1,0 26 1,0 0-16,0-53 15,0 26 1,0 27 0,0 0-1,0-27-15,0 1 16,0-1-1,0 1 1,0 26 0,0-53-16,0 53 15,0-53 1,0 26-1,0-26 1,0 27-16,0-27 62,0 52 172,0-52-234,0 27 16,0-27 0,0 26-1,0 1 48,0-27 77,0 79-31,0-52-93,0 26-16,0 26 15,0-53 1,0 1 0,0-1-16,0-26 93</inkml:trace>
  <inkml:trace contextRef="#ctx0" brushRef="#br0" timeOffset="759516.4419">14367 14791 0,'0'0'188,"0"52"295,0-25-467,0 26-1,0 0 1,0-53-16,0 26 16,0-26-1,0 27 16,0-1 484,0-26-499,0 27-1,0-1 1,0 0 0,0 1-1,0-1-15,0 1 16,0-1-1,0 1 1,0-1 0,0 1-1,0-1 1,0-26 15,0 53-31,0-53 16,0 27-1,0-1 1,0 0-1,0-26-15,0 27 32,0-27 61,0 26-77,0-26-1,0 53 1,0-53-16,0 27 16,0-27-1,0 26 297,0 1-296,0-1-1,0 1 1,0-1 0,0-26-1,0 26 1,0-26-16,0 27 15,0-1 32,0-26-31,0 27 15,0-27-31,0 26 16,0-26 15,0 0 530,26 0-545,1 0 15,-27 0-15,26 0 15,-26 0 0,27 0-15,-27 0 15,26 0-31,1 0 16,-27 0 15,26 0-31,-26 0 15,53 0 1,-53 0 0,26 27-1,-26-27 1,27 0-1,-27 0 1,26 0 0,1 0-16,-27 0 15,26 0 1,-26 0-1,0 0 1,27 0-16,-1 0 16,-26 0-1,27-27 1,-27 27-16,26 0 15,-26 0 17,27 0-17,-27 0-15,26 0 16,-26 0-1,0 27 1,0-1 0,0-26-1</inkml:trace>
  <inkml:trace contextRef="#ctx0" brushRef="#br0" timeOffset="763867.6908">15901 15214 0,'0'-27'15,"0"27"63,0-26 0,0-27-62,-26 53-16,26-26 16,0-1-1,-26 27 1,-1 0-1,27-26-15,0 26 16,-26 0 0,26-27-1,-27 1 1,1 26-16,26 0 15,0-27 1,-27 27 0,27 0-16,-26 0 15,26-26 1,-27 26-1,1-27 1,-27 27 0,53 0-1,0 27 1,-26-27-1,-1 53-15,27-53 16,0 26 0,-26 27-1,26-26 1,-27 25-16,27-52 15,0 27 1,0 52 0,0-26-1,0 27-15,0-27 16,0-1-1,0 28 1,0-27 0,0 53-16,0-54 15,0-25 1,27-1-1,-27 27-15,0-53 16,26 0 0,1 27-1,-1-27 1,-26 26-16,26-26 15,1 0 1,-1 0 0,1 0-1,-1 0-15,1 0 16,-1 0-1,-26 0 1,27 0-16,-1 0 16,1-26-1,-1-1 1,0 1-1,-26-27-15,27 26 16,-1 1 0,-26-27-1,0 27 1,27-27-1,-27 53-15,0-27 16,0-26 0,0 53-1,0-53-15,0 53 16,0-26-1,0-27 1,0 53 0,0-26-16,0 26 15,0 0 1,-27-27 15,27 1-15,0 26-1,0-53 1,0 53-16,0-27 15,0 1 1,-26-1 0,26 1-1,0-1-15,0 1 16,-27 26-1,27-26 1,0 26 0,-26-53-16,26 53 15,-26-53 1,26 53-1,0-27 1,-27 27-16,27-26 16,0 26 30,0 0-30,0 26 0</inkml:trace>
  <inkml:trace contextRef="#ctx0" brushRef="#br0" timeOffset="766711.8534">16298 15875 0,'0'-26'140,"0"-1"-109,0 1-31,0 26 16,0-27 0,0 1-1,0 0 1,0 26-16,0-27 15,0 27 1,0-26 0,0 26-1,0-27 1,27 27 46,-27 0-31,26 0-15,1 0 15,-27 0-15,0 0-1,26 0 1,-26 27 15,0-27-31,27 26 16,-27-26-1,0 27 1,26-1 0,-26 0-16,0-26 15,0 53 1,0-53-1,0 27 1,0-27-16,0 53 16,0-53-1,0 26 1,0 1-1,0-1-15,0-26 16,0 27 0,0-27-1,0 26 1,0 1 31,-26-27-32,26 26 1,-27-26-1,27 0 1,-26 26-16,26-26 16,-27 27-1,1-27 1,-1 26-1,27-26-15,-26 0 16,-1 0 0,27 0-1,-26 0 1,26 27-16,-27-27 15,1 0 1,26 0 15,0 0 16,0 0 218,0 0-249,26 0-1,-26 0-15,27 0 16,-27 0 0,53 0-1,-27 0 1,1 0-16,-1-27 15,-26 1 1,53 26 0,-53 0-1,27 0-15,-27 0 16,26 0-1,1 0 1,-27 0 0,26 0-16,-26 0 31,26 0-16,-26 0 1,27 0 0,-27 0-1,26 0 1,-26 26-1,0-26-15,0 0 16,0 27 0,0-1-1,0 1-15</inkml:trace>
  <inkml:trace contextRef="#ctx0" brushRef="#br0" timeOffset="833642.6817">14023 13309 0,'0'-27'234,"0"1"-234,0 26 16,26-27 15,-26 1 16,27 26-16,-1 0 0,-26 0 0,27 0-15,-27 0 15,26 0-31,-26 0 31,0 0 1,27 0-32,-27 0 31,26 26-16,-26 1 1,0-1-16,0-26 16,0 27-1,27-27 1,-27 26-1,0 1-15,0-27 16,0 26 0,0-26-1,0 27-15,0-1 16,0 1-1,0-1 1,-27 53 0,27-26-1,-26 27-15,26-27 16,-27 0-1,1-27 1,26 27-16,0-53 16,-27 26-1,27 1 1,-26-27-1,26 0-15,0 26 16,-27-26 0,1 0-1,26 27 1,-27-27-16,27 26 15,0 1 1,-26-1 0,26-26-1,-26 0-15,26 0 78,0 0 0,26 0-62,-26 0-1,26 0-15,-26 0 16,27 0 0,-27 0-1,26 0-15,1 0 16,-27 0-1,26 0 1,-26 0 0,27 0-16,-1 0 15,1 0 1,-27 0-1,53 0 1,-53 0-16,26 0 16,-26 0-1,53 0 1,-53 0-16,26 0 15,-26 0 1,27 0 0</inkml:trace>
  <inkml:trace contextRef="#ctx0" brushRef="#br0" timeOffset="836048.8193">14684 12912 0,'0'0'16,"0"26"62,0 27-63,0 0 1,0 0 0,0 0-1,0-26-15,0-1 16,0 27-1,0 0 1,0-27 0,0 1-16,0-1 15,0 1 1,0 26-1,0-27 1,0 1-16,0 25 16,0 1-1,0-26 1,0-1-1,0-26-15,0 0 110,27 0 124,-1 0-219,-26 0 1,27 0-1,-1 0 1,1 0-16,-27 0 16,53 0-1,-27 0 1,-26 0-1,53 0-15,-53 0 16,53 0 0,-53 0-1,26 0 1,-26 0-16</inkml:trace>
  <inkml:trace contextRef="#ctx0" brushRef="#br0" timeOffset="837532.9042">15240 12833 0,'0'0'125,"0"0"-94,0 26 0,0 1-31,26 25 16,-26 1-1,0 0 1,0 27-16,0 25 15,27 28 1,-27-27 0,0 26-1,0 53-15,0-26 16,0-53-1,0 0 1,0-27 0,0-53-16,0-26 15,0 27 1,0-1 77,0-26-61,0 27-17</inkml:trace>
  <inkml:trace contextRef="#ctx0" brushRef="#br0" timeOffset="839127.9954">15690 12859 0,'0'0'15,"0"27"1,0-1 0,0-26-1,0 26 1,0 27-1,0-26 1,0 26 0,0 0-1,0 0-15,0-53 16,0 52-1,0 1 1,0-26-16,0-1 16,0 27-1,0-26 1,0-27-1,0 53-15,0-27 16,0 1 0,0 25-1,0-25-15,0-27 16,0 53-1,0-53 1,0 26 0,0-26-16,0 27 15,0-1 1,0 1-1,0-27 1,0 26-16,0 1 16,0-27 15,0 26-16,0-26-15,0 26 32,0 1-17,0-27-15,0 26 16,0-26-1,0 27 1,0-27 15,0 26 0</inkml:trace>
  <inkml:trace contextRef="#ctx0" brushRef="#br0" timeOffset="841303.1198">15690 13653 0,'0'0'47,"-27"0"-31,1 0-1,-1 0 1,1 0-16,26 26 16,-53-26-1,53 0 1,0 27-1,-26-27-15,26 0 63,0 0-32,0 0 0,-27 0-15,27 0 31,0 53 62,0-53 125,-26 0-16,26 0-202,-27 0 31,27 0-16,0 26-16,-26-26 32,26 0 0</inkml:trace>
  <inkml:trace contextRef="#ctx0" brushRef="#br0" timeOffset="843281.233">15849 13759 0,'0'0'0,"0"-27"47,0 1-31,0 26-1,0-27 16,26 27 32,0 0-63,-26 0 31,27 0 0,-27 0-31,0 0 16,26 0-1,1 0 17,-27 27-17,0-1 1,0-26 15,0 27-15,0-1-16,0 1 15,0-1 1,0-26-1,0 26-15,0 1 16,0-27 0,0 26-1,-27-26 32,27 27-31,-26-1-1,26-26 1,0 27-1,0-1 1,-27 1-16,1-27 16,26 0-1,0 0 1,0 26-16,-26-26 15,26 0 17,0 0 108,0 0-140,26 0 16,0 0-1,1 0 1,-1-26-1,1 26-15,-1 0 16,1 0 0,-1 0-1,1 0 1,-27 26-16,0 1 15,26-27 1</inkml:trace>
  <inkml:trace contextRef="#ctx0" brushRef="#br0" timeOffset="846322.4069">17595 14314 0,'0'-26'968,"0"-1"-953,26 27-15,1 0 16,-1-26-1,-26 26 1,27 0-16,-1 0 16,-26 0-1,27 0 1,-27 0-1,26 0-15,-26 0 16,26 0 0,1 0-1,-27 0 1,26 0-16,-26 0 15,27 0 1,-1 0 0,-26 26-1,27-26-15,-27 0 16,26 0-1,-26 27 1,0-27 0,27 26-16,-1-26 31,-26 0 0,27 0-15,-27 0 15,26 0-16,-26 27 17</inkml:trace>
  <inkml:trace contextRef="#ctx0" brushRef="#br0" timeOffset="847868.4953">17727 14499 0,'-26'0'109,"26"0"-93,0 0 186,0 0-186,26 0 0,-26 0-1,27 0 1,-1 0-16,-26 27 15,26-27 1,1 0 0,-1 0-1,-26 0 1,27 26-16,-27-26 15,53 27 1,-53-27 0,26 0-16,-26 0 15,27 0 1,-27 0-1,53 0 1,-53 0 0,26 0-16,-26 0 15,27 0 1,-1 0-1,-26 0-15,26 0 16,-26 0 15,27 0-15</inkml:trace>
  <inkml:trace contextRef="#ctx0" brushRef="#br0" timeOffset="854715.887">16536 14896 0,'0'-26'156,"0"26"936,-26 0-1029,26 0-48,-26 0 1,26 0 15,-27 0 110,27 0-126,-26 0 1,26 0-1,-27 0 1,1 0 0,26 26-1,-27-26 1,27 0 46,-53 0-31,53 0-31,0 0 16,-26 27 0,-1-1-1,1-26-15,26 53 16,-27-53-1,27 27 1,-52-27 0,25 0-1,1 26 1,26 1 15,-27-27-31,1 0 16,-1 0-1,27 0 1,-26 26 31,-1 27-32,1-53 1,26 0-16,0 0 15,-53 26 32,53 1-31,-26-27-1,26 0 1,-53 26-16,53 1 16,-27-27-1,27 26 63,0-26-78,0 0 375,0 0-375,-26 0 15,-1 0 1,27 0-1,-26 0-15,26 0 16,-27 0 0,1 0-1,-1 0 1,1 0-16,0 0 15,-1 0 1,27 0 0,-53 0-1,53 0-15,-26 0 16,-1 0-1,1 0 1,-27 27-16,26-1 16,1-26-1,26 0 1,-53 27-1,27-1-15,-1-26 16,27 0 0,-26 27-1,-1-1 1,1-26-1,-1 0-15,27 26 16,-26-26 0,-1 53-1,1-53-15,-1 53 16,-26-26-1,27-1 1,-27 27 0,53-53-16,-26 53 15,-1-53 1,1 26-1,26-26-15,-27 0 16,1 0 0,-1 27-1,27-27 1,-53 0-1,53 0-15,-26 26 16,0-26 0,-1 0-1,1 53-15,-1-53 16,27 53-1,-26-53 1,26 27 0,0-27-16,0 26 15,0 1 32,-27-1 31,27 1-62,-26 25-1,26-25 1,0 26-16,0 0 15,-53-53 282,53 53-282,-53-53 1,27 26-16,-27 27 31,26-53-31,1 26 16,-27 1-1,53-27 1,-27 0-16</inkml:trace>
  <inkml:trace contextRef="#ctx0" brushRef="#br0" timeOffset="858363.0956">12224 13362 0,'-27'53'15,"1"-27"-15,-1 27 16,1-26 0,26-1-1,-27 0 1,1 27-16,26-26 15,-26-1 1,-1 1 0,27-1-1,-26-26-15,26 27 16,0-1-1,-27-26 1,1 27 0,26-27 62,0 52-47,-27-25-16,1-1-15,26 1 16,-27-1 0,27 1-1,-26-1-15,-1-26 16,27 27-1,-26-1 1,0 1 0,-27-1-16,26 27 15,-26-27 1,53 1-1,-53 26 1,53-27-16,-26 27 16,-1-26-1,1-1 1,26 1-1,-27-1-15,27-26 16,0 26 0,-26-26-1,26 27 1,0-1-1,0-26 1,-26 0 405,-1 27-405,1 26-16,-1-27 15,1 27 1,-27 0 0,0 26-1,0 1-15,0-27 16,27 26-1,-27 0 1,26-26 0,-26-26-16,27 26 15,-1-27 1,1 54-1,-1-54-15,1 1 16,0-1 0,-1-26-1,27 0 16</inkml:trace>
  <inkml:trace contextRef="#ctx0" brushRef="#br0" timeOffset="866955.5871">18891 13706 0,'0'0'1310,"0"0"-1185,0 26-109,0-26 30,0 27 17,0-1-63,0-26 15,0 27 17,0-1-1,0-26 452,0 26-420,0 1-48,0-1 1,0-26-16,0 0 16,0 27-1,0-27 1,0 26 46,0 1-62,0-27 31,0 26-15,0-26 0,0 27-16,0-1 15,0 1 1,0-27 0,0 26-1,0 1-15,0-1 16,0-26-1,0 26 1,0-26 0,0 27-16,0-1 15,0 1 1,0-27-1,27 53 1,-27-53-16,0 53 16,0-53-1,0 26 1,0 1-1,0-1-15,0 0 16,26-26 0,-26 53-1,0-53-15,0 27 16,0-1-1,0 1 1,0-27 0,0 26-16,0-26 15,0 27 1,0-1-1,0-26 1,27 27 31,-27-27 124</inkml:trace>
  <inkml:trace contextRef="#ctx0" brushRef="#br0" timeOffset="869416.7278">19341 13706 0,'0'0'234,"0"0"-234,0 26 31,0 1-16,0-1 1,0 27-16,0 0 16,0 0-1,0 0 1,0 26-1,0-26-15,-26 0 16,26 0 0,0 0-1,-27 26-15,27-79 16,0 27-1,0-1 1,0 1 0,0-1-16,0 0 15,0 1 1,0-1-1,0 1 1,0-27-16,0 26 109,0 27-109,0-26 16,0-1-1,0 1 1,0-1 0,0-26-16,0 0 265,27 0-250,-1 0 1,-26 0-16,53 0 16,-53 0-1,26 0 1,1 0-1,-1 0-15,-26 0 16,27 0 0,-27 0-1,26 0 1,1 0-1,-27 0 1,26 0 15,-26 0 0,0 27 32</inkml:trace>
  <inkml:trace contextRef="#ctx0" brushRef="#br0" timeOffset="871171.8282">20029 13812 0,'0'0'47,"0"0"47,0 26-63,0 27-31,0 26 16,0-52-1,0 26 1,0 26-16,0 27 15,0 0 1,0-27 0,0 80-1,0-80-15,0 1 16,0-27-1,0-1 1,0-25 0,0-1-1,0 1-15,0-1 16,0-26-1,0 27 1,0-1-16,26-26 16,-26 0 77,0 27-77</inkml:trace>
  <inkml:trace contextRef="#ctx0" brushRef="#br0" timeOffset="872900.9271">20373 13944 0,'0'0'16,"0"0"124,0 26-46,0 27-94,0 27 16,0-1-1,0 0 1,0-26-1,0 0-15,0-26 16,0 26 0,0-1-1,0 1 1,0 0-16,0 27 15,0-1 1,0 0 0,-27-26-1,27 0-15,0-26 16,0 26-1,0-27 1,0-26 78</inkml:trace>
  <inkml:trace contextRef="#ctx0" brushRef="#br0" timeOffset="875199.0586">20399 14473 0,'0'0'15,"0"0"110,-26 0-109,26 0-1,-27 0 1,27 0-1,-52 26 1,52-26 0,-27 0-1,27 0 1,-26 0-1,26 0 1,0 27-16,-27-27 16,1 0-1,26 26 1,-27-26-1,27 0 266,-26 0-265,26 27-16,-27-27 15,27 0 17,-26 0 14,26 0-14,-27 0 77,27 26-94,0-26 1,0 0 93,0 27-93</inkml:trace>
  <inkml:trace contextRef="#ctx0" brushRef="#br0" timeOffset="877377.1831">20585 14658 0,'0'0'31,"26"0"-31,-26-26 31,27 26 1,-27 0-17,0 0 1,0 0-1,26 0-15,-26 26 32,0-26-1,26 0-16,-26 27 1,0-1 0,0-26-1,0 27-15,0-27 16,0 26-1,0 1 1,-26 25 0,0 54-16,-1 0 15,27 0 1,0-53-1,-26 0 1,26-27-16,-27 27 16,27-53-1,0 27 1,0-27-1,-26 0 173,26 0-173,0 26 1,-27-26-1,27 0 63,0-26-62,27-1 15,-27 27-15,26 0-16,1 0 31,-27 0-15,26 0-16,-26 0 15,27 0 1,-27 27-1,26-27-15,0 0 16,-26 0 0,27 0-1,-27 0 1,26 0-16,1 26 15,-27-26 1,0 0 0,0 27-1,26-1-15,-26-26 16,0 0-1,27 26 1,-27-26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CAC4652-BDBC-4A65-B0BE-BB8413FD75A1}" type="datetimeFigureOut">
              <a:rPr lang="ar-AE" smtClean="0"/>
              <a:t>29/09/1441</a:t>
            </a:fld>
            <a:endParaRPr lang="ar-AE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AE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7CFED3C-75C3-479F-9B2A-EC9FF28FF2F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00208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76E14-4813-4149-9B29-8571764E2742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865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E0B8-9A83-48CB-8771-071420F35147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357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DA64-7633-4A81-B1BA-6EF2F0F3057D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7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7CD1-08DB-4B51-9DC7-B4775A73813E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9835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58D02-3C02-4A50-8795-8AC511E91894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8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EAFB-CB68-4F45-A48E-4CE4EF4F35EB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69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C992-16ED-4ACB-8E81-7C23212E4123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369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7CD1-08DB-4B51-9DC7-B4775A73813E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09136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7CD1-08DB-4B51-9DC7-B4775A73813E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4158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7CD1-08DB-4B51-9DC7-B4775A73813E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03781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7CD1-08DB-4B51-9DC7-B4775A73813E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065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7CD1-08DB-4B51-9DC7-B4775A73813E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941798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7CD1-08DB-4B51-9DC7-B4775A73813E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66019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7CD1-08DB-4B51-9DC7-B4775A73813E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76902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7CD1-08DB-4B51-9DC7-B4775A73813E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7321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B837-1C62-4F75-8D17-7C209E6A2DC3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48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F252-017B-4E4A-A8F9-EBB664F39025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0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000">
              <a:schemeClr val="tx2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1407CD1-08DB-4B51-9DC7-B4775A73813E}" type="datetime1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1FE5322-C97B-4E97-A420-CDFC49B7A8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مربع نص 12"/>
          <p:cNvSpPr txBox="1"/>
          <p:nvPr userDrawn="1"/>
        </p:nvSpPr>
        <p:spPr>
          <a:xfrm>
            <a:off x="-78432" y="6308725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1800" dirty="0"/>
              <a:t>إعداد راجح شعبان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188446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emf"/><Relationship Id="rId4" Type="http://schemas.openxmlformats.org/officeDocument/2006/relationships/customXml" Target="../ink/ink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customXml" Target="../ink/ink6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981740" y="780915"/>
            <a:ext cx="6096000" cy="50338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S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الكيمياء</a:t>
            </a:r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SA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الصف </a:t>
            </a:r>
            <a:r>
              <a:rPr lang="ar-SA" sz="48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العاشر المتقد</a:t>
            </a:r>
            <a:r>
              <a:rPr lang="ar-AE" sz="48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</a:t>
            </a:r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105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AE" sz="48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للمعلمة :عفاف عفيفي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AE" sz="48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قانون جاي لوساك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AE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نواتج التعلم </a:t>
            </a:r>
            <a:r>
              <a:rPr lang="ar-AE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:1) استنتاج العلاقة بين ضغط الغاز ودرجة الحرارة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AE" sz="1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ar-AE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حل مسائل على قانون جاي لو ساك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AE" sz="1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lang="ar-AE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حل مسائل على القانون العام للغازات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0937" y="6225436"/>
            <a:ext cx="2154477" cy="5135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2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736482" y="1699554"/>
            <a:ext cx="5143340" cy="144655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ar-SA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القسم </a:t>
            </a:r>
            <a:r>
              <a:rPr lang="en-US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ar-SA" alt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ar-SA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قوانين الغازات </a:t>
            </a:r>
            <a:endParaRPr lang="ar-AE" altLang="en-US" sz="4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endParaRPr lang="en-US" alt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567" y="6250488"/>
            <a:ext cx="2079321" cy="488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504" y="-385450"/>
            <a:ext cx="12334504" cy="712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66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6400800" y="152400"/>
            <a:ext cx="3962400" cy="6858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spcBef>
                <a:spcPct val="20000"/>
              </a:spcBef>
            </a:pPr>
            <a:r>
              <a:rPr lang="ar-SA" altLang="ar-AE" sz="5000" b="1"/>
              <a:t>مؤشرات الأداء :</a:t>
            </a:r>
            <a:endParaRPr lang="en-US" altLang="ar-AE" sz="5000" b="1" dirty="0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580571" y="1066800"/>
            <a:ext cx="10885715" cy="1371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 dirty="0">
                <a:solidFill>
                  <a:srgbClr val="CC3300"/>
                </a:solidFill>
              </a:rPr>
              <a:t>* يستخدم نظرية الحركة الجزيئية لتفسير العلاقة بين حجم الغاز ودرجة الحرارة والضغط .</a:t>
            </a:r>
            <a:endParaRPr lang="en-US" altLang="ar-AE" sz="4500" b="1" dirty="0">
              <a:solidFill>
                <a:srgbClr val="CC3300"/>
              </a:solidFill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2133600" y="3200400"/>
            <a:ext cx="8305800" cy="12954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CC3300"/>
                </a:solidFill>
              </a:rPr>
              <a:t>* يستخدم قانون بويل لحساب التغيرات في الحجم والضغط عند ثبات درجة الحرارة  .</a:t>
            </a:r>
            <a:endParaRPr lang="en-US" altLang="ar-AE" sz="4500" b="1" dirty="0">
              <a:solidFill>
                <a:srgbClr val="CC3300"/>
              </a:solidFill>
            </a:endParaRP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2057400" y="5029200"/>
            <a:ext cx="8305800" cy="12954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 dirty="0">
                <a:solidFill>
                  <a:srgbClr val="CC3300"/>
                </a:solidFill>
              </a:rPr>
              <a:t>* يستخدم قانون شارل لحساب التغيرات في الحجم ودرجة الحرارة عند ثبات الضغط  .</a:t>
            </a:r>
            <a:endParaRPr lang="en-US" altLang="ar-AE" sz="4500" b="1" dirty="0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0937" y="6324600"/>
            <a:ext cx="2079321" cy="3642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282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build="p"/>
      <p:bldP spid="40963" grpId="0" animBg="1"/>
      <p:bldP spid="40964" grpId="0" animBg="1"/>
      <p:bldP spid="4096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217715" y="685800"/>
            <a:ext cx="11495314" cy="12954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</a:rPr>
              <a:t>* يستخدم قانون </a:t>
            </a:r>
            <a:r>
              <a:rPr lang="ar-SA" altLang="ar-AE" sz="4000" b="1" dirty="0" err="1">
                <a:solidFill>
                  <a:srgbClr val="CC3300"/>
                </a:solidFill>
              </a:rPr>
              <a:t>جايلوساك</a:t>
            </a:r>
            <a:r>
              <a:rPr lang="ar-SA" altLang="ar-AE" sz="4000" b="1" dirty="0">
                <a:solidFill>
                  <a:srgbClr val="CC3300"/>
                </a:solidFill>
              </a:rPr>
              <a:t> لحساب التغيرات في الضغط و درجة الحرارة عند ثبات الحجم .</a:t>
            </a:r>
            <a:endParaRPr lang="en-US" altLang="ar-AE" sz="4000" b="1" dirty="0">
              <a:solidFill>
                <a:srgbClr val="CC3300"/>
              </a:solidFill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16245" y="2246086"/>
            <a:ext cx="11298813" cy="15240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</a:rPr>
              <a:t>* يستخدم القانون العام للغازات لحساب التغيرات في الضغط و درجة الحرارة والحجم .</a:t>
            </a:r>
            <a:endParaRPr lang="en-US" altLang="ar-AE" sz="4000" b="1" dirty="0">
              <a:solidFill>
                <a:srgbClr val="CC3300"/>
              </a:solidFill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383233" y="4238171"/>
            <a:ext cx="10709309" cy="12954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</a:rPr>
              <a:t>* يستخدم قانون الضغوط الجزئية لحساب الضغط الجزئي والضغط الكلي .</a:t>
            </a:r>
            <a:endParaRPr lang="en-US" altLang="ar-AE" sz="4000" b="1" dirty="0">
              <a:solidFill>
                <a:srgbClr val="CC330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38619" y="6200384"/>
            <a:ext cx="1966586" cy="5010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2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  <p:bldP spid="39939" grpId="0" animBg="1"/>
      <p:bldP spid="399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720456" y="571614"/>
            <a:ext cx="3200400" cy="7346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قوانين الغازات</a:t>
            </a:r>
            <a:endParaRPr lang="en-US" altLang="ar-AE" sz="4800" b="1" dirty="0">
              <a:solidFill>
                <a:srgbClr val="CC3300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716" y="1817570"/>
            <a:ext cx="11727542" cy="86502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</a:rPr>
              <a:t>علاقات رياضية بسيطة بين حجم الغاز وضغطه و درجة حرارته وكميته </a:t>
            </a:r>
            <a:endParaRPr lang="en-US" altLang="ar-AE" sz="4000" b="1" dirty="0">
              <a:solidFill>
                <a:srgbClr val="CC33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58748" y="3571460"/>
            <a:ext cx="2915478" cy="8150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قانون بويل</a:t>
            </a:r>
            <a:endParaRPr lang="en-US" altLang="ar-AE" sz="4800" b="1" dirty="0">
              <a:solidFill>
                <a:srgbClr val="CC33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1145" y="6248400"/>
            <a:ext cx="1929008" cy="440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1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91548" y="430781"/>
            <a:ext cx="11502887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ar-SA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-(.................) </a:t>
            </a:r>
            <a:r>
              <a:rPr lang="ar-SA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قانون يظهر العلاقة </a:t>
            </a:r>
            <a:r>
              <a:rPr lang="ar-SA" altLang="en-US" sz="4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العكسية</a:t>
            </a:r>
            <a:r>
              <a:rPr lang="ar-SA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بين الحجم والضغط.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8945217" y="625340"/>
            <a:ext cx="2078080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r>
              <a:rPr lang="ar-AE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قانون بويل</a:t>
            </a:r>
            <a:endParaRPr lang="en-US" alt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53886" y="2364529"/>
            <a:ext cx="11502887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ar-SA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ar-SA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فسر: كلما قل حجم الغاز يزداد ضغطه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مع ثبات درجة الحرارة</a:t>
            </a:r>
            <a:r>
              <a:rPr lang="ar-SA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72278" y="3201274"/>
            <a:ext cx="11827565" cy="132343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يزداد عدد جزيئات الغاز في وحدة الحجم فيزداد عدد اصطدامات جزيئات الغاز بجدران الوعاء. 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89113" y="4960239"/>
            <a:ext cx="11502887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ar-SA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-(.....................) </a:t>
            </a:r>
            <a:r>
              <a:rPr lang="ar-SA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يتناسب حجم المقدار الثابت من الغاز عكسياً مع الضغط عند ثبات درجة الحرارة.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9084364" y="4960239"/>
            <a:ext cx="2078080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r>
              <a:rPr lang="ar-AE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قانون بويل</a:t>
            </a:r>
            <a:endParaRPr lang="en-US" alt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3886" y="6438378"/>
            <a:ext cx="2051319" cy="148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9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>
          <a:xfrm>
            <a:off x="10588937" y="5938904"/>
            <a:ext cx="1142245" cy="669925"/>
          </a:xfrm>
        </p:spPr>
        <p:txBody>
          <a:bodyPr/>
          <a:lstStyle/>
          <a:p>
            <a:fld id="{01FE5322-C97B-4E97-A420-CDFC49B7A84C}" type="slidenum">
              <a:rPr lang="en-US" sz="1800" smtClean="0"/>
              <a:pPr/>
              <a:t>7</a:t>
            </a:fld>
            <a:endParaRPr lang="en-US" sz="1800" dirty="0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990600" y="394398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3657600" y="241998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>
            <a:off x="2362200" y="546798"/>
            <a:ext cx="635000" cy="495300"/>
          </a:xfrm>
          <a:custGeom>
            <a:avLst/>
            <a:gdLst>
              <a:gd name="T0" fmla="*/ 2147483647 w 400"/>
              <a:gd name="T1" fmla="*/ 0 h 312"/>
              <a:gd name="T2" fmla="*/ 2147483647 w 400"/>
              <a:gd name="T3" fmla="*/ 2147483647 h 312"/>
              <a:gd name="T4" fmla="*/ 2147483647 w 400"/>
              <a:gd name="T5" fmla="*/ 2147483647 h 312"/>
              <a:gd name="T6" fmla="*/ 2147483647 w 400"/>
              <a:gd name="T7" fmla="*/ 2147483647 h 312"/>
              <a:gd name="T8" fmla="*/ 2147483647 w 400"/>
              <a:gd name="T9" fmla="*/ 2147483647 h 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"/>
              <a:gd name="T16" fmla="*/ 0 h 312"/>
              <a:gd name="T17" fmla="*/ 400 w 400"/>
              <a:gd name="T18" fmla="*/ 312 h 3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" h="312">
                <a:moveTo>
                  <a:pt x="400" y="0"/>
                </a:moveTo>
                <a:cubicBezTo>
                  <a:pt x="264" y="132"/>
                  <a:pt x="128" y="264"/>
                  <a:pt x="64" y="288"/>
                </a:cubicBezTo>
                <a:cubicBezTo>
                  <a:pt x="0" y="312"/>
                  <a:pt x="8" y="184"/>
                  <a:pt x="16" y="144"/>
                </a:cubicBezTo>
                <a:cubicBezTo>
                  <a:pt x="24" y="104"/>
                  <a:pt x="48" y="32"/>
                  <a:pt x="112" y="48"/>
                </a:cubicBezTo>
                <a:cubicBezTo>
                  <a:pt x="176" y="64"/>
                  <a:pt x="288" y="152"/>
                  <a:pt x="400" y="240"/>
                </a:cubicBezTo>
              </a:path>
            </a:pathLst>
          </a:cu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AE" sz="4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Line 22"/>
          <p:cNvSpPr>
            <a:spLocks noChangeShapeType="1"/>
          </p:cNvSpPr>
          <p:nvPr/>
        </p:nvSpPr>
        <p:spPr bwMode="auto">
          <a:xfrm>
            <a:off x="3429000" y="927798"/>
            <a:ext cx="12192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AE" sz="4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3657600" y="1080198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887104" y="2423113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1649104" y="2372182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2563504" y="2372182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3401704" y="2372182"/>
            <a:ext cx="9906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4163704" y="1991182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auto">
          <a:xfrm>
            <a:off x="4163704" y="2753182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29" name="Line 30"/>
          <p:cNvSpPr>
            <a:spLocks noChangeShapeType="1"/>
          </p:cNvSpPr>
          <p:nvPr/>
        </p:nvSpPr>
        <p:spPr bwMode="auto">
          <a:xfrm>
            <a:off x="4163704" y="2753182"/>
            <a:ext cx="10668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AE" sz="4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31"/>
          <p:cNvSpPr>
            <a:spLocks noChangeArrowheads="1"/>
          </p:cNvSpPr>
          <p:nvPr/>
        </p:nvSpPr>
        <p:spPr bwMode="auto">
          <a:xfrm>
            <a:off x="789296" y="3769934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31" name="Rectangle 32"/>
          <p:cNvSpPr>
            <a:spLocks noChangeArrowheads="1"/>
          </p:cNvSpPr>
          <p:nvPr/>
        </p:nvSpPr>
        <p:spPr bwMode="auto">
          <a:xfrm>
            <a:off x="1856096" y="3769934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32" name="Rectangle 33"/>
          <p:cNvSpPr>
            <a:spLocks noChangeArrowheads="1"/>
          </p:cNvSpPr>
          <p:nvPr/>
        </p:nvSpPr>
        <p:spPr bwMode="auto">
          <a:xfrm>
            <a:off x="2922896" y="3846134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33" name="Rectangle 34"/>
          <p:cNvSpPr>
            <a:spLocks noChangeArrowheads="1"/>
          </p:cNvSpPr>
          <p:nvPr/>
        </p:nvSpPr>
        <p:spPr bwMode="auto">
          <a:xfrm>
            <a:off x="3837296" y="3846134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</p:txBody>
      </p:sp>
      <p:sp>
        <p:nvSpPr>
          <p:cNvPr id="34" name="Rectangle 35"/>
          <p:cNvSpPr>
            <a:spLocks noChangeArrowheads="1"/>
          </p:cNvSpPr>
          <p:nvPr/>
        </p:nvSpPr>
        <p:spPr bwMode="auto">
          <a:xfrm>
            <a:off x="10198789" y="160682"/>
            <a:ext cx="885447" cy="4970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35" name="Rectangle 36"/>
          <p:cNvSpPr>
            <a:spLocks noChangeArrowheads="1"/>
          </p:cNvSpPr>
          <p:nvPr/>
        </p:nvSpPr>
        <p:spPr bwMode="auto">
          <a:xfrm>
            <a:off x="8587099" y="160682"/>
            <a:ext cx="1430338" cy="4970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الضغط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7"/>
          <p:cNvSpPr>
            <a:spLocks noChangeArrowheads="1"/>
          </p:cNvSpPr>
          <p:nvPr/>
        </p:nvSpPr>
        <p:spPr bwMode="auto">
          <a:xfrm>
            <a:off x="10266901" y="998882"/>
            <a:ext cx="817336" cy="4970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37" name="Rectangle 38"/>
          <p:cNvSpPr>
            <a:spLocks noChangeArrowheads="1"/>
          </p:cNvSpPr>
          <p:nvPr/>
        </p:nvSpPr>
        <p:spPr bwMode="auto">
          <a:xfrm>
            <a:off x="8587099" y="998882"/>
            <a:ext cx="1430338" cy="4970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الحجم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10266901" y="1837082"/>
            <a:ext cx="817336" cy="4970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</p:txBody>
      </p:sp>
      <p:sp>
        <p:nvSpPr>
          <p:cNvPr id="39" name="Rectangle 40"/>
          <p:cNvSpPr>
            <a:spLocks noChangeArrowheads="1"/>
          </p:cNvSpPr>
          <p:nvPr/>
        </p:nvSpPr>
        <p:spPr bwMode="auto">
          <a:xfrm>
            <a:off x="8739499" y="1837082"/>
            <a:ext cx="1430338" cy="4970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ثابت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1"/>
          <p:cNvSpPr>
            <a:spLocks noChangeArrowheads="1"/>
          </p:cNvSpPr>
          <p:nvPr/>
        </p:nvSpPr>
        <p:spPr bwMode="auto">
          <a:xfrm>
            <a:off x="573212" y="5055118"/>
            <a:ext cx="1686636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0" lang="en-US" altLang="ar-AE" sz="28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33"/>
          <p:cNvSpPr>
            <a:spLocks noChangeArrowheads="1"/>
          </p:cNvSpPr>
          <p:nvPr/>
        </p:nvSpPr>
        <p:spPr bwMode="auto">
          <a:xfrm>
            <a:off x="2461136" y="5063078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46" name="Rectangle 32"/>
          <p:cNvSpPr>
            <a:spLocks noChangeArrowheads="1"/>
          </p:cNvSpPr>
          <p:nvPr/>
        </p:nvSpPr>
        <p:spPr bwMode="auto">
          <a:xfrm>
            <a:off x="3634848" y="5055118"/>
            <a:ext cx="1351708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rt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AE" sz="4000" b="1" kern="0" dirty="0" smtClean="0">
                <a:solidFill>
                  <a:srgbClr val="CC3300"/>
                </a:solidFill>
              </a:rPr>
              <a:t>P</a:t>
            </a:r>
            <a:r>
              <a:rPr lang="en-US" altLang="ar-AE" sz="2800" b="1" kern="0" dirty="0" smtClean="0">
                <a:solidFill>
                  <a:srgbClr val="CC3300"/>
                </a:solidFill>
              </a:rPr>
              <a:t>2</a:t>
            </a:r>
            <a:r>
              <a:rPr lang="en-US" altLang="ar-AE" sz="4000" b="1" kern="0" dirty="0" smtClean="0">
                <a:solidFill>
                  <a:srgbClr val="CC3300"/>
                </a:solidFill>
              </a:rPr>
              <a:t>V</a:t>
            </a:r>
            <a:r>
              <a:rPr lang="en-US" altLang="ar-AE" sz="2800" b="1" kern="0" dirty="0" smtClean="0">
                <a:solidFill>
                  <a:srgbClr val="CC3300"/>
                </a:solidFill>
              </a:rPr>
              <a:t>2</a:t>
            </a:r>
            <a:endParaRPr kumimoji="0" lang="en-US" altLang="ar-AE" sz="28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</a:endParaRPr>
          </a:p>
        </p:txBody>
      </p:sp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131" y="2766830"/>
            <a:ext cx="460057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73212" y="6262505"/>
            <a:ext cx="1990292" cy="451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0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4" grpId="0" animBg="1"/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7765579" y="62285"/>
            <a:ext cx="4206280" cy="75097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4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5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4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-حل </a:t>
            </a:r>
            <a:r>
              <a:rPr lang="ar-SA" sz="4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س </a:t>
            </a:r>
            <a:r>
              <a:rPr lang="en-US" sz="4000" b="1" dirty="0" smtClean="0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1</a:t>
            </a:r>
            <a:r>
              <a:rPr lang="ar-SA" sz="4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ص </a:t>
            </a:r>
            <a:r>
              <a:rPr lang="en-US" sz="4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311</a:t>
            </a:r>
            <a:endParaRPr lang="en-US" sz="4000" b="1" dirty="0">
              <a:solidFill>
                <a:srgbClr val="FF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22830" y="708635"/>
            <a:ext cx="11900848" cy="132343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إذا كان حجم غاز عند ضغط 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99.0kPa 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هو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300mL 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،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وأصبح الضغط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kPa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فما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الحجم الجديد؟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1"/>
          <p:cNvSpPr>
            <a:spLocks noChangeArrowheads="1"/>
          </p:cNvSpPr>
          <p:nvPr/>
        </p:nvSpPr>
        <p:spPr bwMode="auto">
          <a:xfrm>
            <a:off x="395783" y="2189072"/>
            <a:ext cx="3343704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99.0kPa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1"/>
          <p:cNvSpPr>
            <a:spLocks noChangeArrowheads="1"/>
          </p:cNvSpPr>
          <p:nvPr/>
        </p:nvSpPr>
        <p:spPr bwMode="auto">
          <a:xfrm>
            <a:off x="395784" y="3064235"/>
            <a:ext cx="3193577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300mL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31"/>
          <p:cNvSpPr>
            <a:spLocks noChangeArrowheads="1"/>
          </p:cNvSpPr>
          <p:nvPr/>
        </p:nvSpPr>
        <p:spPr bwMode="auto">
          <a:xfrm>
            <a:off x="5488673" y="2226916"/>
            <a:ext cx="357344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kPa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5488674" y="3102079"/>
            <a:ext cx="2647667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 ?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0372304" y="3585676"/>
            <a:ext cx="1533596" cy="75097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4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القانون</a:t>
            </a:r>
            <a:endParaRPr lang="en-US" sz="4000" b="1" dirty="0">
              <a:solidFill>
                <a:srgbClr val="FF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2" name="Rectangle 31"/>
          <p:cNvSpPr>
            <a:spLocks noChangeArrowheads="1"/>
          </p:cNvSpPr>
          <p:nvPr/>
        </p:nvSpPr>
        <p:spPr bwMode="auto">
          <a:xfrm>
            <a:off x="573212" y="4195309"/>
            <a:ext cx="1686636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0" lang="en-US" altLang="ar-AE" sz="28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33"/>
          <p:cNvSpPr>
            <a:spLocks noChangeArrowheads="1"/>
          </p:cNvSpPr>
          <p:nvPr/>
        </p:nvSpPr>
        <p:spPr bwMode="auto">
          <a:xfrm>
            <a:off x="2461136" y="4203269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4" name="Rectangle 32"/>
          <p:cNvSpPr>
            <a:spLocks noChangeArrowheads="1"/>
          </p:cNvSpPr>
          <p:nvPr/>
        </p:nvSpPr>
        <p:spPr bwMode="auto">
          <a:xfrm>
            <a:off x="3634848" y="4195309"/>
            <a:ext cx="1351708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rt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ar-AE" sz="4000" b="1" kern="0" dirty="0" smtClean="0">
                <a:solidFill>
                  <a:srgbClr val="CC3300"/>
                </a:solidFill>
              </a:rPr>
              <a:t>P</a:t>
            </a:r>
            <a:r>
              <a:rPr lang="en-US" altLang="ar-AE" sz="2800" b="1" kern="0" dirty="0" smtClean="0">
                <a:solidFill>
                  <a:srgbClr val="CC3300"/>
                </a:solidFill>
              </a:rPr>
              <a:t>2</a:t>
            </a:r>
            <a:r>
              <a:rPr lang="en-US" altLang="ar-AE" sz="4000" b="1" kern="0" dirty="0" smtClean="0">
                <a:solidFill>
                  <a:srgbClr val="CC3300"/>
                </a:solidFill>
              </a:rPr>
              <a:t>V</a:t>
            </a:r>
            <a:r>
              <a:rPr lang="en-US" altLang="ar-AE" sz="2800" b="1" kern="0" dirty="0" smtClean="0">
                <a:solidFill>
                  <a:srgbClr val="CC3300"/>
                </a:solidFill>
              </a:rPr>
              <a:t>2</a:t>
            </a:r>
            <a:endParaRPr kumimoji="0" lang="en-US" altLang="ar-AE" sz="28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</a:endParaRPr>
          </a:p>
        </p:txBody>
      </p:sp>
      <p:sp>
        <p:nvSpPr>
          <p:cNvPr id="15" name="Rectangle 31"/>
          <p:cNvSpPr>
            <a:spLocks noChangeArrowheads="1"/>
          </p:cNvSpPr>
          <p:nvPr/>
        </p:nvSpPr>
        <p:spPr bwMode="auto">
          <a:xfrm>
            <a:off x="525431" y="5384922"/>
            <a:ext cx="5547823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99.0 x 300  = 188 x V2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7442579" y="5408294"/>
            <a:ext cx="3079845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 158 mL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3212" y="6325644"/>
            <a:ext cx="2007150" cy="363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7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7765579" y="62285"/>
            <a:ext cx="4206280" cy="721736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US" sz="4000" b="1" dirty="0">
              <a:solidFill>
                <a:srgbClr val="FF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8827" y="6363222"/>
            <a:ext cx="1803748" cy="2630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0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7464172" y="83955"/>
            <a:ext cx="4002717" cy="718466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ar-SA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ar-SA" sz="4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حل س </a:t>
            </a:r>
            <a:r>
              <a:rPr lang="en-US" sz="4000" b="1" dirty="0" smtClean="0">
                <a:solidFill>
                  <a:srgbClr val="FF0000"/>
                </a:solidFill>
                <a:latin typeface="Times New Roman"/>
                <a:ea typeface="Calibri"/>
                <a:cs typeface="Arial"/>
              </a:rPr>
              <a:t>2</a:t>
            </a:r>
            <a:r>
              <a:rPr lang="ar-SA" sz="4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ar-SA" sz="4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ص </a:t>
            </a:r>
            <a:r>
              <a:rPr lang="en-US" sz="40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233</a:t>
            </a:r>
            <a:endParaRPr lang="en-US" sz="4000" b="1" dirty="0">
              <a:solidFill>
                <a:srgbClr val="FF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36478" y="903620"/>
            <a:ext cx="11778017" cy="132343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إذا كان ضغط عينة من غاز الهيليوم في إناء حجمه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1.00 L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هو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.988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فما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مقدار ضغط هذه العينة إذا نُقلت 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إلى وعاء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حجمه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2.00 L 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؟</a:t>
            </a:r>
          </a:p>
        </p:txBody>
      </p:sp>
      <p:sp>
        <p:nvSpPr>
          <p:cNvPr id="5" name="Rectangle 31"/>
          <p:cNvSpPr>
            <a:spLocks noChangeArrowheads="1"/>
          </p:cNvSpPr>
          <p:nvPr/>
        </p:nvSpPr>
        <p:spPr bwMode="auto">
          <a:xfrm>
            <a:off x="395783" y="2189072"/>
            <a:ext cx="2756849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kumimoji="0" lang="en-US" altLang="ar-AE" sz="28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1"/>
          <p:cNvSpPr>
            <a:spLocks noChangeArrowheads="1"/>
          </p:cNvSpPr>
          <p:nvPr/>
        </p:nvSpPr>
        <p:spPr bwMode="auto">
          <a:xfrm>
            <a:off x="395784" y="3064235"/>
            <a:ext cx="2647667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1"/>
          <p:cNvSpPr>
            <a:spLocks noChangeArrowheads="1"/>
          </p:cNvSpPr>
          <p:nvPr/>
        </p:nvSpPr>
        <p:spPr bwMode="auto">
          <a:xfrm>
            <a:off x="5488673" y="2226916"/>
            <a:ext cx="2756849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kumimoji="0" lang="en-US" altLang="ar-AE" sz="28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1"/>
          <p:cNvSpPr>
            <a:spLocks noChangeArrowheads="1"/>
          </p:cNvSpPr>
          <p:nvPr/>
        </p:nvSpPr>
        <p:spPr bwMode="auto">
          <a:xfrm>
            <a:off x="5488674" y="3102079"/>
            <a:ext cx="2647667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0372304" y="3585676"/>
            <a:ext cx="1533596" cy="75097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4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القانون</a:t>
            </a:r>
            <a:endParaRPr lang="en-US" sz="4000" b="1" dirty="0">
              <a:solidFill>
                <a:srgbClr val="FF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8827" y="6400800"/>
            <a:ext cx="1828800" cy="275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60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6550924" y="83955"/>
            <a:ext cx="4915965" cy="75097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ar-SA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ب- </a:t>
            </a:r>
            <a:r>
              <a:rPr lang="ar-SA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حل </a:t>
            </a:r>
            <a:r>
              <a:rPr lang="ar-SA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س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</a:t>
            </a:r>
            <a:r>
              <a:rPr lang="ar-SA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ص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233</a:t>
            </a:r>
            <a:endParaRPr lang="en-US" sz="40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36478" y="903620"/>
            <a:ext cx="12055522" cy="193899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إذا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كان مقدار حجم غاز محصور تحت مكبس أسطوانة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145.7L 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،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وضغطه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1.08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،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فما حجمه 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الجديد عندما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يزداد الضغط 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بمقدار         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؟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1"/>
          <p:cNvSpPr>
            <a:spLocks noChangeArrowheads="1"/>
          </p:cNvSpPr>
          <p:nvPr/>
        </p:nvSpPr>
        <p:spPr bwMode="auto">
          <a:xfrm>
            <a:off x="395783" y="2639456"/>
            <a:ext cx="330276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1.08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1"/>
          <p:cNvSpPr>
            <a:spLocks noChangeArrowheads="1"/>
          </p:cNvSpPr>
          <p:nvPr/>
        </p:nvSpPr>
        <p:spPr bwMode="auto">
          <a:xfrm>
            <a:off x="395784" y="3514619"/>
            <a:ext cx="2647667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145.7L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1"/>
          <p:cNvSpPr>
            <a:spLocks noChangeArrowheads="1"/>
          </p:cNvSpPr>
          <p:nvPr/>
        </p:nvSpPr>
        <p:spPr bwMode="auto">
          <a:xfrm>
            <a:off x="5488673" y="2677300"/>
            <a:ext cx="4324067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 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+ 25%P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0" lang="en-US" altLang="ar-AE" sz="28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1"/>
          <p:cNvSpPr>
            <a:spLocks noChangeArrowheads="1"/>
          </p:cNvSpPr>
          <p:nvPr/>
        </p:nvSpPr>
        <p:spPr bwMode="auto">
          <a:xfrm>
            <a:off x="5488674" y="3552463"/>
            <a:ext cx="2647667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 ?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598095" y="6028629"/>
            <a:ext cx="1533596" cy="75097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4000" b="1" dirty="0" smtClean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القانون</a:t>
            </a:r>
            <a:endParaRPr lang="en-US" sz="4000" b="1" dirty="0">
              <a:solidFill>
                <a:srgbClr val="FF0000"/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1419361" y="4330674"/>
            <a:ext cx="4324067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 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+ 0.25%P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0" lang="en-US" altLang="ar-AE" sz="28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31"/>
          <p:cNvSpPr>
            <a:spLocks noChangeArrowheads="1"/>
          </p:cNvSpPr>
          <p:nvPr/>
        </p:nvSpPr>
        <p:spPr bwMode="auto">
          <a:xfrm>
            <a:off x="1530817" y="5397490"/>
            <a:ext cx="5811679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ar-AE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= 1.08+ (25/100) x  108</a:t>
            </a:r>
            <a:endParaRPr kumimoji="0" lang="en-US" altLang="ar-AE" sz="28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1353" y="6363222"/>
            <a:ext cx="1803748" cy="288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9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91548" y="1244100"/>
            <a:ext cx="11502887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r>
              <a:rPr lang="ar-SA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(................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ar-SA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قانون يدرس العلاقة بين الحجم ودرجة الحرارة. 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8865703" y="1401433"/>
            <a:ext cx="2170845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قانون شارل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91548" y="2581800"/>
            <a:ext cx="11774556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ar-SA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-فسر</a:t>
            </a:r>
            <a:r>
              <a:rPr lang="ar-SA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زيادة حجم عينة من الغاز بزيادة درجة الحرارة عند ثبات الضغط.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55713" y="4299648"/>
            <a:ext cx="11774556" cy="193899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r>
              <a:rPr lang="ar-AE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لأن الطاقة الحركية تزداد فتزداد </a:t>
            </a:r>
            <a:r>
              <a:rPr lang="ar-AE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سرعة </a:t>
            </a:r>
            <a:r>
              <a:rPr lang="ar-AE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جزيئات الغاز وبالتالي يزداد عدد اصطداماتها مع جدران الوعاء وحتى يبقى الضغط ثابتاً لا بد من ازدياد الحجم. </a:t>
            </a:r>
            <a:endParaRPr lang="en-US" alt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959086" y="152400"/>
            <a:ext cx="4787348" cy="697291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قانون </a:t>
            </a:r>
            <a:r>
              <a:rPr kumimoji="0" lang="ar-SA" altLang="ar-AE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شارل</a:t>
            </a:r>
            <a:r>
              <a:rPr kumimoji="0" lang="ar-AE" altLang="ar-AE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ar-AE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ص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312 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3775" y="6425852"/>
            <a:ext cx="1979113" cy="3382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4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038" y="1423988"/>
            <a:ext cx="4733925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741855" y="3649111"/>
            <a:ext cx="1064576" cy="40011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 mL</a:t>
            </a: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744122" y="2682398"/>
            <a:ext cx="840313" cy="40011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312546" y="3783703"/>
            <a:ext cx="840313" cy="40011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195249" y="4269167"/>
            <a:ext cx="955343" cy="36933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mL</a:t>
            </a:r>
            <a:endParaRPr lang="en-US" alt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193803" y="5092813"/>
            <a:ext cx="903034" cy="40011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K</a:t>
            </a: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971494" y="5087963"/>
            <a:ext cx="903034" cy="40011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 K</a:t>
            </a: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1249" y="6425852"/>
            <a:ext cx="1766170" cy="263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6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587" y="851705"/>
            <a:ext cx="5076825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483955" y="1451979"/>
            <a:ext cx="9144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V2</a:t>
            </a:r>
            <a:endParaRPr lang="en-US" altLang="ar-AE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8"/>
          <p:cNvSpPr>
            <a:spLocks noChangeArrowheads="1"/>
          </p:cNvSpPr>
          <p:nvPr/>
        </p:nvSpPr>
        <p:spPr bwMode="auto">
          <a:xfrm>
            <a:off x="1116291" y="1655555"/>
            <a:ext cx="73449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7" name="Rectangle 29"/>
          <p:cNvSpPr>
            <a:spLocks noChangeArrowheads="1"/>
          </p:cNvSpPr>
          <p:nvPr/>
        </p:nvSpPr>
        <p:spPr bwMode="auto">
          <a:xfrm>
            <a:off x="427091" y="1970587"/>
            <a:ext cx="9906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T2</a:t>
            </a:r>
            <a:endParaRPr lang="en-US" altLang="ar-AE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Line 31"/>
          <p:cNvSpPr>
            <a:spLocks noChangeShapeType="1"/>
          </p:cNvSpPr>
          <p:nvPr/>
        </p:nvSpPr>
        <p:spPr bwMode="auto">
          <a:xfrm>
            <a:off x="350891" y="2063851"/>
            <a:ext cx="899401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2400" ker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7"/>
          <p:cNvSpPr>
            <a:spLocks noChangeArrowheads="1"/>
          </p:cNvSpPr>
          <p:nvPr/>
        </p:nvSpPr>
        <p:spPr bwMode="auto">
          <a:xfrm>
            <a:off x="1850782" y="1436824"/>
            <a:ext cx="1618054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mL</a:t>
            </a:r>
            <a:endParaRPr lang="en-US" altLang="ar-AE" sz="24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29"/>
          <p:cNvSpPr>
            <a:spLocks noChangeArrowheads="1"/>
          </p:cNvSpPr>
          <p:nvPr/>
        </p:nvSpPr>
        <p:spPr bwMode="auto">
          <a:xfrm>
            <a:off x="2164509" y="1912857"/>
            <a:ext cx="9906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150K</a:t>
            </a:r>
            <a:endParaRPr lang="en-US" altLang="ar-AE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31"/>
          <p:cNvSpPr>
            <a:spLocks noChangeShapeType="1"/>
          </p:cNvSpPr>
          <p:nvPr/>
        </p:nvSpPr>
        <p:spPr bwMode="auto">
          <a:xfrm>
            <a:off x="1839624" y="2025385"/>
            <a:ext cx="1629212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24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1268691" y="2766715"/>
            <a:ext cx="73449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1634904" y="2789594"/>
            <a:ext cx="1618054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mL/K</a:t>
            </a:r>
            <a:endParaRPr lang="en-US" altLang="ar-AE" sz="24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1208786" y="3640858"/>
            <a:ext cx="73449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1688738" y="3656778"/>
            <a:ext cx="1152467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28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ثابت</a:t>
            </a:r>
            <a:endParaRPr lang="en-US" altLang="ar-AE" sz="28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27"/>
          <p:cNvSpPr>
            <a:spLocks noChangeArrowheads="1"/>
          </p:cNvSpPr>
          <p:nvPr/>
        </p:nvSpPr>
        <p:spPr bwMode="auto">
          <a:xfrm>
            <a:off x="8882636" y="1204615"/>
            <a:ext cx="9144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V2</a:t>
            </a:r>
            <a:endParaRPr lang="en-US" altLang="ar-AE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28"/>
          <p:cNvSpPr>
            <a:spLocks noChangeArrowheads="1"/>
          </p:cNvSpPr>
          <p:nvPr/>
        </p:nvSpPr>
        <p:spPr bwMode="auto">
          <a:xfrm>
            <a:off x="9514972" y="1408191"/>
            <a:ext cx="73449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8" name="Rectangle 29"/>
          <p:cNvSpPr>
            <a:spLocks noChangeArrowheads="1"/>
          </p:cNvSpPr>
          <p:nvPr/>
        </p:nvSpPr>
        <p:spPr bwMode="auto">
          <a:xfrm>
            <a:off x="8825772" y="1723223"/>
            <a:ext cx="9906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T2</a:t>
            </a:r>
            <a:endParaRPr lang="en-US" altLang="ar-AE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Line 31"/>
          <p:cNvSpPr>
            <a:spLocks noChangeShapeType="1"/>
          </p:cNvSpPr>
          <p:nvPr/>
        </p:nvSpPr>
        <p:spPr bwMode="auto">
          <a:xfrm>
            <a:off x="8749572" y="1816487"/>
            <a:ext cx="899401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2400" ker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10249463" y="1189460"/>
            <a:ext cx="1618054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 mL</a:t>
            </a:r>
            <a:endParaRPr lang="en-US" altLang="ar-AE" sz="24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9"/>
          <p:cNvSpPr>
            <a:spLocks noChangeArrowheads="1"/>
          </p:cNvSpPr>
          <p:nvPr/>
        </p:nvSpPr>
        <p:spPr bwMode="auto">
          <a:xfrm>
            <a:off x="10563190" y="1665493"/>
            <a:ext cx="9906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300K</a:t>
            </a:r>
            <a:endParaRPr lang="en-US" altLang="ar-AE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Line 31"/>
          <p:cNvSpPr>
            <a:spLocks noChangeShapeType="1"/>
          </p:cNvSpPr>
          <p:nvPr/>
        </p:nvSpPr>
        <p:spPr bwMode="auto">
          <a:xfrm>
            <a:off x="10238305" y="1778021"/>
            <a:ext cx="1629212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24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8"/>
          <p:cNvSpPr>
            <a:spLocks noChangeArrowheads="1"/>
          </p:cNvSpPr>
          <p:nvPr/>
        </p:nvSpPr>
        <p:spPr bwMode="auto">
          <a:xfrm>
            <a:off x="9667372" y="2519351"/>
            <a:ext cx="73449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24" name="Rectangle 27"/>
          <p:cNvSpPr>
            <a:spLocks noChangeArrowheads="1"/>
          </p:cNvSpPr>
          <p:nvPr/>
        </p:nvSpPr>
        <p:spPr bwMode="auto">
          <a:xfrm>
            <a:off x="10033585" y="2542230"/>
            <a:ext cx="1618054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mL/K</a:t>
            </a:r>
            <a:endParaRPr lang="en-US" altLang="ar-AE" sz="24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8"/>
          <p:cNvSpPr>
            <a:spLocks noChangeArrowheads="1"/>
          </p:cNvSpPr>
          <p:nvPr/>
        </p:nvSpPr>
        <p:spPr bwMode="auto">
          <a:xfrm>
            <a:off x="9795241" y="3341495"/>
            <a:ext cx="73449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10275193" y="3357415"/>
            <a:ext cx="1152467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28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ثابت</a:t>
            </a:r>
            <a:endParaRPr lang="en-US" altLang="ar-AE" sz="28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8723" y="6363222"/>
            <a:ext cx="1853852" cy="300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0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3" grpId="0"/>
      <p:bldP spid="24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963" y="890588"/>
            <a:ext cx="8220075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170032" y="5495773"/>
            <a:ext cx="2461939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-273.15 C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 flipV="1">
            <a:off x="3794077" y="4901681"/>
            <a:ext cx="54591" cy="5962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3401000" y="109248"/>
            <a:ext cx="5174277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32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الحجم مقابل درجة الحرارة </a:t>
            </a:r>
            <a:r>
              <a:rPr lang="ar-SA" altLang="ar-AE" sz="3200" b="1" kern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السيليزية</a:t>
            </a:r>
            <a:endParaRPr lang="en-US" altLang="ar-AE" sz="32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8827" y="6248400"/>
            <a:ext cx="1778696" cy="453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2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699" y="919163"/>
            <a:ext cx="8528145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8"/>
          <p:cNvSpPr>
            <a:spLocks noChangeArrowheads="1"/>
          </p:cNvSpPr>
          <p:nvPr/>
        </p:nvSpPr>
        <p:spPr bwMode="auto">
          <a:xfrm>
            <a:off x="3713577" y="233363"/>
            <a:ext cx="5174277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32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الحجم مقابل درجة الحرارة بالكلفن</a:t>
            </a:r>
            <a:endParaRPr lang="en-US" altLang="ar-AE" sz="32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رابط مستقيم 4"/>
          <p:cNvCxnSpPr/>
          <p:nvPr/>
        </p:nvCxnSpPr>
        <p:spPr>
          <a:xfrm flipV="1">
            <a:off x="3575713" y="2756848"/>
            <a:ext cx="4681183" cy="81886"/>
          </a:xfrm>
          <a:prstGeom prst="line">
            <a:avLst/>
          </a:prstGeom>
          <a:ln w="76200">
            <a:solidFill>
              <a:srgbClr val="FF0000">
                <a:alpha val="6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5"/>
          <p:cNvCxnSpPr/>
          <p:nvPr/>
        </p:nvCxnSpPr>
        <p:spPr>
          <a:xfrm flipV="1">
            <a:off x="8270544" y="2772768"/>
            <a:ext cx="0" cy="2140424"/>
          </a:xfrm>
          <a:prstGeom prst="line">
            <a:avLst/>
          </a:prstGeom>
          <a:ln w="76200">
            <a:solidFill>
              <a:srgbClr val="FF0000">
                <a:alpha val="6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601249" y="6425852"/>
            <a:ext cx="1878904" cy="250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26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91548" y="430781"/>
            <a:ext cx="11502887" cy="1323439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ar-SA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ar-SA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في التناسب الطردي يكون شكل المنحنى ................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ar-SA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يمر بـ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ar-SA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 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019869" y="430781"/>
            <a:ext cx="2417097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r>
              <a:rPr lang="ar-AE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خطاً </a:t>
            </a:r>
            <a:r>
              <a:rPr lang="ar-AE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مستقيماً</a:t>
            </a:r>
            <a:endParaRPr lang="en-US" alt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9430625" y="1092500"/>
            <a:ext cx="2282597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r>
              <a:rPr lang="ar-AE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نقطة الأصل</a:t>
            </a:r>
            <a:endParaRPr lang="en-US" alt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91548" y="2210281"/>
            <a:ext cx="11502887" cy="1409617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ar-AE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 - </a:t>
            </a:r>
            <a:r>
              <a:rPr lang="ar-AE" sz="4000" b="1" dirty="0">
                <a:solidFill>
                  <a:schemeClr val="bg1"/>
                </a:solidFill>
                <a:ea typeface="Calibri" panose="020F0502020204030204" pitchFamily="34" charset="0"/>
              </a:rPr>
              <a:t>في الشكل </a:t>
            </a:r>
            <a:r>
              <a:rPr lang="en-US" sz="4000" b="1" dirty="0">
                <a:solidFill>
                  <a:schemeClr val="bg1"/>
                </a:solidFill>
                <a:ea typeface="Calibri" panose="020F0502020204030204" pitchFamily="34" charset="0"/>
              </a:rPr>
              <a:t>2</a:t>
            </a:r>
            <a:r>
              <a:rPr lang="ar-AE" sz="4000" b="1" dirty="0">
                <a:solidFill>
                  <a:schemeClr val="bg1"/>
                </a:solidFill>
                <a:ea typeface="Calibri" panose="020F0502020204030204" pitchFamily="34" charset="0"/>
              </a:rPr>
              <a:t> ص </a:t>
            </a:r>
            <a:r>
              <a:rPr lang="en-US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235</a:t>
            </a:r>
            <a:r>
              <a:rPr lang="ar-AE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، </a:t>
            </a:r>
            <a:r>
              <a:rPr lang="ar-SA" sz="4000" b="1" dirty="0">
                <a:solidFill>
                  <a:schemeClr val="bg1"/>
                </a:solidFill>
                <a:ea typeface="Calibri" panose="020F0502020204030204" pitchFamily="34" charset="0"/>
              </a:rPr>
              <a:t>ما قيمة</a:t>
            </a:r>
            <a:r>
              <a:rPr lang="ar-AE" sz="4000" b="1" dirty="0">
                <a:solidFill>
                  <a:schemeClr val="bg1"/>
                </a:solidFill>
                <a:ea typeface="Calibri" panose="020F0502020204030204" pitchFamily="34" charset="0"/>
              </a:rPr>
              <a:t> درجة الحرارة التي يكون عندها حجم الغاز </a:t>
            </a:r>
            <a:r>
              <a:rPr lang="en-US" sz="4000" b="1" dirty="0">
                <a:solidFill>
                  <a:schemeClr val="bg1"/>
                </a:solidFill>
                <a:ea typeface="Calibri" panose="020F0502020204030204" pitchFamily="34" charset="0"/>
              </a:rPr>
              <a:t>.500 </a:t>
            </a:r>
            <a:r>
              <a:rPr lang="en-US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mL</a:t>
            </a:r>
            <a:r>
              <a:rPr lang="ar-SA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 ( ارجع إلى الشريحة السابقة )</a:t>
            </a:r>
            <a:endParaRPr lang="en-US" b="1" dirty="0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766311" y="4121909"/>
            <a:ext cx="2078080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endParaRPr lang="en-US" alt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63879" y="6425852"/>
            <a:ext cx="1891431" cy="2379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7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7322" y="202096"/>
            <a:ext cx="11436626" cy="13716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من الدرجة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ar-SA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إلى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ar-SA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يزداد حجم الغاز بمقدار 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1/273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ar-SA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من حجمه الأصلي .</a:t>
            </a:r>
            <a:endParaRPr kumimoji="0" lang="en-US" altLang="ar-AE" sz="42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37322" y="1802296"/>
            <a:ext cx="11436626" cy="13716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من الدرجة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ar-SA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إلى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ar-SA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يزداد حجم الغاز بمقدار 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10/273 </a:t>
            </a:r>
            <a:r>
              <a:rPr kumimoji="0" lang="ar-SA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من حجمه الأصلي .</a:t>
            </a:r>
            <a:endParaRPr kumimoji="0" lang="en-US" altLang="ar-AE" sz="42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47710" y="3478696"/>
            <a:ext cx="11339706" cy="19812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من الدرجة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ar-SA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إلى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273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ar-SA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يزداد حجم الغاز بمقدار 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273/273</a:t>
            </a:r>
            <a:r>
              <a:rPr kumimoji="0" lang="en-US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ar-SA" altLang="ar-AE" sz="42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من حجمه الأصلي أي يتضاعف الحجم.</a:t>
            </a:r>
            <a:endParaRPr kumimoji="0" lang="en-US" altLang="ar-AE" sz="42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6197" y="6413326"/>
            <a:ext cx="1853852" cy="21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0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45775" y="228600"/>
            <a:ext cx="11807686" cy="1371600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rgbClr val="CC3300"/>
                </a:solidFill>
              </a:rPr>
              <a:t> من الدرجة</a:t>
            </a:r>
            <a:r>
              <a:rPr lang="en-US" altLang="ar-AE" sz="4000" b="1" kern="0" dirty="0">
                <a:solidFill>
                  <a:schemeClr val="bg1"/>
                </a:solidFill>
              </a:rPr>
              <a:t>0</a:t>
            </a:r>
            <a:r>
              <a:rPr lang="en-US" altLang="ar-AE" sz="4000" b="1" kern="0" dirty="0"/>
              <a:t> </a:t>
            </a:r>
            <a:r>
              <a:rPr lang="en-US" altLang="ar-AE" sz="4000" b="1" kern="0" dirty="0">
                <a:solidFill>
                  <a:srgbClr val="CC3300"/>
                </a:solidFill>
              </a:rPr>
              <a:t>C</a:t>
            </a:r>
            <a:r>
              <a:rPr lang="ar-SA" altLang="ar-AE" sz="4000" b="1" kern="0" dirty="0">
                <a:solidFill>
                  <a:srgbClr val="CC3300"/>
                </a:solidFill>
              </a:rPr>
              <a:t> إلى</a:t>
            </a:r>
            <a:r>
              <a:rPr lang="en-US" altLang="ar-AE" sz="4000" b="1" kern="0" dirty="0">
                <a:solidFill>
                  <a:schemeClr val="bg1"/>
                </a:solidFill>
              </a:rPr>
              <a:t>-1</a:t>
            </a:r>
            <a:r>
              <a:rPr lang="en-US" altLang="ar-AE" sz="4000" b="1" kern="0" dirty="0">
                <a:solidFill>
                  <a:srgbClr val="CC3300"/>
                </a:solidFill>
              </a:rPr>
              <a:t>C</a:t>
            </a:r>
            <a:r>
              <a:rPr lang="ar-SA" altLang="ar-AE" sz="4000" b="1" kern="0" dirty="0">
                <a:solidFill>
                  <a:srgbClr val="CC3300"/>
                </a:solidFill>
              </a:rPr>
              <a:t> يقل حجم الغاز بمقدار </a:t>
            </a:r>
            <a:r>
              <a:rPr lang="en-US" altLang="ar-AE" sz="4000" b="1" kern="0" dirty="0">
                <a:solidFill>
                  <a:srgbClr val="CC3300"/>
                </a:solidFill>
              </a:rPr>
              <a:t>1/273 </a:t>
            </a:r>
            <a:r>
              <a:rPr lang="ar-SA" altLang="ar-AE" sz="4000" b="1" kern="0" dirty="0">
                <a:solidFill>
                  <a:srgbClr val="CC3300"/>
                </a:solidFill>
              </a:rPr>
              <a:t> من حجمه الأصلي .</a:t>
            </a:r>
            <a:endParaRPr lang="en-US" altLang="ar-AE" sz="4000" b="1" kern="0" dirty="0">
              <a:solidFill>
                <a:srgbClr val="CC3300"/>
              </a:solidFill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58745" y="1828800"/>
            <a:ext cx="11707621" cy="1981200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rgbClr val="CC3300"/>
                </a:solidFill>
              </a:rPr>
              <a:t> من الدرجة</a:t>
            </a:r>
            <a:r>
              <a:rPr lang="en-US" altLang="ar-AE" sz="4000" b="1" kern="0" dirty="0">
                <a:solidFill>
                  <a:schemeClr val="bg1"/>
                </a:solidFill>
              </a:rPr>
              <a:t>0</a:t>
            </a:r>
            <a:r>
              <a:rPr lang="en-US" altLang="ar-AE" sz="4000" b="1" kern="0" dirty="0"/>
              <a:t> </a:t>
            </a:r>
            <a:r>
              <a:rPr lang="en-US" altLang="ar-AE" sz="4000" b="1" kern="0" dirty="0">
                <a:solidFill>
                  <a:srgbClr val="CC3300"/>
                </a:solidFill>
              </a:rPr>
              <a:t>C</a:t>
            </a:r>
            <a:r>
              <a:rPr lang="ar-SA" altLang="ar-AE" sz="4000" b="1" kern="0" dirty="0">
                <a:solidFill>
                  <a:srgbClr val="CC3300"/>
                </a:solidFill>
              </a:rPr>
              <a:t> إلى</a:t>
            </a:r>
            <a:r>
              <a:rPr lang="en-US" altLang="ar-AE" sz="4000" b="1" kern="0" dirty="0">
                <a:solidFill>
                  <a:schemeClr val="bg1"/>
                </a:solidFill>
              </a:rPr>
              <a:t>-273</a:t>
            </a:r>
            <a:r>
              <a:rPr lang="en-US" altLang="ar-AE" sz="4000" b="1" kern="0" dirty="0">
                <a:solidFill>
                  <a:srgbClr val="CC3300"/>
                </a:solidFill>
              </a:rPr>
              <a:t>C</a:t>
            </a:r>
            <a:r>
              <a:rPr lang="ar-SA" altLang="ar-AE" sz="4000" b="1" kern="0" dirty="0">
                <a:solidFill>
                  <a:srgbClr val="CC3300"/>
                </a:solidFill>
              </a:rPr>
              <a:t> يقل حجم الغاز بمقدار </a:t>
            </a:r>
            <a:r>
              <a:rPr lang="en-US" altLang="ar-AE" sz="4000" b="1" kern="0" dirty="0">
                <a:solidFill>
                  <a:schemeClr val="bg1"/>
                </a:solidFill>
              </a:rPr>
              <a:t>273/273 </a:t>
            </a:r>
            <a:r>
              <a:rPr lang="ar-SA" altLang="ar-AE" sz="4000" b="1" kern="0" dirty="0">
                <a:solidFill>
                  <a:srgbClr val="CC3300"/>
                </a:solidFill>
              </a:rPr>
              <a:t> من حجمه الأصلي أي يصبح حجمه صفراً وهذا أمر لا يحدث ( لماذا ) ؟</a:t>
            </a:r>
            <a:endParaRPr lang="en-US" altLang="ar-AE" sz="4000" b="1" kern="0" dirty="0">
              <a:solidFill>
                <a:srgbClr val="CC3300"/>
              </a:solidFill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47918" y="4191000"/>
            <a:ext cx="11607556" cy="2514600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rgbClr val="CC3300"/>
                </a:solidFill>
              </a:rPr>
              <a:t>لأنه لا يمكن تبريد الغازات الحقيقية إلى الدرجة</a:t>
            </a:r>
            <a:r>
              <a:rPr lang="en-US" altLang="ar-AE" sz="4000" b="1" kern="0" dirty="0"/>
              <a:t> </a:t>
            </a:r>
            <a:r>
              <a:rPr lang="en-US" altLang="ar-AE" sz="4000" b="1" kern="0" dirty="0">
                <a:solidFill>
                  <a:schemeClr val="bg1"/>
                </a:solidFill>
              </a:rPr>
              <a:t>-273 </a:t>
            </a:r>
            <a:r>
              <a:rPr lang="en-US" altLang="ar-AE" sz="4000" b="1" kern="0" dirty="0">
                <a:solidFill>
                  <a:srgbClr val="CC3300"/>
                </a:solidFill>
              </a:rPr>
              <a:t>C</a:t>
            </a:r>
            <a:r>
              <a:rPr lang="ar-SA" altLang="ar-AE" sz="4000" b="1" kern="0" dirty="0">
                <a:solidFill>
                  <a:srgbClr val="CC3300"/>
                </a:solidFill>
              </a:rPr>
              <a:t> ، حيث أنها قبل الوصول إلى هذه الدرجة</a:t>
            </a:r>
            <a:r>
              <a:rPr lang="en-US" altLang="ar-AE" sz="4000" b="1" kern="0" dirty="0">
                <a:solidFill>
                  <a:srgbClr val="CC3300"/>
                </a:solidFill>
              </a:rPr>
              <a:t> </a:t>
            </a:r>
            <a:r>
              <a:rPr lang="ar-SA" altLang="ar-AE" sz="4000" b="1" kern="0" dirty="0">
                <a:solidFill>
                  <a:srgbClr val="CC3300"/>
                </a:solidFill>
              </a:rPr>
              <a:t>تتغلب قوى التجاذب على الطاقة الحركية للجزيئات فتتكثف الغازات مكونة سوائل أو أجساماً صلبة .</a:t>
            </a:r>
            <a:endParaRPr lang="en-US" altLang="ar-AE" sz="4000" b="1" kern="0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21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nimBg="1"/>
      <p:bldP spid="34819" grpId="0" animBg="1"/>
      <p:bldP spid="348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96078" y="460829"/>
            <a:ext cx="11887200" cy="822061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200" b="1" kern="0" dirty="0">
                <a:solidFill>
                  <a:srgbClr val="CC3300"/>
                </a:solidFill>
              </a:rPr>
              <a:t>يبدأ مقياس كلفن لدرجات الحرارة بدرجة تعادل</a:t>
            </a:r>
            <a:r>
              <a:rPr lang="en-US" altLang="ar-AE" sz="4200" b="1" kern="0" dirty="0">
                <a:solidFill>
                  <a:srgbClr val="CC3300"/>
                </a:solidFill>
              </a:rPr>
              <a:t>     -273.15 </a:t>
            </a:r>
            <a:r>
              <a:rPr lang="en-US" altLang="ar-AE" sz="4200" b="1" kern="0" baseline="30000" dirty="0">
                <a:solidFill>
                  <a:srgbClr val="CC3300"/>
                </a:solidFill>
              </a:rPr>
              <a:t>0</a:t>
            </a:r>
            <a:r>
              <a:rPr lang="en-US" altLang="ar-AE" sz="4200" b="1" kern="0" dirty="0">
                <a:solidFill>
                  <a:srgbClr val="CC3300"/>
                </a:solidFill>
              </a:rPr>
              <a:t>C</a:t>
            </a:r>
            <a:r>
              <a:rPr lang="ar-SA" altLang="ar-AE" sz="4200" b="1" kern="0" dirty="0">
                <a:solidFill>
                  <a:srgbClr val="CC3300"/>
                </a:solidFill>
              </a:rPr>
              <a:t>   </a:t>
            </a:r>
            <a:endParaRPr lang="en-US" altLang="ar-AE" sz="4200" b="1" kern="0" dirty="0">
              <a:solidFill>
                <a:srgbClr val="CC3300"/>
              </a:solidFill>
            </a:endParaRP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9034818" y="1599065"/>
            <a:ext cx="2948460" cy="6858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200" b="1" kern="0" dirty="0">
                <a:solidFill>
                  <a:srgbClr val="CC3300"/>
                </a:solidFill>
              </a:rPr>
              <a:t>الصفر المطلق :</a:t>
            </a:r>
            <a:endParaRPr lang="en-US" altLang="ar-AE" sz="4200" b="1" kern="0" dirty="0">
              <a:solidFill>
                <a:srgbClr val="CC3300"/>
              </a:solidFill>
            </a:endParaRP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566925" y="4361597"/>
            <a:ext cx="11282766" cy="13716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200" b="1" kern="0" dirty="0" smtClean="0">
                <a:solidFill>
                  <a:srgbClr val="CC3300"/>
                </a:solidFill>
              </a:rPr>
              <a:t>أي أصغر </a:t>
            </a:r>
            <a:r>
              <a:rPr lang="ar-SA" altLang="ar-AE" sz="4200" b="1" kern="0" dirty="0">
                <a:solidFill>
                  <a:srgbClr val="CC3300"/>
                </a:solidFill>
              </a:rPr>
              <a:t>درجة حرارة </a:t>
            </a:r>
            <a:r>
              <a:rPr lang="ar-SA" altLang="ar-AE" sz="4200" b="1" kern="0" dirty="0" smtClean="0">
                <a:solidFill>
                  <a:srgbClr val="CC3300"/>
                </a:solidFill>
              </a:rPr>
              <a:t>نظرية محتملة وتساوي  </a:t>
            </a:r>
            <a:r>
              <a:rPr lang="en-US" altLang="ar-AE" sz="4200" b="1" kern="0" dirty="0">
                <a:solidFill>
                  <a:srgbClr val="CC3300"/>
                </a:solidFill>
              </a:rPr>
              <a:t>-</a:t>
            </a:r>
            <a:r>
              <a:rPr lang="en-US" altLang="ar-AE" sz="4200" b="1" kern="0" dirty="0" smtClean="0">
                <a:solidFill>
                  <a:srgbClr val="CC3300"/>
                </a:solidFill>
              </a:rPr>
              <a:t>273 </a:t>
            </a:r>
            <a:r>
              <a:rPr lang="en-US" altLang="ar-AE" sz="4200" b="1" kern="0" baseline="30000" dirty="0">
                <a:solidFill>
                  <a:srgbClr val="CC3300"/>
                </a:solidFill>
              </a:rPr>
              <a:t>0</a:t>
            </a:r>
            <a:r>
              <a:rPr lang="en-US" altLang="ar-AE" sz="4200" b="1" kern="0" dirty="0">
                <a:solidFill>
                  <a:srgbClr val="CC3300"/>
                </a:solidFill>
              </a:rPr>
              <a:t>C</a:t>
            </a:r>
            <a:r>
              <a:rPr lang="ar-SA" altLang="ar-AE" sz="4200" b="1" kern="0" dirty="0">
                <a:solidFill>
                  <a:srgbClr val="CC3300"/>
                </a:solidFill>
              </a:rPr>
              <a:t> وتساوي صفر في مقياس كلفن .</a:t>
            </a:r>
            <a:endParaRPr lang="en-US" altLang="ar-AE" sz="4200" b="1" kern="0" dirty="0">
              <a:solidFill>
                <a:srgbClr val="CC3300"/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566925" y="2619465"/>
            <a:ext cx="10945505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يمثل أقل قيمة </a:t>
            </a:r>
            <a:r>
              <a:rPr 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ممكنة لدرجة </a:t>
            </a:r>
            <a:r>
              <a:rPr 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الحرارة التي تكون عندها طاقة الذرات أقل ما يمكن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5" y="6475956"/>
            <a:ext cx="2013437" cy="2129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4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animBg="1"/>
      <p:bldP spid="50181" grpId="0" animBg="1"/>
      <p:bldP spid="5018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178452" y="764272"/>
            <a:ext cx="9399104" cy="6096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200" b="1" kern="0" dirty="0">
                <a:solidFill>
                  <a:srgbClr val="CC3300"/>
                </a:solidFill>
              </a:rPr>
              <a:t> العلاقة بين مقياسي درجة الحرارة المئوية وكلفن :</a:t>
            </a:r>
            <a:endParaRPr lang="en-US" altLang="ar-AE" sz="4200" b="1" kern="0" dirty="0">
              <a:solidFill>
                <a:srgbClr val="CC3300"/>
              </a:solidFill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882594" y="1967552"/>
            <a:ext cx="1309606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4000" b="1" kern="0" dirty="0" smtClean="0">
                <a:solidFill>
                  <a:srgbClr val="CC3300"/>
                </a:solidFill>
              </a:rPr>
              <a:t>T</a:t>
            </a:r>
            <a:r>
              <a:rPr lang="en-US" altLang="ar-AE" sz="2800" b="1" kern="0" dirty="0" smtClean="0">
                <a:solidFill>
                  <a:srgbClr val="CC3300"/>
                </a:solidFill>
              </a:rPr>
              <a:t>K</a:t>
            </a:r>
            <a:endParaRPr lang="en-US" altLang="ar-AE" sz="2800" b="1" kern="0" baseline="-25000" dirty="0">
              <a:solidFill>
                <a:srgbClr val="CC3300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3248748" y="2043752"/>
            <a:ext cx="900176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4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4157360" y="1967552"/>
            <a:ext cx="3703756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40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273  +T</a:t>
            </a:r>
            <a:r>
              <a:rPr lang="en-US" altLang="ar-AE" sz="28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altLang="ar-AE" sz="28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1249" y="6388274"/>
            <a:ext cx="1853852" cy="300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1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4038600" y="228600"/>
            <a:ext cx="6248400" cy="6858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5000" b="1" kern="0" dirty="0">
                <a:solidFill>
                  <a:srgbClr val="CC3300"/>
                </a:solidFill>
              </a:rPr>
              <a:t>س: حول </a:t>
            </a:r>
            <a:r>
              <a:rPr lang="en-US" altLang="ar-AE" sz="5000" b="1" kern="0" dirty="0">
                <a:solidFill>
                  <a:srgbClr val="CC3300"/>
                </a:solidFill>
              </a:rPr>
              <a:t> </a:t>
            </a:r>
            <a:r>
              <a:rPr lang="en-US" altLang="ar-AE" sz="5000" b="1" kern="0" dirty="0">
                <a:solidFill>
                  <a:schemeClr val="bg1"/>
                </a:solidFill>
              </a:rPr>
              <a:t>30</a:t>
            </a:r>
            <a:r>
              <a:rPr lang="en-US" altLang="ar-AE" sz="5000" b="1" kern="0" dirty="0">
                <a:solidFill>
                  <a:srgbClr val="CC3300"/>
                </a:solidFill>
              </a:rPr>
              <a:t> </a:t>
            </a:r>
            <a:r>
              <a:rPr lang="en-US" altLang="ar-AE" sz="5000" b="1" kern="0" baseline="30000" dirty="0">
                <a:solidFill>
                  <a:srgbClr val="CC3300"/>
                </a:solidFill>
              </a:rPr>
              <a:t>0</a:t>
            </a:r>
            <a:r>
              <a:rPr lang="en-US" altLang="ar-AE" sz="5000" b="1" kern="0" dirty="0">
                <a:solidFill>
                  <a:srgbClr val="CC3300"/>
                </a:solidFill>
              </a:rPr>
              <a:t>C</a:t>
            </a:r>
            <a:r>
              <a:rPr lang="ar-SA" altLang="ar-AE" sz="5000" b="1" kern="0" dirty="0">
                <a:solidFill>
                  <a:srgbClr val="CC3300"/>
                </a:solidFill>
              </a:rPr>
              <a:t>إلى </a:t>
            </a:r>
            <a:r>
              <a:rPr lang="en-US" altLang="ar-AE" sz="5000" b="1" kern="0" dirty="0">
                <a:solidFill>
                  <a:schemeClr val="accent2"/>
                </a:solidFill>
              </a:rPr>
              <a:t>K</a:t>
            </a:r>
            <a:r>
              <a:rPr lang="ar-SA" altLang="ar-AE" sz="5000" b="1" kern="0" dirty="0">
                <a:solidFill>
                  <a:srgbClr val="CC3300"/>
                </a:solidFill>
              </a:rPr>
              <a:t>  .</a:t>
            </a:r>
            <a:endParaRPr lang="en-US" altLang="ar-AE" sz="5000" b="1" kern="0" dirty="0">
              <a:solidFill>
                <a:srgbClr val="CC3300"/>
              </a:solidFill>
            </a:endParaRPr>
          </a:p>
        </p:txBody>
      </p:sp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3223046" y="3709115"/>
            <a:ext cx="1232508" cy="837127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eaLnBrk="1" hangingPunct="1"/>
            <a:endParaRPr lang="en-US" altLang="ar-AE" sz="5000" b="1" kern="0" dirty="0" smtClean="0">
              <a:solidFill>
                <a:srgbClr val="CC3300"/>
              </a:solidFill>
              <a:latin typeface="Century Gothic" panose="020B0502020202020204"/>
              <a:cs typeface="Tahoma"/>
            </a:endParaRPr>
          </a:p>
          <a:p>
            <a:pPr lvl="0" algn="ctr" eaLnBrk="1" hangingPunct="1"/>
            <a:r>
              <a:rPr lang="en-US" altLang="ar-AE" sz="5000" b="1" kern="0" dirty="0" smtClean="0">
                <a:solidFill>
                  <a:srgbClr val="CC3300"/>
                </a:solidFill>
                <a:latin typeface="Century Gothic" panose="020B0502020202020204"/>
                <a:cs typeface="Tahoma"/>
              </a:rPr>
              <a:t>T</a:t>
            </a:r>
            <a:r>
              <a:rPr lang="en-US" altLang="ar-AE" sz="3200" b="1" kern="0" dirty="0" smtClean="0">
                <a:solidFill>
                  <a:srgbClr val="CC3300"/>
                </a:solidFill>
                <a:latin typeface="Century Gothic" panose="020B0502020202020204"/>
                <a:cs typeface="Tahoma"/>
              </a:rPr>
              <a:t>K</a:t>
            </a:r>
            <a:endParaRPr lang="en-US" altLang="ar-AE" sz="3200" b="1" kern="0" baseline="-25000" dirty="0">
              <a:solidFill>
                <a:srgbClr val="CC3300"/>
              </a:solidFill>
              <a:latin typeface="Century Gothic" panose="020B0502020202020204"/>
              <a:cs typeface="Tahoma"/>
            </a:endParaRPr>
          </a:p>
          <a:p>
            <a:pPr algn="ctr" eaLnBrk="1" hangingPunct="1"/>
            <a:endParaRPr lang="en-US" altLang="ar-AE" sz="5000" b="1" kern="0" baseline="-25000" dirty="0">
              <a:solidFill>
                <a:schemeClr val="accent2"/>
              </a:solidFill>
            </a:endParaRPr>
          </a:p>
        </p:txBody>
      </p:sp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4531754" y="3969913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5522354" y="3893713"/>
            <a:ext cx="24384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 dirty="0" smtClean="0">
                <a:solidFill>
                  <a:srgbClr val="CC3300"/>
                </a:solidFill>
              </a:rPr>
              <a:t>273</a:t>
            </a:r>
            <a:endParaRPr lang="en-US" altLang="ar-AE" sz="5000" b="1" kern="0" baseline="-25000" dirty="0">
              <a:solidFill>
                <a:srgbClr val="CC3300"/>
              </a:solidFill>
            </a:endParaRPr>
          </a:p>
        </p:txBody>
      </p:sp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8036954" y="3893713"/>
            <a:ext cx="8382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+</a:t>
            </a:r>
            <a:endParaRPr lang="en-US" altLang="ar-AE" sz="5000" b="1" kern="0" baseline="-25000">
              <a:solidFill>
                <a:srgbClr val="CC3300"/>
              </a:solidFill>
            </a:endParaRPr>
          </a:p>
        </p:txBody>
      </p:sp>
      <p:sp>
        <p:nvSpPr>
          <p:cNvPr id="61452" name="Rectangle 12"/>
          <p:cNvSpPr>
            <a:spLocks noChangeArrowheads="1"/>
          </p:cNvSpPr>
          <p:nvPr/>
        </p:nvSpPr>
        <p:spPr bwMode="auto">
          <a:xfrm>
            <a:off x="8951354" y="3893713"/>
            <a:ext cx="10668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200" b="1" kern="0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61453" name="Rectangle 13"/>
          <p:cNvSpPr>
            <a:spLocks noChangeArrowheads="1"/>
          </p:cNvSpPr>
          <p:nvPr/>
        </p:nvSpPr>
        <p:spPr bwMode="auto">
          <a:xfrm>
            <a:off x="3541154" y="5189113"/>
            <a:ext cx="9906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eaLnBrk="1" hangingPunct="1"/>
            <a:endParaRPr lang="en-US" altLang="ar-AE" sz="5000" b="1" kern="0" dirty="0" smtClean="0">
              <a:solidFill>
                <a:srgbClr val="CC3300"/>
              </a:solidFill>
              <a:latin typeface="Century Gothic" panose="020B0502020202020204"/>
              <a:cs typeface="Tahoma"/>
            </a:endParaRPr>
          </a:p>
          <a:p>
            <a:pPr lvl="0" algn="ctr" eaLnBrk="1" hangingPunct="1"/>
            <a:r>
              <a:rPr lang="en-US" altLang="ar-AE" sz="5000" b="1" kern="0" dirty="0" smtClean="0">
                <a:solidFill>
                  <a:srgbClr val="CC3300"/>
                </a:solidFill>
                <a:latin typeface="Century Gothic" panose="020B0502020202020204"/>
                <a:cs typeface="Tahoma"/>
              </a:rPr>
              <a:t>T</a:t>
            </a:r>
            <a:r>
              <a:rPr lang="en-US" altLang="ar-AE" sz="3200" b="1" kern="0" dirty="0" smtClean="0">
                <a:solidFill>
                  <a:srgbClr val="CC3300"/>
                </a:solidFill>
                <a:latin typeface="Century Gothic" panose="020B0502020202020204"/>
                <a:cs typeface="Tahoma"/>
              </a:rPr>
              <a:t>K</a:t>
            </a:r>
            <a:endParaRPr lang="en-US" altLang="ar-AE" sz="3200" b="1" kern="0" baseline="-25000" dirty="0">
              <a:solidFill>
                <a:srgbClr val="CC3300"/>
              </a:solidFill>
              <a:latin typeface="Century Gothic" panose="020B0502020202020204"/>
              <a:cs typeface="Tahoma"/>
            </a:endParaRPr>
          </a:p>
          <a:p>
            <a:pPr algn="ctr" eaLnBrk="1" hangingPunct="1"/>
            <a:endParaRPr lang="en-US" altLang="ar-AE" sz="5000" b="1" kern="0" baseline="-25000" dirty="0">
              <a:solidFill>
                <a:schemeClr val="accent2"/>
              </a:solidFill>
            </a:endParaRPr>
          </a:p>
        </p:txBody>
      </p:sp>
      <p:sp>
        <p:nvSpPr>
          <p:cNvPr id="61454" name="Rectangle 14"/>
          <p:cNvSpPr>
            <a:spLocks noChangeArrowheads="1"/>
          </p:cNvSpPr>
          <p:nvPr/>
        </p:nvSpPr>
        <p:spPr bwMode="auto">
          <a:xfrm>
            <a:off x="4607954" y="5265313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1455" name="Rectangle 15"/>
          <p:cNvSpPr>
            <a:spLocks noChangeArrowheads="1"/>
          </p:cNvSpPr>
          <p:nvPr/>
        </p:nvSpPr>
        <p:spPr bwMode="auto">
          <a:xfrm>
            <a:off x="5598554" y="5189113"/>
            <a:ext cx="32004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 dirty="0" smtClean="0">
                <a:solidFill>
                  <a:schemeClr val="accent2"/>
                </a:solidFill>
              </a:rPr>
              <a:t>303 K</a:t>
            </a:r>
            <a:endParaRPr lang="en-US" altLang="ar-AE" sz="5000" b="1" kern="0" baseline="-25000" dirty="0">
              <a:solidFill>
                <a:schemeClr val="accent2"/>
              </a:solidFill>
            </a:endParaRPr>
          </a:p>
        </p:txBody>
      </p:sp>
      <p:grpSp>
        <p:nvGrpSpPr>
          <p:cNvPr id="2" name="مجموعة 1"/>
          <p:cNvGrpSpPr/>
          <p:nvPr/>
        </p:nvGrpSpPr>
        <p:grpSpPr>
          <a:xfrm>
            <a:off x="3223046" y="1788017"/>
            <a:ext cx="6718908" cy="838200"/>
            <a:chOff x="3223046" y="1788017"/>
            <a:chExt cx="6718908" cy="838200"/>
          </a:xfrm>
        </p:grpSpPr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3223046" y="1788017"/>
              <a:ext cx="1309606" cy="838200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ar-AE" sz="5000" b="1" kern="0" dirty="0" smtClean="0">
                  <a:solidFill>
                    <a:srgbClr val="CC3300"/>
                  </a:solidFill>
                </a:rPr>
                <a:t>T</a:t>
              </a:r>
              <a:r>
                <a:rPr lang="en-US" altLang="ar-AE" sz="3200" b="1" kern="0" dirty="0" smtClean="0">
                  <a:solidFill>
                    <a:srgbClr val="CC3300"/>
                  </a:solidFill>
                </a:rPr>
                <a:t>K</a:t>
              </a:r>
              <a:endParaRPr lang="en-US" altLang="ar-AE" sz="3200" b="1" kern="0" baseline="-25000" dirty="0">
                <a:solidFill>
                  <a:srgbClr val="CC3300"/>
                </a:solidFill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4305426" y="1864217"/>
              <a:ext cx="974018" cy="6858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ar-AE" sz="5000" b="1" kern="0">
                  <a:solidFill>
                    <a:srgbClr val="CC3300"/>
                  </a:solidFill>
                </a:rPr>
                <a:t>=</a:t>
              </a:r>
            </a:p>
          </p:txBody>
        </p:sp>
        <p:sp>
          <p:nvSpPr>
            <p:cNvPr id="18" name="Rectangle 10"/>
            <p:cNvSpPr>
              <a:spLocks noChangeArrowheads="1"/>
            </p:cNvSpPr>
            <p:nvPr/>
          </p:nvSpPr>
          <p:spPr bwMode="auto">
            <a:xfrm>
              <a:off x="5038257" y="1788017"/>
              <a:ext cx="3223647" cy="838200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ar-AE" sz="5000" b="1" kern="0" dirty="0" smtClean="0">
                  <a:solidFill>
                    <a:srgbClr val="CC3300"/>
                  </a:solidFill>
                </a:rPr>
                <a:t>273</a:t>
              </a:r>
              <a:endParaRPr lang="en-US" altLang="ar-AE" sz="5000" b="1" kern="0" baseline="-25000" dirty="0">
                <a:solidFill>
                  <a:srgbClr val="CC3300"/>
                </a:solidFill>
              </a:endParaRPr>
            </a:p>
          </p:txBody>
        </p:sp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>
              <a:off x="7820539" y="1788017"/>
              <a:ext cx="1108129" cy="838200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ar-AE" sz="5000" b="1" kern="0">
                  <a:solidFill>
                    <a:srgbClr val="CC3300"/>
                  </a:solidFill>
                </a:rPr>
                <a:t>+</a:t>
              </a:r>
              <a:endParaRPr lang="en-US" altLang="ar-AE" sz="5000" b="1" kern="0" baseline="-25000">
                <a:solidFill>
                  <a:srgbClr val="CC3300"/>
                </a:solidFill>
              </a:endParaRP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8875154" y="1788017"/>
              <a:ext cx="1066800" cy="838200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ar-AE" sz="4200" b="1" kern="0" dirty="0" smtClean="0">
                  <a:solidFill>
                    <a:srgbClr val="CC3300"/>
                  </a:solidFill>
                </a:rPr>
                <a:t>T</a:t>
              </a:r>
              <a:r>
                <a:rPr lang="en-US" altLang="ar-AE" sz="3200" b="1" kern="0" dirty="0" smtClean="0">
                  <a:solidFill>
                    <a:srgbClr val="CC3300"/>
                  </a:solidFill>
                </a:rPr>
                <a:t>C</a:t>
              </a:r>
              <a:endParaRPr lang="en-US" altLang="ar-AE" sz="3200" b="1" kern="0" dirty="0">
                <a:solidFill>
                  <a:srgbClr val="CC3300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26301" y="6388274"/>
            <a:ext cx="1841326" cy="288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9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6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61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animBg="1"/>
      <p:bldP spid="61448" grpId="0" animBg="1"/>
      <p:bldP spid="61449" grpId="0" animBg="1"/>
      <p:bldP spid="61450" grpId="0" animBg="1"/>
      <p:bldP spid="61451" grpId="0" animBg="1"/>
      <p:bldP spid="61452" grpId="0" animBg="1"/>
      <p:bldP spid="61453" grpId="0" animBg="1"/>
      <p:bldP spid="61454" grpId="0" animBg="1"/>
      <p:bldP spid="6145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4038600" y="228600"/>
            <a:ext cx="6248400" cy="6858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5000" b="1" kern="0" dirty="0">
                <a:solidFill>
                  <a:srgbClr val="CC3300"/>
                </a:solidFill>
              </a:rPr>
              <a:t>س: حول</a:t>
            </a:r>
            <a:r>
              <a:rPr lang="en-US" altLang="ar-AE" sz="5000" b="1" kern="0" dirty="0" smtClean="0">
                <a:solidFill>
                  <a:schemeClr val="accent2"/>
                </a:solidFill>
              </a:rPr>
              <a:t>20K </a:t>
            </a:r>
            <a:r>
              <a:rPr lang="ar-SA" altLang="ar-AE" sz="5000" b="1" kern="0" dirty="0" smtClean="0">
                <a:solidFill>
                  <a:srgbClr val="CC3300"/>
                </a:solidFill>
              </a:rPr>
              <a:t> </a:t>
            </a:r>
            <a:r>
              <a:rPr lang="ar-SA" altLang="ar-AE" sz="5000" b="1" kern="0" dirty="0">
                <a:solidFill>
                  <a:srgbClr val="CC3300"/>
                </a:solidFill>
              </a:rPr>
              <a:t>إلى </a:t>
            </a:r>
            <a:r>
              <a:rPr lang="en-US" altLang="ar-AE" sz="5000" b="1" kern="0" baseline="30000" dirty="0">
                <a:solidFill>
                  <a:schemeClr val="bg1"/>
                </a:solidFill>
              </a:rPr>
              <a:t>0</a:t>
            </a:r>
            <a:r>
              <a:rPr lang="en-US" altLang="ar-AE" sz="5000" b="1" kern="0" dirty="0">
                <a:solidFill>
                  <a:schemeClr val="bg1"/>
                </a:solidFill>
              </a:rPr>
              <a:t>C</a:t>
            </a:r>
            <a:r>
              <a:rPr lang="ar-SA" altLang="ar-AE" sz="5000" b="1" kern="0" dirty="0">
                <a:solidFill>
                  <a:srgbClr val="CC3300"/>
                </a:solidFill>
              </a:rPr>
              <a:t>.</a:t>
            </a:r>
            <a:endParaRPr lang="en-US" altLang="ar-AE" sz="5000" b="1" kern="0" dirty="0">
              <a:solidFill>
                <a:srgbClr val="CC3300"/>
              </a:solidFill>
            </a:endParaRP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3429000" y="1219200"/>
            <a:ext cx="9906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eaLnBrk="1" hangingPunct="1"/>
            <a:endParaRPr lang="en-US" altLang="ar-AE" sz="5000" b="1" kern="0" dirty="0" smtClean="0">
              <a:solidFill>
                <a:srgbClr val="CC3300"/>
              </a:solidFill>
              <a:latin typeface="Century Gothic" panose="020B0502020202020204"/>
              <a:cs typeface="Tahoma"/>
            </a:endParaRPr>
          </a:p>
          <a:p>
            <a:pPr lvl="0" algn="ctr" eaLnBrk="1" hangingPunct="1"/>
            <a:r>
              <a:rPr lang="en-US" altLang="ar-AE" sz="5000" b="1" kern="0" dirty="0" smtClean="0">
                <a:solidFill>
                  <a:srgbClr val="CC3300"/>
                </a:solidFill>
                <a:latin typeface="Century Gothic" panose="020B0502020202020204"/>
                <a:cs typeface="Tahoma"/>
              </a:rPr>
              <a:t>T</a:t>
            </a:r>
            <a:r>
              <a:rPr lang="en-US" altLang="ar-AE" sz="3200" b="1" kern="0" dirty="0" smtClean="0">
                <a:solidFill>
                  <a:srgbClr val="CC3300"/>
                </a:solidFill>
                <a:latin typeface="Century Gothic" panose="020B0502020202020204"/>
                <a:cs typeface="Tahoma"/>
              </a:rPr>
              <a:t>K</a:t>
            </a:r>
            <a:endParaRPr lang="en-US" altLang="ar-AE" sz="3200" b="1" kern="0" baseline="-25000" dirty="0">
              <a:solidFill>
                <a:srgbClr val="CC3300"/>
              </a:solidFill>
              <a:latin typeface="Century Gothic" panose="020B0502020202020204"/>
              <a:cs typeface="Tahoma"/>
            </a:endParaRPr>
          </a:p>
          <a:p>
            <a:pPr algn="ctr" eaLnBrk="1" hangingPunct="1"/>
            <a:endParaRPr lang="en-US" altLang="ar-AE" sz="5000" b="1" kern="0" baseline="-25000" dirty="0">
              <a:solidFill>
                <a:schemeClr val="accent2"/>
              </a:solidFill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4495800" y="12954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5486400" y="1219200"/>
            <a:ext cx="16764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273</a:t>
            </a:r>
            <a:endParaRPr lang="en-US" altLang="ar-AE" sz="5000" b="1" kern="0" baseline="-25000">
              <a:solidFill>
                <a:srgbClr val="CC3300"/>
              </a:solidFill>
            </a:endParaRP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7315200" y="1219200"/>
            <a:ext cx="8382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+</a:t>
            </a:r>
            <a:endParaRPr lang="en-US" altLang="ar-AE" sz="5000" b="1" kern="0" baseline="-25000">
              <a:solidFill>
                <a:srgbClr val="CC3300"/>
              </a:solidFill>
            </a:endParaRP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8229600" y="1219200"/>
            <a:ext cx="10668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200" b="1" kern="0" dirty="0">
                <a:solidFill>
                  <a:srgbClr val="CC3300"/>
                </a:solidFill>
              </a:rPr>
              <a:t>T</a:t>
            </a:r>
            <a:r>
              <a:rPr lang="en-US" altLang="ar-AE" sz="3200" b="1" kern="0" dirty="0">
                <a:solidFill>
                  <a:srgbClr val="CC3300"/>
                </a:solidFill>
              </a:rPr>
              <a:t>C</a:t>
            </a:r>
            <a:endParaRPr lang="en-US" altLang="ar-AE" sz="4200" b="1" kern="0" dirty="0">
              <a:solidFill>
                <a:schemeClr val="bg1"/>
              </a:solidFill>
            </a:endParaRP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3429000" y="2438400"/>
            <a:ext cx="9906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 dirty="0">
                <a:solidFill>
                  <a:schemeClr val="accent2"/>
                </a:solidFill>
              </a:rPr>
              <a:t>20</a:t>
            </a:r>
            <a:endParaRPr lang="en-US" altLang="ar-AE" sz="5000" b="1" kern="0" baseline="-25000" dirty="0">
              <a:solidFill>
                <a:schemeClr val="accent2"/>
              </a:solidFill>
            </a:endParaRP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4495800" y="25146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5486400" y="2438400"/>
            <a:ext cx="16764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273</a:t>
            </a:r>
            <a:endParaRPr lang="en-US" altLang="ar-AE" sz="5000" b="1" kern="0" baseline="-25000">
              <a:solidFill>
                <a:srgbClr val="CC3300"/>
              </a:solidFill>
            </a:endParaRP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7162800" y="2438400"/>
            <a:ext cx="8382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+</a:t>
            </a:r>
            <a:endParaRPr lang="en-US" altLang="ar-AE" sz="5000" b="1" kern="0" baseline="-25000">
              <a:solidFill>
                <a:srgbClr val="CC3300"/>
              </a:solidFill>
            </a:endParaRP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8077200" y="2438400"/>
            <a:ext cx="10668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200" b="1" kern="0" dirty="0">
                <a:solidFill>
                  <a:srgbClr val="CC3300"/>
                </a:solidFill>
              </a:rPr>
              <a:t>T</a:t>
            </a:r>
            <a:r>
              <a:rPr lang="en-US" altLang="ar-AE" sz="3200" b="1" kern="0" dirty="0">
                <a:solidFill>
                  <a:srgbClr val="CC3300"/>
                </a:solidFill>
              </a:rPr>
              <a:t>C</a:t>
            </a:r>
            <a:endParaRPr lang="en-US" altLang="ar-AE" sz="4200" b="1" kern="0" dirty="0">
              <a:solidFill>
                <a:schemeClr val="bg1"/>
              </a:solidFill>
            </a:endParaRPr>
          </a:p>
        </p:txBody>
      </p:sp>
      <p:sp>
        <p:nvSpPr>
          <p:cNvPr id="62480" name="Rectangle 16"/>
          <p:cNvSpPr>
            <a:spLocks noChangeArrowheads="1"/>
          </p:cNvSpPr>
          <p:nvPr/>
        </p:nvSpPr>
        <p:spPr bwMode="auto">
          <a:xfrm>
            <a:off x="3276600" y="3962400"/>
            <a:ext cx="10668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200" b="1" kern="0" dirty="0">
                <a:solidFill>
                  <a:srgbClr val="CC3300"/>
                </a:solidFill>
              </a:rPr>
              <a:t>T</a:t>
            </a:r>
            <a:r>
              <a:rPr lang="en-US" altLang="ar-AE" sz="3200" b="1" kern="0" dirty="0">
                <a:solidFill>
                  <a:srgbClr val="CC3300"/>
                </a:solidFill>
              </a:rPr>
              <a:t>C</a:t>
            </a:r>
            <a:endParaRPr lang="en-US" altLang="ar-AE" sz="4200" b="1" kern="0" dirty="0">
              <a:solidFill>
                <a:schemeClr val="bg1"/>
              </a:solidFill>
            </a:endParaRPr>
          </a:p>
        </p:txBody>
      </p:sp>
      <p:sp>
        <p:nvSpPr>
          <p:cNvPr id="62481" name="Rectangle 17"/>
          <p:cNvSpPr>
            <a:spLocks noChangeArrowheads="1"/>
          </p:cNvSpPr>
          <p:nvPr/>
        </p:nvSpPr>
        <p:spPr bwMode="auto">
          <a:xfrm>
            <a:off x="4572000" y="39624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2482" name="Rectangle 18"/>
          <p:cNvSpPr>
            <a:spLocks noChangeArrowheads="1"/>
          </p:cNvSpPr>
          <p:nvPr/>
        </p:nvSpPr>
        <p:spPr bwMode="auto">
          <a:xfrm>
            <a:off x="5638800" y="3886200"/>
            <a:ext cx="9906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chemeClr val="accent2"/>
                </a:solidFill>
              </a:rPr>
              <a:t>20</a:t>
            </a:r>
            <a:endParaRPr lang="en-US" altLang="ar-AE" sz="5000" b="1" kern="0" baseline="-25000">
              <a:solidFill>
                <a:schemeClr val="accent2"/>
              </a:solidFill>
            </a:endParaRPr>
          </a:p>
        </p:txBody>
      </p:sp>
      <p:sp>
        <p:nvSpPr>
          <p:cNvPr id="62483" name="Rectangle 19"/>
          <p:cNvSpPr>
            <a:spLocks noChangeArrowheads="1"/>
          </p:cNvSpPr>
          <p:nvPr/>
        </p:nvSpPr>
        <p:spPr bwMode="auto">
          <a:xfrm>
            <a:off x="6705600" y="3886200"/>
            <a:ext cx="8382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-</a:t>
            </a:r>
            <a:endParaRPr lang="en-US" altLang="ar-AE" sz="5000" b="1" kern="0" baseline="-25000">
              <a:solidFill>
                <a:srgbClr val="CC3300"/>
              </a:solidFill>
            </a:endParaRPr>
          </a:p>
        </p:txBody>
      </p:sp>
      <p:sp>
        <p:nvSpPr>
          <p:cNvPr id="62484" name="Rectangle 20"/>
          <p:cNvSpPr>
            <a:spLocks noChangeArrowheads="1"/>
          </p:cNvSpPr>
          <p:nvPr/>
        </p:nvSpPr>
        <p:spPr bwMode="auto">
          <a:xfrm>
            <a:off x="7620000" y="3886200"/>
            <a:ext cx="15240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273</a:t>
            </a:r>
            <a:endParaRPr lang="en-US" altLang="ar-AE" sz="5000" b="1" kern="0" baseline="-25000">
              <a:solidFill>
                <a:srgbClr val="CC3300"/>
              </a:solidFill>
            </a:endParaRPr>
          </a:p>
        </p:txBody>
      </p:sp>
      <p:sp>
        <p:nvSpPr>
          <p:cNvPr id="62487" name="Rectangle 23"/>
          <p:cNvSpPr>
            <a:spLocks noChangeArrowheads="1"/>
          </p:cNvSpPr>
          <p:nvPr/>
        </p:nvSpPr>
        <p:spPr bwMode="auto">
          <a:xfrm>
            <a:off x="3352800" y="5257800"/>
            <a:ext cx="10668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200" b="1" kern="0" dirty="0">
                <a:solidFill>
                  <a:srgbClr val="CC3300"/>
                </a:solidFill>
              </a:rPr>
              <a:t>T</a:t>
            </a:r>
            <a:r>
              <a:rPr lang="en-US" altLang="ar-AE" sz="3200" b="1" kern="0" dirty="0">
                <a:solidFill>
                  <a:srgbClr val="CC3300"/>
                </a:solidFill>
              </a:rPr>
              <a:t>C</a:t>
            </a:r>
            <a:endParaRPr lang="en-US" altLang="ar-AE" sz="4200" b="1" kern="0" dirty="0">
              <a:solidFill>
                <a:schemeClr val="bg1"/>
              </a:solidFill>
            </a:endParaRPr>
          </a:p>
        </p:txBody>
      </p:sp>
      <p:sp>
        <p:nvSpPr>
          <p:cNvPr id="62488" name="Rectangle 24"/>
          <p:cNvSpPr>
            <a:spLocks noChangeArrowheads="1"/>
          </p:cNvSpPr>
          <p:nvPr/>
        </p:nvSpPr>
        <p:spPr bwMode="auto">
          <a:xfrm>
            <a:off x="4648200" y="53340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2489" name="Rectangle 25"/>
          <p:cNvSpPr>
            <a:spLocks noChangeArrowheads="1"/>
          </p:cNvSpPr>
          <p:nvPr/>
        </p:nvSpPr>
        <p:spPr bwMode="auto">
          <a:xfrm>
            <a:off x="5715000" y="5257800"/>
            <a:ext cx="22098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 kern="0">
                <a:solidFill>
                  <a:schemeClr val="bg1"/>
                </a:solidFill>
              </a:rPr>
              <a:t>-253</a:t>
            </a:r>
            <a:endParaRPr lang="en-US" altLang="ar-AE" sz="5000" b="1" kern="0" baseline="-2500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1145" y="6413326"/>
            <a:ext cx="2041743" cy="300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6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6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62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6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animBg="1"/>
      <p:bldP spid="62467" grpId="0" animBg="1"/>
      <p:bldP spid="62468" grpId="0" animBg="1"/>
      <p:bldP spid="62469" grpId="0" animBg="1"/>
      <p:bldP spid="62470" grpId="0" animBg="1"/>
      <p:bldP spid="62471" grpId="0" animBg="1"/>
      <p:bldP spid="62472" grpId="0" animBg="1"/>
      <p:bldP spid="62473" grpId="0" animBg="1"/>
      <p:bldP spid="62474" grpId="0" animBg="1"/>
      <p:bldP spid="62475" grpId="0" animBg="1"/>
      <p:bldP spid="62476" grpId="0" animBg="1"/>
      <p:bldP spid="62480" grpId="0" animBg="1"/>
      <p:bldP spid="62481" grpId="0" animBg="1"/>
      <p:bldP spid="62482" grpId="0" animBg="1"/>
      <p:bldP spid="62483" grpId="0" animBg="1"/>
      <p:bldP spid="62484" grpId="0" animBg="1"/>
      <p:bldP spid="62487" grpId="0" animBg="1"/>
      <p:bldP spid="62488" grpId="0" animBg="1"/>
      <p:bldP spid="6248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1524000" y="152400"/>
            <a:ext cx="9144000" cy="6096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rgbClr val="CC3300"/>
                </a:solidFill>
              </a:rPr>
              <a:t>حجم الغاز لا </a:t>
            </a:r>
            <a:r>
              <a:rPr lang="ar-SA" altLang="ar-AE" sz="4000" b="1" kern="0" dirty="0" smtClean="0">
                <a:solidFill>
                  <a:srgbClr val="CC3300"/>
                </a:solidFill>
              </a:rPr>
              <a:t>يتناسب طردياً </a:t>
            </a:r>
            <a:r>
              <a:rPr lang="ar-SA" altLang="ar-AE" sz="4000" b="1" kern="0" dirty="0">
                <a:solidFill>
                  <a:srgbClr val="CC3300"/>
                </a:solidFill>
              </a:rPr>
              <a:t>مع درجة الحرارة المئوية .</a:t>
            </a:r>
            <a:endParaRPr lang="en-US" altLang="ar-AE" sz="4000" b="1" kern="0" dirty="0">
              <a:solidFill>
                <a:srgbClr val="CC3300"/>
              </a:solidFill>
            </a:endParaRP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420914" y="1143000"/>
            <a:ext cx="11480800" cy="12192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rgbClr val="CC3300"/>
                </a:solidFill>
              </a:rPr>
              <a:t>مقياس كلفن لدرجات الحرارة أقرب للتعبير عن معدل الطاقة الحركية لجزيئات الغاز .</a:t>
            </a:r>
            <a:endParaRPr lang="en-US" altLang="ar-AE" sz="4000" b="1" kern="0">
              <a:solidFill>
                <a:srgbClr val="CC3300"/>
              </a:solidFill>
            </a:endParaRP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2931886" y="2819400"/>
            <a:ext cx="7507514" cy="6096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rgbClr val="CC3300"/>
                </a:solidFill>
              </a:rPr>
              <a:t>حجم الغاز ودرجات كلفن يتناسبان طردياً .</a:t>
            </a:r>
            <a:endParaRPr lang="en-US" altLang="ar-AE" sz="4000" b="1" kern="0">
              <a:solidFill>
                <a:srgbClr val="CC3300"/>
              </a:solidFill>
            </a:endParaRP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6781800" y="3962400"/>
            <a:ext cx="3657600" cy="6858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800" b="1" kern="0">
                <a:solidFill>
                  <a:srgbClr val="CC3300"/>
                </a:solidFill>
              </a:rPr>
              <a:t>نص قانون شارل</a:t>
            </a:r>
            <a:endParaRPr lang="en-US" altLang="ar-AE" sz="4800" b="1" kern="0">
              <a:solidFill>
                <a:srgbClr val="CC3300"/>
              </a:solidFill>
            </a:endParaRP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275771" y="4891314"/>
            <a:ext cx="11771085" cy="12046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rgbClr val="CC3300"/>
                </a:solidFill>
              </a:rPr>
              <a:t>يتناسب حجم كتلة من الغاز طردياً مع درجة الحرارة بالكلفن وذلك عند ثبات الضغط .</a:t>
            </a:r>
            <a:endParaRPr lang="en-US" altLang="ar-AE" sz="4000" b="1" kern="0" dirty="0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6405" y="6400800"/>
            <a:ext cx="1853853" cy="237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30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 animBg="1"/>
      <p:bldP spid="60419" grpId="0" animBg="1"/>
      <p:bldP spid="60420" grpId="0" animBg="1"/>
      <p:bldP spid="60421" grpId="0" animBg="1"/>
      <p:bldP spid="604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7420708" y="685799"/>
            <a:ext cx="3673182" cy="3257496"/>
            <a:chOff x="3716" y="432"/>
            <a:chExt cx="1671" cy="1707"/>
          </a:xfrm>
        </p:grpSpPr>
        <p:sp>
          <p:nvSpPr>
            <p:cNvPr id="53265" name="Line 4"/>
            <p:cNvSpPr>
              <a:spLocks noChangeShapeType="1"/>
            </p:cNvSpPr>
            <p:nvPr/>
          </p:nvSpPr>
          <p:spPr bwMode="auto">
            <a:xfrm>
              <a:off x="4167" y="432"/>
              <a:ext cx="0" cy="12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 sz="2000" kern="0">
                <a:solidFill>
                  <a:schemeClr val="bg1"/>
                </a:solidFill>
              </a:endParaRPr>
            </a:p>
          </p:txBody>
        </p:sp>
        <p:sp>
          <p:nvSpPr>
            <p:cNvPr id="53266" name="Line 5"/>
            <p:cNvSpPr>
              <a:spLocks noChangeShapeType="1"/>
            </p:cNvSpPr>
            <p:nvPr/>
          </p:nvSpPr>
          <p:spPr bwMode="auto">
            <a:xfrm>
              <a:off x="4185" y="1728"/>
              <a:ext cx="1102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 sz="2000" kern="0">
                <a:solidFill>
                  <a:schemeClr val="bg1"/>
                </a:solidFill>
              </a:endParaRPr>
            </a:p>
          </p:txBody>
        </p:sp>
        <p:sp>
          <p:nvSpPr>
            <p:cNvPr id="53267" name="Text Box 6"/>
            <p:cNvSpPr txBox="1">
              <a:spLocks noChangeArrowheads="1"/>
            </p:cNvSpPr>
            <p:nvPr/>
          </p:nvSpPr>
          <p:spPr bwMode="auto">
            <a:xfrm>
              <a:off x="4056" y="1709"/>
              <a:ext cx="19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AE" sz="2000" kern="0" dirty="0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53268" name="Text Box 7"/>
            <p:cNvSpPr txBox="1">
              <a:spLocks noChangeArrowheads="1"/>
            </p:cNvSpPr>
            <p:nvPr/>
          </p:nvSpPr>
          <p:spPr bwMode="auto">
            <a:xfrm>
              <a:off x="4305" y="1746"/>
              <a:ext cx="33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ar-AE" sz="2000" kern="0" dirty="0">
                  <a:solidFill>
                    <a:schemeClr val="bg1"/>
                  </a:solidFill>
                </a:rPr>
                <a:t>200</a:t>
              </a:r>
            </a:p>
          </p:txBody>
        </p:sp>
        <p:sp>
          <p:nvSpPr>
            <p:cNvPr id="53269" name="Text Box 9"/>
            <p:cNvSpPr txBox="1">
              <a:spLocks noChangeArrowheads="1"/>
            </p:cNvSpPr>
            <p:nvPr/>
          </p:nvSpPr>
          <p:spPr bwMode="auto">
            <a:xfrm>
              <a:off x="4636" y="1759"/>
              <a:ext cx="36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ar-AE" sz="2000" kern="0" dirty="0">
                  <a:solidFill>
                    <a:schemeClr val="bg1"/>
                  </a:solidFill>
                </a:rPr>
                <a:t>400</a:t>
              </a:r>
            </a:p>
          </p:txBody>
        </p:sp>
        <p:sp>
          <p:nvSpPr>
            <p:cNvPr id="53270" name="Text Box 10"/>
            <p:cNvSpPr txBox="1">
              <a:spLocks noChangeArrowheads="1"/>
            </p:cNvSpPr>
            <p:nvPr/>
          </p:nvSpPr>
          <p:spPr bwMode="auto">
            <a:xfrm>
              <a:off x="4963" y="1769"/>
              <a:ext cx="42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ar-AE" sz="2000" kern="0" dirty="0" smtClean="0">
                  <a:solidFill>
                    <a:schemeClr val="bg1"/>
                  </a:solidFill>
                </a:rPr>
                <a:t>600</a:t>
              </a:r>
              <a:endParaRPr lang="en-US" altLang="ar-AE" sz="2000" kern="0" dirty="0">
                <a:solidFill>
                  <a:schemeClr val="bg1"/>
                </a:solidFill>
              </a:endParaRPr>
            </a:p>
          </p:txBody>
        </p:sp>
        <p:sp>
          <p:nvSpPr>
            <p:cNvPr id="53271" name="Text Box 12"/>
            <p:cNvSpPr txBox="1">
              <a:spLocks noChangeArrowheads="1"/>
            </p:cNvSpPr>
            <p:nvPr/>
          </p:nvSpPr>
          <p:spPr bwMode="auto">
            <a:xfrm>
              <a:off x="4304" y="1929"/>
              <a:ext cx="88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ar-SA" altLang="ar-AE" sz="2000" b="1" kern="0" dirty="0">
                  <a:solidFill>
                    <a:schemeClr val="bg1"/>
                  </a:solidFill>
                </a:rPr>
                <a:t>درجة الحرارة</a:t>
              </a:r>
              <a:r>
                <a:rPr lang="en-US" altLang="ar-AE" sz="2000" b="1" kern="0" dirty="0">
                  <a:solidFill>
                    <a:schemeClr val="bg1"/>
                  </a:solidFill>
                </a:rPr>
                <a:t>  ( K)</a:t>
              </a:r>
              <a:r>
                <a:rPr lang="ar-SA" altLang="ar-AE" sz="2000" b="1" kern="0" dirty="0">
                  <a:solidFill>
                    <a:schemeClr val="bg1"/>
                  </a:solidFill>
                </a:rPr>
                <a:t> </a:t>
              </a:r>
              <a:endParaRPr lang="en-US" altLang="ar-AE" sz="2000" b="1" kern="0" dirty="0">
                <a:solidFill>
                  <a:schemeClr val="bg1"/>
                </a:solidFill>
              </a:endParaRPr>
            </a:p>
          </p:txBody>
        </p:sp>
        <p:sp>
          <p:nvSpPr>
            <p:cNvPr id="53272" name="Text Box 13"/>
            <p:cNvSpPr txBox="1">
              <a:spLocks noChangeArrowheads="1"/>
            </p:cNvSpPr>
            <p:nvPr/>
          </p:nvSpPr>
          <p:spPr bwMode="auto">
            <a:xfrm>
              <a:off x="3931" y="1617"/>
              <a:ext cx="2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AE" sz="2000" kern="0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53273" name="Text Box 14"/>
            <p:cNvSpPr txBox="1">
              <a:spLocks noChangeArrowheads="1"/>
            </p:cNvSpPr>
            <p:nvPr/>
          </p:nvSpPr>
          <p:spPr bwMode="auto">
            <a:xfrm>
              <a:off x="3734" y="1046"/>
              <a:ext cx="41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AE" sz="2000" kern="0" dirty="0">
                  <a:solidFill>
                    <a:schemeClr val="bg1"/>
                  </a:solidFill>
                </a:rPr>
                <a:t>500</a:t>
              </a:r>
            </a:p>
          </p:txBody>
        </p:sp>
        <p:sp>
          <p:nvSpPr>
            <p:cNvPr id="53274" name="Text Box 15"/>
            <p:cNvSpPr txBox="1">
              <a:spLocks noChangeArrowheads="1"/>
            </p:cNvSpPr>
            <p:nvPr/>
          </p:nvSpPr>
          <p:spPr bwMode="auto">
            <a:xfrm>
              <a:off x="3720" y="456"/>
              <a:ext cx="46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AE" sz="2000" kern="0" dirty="0" smtClean="0">
                  <a:solidFill>
                    <a:schemeClr val="bg1"/>
                  </a:solidFill>
                </a:rPr>
                <a:t>1000</a:t>
              </a:r>
              <a:endParaRPr lang="en-US" altLang="ar-AE" sz="2000" kern="0" dirty="0">
                <a:solidFill>
                  <a:schemeClr val="bg1"/>
                </a:solidFill>
              </a:endParaRPr>
            </a:p>
          </p:txBody>
        </p:sp>
        <p:sp>
          <p:nvSpPr>
            <p:cNvPr id="53275" name="Text Box 16"/>
            <p:cNvSpPr txBox="1">
              <a:spLocks noChangeArrowheads="1"/>
            </p:cNvSpPr>
            <p:nvPr/>
          </p:nvSpPr>
          <p:spPr bwMode="auto">
            <a:xfrm rot="16200000">
              <a:off x="3422" y="1176"/>
              <a:ext cx="84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ar-SA" altLang="ar-AE" sz="2000" b="1" kern="0" dirty="0">
                  <a:solidFill>
                    <a:schemeClr val="bg1"/>
                  </a:solidFill>
                </a:rPr>
                <a:t>الحجم </a:t>
              </a:r>
              <a:r>
                <a:rPr lang="en-US" altLang="ar-AE" sz="2000" b="1" kern="0" dirty="0">
                  <a:solidFill>
                    <a:schemeClr val="bg1"/>
                  </a:solidFill>
                </a:rPr>
                <a:t>cm</a:t>
              </a:r>
              <a:r>
                <a:rPr lang="en-US" altLang="ar-AE" sz="2000" b="1" kern="0" baseline="30000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59410" name="Line 18"/>
          <p:cNvSpPr>
            <a:spLocks noChangeShapeType="1"/>
          </p:cNvSpPr>
          <p:nvPr/>
        </p:nvSpPr>
        <p:spPr bwMode="auto">
          <a:xfrm flipV="1">
            <a:off x="8809856" y="1112667"/>
            <a:ext cx="1219200" cy="1600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2000" kern="0">
              <a:solidFill>
                <a:schemeClr val="bg1"/>
              </a:solidFill>
            </a:endParaRPr>
          </a:p>
        </p:txBody>
      </p:sp>
      <p:sp>
        <p:nvSpPr>
          <p:cNvPr id="59411" name="Line 19"/>
          <p:cNvSpPr>
            <a:spLocks noChangeShapeType="1"/>
          </p:cNvSpPr>
          <p:nvPr/>
        </p:nvSpPr>
        <p:spPr bwMode="auto">
          <a:xfrm flipV="1">
            <a:off x="8490502" y="2726268"/>
            <a:ext cx="304800" cy="381000"/>
          </a:xfrm>
          <a:prstGeom prst="line">
            <a:avLst/>
          </a:prstGeom>
          <a:noFill/>
          <a:ln w="7620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2000" kern="0">
              <a:solidFill>
                <a:schemeClr val="bg1"/>
              </a:solidFill>
            </a:endParaRPr>
          </a:p>
        </p:txBody>
      </p:sp>
      <p:sp>
        <p:nvSpPr>
          <p:cNvPr id="59412" name="Rectangle 20"/>
          <p:cNvSpPr>
            <a:spLocks noChangeArrowheads="1"/>
          </p:cNvSpPr>
          <p:nvPr/>
        </p:nvSpPr>
        <p:spPr bwMode="auto">
          <a:xfrm>
            <a:off x="2209800" y="148984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59413" name="Rectangle 21"/>
          <p:cNvSpPr>
            <a:spLocks noChangeArrowheads="1"/>
          </p:cNvSpPr>
          <p:nvPr/>
        </p:nvSpPr>
        <p:spPr bwMode="auto">
          <a:xfrm>
            <a:off x="4876800" y="148984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59414" name="Freeform 22"/>
          <p:cNvSpPr>
            <a:spLocks/>
          </p:cNvSpPr>
          <p:nvPr/>
        </p:nvSpPr>
        <p:spPr bwMode="auto">
          <a:xfrm>
            <a:off x="3581400" y="301384"/>
            <a:ext cx="635000" cy="495300"/>
          </a:xfrm>
          <a:custGeom>
            <a:avLst/>
            <a:gdLst>
              <a:gd name="T0" fmla="*/ 2147483647 w 400"/>
              <a:gd name="T1" fmla="*/ 0 h 312"/>
              <a:gd name="T2" fmla="*/ 2147483647 w 400"/>
              <a:gd name="T3" fmla="*/ 2147483647 h 312"/>
              <a:gd name="T4" fmla="*/ 2147483647 w 400"/>
              <a:gd name="T5" fmla="*/ 2147483647 h 312"/>
              <a:gd name="T6" fmla="*/ 2147483647 w 400"/>
              <a:gd name="T7" fmla="*/ 2147483647 h 312"/>
              <a:gd name="T8" fmla="*/ 2147483647 w 400"/>
              <a:gd name="T9" fmla="*/ 2147483647 h 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"/>
              <a:gd name="T16" fmla="*/ 0 h 312"/>
              <a:gd name="T17" fmla="*/ 400 w 400"/>
              <a:gd name="T18" fmla="*/ 312 h 3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" h="312">
                <a:moveTo>
                  <a:pt x="400" y="0"/>
                </a:moveTo>
                <a:cubicBezTo>
                  <a:pt x="264" y="132"/>
                  <a:pt x="128" y="264"/>
                  <a:pt x="64" y="288"/>
                </a:cubicBezTo>
                <a:cubicBezTo>
                  <a:pt x="0" y="312"/>
                  <a:pt x="8" y="184"/>
                  <a:pt x="16" y="144"/>
                </a:cubicBezTo>
                <a:cubicBezTo>
                  <a:pt x="24" y="104"/>
                  <a:pt x="48" y="32"/>
                  <a:pt x="112" y="48"/>
                </a:cubicBezTo>
                <a:cubicBezTo>
                  <a:pt x="176" y="64"/>
                  <a:pt x="288" y="152"/>
                  <a:pt x="400" y="240"/>
                </a:cubicBezTo>
              </a:path>
            </a:pathLst>
          </a:cu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ar-AE" sz="4000" ker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415" name="Rectangle 23"/>
          <p:cNvSpPr>
            <a:spLocks noChangeArrowheads="1"/>
          </p:cNvSpPr>
          <p:nvPr/>
        </p:nvSpPr>
        <p:spPr bwMode="auto">
          <a:xfrm>
            <a:off x="1828800" y="132268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59416" name="Rectangle 24"/>
          <p:cNvSpPr>
            <a:spLocks noChangeArrowheads="1"/>
          </p:cNvSpPr>
          <p:nvPr/>
        </p:nvSpPr>
        <p:spPr bwMode="auto">
          <a:xfrm>
            <a:off x="2667000" y="132268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9417" name="Rectangle 25"/>
          <p:cNvSpPr>
            <a:spLocks noChangeArrowheads="1"/>
          </p:cNvSpPr>
          <p:nvPr/>
        </p:nvSpPr>
        <p:spPr bwMode="auto">
          <a:xfrm>
            <a:off x="3657600" y="124648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59418" name="Rectangle 26"/>
          <p:cNvSpPr>
            <a:spLocks noChangeArrowheads="1"/>
          </p:cNvSpPr>
          <p:nvPr/>
        </p:nvSpPr>
        <p:spPr bwMode="auto">
          <a:xfrm>
            <a:off x="4724400" y="124648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59419" name="Rectangle 27"/>
          <p:cNvSpPr>
            <a:spLocks noChangeArrowheads="1"/>
          </p:cNvSpPr>
          <p:nvPr/>
        </p:nvSpPr>
        <p:spPr bwMode="auto">
          <a:xfrm>
            <a:off x="2025555" y="2314858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59420" name="Rectangle 28"/>
          <p:cNvSpPr>
            <a:spLocks noChangeArrowheads="1"/>
          </p:cNvSpPr>
          <p:nvPr/>
        </p:nvSpPr>
        <p:spPr bwMode="auto">
          <a:xfrm>
            <a:off x="3244755" y="2695858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9421" name="Rectangle 29"/>
          <p:cNvSpPr>
            <a:spLocks noChangeArrowheads="1"/>
          </p:cNvSpPr>
          <p:nvPr/>
        </p:nvSpPr>
        <p:spPr bwMode="auto">
          <a:xfrm>
            <a:off x="1873155" y="3229258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59423" name="Line 31"/>
          <p:cNvSpPr>
            <a:spLocks noChangeShapeType="1"/>
          </p:cNvSpPr>
          <p:nvPr/>
        </p:nvSpPr>
        <p:spPr bwMode="auto">
          <a:xfrm>
            <a:off x="1796955" y="3076858"/>
            <a:ext cx="12192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424" name="Rectangle 32"/>
          <p:cNvSpPr>
            <a:spLocks noChangeArrowheads="1"/>
          </p:cNvSpPr>
          <p:nvPr/>
        </p:nvSpPr>
        <p:spPr bwMode="auto">
          <a:xfrm>
            <a:off x="4311555" y="2619658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177955" y="4340489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40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ar-AE" sz="28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ar-AE" sz="28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397155" y="4721489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2025555" y="5254889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40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ar-AE" sz="28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ar-AE" sz="28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1949355" y="5102489"/>
            <a:ext cx="12192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4724400" y="4392809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40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ar-AE" sz="28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ar-AE" sz="28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29"/>
          <p:cNvSpPr>
            <a:spLocks noChangeArrowheads="1"/>
          </p:cNvSpPr>
          <p:nvPr/>
        </p:nvSpPr>
        <p:spPr bwMode="auto">
          <a:xfrm>
            <a:off x="4572000" y="5307209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40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ar-AE" sz="28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ar-AE" sz="28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Line 31"/>
          <p:cNvSpPr>
            <a:spLocks noChangeShapeType="1"/>
          </p:cNvSpPr>
          <p:nvPr/>
        </p:nvSpPr>
        <p:spPr bwMode="auto">
          <a:xfrm>
            <a:off x="4495800" y="5154809"/>
            <a:ext cx="12192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3879" y="6375748"/>
            <a:ext cx="1778696" cy="275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8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9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59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59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59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12" grpId="0" animBg="1"/>
      <p:bldP spid="59413" grpId="0" animBg="1"/>
      <p:bldP spid="59415" grpId="0" animBg="1"/>
      <p:bldP spid="59416" grpId="0" animBg="1"/>
      <p:bldP spid="59417" grpId="0" animBg="1"/>
      <p:bldP spid="59418" grpId="0" animBg="1"/>
      <p:bldP spid="59419" grpId="0" animBg="1"/>
      <p:bldP spid="59420" grpId="0" animBg="1"/>
      <p:bldP spid="59421" grpId="0" animBg="1"/>
      <p:bldP spid="59424" grpId="0" animBg="1"/>
      <p:bldP spid="28" grpId="0" animBg="1"/>
      <p:bldP spid="29" grpId="0" animBg="1"/>
      <p:bldP spid="30" grpId="0" animBg="1"/>
      <p:bldP spid="32" grpId="0" animBg="1"/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238539" y="265043"/>
            <a:ext cx="11781183" cy="1447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rgbClr val="CC3300"/>
                </a:solidFill>
              </a:rPr>
              <a:t>صيغة قانون شارل المستخدمة في حل معظم مسائل الحجم ودرجة الحرارة هي :</a:t>
            </a:r>
            <a:endParaRPr lang="en-US" altLang="ar-AE" sz="4000" b="1" kern="0" dirty="0">
              <a:solidFill>
                <a:srgbClr val="CC3300"/>
              </a:solidFill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989864" y="2162481"/>
            <a:ext cx="1089991" cy="659296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400" b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ar-AE" sz="4400" b="1" kern="0" baseline="-2500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2468217" y="2574236"/>
            <a:ext cx="726661" cy="494472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4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1020417" y="2955236"/>
            <a:ext cx="968881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4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895626" y="3068708"/>
            <a:ext cx="1089991" cy="659296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4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ar-AE" sz="4400" b="1" kern="0" baseline="-2500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3687417" y="2193016"/>
            <a:ext cx="1089991" cy="659296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4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ar-AE" sz="4400" b="1" kern="0" baseline="-2500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8377" name="Line 9"/>
          <p:cNvSpPr>
            <a:spLocks noChangeShapeType="1"/>
          </p:cNvSpPr>
          <p:nvPr/>
        </p:nvSpPr>
        <p:spPr bwMode="auto">
          <a:xfrm>
            <a:off x="3687417" y="2955236"/>
            <a:ext cx="968881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4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3571460" y="3068708"/>
            <a:ext cx="1089991" cy="659296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4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ar-AE" sz="4400" b="1" kern="0" baseline="-2500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10290313" y="2457452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4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ar-AE" sz="4400" b="1" kern="0" baseline="-2500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5870713" y="2457452"/>
            <a:ext cx="44196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rgbClr val="CC3300"/>
                </a:solidFill>
              </a:rPr>
              <a:t>درجة الحرارة بالكلفن.</a:t>
            </a:r>
            <a:endParaRPr lang="en-US" altLang="ar-AE" sz="4000" b="1" kern="0">
              <a:solidFill>
                <a:srgbClr val="CC33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501041" y="6363222"/>
            <a:ext cx="1967176" cy="3256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5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animBg="1"/>
      <p:bldP spid="58371" grpId="0" animBg="1"/>
      <p:bldP spid="58372" grpId="0" animBg="1"/>
      <p:bldP spid="58375" grpId="0" animBg="1"/>
      <p:bldP spid="58376" grpId="0" animBg="1"/>
      <p:bldP spid="58378" grpId="0" animBg="1"/>
      <p:bldP spid="58379" grpId="0" animBg="1"/>
      <p:bldP spid="5838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40" y="211889"/>
            <a:ext cx="1766176" cy="264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909437" y="382980"/>
            <a:ext cx="4530750" cy="75097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ar-AE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 -</a:t>
            </a:r>
            <a:r>
              <a:rPr lang="ar-SA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 </a:t>
            </a:r>
            <a:r>
              <a:rPr lang="ar-SA" sz="4000" b="1" dirty="0">
                <a:solidFill>
                  <a:schemeClr val="bg1"/>
                </a:solidFill>
                <a:ea typeface="Calibri" panose="020F0502020204030204" pitchFamily="34" charset="0"/>
              </a:rPr>
              <a:t>حل س </a:t>
            </a:r>
            <a:r>
              <a:rPr lang="en-US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4</a:t>
            </a:r>
            <a:r>
              <a:rPr lang="ar-SA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 ص </a:t>
            </a:r>
            <a:r>
              <a:rPr lang="en-US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314</a:t>
            </a:r>
            <a:endParaRPr lang="en-US" b="1" dirty="0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306481" y="1204132"/>
            <a:ext cx="9763785" cy="1409617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AE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 الحجم الذي يشغله الغاز في البالون الموجود عن اليسار عند درجة </a:t>
            </a:r>
            <a:r>
              <a:rPr lang="en-US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 K </a:t>
            </a:r>
            <a:r>
              <a:rPr lang="en-US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؟</a:t>
            </a:r>
          </a:p>
        </p:txBody>
      </p:sp>
      <p:sp>
        <p:nvSpPr>
          <p:cNvPr id="3" name="Rectangle 2"/>
          <p:cNvSpPr/>
          <p:nvPr/>
        </p:nvSpPr>
        <p:spPr>
          <a:xfrm>
            <a:off x="688932" y="6425852"/>
            <a:ext cx="1778695" cy="250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59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6909437" y="382980"/>
            <a:ext cx="4530750" cy="75097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ar-AE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 -</a:t>
            </a:r>
            <a:r>
              <a:rPr lang="ar-SA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 </a:t>
            </a:r>
            <a:r>
              <a:rPr lang="ar-SA" sz="4000" b="1" dirty="0">
                <a:solidFill>
                  <a:schemeClr val="bg1"/>
                </a:solidFill>
                <a:ea typeface="Calibri" panose="020F0502020204030204" pitchFamily="34" charset="0"/>
              </a:rPr>
              <a:t>حل س </a:t>
            </a:r>
            <a:r>
              <a:rPr lang="en-US" sz="4000" b="1" dirty="0">
                <a:solidFill>
                  <a:schemeClr val="bg1"/>
                </a:solidFill>
                <a:ea typeface="Calibri" panose="020F0502020204030204" pitchFamily="34" charset="0"/>
              </a:rPr>
              <a:t>5</a:t>
            </a:r>
            <a:r>
              <a:rPr lang="ar-SA" sz="4000" b="1" dirty="0">
                <a:solidFill>
                  <a:schemeClr val="bg1"/>
                </a:solidFill>
                <a:ea typeface="Calibri" panose="020F0502020204030204" pitchFamily="34" charset="0"/>
              </a:rPr>
              <a:t> ص </a:t>
            </a:r>
            <a:r>
              <a:rPr lang="en-US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236</a:t>
            </a:r>
            <a:endParaRPr lang="en-US" b="1" dirty="0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27797" y="1395204"/>
            <a:ext cx="10923846" cy="1365182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يشغل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غاز عند درجة حرارة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 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حجمًا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مقداره 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0.67L 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عند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أي درجة حرارة </a:t>
            </a:r>
            <a:r>
              <a:rPr lang="ar-AE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سيليزية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سيزيد الحجم </a:t>
            </a: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ليصل إلى 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1.12 L؟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797" y="6350696"/>
            <a:ext cx="1864882" cy="3256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11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7130263" y="385114"/>
            <a:ext cx="4664766" cy="75097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000" b="1" dirty="0">
                <a:solidFill>
                  <a:prstClr val="black"/>
                </a:solidFill>
                <a:ea typeface="Calibri" panose="020F0502020204030204" pitchFamily="34" charset="0"/>
              </a:rPr>
              <a:t>12</a:t>
            </a:r>
            <a:r>
              <a:rPr lang="ar-SA" sz="4000" b="1" dirty="0">
                <a:solidFill>
                  <a:prstClr val="black"/>
                </a:solidFill>
                <a:ea typeface="Calibri" panose="020F0502020204030204" pitchFamily="34" charset="0"/>
              </a:rPr>
              <a:t>- حل س </a:t>
            </a:r>
            <a:r>
              <a:rPr lang="en-US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6</a:t>
            </a:r>
            <a:r>
              <a:rPr lang="ar-SA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 </a:t>
            </a:r>
            <a:r>
              <a:rPr lang="ar-SA" sz="4000" b="1" dirty="0">
                <a:solidFill>
                  <a:prstClr val="black"/>
                </a:solidFill>
                <a:ea typeface="Calibri" panose="020F0502020204030204" pitchFamily="34" charset="0"/>
              </a:rPr>
              <a:t>ص </a:t>
            </a:r>
            <a:r>
              <a:rPr lang="en-US" sz="4000" b="1" dirty="0">
                <a:solidFill>
                  <a:schemeClr val="bg1"/>
                </a:solidFill>
                <a:ea typeface="Calibri" panose="020F0502020204030204" pitchFamily="34" charset="0"/>
              </a:rPr>
              <a:t>236</a:t>
            </a:r>
            <a:endParaRPr lang="en-US" b="1" dirty="0">
              <a:solidFill>
                <a:prstClr val="black"/>
              </a:solidFill>
              <a:ea typeface="Calibri" panose="020F0502020204030204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8364" y="1668004"/>
            <a:ext cx="11576665" cy="1409617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AE" sz="4000" b="1" dirty="0">
                <a:solidFill>
                  <a:prstClr val="black"/>
                </a:solidFill>
                <a:ea typeface="Calibri" panose="020F0502020204030204" pitchFamily="34" charset="0"/>
              </a:rPr>
              <a:t>إذا انخفضت درجة الحرارة </a:t>
            </a:r>
            <a:r>
              <a:rPr lang="ar-AE" sz="4000" b="1" dirty="0" err="1">
                <a:solidFill>
                  <a:prstClr val="black"/>
                </a:solidFill>
                <a:ea typeface="Calibri" panose="020F0502020204030204" pitchFamily="34" charset="0"/>
              </a:rPr>
              <a:t>السيليزية</a:t>
            </a:r>
            <a:r>
              <a:rPr lang="ar-AE" sz="4000" b="1" dirty="0">
                <a:solidFill>
                  <a:prstClr val="black"/>
                </a:solidFill>
                <a:ea typeface="Calibri" panose="020F0502020204030204" pitchFamily="34" charset="0"/>
              </a:rPr>
              <a:t> لعينة من الغاز حجمها </a:t>
            </a:r>
            <a:r>
              <a:rPr lang="en-US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3.0L </a:t>
            </a:r>
            <a:r>
              <a:rPr lang="ar-AE" sz="4000" b="1" dirty="0">
                <a:solidFill>
                  <a:prstClr val="black"/>
                </a:solidFill>
                <a:ea typeface="Calibri" panose="020F0502020204030204" pitchFamily="34" charset="0"/>
              </a:rPr>
              <a:t>من </a:t>
            </a:r>
            <a:r>
              <a:rPr lang="en-US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C </a:t>
            </a:r>
            <a:r>
              <a:rPr lang="ar-AE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°</a:t>
            </a:r>
            <a:r>
              <a:rPr lang="en-US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 80.0 </a:t>
            </a:r>
            <a:r>
              <a:rPr lang="ar-AE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إلى  </a:t>
            </a:r>
            <a:r>
              <a:rPr lang="en-US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C</a:t>
            </a:r>
            <a:r>
              <a:rPr lang="ar-AE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 °</a:t>
            </a:r>
            <a:r>
              <a:rPr lang="en-US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 30.0</a:t>
            </a:r>
            <a:r>
              <a:rPr lang="ar-AE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فما </a:t>
            </a:r>
            <a:r>
              <a:rPr lang="ar-AE" sz="4000" b="1" dirty="0">
                <a:solidFill>
                  <a:prstClr val="black"/>
                </a:solidFill>
                <a:ea typeface="Calibri" panose="020F0502020204030204" pitchFamily="34" charset="0"/>
              </a:rPr>
              <a:t>الحجم الجديد للغاز؟</a:t>
            </a:r>
            <a:endParaRPr lang="en-US" b="1" dirty="0">
              <a:solidFill>
                <a:prstClr val="black"/>
              </a:solidFill>
              <a:ea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1353" y="6400800"/>
            <a:ext cx="1828800" cy="263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6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7130263" y="221338"/>
            <a:ext cx="4664766" cy="717761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000" b="1" dirty="0">
                <a:solidFill>
                  <a:prstClr val="black"/>
                </a:solidFill>
                <a:ea typeface="Calibri" panose="020F0502020204030204" pitchFamily="34" charset="0"/>
              </a:rPr>
              <a:t>12</a:t>
            </a:r>
            <a:r>
              <a:rPr lang="ar-SA" sz="4000" b="1" dirty="0">
                <a:solidFill>
                  <a:prstClr val="black"/>
                </a:solidFill>
                <a:ea typeface="Calibri" panose="020F0502020204030204" pitchFamily="34" charset="0"/>
              </a:rPr>
              <a:t>- حل س </a:t>
            </a:r>
            <a:r>
              <a:rPr lang="en-US" sz="4000" b="1" dirty="0">
                <a:solidFill>
                  <a:prstClr val="black"/>
                </a:solidFill>
                <a:ea typeface="Calibri" panose="020F0502020204030204" pitchFamily="34" charset="0"/>
              </a:rPr>
              <a:t>7</a:t>
            </a:r>
            <a:r>
              <a:rPr lang="ar-SA" sz="4000" b="1" dirty="0">
                <a:solidFill>
                  <a:prstClr val="black"/>
                </a:solidFill>
                <a:ea typeface="Calibri" panose="020F0502020204030204" pitchFamily="34" charset="0"/>
              </a:rPr>
              <a:t> ص </a:t>
            </a:r>
            <a:r>
              <a:rPr lang="en-US" sz="4000" b="1" dirty="0">
                <a:solidFill>
                  <a:schemeClr val="bg1"/>
                </a:solidFill>
                <a:ea typeface="Calibri" panose="020F0502020204030204" pitchFamily="34" charset="0"/>
              </a:rPr>
              <a:t>236</a:t>
            </a:r>
            <a:endParaRPr lang="en-US" b="1" dirty="0">
              <a:solidFill>
                <a:prstClr val="black"/>
              </a:solidFill>
              <a:ea typeface="Calibri" panose="020F0502020204030204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50380" y="971956"/>
            <a:ext cx="11576665" cy="1409617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AE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 </a:t>
            </a:r>
            <a:r>
              <a:rPr lang="ar-AE" sz="4000" b="1" dirty="0">
                <a:solidFill>
                  <a:prstClr val="black"/>
                </a:solidFill>
                <a:ea typeface="Calibri" panose="020F0502020204030204" pitchFamily="34" charset="0"/>
              </a:rPr>
              <a:t>يشغل غاز حجمًا مقداره </a:t>
            </a:r>
            <a:r>
              <a:rPr lang="en-US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0.67L </a:t>
            </a:r>
            <a:r>
              <a:rPr lang="ar-AE" sz="4000" b="1" dirty="0">
                <a:solidFill>
                  <a:prstClr val="black"/>
                </a:solidFill>
                <a:ea typeface="Calibri" panose="020F0502020204030204" pitchFamily="34" charset="0"/>
              </a:rPr>
              <a:t>عند درجة حرارة </a:t>
            </a:r>
            <a:r>
              <a:rPr lang="ar-AE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350K </a:t>
            </a:r>
            <a:r>
              <a:rPr lang="ar-AE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  ما </a:t>
            </a:r>
            <a:r>
              <a:rPr lang="ar-AE" sz="4000" b="1" dirty="0">
                <a:solidFill>
                  <a:prstClr val="black"/>
                </a:solidFill>
                <a:ea typeface="Calibri" panose="020F0502020204030204" pitchFamily="34" charset="0"/>
              </a:rPr>
              <a:t>درجة الحرارة </a:t>
            </a:r>
            <a:r>
              <a:rPr lang="ar-AE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اللازمة لخفض </a:t>
            </a:r>
            <a:r>
              <a:rPr lang="ar-AE" sz="4000" b="1" dirty="0">
                <a:solidFill>
                  <a:prstClr val="black"/>
                </a:solidFill>
                <a:ea typeface="Calibri" panose="020F0502020204030204" pitchFamily="34" charset="0"/>
              </a:rPr>
              <a:t>الحجم بمقدار % </a:t>
            </a:r>
            <a:r>
              <a:rPr lang="en-US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45</a:t>
            </a:r>
            <a:r>
              <a:rPr lang="ar-AE" sz="40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 </a:t>
            </a:r>
            <a:r>
              <a:rPr lang="ar-AE" sz="4000" b="1" dirty="0">
                <a:solidFill>
                  <a:prstClr val="black"/>
                </a:solidFill>
                <a:ea typeface="Calibri" panose="020F0502020204030204" pitchFamily="34" charset="0"/>
              </a:rPr>
              <a:t>؟</a:t>
            </a:r>
            <a:endParaRPr lang="en-US" b="1" dirty="0">
              <a:solidFill>
                <a:prstClr val="black"/>
              </a:solidFill>
              <a:ea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8932" y="6425852"/>
            <a:ext cx="1778695" cy="1753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3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44557" y="1198683"/>
            <a:ext cx="11502887" cy="1409617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4000" dirty="0">
                <a:solidFill>
                  <a:schemeClr val="bg1"/>
                </a:solidFill>
                <a:ea typeface="Calibri" panose="020F0502020204030204" pitchFamily="34" charset="0"/>
              </a:rPr>
              <a:t>13-(.....................</a:t>
            </a:r>
            <a:r>
              <a:rPr lang="ar-AE" sz="4000" dirty="0">
                <a:solidFill>
                  <a:schemeClr val="bg1"/>
                </a:solidFill>
                <a:ea typeface="Calibri" panose="020F0502020204030204" pitchFamily="34" charset="0"/>
              </a:rPr>
              <a:t> </a:t>
            </a:r>
            <a:r>
              <a:rPr lang="ar-SA" sz="4000" dirty="0">
                <a:solidFill>
                  <a:schemeClr val="bg1"/>
                </a:solidFill>
                <a:ea typeface="Calibri" panose="020F0502020204030204" pitchFamily="34" charset="0"/>
              </a:rPr>
              <a:t>) قانون يدرس العلاقة بين الضغط ودرجة الحرارة.</a:t>
            </a:r>
            <a:r>
              <a:rPr lang="ar-SA" dirty="0">
                <a:solidFill>
                  <a:schemeClr val="bg1"/>
                </a:solidFill>
                <a:ea typeface="Calibri" panose="020F0502020204030204" pitchFamily="34" charset="0"/>
              </a:rPr>
              <a:t> </a:t>
            </a:r>
            <a:endParaRPr lang="en-US" dirty="0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832035" y="1198683"/>
            <a:ext cx="3005732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قانون جايلوساك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302758" y="127081"/>
            <a:ext cx="6456726" cy="762000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ar-AE" sz="4800" b="1" i="0" u="none" strike="noStrike" kern="0" cap="none" spc="0" normalizeH="0" baseline="0" noProof="0" dirty="0" smtClean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ar-SA" altLang="ar-AE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قانون </a:t>
            </a:r>
            <a:r>
              <a:rPr kumimoji="0" lang="ar-SA" altLang="ar-AE" sz="4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جايلوساك</a:t>
            </a:r>
            <a:r>
              <a:rPr kumimoji="0" lang="ar-AE" altLang="ar-AE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altLang="ar-AE" sz="4800" b="1" kern="0" dirty="0">
                <a:solidFill>
                  <a:schemeClr val="bg1"/>
                </a:solidFill>
              </a:rPr>
              <a:t>ص</a:t>
            </a:r>
            <a:r>
              <a:rPr lang="en-US" altLang="ar-AE" sz="4800" b="1" kern="0" dirty="0">
                <a:solidFill>
                  <a:schemeClr val="bg1"/>
                </a:solidFill>
              </a:rPr>
              <a:t>   </a:t>
            </a:r>
            <a:r>
              <a:rPr lang="en-US" altLang="ar-AE" sz="4800" b="1" kern="0" dirty="0" smtClean="0">
                <a:solidFill>
                  <a:schemeClr val="bg1"/>
                </a:solidFill>
              </a:rPr>
              <a:t>237 </a:t>
            </a:r>
            <a:endParaRPr lang="en-US" altLang="ar-AE" sz="4800" b="1" kern="0" dirty="0">
              <a:solidFill>
                <a:schemeClr val="bg1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ar-AE" sz="48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44557" y="2913100"/>
            <a:ext cx="11502887" cy="1376402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4000">
                <a:solidFill>
                  <a:schemeClr val="bg1"/>
                </a:solidFill>
                <a:ea typeface="Calibri" panose="020F0502020204030204" pitchFamily="34" charset="0"/>
              </a:rPr>
              <a:t>14- فسر: زيادة ضغط عينة من الغاز بزيادة درجة الحرارة عند ثبات الحجم.</a:t>
            </a:r>
            <a:endParaRPr lang="en-US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344557" y="4401281"/>
            <a:ext cx="11502887" cy="193899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لأن الطاقة الحركية تزداد فتزداد سعة جزيئات الغاز وبالتالي يزداد عدد اصطداماتها مع جدران الوعاء وحتى يبقى الضغط ثابتاً لا بد من ازدياد الحجم. </a:t>
            </a:r>
          </a:p>
        </p:txBody>
      </p:sp>
      <p:sp>
        <p:nvSpPr>
          <p:cNvPr id="2" name="Rectangle 1"/>
          <p:cNvSpPr/>
          <p:nvPr/>
        </p:nvSpPr>
        <p:spPr>
          <a:xfrm>
            <a:off x="588723" y="6340273"/>
            <a:ext cx="1853852" cy="311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4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9" name="Line 31"/>
          <p:cNvSpPr>
            <a:spLocks noChangeShapeType="1"/>
          </p:cNvSpPr>
          <p:nvPr/>
        </p:nvSpPr>
        <p:spPr bwMode="auto">
          <a:xfrm>
            <a:off x="8891104" y="2002263"/>
            <a:ext cx="899401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2400" ker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50" y="1671638"/>
            <a:ext cx="621030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50360" y="1603770"/>
            <a:ext cx="9144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P1</a:t>
            </a:r>
            <a:endParaRPr lang="en-US" altLang="ar-AE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882696" y="1807346"/>
            <a:ext cx="73449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193496" y="2122378"/>
            <a:ext cx="9906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T1</a:t>
            </a:r>
            <a:endParaRPr lang="en-US" altLang="ar-AE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117296" y="2215642"/>
            <a:ext cx="899401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2400" ker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1357875" y="1588615"/>
            <a:ext cx="1618054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</a:t>
            </a:r>
            <a:r>
              <a:rPr lang="en-US" altLang="ar-AE" sz="2400" b="1" kern="0" dirty="0" err="1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endParaRPr lang="en-US" altLang="ar-AE" sz="24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1617010" y="2064648"/>
            <a:ext cx="9906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150K</a:t>
            </a:r>
            <a:endParaRPr lang="en-US" altLang="ar-AE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Line 31"/>
          <p:cNvSpPr>
            <a:spLocks noChangeShapeType="1"/>
          </p:cNvSpPr>
          <p:nvPr/>
        </p:nvSpPr>
        <p:spPr bwMode="auto">
          <a:xfrm>
            <a:off x="1483197" y="2177176"/>
            <a:ext cx="1219949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24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28"/>
          <p:cNvSpPr>
            <a:spLocks noChangeArrowheads="1"/>
          </p:cNvSpPr>
          <p:nvPr/>
        </p:nvSpPr>
        <p:spPr bwMode="auto">
          <a:xfrm>
            <a:off x="1035096" y="2918506"/>
            <a:ext cx="73449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6" name="Rectangle 27"/>
          <p:cNvSpPr>
            <a:spLocks noChangeArrowheads="1"/>
          </p:cNvSpPr>
          <p:nvPr/>
        </p:nvSpPr>
        <p:spPr bwMode="auto">
          <a:xfrm>
            <a:off x="1401309" y="2941385"/>
            <a:ext cx="1833932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0.01 </a:t>
            </a:r>
            <a:r>
              <a:rPr lang="en-US" altLang="ar-AE" sz="2400" b="1" kern="0" dirty="0" err="1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r>
              <a:rPr lang="en-US" altLang="ar-AE" sz="24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/K</a:t>
            </a:r>
            <a:endParaRPr lang="en-US" altLang="ar-AE" sz="24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28"/>
          <p:cNvSpPr>
            <a:spLocks noChangeArrowheads="1"/>
          </p:cNvSpPr>
          <p:nvPr/>
        </p:nvSpPr>
        <p:spPr bwMode="auto">
          <a:xfrm>
            <a:off x="1162965" y="3740650"/>
            <a:ext cx="73449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8" name="Rectangle 28"/>
          <p:cNvSpPr>
            <a:spLocks noChangeArrowheads="1"/>
          </p:cNvSpPr>
          <p:nvPr/>
        </p:nvSpPr>
        <p:spPr bwMode="auto">
          <a:xfrm>
            <a:off x="1642917" y="3756570"/>
            <a:ext cx="1152467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28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ثابت</a:t>
            </a:r>
            <a:endParaRPr lang="en-US" altLang="ar-AE" sz="28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27"/>
          <p:cNvSpPr>
            <a:spLocks noChangeArrowheads="1"/>
          </p:cNvSpPr>
          <p:nvPr/>
        </p:nvSpPr>
        <p:spPr bwMode="auto">
          <a:xfrm>
            <a:off x="9024168" y="1390391"/>
            <a:ext cx="9144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</a:t>
            </a:r>
            <a:endParaRPr lang="en-US" altLang="ar-AE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28"/>
          <p:cNvSpPr>
            <a:spLocks noChangeArrowheads="1"/>
          </p:cNvSpPr>
          <p:nvPr/>
        </p:nvSpPr>
        <p:spPr bwMode="auto">
          <a:xfrm>
            <a:off x="9656504" y="1593967"/>
            <a:ext cx="73449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1" name="Rectangle 29"/>
          <p:cNvSpPr>
            <a:spLocks noChangeArrowheads="1"/>
          </p:cNvSpPr>
          <p:nvPr/>
        </p:nvSpPr>
        <p:spPr bwMode="auto">
          <a:xfrm>
            <a:off x="8967304" y="1908999"/>
            <a:ext cx="9906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T2</a:t>
            </a:r>
            <a:endParaRPr lang="en-US" altLang="ar-AE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tangle 27"/>
          <p:cNvSpPr>
            <a:spLocks noChangeArrowheads="1"/>
          </p:cNvSpPr>
          <p:nvPr/>
        </p:nvSpPr>
        <p:spPr bwMode="auto">
          <a:xfrm>
            <a:off x="10090739" y="1375236"/>
            <a:ext cx="1618054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altLang="ar-AE" sz="2400" b="1" kern="0" dirty="0" err="1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endParaRPr lang="en-US" altLang="ar-AE" sz="24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29"/>
          <p:cNvSpPr>
            <a:spLocks noChangeArrowheads="1"/>
          </p:cNvSpPr>
          <p:nvPr/>
        </p:nvSpPr>
        <p:spPr bwMode="auto">
          <a:xfrm>
            <a:off x="10363522" y="1837621"/>
            <a:ext cx="9906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300K</a:t>
            </a:r>
            <a:endParaRPr lang="en-US" altLang="ar-AE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Line 31"/>
          <p:cNvSpPr>
            <a:spLocks noChangeShapeType="1"/>
          </p:cNvSpPr>
          <p:nvPr/>
        </p:nvSpPr>
        <p:spPr bwMode="auto">
          <a:xfrm flipV="1">
            <a:off x="10379837" y="1963795"/>
            <a:ext cx="974286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24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28"/>
          <p:cNvSpPr>
            <a:spLocks noChangeArrowheads="1"/>
          </p:cNvSpPr>
          <p:nvPr/>
        </p:nvSpPr>
        <p:spPr bwMode="auto">
          <a:xfrm>
            <a:off x="9808904" y="2705127"/>
            <a:ext cx="73449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6" name="Rectangle 27"/>
          <p:cNvSpPr>
            <a:spLocks noChangeArrowheads="1"/>
          </p:cNvSpPr>
          <p:nvPr/>
        </p:nvSpPr>
        <p:spPr bwMode="auto">
          <a:xfrm>
            <a:off x="10175117" y="2728006"/>
            <a:ext cx="1833932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24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0.01 </a:t>
            </a:r>
            <a:r>
              <a:rPr lang="en-US" altLang="ar-AE" sz="2400" b="1" kern="0" dirty="0" err="1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r>
              <a:rPr lang="en-US" altLang="ar-AE" sz="2400" b="1" kern="0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/K</a:t>
            </a:r>
            <a:endParaRPr lang="en-US" altLang="ar-AE" sz="2400" b="1" kern="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28"/>
          <p:cNvSpPr>
            <a:spLocks noChangeArrowheads="1"/>
          </p:cNvSpPr>
          <p:nvPr/>
        </p:nvSpPr>
        <p:spPr bwMode="auto">
          <a:xfrm>
            <a:off x="9936773" y="3527271"/>
            <a:ext cx="73449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8" name="Rectangle 28"/>
          <p:cNvSpPr>
            <a:spLocks noChangeArrowheads="1"/>
          </p:cNvSpPr>
          <p:nvPr/>
        </p:nvSpPr>
        <p:spPr bwMode="auto">
          <a:xfrm>
            <a:off x="10416725" y="3543191"/>
            <a:ext cx="1152467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28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ثابت</a:t>
            </a:r>
            <a:endParaRPr lang="en-US" altLang="ar-AE" sz="28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رابط مستقيم 26"/>
          <p:cNvCxnSpPr/>
          <p:nvPr/>
        </p:nvCxnSpPr>
        <p:spPr>
          <a:xfrm>
            <a:off x="8986640" y="614149"/>
            <a:ext cx="76200" cy="5227093"/>
          </a:xfrm>
          <a:prstGeom prst="line">
            <a:avLst/>
          </a:prstGeom>
          <a:ln w="76200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رابط مستقيم 50"/>
          <p:cNvCxnSpPr/>
          <p:nvPr/>
        </p:nvCxnSpPr>
        <p:spPr>
          <a:xfrm flipH="1">
            <a:off x="3068121" y="614148"/>
            <a:ext cx="77273" cy="5227094"/>
          </a:xfrm>
          <a:prstGeom prst="line">
            <a:avLst/>
          </a:prstGeom>
          <a:ln w="76200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601249" y="6450904"/>
            <a:ext cx="1853852" cy="237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7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2" grpId="0"/>
      <p:bldP spid="33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5" grpId="0"/>
      <p:bldP spid="46" grpId="0"/>
      <p:bldP spid="47" grpId="0"/>
      <p:bldP spid="4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33</a:t>
            </a:fld>
            <a:endParaRPr lang="en-US"/>
          </a:p>
        </p:txBody>
      </p:sp>
      <p:grpSp>
        <p:nvGrpSpPr>
          <p:cNvPr id="8" name="مجموعة 7"/>
          <p:cNvGrpSpPr/>
          <p:nvPr/>
        </p:nvGrpSpPr>
        <p:grpSpPr>
          <a:xfrm>
            <a:off x="1020810" y="873460"/>
            <a:ext cx="9078533" cy="5162726"/>
            <a:chOff x="1020810" y="873460"/>
            <a:chExt cx="9078533" cy="5162726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6610" y="873460"/>
              <a:ext cx="8392733" cy="4517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8"/>
            <p:cNvSpPr>
              <a:spLocks noChangeArrowheads="1"/>
            </p:cNvSpPr>
            <p:nvPr/>
          </p:nvSpPr>
          <p:spPr bwMode="auto">
            <a:xfrm rot="16200000">
              <a:off x="787476" y="2622739"/>
              <a:ext cx="1152467" cy="68580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ar-SA" altLang="ar-AE" sz="3200" b="1" kern="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الضغط</a:t>
              </a:r>
              <a:endParaRPr lang="en-US" altLang="ar-AE" sz="32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28"/>
            <p:cNvSpPr>
              <a:spLocks noChangeArrowheads="1"/>
            </p:cNvSpPr>
            <p:nvPr/>
          </p:nvSpPr>
          <p:spPr bwMode="auto">
            <a:xfrm>
              <a:off x="4203510" y="5350386"/>
              <a:ext cx="2597624" cy="68580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ar-SA" altLang="ar-AE" sz="3200" b="1" kern="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درجة الحرارة </a:t>
              </a:r>
              <a:r>
                <a:rPr lang="en-US" altLang="ar-AE" sz="3200" b="1" kern="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endParaRPr lang="en-US" altLang="ar-AE" sz="32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3713577" y="165123"/>
            <a:ext cx="5174277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32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الضغط مقابل درجة الحرارة بالكلفن</a:t>
            </a:r>
            <a:endParaRPr lang="en-US" altLang="ar-AE" sz="32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6301" y="6363222"/>
            <a:ext cx="1878904" cy="300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9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543800" y="228600"/>
            <a:ext cx="2654300" cy="2743200"/>
            <a:chOff x="3696" y="1680"/>
            <a:chExt cx="1672" cy="1728"/>
          </a:xfrm>
        </p:grpSpPr>
        <p:sp>
          <p:nvSpPr>
            <p:cNvPr id="57361" name="Line 3"/>
            <p:cNvSpPr>
              <a:spLocks noChangeShapeType="1"/>
            </p:cNvSpPr>
            <p:nvPr/>
          </p:nvSpPr>
          <p:spPr bwMode="auto">
            <a:xfrm>
              <a:off x="4167" y="1680"/>
              <a:ext cx="0" cy="12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 kern="0">
                <a:solidFill>
                  <a:schemeClr val="bg1"/>
                </a:solidFill>
              </a:endParaRPr>
            </a:p>
          </p:txBody>
        </p:sp>
        <p:sp>
          <p:nvSpPr>
            <p:cNvPr id="57362" name="Line 4"/>
            <p:cNvSpPr>
              <a:spLocks noChangeShapeType="1"/>
            </p:cNvSpPr>
            <p:nvPr/>
          </p:nvSpPr>
          <p:spPr bwMode="auto">
            <a:xfrm>
              <a:off x="4185" y="2976"/>
              <a:ext cx="1102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 kern="0">
                <a:solidFill>
                  <a:schemeClr val="bg1"/>
                </a:solidFill>
              </a:endParaRPr>
            </a:p>
          </p:txBody>
        </p:sp>
        <p:sp>
          <p:nvSpPr>
            <p:cNvPr id="57363" name="Text Box 5"/>
            <p:cNvSpPr txBox="1">
              <a:spLocks noChangeArrowheads="1"/>
            </p:cNvSpPr>
            <p:nvPr/>
          </p:nvSpPr>
          <p:spPr bwMode="auto">
            <a:xfrm>
              <a:off x="4142" y="2985"/>
              <a:ext cx="32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AE" sz="1000" kern="0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57364" name="Text Box 6"/>
            <p:cNvSpPr txBox="1">
              <a:spLocks noChangeArrowheads="1"/>
            </p:cNvSpPr>
            <p:nvPr/>
          </p:nvSpPr>
          <p:spPr bwMode="auto">
            <a:xfrm>
              <a:off x="4415" y="2994"/>
              <a:ext cx="33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AE" sz="1000" kern="0">
                  <a:solidFill>
                    <a:schemeClr val="bg1"/>
                  </a:solidFill>
                </a:rPr>
                <a:t>200</a:t>
              </a:r>
            </a:p>
          </p:txBody>
        </p:sp>
        <p:sp>
          <p:nvSpPr>
            <p:cNvPr id="57365" name="Text Box 7"/>
            <p:cNvSpPr txBox="1">
              <a:spLocks noChangeArrowheads="1"/>
            </p:cNvSpPr>
            <p:nvPr/>
          </p:nvSpPr>
          <p:spPr bwMode="auto">
            <a:xfrm>
              <a:off x="4732" y="3014"/>
              <a:ext cx="30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AE" sz="1000" kern="0">
                  <a:solidFill>
                    <a:schemeClr val="bg1"/>
                  </a:solidFill>
                </a:rPr>
                <a:t>400</a:t>
              </a:r>
            </a:p>
          </p:txBody>
        </p:sp>
        <p:sp>
          <p:nvSpPr>
            <p:cNvPr id="57366" name="Text Box 8"/>
            <p:cNvSpPr txBox="1">
              <a:spLocks noChangeArrowheads="1"/>
            </p:cNvSpPr>
            <p:nvPr/>
          </p:nvSpPr>
          <p:spPr bwMode="auto">
            <a:xfrm>
              <a:off x="5049" y="3024"/>
              <a:ext cx="31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AE" sz="1000" kern="0">
                  <a:solidFill>
                    <a:schemeClr val="bg1"/>
                  </a:solidFill>
                </a:rPr>
                <a:t>6</a:t>
              </a:r>
              <a:r>
                <a:rPr lang="ar-SA" altLang="ar-AE" sz="1000" kern="0">
                  <a:solidFill>
                    <a:schemeClr val="bg1"/>
                  </a:solidFill>
                </a:rPr>
                <a:t>00</a:t>
              </a:r>
              <a:endParaRPr lang="en-US" altLang="ar-AE" sz="1000" kern="0">
                <a:solidFill>
                  <a:schemeClr val="bg1"/>
                </a:solidFill>
              </a:endParaRPr>
            </a:p>
          </p:txBody>
        </p:sp>
        <p:sp>
          <p:nvSpPr>
            <p:cNvPr id="57367" name="Text Box 9"/>
            <p:cNvSpPr txBox="1">
              <a:spLocks noChangeArrowheads="1"/>
            </p:cNvSpPr>
            <p:nvPr/>
          </p:nvSpPr>
          <p:spPr bwMode="auto">
            <a:xfrm>
              <a:off x="4224" y="3177"/>
              <a:ext cx="109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ar-SA" altLang="ar-AE" b="1" kern="0" dirty="0">
                  <a:solidFill>
                    <a:schemeClr val="bg1"/>
                  </a:solidFill>
                </a:rPr>
                <a:t>درجة الحرارة</a:t>
              </a:r>
              <a:r>
                <a:rPr lang="en-US" altLang="ar-AE" b="1" kern="0" dirty="0">
                  <a:solidFill>
                    <a:schemeClr val="bg1"/>
                  </a:solidFill>
                </a:rPr>
                <a:t>  ( K)</a:t>
              </a:r>
              <a:r>
                <a:rPr lang="ar-SA" altLang="ar-AE" b="1" kern="0" dirty="0">
                  <a:solidFill>
                    <a:schemeClr val="bg1"/>
                  </a:solidFill>
                </a:rPr>
                <a:t> </a:t>
              </a:r>
              <a:endParaRPr lang="en-US" altLang="ar-AE" b="1" kern="0" dirty="0">
                <a:solidFill>
                  <a:schemeClr val="bg1"/>
                </a:solidFill>
              </a:endParaRPr>
            </a:p>
          </p:txBody>
        </p:sp>
        <p:sp>
          <p:nvSpPr>
            <p:cNvPr id="57368" name="Text Box 10"/>
            <p:cNvSpPr txBox="1">
              <a:spLocks noChangeArrowheads="1"/>
            </p:cNvSpPr>
            <p:nvPr/>
          </p:nvSpPr>
          <p:spPr bwMode="auto">
            <a:xfrm>
              <a:off x="3979" y="2928"/>
              <a:ext cx="20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AE" sz="1000" kern="0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57369" name="Text Box 11"/>
            <p:cNvSpPr txBox="1">
              <a:spLocks noChangeArrowheads="1"/>
            </p:cNvSpPr>
            <p:nvPr/>
          </p:nvSpPr>
          <p:spPr bwMode="auto">
            <a:xfrm>
              <a:off x="3889" y="2294"/>
              <a:ext cx="25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AE" sz="1000" kern="0">
                  <a:solidFill>
                    <a:schemeClr val="bg1"/>
                  </a:solidFill>
                </a:rPr>
                <a:t>3.0</a:t>
              </a:r>
            </a:p>
          </p:txBody>
        </p:sp>
        <p:sp>
          <p:nvSpPr>
            <p:cNvPr id="57370" name="Text Box 12"/>
            <p:cNvSpPr txBox="1">
              <a:spLocks noChangeArrowheads="1"/>
            </p:cNvSpPr>
            <p:nvPr/>
          </p:nvSpPr>
          <p:spPr bwMode="auto">
            <a:xfrm>
              <a:off x="3907" y="1718"/>
              <a:ext cx="31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ar-AE" sz="1000" kern="0">
                  <a:solidFill>
                    <a:schemeClr val="bg1"/>
                  </a:solidFill>
                </a:rPr>
                <a:t>6.0</a:t>
              </a:r>
            </a:p>
          </p:txBody>
        </p:sp>
        <p:sp>
          <p:nvSpPr>
            <p:cNvPr id="57371" name="Text Box 13"/>
            <p:cNvSpPr txBox="1">
              <a:spLocks noChangeArrowheads="1"/>
            </p:cNvSpPr>
            <p:nvPr/>
          </p:nvSpPr>
          <p:spPr bwMode="auto">
            <a:xfrm rot="-5400000">
              <a:off x="3392" y="2200"/>
              <a:ext cx="8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ar-SA" altLang="ar-AE" b="1" kern="0" dirty="0">
                  <a:solidFill>
                    <a:schemeClr val="bg1"/>
                  </a:solidFill>
                </a:rPr>
                <a:t>الضغط</a:t>
              </a:r>
              <a:r>
                <a:rPr lang="en-US" altLang="ar-AE" b="1" kern="0" dirty="0">
                  <a:solidFill>
                    <a:schemeClr val="bg1"/>
                  </a:solidFill>
                </a:rPr>
                <a:t>(atm) </a:t>
              </a:r>
              <a:endParaRPr lang="en-US" altLang="ar-AE" b="1" kern="0" baseline="30000" dirty="0">
                <a:solidFill>
                  <a:schemeClr val="bg1"/>
                </a:solidFill>
              </a:endParaRPr>
            </a:p>
          </p:txBody>
        </p:sp>
      </p:grpSp>
      <p:sp>
        <p:nvSpPr>
          <p:cNvPr id="56334" name="Line 14"/>
          <p:cNvSpPr>
            <a:spLocks noChangeShapeType="1"/>
          </p:cNvSpPr>
          <p:nvPr/>
        </p:nvSpPr>
        <p:spPr bwMode="auto">
          <a:xfrm flipV="1">
            <a:off x="9067800" y="685800"/>
            <a:ext cx="1143000" cy="990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kern="0">
              <a:solidFill>
                <a:sysClr val="windowText" lastClr="000000"/>
              </a:solidFill>
            </a:endParaRPr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V="1">
            <a:off x="8305800" y="1676400"/>
            <a:ext cx="762000" cy="609600"/>
          </a:xfrm>
          <a:prstGeom prst="line">
            <a:avLst/>
          </a:prstGeom>
          <a:noFill/>
          <a:ln w="7620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kern="0">
              <a:solidFill>
                <a:sysClr val="windowText" lastClr="000000"/>
              </a:solidFill>
            </a:endParaRPr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2209800" y="3810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4876800" y="381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</a:p>
        </p:txBody>
      </p:sp>
      <p:sp>
        <p:nvSpPr>
          <p:cNvPr id="56338" name="Freeform 18"/>
          <p:cNvSpPr>
            <a:spLocks/>
          </p:cNvSpPr>
          <p:nvPr/>
        </p:nvSpPr>
        <p:spPr bwMode="auto">
          <a:xfrm>
            <a:off x="3581400" y="533400"/>
            <a:ext cx="635000" cy="495300"/>
          </a:xfrm>
          <a:custGeom>
            <a:avLst/>
            <a:gdLst>
              <a:gd name="T0" fmla="*/ 2147483647 w 400"/>
              <a:gd name="T1" fmla="*/ 0 h 312"/>
              <a:gd name="T2" fmla="*/ 2147483647 w 400"/>
              <a:gd name="T3" fmla="*/ 2147483647 h 312"/>
              <a:gd name="T4" fmla="*/ 2147483647 w 400"/>
              <a:gd name="T5" fmla="*/ 2147483647 h 312"/>
              <a:gd name="T6" fmla="*/ 2147483647 w 400"/>
              <a:gd name="T7" fmla="*/ 2147483647 h 312"/>
              <a:gd name="T8" fmla="*/ 2147483647 w 400"/>
              <a:gd name="T9" fmla="*/ 2147483647 h 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"/>
              <a:gd name="T16" fmla="*/ 0 h 312"/>
              <a:gd name="T17" fmla="*/ 400 w 400"/>
              <a:gd name="T18" fmla="*/ 312 h 3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" h="312">
                <a:moveTo>
                  <a:pt x="400" y="0"/>
                </a:moveTo>
                <a:cubicBezTo>
                  <a:pt x="264" y="132"/>
                  <a:pt x="128" y="264"/>
                  <a:pt x="64" y="288"/>
                </a:cubicBezTo>
                <a:cubicBezTo>
                  <a:pt x="0" y="312"/>
                  <a:pt x="8" y="184"/>
                  <a:pt x="16" y="144"/>
                </a:cubicBezTo>
                <a:cubicBezTo>
                  <a:pt x="24" y="104"/>
                  <a:pt x="48" y="32"/>
                  <a:pt x="112" y="48"/>
                </a:cubicBezTo>
                <a:cubicBezTo>
                  <a:pt x="176" y="64"/>
                  <a:pt x="288" y="152"/>
                  <a:pt x="400" y="240"/>
                </a:cubicBezTo>
              </a:path>
            </a:pathLst>
          </a:cu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ar-AE" kern="0">
              <a:solidFill>
                <a:sysClr val="windowText" lastClr="000000"/>
              </a:solidFill>
            </a:endParaRPr>
          </a:p>
        </p:txBody>
      </p:sp>
      <p:sp>
        <p:nvSpPr>
          <p:cNvPr id="56339" name="Rectangle 19"/>
          <p:cNvSpPr>
            <a:spLocks noChangeArrowheads="1"/>
          </p:cNvSpPr>
          <p:nvPr/>
        </p:nvSpPr>
        <p:spPr bwMode="auto">
          <a:xfrm>
            <a:off x="1828800" y="22098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</a:p>
        </p:txBody>
      </p:sp>
      <p:sp>
        <p:nvSpPr>
          <p:cNvPr id="56340" name="Rectangle 20"/>
          <p:cNvSpPr>
            <a:spLocks noChangeArrowheads="1"/>
          </p:cNvSpPr>
          <p:nvPr/>
        </p:nvSpPr>
        <p:spPr bwMode="auto">
          <a:xfrm>
            <a:off x="2667000" y="22098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56341" name="Rectangle 21"/>
          <p:cNvSpPr>
            <a:spLocks noChangeArrowheads="1"/>
          </p:cNvSpPr>
          <p:nvPr/>
        </p:nvSpPr>
        <p:spPr bwMode="auto">
          <a:xfrm>
            <a:off x="3657600" y="21336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chemeClr val="bg1"/>
                </a:solidFill>
              </a:rPr>
              <a:t>k</a:t>
            </a:r>
          </a:p>
        </p:txBody>
      </p:sp>
      <p:sp>
        <p:nvSpPr>
          <p:cNvPr id="56342" name="Rectangle 22"/>
          <p:cNvSpPr>
            <a:spLocks noChangeArrowheads="1"/>
          </p:cNvSpPr>
          <p:nvPr/>
        </p:nvSpPr>
        <p:spPr bwMode="auto">
          <a:xfrm>
            <a:off x="4724400" y="21336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</a:p>
        </p:txBody>
      </p:sp>
      <p:sp>
        <p:nvSpPr>
          <p:cNvPr id="56343" name="Rectangle 23"/>
          <p:cNvSpPr>
            <a:spLocks noChangeArrowheads="1"/>
          </p:cNvSpPr>
          <p:nvPr/>
        </p:nvSpPr>
        <p:spPr bwMode="auto">
          <a:xfrm>
            <a:off x="2209800" y="39624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</a:p>
        </p:txBody>
      </p:sp>
      <p:sp>
        <p:nvSpPr>
          <p:cNvPr id="56344" name="Rectangle 24"/>
          <p:cNvSpPr>
            <a:spLocks noChangeArrowheads="1"/>
          </p:cNvSpPr>
          <p:nvPr/>
        </p:nvSpPr>
        <p:spPr bwMode="auto">
          <a:xfrm>
            <a:off x="3429000" y="43434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56345" name="Rectangle 25"/>
          <p:cNvSpPr>
            <a:spLocks noChangeArrowheads="1"/>
          </p:cNvSpPr>
          <p:nvPr/>
        </p:nvSpPr>
        <p:spPr bwMode="auto">
          <a:xfrm>
            <a:off x="2057400" y="4876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</a:p>
        </p:txBody>
      </p:sp>
      <p:sp>
        <p:nvSpPr>
          <p:cNvPr id="56346" name="Line 26"/>
          <p:cNvSpPr>
            <a:spLocks noChangeShapeType="1"/>
          </p:cNvSpPr>
          <p:nvPr/>
        </p:nvSpPr>
        <p:spPr bwMode="auto">
          <a:xfrm>
            <a:off x="1981200" y="4724400"/>
            <a:ext cx="12192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kern="0">
              <a:solidFill>
                <a:sysClr val="windowText" lastClr="000000"/>
              </a:solidFill>
            </a:endParaRPr>
          </a:p>
        </p:txBody>
      </p:sp>
      <p:sp>
        <p:nvSpPr>
          <p:cNvPr id="56347" name="Rectangle 27"/>
          <p:cNvSpPr>
            <a:spLocks noChangeArrowheads="1"/>
          </p:cNvSpPr>
          <p:nvPr/>
        </p:nvSpPr>
        <p:spPr bwMode="auto">
          <a:xfrm>
            <a:off x="4495800" y="42672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chemeClr val="bg1"/>
                </a:solidFill>
              </a:rPr>
              <a:t>k</a:t>
            </a:r>
          </a:p>
        </p:txBody>
      </p:sp>
      <p:sp>
        <p:nvSpPr>
          <p:cNvPr id="3" name="Rectangle 2"/>
          <p:cNvSpPr/>
          <p:nvPr/>
        </p:nvSpPr>
        <p:spPr>
          <a:xfrm>
            <a:off x="601249" y="6425852"/>
            <a:ext cx="1966587" cy="432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6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6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6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6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56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5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5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5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5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5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56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5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56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6" grpId="0" animBg="1"/>
      <p:bldP spid="56337" grpId="0" animBg="1"/>
      <p:bldP spid="56339" grpId="0" animBg="1"/>
      <p:bldP spid="56340" grpId="0" animBg="1"/>
      <p:bldP spid="56341" grpId="0" animBg="1"/>
      <p:bldP spid="56342" grpId="0" animBg="1"/>
      <p:bldP spid="56343" grpId="0" animBg="1"/>
      <p:bldP spid="56344" grpId="0" animBg="1"/>
      <p:bldP spid="56345" grpId="0" animBg="1"/>
      <p:bldP spid="5634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35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047600" y="266760"/>
              <a:ext cx="6820560" cy="55915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8240" y="257400"/>
                <a:ext cx="6839280" cy="561024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/>
          <p:cNvSpPr/>
          <p:nvPr/>
        </p:nvSpPr>
        <p:spPr>
          <a:xfrm>
            <a:off x="684212" y="6248400"/>
            <a:ext cx="2071514" cy="453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6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1524000" y="304800"/>
            <a:ext cx="8915400" cy="14478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800" b="1" kern="0" dirty="0"/>
              <a:t>صيغة قانون </a:t>
            </a:r>
            <a:r>
              <a:rPr lang="ar-SA" altLang="ar-AE" sz="4800" b="1" kern="0" dirty="0" err="1"/>
              <a:t>جايلوساك</a:t>
            </a:r>
            <a:r>
              <a:rPr lang="ar-SA" altLang="ar-AE" sz="4800" b="1" kern="0" dirty="0"/>
              <a:t> المستخدمة في حساب قيم المجهول هي :</a:t>
            </a:r>
            <a:endParaRPr lang="en-US" altLang="ar-AE" sz="4800" b="1" kern="0" dirty="0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3581400" y="23622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5105400" y="30480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>
            <a:off x="3657600" y="3429000"/>
            <a:ext cx="12192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kern="0">
              <a:solidFill>
                <a:sysClr val="windowText" lastClr="000000"/>
              </a:solidFill>
            </a:endParaRP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3505200" y="36576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6248400" y="23622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55304" name="Line 8"/>
          <p:cNvSpPr>
            <a:spLocks noChangeShapeType="1"/>
          </p:cNvSpPr>
          <p:nvPr/>
        </p:nvSpPr>
        <p:spPr bwMode="auto">
          <a:xfrm>
            <a:off x="6324600" y="3429000"/>
            <a:ext cx="12192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kern="0">
              <a:solidFill>
                <a:sysClr val="windowText" lastClr="000000"/>
              </a:solidFill>
            </a:endParaRPr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6172200" y="36576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55306" name="Rectangle 10"/>
          <p:cNvSpPr>
            <a:spLocks noChangeArrowheads="1"/>
          </p:cNvSpPr>
          <p:nvPr/>
        </p:nvSpPr>
        <p:spPr bwMode="auto">
          <a:xfrm>
            <a:off x="8077200" y="54864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  <a:endParaRPr lang="en-US" altLang="ar-AE" sz="6000" b="1" kern="0" baseline="-25000">
              <a:solidFill>
                <a:srgbClr val="CC3300"/>
              </a:solidFill>
            </a:endParaRPr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2057400" y="5486400"/>
            <a:ext cx="6019800" cy="9144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6000" b="1" kern="0"/>
              <a:t>درجة الحرارة بالكلفن.</a:t>
            </a:r>
            <a:endParaRPr lang="en-US" altLang="ar-AE" sz="6000" b="1" kern="0"/>
          </a:p>
        </p:txBody>
      </p:sp>
      <p:sp>
        <p:nvSpPr>
          <p:cNvPr id="2" name="Rectangle 1"/>
          <p:cNvSpPr/>
          <p:nvPr/>
        </p:nvSpPr>
        <p:spPr>
          <a:xfrm>
            <a:off x="626301" y="6212910"/>
            <a:ext cx="1866378" cy="645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1687040" y="4886280"/>
              <a:ext cx="133920" cy="57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677680" y="4876920"/>
                <a:ext cx="152640" cy="7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600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nimBg="1"/>
      <p:bldP spid="55299" grpId="0" animBg="1"/>
      <p:bldP spid="55300" grpId="0" animBg="1"/>
      <p:bldP spid="55302" grpId="0" animBg="1"/>
      <p:bldP spid="55303" grpId="0" animBg="1"/>
      <p:bldP spid="55305" grpId="0" animBg="1"/>
      <p:bldP spid="55306" grpId="0" animBg="1"/>
      <p:bldP spid="5530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372196" y="226399"/>
            <a:ext cx="5420140" cy="717761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000" dirty="0">
                <a:solidFill>
                  <a:schemeClr val="bg1"/>
                </a:solidFill>
                <a:ea typeface="Calibri" panose="020F0502020204030204" pitchFamily="34" charset="0"/>
              </a:rPr>
              <a:t>-16</a:t>
            </a:r>
            <a:r>
              <a:rPr lang="ar-SA" sz="4000" dirty="0">
                <a:solidFill>
                  <a:schemeClr val="bg1"/>
                </a:solidFill>
                <a:ea typeface="Calibri" panose="020F0502020204030204" pitchFamily="34" charset="0"/>
              </a:rPr>
              <a:t> حل </a:t>
            </a:r>
            <a:r>
              <a:rPr lang="ar-SA" sz="4000" dirty="0" smtClean="0">
                <a:solidFill>
                  <a:schemeClr val="bg1"/>
                </a:solidFill>
                <a:ea typeface="Calibri" panose="020F0502020204030204" pitchFamily="34" charset="0"/>
              </a:rPr>
              <a:t>س</a:t>
            </a:r>
            <a:r>
              <a:rPr lang="ar-AE" sz="4000" dirty="0" smtClean="0">
                <a:solidFill>
                  <a:schemeClr val="bg1"/>
                </a:solidFill>
                <a:ea typeface="Calibri" panose="020F0502020204030204" pitchFamily="34" charset="0"/>
              </a:rPr>
              <a:t>8</a:t>
            </a:r>
            <a:r>
              <a:rPr lang="ar-AE" sz="4000" dirty="0">
                <a:solidFill>
                  <a:schemeClr val="bg1"/>
                </a:solidFill>
                <a:ea typeface="Calibri" panose="020F0502020204030204" pitchFamily="34" charset="0"/>
              </a:rPr>
              <a:t> </a:t>
            </a:r>
            <a:r>
              <a:rPr lang="ar-AE" sz="4000" dirty="0" smtClean="0">
                <a:solidFill>
                  <a:schemeClr val="bg1"/>
                </a:solidFill>
                <a:ea typeface="Calibri" panose="020F0502020204030204" pitchFamily="34" charset="0"/>
              </a:rPr>
              <a:t>ص 316</a:t>
            </a:r>
            <a:endParaRPr lang="en-US" dirty="0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45994" y="1105200"/>
            <a:ext cx="11546006" cy="132343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ar-AE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الضغط داخل اطار سيارة </a:t>
            </a:r>
            <a:r>
              <a:rPr lang="en-US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1.88atm </a:t>
            </a:r>
            <a:r>
              <a:rPr lang="ar-AE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عند </a:t>
            </a:r>
            <a:r>
              <a:rPr lang="en-US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25.0C</a:t>
            </a:r>
            <a:r>
              <a:rPr lang="ar-AE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ar-AE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كم سيصبح الضغط اذا زادت درجة الحرارة الى  </a:t>
            </a:r>
            <a:r>
              <a:rPr lang="en-US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37.0C</a:t>
            </a:r>
            <a:r>
              <a:rPr lang="ar-AE" alt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؟</a:t>
            </a:r>
            <a:endParaRPr lang="en-US" alt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419120" y="1000080"/>
              <a:ext cx="324360" cy="105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09760" y="990720"/>
                <a:ext cx="343080" cy="12384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/>
          <p:cNvSpPr/>
          <p:nvPr/>
        </p:nvSpPr>
        <p:spPr>
          <a:xfrm>
            <a:off x="739036" y="6350696"/>
            <a:ext cx="1853852" cy="21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7938078" y="7311621"/>
            <a:ext cx="45719" cy="62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476280" y="2571840"/>
              <a:ext cx="5820120" cy="17910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6920" y="2562480"/>
                <a:ext cx="5838840" cy="180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2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509982" y="207282"/>
            <a:ext cx="5420140" cy="75097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000" dirty="0">
                <a:solidFill>
                  <a:schemeClr val="bg1"/>
                </a:solidFill>
                <a:ea typeface="Calibri" panose="020F0502020204030204" pitchFamily="34" charset="0"/>
              </a:rPr>
              <a:t>-16</a:t>
            </a:r>
            <a:r>
              <a:rPr lang="ar-SA" sz="4000" dirty="0">
                <a:solidFill>
                  <a:schemeClr val="bg1"/>
                </a:solidFill>
                <a:ea typeface="Calibri" panose="020F0502020204030204" pitchFamily="34" charset="0"/>
              </a:rPr>
              <a:t> حل س </a:t>
            </a:r>
            <a:r>
              <a:rPr lang="en-US" sz="4000" dirty="0">
                <a:solidFill>
                  <a:schemeClr val="bg1"/>
                </a:solidFill>
                <a:ea typeface="Calibri" panose="020F0502020204030204" pitchFamily="34" charset="0"/>
              </a:rPr>
              <a:t>10</a:t>
            </a:r>
            <a:r>
              <a:rPr lang="ar-SA" sz="4000" dirty="0">
                <a:solidFill>
                  <a:schemeClr val="bg1"/>
                </a:solidFill>
                <a:ea typeface="Calibri" panose="020F0502020204030204" pitchFamily="34" charset="0"/>
              </a:rPr>
              <a:t> ص </a:t>
            </a:r>
            <a:r>
              <a:rPr lang="en-US" sz="4000" dirty="0" smtClean="0">
                <a:solidFill>
                  <a:schemeClr val="bg1"/>
                </a:solidFill>
                <a:ea typeface="Calibri" panose="020F0502020204030204" pitchFamily="34" charset="0"/>
              </a:rPr>
              <a:t>238</a:t>
            </a:r>
            <a:endParaRPr lang="en-US" dirty="0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32013" y="1055007"/>
            <a:ext cx="11546006" cy="193899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4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تحفيزإذا</a:t>
            </a:r>
            <a:r>
              <a:rPr 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كان ضغط عينة من الغاز يساوي </a:t>
            </a:r>
            <a:r>
              <a:rPr 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30.7 </a:t>
            </a:r>
            <a:r>
              <a:rPr lang="en-US" sz="4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KPa</a:t>
            </a:r>
            <a:r>
              <a:rPr 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عند درجة حرارة </a:t>
            </a:r>
            <a:r>
              <a:rPr 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00.0، </a:t>
            </a:r>
            <a:r>
              <a:rPr 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فكم ينبغي أن ترتفع </a:t>
            </a:r>
            <a:r>
              <a:rPr 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درجة الحرارة </a:t>
            </a:r>
            <a:r>
              <a:rPr lang="ar-AE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السيليزية</a:t>
            </a:r>
            <a:r>
              <a:rPr 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للعينة حتى يتضاعف ضغطها؟</a:t>
            </a:r>
            <a:endParaRPr lang="en-US" alt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3671" y="6400800"/>
            <a:ext cx="1929008" cy="263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7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2006221" y="212775"/>
            <a:ext cx="6925745" cy="7541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eaLnBrk="1" hangingPunct="1"/>
            <a:endParaRPr lang="ar-AE" altLang="ar-AE" sz="4400" b="1" kern="0" dirty="0" smtClean="0">
              <a:solidFill>
                <a:srgbClr val="FF0000"/>
              </a:solidFill>
            </a:endParaRPr>
          </a:p>
          <a:p>
            <a:pPr lvl="0" algn="ctr" eaLnBrk="1" hangingPunct="1"/>
            <a:r>
              <a:rPr lang="ar-SA" altLang="ar-AE" sz="4400" b="1" kern="0" dirty="0" smtClean="0">
                <a:solidFill>
                  <a:srgbClr val="FF0000"/>
                </a:solidFill>
              </a:rPr>
              <a:t>القانون </a:t>
            </a:r>
            <a:r>
              <a:rPr lang="ar-SA" altLang="ar-AE" sz="4400" b="1" kern="0" dirty="0">
                <a:solidFill>
                  <a:srgbClr val="FF0000"/>
                </a:solidFill>
              </a:rPr>
              <a:t>العام </a:t>
            </a:r>
            <a:r>
              <a:rPr lang="ar-SA" altLang="ar-AE" sz="4400" b="1" kern="0" dirty="0" smtClean="0">
                <a:solidFill>
                  <a:srgbClr val="FF0000"/>
                </a:solidFill>
              </a:rPr>
              <a:t>للغازات</a:t>
            </a:r>
            <a:r>
              <a:rPr lang="en-US" altLang="ar-AE" sz="4400" b="1" kern="0" dirty="0" smtClean="0">
                <a:solidFill>
                  <a:srgbClr val="FF0000"/>
                </a:solidFill>
              </a:rPr>
              <a:t> </a:t>
            </a:r>
            <a:r>
              <a:rPr lang="ar-AE" altLang="ar-AE" sz="4400" b="1" kern="0" dirty="0">
                <a:solidFill>
                  <a:srgbClr val="FF0000"/>
                </a:solidFill>
              </a:rPr>
              <a:t>ص</a:t>
            </a:r>
            <a:r>
              <a:rPr lang="en-US" altLang="ar-AE" sz="4400" b="1" kern="0" dirty="0">
                <a:solidFill>
                  <a:srgbClr val="FF0000"/>
                </a:solidFill>
              </a:rPr>
              <a:t>   </a:t>
            </a:r>
            <a:r>
              <a:rPr lang="en-US" altLang="ar-AE" sz="4400" b="1" kern="0" dirty="0" smtClean="0">
                <a:solidFill>
                  <a:srgbClr val="FF0000"/>
                </a:solidFill>
              </a:rPr>
              <a:t>238</a:t>
            </a:r>
            <a:endParaRPr lang="en-US" altLang="ar-AE" sz="4400" b="1" kern="0" dirty="0">
              <a:solidFill>
                <a:srgbClr val="FF0000"/>
              </a:solidFill>
            </a:endParaRPr>
          </a:p>
          <a:p>
            <a:pPr algn="ctr" eaLnBrk="1" hangingPunct="1"/>
            <a:endParaRPr lang="en-US" altLang="ar-AE" sz="4400" b="1" kern="0" dirty="0">
              <a:solidFill>
                <a:srgbClr val="FF0000"/>
              </a:solidFill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3859623" y="3916017"/>
            <a:ext cx="106722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endParaRPr lang="en-US" altLang="ar-AE" sz="4000" b="1" kern="0" baseline="-25000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3" name="Line 5"/>
          <p:cNvSpPr>
            <a:spLocks noChangeShapeType="1"/>
          </p:cNvSpPr>
          <p:nvPr/>
        </p:nvSpPr>
        <p:spPr bwMode="auto">
          <a:xfrm>
            <a:off x="3881231" y="4906617"/>
            <a:ext cx="12192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3892607" y="4982817"/>
            <a:ext cx="938703" cy="749243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ar-AE" sz="4000" b="1" kern="0" baseline="-2500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5176631" y="4601817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6243431" y="4525617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68356" y="1495781"/>
            <a:ext cx="11502887" cy="1361719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ar-AE" sz="4000" dirty="0">
                <a:solidFill>
                  <a:prstClr val="black"/>
                </a:solidFill>
                <a:ea typeface="Calibri" panose="020F0502020204030204" pitchFamily="34" charset="0"/>
              </a:rPr>
              <a:t>13- </a:t>
            </a:r>
            <a:r>
              <a:rPr lang="ar-SA" sz="4000" dirty="0">
                <a:solidFill>
                  <a:prstClr val="black"/>
                </a:solidFill>
                <a:ea typeface="Calibri" panose="020F0502020204030204" pitchFamily="34" charset="0"/>
              </a:rPr>
              <a:t>(</a:t>
            </a:r>
            <a:r>
              <a:rPr lang="ar-AE" sz="4000" dirty="0">
                <a:solidFill>
                  <a:prstClr val="black"/>
                </a:solidFill>
                <a:ea typeface="Calibri" panose="020F0502020204030204" pitchFamily="34" charset="0"/>
              </a:rPr>
              <a:t>        </a:t>
            </a:r>
            <a:r>
              <a:rPr lang="ar-SA" sz="4000" dirty="0">
                <a:solidFill>
                  <a:prstClr val="black"/>
                </a:solidFill>
                <a:ea typeface="Calibri" panose="020F0502020204030204" pitchFamily="34" charset="0"/>
              </a:rPr>
              <a:t>..........</a:t>
            </a:r>
            <a:r>
              <a:rPr lang="ar-AE" sz="4000" dirty="0">
                <a:solidFill>
                  <a:prstClr val="black"/>
                </a:solidFill>
                <a:ea typeface="Calibri" panose="020F0502020204030204" pitchFamily="34" charset="0"/>
              </a:rPr>
              <a:t> </a:t>
            </a:r>
            <a:r>
              <a:rPr lang="ar-SA" sz="4000" dirty="0">
                <a:solidFill>
                  <a:prstClr val="black"/>
                </a:solidFill>
                <a:ea typeface="Calibri" panose="020F0502020204030204" pitchFamily="34" charset="0"/>
              </a:rPr>
              <a:t>) قانون يحدد العلاقة بين الضغط ودرجة الحرارة وحجم مقدار ثابت من الغاز.</a:t>
            </a:r>
            <a:r>
              <a:rPr lang="ar-SA" dirty="0">
                <a:solidFill>
                  <a:prstClr val="black"/>
                </a:solidFill>
                <a:ea typeface="Calibri" panose="020F0502020204030204" pitchFamily="34" charset="0"/>
              </a:rPr>
              <a:t> </a:t>
            </a:r>
            <a:endParaRPr lang="en-US" dirty="0">
              <a:solidFill>
                <a:prstClr val="black"/>
              </a:solidFill>
              <a:ea typeface="Calibri" panose="020F0502020204030204" pitchFamily="34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8075141" y="1429732"/>
            <a:ext cx="2541905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ar-AE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القانون العام 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6301" y="6375748"/>
            <a:ext cx="1828800" cy="263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3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/>
      <p:bldP spid="53252" grpId="0" animBg="1"/>
      <p:bldP spid="53254" grpId="0" animBg="1"/>
      <p:bldP spid="53255" grpId="0" animBg="1"/>
      <p:bldP spid="53256" grpId="0" animBg="1"/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3276600" y="304799"/>
            <a:ext cx="7162800" cy="7402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800" b="1" kern="0" dirty="0">
                <a:solidFill>
                  <a:srgbClr val="CC3300"/>
                </a:solidFill>
              </a:rPr>
              <a:t>صيغة القانون العام للغازات  هي :</a:t>
            </a:r>
            <a:endParaRPr lang="en-US" altLang="ar-AE" sz="4800" b="1" kern="0" dirty="0">
              <a:solidFill>
                <a:srgbClr val="CC3300"/>
              </a:solidFill>
            </a:endParaRP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2819400" y="22396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ar-AE" sz="4000" b="1" kern="0" baseline="-2500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4343400" y="22396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ar-AE" sz="4000" b="1" kern="0" baseline="-2500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5867400" y="2925418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>
            <a:off x="2895600" y="3306418"/>
            <a:ext cx="2743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3505200" y="34588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ar-AE" sz="4000" b="1" kern="0" baseline="-2500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7010400" y="22396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ar-AE" sz="4000" b="1" kern="0" baseline="-2500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8534400" y="22396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ar-AE" sz="4000" b="1" kern="0" baseline="-2500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2234" name="Line 10"/>
          <p:cNvSpPr>
            <a:spLocks noChangeShapeType="1"/>
          </p:cNvSpPr>
          <p:nvPr/>
        </p:nvSpPr>
        <p:spPr bwMode="auto">
          <a:xfrm>
            <a:off x="7086600" y="3306418"/>
            <a:ext cx="2743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7696200" y="34588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ker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ar-AE" sz="4000" b="1" kern="0" baseline="-2500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" name="Rectangle 1"/>
          <p:cNvSpPr/>
          <p:nvPr/>
        </p:nvSpPr>
        <p:spPr>
          <a:xfrm>
            <a:off x="563671" y="6338170"/>
            <a:ext cx="2016691" cy="2755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7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nimBg="1"/>
      <p:bldP spid="52227" grpId="0" animBg="1"/>
      <p:bldP spid="52228" grpId="0" animBg="1"/>
      <p:bldP spid="52229" grpId="0" animBg="1"/>
      <p:bldP spid="52231" grpId="0" animBg="1"/>
      <p:bldP spid="52232" grpId="0" animBg="1"/>
      <p:bldP spid="52233" grpId="0" animBg="1"/>
      <p:bldP spid="5223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2060713" y="40684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3584713" y="40684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V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5108713" y="4601818"/>
            <a:ext cx="914400" cy="8382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4518" name="Line 6"/>
          <p:cNvSpPr>
            <a:spLocks noChangeShapeType="1"/>
          </p:cNvSpPr>
          <p:nvPr/>
        </p:nvSpPr>
        <p:spPr bwMode="auto">
          <a:xfrm>
            <a:off x="2136913" y="5135218"/>
            <a:ext cx="2743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kern="0">
              <a:solidFill>
                <a:sysClr val="windowText" lastClr="000000"/>
              </a:solidFill>
            </a:endParaRP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2746513" y="52876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6251713" y="40684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7775713" y="40684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V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64522" name="Line 10"/>
          <p:cNvSpPr>
            <a:spLocks noChangeShapeType="1"/>
          </p:cNvSpPr>
          <p:nvPr/>
        </p:nvSpPr>
        <p:spPr bwMode="auto">
          <a:xfrm>
            <a:off x="6327913" y="5135218"/>
            <a:ext cx="2743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kern="0">
              <a:solidFill>
                <a:sysClr val="windowText" lastClr="000000"/>
              </a:solidFill>
            </a:endParaRPr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6937513" y="52876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64524" name="Rectangle 12"/>
          <p:cNvSpPr>
            <a:spLocks noChangeArrowheads="1"/>
          </p:cNvSpPr>
          <p:nvPr/>
        </p:nvSpPr>
        <p:spPr bwMode="auto">
          <a:xfrm>
            <a:off x="6404113" y="2544418"/>
            <a:ext cx="4038600" cy="6858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800" b="1" kern="0">
                <a:solidFill>
                  <a:srgbClr val="CC3300"/>
                </a:solidFill>
              </a:rPr>
              <a:t>ثبات درجة الحرارة</a:t>
            </a:r>
            <a:endParaRPr lang="en-US" altLang="ar-AE" sz="4800" b="1" kern="0">
              <a:solidFill>
                <a:srgbClr val="CC3300"/>
              </a:solidFill>
            </a:endParaRPr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1984513" y="21634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64526" name="Rectangle 14"/>
          <p:cNvSpPr>
            <a:spLocks noChangeArrowheads="1"/>
          </p:cNvSpPr>
          <p:nvPr/>
        </p:nvSpPr>
        <p:spPr bwMode="auto">
          <a:xfrm>
            <a:off x="3356113" y="2315818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4527" name="Rectangle 15"/>
          <p:cNvSpPr>
            <a:spLocks noChangeArrowheads="1"/>
          </p:cNvSpPr>
          <p:nvPr/>
        </p:nvSpPr>
        <p:spPr bwMode="auto">
          <a:xfrm>
            <a:off x="4270513" y="2163418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271669" y="425729"/>
            <a:ext cx="11502887" cy="707886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SA" alt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14-اشتق قوانين بويل وشارل وجايلوساك من القانون العام للغازات.</a:t>
            </a:r>
            <a:endParaRPr lang="ar-SA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1353" y="6313118"/>
            <a:ext cx="1891431" cy="3883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8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4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4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7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0" dur="5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3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07407E-6 L -4.16667E-7 -0.0555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animBg="1"/>
      <p:bldP spid="64516" grpId="0" animBg="1"/>
      <p:bldP spid="64517" grpId="0" animBg="1"/>
      <p:bldP spid="64517" grpId="1" animBg="1"/>
      <p:bldP spid="64519" grpId="0" animBg="1"/>
      <p:bldP spid="64519" grpId="1" animBg="1"/>
      <p:bldP spid="64519" grpId="2" animBg="1"/>
      <p:bldP spid="64520" grpId="0" animBg="1"/>
      <p:bldP spid="64521" grpId="0" animBg="1"/>
      <p:bldP spid="64523" grpId="0" animBg="1"/>
      <p:bldP spid="64523" grpId="1" animBg="1"/>
      <p:bldP spid="64523" grpId="2" animBg="1"/>
      <p:bldP spid="64524" grpId="0" animBg="1"/>
      <p:bldP spid="64525" grpId="0" animBg="1"/>
      <p:bldP spid="64526" grpId="0" animBg="1"/>
      <p:bldP spid="645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464457" y="362857"/>
            <a:ext cx="11161485" cy="10087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800" b="1" kern="0" dirty="0">
                <a:solidFill>
                  <a:srgbClr val="CC3300"/>
                </a:solidFill>
              </a:rPr>
              <a:t>الحصول على </a:t>
            </a:r>
            <a:r>
              <a:rPr lang="ar-SA" altLang="ar-AE" sz="4800" b="1" kern="0" dirty="0">
                <a:solidFill>
                  <a:schemeClr val="bg1"/>
                </a:solidFill>
              </a:rPr>
              <a:t>قانون شارل </a:t>
            </a:r>
            <a:r>
              <a:rPr lang="ar-SA" altLang="ar-AE" sz="4800" b="1" kern="0" dirty="0">
                <a:solidFill>
                  <a:srgbClr val="CC3300"/>
                </a:solidFill>
              </a:rPr>
              <a:t>من القانون العام للغازات</a:t>
            </a:r>
            <a:endParaRPr lang="en-US" altLang="ar-AE" sz="4800" b="1" kern="0" dirty="0">
              <a:solidFill>
                <a:srgbClr val="CC3300"/>
              </a:solidFill>
            </a:endParaRPr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7086600" y="1828800"/>
            <a:ext cx="3276600" cy="6858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800" b="1" kern="0">
                <a:solidFill>
                  <a:srgbClr val="CC3300"/>
                </a:solidFill>
              </a:rPr>
              <a:t>ثبات االضغط</a:t>
            </a:r>
            <a:endParaRPr lang="en-US" altLang="ar-AE" sz="4800" b="1" kern="0">
              <a:solidFill>
                <a:srgbClr val="CC3300"/>
              </a:solidFill>
            </a:endParaRPr>
          </a:p>
        </p:txBody>
      </p:sp>
      <p:sp>
        <p:nvSpPr>
          <p:cNvPr id="66573" name="Rectangle 13"/>
          <p:cNvSpPr>
            <a:spLocks noChangeArrowheads="1"/>
          </p:cNvSpPr>
          <p:nvPr/>
        </p:nvSpPr>
        <p:spPr bwMode="auto">
          <a:xfrm>
            <a:off x="1905000" y="14478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66574" name="Rectangle 14"/>
          <p:cNvSpPr>
            <a:spLocks noChangeArrowheads="1"/>
          </p:cNvSpPr>
          <p:nvPr/>
        </p:nvSpPr>
        <p:spPr bwMode="auto">
          <a:xfrm>
            <a:off x="3276600" y="16002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6575" name="Rectangle 15"/>
          <p:cNvSpPr>
            <a:spLocks noChangeArrowheads="1"/>
          </p:cNvSpPr>
          <p:nvPr/>
        </p:nvSpPr>
        <p:spPr bwMode="auto">
          <a:xfrm>
            <a:off x="4191000" y="14478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66576" name="Rectangle 16"/>
          <p:cNvSpPr>
            <a:spLocks noChangeArrowheads="1"/>
          </p:cNvSpPr>
          <p:nvPr/>
        </p:nvSpPr>
        <p:spPr bwMode="auto">
          <a:xfrm>
            <a:off x="2286000" y="36576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66577" name="Rectangle 17"/>
          <p:cNvSpPr>
            <a:spLocks noChangeArrowheads="1"/>
          </p:cNvSpPr>
          <p:nvPr/>
        </p:nvSpPr>
        <p:spPr bwMode="auto">
          <a:xfrm>
            <a:off x="3810000" y="36576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V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66578" name="Rectangle 18"/>
          <p:cNvSpPr>
            <a:spLocks noChangeArrowheads="1"/>
          </p:cNvSpPr>
          <p:nvPr/>
        </p:nvSpPr>
        <p:spPr bwMode="auto">
          <a:xfrm>
            <a:off x="5334000" y="43434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6579" name="Line 19"/>
          <p:cNvSpPr>
            <a:spLocks noChangeShapeType="1"/>
          </p:cNvSpPr>
          <p:nvPr/>
        </p:nvSpPr>
        <p:spPr bwMode="auto">
          <a:xfrm>
            <a:off x="2362200" y="4724400"/>
            <a:ext cx="2743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kern="0">
              <a:solidFill>
                <a:sysClr val="windowText" lastClr="000000"/>
              </a:solidFill>
            </a:endParaRPr>
          </a:p>
        </p:txBody>
      </p:sp>
      <p:sp>
        <p:nvSpPr>
          <p:cNvPr id="66580" name="Rectangle 20"/>
          <p:cNvSpPr>
            <a:spLocks noChangeArrowheads="1"/>
          </p:cNvSpPr>
          <p:nvPr/>
        </p:nvSpPr>
        <p:spPr bwMode="auto">
          <a:xfrm>
            <a:off x="2971800" y="48768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66581" name="Rectangle 21"/>
          <p:cNvSpPr>
            <a:spLocks noChangeArrowheads="1"/>
          </p:cNvSpPr>
          <p:nvPr/>
        </p:nvSpPr>
        <p:spPr bwMode="auto">
          <a:xfrm>
            <a:off x="6477000" y="36576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66582" name="Rectangle 22"/>
          <p:cNvSpPr>
            <a:spLocks noChangeArrowheads="1"/>
          </p:cNvSpPr>
          <p:nvPr/>
        </p:nvSpPr>
        <p:spPr bwMode="auto">
          <a:xfrm>
            <a:off x="8001000" y="36576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V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66583" name="Line 23"/>
          <p:cNvSpPr>
            <a:spLocks noChangeShapeType="1"/>
          </p:cNvSpPr>
          <p:nvPr/>
        </p:nvSpPr>
        <p:spPr bwMode="auto">
          <a:xfrm>
            <a:off x="6553200" y="4724400"/>
            <a:ext cx="2743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kern="0">
              <a:solidFill>
                <a:sysClr val="windowText" lastClr="000000"/>
              </a:solidFill>
            </a:endParaRPr>
          </a:p>
        </p:txBody>
      </p:sp>
      <p:sp>
        <p:nvSpPr>
          <p:cNvPr id="66584" name="Rectangle 24"/>
          <p:cNvSpPr>
            <a:spLocks noChangeArrowheads="1"/>
          </p:cNvSpPr>
          <p:nvPr/>
        </p:nvSpPr>
        <p:spPr bwMode="auto">
          <a:xfrm>
            <a:off x="7162800" y="48768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651353" y="6388274"/>
            <a:ext cx="1828800" cy="3382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9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6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6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6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6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66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6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665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5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5" dur="500"/>
                                        <p:tgtEl>
                                          <p:spTgt spid="66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05833 0.0 " pathEditMode="relative" ptsTypes="AA">
                                      <p:cBhvr>
                                        <p:cTn id="88" dur="2000" fill="hold"/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05833 0.0 " pathEditMode="relative" ptsTypes="AA">
                                      <p:cBhvr>
                                        <p:cTn id="90" dur="2000" fill="hold"/>
                                        <p:tgtEl>
                                          <p:spTgt spid="665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 animBg="1"/>
      <p:bldP spid="66572" grpId="0" animBg="1"/>
      <p:bldP spid="66573" grpId="0" animBg="1"/>
      <p:bldP spid="66574" grpId="0" animBg="1"/>
      <p:bldP spid="66575" grpId="0" animBg="1"/>
      <p:bldP spid="66576" grpId="0" animBg="1"/>
      <p:bldP spid="66576" grpId="1" animBg="1"/>
      <p:bldP spid="66576" grpId="2" animBg="1"/>
      <p:bldP spid="66577" grpId="0" animBg="1"/>
      <p:bldP spid="66577" grpId="1" animBg="1"/>
      <p:bldP spid="66578" grpId="0" animBg="1"/>
      <p:bldP spid="66580" grpId="0" animBg="1"/>
      <p:bldP spid="66581" grpId="0" animBg="1"/>
      <p:bldP spid="66581" grpId="1" animBg="1"/>
      <p:bldP spid="66581" grpId="2" animBg="1"/>
      <p:bldP spid="66582" grpId="0" animBg="1"/>
      <p:bldP spid="66582" grpId="1" animBg="1"/>
      <p:bldP spid="6658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1828800" y="152400"/>
            <a:ext cx="8839200" cy="1295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800" b="1" kern="0" dirty="0">
                <a:solidFill>
                  <a:srgbClr val="CC3300"/>
                </a:solidFill>
              </a:rPr>
              <a:t>الحصول على </a:t>
            </a:r>
            <a:r>
              <a:rPr lang="ar-SA" altLang="ar-AE" sz="4800" b="1" kern="0" dirty="0">
                <a:solidFill>
                  <a:schemeClr val="bg1"/>
                </a:solidFill>
              </a:rPr>
              <a:t>قانون جايلوساك </a:t>
            </a:r>
            <a:r>
              <a:rPr lang="ar-SA" altLang="ar-AE" sz="4800" b="1" kern="0" dirty="0">
                <a:solidFill>
                  <a:srgbClr val="CC3300"/>
                </a:solidFill>
              </a:rPr>
              <a:t>من القانون العام للغازات</a:t>
            </a:r>
            <a:endParaRPr lang="en-US" altLang="ar-AE" sz="4800" b="1" kern="0" dirty="0">
              <a:solidFill>
                <a:srgbClr val="CC3300"/>
              </a:solidFill>
            </a:endParaRP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7543800" y="1828800"/>
            <a:ext cx="2819400" cy="6858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800" b="1" kern="0">
                <a:solidFill>
                  <a:srgbClr val="CC3300"/>
                </a:solidFill>
              </a:rPr>
              <a:t>ثبات</a:t>
            </a:r>
            <a:r>
              <a:rPr lang="en-US" altLang="ar-AE" sz="4800" b="1" kern="0">
                <a:solidFill>
                  <a:srgbClr val="CC3300"/>
                </a:solidFill>
              </a:rPr>
              <a:t> </a:t>
            </a:r>
            <a:r>
              <a:rPr lang="ar-SA" altLang="ar-AE" sz="4800" b="1" kern="0">
                <a:solidFill>
                  <a:srgbClr val="CC3300"/>
                </a:solidFill>
              </a:rPr>
              <a:t> الحجم </a:t>
            </a:r>
            <a:endParaRPr lang="en-US" altLang="ar-AE" sz="4800" b="1" kern="0">
              <a:solidFill>
                <a:srgbClr val="CC3300"/>
              </a:solidFill>
            </a:endParaRP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1905000" y="14478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V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3276600" y="16002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4191000" y="14478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V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67600" name="Rectangle 16"/>
          <p:cNvSpPr>
            <a:spLocks noChangeArrowheads="1"/>
          </p:cNvSpPr>
          <p:nvPr/>
        </p:nvSpPr>
        <p:spPr bwMode="auto">
          <a:xfrm>
            <a:off x="2438400" y="34290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67601" name="Rectangle 17"/>
          <p:cNvSpPr>
            <a:spLocks noChangeArrowheads="1"/>
          </p:cNvSpPr>
          <p:nvPr/>
        </p:nvSpPr>
        <p:spPr bwMode="auto">
          <a:xfrm>
            <a:off x="3962400" y="34290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V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67602" name="Rectangle 18"/>
          <p:cNvSpPr>
            <a:spLocks noChangeArrowheads="1"/>
          </p:cNvSpPr>
          <p:nvPr/>
        </p:nvSpPr>
        <p:spPr bwMode="auto">
          <a:xfrm>
            <a:off x="5486400" y="41148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=</a:t>
            </a:r>
          </a:p>
        </p:txBody>
      </p:sp>
      <p:sp>
        <p:nvSpPr>
          <p:cNvPr id="67603" name="Line 19"/>
          <p:cNvSpPr>
            <a:spLocks noChangeShapeType="1"/>
          </p:cNvSpPr>
          <p:nvPr/>
        </p:nvSpPr>
        <p:spPr bwMode="auto">
          <a:xfrm>
            <a:off x="2514600" y="4495800"/>
            <a:ext cx="2743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kern="0">
              <a:solidFill>
                <a:sysClr val="windowText" lastClr="000000"/>
              </a:solidFill>
            </a:endParaRPr>
          </a:p>
        </p:txBody>
      </p:sp>
      <p:sp>
        <p:nvSpPr>
          <p:cNvPr id="67604" name="Rectangle 20"/>
          <p:cNvSpPr>
            <a:spLocks noChangeArrowheads="1"/>
          </p:cNvSpPr>
          <p:nvPr/>
        </p:nvSpPr>
        <p:spPr bwMode="auto">
          <a:xfrm>
            <a:off x="3124200" y="46482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67605" name="Rectangle 21"/>
          <p:cNvSpPr>
            <a:spLocks noChangeArrowheads="1"/>
          </p:cNvSpPr>
          <p:nvPr/>
        </p:nvSpPr>
        <p:spPr bwMode="auto">
          <a:xfrm>
            <a:off x="6629400" y="34290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P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67606" name="Rectangle 22"/>
          <p:cNvSpPr>
            <a:spLocks noChangeArrowheads="1"/>
          </p:cNvSpPr>
          <p:nvPr/>
        </p:nvSpPr>
        <p:spPr bwMode="auto">
          <a:xfrm>
            <a:off x="8153400" y="34290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V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67607" name="Line 23"/>
          <p:cNvSpPr>
            <a:spLocks noChangeShapeType="1"/>
          </p:cNvSpPr>
          <p:nvPr/>
        </p:nvSpPr>
        <p:spPr bwMode="auto">
          <a:xfrm>
            <a:off x="6705600" y="4495800"/>
            <a:ext cx="2743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kern="0">
              <a:solidFill>
                <a:sysClr val="windowText" lastClr="000000"/>
              </a:solidFill>
            </a:endParaRPr>
          </a:p>
        </p:txBody>
      </p:sp>
      <p:sp>
        <p:nvSpPr>
          <p:cNvPr id="67608" name="Rectangle 24"/>
          <p:cNvSpPr>
            <a:spLocks noChangeArrowheads="1"/>
          </p:cNvSpPr>
          <p:nvPr/>
        </p:nvSpPr>
        <p:spPr bwMode="auto">
          <a:xfrm>
            <a:off x="7315200" y="4648200"/>
            <a:ext cx="1371600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6000" b="1" kern="0">
                <a:solidFill>
                  <a:srgbClr val="CC3300"/>
                </a:solidFill>
              </a:rPr>
              <a:t>T</a:t>
            </a:r>
            <a:r>
              <a:rPr lang="en-US" altLang="ar-AE" sz="6000" b="1" kern="0" baseline="-25000">
                <a:solidFill>
                  <a:srgbClr val="CC3300"/>
                </a:solidFill>
              </a:rPr>
              <a:t>2</a:t>
            </a:r>
          </a:p>
        </p:txBody>
      </p:sp>
      <p:sp>
        <p:nvSpPr>
          <p:cNvPr id="2" name="Oval 1"/>
          <p:cNvSpPr/>
          <p:nvPr/>
        </p:nvSpPr>
        <p:spPr>
          <a:xfrm>
            <a:off x="598118" y="6273453"/>
            <a:ext cx="1916482" cy="432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0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7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6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67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6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67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6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676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500"/>
                                        <p:tgtEl>
                                          <p:spTgt spid="676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5" dur="500"/>
                                        <p:tgtEl>
                                          <p:spTgt spid="67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1.56069E-6 L 0.06667 -1.56069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56069E-6 L 0.075 -1.56069E-6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nimBg="1"/>
      <p:bldP spid="67587" grpId="0" animBg="1"/>
      <p:bldP spid="67588" grpId="0" animBg="1"/>
      <p:bldP spid="67589" grpId="0" animBg="1"/>
      <p:bldP spid="67590" grpId="0" animBg="1"/>
      <p:bldP spid="67600" grpId="0" animBg="1"/>
      <p:bldP spid="67600" grpId="1" animBg="1"/>
      <p:bldP spid="67601" grpId="0" animBg="1"/>
      <p:bldP spid="67601" grpId="1" animBg="1"/>
      <p:bldP spid="67601" grpId="2" animBg="1"/>
      <p:bldP spid="67602" grpId="0" animBg="1"/>
      <p:bldP spid="67604" grpId="0" animBg="1"/>
      <p:bldP spid="67605" grpId="0" animBg="1"/>
      <p:bldP spid="67605" grpId="1" animBg="1"/>
      <p:bldP spid="67606" grpId="0" animBg="1"/>
      <p:bldP spid="67606" grpId="1" animBg="1"/>
      <p:bldP spid="67606" grpId="2" animBg="1"/>
      <p:bldP spid="6760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91548" y="391024"/>
            <a:ext cx="11502887" cy="75097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15</a:t>
            </a:r>
            <a:r>
              <a:rPr lang="ar-SA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- </a:t>
            </a:r>
            <a:r>
              <a:rPr lang="ar-SA" sz="4000" b="1" dirty="0">
                <a:solidFill>
                  <a:schemeClr val="bg1"/>
                </a:solidFill>
                <a:ea typeface="Calibri" panose="020F0502020204030204" pitchFamily="34" charset="0"/>
              </a:rPr>
              <a:t>حل س </a:t>
            </a:r>
            <a:r>
              <a:rPr lang="en-US" sz="4000" b="1" dirty="0">
                <a:solidFill>
                  <a:schemeClr val="bg1"/>
                </a:solidFill>
                <a:ea typeface="Calibri" panose="020F0502020204030204" pitchFamily="34" charset="0"/>
              </a:rPr>
              <a:t>11</a:t>
            </a:r>
            <a:r>
              <a:rPr lang="ar-SA" sz="4000" b="1" dirty="0">
                <a:solidFill>
                  <a:schemeClr val="bg1"/>
                </a:solidFill>
                <a:ea typeface="Calibri" panose="020F0502020204030204" pitchFamily="34" charset="0"/>
              </a:rPr>
              <a:t> ص </a:t>
            </a:r>
            <a:r>
              <a:rPr lang="en-US" sz="4000" b="1" dirty="0" smtClean="0">
                <a:solidFill>
                  <a:schemeClr val="bg1"/>
                </a:solidFill>
                <a:ea typeface="Calibri" panose="020F0502020204030204" pitchFamily="34" charset="0"/>
              </a:rPr>
              <a:t>240</a:t>
            </a:r>
            <a:endParaRPr lang="en-US" b="1" dirty="0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8958469" y="1306561"/>
            <a:ext cx="2078080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91548" y="2949991"/>
            <a:ext cx="11502887" cy="75097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000" b="1" dirty="0">
                <a:solidFill>
                  <a:schemeClr val="bg1"/>
                </a:solidFill>
                <a:ea typeface="Calibri" panose="020F0502020204030204" pitchFamily="34" charset="0"/>
              </a:rPr>
              <a:t>16</a:t>
            </a:r>
            <a:r>
              <a:rPr lang="ar-SA" sz="4000" b="1" dirty="0">
                <a:solidFill>
                  <a:schemeClr val="bg1"/>
                </a:solidFill>
                <a:ea typeface="Calibri" panose="020F0502020204030204" pitchFamily="34" charset="0"/>
              </a:rPr>
              <a:t>- حل س </a:t>
            </a:r>
            <a:r>
              <a:rPr lang="en-US" sz="4000" b="1" dirty="0">
                <a:solidFill>
                  <a:schemeClr val="bg1"/>
                </a:solidFill>
                <a:ea typeface="Calibri" panose="020F0502020204030204" pitchFamily="34" charset="0"/>
              </a:rPr>
              <a:t>13</a:t>
            </a:r>
            <a:r>
              <a:rPr lang="ar-SA" sz="4000" b="1" dirty="0">
                <a:solidFill>
                  <a:schemeClr val="bg1"/>
                </a:solidFill>
                <a:ea typeface="Calibri" panose="020F0502020204030204" pitchFamily="34" charset="0"/>
              </a:rPr>
              <a:t> ص </a:t>
            </a:r>
            <a:r>
              <a:rPr lang="en-US" sz="4000" b="1" dirty="0">
                <a:solidFill>
                  <a:schemeClr val="bg1"/>
                </a:solidFill>
                <a:ea typeface="Calibri" panose="020F0502020204030204" pitchFamily="34" charset="0"/>
              </a:rPr>
              <a:t>240</a:t>
            </a:r>
            <a:endParaRPr lang="en-US" b="1" dirty="0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958469" y="3769656"/>
            <a:ext cx="2078080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96956" y="4761315"/>
            <a:ext cx="11502887" cy="707886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ar-SA" alt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9163877" y="5580980"/>
            <a:ext cx="2078080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6510" y="6288866"/>
            <a:ext cx="1841326" cy="4000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73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392557" y="61763"/>
            <a:ext cx="8521148" cy="5334858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AE" sz="4000" b="1" dirty="0">
                <a:solidFill>
                  <a:schemeClr val="bg1"/>
                </a:solidFill>
                <a:ea typeface="Calibri" panose="020F0502020204030204" pitchFamily="34" charset="0"/>
              </a:rPr>
              <a:t>ادرس الشكل المجاور،</a:t>
            </a:r>
            <a:endParaRPr lang="en-US" b="1" dirty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AE" sz="4000" b="1" dirty="0">
                <a:solidFill>
                  <a:schemeClr val="bg1"/>
                </a:solidFill>
                <a:ea typeface="Calibri" panose="020F0502020204030204" pitchFamily="34" charset="0"/>
              </a:rPr>
              <a:t>-ما نوع التناسب بين الحجم ودرجة الحرارة؟ ..............</a:t>
            </a:r>
            <a:endParaRPr lang="en-US" b="1" dirty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AE" sz="4000" b="1" dirty="0">
                <a:solidFill>
                  <a:schemeClr val="bg1"/>
                </a:solidFill>
                <a:ea typeface="Calibri" panose="020F0502020204030204" pitchFamily="34" charset="0"/>
              </a:rPr>
              <a:t>-ما اسم العالم الذي درس هذه العلاقة؟ ............</a:t>
            </a:r>
            <a:endParaRPr lang="en-US" b="1" dirty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AE" sz="4000" b="1" dirty="0">
                <a:solidFill>
                  <a:schemeClr val="bg1"/>
                </a:solidFill>
                <a:ea typeface="Calibri" panose="020F0502020204030204" pitchFamily="34" charset="0"/>
              </a:rPr>
              <a:t>-مد الخط المستقيم ما قيمة درجة الحرار التي يتقاطع فيها الخط مع محور الحجم؟ ............ وماذا تسمى هذه الدرجة؟.................</a:t>
            </a:r>
            <a:endParaRPr lang="ar-SA" alt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9674086" y="1559123"/>
            <a:ext cx="2078080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624842" y="2525060"/>
            <a:ext cx="2078080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575051" y="4153017"/>
            <a:ext cx="2078080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7596006" y="4774819"/>
            <a:ext cx="2078080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مجموعة 4"/>
          <p:cNvGrpSpPr/>
          <p:nvPr/>
        </p:nvGrpSpPr>
        <p:grpSpPr>
          <a:xfrm>
            <a:off x="13292" y="1382659"/>
            <a:ext cx="3673182" cy="3257496"/>
            <a:chOff x="13292" y="1382659"/>
            <a:chExt cx="3673182" cy="3257496"/>
          </a:xfrm>
        </p:grpSpPr>
        <p:sp>
          <p:nvSpPr>
            <p:cNvPr id="29" name="Line 18"/>
            <p:cNvSpPr>
              <a:spLocks noChangeShapeType="1"/>
            </p:cNvSpPr>
            <p:nvPr/>
          </p:nvSpPr>
          <p:spPr bwMode="auto">
            <a:xfrm flipV="1">
              <a:off x="1460725" y="1724960"/>
              <a:ext cx="1219200" cy="160020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 kern="0">
                <a:solidFill>
                  <a:sysClr val="windowText" lastClr="000000"/>
                </a:solidFill>
                <a:latin typeface="Arial"/>
                <a:cs typeface="Arial"/>
              </a:endParaRPr>
            </a:p>
          </p:txBody>
        </p:sp>
        <p:sp>
          <p:nvSpPr>
            <p:cNvPr id="30" name="Line 19"/>
            <p:cNvSpPr>
              <a:spLocks noChangeShapeType="1"/>
            </p:cNvSpPr>
            <p:nvPr/>
          </p:nvSpPr>
          <p:spPr bwMode="auto">
            <a:xfrm flipV="1">
              <a:off x="1104295" y="3368260"/>
              <a:ext cx="304800" cy="38100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 kern="0">
                <a:solidFill>
                  <a:sysClr val="windowText" lastClr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31" name="Group 17"/>
            <p:cNvGrpSpPr>
              <a:grpSpLocks/>
            </p:cNvGrpSpPr>
            <p:nvPr/>
          </p:nvGrpSpPr>
          <p:grpSpPr bwMode="auto">
            <a:xfrm>
              <a:off x="13292" y="1382659"/>
              <a:ext cx="3673182" cy="3257496"/>
              <a:chOff x="3716" y="432"/>
              <a:chExt cx="1671" cy="1707"/>
            </a:xfrm>
          </p:grpSpPr>
          <p:sp>
            <p:nvSpPr>
              <p:cNvPr id="32" name="Line 4"/>
              <p:cNvSpPr>
                <a:spLocks noChangeShapeType="1"/>
              </p:cNvSpPr>
              <p:nvPr/>
            </p:nvSpPr>
            <p:spPr bwMode="auto">
              <a:xfrm>
                <a:off x="4167" y="432"/>
                <a:ext cx="0" cy="1296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ar-AE" sz="2000" ker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Line 5"/>
              <p:cNvSpPr>
                <a:spLocks noChangeShapeType="1"/>
              </p:cNvSpPr>
              <p:nvPr/>
            </p:nvSpPr>
            <p:spPr bwMode="auto">
              <a:xfrm>
                <a:off x="4185" y="1728"/>
                <a:ext cx="1102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ar-AE" sz="2000" ker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Text Box 6"/>
              <p:cNvSpPr txBox="1">
                <a:spLocks noChangeArrowheads="1"/>
              </p:cNvSpPr>
              <p:nvPr/>
            </p:nvSpPr>
            <p:spPr bwMode="auto">
              <a:xfrm>
                <a:off x="4056" y="1709"/>
                <a:ext cx="199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ar-AE" sz="2000" kern="0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35" name="Text Box 7"/>
              <p:cNvSpPr txBox="1">
                <a:spLocks noChangeArrowheads="1"/>
              </p:cNvSpPr>
              <p:nvPr/>
            </p:nvSpPr>
            <p:spPr bwMode="auto">
              <a:xfrm>
                <a:off x="4305" y="1746"/>
                <a:ext cx="333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ar-AE" sz="2000" kern="0" dirty="0">
                    <a:solidFill>
                      <a:schemeClr val="bg1"/>
                    </a:solidFill>
                  </a:rPr>
                  <a:t>200</a:t>
                </a:r>
              </a:p>
            </p:txBody>
          </p:sp>
          <p:sp>
            <p:nvSpPr>
              <p:cNvPr id="36" name="Text Box 9"/>
              <p:cNvSpPr txBox="1">
                <a:spLocks noChangeArrowheads="1"/>
              </p:cNvSpPr>
              <p:nvPr/>
            </p:nvSpPr>
            <p:spPr bwMode="auto">
              <a:xfrm>
                <a:off x="4636" y="1759"/>
                <a:ext cx="360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ar-AE" sz="2000" kern="0" dirty="0">
                    <a:solidFill>
                      <a:schemeClr val="bg1"/>
                    </a:solidFill>
                  </a:rPr>
                  <a:t>400</a:t>
                </a:r>
              </a:p>
            </p:txBody>
          </p:sp>
          <p:sp>
            <p:nvSpPr>
              <p:cNvPr id="37" name="Text Box 10"/>
              <p:cNvSpPr txBox="1">
                <a:spLocks noChangeArrowheads="1"/>
              </p:cNvSpPr>
              <p:nvPr/>
            </p:nvSpPr>
            <p:spPr bwMode="auto">
              <a:xfrm>
                <a:off x="4963" y="1769"/>
                <a:ext cx="424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ar-AE" sz="2000" kern="0" dirty="0" smtClean="0">
                    <a:solidFill>
                      <a:schemeClr val="bg1"/>
                    </a:solidFill>
                  </a:rPr>
                  <a:t>600</a:t>
                </a:r>
                <a:endParaRPr lang="en-US" altLang="ar-AE" sz="2000" kern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Text Box 12"/>
              <p:cNvSpPr txBox="1">
                <a:spLocks noChangeArrowheads="1"/>
              </p:cNvSpPr>
              <p:nvPr/>
            </p:nvSpPr>
            <p:spPr bwMode="auto">
              <a:xfrm>
                <a:off x="4304" y="1929"/>
                <a:ext cx="883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ar-SA" altLang="ar-AE" sz="2000" b="1" kern="0" dirty="0">
                    <a:solidFill>
                      <a:schemeClr val="bg1"/>
                    </a:solidFill>
                  </a:rPr>
                  <a:t>درجة الحرارة</a:t>
                </a:r>
                <a:r>
                  <a:rPr lang="en-US" altLang="ar-AE" sz="2000" b="1" kern="0" dirty="0">
                    <a:solidFill>
                      <a:schemeClr val="bg1"/>
                    </a:solidFill>
                  </a:rPr>
                  <a:t>  ( K)</a:t>
                </a:r>
                <a:r>
                  <a:rPr lang="ar-SA" altLang="ar-AE" sz="2000" b="1" kern="0" dirty="0">
                    <a:solidFill>
                      <a:schemeClr val="bg1"/>
                    </a:solidFill>
                  </a:rPr>
                  <a:t> </a:t>
                </a:r>
                <a:endParaRPr lang="en-US" altLang="ar-AE" sz="2000" b="1" kern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Text Box 13"/>
              <p:cNvSpPr txBox="1">
                <a:spLocks noChangeArrowheads="1"/>
              </p:cNvSpPr>
              <p:nvPr/>
            </p:nvSpPr>
            <p:spPr bwMode="auto">
              <a:xfrm>
                <a:off x="3931" y="1617"/>
                <a:ext cx="20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ar-AE" sz="2000" kern="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40" name="Text Box 14"/>
              <p:cNvSpPr txBox="1">
                <a:spLocks noChangeArrowheads="1"/>
              </p:cNvSpPr>
              <p:nvPr/>
            </p:nvSpPr>
            <p:spPr bwMode="auto">
              <a:xfrm>
                <a:off x="3734" y="1046"/>
                <a:ext cx="410" cy="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ar-AE" sz="2000" kern="0" dirty="0">
                    <a:solidFill>
                      <a:schemeClr val="bg1"/>
                    </a:solidFill>
                  </a:rPr>
                  <a:t>500</a:t>
                </a:r>
              </a:p>
            </p:txBody>
          </p:sp>
          <p:sp>
            <p:nvSpPr>
              <p:cNvPr id="41" name="Text Box 15"/>
              <p:cNvSpPr txBox="1">
                <a:spLocks noChangeArrowheads="1"/>
              </p:cNvSpPr>
              <p:nvPr/>
            </p:nvSpPr>
            <p:spPr bwMode="auto">
              <a:xfrm>
                <a:off x="3720" y="456"/>
                <a:ext cx="46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ar-AE" sz="2000" kern="0" dirty="0" smtClean="0">
                    <a:solidFill>
                      <a:schemeClr val="bg1"/>
                    </a:solidFill>
                  </a:rPr>
                  <a:t>1000</a:t>
                </a:r>
                <a:endParaRPr lang="en-US" altLang="ar-AE" sz="2000" kern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Text Box 16"/>
              <p:cNvSpPr txBox="1">
                <a:spLocks noChangeArrowheads="1"/>
              </p:cNvSpPr>
              <p:nvPr/>
            </p:nvSpPr>
            <p:spPr bwMode="auto">
              <a:xfrm rot="16200000">
                <a:off x="3422" y="1176"/>
                <a:ext cx="84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ar-SA" altLang="ar-AE" sz="2000" b="1" kern="0" dirty="0">
                    <a:solidFill>
                      <a:schemeClr val="bg1"/>
                    </a:solidFill>
                  </a:rPr>
                  <a:t>الحجم </a:t>
                </a:r>
                <a:r>
                  <a:rPr lang="en-US" altLang="ar-AE" sz="2000" b="1" kern="0" dirty="0">
                    <a:solidFill>
                      <a:schemeClr val="bg1"/>
                    </a:solidFill>
                  </a:rPr>
                  <a:t>cm</a:t>
                </a:r>
                <a:r>
                  <a:rPr lang="en-US" altLang="ar-AE" sz="2000" b="1" kern="0" baseline="30000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sp>
        <p:nvSpPr>
          <p:cNvPr id="4" name="Rectangle 3"/>
          <p:cNvSpPr/>
          <p:nvPr/>
        </p:nvSpPr>
        <p:spPr>
          <a:xfrm>
            <a:off x="567238" y="6363222"/>
            <a:ext cx="1862811" cy="275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8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 rot="19041178">
            <a:off x="3048000" y="2209800"/>
            <a:ext cx="2667000" cy="6096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ar-SA" altLang="ar-AE" sz="4500" b="1" kern="0" dirty="0"/>
              <a:t>القسم </a:t>
            </a:r>
            <a:r>
              <a:rPr lang="en-US" altLang="ar-AE" sz="4500" b="1" kern="0" dirty="0"/>
              <a:t>2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 rot="19203817">
            <a:off x="2209800" y="2971800"/>
            <a:ext cx="7315200" cy="10668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6000" b="1" kern="0">
                <a:solidFill>
                  <a:srgbClr val="CC3300"/>
                </a:solidFill>
              </a:rPr>
              <a:t>قانون الغاز المثالي</a:t>
            </a:r>
            <a:endParaRPr lang="en-US" altLang="ar-AE" sz="6000" b="1" kern="0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3879" y="6375748"/>
            <a:ext cx="1903957" cy="263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28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  <p:bldP spid="1843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7342496" y="228600"/>
            <a:ext cx="3020703" cy="6858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مؤشرات الأداء :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31724" y="1241378"/>
            <a:ext cx="6268872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 يذكر </a:t>
            </a:r>
            <a:r>
              <a:rPr kumimoji="0" lang="ar-AE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العلاقة بين 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الحجوم المتحدة .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5991384" y="2286000"/>
            <a:ext cx="5409063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 يذكر نص قانون أفوجادرو .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177421" y="3306168"/>
            <a:ext cx="11887200" cy="1371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 يعرف الحجم المولي القياسي للغاز، ويوظفه لحساب كتل الغازات وحجومها 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873457" y="4984840"/>
            <a:ext cx="10727139" cy="7745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 يوظف الحجم المولي القياسي في حساب الكتلة المولية للغاز .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8827" y="6250488"/>
            <a:ext cx="1891431" cy="607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4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nimBg="1"/>
      <p:bldP spid="3076" grpId="0" animBg="1"/>
      <p:bldP spid="3079" grpId="0" animBg="1"/>
      <p:bldP spid="3080" grpId="0" animBg="1"/>
      <p:bldP spid="308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841265" y="547914"/>
            <a:ext cx="5815896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</a:rPr>
              <a:t>* يذكر نص قانون الغاز المثالي .</a:t>
            </a:r>
            <a:endParaRPr lang="en-US" altLang="ar-AE" sz="4000" b="1" dirty="0">
              <a:solidFill>
                <a:srgbClr val="CC3300"/>
              </a:solidFill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558375" y="1595675"/>
            <a:ext cx="7221994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</a:rPr>
              <a:t>* يشتق ثابت الغاز المثالي مميزاً وحداته .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366110" y="2680370"/>
            <a:ext cx="11625943" cy="16459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</a:rPr>
              <a:t>*يحسب الضغط أو الحجم أو درجة الحرارة أو كمية الغاز ،عندما تكون ثلاث كميات منها معروفة باستخدام قانون الغاز المثالي </a:t>
            </a:r>
            <a:endParaRPr lang="en-US" altLang="ar-AE" sz="4000" b="1" dirty="0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3879" y="6400800"/>
            <a:ext cx="1853853" cy="288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nimBg="1"/>
      <p:bldP spid="17412" grpId="0" animBg="1"/>
      <p:bldP spid="174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59307" y="533400"/>
            <a:ext cx="11682483" cy="8001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</a:rPr>
              <a:t>* يحسب الكتلة المولية أو كثافة غاز باستخدام قانون الغاز المثالي .</a:t>
            </a:r>
            <a:endParaRPr lang="en-US" altLang="ar-AE" sz="4000" b="1" dirty="0">
              <a:solidFill>
                <a:srgbClr val="CC3300"/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09177" y="2119936"/>
            <a:ext cx="11895509" cy="14830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</a:rPr>
              <a:t>* يحول قانون الغاز المثالي إل</a:t>
            </a:r>
            <a:r>
              <a:rPr lang="ar-AE" altLang="ar-AE" sz="4000" b="1" dirty="0">
                <a:solidFill>
                  <a:srgbClr val="CC3300"/>
                </a:solidFill>
              </a:rPr>
              <a:t>ى</a:t>
            </a:r>
            <a:r>
              <a:rPr lang="ar-SA" altLang="ar-AE" sz="4000" b="1" dirty="0">
                <a:solidFill>
                  <a:srgbClr val="CC3300"/>
                </a:solidFill>
              </a:rPr>
              <a:t> قانون بويل أو قانون شارل أو قانون أفوجادرو، ويصف الشروط التي يطبق بها كل قانون .</a:t>
            </a:r>
            <a:endParaRPr lang="en-US" altLang="ar-AE" sz="4000" b="1" dirty="0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1353" y="6388274"/>
            <a:ext cx="1841326" cy="3131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7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622624" y="199030"/>
            <a:ext cx="7592704" cy="838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قياس حجوم الغازات المتفاعلة ومقارنتها</a:t>
            </a:r>
            <a:endParaRPr kumimoji="0" lang="en-US" altLang="ar-AE" sz="4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59026" y="1176130"/>
            <a:ext cx="11741426" cy="18718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ملاحظة جايلوساك : يمكن ان يتفاعل لتران من الهيدروجين مع لتر واحد من الماء لينتج لتران من بخار الماء عند درجة حرارة وضغط ثابتين. 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7848600" y="3443776"/>
            <a:ext cx="2590800" cy="12954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غاز الهيدروجين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7010400" y="3596176"/>
            <a:ext cx="685800" cy="6858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4876800" y="3367576"/>
            <a:ext cx="2057400" cy="12954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غاز الأكسجين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 flipH="1">
            <a:off x="3810000" y="3977176"/>
            <a:ext cx="11430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1828800" y="3367576"/>
            <a:ext cx="2057400" cy="12954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بخار الماء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8382000" y="4959816"/>
            <a:ext cx="1295400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L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5257800" y="4959816"/>
            <a:ext cx="1295400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L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2057400" y="4959816"/>
            <a:ext cx="1295400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L</a:t>
            </a: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8305800" y="5645616"/>
            <a:ext cx="1524000" cy="685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حجمان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4876800" y="5569416"/>
            <a:ext cx="2133600" cy="685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1828800" y="5645616"/>
            <a:ext cx="1524000" cy="685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حجمان</a:t>
            </a:r>
            <a:endParaRPr kumimoji="0" lang="en-US" altLang="ar-AE" sz="45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6405" y="6331416"/>
            <a:ext cx="1803748" cy="3825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2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0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0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0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0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10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0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0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0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0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0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10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10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4099" grpId="0" animBg="1"/>
      <p:bldP spid="4100" grpId="0" build="p" animBg="1"/>
      <p:bldP spid="4101" grpId="0" build="p" animBg="1"/>
      <p:bldP spid="4102" grpId="0" build="p" animBg="1"/>
      <p:bldP spid="4104" grpId="0" build="p" animBg="1"/>
      <p:bldP spid="4105" grpId="0" build="p" animBg="1"/>
      <p:bldP spid="4106" grpId="0" build="p" animBg="1"/>
      <p:bldP spid="4107" grpId="0" build="p" animBg="1"/>
      <p:bldP spid="4108" grpId="0" animBg="1"/>
      <p:bldP spid="4109" grpId="0" animBg="1"/>
      <p:bldP spid="411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7848600" y="152400"/>
            <a:ext cx="25908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غاز الهيدروجين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7010400" y="304800"/>
            <a:ext cx="685800" cy="6858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4876800" y="76200"/>
            <a:ext cx="20574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غاز الأكسجين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 flipH="1">
            <a:off x="3810000" y="685800"/>
            <a:ext cx="11430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1828800" y="76200"/>
            <a:ext cx="20574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بخار الماء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8382000" y="1600200"/>
            <a:ext cx="1295400" cy="6096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L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5257800" y="1600200"/>
            <a:ext cx="1295400" cy="6096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L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2057400" y="1600200"/>
            <a:ext cx="1295400" cy="6096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L</a:t>
            </a:r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6096000" y="2362200"/>
            <a:ext cx="426720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5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أي أن النسب هي :</a:t>
            </a:r>
            <a:endParaRPr kumimoji="0" lang="en-US" altLang="ar-AE" sz="5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8763000" y="3200400"/>
            <a:ext cx="914400" cy="6096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7620000" y="3200400"/>
            <a:ext cx="91440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 bwMode="auto">
          <a:xfrm>
            <a:off x="6324600" y="3200400"/>
            <a:ext cx="914400" cy="6096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5029200" y="3200400"/>
            <a:ext cx="91440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60" name="Rectangle 20"/>
          <p:cNvSpPr>
            <a:spLocks noChangeArrowheads="1"/>
          </p:cNvSpPr>
          <p:nvPr/>
        </p:nvSpPr>
        <p:spPr bwMode="auto">
          <a:xfrm>
            <a:off x="3733800" y="3200400"/>
            <a:ext cx="914400" cy="6096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261" name="Rectangle 21"/>
          <p:cNvSpPr>
            <a:spLocks noChangeArrowheads="1"/>
          </p:cNvSpPr>
          <p:nvPr/>
        </p:nvSpPr>
        <p:spPr bwMode="auto">
          <a:xfrm>
            <a:off x="8534400" y="4038600"/>
            <a:ext cx="182880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5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مثلاً :</a:t>
            </a:r>
            <a:endParaRPr kumimoji="0" lang="en-US" altLang="ar-AE" sz="5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67" name="Rectangle 27"/>
          <p:cNvSpPr>
            <a:spLocks noChangeArrowheads="1"/>
          </p:cNvSpPr>
          <p:nvPr/>
        </p:nvSpPr>
        <p:spPr bwMode="auto">
          <a:xfrm>
            <a:off x="7924800" y="4724400"/>
            <a:ext cx="1752600" cy="6096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mL</a:t>
            </a:r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5181600" y="4724400"/>
            <a:ext cx="1524000" cy="6096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mL</a:t>
            </a:r>
          </a:p>
        </p:txBody>
      </p: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2057400" y="4724400"/>
            <a:ext cx="1752600" cy="6096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mL</a:t>
            </a:r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7848600" y="5867400"/>
            <a:ext cx="243840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400 cm</a:t>
            </a:r>
            <a:r>
              <a:rPr kumimoji="0" lang="en-US" altLang="ar-AE" sz="4500" b="1" i="0" u="none" strike="noStrike" kern="0" cap="none" spc="0" normalizeH="0" baseline="5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274" name="Rectangle 34"/>
          <p:cNvSpPr>
            <a:spLocks noChangeArrowheads="1"/>
          </p:cNvSpPr>
          <p:nvPr/>
        </p:nvSpPr>
        <p:spPr bwMode="auto">
          <a:xfrm>
            <a:off x="4800600" y="5791200"/>
            <a:ext cx="243840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200 cm</a:t>
            </a:r>
            <a:r>
              <a:rPr kumimoji="0" lang="en-US" altLang="ar-AE" sz="4500" b="1" i="0" u="none" strike="noStrike" kern="0" cap="none" spc="0" normalizeH="0" baseline="5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275" name="Rectangle 35"/>
          <p:cNvSpPr>
            <a:spLocks noChangeArrowheads="1"/>
          </p:cNvSpPr>
          <p:nvPr/>
        </p:nvSpPr>
        <p:spPr bwMode="auto">
          <a:xfrm>
            <a:off x="1828800" y="5791200"/>
            <a:ext cx="243840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400 cm</a:t>
            </a:r>
            <a:r>
              <a:rPr kumimoji="0" lang="en-US" altLang="ar-AE" sz="4500" b="1" i="0" u="none" strike="noStrike" kern="0" cap="none" spc="0" normalizeH="0" baseline="5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" name="Rectangle 1"/>
          <p:cNvSpPr/>
          <p:nvPr/>
        </p:nvSpPr>
        <p:spPr>
          <a:xfrm>
            <a:off x="613775" y="6400800"/>
            <a:ext cx="1954060" cy="2743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6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2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2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2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2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25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25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25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25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25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25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0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0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25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25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26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026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5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02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02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0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0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026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026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 nodeType="clickPar">
                      <p:stCondLst>
                        <p:cond delay="indefinite"/>
                      </p:stCondLst>
                      <p:childTnLst>
                        <p:par>
                          <p:cTn id="1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1027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1027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10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0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027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102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 nodeType="clickPar">
                      <p:stCondLst>
                        <p:cond delay="indefinite"/>
                      </p:stCondLst>
                      <p:childTnLst>
                        <p:par>
                          <p:cTn id="1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0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0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 nodeType="clickPar">
                      <p:stCondLst>
                        <p:cond delay="indefinite"/>
                      </p:stCondLst>
                      <p:childTnLst>
                        <p:par>
                          <p:cTn id="2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027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102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10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0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 nodeType="clickPar">
                      <p:stCondLst>
                        <p:cond delay="indefinite"/>
                      </p:stCondLst>
                      <p:childTnLst>
                        <p:par>
                          <p:cTn id="2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027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102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 nodeType="clickPar">
                      <p:stCondLst>
                        <p:cond delay="indefinite"/>
                      </p:stCondLst>
                      <p:childTnLst>
                        <p:par>
                          <p:cTn id="2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uild="p" animBg="1"/>
      <p:bldP spid="10245" grpId="0" build="p"/>
      <p:bldP spid="10246" grpId="0" build="p" animBg="1"/>
      <p:bldP spid="10248" grpId="0" build="p" animBg="1"/>
      <p:bldP spid="10249" grpId="0" build="p" animBg="1"/>
      <p:bldP spid="10250" grpId="0" build="p" animBg="1"/>
      <p:bldP spid="10251" grpId="0" build="p" animBg="1"/>
      <p:bldP spid="10255" grpId="0" animBg="1"/>
      <p:bldP spid="10256" grpId="0" build="p" animBg="1"/>
      <p:bldP spid="10257" grpId="0" build="p" animBg="1"/>
      <p:bldP spid="10258" grpId="0" build="p" animBg="1"/>
      <p:bldP spid="10259" grpId="0" build="p" animBg="1"/>
      <p:bldP spid="10260" grpId="0" build="p" animBg="1"/>
      <p:bldP spid="10261" grpId="0" animBg="1"/>
      <p:bldP spid="10267" grpId="0" build="p" animBg="1"/>
      <p:bldP spid="10269" grpId="0" build="p" animBg="1"/>
      <p:bldP spid="10270" grpId="0" build="p" animBg="1"/>
      <p:bldP spid="10271" grpId="0" build="p" animBg="1"/>
      <p:bldP spid="10274" grpId="0" build="p" animBg="1"/>
      <p:bldP spid="10275" grpId="0" build="p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97565" y="190500"/>
            <a:ext cx="11105321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4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ملاحظات في تفاعلات غازات أخرى: النسب محددة</a:t>
            </a:r>
            <a:r>
              <a:rPr kumimoji="0" lang="en-US" altLang="ar-AE" sz="44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ar-SA" altLang="ar-AE" sz="44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وبسيطة </a:t>
            </a:r>
            <a:endParaRPr kumimoji="0" lang="en-US" altLang="ar-AE" sz="44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7848600" y="2590800"/>
            <a:ext cx="25908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غاز الهيدروجين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7010400" y="2743200"/>
            <a:ext cx="685800" cy="6858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5410200" y="2514600"/>
            <a:ext cx="15240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غاز الكلور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H="1">
            <a:off x="4495800" y="3124200"/>
            <a:ext cx="11430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676400" y="2514600"/>
            <a:ext cx="28194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غاز كلوريد الهيدروجين</a:t>
            </a:r>
            <a:endParaRPr kumimoji="0" lang="en-US" altLang="ar-AE" sz="45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8382000" y="4419600"/>
            <a:ext cx="1295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L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5257800" y="4419600"/>
            <a:ext cx="1295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L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2057400" y="4419600"/>
            <a:ext cx="1295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L</a:t>
            </a: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7924800" y="5486400"/>
            <a:ext cx="21336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4876800" y="5410200"/>
            <a:ext cx="21336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1828800" y="5486400"/>
            <a:ext cx="15240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حجمان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1353" y="6400800"/>
            <a:ext cx="1816274" cy="300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99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29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29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29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29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29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29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29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29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5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12291" grpId="0" build="p" animBg="1"/>
      <p:bldP spid="12292" grpId="0" build="p"/>
      <p:bldP spid="12293" grpId="0" build="p" animBg="1"/>
      <p:bldP spid="12295" grpId="0" build="p" animBg="1"/>
      <p:bldP spid="12296" grpId="0" build="p" animBg="1"/>
      <p:bldP spid="12297" grpId="0" build="p" animBg="1"/>
      <p:bldP spid="12298" grpId="0" build="p" animBg="1"/>
      <p:bldP spid="12299" grpId="0" animBg="1"/>
      <p:bldP spid="12300" grpId="0" animBg="1"/>
      <p:bldP spid="1230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8693623" y="286578"/>
            <a:ext cx="3173006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قانون أفوجادرو :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554811" y="1203378"/>
            <a:ext cx="11476382" cy="1498879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الحجوم المتساوية من الغازات المختلفة تحتوي على العدد نفسه من الجزيئات وذلك تحت الشروط نفسها من ضغط ودرجة حرارة .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346208" y="3187944"/>
            <a:ext cx="4016991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36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حسب قانون أفوجادرو :</a:t>
            </a:r>
            <a:endParaRPr kumimoji="0" lang="en-US" altLang="ar-AE" sz="36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84313" y="4400518"/>
            <a:ext cx="11317357" cy="1304301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36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تحت الشروط نفسها من ضغط ودرجة حرارة يتغير حجم أي غاز طردياً مع تغير عدد جزيئاته .</a:t>
            </a:r>
            <a:endParaRPr kumimoji="0" lang="en-US" altLang="ar-AE" sz="36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8932" y="6400800"/>
            <a:ext cx="1866378" cy="3131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8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animBg="1"/>
      <p:bldP spid="4" grpId="0" animBg="1"/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0"/>
          <p:cNvGrpSpPr>
            <a:grpSpLocks/>
          </p:cNvGrpSpPr>
          <p:nvPr/>
        </p:nvGrpSpPr>
        <p:grpSpPr bwMode="auto">
          <a:xfrm>
            <a:off x="8610600" y="152400"/>
            <a:ext cx="1066800" cy="990600"/>
            <a:chOff x="3504" y="2592"/>
            <a:chExt cx="672" cy="624"/>
          </a:xfrm>
        </p:grpSpPr>
        <p:sp>
          <p:nvSpPr>
            <p:cNvPr id="11296" name="AutoShape 6"/>
            <p:cNvSpPr>
              <a:spLocks noChangeArrowheads="1"/>
            </p:cNvSpPr>
            <p:nvPr/>
          </p:nvSpPr>
          <p:spPr bwMode="auto">
            <a:xfrm>
              <a:off x="3504" y="2592"/>
              <a:ext cx="672" cy="624"/>
            </a:xfrm>
            <a:prstGeom prst="cube">
              <a:avLst>
                <a:gd name="adj" fmla="val 25000"/>
              </a:avLst>
            </a:prstGeom>
            <a:solidFill>
              <a:schemeClr val="accent4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97" name="Oval 7"/>
            <p:cNvSpPr>
              <a:spLocks noChangeArrowheads="1"/>
            </p:cNvSpPr>
            <p:nvPr/>
          </p:nvSpPr>
          <p:spPr bwMode="auto">
            <a:xfrm>
              <a:off x="3792" y="2928"/>
              <a:ext cx="96" cy="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98" name="Oval 10"/>
            <p:cNvSpPr>
              <a:spLocks noChangeArrowheads="1"/>
            </p:cNvSpPr>
            <p:nvPr/>
          </p:nvSpPr>
          <p:spPr bwMode="auto">
            <a:xfrm>
              <a:off x="3744" y="2880"/>
              <a:ext cx="96" cy="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67" name="Group 19"/>
          <p:cNvGrpSpPr>
            <a:grpSpLocks/>
          </p:cNvGrpSpPr>
          <p:nvPr/>
        </p:nvGrpSpPr>
        <p:grpSpPr bwMode="auto">
          <a:xfrm>
            <a:off x="6172200" y="152400"/>
            <a:ext cx="1219200" cy="990600"/>
            <a:chOff x="4176" y="384"/>
            <a:chExt cx="768" cy="624"/>
          </a:xfrm>
        </p:grpSpPr>
        <p:sp>
          <p:nvSpPr>
            <p:cNvPr id="11293" name="AutoShape 11"/>
            <p:cNvSpPr>
              <a:spLocks noChangeArrowheads="1"/>
            </p:cNvSpPr>
            <p:nvPr/>
          </p:nvSpPr>
          <p:spPr bwMode="auto">
            <a:xfrm>
              <a:off x="4176" y="384"/>
              <a:ext cx="768" cy="624"/>
            </a:xfrm>
            <a:prstGeom prst="cube">
              <a:avLst>
                <a:gd name="adj" fmla="val 25000"/>
              </a:avLst>
            </a:prstGeom>
            <a:solidFill>
              <a:schemeClr val="accent4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94" name="Oval 12"/>
            <p:cNvSpPr>
              <a:spLocks noChangeArrowheads="1"/>
            </p:cNvSpPr>
            <p:nvPr/>
          </p:nvSpPr>
          <p:spPr bwMode="auto">
            <a:xfrm>
              <a:off x="4224" y="528"/>
              <a:ext cx="288" cy="288"/>
            </a:xfrm>
            <a:prstGeom prst="ellipse">
              <a:avLst/>
            </a:prstGeom>
            <a:solidFill>
              <a:srgbClr val="BE0E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95" name="Oval 13"/>
            <p:cNvSpPr>
              <a:spLocks noChangeArrowheads="1"/>
            </p:cNvSpPr>
            <p:nvPr/>
          </p:nvSpPr>
          <p:spPr bwMode="auto">
            <a:xfrm>
              <a:off x="4464" y="576"/>
              <a:ext cx="288" cy="288"/>
            </a:xfrm>
            <a:prstGeom prst="ellipse">
              <a:avLst/>
            </a:prstGeom>
            <a:solidFill>
              <a:srgbClr val="BE0E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68" name="Group 21"/>
          <p:cNvGrpSpPr>
            <a:grpSpLocks/>
          </p:cNvGrpSpPr>
          <p:nvPr/>
        </p:nvGrpSpPr>
        <p:grpSpPr bwMode="auto">
          <a:xfrm>
            <a:off x="3352800" y="76200"/>
            <a:ext cx="1219200" cy="990600"/>
            <a:chOff x="960" y="480"/>
            <a:chExt cx="768" cy="624"/>
          </a:xfrm>
        </p:grpSpPr>
        <p:sp>
          <p:nvSpPr>
            <p:cNvPr id="11290" name="AutoShape 14"/>
            <p:cNvSpPr>
              <a:spLocks noChangeArrowheads="1"/>
            </p:cNvSpPr>
            <p:nvPr/>
          </p:nvSpPr>
          <p:spPr bwMode="auto">
            <a:xfrm>
              <a:off x="960" y="480"/>
              <a:ext cx="768" cy="624"/>
            </a:xfrm>
            <a:prstGeom prst="cube">
              <a:avLst>
                <a:gd name="adj" fmla="val 25000"/>
              </a:avLst>
            </a:prstGeom>
            <a:solidFill>
              <a:schemeClr val="accent4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91" name="Oval 15"/>
            <p:cNvSpPr>
              <a:spLocks noChangeArrowheads="1"/>
            </p:cNvSpPr>
            <p:nvPr/>
          </p:nvSpPr>
          <p:spPr bwMode="auto">
            <a:xfrm>
              <a:off x="1104" y="720"/>
              <a:ext cx="288" cy="288"/>
            </a:xfrm>
            <a:prstGeom prst="ellipse">
              <a:avLst/>
            </a:prstGeom>
            <a:solidFill>
              <a:srgbClr val="BE0E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92" name="Oval 17"/>
            <p:cNvSpPr>
              <a:spLocks noChangeArrowheads="1"/>
            </p:cNvSpPr>
            <p:nvPr/>
          </p:nvSpPr>
          <p:spPr bwMode="auto">
            <a:xfrm>
              <a:off x="1344" y="912"/>
              <a:ext cx="96" cy="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69" name="Group 22"/>
          <p:cNvGrpSpPr>
            <a:grpSpLocks/>
          </p:cNvGrpSpPr>
          <p:nvPr/>
        </p:nvGrpSpPr>
        <p:grpSpPr bwMode="auto">
          <a:xfrm>
            <a:off x="1981200" y="76200"/>
            <a:ext cx="1219200" cy="990600"/>
            <a:chOff x="960" y="480"/>
            <a:chExt cx="768" cy="624"/>
          </a:xfrm>
        </p:grpSpPr>
        <p:sp>
          <p:nvSpPr>
            <p:cNvPr id="11287" name="AutoShape 23"/>
            <p:cNvSpPr>
              <a:spLocks noChangeArrowheads="1"/>
            </p:cNvSpPr>
            <p:nvPr/>
          </p:nvSpPr>
          <p:spPr bwMode="auto">
            <a:xfrm>
              <a:off x="960" y="480"/>
              <a:ext cx="768" cy="624"/>
            </a:xfrm>
            <a:prstGeom prst="cube">
              <a:avLst>
                <a:gd name="adj" fmla="val 25000"/>
              </a:avLst>
            </a:prstGeom>
            <a:solidFill>
              <a:schemeClr val="accent4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88" name="Oval 24"/>
            <p:cNvSpPr>
              <a:spLocks noChangeArrowheads="1"/>
            </p:cNvSpPr>
            <p:nvPr/>
          </p:nvSpPr>
          <p:spPr bwMode="auto">
            <a:xfrm>
              <a:off x="1104" y="720"/>
              <a:ext cx="288" cy="288"/>
            </a:xfrm>
            <a:prstGeom prst="ellipse">
              <a:avLst/>
            </a:prstGeom>
            <a:solidFill>
              <a:srgbClr val="BE0E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89" name="Oval 25"/>
            <p:cNvSpPr>
              <a:spLocks noChangeArrowheads="1"/>
            </p:cNvSpPr>
            <p:nvPr/>
          </p:nvSpPr>
          <p:spPr bwMode="auto">
            <a:xfrm>
              <a:off x="1344" y="912"/>
              <a:ext cx="96" cy="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726" name="Rectangle 30"/>
          <p:cNvSpPr>
            <a:spLocks noChangeArrowheads="1"/>
          </p:cNvSpPr>
          <p:nvPr/>
        </p:nvSpPr>
        <p:spPr bwMode="auto">
          <a:xfrm>
            <a:off x="7848600" y="1295400"/>
            <a:ext cx="25908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غاز الهيدروجين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27" name="Rectangle 31"/>
          <p:cNvSpPr>
            <a:spLocks noChangeArrowheads="1"/>
          </p:cNvSpPr>
          <p:nvPr/>
        </p:nvSpPr>
        <p:spPr bwMode="auto">
          <a:xfrm>
            <a:off x="7010400" y="1447800"/>
            <a:ext cx="685800" cy="6858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28" name="Rectangle 32"/>
          <p:cNvSpPr>
            <a:spLocks noChangeArrowheads="1"/>
          </p:cNvSpPr>
          <p:nvPr/>
        </p:nvSpPr>
        <p:spPr bwMode="auto">
          <a:xfrm>
            <a:off x="5410200" y="1219200"/>
            <a:ext cx="15240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غاز الكلور</a:t>
            </a:r>
            <a:endParaRPr kumimoji="0" lang="en-US" altLang="ar-AE" sz="45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29" name="Line 33"/>
          <p:cNvSpPr>
            <a:spLocks noChangeShapeType="1"/>
          </p:cNvSpPr>
          <p:nvPr/>
        </p:nvSpPr>
        <p:spPr bwMode="auto">
          <a:xfrm flipH="1">
            <a:off x="4495800" y="1828800"/>
            <a:ext cx="11430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730" name="Rectangle 34"/>
          <p:cNvSpPr>
            <a:spLocks noChangeArrowheads="1"/>
          </p:cNvSpPr>
          <p:nvPr/>
        </p:nvSpPr>
        <p:spPr bwMode="auto">
          <a:xfrm>
            <a:off x="1676400" y="1143000"/>
            <a:ext cx="28194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غاز كلوريد الهيدروجين</a:t>
            </a:r>
            <a:endParaRPr kumimoji="0" lang="en-US" altLang="ar-AE" sz="45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31" name="Rectangle 35"/>
          <p:cNvSpPr>
            <a:spLocks noChangeArrowheads="1"/>
          </p:cNvSpPr>
          <p:nvPr/>
        </p:nvSpPr>
        <p:spPr bwMode="auto">
          <a:xfrm>
            <a:off x="7924800" y="2667000"/>
            <a:ext cx="21336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32" name="Rectangle 36"/>
          <p:cNvSpPr>
            <a:spLocks noChangeArrowheads="1"/>
          </p:cNvSpPr>
          <p:nvPr/>
        </p:nvSpPr>
        <p:spPr bwMode="auto">
          <a:xfrm>
            <a:off x="4953000" y="2667000"/>
            <a:ext cx="21336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33" name="Rectangle 37"/>
          <p:cNvSpPr>
            <a:spLocks noChangeArrowheads="1"/>
          </p:cNvSpPr>
          <p:nvPr/>
        </p:nvSpPr>
        <p:spPr bwMode="auto">
          <a:xfrm>
            <a:off x="2057400" y="2590800"/>
            <a:ext cx="15240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حجمان</a:t>
            </a:r>
            <a:endParaRPr kumimoji="0" lang="en-US" altLang="ar-AE" sz="45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34" name="Rectangle 38"/>
          <p:cNvSpPr>
            <a:spLocks noChangeArrowheads="1"/>
          </p:cNvSpPr>
          <p:nvPr/>
        </p:nvSpPr>
        <p:spPr bwMode="auto">
          <a:xfrm>
            <a:off x="7848600" y="3505200"/>
            <a:ext cx="2438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جزيء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35" name="Rectangle 39"/>
          <p:cNvSpPr>
            <a:spLocks noChangeArrowheads="1"/>
          </p:cNvSpPr>
          <p:nvPr/>
        </p:nvSpPr>
        <p:spPr bwMode="auto">
          <a:xfrm>
            <a:off x="4800600" y="3505200"/>
            <a:ext cx="25908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جزيء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36" name="Rectangle 40"/>
          <p:cNvSpPr>
            <a:spLocks noChangeArrowheads="1"/>
          </p:cNvSpPr>
          <p:nvPr/>
        </p:nvSpPr>
        <p:spPr bwMode="auto">
          <a:xfrm>
            <a:off x="1981200" y="3429000"/>
            <a:ext cx="1676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جزيئان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37" name="Rectangle 41"/>
          <p:cNvSpPr>
            <a:spLocks noChangeArrowheads="1"/>
          </p:cNvSpPr>
          <p:nvPr/>
        </p:nvSpPr>
        <p:spPr bwMode="auto">
          <a:xfrm>
            <a:off x="3657600" y="4343400"/>
            <a:ext cx="64770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وبالتالي تكون المعادلة الموزونة :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38" name="Rectangle 42"/>
          <p:cNvSpPr>
            <a:spLocks noChangeArrowheads="1"/>
          </p:cNvSpPr>
          <p:nvPr/>
        </p:nvSpPr>
        <p:spPr bwMode="auto">
          <a:xfrm>
            <a:off x="1676400" y="5334000"/>
            <a:ext cx="16002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kumimoji="0" lang="en-US" altLang="ar-AE" sz="45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2(g)</a:t>
            </a: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9739" name="Rectangle 43"/>
          <p:cNvSpPr>
            <a:spLocks noChangeArrowheads="1"/>
          </p:cNvSpPr>
          <p:nvPr/>
        </p:nvSpPr>
        <p:spPr bwMode="auto">
          <a:xfrm>
            <a:off x="3886200" y="5334000"/>
            <a:ext cx="685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</a:p>
        </p:txBody>
      </p:sp>
      <p:sp>
        <p:nvSpPr>
          <p:cNvPr id="29740" name="Rectangle 44"/>
          <p:cNvSpPr>
            <a:spLocks noChangeArrowheads="1"/>
          </p:cNvSpPr>
          <p:nvPr/>
        </p:nvSpPr>
        <p:spPr bwMode="auto">
          <a:xfrm>
            <a:off x="4876800" y="5334000"/>
            <a:ext cx="1828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</a:t>
            </a:r>
            <a:r>
              <a:rPr kumimoji="0" lang="en-US" altLang="ar-AE" sz="45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2(g)</a:t>
            </a: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9741" name="Line 45"/>
          <p:cNvSpPr>
            <a:spLocks noChangeShapeType="1"/>
          </p:cNvSpPr>
          <p:nvPr/>
        </p:nvSpPr>
        <p:spPr bwMode="auto">
          <a:xfrm>
            <a:off x="6934200" y="5638800"/>
            <a:ext cx="12954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742" name="Rectangle 46"/>
          <p:cNvSpPr>
            <a:spLocks noChangeArrowheads="1"/>
          </p:cNvSpPr>
          <p:nvPr/>
        </p:nvSpPr>
        <p:spPr bwMode="auto">
          <a:xfrm>
            <a:off x="8305800" y="5105400"/>
            <a:ext cx="2640496" cy="9144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HCl</a:t>
            </a:r>
            <a:r>
              <a:rPr kumimoji="0" lang="en-US" altLang="ar-AE" sz="4500" b="1" i="0" u="none" strike="noStrike" kern="0" cap="none" spc="0" normalizeH="0" baseline="-2500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(g)</a:t>
            </a:r>
            <a:r>
              <a:rPr kumimoji="0" lang="en-US" altLang="ar-AE" sz="45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626301" y="6400800"/>
            <a:ext cx="2040699" cy="288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5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7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7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9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29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2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29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2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29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29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29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29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6" grpId="0" build="p" animBg="1"/>
      <p:bldP spid="29727" grpId="0" build="p"/>
      <p:bldP spid="29728" grpId="0" build="p" animBg="1"/>
      <p:bldP spid="29730" grpId="0" build="p" animBg="1"/>
      <p:bldP spid="29731" grpId="0" animBg="1"/>
      <p:bldP spid="29732" grpId="0" animBg="1"/>
      <p:bldP spid="29733" grpId="0" animBg="1"/>
      <p:bldP spid="29734" grpId="0" animBg="1"/>
      <p:bldP spid="29735" grpId="0" animBg="1"/>
      <p:bldP spid="29736" grpId="0" animBg="1"/>
      <p:bldP spid="29737" grpId="0" animBg="1"/>
      <p:bldP spid="29738" grpId="0" animBg="1"/>
      <p:bldP spid="29739" grpId="0" animBg="1"/>
      <p:bldP spid="29740" grpId="0" animBg="1"/>
      <p:bldP spid="2974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676400" y="228600"/>
            <a:ext cx="16002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kumimoji="0" lang="en-US" altLang="ar-AE" sz="45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2(g)</a:t>
            </a: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886200" y="228600"/>
            <a:ext cx="685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4876800" y="228600"/>
            <a:ext cx="1828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</a:t>
            </a:r>
            <a:r>
              <a:rPr kumimoji="0" lang="en-US" altLang="ar-AE" sz="45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2(g)</a:t>
            </a: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6858000" y="533400"/>
            <a:ext cx="12954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8305800" y="228600"/>
            <a:ext cx="2667000" cy="7620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HCl</a:t>
            </a:r>
            <a:r>
              <a:rPr kumimoji="0" lang="en-US" altLang="ar-AE" sz="4500" b="1" i="0" u="none" strike="noStrike" kern="0" cap="none" spc="0" normalizeH="0" baseline="-2500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(g)</a:t>
            </a:r>
            <a:r>
              <a:rPr kumimoji="0" lang="en-US" altLang="ar-AE" sz="45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1600200" y="2667000"/>
            <a:ext cx="2438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جزيء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4572000" y="2667000"/>
            <a:ext cx="2438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جزيء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8763000" y="2667000"/>
            <a:ext cx="1676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جزيئان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1676400" y="1447800"/>
            <a:ext cx="21336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4953000" y="1447800"/>
            <a:ext cx="21336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8534400" y="1371600"/>
            <a:ext cx="15240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حجمان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6197" y="6363222"/>
            <a:ext cx="1929008" cy="4008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43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  <p:bldP spid="28675" grpId="0" animBg="1"/>
      <p:bldP spid="28676" grpId="0" animBg="1"/>
      <p:bldP spid="28678" grpId="0" animBg="1"/>
      <p:bldP spid="28679" grpId="0" animBg="1"/>
      <p:bldP spid="28680" grpId="0" animBg="1"/>
      <p:bldP spid="28681" grpId="0" animBg="1"/>
      <p:bldP spid="28682" grpId="0" animBg="1"/>
      <p:bldP spid="28683" grpId="0" animBg="1"/>
      <p:bldP spid="2868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5372100" y="526473"/>
            <a:ext cx="5001491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5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يفيد قانون أفوجادرو :</a:t>
            </a:r>
            <a:endParaRPr kumimoji="0" lang="en-US" altLang="ar-AE" sz="5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53599" y="1496291"/>
            <a:ext cx="11714921" cy="734291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حجم الغاز يتناسب طردياً مع كميته، عند ثبات الضغط ودرجة الحرارة 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9144000" y="2743200"/>
            <a:ext cx="11430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حيث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7" name="Line 15"/>
          <p:cNvSpPr>
            <a:spLocks noChangeShapeType="1"/>
          </p:cNvSpPr>
          <p:nvPr/>
        </p:nvSpPr>
        <p:spPr bwMode="auto">
          <a:xfrm>
            <a:off x="6781800" y="3200400"/>
            <a:ext cx="0" cy="3429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9601200" y="35052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5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8001000" y="3505200"/>
            <a:ext cx="14478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الحجم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6934200" y="4419600"/>
            <a:ext cx="26670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الكمية بالمول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9677400" y="44196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5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7924800" y="5410200"/>
            <a:ext cx="13716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ثابت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9601200" y="5486400"/>
            <a:ext cx="9906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5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</p:txBody>
      </p:sp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2209800" y="38100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5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4876800" y="3810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5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27672" name="Freeform 24"/>
          <p:cNvSpPr>
            <a:spLocks/>
          </p:cNvSpPr>
          <p:nvPr/>
        </p:nvSpPr>
        <p:spPr bwMode="auto">
          <a:xfrm>
            <a:off x="3581400" y="3962400"/>
            <a:ext cx="635000" cy="495300"/>
          </a:xfrm>
          <a:custGeom>
            <a:avLst/>
            <a:gdLst>
              <a:gd name="T0" fmla="*/ 1008062589 w 400"/>
              <a:gd name="T1" fmla="*/ 0 h 312"/>
              <a:gd name="T2" fmla="*/ 161290000 w 400"/>
              <a:gd name="T3" fmla="*/ 725804914 h 312"/>
              <a:gd name="T4" fmla="*/ 40322500 w 400"/>
              <a:gd name="T5" fmla="*/ 362902457 h 312"/>
              <a:gd name="T6" fmla="*/ 282257513 w 400"/>
              <a:gd name="T7" fmla="*/ 120967502 h 312"/>
              <a:gd name="T8" fmla="*/ 1008062589 w 400"/>
              <a:gd name="T9" fmla="*/ 604837462 h 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"/>
              <a:gd name="T16" fmla="*/ 0 h 312"/>
              <a:gd name="T17" fmla="*/ 400 w 400"/>
              <a:gd name="T18" fmla="*/ 312 h 3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" h="312">
                <a:moveTo>
                  <a:pt x="400" y="0"/>
                </a:moveTo>
                <a:cubicBezTo>
                  <a:pt x="264" y="132"/>
                  <a:pt x="128" y="264"/>
                  <a:pt x="64" y="288"/>
                </a:cubicBezTo>
                <a:cubicBezTo>
                  <a:pt x="0" y="312"/>
                  <a:pt x="8" y="184"/>
                  <a:pt x="16" y="144"/>
                </a:cubicBezTo>
                <a:cubicBezTo>
                  <a:pt x="24" y="104"/>
                  <a:pt x="48" y="32"/>
                  <a:pt x="112" y="48"/>
                </a:cubicBezTo>
                <a:cubicBezTo>
                  <a:pt x="176" y="64"/>
                  <a:pt x="288" y="152"/>
                  <a:pt x="400" y="240"/>
                </a:cubicBez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2209800" y="57150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5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3200400" y="5715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5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5257800" y="5715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5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4191000" y="5715000"/>
            <a:ext cx="9906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5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</p:txBody>
      </p:sp>
      <p:sp>
        <p:nvSpPr>
          <p:cNvPr id="2" name="Rectangle 1"/>
          <p:cNvSpPr/>
          <p:nvPr/>
        </p:nvSpPr>
        <p:spPr>
          <a:xfrm>
            <a:off x="576197" y="6400800"/>
            <a:ext cx="1916482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3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 animBg="1"/>
      <p:bldP spid="27662" grpId="0" animBg="1"/>
      <p:bldP spid="27664" grpId="0" animBg="1"/>
      <p:bldP spid="27665" grpId="0" animBg="1"/>
      <p:bldP spid="27666" grpId="0" animBg="1"/>
      <p:bldP spid="27667" grpId="0" animBg="1"/>
      <p:bldP spid="27668" grpId="0" animBg="1"/>
      <p:bldP spid="27669" grpId="0" animBg="1"/>
      <p:bldP spid="27670" grpId="0" animBg="1"/>
      <p:bldP spid="27671" grpId="0" animBg="1"/>
      <p:bldP spid="27673" grpId="0" animBg="1"/>
      <p:bldP spid="27674" grpId="0" animBg="1"/>
      <p:bldP spid="27675" grpId="0" animBg="1"/>
      <p:bldP spid="2767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676400" y="228600"/>
            <a:ext cx="19050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2H</a:t>
            </a:r>
            <a:r>
              <a:rPr kumimoji="0" lang="en-US" altLang="ar-AE" sz="45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2(g)</a:t>
            </a: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886200" y="228600"/>
            <a:ext cx="685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876800" y="228600"/>
            <a:ext cx="1828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kumimoji="0" lang="en-US" altLang="ar-AE" sz="45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2(g)</a:t>
            </a: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6629400" y="609600"/>
            <a:ext cx="12954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8077199" y="228600"/>
            <a:ext cx="2842591" cy="7620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H</a:t>
            </a:r>
            <a:r>
              <a:rPr kumimoji="0" lang="en-US" altLang="ar-AE" sz="4500" b="1" i="0" u="none" strike="noStrike" kern="0" cap="none" spc="0" normalizeH="0" baseline="-2500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altLang="ar-AE" sz="45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kumimoji="0" lang="en-US" altLang="ar-AE" sz="4500" b="1" i="0" u="none" strike="noStrike" kern="0" cap="none" spc="0" normalizeH="0" baseline="-2500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(g)</a:t>
            </a:r>
            <a:r>
              <a:rPr kumimoji="0" lang="en-US" altLang="ar-AE" sz="45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676400" y="1371600"/>
            <a:ext cx="1676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جزيئان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4419600" y="1371600"/>
            <a:ext cx="2438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جزيء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8610600" y="1371600"/>
            <a:ext cx="1676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جزيئان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1828800" y="2514600"/>
            <a:ext cx="19050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mol</a:t>
            </a: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4876800" y="2590800"/>
            <a:ext cx="1676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1mol</a:t>
            </a: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8153400" y="2514600"/>
            <a:ext cx="1828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mol</a:t>
            </a: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1905000" y="3886200"/>
            <a:ext cx="16002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حجمان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4953000" y="3810000"/>
            <a:ext cx="21336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 واحد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8534400" y="3886200"/>
            <a:ext cx="15240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حجمان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3879" y="6338170"/>
            <a:ext cx="1878905" cy="3256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13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7" grpId="0" animBg="1"/>
      <p:bldP spid="26628" grpId="0" animBg="1"/>
      <p:bldP spid="26630" grpId="0" animBg="1"/>
      <p:bldP spid="26631" grpId="0" animBg="1"/>
      <p:bldP spid="26632" grpId="0" animBg="1"/>
      <p:bldP spid="26633" grpId="0" animBg="1"/>
      <p:bldP spid="26637" grpId="0" animBg="1"/>
      <p:bldP spid="26638" grpId="0" animBg="1"/>
      <p:bldP spid="26639" grpId="0" animBg="1"/>
      <p:bldP spid="26640" grpId="0" animBg="1"/>
      <p:bldP spid="26641" grpId="0" animBg="1"/>
      <p:bldP spid="2664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086900" y="127376"/>
            <a:ext cx="4200099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الحجم المولي للغازات :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848674" y="983768"/>
            <a:ext cx="8233555" cy="653955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كم عدد الجزيئات في مول واحد من مادة جزيئية؟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6346208" y="2657061"/>
            <a:ext cx="2883931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ثابت أفوجادرو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1786724" y="2562664"/>
            <a:ext cx="4123900" cy="7801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0" lang="en-US" altLang="ar-AE" sz="4000" b="1" i="0" u="none" strike="noStrike" kern="0" cap="none" spc="0" normalizeH="0" baseline="50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  <a:r>
              <a:rPr kumimoji="0" lang="en-US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6.022</a:t>
            </a: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جزيء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6301" y="6425852"/>
            <a:ext cx="1916483" cy="237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7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nimBg="1"/>
      <p:bldP spid="30725" grpId="0" animBg="1"/>
      <p:bldP spid="30726" grpId="0" animBg="1"/>
      <p:bldP spid="3072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8382000" y="533400"/>
            <a:ext cx="19812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mol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4495800" y="533400"/>
            <a:ext cx="2819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عدد الجزيئات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828800" y="533400"/>
            <a:ext cx="2209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كتلة المول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 flipH="1">
            <a:off x="1905000" y="381000"/>
            <a:ext cx="8458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7620000" y="1676400"/>
            <a:ext cx="2895600" cy="7620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هيدروجين</a:t>
            </a: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kumimoji="0" lang="en-US" altLang="ar-AE" sz="45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4572000" y="1752600"/>
            <a:ext cx="29718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ثابت أفوجادرو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1752600" y="1752600"/>
            <a:ext cx="27432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2.01588g</a:t>
            </a:r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7620000" y="3733800"/>
            <a:ext cx="2895600" cy="7620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أكسجين </a:t>
            </a: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kumimoji="0" lang="en-US" altLang="ar-AE" sz="45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4572000" y="3810000"/>
            <a:ext cx="29718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ثابت أفوجادرو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752600" y="3810000"/>
            <a:ext cx="26670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31.9988g</a:t>
            </a:r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 flipH="1">
            <a:off x="1905000" y="1486437"/>
            <a:ext cx="8458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 flipH="1">
            <a:off x="1905000" y="3086637"/>
            <a:ext cx="8458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 flipH="1">
            <a:off x="1828800" y="4953000"/>
            <a:ext cx="8458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7543800" y="5334000"/>
            <a:ext cx="2895600" cy="7620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هيليوم </a:t>
            </a: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20" name="Rectangle 20"/>
          <p:cNvSpPr>
            <a:spLocks noChangeArrowheads="1"/>
          </p:cNvSpPr>
          <p:nvPr/>
        </p:nvSpPr>
        <p:spPr bwMode="auto">
          <a:xfrm>
            <a:off x="4495800" y="5410200"/>
            <a:ext cx="29718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ثابت أفوجادرو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1676400" y="5410200"/>
            <a:ext cx="26670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4.0026g</a:t>
            </a:r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 flipH="1">
            <a:off x="1905000" y="6400800"/>
            <a:ext cx="8458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6405" y="6400800"/>
            <a:ext cx="1803748" cy="3256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6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/>
      <p:bldP spid="25606" grpId="0" animBg="1"/>
      <p:bldP spid="25607" grpId="0" animBg="1"/>
      <p:bldP spid="25610" grpId="0" animBg="1"/>
      <p:bldP spid="25611" grpId="0" animBg="1"/>
      <p:bldP spid="25612" grpId="0" animBg="1"/>
      <p:bldP spid="25613" grpId="0" animBg="1"/>
      <p:bldP spid="25614" grpId="0" animBg="1"/>
      <p:bldP spid="25615" grpId="0" animBg="1"/>
      <p:bldP spid="25619" grpId="0" animBg="1"/>
      <p:bldP spid="25620" grpId="0" animBg="1"/>
      <p:bldP spid="2562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4953000" y="298175"/>
            <a:ext cx="54864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5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حسب قانون أفوجادرو :</a:t>
            </a:r>
            <a:endParaRPr kumimoji="0" lang="en-US" altLang="ar-AE" sz="5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91549" y="1321905"/>
            <a:ext cx="11516138" cy="2269435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يشغل مول من أي غاز الحجم نفسه الذي يشغله مول واحد من أي غاز آخر تحت نفس الشروط من درجة الحرارة والضغط بالرغم من 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اختلاف كتلتيهما 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248399" y="3929270"/>
            <a:ext cx="4389783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الحجم المولي القياسي :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72279" y="5105400"/>
            <a:ext cx="11635408" cy="1361661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الحجم الذي يشغله 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مول واحد 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من غاز تحت شروط </a:t>
            </a:r>
            <a:r>
              <a:rPr kumimoji="0" lang="en-US" altLang="ar-AE" sz="40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STP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ويساوي </a:t>
            </a: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22.4 L</a:t>
            </a:r>
          </a:p>
        </p:txBody>
      </p:sp>
      <p:sp>
        <p:nvSpPr>
          <p:cNvPr id="2" name="Rectangle 1"/>
          <p:cNvSpPr/>
          <p:nvPr/>
        </p:nvSpPr>
        <p:spPr>
          <a:xfrm>
            <a:off x="688932" y="6467061"/>
            <a:ext cx="1791221" cy="2468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4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9" grpId="0" animBg="1"/>
      <p:bldP spid="24580" grpId="0" animBg="1"/>
      <p:bldP spid="2458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97"/>
          <p:cNvGrpSpPr>
            <a:grpSpLocks/>
          </p:cNvGrpSpPr>
          <p:nvPr/>
        </p:nvGrpSpPr>
        <p:grpSpPr bwMode="auto">
          <a:xfrm>
            <a:off x="3886200" y="152400"/>
            <a:ext cx="4495800" cy="5791200"/>
            <a:chOff x="1488" y="432"/>
            <a:chExt cx="2832" cy="3648"/>
          </a:xfrm>
        </p:grpSpPr>
        <p:sp>
          <p:nvSpPr>
            <p:cNvPr id="18447" name="Rectangle 2"/>
            <p:cNvSpPr>
              <a:spLocks noChangeArrowheads="1"/>
            </p:cNvSpPr>
            <p:nvPr/>
          </p:nvSpPr>
          <p:spPr bwMode="auto">
            <a:xfrm rot="-5400000">
              <a:off x="2424" y="2328"/>
              <a:ext cx="864" cy="24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48" name="Rectangle 4"/>
            <p:cNvSpPr>
              <a:spLocks noChangeArrowheads="1"/>
            </p:cNvSpPr>
            <p:nvPr/>
          </p:nvSpPr>
          <p:spPr bwMode="auto">
            <a:xfrm>
              <a:off x="2592" y="2880"/>
              <a:ext cx="528" cy="2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57" name="DiagonalStripe"/>
            <p:cNvSpPr>
              <a:spLocks noEditPoints="1" noChangeArrowheads="1"/>
            </p:cNvSpPr>
            <p:nvPr/>
          </p:nvSpPr>
          <p:spPr bwMode="auto">
            <a:xfrm rot="2708447">
              <a:off x="2304" y="2928"/>
              <a:ext cx="1152" cy="1152"/>
            </a:xfrm>
            <a:custGeom>
              <a:avLst/>
              <a:gdLst>
                <a:gd name="G0" fmla="+- 0 0 0"/>
                <a:gd name="G1" fmla="*/ 10914 1 2"/>
                <a:gd name="G2" fmla="+- 10914 0 0"/>
                <a:gd name="G3" fmla="+- G1 10800 0"/>
                <a:gd name="T0" fmla="*/ 5457 w 21600"/>
                <a:gd name="T1" fmla="*/ 5457 h 21600"/>
                <a:gd name="T2" fmla="*/ 0 w 21600"/>
                <a:gd name="T3" fmla="*/ 16257 h 21600"/>
                <a:gd name="T4" fmla="*/ 10800 w 21600"/>
                <a:gd name="T5" fmla="*/ 10800 h 21600"/>
                <a:gd name="T6" fmla="*/ 16257 w 21600"/>
                <a:gd name="T7" fmla="*/ 0 h 21600"/>
                <a:gd name="T8" fmla="*/ 11796480 60000 65536"/>
                <a:gd name="T9" fmla="*/ 11796480 60000 65536"/>
                <a:gd name="T10" fmla="*/ 0 60000 65536"/>
                <a:gd name="T11" fmla="*/ 17694720 60000 65536"/>
                <a:gd name="T12" fmla="*/ 0 w 21600"/>
                <a:gd name="T13" fmla="*/ 0 h 21600"/>
                <a:gd name="T14" fmla="*/ G3 w 21600"/>
                <a:gd name="T15" fmla="*/ G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914" y="0"/>
                  </a:moveTo>
                  <a:lnTo>
                    <a:pt x="0" y="10914"/>
                  </a:ln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450" name="Rectangle 6"/>
            <p:cNvSpPr>
              <a:spLocks noChangeArrowheads="1"/>
            </p:cNvSpPr>
            <p:nvPr/>
          </p:nvSpPr>
          <p:spPr bwMode="auto">
            <a:xfrm rot="-707885">
              <a:off x="1584" y="2304"/>
              <a:ext cx="2544" cy="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51" name="Rectangle 8"/>
            <p:cNvSpPr>
              <a:spLocks noChangeArrowheads="1"/>
            </p:cNvSpPr>
            <p:nvPr/>
          </p:nvSpPr>
          <p:spPr bwMode="auto">
            <a:xfrm>
              <a:off x="3696" y="1728"/>
              <a:ext cx="144" cy="9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52" name="Rectangle 9"/>
            <p:cNvSpPr>
              <a:spLocks noChangeArrowheads="1"/>
            </p:cNvSpPr>
            <p:nvPr/>
          </p:nvSpPr>
          <p:spPr bwMode="auto">
            <a:xfrm>
              <a:off x="1920" y="2112"/>
              <a:ext cx="144" cy="9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AE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8453" name="Group 19"/>
            <p:cNvGrpSpPr>
              <a:grpSpLocks/>
            </p:cNvGrpSpPr>
            <p:nvPr/>
          </p:nvGrpSpPr>
          <p:grpSpPr bwMode="auto">
            <a:xfrm>
              <a:off x="3264" y="432"/>
              <a:ext cx="1056" cy="1416"/>
              <a:chOff x="3264" y="768"/>
              <a:chExt cx="912" cy="1074"/>
            </a:xfrm>
          </p:grpSpPr>
          <p:grpSp>
            <p:nvGrpSpPr>
              <p:cNvPr id="18520" name="Group 13"/>
              <p:cNvGrpSpPr>
                <a:grpSpLocks/>
              </p:cNvGrpSpPr>
              <p:nvPr/>
            </p:nvGrpSpPr>
            <p:grpSpPr bwMode="auto">
              <a:xfrm>
                <a:off x="3264" y="768"/>
                <a:ext cx="912" cy="1056"/>
                <a:chOff x="3264" y="768"/>
                <a:chExt cx="912" cy="1056"/>
              </a:xfrm>
            </p:grpSpPr>
            <p:sp>
              <p:nvSpPr>
                <p:cNvPr id="18522" name="Rectangle 10"/>
                <p:cNvSpPr>
                  <a:spLocks noChangeArrowheads="1"/>
                </p:cNvSpPr>
                <p:nvPr/>
              </p:nvSpPr>
              <p:spPr bwMode="auto">
                <a:xfrm>
                  <a:off x="3264" y="768"/>
                  <a:ext cx="912" cy="1056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altLang="ar-AE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523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3264" y="1776"/>
                  <a:ext cx="912" cy="0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AE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524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3264" y="1728"/>
                  <a:ext cx="912" cy="0"/>
                </a:xfrm>
                <a:prstGeom prst="line">
                  <a:avLst/>
                </a:prstGeom>
                <a:noFill/>
                <a:ln w="381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AE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8521" name="Line 18"/>
              <p:cNvSpPr>
                <a:spLocks noChangeShapeType="1"/>
              </p:cNvSpPr>
              <p:nvPr/>
            </p:nvSpPr>
            <p:spPr bwMode="auto">
              <a:xfrm flipH="1">
                <a:off x="3264" y="1842"/>
                <a:ext cx="912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8454" name="Group 35"/>
            <p:cNvGrpSpPr>
              <a:grpSpLocks/>
            </p:cNvGrpSpPr>
            <p:nvPr/>
          </p:nvGrpSpPr>
          <p:grpSpPr bwMode="auto">
            <a:xfrm>
              <a:off x="3984" y="480"/>
              <a:ext cx="144" cy="144"/>
              <a:chOff x="4704" y="384"/>
              <a:chExt cx="144" cy="144"/>
            </a:xfrm>
          </p:grpSpPr>
          <p:sp>
            <p:nvSpPr>
              <p:cNvPr id="18518" name="Oval 28"/>
              <p:cNvSpPr>
                <a:spLocks noChangeArrowheads="1"/>
              </p:cNvSpPr>
              <p:nvPr/>
            </p:nvSpPr>
            <p:spPr bwMode="auto">
              <a:xfrm>
                <a:off x="4752" y="432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19" name="Oval 29"/>
              <p:cNvSpPr>
                <a:spLocks noChangeArrowheads="1"/>
              </p:cNvSpPr>
              <p:nvPr/>
            </p:nvSpPr>
            <p:spPr bwMode="auto">
              <a:xfrm>
                <a:off x="4704" y="384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55" name="Group 36"/>
            <p:cNvGrpSpPr>
              <a:grpSpLocks/>
            </p:cNvGrpSpPr>
            <p:nvPr/>
          </p:nvGrpSpPr>
          <p:grpSpPr bwMode="auto">
            <a:xfrm>
              <a:off x="4032" y="768"/>
              <a:ext cx="144" cy="144"/>
              <a:chOff x="4800" y="912"/>
              <a:chExt cx="144" cy="144"/>
            </a:xfrm>
          </p:grpSpPr>
          <p:sp>
            <p:nvSpPr>
              <p:cNvPr id="18516" name="Oval 32"/>
              <p:cNvSpPr>
                <a:spLocks noChangeArrowheads="1"/>
              </p:cNvSpPr>
              <p:nvPr/>
            </p:nvSpPr>
            <p:spPr bwMode="auto">
              <a:xfrm>
                <a:off x="4848" y="960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17" name="Oval 33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56" name="Group 37"/>
            <p:cNvGrpSpPr>
              <a:grpSpLocks/>
            </p:cNvGrpSpPr>
            <p:nvPr/>
          </p:nvGrpSpPr>
          <p:grpSpPr bwMode="auto">
            <a:xfrm>
              <a:off x="3600" y="576"/>
              <a:ext cx="144" cy="144"/>
              <a:chOff x="4704" y="384"/>
              <a:chExt cx="144" cy="144"/>
            </a:xfrm>
          </p:grpSpPr>
          <p:sp>
            <p:nvSpPr>
              <p:cNvPr id="18514" name="Oval 38"/>
              <p:cNvSpPr>
                <a:spLocks noChangeArrowheads="1"/>
              </p:cNvSpPr>
              <p:nvPr/>
            </p:nvSpPr>
            <p:spPr bwMode="auto">
              <a:xfrm>
                <a:off x="4752" y="432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15" name="Oval 39"/>
              <p:cNvSpPr>
                <a:spLocks noChangeArrowheads="1"/>
              </p:cNvSpPr>
              <p:nvPr/>
            </p:nvSpPr>
            <p:spPr bwMode="auto">
              <a:xfrm>
                <a:off x="4704" y="384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57" name="Group 40"/>
            <p:cNvGrpSpPr>
              <a:grpSpLocks/>
            </p:cNvGrpSpPr>
            <p:nvPr/>
          </p:nvGrpSpPr>
          <p:grpSpPr bwMode="auto">
            <a:xfrm>
              <a:off x="3360" y="720"/>
              <a:ext cx="144" cy="144"/>
              <a:chOff x="4800" y="912"/>
              <a:chExt cx="144" cy="144"/>
            </a:xfrm>
          </p:grpSpPr>
          <p:sp>
            <p:nvSpPr>
              <p:cNvPr id="18512" name="Oval 41"/>
              <p:cNvSpPr>
                <a:spLocks noChangeArrowheads="1"/>
              </p:cNvSpPr>
              <p:nvPr/>
            </p:nvSpPr>
            <p:spPr bwMode="auto">
              <a:xfrm>
                <a:off x="4848" y="960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13" name="Oval 42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58" name="Group 43"/>
            <p:cNvGrpSpPr>
              <a:grpSpLocks/>
            </p:cNvGrpSpPr>
            <p:nvPr/>
          </p:nvGrpSpPr>
          <p:grpSpPr bwMode="auto">
            <a:xfrm>
              <a:off x="4032" y="1104"/>
              <a:ext cx="144" cy="144"/>
              <a:chOff x="4704" y="384"/>
              <a:chExt cx="144" cy="144"/>
            </a:xfrm>
          </p:grpSpPr>
          <p:sp>
            <p:nvSpPr>
              <p:cNvPr id="18510" name="Oval 44"/>
              <p:cNvSpPr>
                <a:spLocks noChangeArrowheads="1"/>
              </p:cNvSpPr>
              <p:nvPr/>
            </p:nvSpPr>
            <p:spPr bwMode="auto">
              <a:xfrm>
                <a:off x="4752" y="432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11" name="Oval 45"/>
              <p:cNvSpPr>
                <a:spLocks noChangeArrowheads="1"/>
              </p:cNvSpPr>
              <p:nvPr/>
            </p:nvSpPr>
            <p:spPr bwMode="auto">
              <a:xfrm>
                <a:off x="4704" y="384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59" name="Group 46"/>
            <p:cNvGrpSpPr>
              <a:grpSpLocks/>
            </p:cNvGrpSpPr>
            <p:nvPr/>
          </p:nvGrpSpPr>
          <p:grpSpPr bwMode="auto">
            <a:xfrm>
              <a:off x="3744" y="1344"/>
              <a:ext cx="144" cy="144"/>
              <a:chOff x="4800" y="912"/>
              <a:chExt cx="144" cy="144"/>
            </a:xfrm>
          </p:grpSpPr>
          <p:sp>
            <p:nvSpPr>
              <p:cNvPr id="18508" name="Oval 47"/>
              <p:cNvSpPr>
                <a:spLocks noChangeArrowheads="1"/>
              </p:cNvSpPr>
              <p:nvPr/>
            </p:nvSpPr>
            <p:spPr bwMode="auto">
              <a:xfrm>
                <a:off x="4848" y="960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09" name="Oval 48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60" name="Group 49"/>
            <p:cNvGrpSpPr>
              <a:grpSpLocks/>
            </p:cNvGrpSpPr>
            <p:nvPr/>
          </p:nvGrpSpPr>
          <p:grpSpPr bwMode="auto">
            <a:xfrm>
              <a:off x="3648" y="960"/>
              <a:ext cx="144" cy="144"/>
              <a:chOff x="4704" y="384"/>
              <a:chExt cx="144" cy="144"/>
            </a:xfrm>
          </p:grpSpPr>
          <p:sp>
            <p:nvSpPr>
              <p:cNvPr id="18506" name="Oval 50"/>
              <p:cNvSpPr>
                <a:spLocks noChangeArrowheads="1"/>
              </p:cNvSpPr>
              <p:nvPr/>
            </p:nvSpPr>
            <p:spPr bwMode="auto">
              <a:xfrm>
                <a:off x="4752" y="432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07" name="Oval 51"/>
              <p:cNvSpPr>
                <a:spLocks noChangeArrowheads="1"/>
              </p:cNvSpPr>
              <p:nvPr/>
            </p:nvSpPr>
            <p:spPr bwMode="auto">
              <a:xfrm>
                <a:off x="4704" y="384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61" name="Group 52"/>
            <p:cNvGrpSpPr>
              <a:grpSpLocks/>
            </p:cNvGrpSpPr>
            <p:nvPr/>
          </p:nvGrpSpPr>
          <p:grpSpPr bwMode="auto">
            <a:xfrm>
              <a:off x="3360" y="1200"/>
              <a:ext cx="144" cy="144"/>
              <a:chOff x="4800" y="912"/>
              <a:chExt cx="144" cy="144"/>
            </a:xfrm>
          </p:grpSpPr>
          <p:sp>
            <p:nvSpPr>
              <p:cNvPr id="18504" name="Oval 53"/>
              <p:cNvSpPr>
                <a:spLocks noChangeArrowheads="1"/>
              </p:cNvSpPr>
              <p:nvPr/>
            </p:nvSpPr>
            <p:spPr bwMode="auto">
              <a:xfrm>
                <a:off x="4848" y="960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05" name="Oval 54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62" name="Group 55"/>
            <p:cNvGrpSpPr>
              <a:grpSpLocks/>
            </p:cNvGrpSpPr>
            <p:nvPr/>
          </p:nvGrpSpPr>
          <p:grpSpPr bwMode="auto">
            <a:xfrm>
              <a:off x="4080" y="1488"/>
              <a:ext cx="144" cy="144"/>
              <a:chOff x="4704" y="384"/>
              <a:chExt cx="144" cy="144"/>
            </a:xfrm>
          </p:grpSpPr>
          <p:sp>
            <p:nvSpPr>
              <p:cNvPr id="18502" name="Oval 56"/>
              <p:cNvSpPr>
                <a:spLocks noChangeArrowheads="1"/>
              </p:cNvSpPr>
              <p:nvPr/>
            </p:nvSpPr>
            <p:spPr bwMode="auto">
              <a:xfrm>
                <a:off x="4752" y="432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03" name="Oval 57"/>
              <p:cNvSpPr>
                <a:spLocks noChangeArrowheads="1"/>
              </p:cNvSpPr>
              <p:nvPr/>
            </p:nvSpPr>
            <p:spPr bwMode="auto">
              <a:xfrm>
                <a:off x="4704" y="384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63" name="Group 58"/>
            <p:cNvGrpSpPr>
              <a:grpSpLocks/>
            </p:cNvGrpSpPr>
            <p:nvPr/>
          </p:nvGrpSpPr>
          <p:grpSpPr bwMode="auto">
            <a:xfrm>
              <a:off x="3456" y="1488"/>
              <a:ext cx="144" cy="144"/>
              <a:chOff x="4800" y="912"/>
              <a:chExt cx="144" cy="144"/>
            </a:xfrm>
          </p:grpSpPr>
          <p:sp>
            <p:nvSpPr>
              <p:cNvPr id="18500" name="Oval 59"/>
              <p:cNvSpPr>
                <a:spLocks noChangeArrowheads="1"/>
              </p:cNvSpPr>
              <p:nvPr/>
            </p:nvSpPr>
            <p:spPr bwMode="auto">
              <a:xfrm>
                <a:off x="4848" y="960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01" name="Oval 60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64" name="Group 61"/>
            <p:cNvGrpSpPr>
              <a:grpSpLocks/>
            </p:cNvGrpSpPr>
            <p:nvPr/>
          </p:nvGrpSpPr>
          <p:grpSpPr bwMode="auto">
            <a:xfrm>
              <a:off x="1488" y="816"/>
              <a:ext cx="1056" cy="1392"/>
              <a:chOff x="3264" y="768"/>
              <a:chExt cx="912" cy="1056"/>
            </a:xfrm>
          </p:grpSpPr>
          <p:grpSp>
            <p:nvGrpSpPr>
              <p:cNvPr id="18495" name="Group 62"/>
              <p:cNvGrpSpPr>
                <a:grpSpLocks/>
              </p:cNvGrpSpPr>
              <p:nvPr/>
            </p:nvGrpSpPr>
            <p:grpSpPr bwMode="auto">
              <a:xfrm>
                <a:off x="3264" y="768"/>
                <a:ext cx="912" cy="1056"/>
                <a:chOff x="3264" y="768"/>
                <a:chExt cx="912" cy="1056"/>
              </a:xfrm>
            </p:grpSpPr>
            <p:sp>
              <p:nvSpPr>
                <p:cNvPr id="18497" name="Rectangle 63"/>
                <p:cNvSpPr>
                  <a:spLocks noChangeArrowheads="1"/>
                </p:cNvSpPr>
                <p:nvPr/>
              </p:nvSpPr>
              <p:spPr bwMode="auto">
                <a:xfrm>
                  <a:off x="3264" y="768"/>
                  <a:ext cx="912" cy="1056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altLang="ar-AE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498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3264" y="1776"/>
                  <a:ext cx="912" cy="0"/>
                </a:xfrm>
                <a:prstGeom prst="line">
                  <a:avLst/>
                </a:prstGeom>
                <a:noFill/>
                <a:ln w="762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AE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499" name="Line 65"/>
                <p:cNvSpPr>
                  <a:spLocks noChangeShapeType="1"/>
                </p:cNvSpPr>
                <p:nvPr/>
              </p:nvSpPr>
              <p:spPr bwMode="auto">
                <a:xfrm flipH="1">
                  <a:off x="3264" y="1728"/>
                  <a:ext cx="912" cy="0"/>
                </a:xfrm>
                <a:prstGeom prst="line">
                  <a:avLst/>
                </a:prstGeom>
                <a:noFill/>
                <a:ln w="38100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AE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8496" name="Line 66"/>
              <p:cNvSpPr>
                <a:spLocks noChangeShapeType="1"/>
              </p:cNvSpPr>
              <p:nvPr/>
            </p:nvSpPr>
            <p:spPr bwMode="auto">
              <a:xfrm flipH="1">
                <a:off x="3264" y="1824"/>
                <a:ext cx="912" cy="0"/>
              </a:xfrm>
              <a:prstGeom prst="line">
                <a:avLst/>
              </a:prstGeom>
              <a:noFill/>
              <a:ln w="76200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8465" name="Group 67"/>
            <p:cNvGrpSpPr>
              <a:grpSpLocks/>
            </p:cNvGrpSpPr>
            <p:nvPr/>
          </p:nvGrpSpPr>
          <p:grpSpPr bwMode="auto">
            <a:xfrm>
              <a:off x="2208" y="864"/>
              <a:ext cx="192" cy="240"/>
              <a:chOff x="4704" y="384"/>
              <a:chExt cx="144" cy="144"/>
            </a:xfrm>
          </p:grpSpPr>
          <p:sp>
            <p:nvSpPr>
              <p:cNvPr id="18493" name="Oval 68"/>
              <p:cNvSpPr>
                <a:spLocks noChangeArrowheads="1"/>
              </p:cNvSpPr>
              <p:nvPr/>
            </p:nvSpPr>
            <p:spPr bwMode="auto">
              <a:xfrm>
                <a:off x="4752" y="432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94" name="Oval 69"/>
              <p:cNvSpPr>
                <a:spLocks noChangeArrowheads="1"/>
              </p:cNvSpPr>
              <p:nvPr/>
            </p:nvSpPr>
            <p:spPr bwMode="auto">
              <a:xfrm>
                <a:off x="4704" y="384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66" name="Group 70"/>
            <p:cNvGrpSpPr>
              <a:grpSpLocks/>
            </p:cNvGrpSpPr>
            <p:nvPr/>
          </p:nvGrpSpPr>
          <p:grpSpPr bwMode="auto">
            <a:xfrm>
              <a:off x="2256" y="1152"/>
              <a:ext cx="192" cy="240"/>
              <a:chOff x="4800" y="912"/>
              <a:chExt cx="144" cy="144"/>
            </a:xfrm>
          </p:grpSpPr>
          <p:sp>
            <p:nvSpPr>
              <p:cNvPr id="18491" name="Oval 71"/>
              <p:cNvSpPr>
                <a:spLocks noChangeArrowheads="1"/>
              </p:cNvSpPr>
              <p:nvPr/>
            </p:nvSpPr>
            <p:spPr bwMode="auto">
              <a:xfrm>
                <a:off x="4848" y="960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92" name="Oval 72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67" name="Group 73"/>
            <p:cNvGrpSpPr>
              <a:grpSpLocks/>
            </p:cNvGrpSpPr>
            <p:nvPr/>
          </p:nvGrpSpPr>
          <p:grpSpPr bwMode="auto">
            <a:xfrm>
              <a:off x="1776" y="912"/>
              <a:ext cx="192" cy="240"/>
              <a:chOff x="4704" y="384"/>
              <a:chExt cx="144" cy="144"/>
            </a:xfrm>
          </p:grpSpPr>
          <p:sp>
            <p:nvSpPr>
              <p:cNvPr id="18489" name="Oval 74"/>
              <p:cNvSpPr>
                <a:spLocks noChangeArrowheads="1"/>
              </p:cNvSpPr>
              <p:nvPr/>
            </p:nvSpPr>
            <p:spPr bwMode="auto">
              <a:xfrm>
                <a:off x="4752" y="432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90" name="Oval 75"/>
              <p:cNvSpPr>
                <a:spLocks noChangeArrowheads="1"/>
              </p:cNvSpPr>
              <p:nvPr/>
            </p:nvSpPr>
            <p:spPr bwMode="auto">
              <a:xfrm>
                <a:off x="4704" y="384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68" name="Group 76"/>
            <p:cNvGrpSpPr>
              <a:grpSpLocks/>
            </p:cNvGrpSpPr>
            <p:nvPr/>
          </p:nvGrpSpPr>
          <p:grpSpPr bwMode="auto">
            <a:xfrm>
              <a:off x="1536" y="1056"/>
              <a:ext cx="192" cy="240"/>
              <a:chOff x="4800" y="912"/>
              <a:chExt cx="144" cy="144"/>
            </a:xfrm>
          </p:grpSpPr>
          <p:sp>
            <p:nvSpPr>
              <p:cNvPr id="18487" name="Oval 77"/>
              <p:cNvSpPr>
                <a:spLocks noChangeArrowheads="1"/>
              </p:cNvSpPr>
              <p:nvPr/>
            </p:nvSpPr>
            <p:spPr bwMode="auto">
              <a:xfrm>
                <a:off x="4848" y="960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88" name="Oval 78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69" name="Group 79"/>
            <p:cNvGrpSpPr>
              <a:grpSpLocks/>
            </p:cNvGrpSpPr>
            <p:nvPr/>
          </p:nvGrpSpPr>
          <p:grpSpPr bwMode="auto">
            <a:xfrm>
              <a:off x="2208" y="1440"/>
              <a:ext cx="192" cy="240"/>
              <a:chOff x="4704" y="384"/>
              <a:chExt cx="144" cy="144"/>
            </a:xfrm>
          </p:grpSpPr>
          <p:sp>
            <p:nvSpPr>
              <p:cNvPr id="18485" name="Oval 80"/>
              <p:cNvSpPr>
                <a:spLocks noChangeArrowheads="1"/>
              </p:cNvSpPr>
              <p:nvPr/>
            </p:nvSpPr>
            <p:spPr bwMode="auto">
              <a:xfrm>
                <a:off x="4752" y="432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86" name="Oval 81"/>
              <p:cNvSpPr>
                <a:spLocks noChangeArrowheads="1"/>
              </p:cNvSpPr>
              <p:nvPr/>
            </p:nvSpPr>
            <p:spPr bwMode="auto">
              <a:xfrm>
                <a:off x="4704" y="384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70" name="Group 82"/>
            <p:cNvGrpSpPr>
              <a:grpSpLocks/>
            </p:cNvGrpSpPr>
            <p:nvPr/>
          </p:nvGrpSpPr>
          <p:grpSpPr bwMode="auto">
            <a:xfrm>
              <a:off x="1920" y="1680"/>
              <a:ext cx="192" cy="240"/>
              <a:chOff x="4800" y="912"/>
              <a:chExt cx="144" cy="144"/>
            </a:xfrm>
          </p:grpSpPr>
          <p:sp>
            <p:nvSpPr>
              <p:cNvPr id="18483" name="Oval 83"/>
              <p:cNvSpPr>
                <a:spLocks noChangeArrowheads="1"/>
              </p:cNvSpPr>
              <p:nvPr/>
            </p:nvSpPr>
            <p:spPr bwMode="auto">
              <a:xfrm>
                <a:off x="4848" y="960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84" name="Oval 84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71" name="Group 85"/>
            <p:cNvGrpSpPr>
              <a:grpSpLocks/>
            </p:cNvGrpSpPr>
            <p:nvPr/>
          </p:nvGrpSpPr>
          <p:grpSpPr bwMode="auto">
            <a:xfrm>
              <a:off x="1824" y="1296"/>
              <a:ext cx="192" cy="240"/>
              <a:chOff x="4704" y="384"/>
              <a:chExt cx="144" cy="144"/>
            </a:xfrm>
          </p:grpSpPr>
          <p:sp>
            <p:nvSpPr>
              <p:cNvPr id="18481" name="Oval 86"/>
              <p:cNvSpPr>
                <a:spLocks noChangeArrowheads="1"/>
              </p:cNvSpPr>
              <p:nvPr/>
            </p:nvSpPr>
            <p:spPr bwMode="auto">
              <a:xfrm>
                <a:off x="4752" y="432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82" name="Oval 87"/>
              <p:cNvSpPr>
                <a:spLocks noChangeArrowheads="1"/>
              </p:cNvSpPr>
              <p:nvPr/>
            </p:nvSpPr>
            <p:spPr bwMode="auto">
              <a:xfrm>
                <a:off x="4704" y="384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72" name="Group 88"/>
            <p:cNvGrpSpPr>
              <a:grpSpLocks/>
            </p:cNvGrpSpPr>
            <p:nvPr/>
          </p:nvGrpSpPr>
          <p:grpSpPr bwMode="auto">
            <a:xfrm>
              <a:off x="1536" y="1536"/>
              <a:ext cx="192" cy="240"/>
              <a:chOff x="4800" y="912"/>
              <a:chExt cx="144" cy="144"/>
            </a:xfrm>
          </p:grpSpPr>
          <p:sp>
            <p:nvSpPr>
              <p:cNvPr id="18479" name="Oval 89"/>
              <p:cNvSpPr>
                <a:spLocks noChangeArrowheads="1"/>
              </p:cNvSpPr>
              <p:nvPr/>
            </p:nvSpPr>
            <p:spPr bwMode="auto">
              <a:xfrm>
                <a:off x="4848" y="960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80" name="Oval 90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73" name="Group 91"/>
            <p:cNvGrpSpPr>
              <a:grpSpLocks/>
            </p:cNvGrpSpPr>
            <p:nvPr/>
          </p:nvGrpSpPr>
          <p:grpSpPr bwMode="auto">
            <a:xfrm>
              <a:off x="2256" y="1824"/>
              <a:ext cx="192" cy="240"/>
              <a:chOff x="4704" y="384"/>
              <a:chExt cx="144" cy="144"/>
            </a:xfrm>
          </p:grpSpPr>
          <p:sp>
            <p:nvSpPr>
              <p:cNvPr id="18477" name="Oval 92"/>
              <p:cNvSpPr>
                <a:spLocks noChangeArrowheads="1"/>
              </p:cNvSpPr>
              <p:nvPr/>
            </p:nvSpPr>
            <p:spPr bwMode="auto">
              <a:xfrm>
                <a:off x="4752" y="432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78" name="Oval 93"/>
              <p:cNvSpPr>
                <a:spLocks noChangeArrowheads="1"/>
              </p:cNvSpPr>
              <p:nvPr/>
            </p:nvSpPr>
            <p:spPr bwMode="auto">
              <a:xfrm>
                <a:off x="4704" y="384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74" name="Group 94"/>
            <p:cNvGrpSpPr>
              <a:grpSpLocks/>
            </p:cNvGrpSpPr>
            <p:nvPr/>
          </p:nvGrpSpPr>
          <p:grpSpPr bwMode="auto">
            <a:xfrm>
              <a:off x="1632" y="1824"/>
              <a:ext cx="192" cy="240"/>
              <a:chOff x="4800" y="912"/>
              <a:chExt cx="144" cy="144"/>
            </a:xfrm>
          </p:grpSpPr>
          <p:sp>
            <p:nvSpPr>
              <p:cNvPr id="18475" name="Oval 95"/>
              <p:cNvSpPr>
                <a:spLocks noChangeArrowheads="1"/>
              </p:cNvSpPr>
              <p:nvPr/>
            </p:nvSpPr>
            <p:spPr bwMode="auto">
              <a:xfrm>
                <a:off x="4848" y="960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76" name="Oval 96"/>
              <p:cNvSpPr>
                <a:spLocks noChangeArrowheads="1"/>
              </p:cNvSpPr>
              <p:nvPr/>
            </p:nvSpPr>
            <p:spPr bwMode="auto">
              <a:xfrm>
                <a:off x="4800" y="912"/>
                <a:ext cx="96" cy="96"/>
              </a:xfrm>
              <a:prstGeom prst="ellipse">
                <a:avLst/>
              </a:prstGeom>
              <a:solidFill>
                <a:srgbClr val="99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altLang="ar-AE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3650" name="Rectangle 98"/>
          <p:cNvSpPr>
            <a:spLocks noChangeArrowheads="1"/>
          </p:cNvSpPr>
          <p:nvPr/>
        </p:nvSpPr>
        <p:spPr bwMode="auto">
          <a:xfrm>
            <a:off x="7391400" y="4267200"/>
            <a:ext cx="1828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mol</a:t>
            </a:r>
          </a:p>
        </p:txBody>
      </p:sp>
      <p:sp>
        <p:nvSpPr>
          <p:cNvPr id="23651" name="Rectangle 99"/>
          <p:cNvSpPr>
            <a:spLocks noChangeArrowheads="1"/>
          </p:cNvSpPr>
          <p:nvPr/>
        </p:nvSpPr>
        <p:spPr bwMode="auto">
          <a:xfrm>
            <a:off x="9372600" y="4191000"/>
            <a:ext cx="914400" cy="7620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kumimoji="0" lang="en-US" altLang="ar-AE" sz="45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52" name="Rectangle 100"/>
          <p:cNvSpPr>
            <a:spLocks noChangeArrowheads="1"/>
          </p:cNvSpPr>
          <p:nvPr/>
        </p:nvSpPr>
        <p:spPr bwMode="auto">
          <a:xfrm>
            <a:off x="9220200" y="5257800"/>
            <a:ext cx="14478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الحجم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53" name="Rectangle 101"/>
          <p:cNvSpPr>
            <a:spLocks noChangeArrowheads="1"/>
          </p:cNvSpPr>
          <p:nvPr/>
        </p:nvSpPr>
        <p:spPr bwMode="auto">
          <a:xfrm>
            <a:off x="7162800" y="5181600"/>
            <a:ext cx="19812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22.4 L</a:t>
            </a:r>
          </a:p>
        </p:txBody>
      </p:sp>
      <p:sp>
        <p:nvSpPr>
          <p:cNvPr id="23654" name="Rectangle 102"/>
          <p:cNvSpPr>
            <a:spLocks noChangeArrowheads="1"/>
          </p:cNvSpPr>
          <p:nvPr/>
        </p:nvSpPr>
        <p:spPr bwMode="auto">
          <a:xfrm>
            <a:off x="9220200" y="6096000"/>
            <a:ext cx="14478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الكتلة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55" name="Rectangle 103"/>
          <p:cNvSpPr>
            <a:spLocks noChangeArrowheads="1"/>
          </p:cNvSpPr>
          <p:nvPr/>
        </p:nvSpPr>
        <p:spPr bwMode="auto">
          <a:xfrm>
            <a:off x="7315200" y="6019800"/>
            <a:ext cx="1828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2.02g</a:t>
            </a:r>
          </a:p>
        </p:txBody>
      </p:sp>
      <p:sp>
        <p:nvSpPr>
          <p:cNvPr id="23656" name="Rectangle 104"/>
          <p:cNvSpPr>
            <a:spLocks noChangeArrowheads="1"/>
          </p:cNvSpPr>
          <p:nvPr/>
        </p:nvSpPr>
        <p:spPr bwMode="auto">
          <a:xfrm>
            <a:off x="1676400" y="4267200"/>
            <a:ext cx="1828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mol</a:t>
            </a:r>
          </a:p>
        </p:txBody>
      </p:sp>
      <p:sp>
        <p:nvSpPr>
          <p:cNvPr id="23657" name="Rectangle 105"/>
          <p:cNvSpPr>
            <a:spLocks noChangeArrowheads="1"/>
          </p:cNvSpPr>
          <p:nvPr/>
        </p:nvSpPr>
        <p:spPr bwMode="auto">
          <a:xfrm>
            <a:off x="3581400" y="4191000"/>
            <a:ext cx="914400" cy="7620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kumimoji="0" lang="en-US" altLang="ar-AE" sz="45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58" name="Rectangle 106"/>
          <p:cNvSpPr>
            <a:spLocks noChangeArrowheads="1"/>
          </p:cNvSpPr>
          <p:nvPr/>
        </p:nvSpPr>
        <p:spPr bwMode="auto">
          <a:xfrm>
            <a:off x="3657600" y="5257800"/>
            <a:ext cx="14478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الحجم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59" name="Rectangle 107"/>
          <p:cNvSpPr>
            <a:spLocks noChangeArrowheads="1"/>
          </p:cNvSpPr>
          <p:nvPr/>
        </p:nvSpPr>
        <p:spPr bwMode="auto">
          <a:xfrm>
            <a:off x="1600200" y="5181600"/>
            <a:ext cx="19812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22.4 L</a:t>
            </a:r>
          </a:p>
        </p:txBody>
      </p:sp>
      <p:sp>
        <p:nvSpPr>
          <p:cNvPr id="23660" name="Rectangle 108"/>
          <p:cNvSpPr>
            <a:spLocks noChangeArrowheads="1"/>
          </p:cNvSpPr>
          <p:nvPr/>
        </p:nvSpPr>
        <p:spPr bwMode="auto">
          <a:xfrm>
            <a:off x="3733800" y="6096000"/>
            <a:ext cx="14478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الكتلة</a:t>
            </a:r>
            <a:endParaRPr kumimoji="0" lang="en-US" altLang="ar-AE" sz="45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61" name="Rectangle 109"/>
          <p:cNvSpPr>
            <a:spLocks noChangeArrowheads="1"/>
          </p:cNvSpPr>
          <p:nvPr/>
        </p:nvSpPr>
        <p:spPr bwMode="auto">
          <a:xfrm>
            <a:off x="1676400" y="6019800"/>
            <a:ext cx="2133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5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32.00g</a:t>
            </a:r>
          </a:p>
        </p:txBody>
      </p:sp>
      <p:sp>
        <p:nvSpPr>
          <p:cNvPr id="2" name="Rectangle 1"/>
          <p:cNvSpPr/>
          <p:nvPr/>
        </p:nvSpPr>
        <p:spPr>
          <a:xfrm>
            <a:off x="601249" y="6322353"/>
            <a:ext cx="1075151" cy="4594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31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3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3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3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3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3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3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3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3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0" grpId="0" animBg="1"/>
      <p:bldP spid="23651" grpId="0" animBg="1"/>
      <p:bldP spid="23652" grpId="0" animBg="1"/>
      <p:bldP spid="23653" grpId="0" animBg="1"/>
      <p:bldP spid="23654" grpId="0" animBg="1"/>
      <p:bldP spid="23655" grpId="0" animBg="1"/>
      <p:bldP spid="23656" grpId="0" animBg="1"/>
      <p:bldP spid="23657" grpId="0" animBg="1"/>
      <p:bldP spid="23658" grpId="0" animBg="1"/>
      <p:bldP spid="23659" grpId="0" animBg="1"/>
      <p:bldP spid="23660" grpId="0" animBg="1"/>
      <p:bldP spid="2366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190500"/>
            <a:ext cx="11791666" cy="2057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يُنتج تفاعل كيميائي </a:t>
            </a: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0.0680 mol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من غاز الأكسجين ما الحجم باللترات الذي تشغله عينة من هذا الغاز تحت شروط </a:t>
            </a:r>
            <a:r>
              <a:rPr kumimoji="0" lang="en-US" altLang="ar-AE" sz="40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STP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؟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9085997" y="2324100"/>
            <a:ext cx="2057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المعطى :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4209197" y="3427863"/>
            <a:ext cx="3352800" cy="609600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0.0680 mol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7792871" y="3429000"/>
            <a:ext cx="3350525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عدد مولات </a:t>
            </a: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kumimoji="0" lang="en-US" altLang="ar-AE" sz="4000" b="1" i="0" u="none" strike="noStrike" kern="0" cap="none" spc="0" normalizeH="0" baseline="-2500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8586717" y="4800600"/>
            <a:ext cx="20574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المجهول: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3123063" y="4800600"/>
            <a:ext cx="5029200" cy="8382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</a:t>
            </a:r>
            <a:r>
              <a:rPr kumimoji="0" lang="en-US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kumimoji="0" lang="en-US" altLang="ar-AE" sz="40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لتر تحت </a:t>
            </a:r>
            <a:r>
              <a:rPr kumimoji="0" lang="en-US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STP</a:t>
            </a:r>
          </a:p>
        </p:txBody>
      </p:sp>
      <p:sp>
        <p:nvSpPr>
          <p:cNvPr id="2" name="Rectangle 1"/>
          <p:cNvSpPr/>
          <p:nvPr/>
        </p:nvSpPr>
        <p:spPr>
          <a:xfrm>
            <a:off x="576197" y="6263014"/>
            <a:ext cx="1991639" cy="501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42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63138" y="6248400"/>
            <a:ext cx="2078181" cy="4492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5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518615" y="914400"/>
            <a:ext cx="11341289" cy="16002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تشغل عينة من غاز الهيدروجين حجم</a:t>
            </a: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14.1L 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تحت شروط </a:t>
            </a:r>
            <a:r>
              <a:rPr kumimoji="0" lang="en-US" altLang="ar-AE" sz="4000" b="1" i="1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STP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، ما عدد مولات هذا الغاز؟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8458200" y="2590800"/>
            <a:ext cx="2057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المعطى :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516275" y="3336880"/>
            <a:ext cx="1495922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14.1L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5105400" y="3241344"/>
            <a:ext cx="4038600" cy="83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</a:t>
            </a: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kumimoji="0" lang="en-US" altLang="ar-AE" sz="4000" b="1" i="0" u="none" strike="noStrike" kern="0" cap="none" spc="0" normalizeH="0" baseline="-2500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تحت </a:t>
            </a:r>
            <a:r>
              <a:rPr kumimoji="0" lang="en-US" altLang="ar-AE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=STP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8382000" y="4953000"/>
            <a:ext cx="20574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المجهول: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4831307" y="4876800"/>
            <a:ext cx="33528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عدد مولات </a:t>
            </a: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kumimoji="0" lang="en-US" altLang="ar-AE" sz="4000" b="1" i="0" u="none" strike="noStrike" kern="0" cap="none" spc="0" normalizeH="0" baseline="-2500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8615" y="6400800"/>
            <a:ext cx="1974064" cy="250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5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9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ChangeArrowheads="1"/>
          </p:cNvSpPr>
          <p:nvPr/>
        </p:nvSpPr>
        <p:spPr bwMode="auto">
          <a:xfrm>
            <a:off x="159026" y="357250"/>
            <a:ext cx="11767930" cy="707886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altLang="ar-AE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ما حجم </a:t>
            </a: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5mol </a:t>
            </a:r>
            <a:r>
              <a:rPr kumimoji="0" lang="ar-AE" altLang="ar-AE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من غاز النيتروجين تحت شروط  </a:t>
            </a:r>
            <a:r>
              <a:rPr kumimoji="0" lang="en-US" altLang="ar-AE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STP</a:t>
            </a:r>
            <a:r>
              <a:rPr kumimoji="0" lang="ar-AE" altLang="ar-AE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kumimoji="0" lang="en-US" altLang="ar-AE" sz="4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159026" y="2266122"/>
            <a:ext cx="12032973" cy="1323439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altLang="ar-AE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ما عدد مولات غاز النيون الموجود في حجم قدره </a:t>
            </a:r>
            <a:r>
              <a:rPr kumimoji="0" lang="en-US" altLang="ar-AE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550.0 cm3  </a:t>
            </a:r>
            <a:r>
              <a:rPr kumimoji="0" lang="ar-AE" altLang="ar-AE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تحت شروط</a:t>
            </a:r>
            <a:r>
              <a:rPr kumimoji="0" lang="en-US" altLang="ar-AE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STP</a:t>
            </a:r>
            <a:r>
              <a:rPr kumimoji="0" lang="ar-AE" altLang="ar-AE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altLang="ar-AE" sz="4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8827" y="6338170"/>
            <a:ext cx="1841326" cy="3757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2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01790" y="150125"/>
            <a:ext cx="12064620" cy="1460311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ينتج من تفاعل كيميائي</a:t>
            </a: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98.0 mL 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من غاز     </a:t>
            </a: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SO</a:t>
            </a:r>
            <a:r>
              <a:rPr kumimoji="0" lang="en-US" altLang="ar-AE" sz="4000" b="1" i="0" u="none" strike="noStrike" kern="0" cap="none" spc="0" normalizeH="0" baseline="-2500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تحت شروط </a:t>
            </a:r>
            <a:r>
              <a:rPr kumimoji="0" lang="en-US" altLang="ar-AE" sz="4000" b="1" i="1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STP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، ما كتلة الغاز الناتج بالجرامات ؟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8458200" y="3124200"/>
            <a:ext cx="2057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المعطى :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1579215" y="3676934"/>
            <a:ext cx="2095445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98.0 mL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3886200" y="3657600"/>
            <a:ext cx="4495800" cy="83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</a:t>
            </a:r>
            <a:r>
              <a:rPr kumimoji="0" lang="en-US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SO</a:t>
            </a:r>
            <a:r>
              <a:rPr kumimoji="0" lang="en-US" altLang="ar-AE" sz="40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تحت </a:t>
            </a:r>
            <a:r>
              <a:rPr kumimoji="0" lang="en-US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STP</a:t>
            </a: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7726896" y="5321496"/>
            <a:ext cx="20574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المجهول: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3538182" y="5274860"/>
            <a:ext cx="41148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كتلة </a:t>
            </a: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kumimoji="0" lang="en-US" altLang="ar-AE" sz="4000" b="1" i="0" u="none" strike="noStrike" kern="0" cap="none" spc="0" normalizeH="0" baseline="-2500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ar-SA" altLang="ar-AE" sz="4000" b="1" i="0" u="none" strike="noStrike" kern="0" cap="none" spc="0" normalizeH="0" baseline="-2500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بالجرام</a:t>
            </a:r>
            <a:endParaRPr kumimoji="0" lang="en-US" altLang="ar-AE" sz="4000" b="1" i="0" u="none" strike="noStrike" kern="0" cap="none" spc="0" normalizeH="0" baseline="0" noProof="0" dirty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8932" y="6450904"/>
            <a:ext cx="1866378" cy="237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1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89044" y="327546"/>
            <a:ext cx="11518711" cy="846161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ما حجم </a:t>
            </a:r>
            <a:r>
              <a:rPr kumimoji="0" lang="en-US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77.0 g</a:t>
            </a: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من غاز ثاني أكسيد النيتروجين تحت شروط </a:t>
            </a:r>
            <a:r>
              <a:rPr kumimoji="0" lang="en-US" altLang="ar-AE" sz="4000" b="1" i="1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STP</a:t>
            </a: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؟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8458200" y="2590800"/>
            <a:ext cx="2057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المعطى :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8382000" y="4953000"/>
            <a:ext cx="20574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المجهول: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3558653" y="4953000"/>
            <a:ext cx="45720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حجم </a:t>
            </a: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kumimoji="0" lang="en-US" altLang="ar-AE" sz="4000" b="1" i="0" u="none" strike="noStrike" kern="0" cap="none" spc="0" normalizeH="0" baseline="-2500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ar-SA" altLang="ar-AE" sz="4000" b="1" i="0" u="none" strike="noStrike" kern="0" cap="none" spc="0" normalizeH="0" baseline="-2500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ar-SA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تحت</a:t>
            </a: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STP</a:t>
            </a: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6248400" y="3429000"/>
            <a:ext cx="41148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كتلة </a:t>
            </a:r>
            <a:r>
              <a:rPr kumimoji="0" lang="en-US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kumimoji="0" lang="en-US" altLang="ar-AE" sz="40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ar-SA" altLang="ar-AE" sz="4000" b="1" i="0" u="none" strike="noStrike" kern="0" cap="none" spc="0" normalizeH="0" baseline="-25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ar-SA" altLang="ar-AE" sz="4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بالجرام</a:t>
            </a:r>
            <a:endParaRPr kumimoji="0" lang="en-US" altLang="ar-AE" sz="4000" b="1" i="0" u="none" strike="noStrike" kern="0" cap="none" spc="0" normalizeH="0" baseline="0" noProof="0">
              <a:ln>
                <a:noFill/>
              </a:ln>
              <a:solidFill>
                <a:srgbClr val="CC33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429104" y="3435165"/>
            <a:ext cx="1638589" cy="70788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40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77.0 g</a:t>
            </a:r>
          </a:p>
        </p:txBody>
      </p:sp>
      <p:sp>
        <p:nvSpPr>
          <p:cNvPr id="2" name="Rectangle 1"/>
          <p:cNvSpPr/>
          <p:nvPr/>
        </p:nvSpPr>
        <p:spPr>
          <a:xfrm>
            <a:off x="626301" y="6413326"/>
            <a:ext cx="1841326" cy="275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8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3"/>
          <p:cNvGrpSpPr>
            <a:grpSpLocks/>
          </p:cNvGrpSpPr>
          <p:nvPr/>
        </p:nvGrpSpPr>
        <p:grpSpPr bwMode="auto">
          <a:xfrm>
            <a:off x="322372" y="383599"/>
            <a:ext cx="11401051" cy="1323439"/>
            <a:chOff x="-1343891" y="1627634"/>
            <a:chExt cx="10903527" cy="1323179"/>
          </a:xfrm>
        </p:grpSpPr>
        <p:sp>
          <p:nvSpPr>
            <p:cNvPr id="24579" name="Rectangle 1"/>
            <p:cNvSpPr>
              <a:spLocks noChangeArrowheads="1"/>
            </p:cNvSpPr>
            <p:nvPr/>
          </p:nvSpPr>
          <p:spPr bwMode="auto">
            <a:xfrm>
              <a:off x="-1343891" y="1627634"/>
              <a:ext cx="10903527" cy="13231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altLang="ar-AE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ما كتلة غاز الأكسجين الناتج من أحد التفاعلات إذا كان حجمه</a:t>
              </a:r>
              <a:r>
                <a:rPr kumimoji="0" lang="en-US" altLang="ar-AE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mL</a:t>
              </a:r>
              <a:r>
                <a:rPr kumimoji="0" lang="ar-AE" altLang="ar-AE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kumimoji="0" lang="en-US" altLang="ar-AE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2.66 </a:t>
              </a:r>
              <a:r>
                <a:rPr kumimoji="0" lang="en-US" altLang="ar-AE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x10</a:t>
              </a:r>
              <a:r>
                <a:rPr kumimoji="0" lang="ar-AE" altLang="ar-AE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kumimoji="0" lang="ar-AE" altLang="ar-AE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تحت شروط</a:t>
              </a:r>
              <a:r>
                <a:rPr kumimoji="0" lang="en-US" altLang="ar-AE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 STP </a:t>
              </a:r>
              <a:endParaRPr kumimoji="0" lang="en-US" altLang="ar-AE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80" name="TextBox 2"/>
            <p:cNvSpPr txBox="1">
              <a:spLocks noChangeArrowheads="1"/>
            </p:cNvSpPr>
            <p:nvPr/>
          </p:nvSpPr>
          <p:spPr bwMode="auto">
            <a:xfrm>
              <a:off x="8951691" y="1995383"/>
              <a:ext cx="60794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ar-AE" sz="2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613775" y="6488482"/>
            <a:ext cx="1866378" cy="100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0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638800" y="152400"/>
            <a:ext cx="4876800" cy="9144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</a:rPr>
              <a:t>قانون الغاز المثالي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425588" y="1447800"/>
            <a:ext cx="7166212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chemeClr val="bg1"/>
                </a:solidFill>
              </a:rPr>
              <a:t>ما الكميات اللازمة لوصف عينة من غاز ؟</a:t>
            </a:r>
            <a:endParaRPr lang="en-US" altLang="ar-AE" sz="4000" b="1" dirty="0">
              <a:solidFill>
                <a:schemeClr val="bg1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8191500" y="2590800"/>
            <a:ext cx="24003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chemeClr val="bg1"/>
                </a:solidFill>
              </a:rPr>
              <a:t>1- الضغط .  </a:t>
            </a:r>
            <a:endParaRPr lang="en-US" altLang="ar-AE" sz="4000" b="1">
              <a:solidFill>
                <a:schemeClr val="bg1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8191500" y="3657600"/>
            <a:ext cx="24003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chemeClr val="bg1"/>
                </a:solidFill>
              </a:rPr>
              <a:t>2- الحجم .</a:t>
            </a:r>
            <a:endParaRPr lang="en-US" altLang="ar-AE" sz="4000" b="1">
              <a:solidFill>
                <a:schemeClr val="bg1"/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7137778" y="4800600"/>
            <a:ext cx="3454021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chemeClr val="bg1"/>
                </a:solidFill>
              </a:rPr>
              <a:t>3- درجة الحرارة .</a:t>
            </a:r>
            <a:endParaRPr lang="en-US" altLang="ar-AE" sz="4000" b="1">
              <a:solidFill>
                <a:schemeClr val="bg1"/>
              </a:solidFill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7383438" y="5867400"/>
            <a:ext cx="3208361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chemeClr val="bg1"/>
                </a:solidFill>
              </a:rPr>
              <a:t>4- عدد المولات .</a:t>
            </a:r>
            <a:endParaRPr lang="en-US" altLang="ar-AE" sz="4000" b="1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8723" y="6313118"/>
            <a:ext cx="1891430" cy="3757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8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animBg="1"/>
      <p:bldP spid="15364" grpId="0" animBg="1"/>
      <p:bldP spid="15365" grpId="0" animBg="1"/>
      <p:bldP spid="15366" grpId="0" animBg="1"/>
      <p:bldP spid="1536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5"/>
          <p:cNvSpPr>
            <a:spLocks noChangeArrowheads="1"/>
          </p:cNvSpPr>
          <p:nvPr/>
        </p:nvSpPr>
        <p:spPr bwMode="auto">
          <a:xfrm>
            <a:off x="8229600" y="1219200"/>
            <a:ext cx="1828800" cy="2895600"/>
          </a:xfrm>
          <a:prstGeom prst="cube">
            <a:avLst>
              <a:gd name="adj" fmla="val 25000"/>
            </a:avLst>
          </a:prstGeom>
          <a:solidFill>
            <a:schemeClr val="accent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8610600" y="25908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53" name="Oval 9"/>
          <p:cNvSpPr>
            <a:spLocks noChangeArrowheads="1"/>
          </p:cNvSpPr>
          <p:nvPr/>
        </p:nvSpPr>
        <p:spPr bwMode="auto">
          <a:xfrm>
            <a:off x="8534400" y="35052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>
            <a:off x="8534400" y="21336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55" name="Oval 11"/>
          <p:cNvSpPr>
            <a:spLocks noChangeArrowheads="1"/>
          </p:cNvSpPr>
          <p:nvPr/>
        </p:nvSpPr>
        <p:spPr bwMode="auto">
          <a:xfrm>
            <a:off x="8991600" y="28194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56" name="Oval 12"/>
          <p:cNvSpPr>
            <a:spLocks noChangeArrowheads="1"/>
          </p:cNvSpPr>
          <p:nvPr/>
        </p:nvSpPr>
        <p:spPr bwMode="auto">
          <a:xfrm>
            <a:off x="8839200" y="20574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57" name="Oval 13"/>
          <p:cNvSpPr>
            <a:spLocks noChangeArrowheads="1"/>
          </p:cNvSpPr>
          <p:nvPr/>
        </p:nvSpPr>
        <p:spPr bwMode="auto">
          <a:xfrm>
            <a:off x="9144000" y="35052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 flipH="1">
            <a:off x="5029200" y="1828800"/>
            <a:ext cx="2209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4800600" y="1219200"/>
            <a:ext cx="2667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</a:rPr>
              <a:t>إضافة جزيئات من الغاز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sp>
        <p:nvSpPr>
          <p:cNvPr id="29707" name="AutoShape 16"/>
          <p:cNvSpPr>
            <a:spLocks noChangeArrowheads="1"/>
          </p:cNvSpPr>
          <p:nvPr/>
        </p:nvSpPr>
        <p:spPr bwMode="auto">
          <a:xfrm>
            <a:off x="2667000" y="1066800"/>
            <a:ext cx="1828800" cy="2895600"/>
          </a:xfrm>
          <a:prstGeom prst="cube">
            <a:avLst>
              <a:gd name="adj" fmla="val 25000"/>
            </a:avLst>
          </a:prstGeom>
          <a:solidFill>
            <a:schemeClr val="accent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61" name="Oval 17"/>
          <p:cNvSpPr>
            <a:spLocks noChangeArrowheads="1"/>
          </p:cNvSpPr>
          <p:nvPr/>
        </p:nvSpPr>
        <p:spPr bwMode="auto">
          <a:xfrm>
            <a:off x="3048000" y="24384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62" name="Oval 18"/>
          <p:cNvSpPr>
            <a:spLocks noChangeArrowheads="1"/>
          </p:cNvSpPr>
          <p:nvPr/>
        </p:nvSpPr>
        <p:spPr bwMode="auto">
          <a:xfrm>
            <a:off x="2971800" y="33528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63" name="Oval 19"/>
          <p:cNvSpPr>
            <a:spLocks noChangeArrowheads="1"/>
          </p:cNvSpPr>
          <p:nvPr/>
        </p:nvSpPr>
        <p:spPr bwMode="auto">
          <a:xfrm>
            <a:off x="3124200" y="19050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64" name="Oval 20"/>
          <p:cNvSpPr>
            <a:spLocks noChangeArrowheads="1"/>
          </p:cNvSpPr>
          <p:nvPr/>
        </p:nvSpPr>
        <p:spPr bwMode="auto">
          <a:xfrm>
            <a:off x="3429000" y="26670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3505200" y="17526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66" name="Oval 22"/>
          <p:cNvSpPr>
            <a:spLocks noChangeArrowheads="1"/>
          </p:cNvSpPr>
          <p:nvPr/>
        </p:nvSpPr>
        <p:spPr bwMode="auto">
          <a:xfrm>
            <a:off x="3581400" y="33528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68" name="Oval 24"/>
          <p:cNvSpPr>
            <a:spLocks noChangeArrowheads="1"/>
          </p:cNvSpPr>
          <p:nvPr/>
        </p:nvSpPr>
        <p:spPr bwMode="auto">
          <a:xfrm>
            <a:off x="3048000" y="30480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69" name="Oval 25"/>
          <p:cNvSpPr>
            <a:spLocks noChangeArrowheads="1"/>
          </p:cNvSpPr>
          <p:nvPr/>
        </p:nvSpPr>
        <p:spPr bwMode="auto">
          <a:xfrm>
            <a:off x="2971800" y="36576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70" name="Oval 26"/>
          <p:cNvSpPr>
            <a:spLocks noChangeArrowheads="1"/>
          </p:cNvSpPr>
          <p:nvPr/>
        </p:nvSpPr>
        <p:spPr bwMode="auto">
          <a:xfrm>
            <a:off x="3124200" y="21336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71" name="Oval 27"/>
          <p:cNvSpPr>
            <a:spLocks noChangeArrowheads="1"/>
          </p:cNvSpPr>
          <p:nvPr/>
        </p:nvSpPr>
        <p:spPr bwMode="auto">
          <a:xfrm>
            <a:off x="3429000" y="28956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72" name="Oval 28"/>
          <p:cNvSpPr>
            <a:spLocks noChangeArrowheads="1"/>
          </p:cNvSpPr>
          <p:nvPr/>
        </p:nvSpPr>
        <p:spPr bwMode="auto">
          <a:xfrm>
            <a:off x="3581400" y="22860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1773" name="Oval 29"/>
          <p:cNvSpPr>
            <a:spLocks noChangeArrowheads="1"/>
          </p:cNvSpPr>
          <p:nvPr/>
        </p:nvSpPr>
        <p:spPr bwMode="auto">
          <a:xfrm>
            <a:off x="3505200" y="35814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29720" name="Rectangle 30"/>
          <p:cNvSpPr>
            <a:spLocks noChangeArrowheads="1"/>
          </p:cNvSpPr>
          <p:nvPr/>
        </p:nvSpPr>
        <p:spPr bwMode="auto">
          <a:xfrm>
            <a:off x="9296400" y="152400"/>
            <a:ext cx="152400" cy="13716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29721" name="Rectangle 31"/>
          <p:cNvSpPr>
            <a:spLocks noChangeArrowheads="1"/>
          </p:cNvSpPr>
          <p:nvPr/>
        </p:nvSpPr>
        <p:spPr bwMode="auto">
          <a:xfrm>
            <a:off x="9296400" y="838200"/>
            <a:ext cx="152400" cy="838200"/>
          </a:xfrm>
          <a:prstGeom prst="rect">
            <a:avLst/>
          </a:prstGeom>
          <a:solidFill>
            <a:srgbClr val="BE0E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29722" name="AutoShape 44"/>
          <p:cNvSpPr>
            <a:spLocks noChangeArrowheads="1"/>
          </p:cNvSpPr>
          <p:nvPr/>
        </p:nvSpPr>
        <p:spPr bwMode="auto">
          <a:xfrm>
            <a:off x="2667000" y="304800"/>
            <a:ext cx="990600" cy="685800"/>
          </a:xfrm>
          <a:prstGeom prst="bevel">
            <a:avLst>
              <a:gd name="adj" fmla="val 12500"/>
            </a:avLst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ar-AE" dirty="0" smtClean="0">
                <a:solidFill>
                  <a:srgbClr val="FF0000"/>
                </a:solidFill>
              </a:rPr>
              <a:t>0</a:t>
            </a:r>
            <a:endParaRPr lang="en-US" altLang="ar-AE" dirty="0">
              <a:solidFill>
                <a:srgbClr val="FF0000"/>
              </a:solidFill>
            </a:endParaRPr>
          </a:p>
        </p:txBody>
      </p:sp>
      <p:sp>
        <p:nvSpPr>
          <p:cNvPr id="29723" name="Line 46"/>
          <p:cNvSpPr>
            <a:spLocks noChangeShapeType="1"/>
          </p:cNvSpPr>
          <p:nvPr/>
        </p:nvSpPr>
        <p:spPr bwMode="auto">
          <a:xfrm>
            <a:off x="3541714" y="685800"/>
            <a:ext cx="1158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31792" name="Line 48"/>
          <p:cNvSpPr>
            <a:spLocks noChangeShapeType="1"/>
          </p:cNvSpPr>
          <p:nvPr/>
        </p:nvSpPr>
        <p:spPr bwMode="auto">
          <a:xfrm flipH="1" flipV="1">
            <a:off x="2971801" y="533400"/>
            <a:ext cx="206375" cy="228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29725" name="Rectangle 49"/>
          <p:cNvSpPr>
            <a:spLocks noChangeArrowheads="1"/>
          </p:cNvSpPr>
          <p:nvPr/>
        </p:nvSpPr>
        <p:spPr bwMode="auto">
          <a:xfrm>
            <a:off x="3048000" y="914400"/>
            <a:ext cx="152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29726" name="Rectangle 52"/>
          <p:cNvSpPr>
            <a:spLocks noChangeArrowheads="1"/>
          </p:cNvSpPr>
          <p:nvPr/>
        </p:nvSpPr>
        <p:spPr bwMode="auto">
          <a:xfrm>
            <a:off x="3810000" y="76200"/>
            <a:ext cx="152400" cy="13716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29727" name="Rectangle 53"/>
          <p:cNvSpPr>
            <a:spLocks noChangeArrowheads="1"/>
          </p:cNvSpPr>
          <p:nvPr/>
        </p:nvSpPr>
        <p:spPr bwMode="auto">
          <a:xfrm>
            <a:off x="3810000" y="685800"/>
            <a:ext cx="152400" cy="838200"/>
          </a:xfrm>
          <a:prstGeom prst="rect">
            <a:avLst/>
          </a:prstGeom>
          <a:solidFill>
            <a:srgbClr val="BE0E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grpSp>
        <p:nvGrpSpPr>
          <p:cNvPr id="2" name="Group 73"/>
          <p:cNvGrpSpPr>
            <a:grpSpLocks/>
          </p:cNvGrpSpPr>
          <p:nvPr/>
        </p:nvGrpSpPr>
        <p:grpSpPr bwMode="auto">
          <a:xfrm>
            <a:off x="10287000" y="4191000"/>
            <a:ext cx="152400" cy="1524000"/>
            <a:chOff x="5520" y="2640"/>
            <a:chExt cx="96" cy="960"/>
          </a:xfrm>
        </p:grpSpPr>
        <p:sp>
          <p:nvSpPr>
            <p:cNvPr id="29748" name="Rectangle 58"/>
            <p:cNvSpPr>
              <a:spLocks noChangeArrowheads="1"/>
            </p:cNvSpPr>
            <p:nvPr/>
          </p:nvSpPr>
          <p:spPr bwMode="auto">
            <a:xfrm>
              <a:off x="5520" y="2640"/>
              <a:ext cx="96" cy="8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ar-SA" altLang="ar-AE"/>
            </a:p>
          </p:txBody>
        </p:sp>
        <p:sp>
          <p:nvSpPr>
            <p:cNvPr id="29749" name="Rectangle 59"/>
            <p:cNvSpPr>
              <a:spLocks noChangeArrowheads="1"/>
            </p:cNvSpPr>
            <p:nvPr/>
          </p:nvSpPr>
          <p:spPr bwMode="auto">
            <a:xfrm>
              <a:off x="5520" y="3072"/>
              <a:ext cx="96" cy="528"/>
            </a:xfrm>
            <a:prstGeom prst="rect">
              <a:avLst/>
            </a:prstGeom>
            <a:solidFill>
              <a:srgbClr val="BE0E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ar-SA" altLang="ar-AE"/>
            </a:p>
          </p:txBody>
        </p:sp>
      </p:grpSp>
      <p:sp>
        <p:nvSpPr>
          <p:cNvPr id="31804" name="Rectangle 60"/>
          <p:cNvSpPr>
            <a:spLocks noChangeArrowheads="1"/>
          </p:cNvSpPr>
          <p:nvPr/>
        </p:nvSpPr>
        <p:spPr bwMode="auto">
          <a:xfrm>
            <a:off x="8305800" y="4648200"/>
            <a:ext cx="17526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</a:rPr>
              <a:t>ترمومتر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9601200" y="5943600"/>
            <a:ext cx="990600" cy="838200"/>
            <a:chOff x="5184" y="3696"/>
            <a:chExt cx="624" cy="528"/>
          </a:xfrm>
        </p:grpSpPr>
        <p:grpSp>
          <p:nvGrpSpPr>
            <p:cNvPr id="29744" name="Group 61"/>
            <p:cNvGrpSpPr>
              <a:grpSpLocks/>
            </p:cNvGrpSpPr>
            <p:nvPr/>
          </p:nvGrpSpPr>
          <p:grpSpPr bwMode="auto">
            <a:xfrm>
              <a:off x="5184" y="3696"/>
              <a:ext cx="624" cy="528"/>
              <a:chOff x="4224" y="3216"/>
              <a:chExt cx="624" cy="720"/>
            </a:xfrm>
          </p:grpSpPr>
          <p:sp>
            <p:nvSpPr>
              <p:cNvPr id="29746" name="AutoShape 62"/>
              <p:cNvSpPr>
                <a:spLocks noChangeArrowheads="1"/>
              </p:cNvSpPr>
              <p:nvPr/>
            </p:nvSpPr>
            <p:spPr bwMode="auto">
              <a:xfrm>
                <a:off x="4224" y="3216"/>
                <a:ext cx="624" cy="432"/>
              </a:xfrm>
              <a:prstGeom prst="bevel">
                <a:avLst>
                  <a:gd name="adj" fmla="val 12500"/>
                </a:avLst>
              </a:prstGeom>
              <a:solidFill>
                <a:srgbClr val="CC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r" eaLnBrk="1" hangingPunct="1"/>
                <a:r>
                  <a:rPr lang="ar-SA" altLang="ar-AE"/>
                  <a:t>0</a:t>
                </a:r>
                <a:endParaRPr lang="en-US" altLang="ar-AE"/>
              </a:p>
            </p:txBody>
          </p:sp>
          <p:sp>
            <p:nvSpPr>
              <p:cNvPr id="29747" name="Rectangle 63"/>
              <p:cNvSpPr>
                <a:spLocks noChangeArrowheads="1"/>
              </p:cNvSpPr>
              <p:nvPr/>
            </p:nvSpPr>
            <p:spPr bwMode="auto">
              <a:xfrm>
                <a:off x="4512" y="3648"/>
                <a:ext cx="96" cy="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ar-SA" altLang="ar-AE"/>
              </a:p>
            </p:txBody>
          </p:sp>
        </p:grpSp>
        <p:sp>
          <p:nvSpPr>
            <p:cNvPr id="29745" name="Line 64"/>
            <p:cNvSpPr>
              <a:spLocks noChangeShapeType="1"/>
            </p:cNvSpPr>
            <p:nvPr/>
          </p:nvSpPr>
          <p:spPr bwMode="auto">
            <a:xfrm flipV="1">
              <a:off x="5410" y="3840"/>
              <a:ext cx="2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/>
            </a:p>
          </p:txBody>
        </p:sp>
      </p:grpSp>
      <p:sp>
        <p:nvSpPr>
          <p:cNvPr id="31811" name="Rectangle 67"/>
          <p:cNvSpPr>
            <a:spLocks noChangeArrowheads="1"/>
          </p:cNvSpPr>
          <p:nvPr/>
        </p:nvSpPr>
        <p:spPr bwMode="auto">
          <a:xfrm>
            <a:off x="7924800" y="5562600"/>
            <a:ext cx="1524000" cy="11430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</a:rPr>
              <a:t>مقياس الضغط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sp>
        <p:nvSpPr>
          <p:cNvPr id="31812" name="Line 68"/>
          <p:cNvSpPr>
            <a:spLocks noChangeShapeType="1"/>
          </p:cNvSpPr>
          <p:nvPr/>
        </p:nvSpPr>
        <p:spPr bwMode="auto">
          <a:xfrm>
            <a:off x="7620000" y="4343400"/>
            <a:ext cx="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31813" name="Rectangle 69"/>
          <p:cNvSpPr>
            <a:spLocks noChangeArrowheads="1"/>
          </p:cNvSpPr>
          <p:nvPr/>
        </p:nvSpPr>
        <p:spPr bwMode="auto">
          <a:xfrm>
            <a:off x="1600200" y="4191000"/>
            <a:ext cx="58674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600" b="1">
                <a:solidFill>
                  <a:srgbClr val="CC3300"/>
                </a:solidFill>
              </a:rPr>
              <a:t> الحجم ودرجة الحرارة ثابتين</a:t>
            </a:r>
            <a:endParaRPr lang="en-US" altLang="ar-AE" sz="4600" b="1">
              <a:solidFill>
                <a:srgbClr val="CC3300"/>
              </a:solidFill>
            </a:endParaRPr>
          </a:p>
        </p:txBody>
      </p:sp>
      <p:sp>
        <p:nvSpPr>
          <p:cNvPr id="31814" name="Rectangle 70"/>
          <p:cNvSpPr>
            <a:spLocks noChangeArrowheads="1"/>
          </p:cNvSpPr>
          <p:nvPr/>
        </p:nvSpPr>
        <p:spPr bwMode="auto">
          <a:xfrm>
            <a:off x="1524000" y="5181600"/>
            <a:ext cx="6096000" cy="6096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600" b="1">
                <a:solidFill>
                  <a:srgbClr val="CC3300"/>
                </a:solidFill>
              </a:rPr>
              <a:t>زيادة عدد الجزيئات تؤدي إلى :</a:t>
            </a:r>
            <a:endParaRPr lang="en-US" altLang="ar-AE" sz="4600" b="1">
              <a:solidFill>
                <a:srgbClr val="CC3300"/>
              </a:solidFill>
            </a:endParaRPr>
          </a:p>
        </p:txBody>
      </p:sp>
      <p:sp>
        <p:nvSpPr>
          <p:cNvPr id="31815" name="Rectangle 71"/>
          <p:cNvSpPr>
            <a:spLocks noChangeArrowheads="1"/>
          </p:cNvSpPr>
          <p:nvPr/>
        </p:nvSpPr>
        <p:spPr bwMode="auto">
          <a:xfrm>
            <a:off x="2286000" y="6172200"/>
            <a:ext cx="1905000" cy="533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600" b="1">
                <a:solidFill>
                  <a:srgbClr val="CC3300"/>
                </a:solidFill>
              </a:rPr>
              <a:t>الضغط .  </a:t>
            </a:r>
            <a:endParaRPr lang="en-US" altLang="ar-AE" sz="4600" b="1">
              <a:solidFill>
                <a:srgbClr val="CC3300"/>
              </a:solidFill>
            </a:endParaRPr>
          </a:p>
        </p:txBody>
      </p:sp>
      <p:sp>
        <p:nvSpPr>
          <p:cNvPr id="31816" name="Rectangle 72"/>
          <p:cNvSpPr>
            <a:spLocks noChangeArrowheads="1"/>
          </p:cNvSpPr>
          <p:nvPr/>
        </p:nvSpPr>
        <p:spPr bwMode="auto">
          <a:xfrm>
            <a:off x="4267200" y="6096000"/>
            <a:ext cx="1295400" cy="6096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600" b="1">
                <a:solidFill>
                  <a:srgbClr val="CC3300"/>
                </a:solidFill>
              </a:rPr>
              <a:t>زيادة</a:t>
            </a:r>
            <a:endParaRPr lang="en-US" altLang="ar-AE" sz="4600" b="1">
              <a:solidFill>
                <a:srgbClr val="CC3300"/>
              </a:solidFill>
            </a:endParaRPr>
          </a:p>
        </p:txBody>
      </p:sp>
      <p:grpSp>
        <p:nvGrpSpPr>
          <p:cNvPr id="29737" name="Group 76"/>
          <p:cNvGrpSpPr>
            <a:grpSpLocks/>
          </p:cNvGrpSpPr>
          <p:nvPr/>
        </p:nvGrpSpPr>
        <p:grpSpPr bwMode="auto">
          <a:xfrm>
            <a:off x="8229600" y="381000"/>
            <a:ext cx="990600" cy="1143000"/>
            <a:chOff x="3408" y="192"/>
            <a:chExt cx="624" cy="720"/>
          </a:xfrm>
        </p:grpSpPr>
        <p:grpSp>
          <p:nvGrpSpPr>
            <p:cNvPr id="29740" name="Group 55"/>
            <p:cNvGrpSpPr>
              <a:grpSpLocks/>
            </p:cNvGrpSpPr>
            <p:nvPr/>
          </p:nvGrpSpPr>
          <p:grpSpPr bwMode="auto">
            <a:xfrm>
              <a:off x="3408" y="192"/>
              <a:ext cx="624" cy="720"/>
              <a:chOff x="4224" y="3216"/>
              <a:chExt cx="624" cy="720"/>
            </a:xfrm>
          </p:grpSpPr>
          <p:sp>
            <p:nvSpPr>
              <p:cNvPr id="29742" name="AutoShape 38"/>
              <p:cNvSpPr>
                <a:spLocks noChangeArrowheads="1"/>
              </p:cNvSpPr>
              <p:nvPr/>
            </p:nvSpPr>
            <p:spPr bwMode="auto">
              <a:xfrm>
                <a:off x="4224" y="3216"/>
                <a:ext cx="624" cy="432"/>
              </a:xfrm>
              <a:prstGeom prst="bevel">
                <a:avLst>
                  <a:gd name="adj" fmla="val 12500"/>
                </a:avLst>
              </a:prstGeom>
              <a:solidFill>
                <a:srgbClr val="CCFF66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ar-AE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29743" name="Rectangle 50"/>
              <p:cNvSpPr>
                <a:spLocks noChangeArrowheads="1"/>
              </p:cNvSpPr>
              <p:nvPr/>
            </p:nvSpPr>
            <p:spPr bwMode="auto">
              <a:xfrm>
                <a:off x="4512" y="3648"/>
                <a:ext cx="96" cy="28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ar-SA" altLang="ar-AE"/>
              </a:p>
            </p:txBody>
          </p:sp>
        </p:grpSp>
        <p:sp>
          <p:nvSpPr>
            <p:cNvPr id="29741" name="Line 74"/>
            <p:cNvSpPr>
              <a:spLocks noChangeShapeType="1"/>
            </p:cNvSpPr>
            <p:nvPr/>
          </p:nvSpPr>
          <p:spPr bwMode="auto">
            <a:xfrm flipH="1">
              <a:off x="3936" y="432"/>
              <a:ext cx="48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/>
            </a:p>
          </p:txBody>
        </p:sp>
      </p:grpSp>
      <p:sp>
        <p:nvSpPr>
          <p:cNvPr id="31822" name="Line 78"/>
          <p:cNvSpPr>
            <a:spLocks noChangeShapeType="1"/>
          </p:cNvSpPr>
          <p:nvPr/>
        </p:nvSpPr>
        <p:spPr bwMode="auto">
          <a:xfrm flipV="1">
            <a:off x="8686800" y="533400"/>
            <a:ext cx="152400" cy="3048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4" name="Rectangle 3"/>
          <p:cNvSpPr/>
          <p:nvPr/>
        </p:nvSpPr>
        <p:spPr>
          <a:xfrm>
            <a:off x="601249" y="6446520"/>
            <a:ext cx="1684751" cy="1828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29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1.99305E-6 L -0.03333 -1.99305E-6 " pathEditMode="relative" ptsTypes="AA">
                                      <p:cBhvr>
                                        <p:cTn id="9" dur="2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1.99305E-6 L -0.03333 -1.99305E-6 " pathEditMode="relative" ptsTypes="AA">
                                      <p:cBhvr>
                                        <p:cTn id="14" dur="2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73812E-7 L -0.0125 -0.0500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50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34067E-6 L 0.03333 0.0055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7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34067E-6 L 0.03333 0.0055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7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53418E-6 L 0.00416 0.0500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25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3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1.99305E-6 L -0.03333 -1.99305E-6 " pathEditMode="relative" ptsTypes="AA">
                                      <p:cBhvr>
                                        <p:cTn id="56" dur="2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1.99305E-6 L -0.03333 -1.99305E-6 " pathEditMode="relative" ptsTypes="AA">
                                      <p:cBhvr>
                                        <p:cTn id="61" dur="2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73812E-7 L -0.0125 -0.0500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50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34067E-6 L 0.03333 0.0055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7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34067E-6 L 0.03333 0.0055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7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53418E-6 L 0.00416 0.0500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2503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1.99305E-6 L -0.03333 -1.99305E-6 " pathEditMode="relative" ptsTypes="AA">
                                      <p:cBhvr>
                                        <p:cTn id="86" dur="2000" fill="hold"/>
                                        <p:tgtEl>
                                          <p:spTgt spid="31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1.99305E-6 L -0.03333 -1.99305E-6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3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2039E-6 L -0.0375 -0.01113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317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556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34067E-6 L 0.03333 0.00556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78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31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34067E-6 L 0.03333 0.00556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31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7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99421E-6 L -0.0875 0.00556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317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31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6" dur="500"/>
                                        <p:tgtEl>
                                          <p:spTgt spid="31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4" dur="500"/>
                                        <p:tgtEl>
                                          <p:spTgt spid="3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500"/>
                                        <p:tgtEl>
                                          <p:spTgt spid="3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4" dur="500"/>
                                        <p:tgtEl>
                                          <p:spTgt spid="31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9" dur="500"/>
                                        <p:tgtEl>
                                          <p:spTgt spid="31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4" dur="500"/>
                                        <p:tgtEl>
                                          <p:spTgt spid="3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9" dur="500"/>
                                        <p:tgtEl>
                                          <p:spTgt spid="31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1" grpId="0" animBg="1"/>
      <p:bldP spid="31751" grpId="1" animBg="1"/>
      <p:bldP spid="31753" grpId="0" animBg="1"/>
      <p:bldP spid="31753" grpId="1" animBg="1"/>
      <p:bldP spid="31754" grpId="0" animBg="1"/>
      <p:bldP spid="31754" grpId="1" animBg="1"/>
      <p:bldP spid="31755" grpId="0" animBg="1"/>
      <p:bldP spid="31755" grpId="1" animBg="1"/>
      <p:bldP spid="31756" grpId="0" animBg="1"/>
      <p:bldP spid="31756" grpId="1" animBg="1"/>
      <p:bldP spid="31757" grpId="0" animBg="1"/>
      <p:bldP spid="31757" grpId="1" animBg="1"/>
      <p:bldP spid="31759" grpId="0"/>
      <p:bldP spid="31761" grpId="0" animBg="1"/>
      <p:bldP spid="31761" grpId="1" animBg="1"/>
      <p:bldP spid="31762" grpId="0" animBg="1"/>
      <p:bldP spid="31762" grpId="1" animBg="1"/>
      <p:bldP spid="31763" grpId="0" animBg="1"/>
      <p:bldP spid="31763" grpId="1" animBg="1"/>
      <p:bldP spid="31764" grpId="0" animBg="1"/>
      <p:bldP spid="31764" grpId="1" animBg="1"/>
      <p:bldP spid="31765" grpId="0" animBg="1"/>
      <p:bldP spid="31765" grpId="1" animBg="1"/>
      <p:bldP spid="31766" grpId="0" animBg="1"/>
      <p:bldP spid="31766" grpId="1" animBg="1"/>
      <p:bldP spid="31768" grpId="0" animBg="1"/>
      <p:bldP spid="31768" grpId="1" animBg="1"/>
      <p:bldP spid="31769" grpId="0" animBg="1"/>
      <p:bldP spid="31769" grpId="1" animBg="1"/>
      <p:bldP spid="31770" grpId="0" animBg="1"/>
      <p:bldP spid="31770" grpId="1" animBg="1"/>
      <p:bldP spid="31771" grpId="0" animBg="1"/>
      <p:bldP spid="31771" grpId="1" animBg="1"/>
      <p:bldP spid="31772" grpId="0" animBg="1"/>
      <p:bldP spid="31772" grpId="1" animBg="1"/>
      <p:bldP spid="31773" grpId="0" animBg="1"/>
      <p:bldP spid="31773" grpId="1" animBg="1"/>
      <p:bldP spid="31804" grpId="0" animBg="1"/>
      <p:bldP spid="31811" grpId="0" animBg="1"/>
      <p:bldP spid="31813" grpId="0" animBg="1"/>
      <p:bldP spid="31814" grpId="0" animBg="1"/>
      <p:bldP spid="31815" grpId="0" animBg="1"/>
      <p:bldP spid="3181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3"/>
          <p:cNvSpPr>
            <a:spLocks noChangeArrowheads="1"/>
          </p:cNvSpPr>
          <p:nvPr/>
        </p:nvSpPr>
        <p:spPr bwMode="auto">
          <a:xfrm>
            <a:off x="8229600" y="914400"/>
            <a:ext cx="1828800" cy="2895600"/>
          </a:xfrm>
          <a:prstGeom prst="cube">
            <a:avLst>
              <a:gd name="adj" fmla="val 25000"/>
            </a:avLst>
          </a:prstGeom>
          <a:solidFill>
            <a:schemeClr val="accent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48" name="Oval 4"/>
          <p:cNvSpPr>
            <a:spLocks noChangeArrowheads="1"/>
          </p:cNvSpPr>
          <p:nvPr/>
        </p:nvSpPr>
        <p:spPr bwMode="auto">
          <a:xfrm>
            <a:off x="8610600" y="22860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49" name="Oval 5"/>
          <p:cNvSpPr>
            <a:spLocks noChangeArrowheads="1"/>
          </p:cNvSpPr>
          <p:nvPr/>
        </p:nvSpPr>
        <p:spPr bwMode="auto">
          <a:xfrm>
            <a:off x="8534400" y="32004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50" name="Oval 6"/>
          <p:cNvSpPr>
            <a:spLocks noChangeArrowheads="1"/>
          </p:cNvSpPr>
          <p:nvPr/>
        </p:nvSpPr>
        <p:spPr bwMode="auto">
          <a:xfrm>
            <a:off x="8534400" y="18288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51" name="Oval 7"/>
          <p:cNvSpPr>
            <a:spLocks noChangeArrowheads="1"/>
          </p:cNvSpPr>
          <p:nvPr/>
        </p:nvSpPr>
        <p:spPr bwMode="auto">
          <a:xfrm>
            <a:off x="8991600" y="25146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52" name="Oval 8"/>
          <p:cNvSpPr>
            <a:spLocks noChangeArrowheads="1"/>
          </p:cNvSpPr>
          <p:nvPr/>
        </p:nvSpPr>
        <p:spPr bwMode="auto">
          <a:xfrm>
            <a:off x="8839200" y="17526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53" name="Oval 9"/>
          <p:cNvSpPr>
            <a:spLocks noChangeArrowheads="1"/>
          </p:cNvSpPr>
          <p:nvPr/>
        </p:nvSpPr>
        <p:spPr bwMode="auto">
          <a:xfrm>
            <a:off x="9144000" y="32004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0729" name="Rectangle 10"/>
          <p:cNvSpPr>
            <a:spLocks noChangeArrowheads="1"/>
          </p:cNvSpPr>
          <p:nvPr/>
        </p:nvSpPr>
        <p:spPr bwMode="auto">
          <a:xfrm>
            <a:off x="9296400" y="-152400"/>
            <a:ext cx="152400" cy="13716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0730" name="Rectangle 11"/>
          <p:cNvSpPr>
            <a:spLocks noChangeArrowheads="1"/>
          </p:cNvSpPr>
          <p:nvPr/>
        </p:nvSpPr>
        <p:spPr bwMode="auto">
          <a:xfrm>
            <a:off x="9296400" y="533400"/>
            <a:ext cx="152400" cy="838200"/>
          </a:xfrm>
          <a:prstGeom prst="rect">
            <a:avLst/>
          </a:prstGeom>
          <a:solidFill>
            <a:srgbClr val="BE0E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grpSp>
        <p:nvGrpSpPr>
          <p:cNvPr id="30731" name="Group 18"/>
          <p:cNvGrpSpPr>
            <a:grpSpLocks/>
          </p:cNvGrpSpPr>
          <p:nvPr/>
        </p:nvGrpSpPr>
        <p:grpSpPr bwMode="auto">
          <a:xfrm>
            <a:off x="8229600" y="76200"/>
            <a:ext cx="990600" cy="1143000"/>
            <a:chOff x="4224" y="48"/>
            <a:chExt cx="624" cy="720"/>
          </a:xfrm>
        </p:grpSpPr>
        <p:grpSp>
          <p:nvGrpSpPr>
            <p:cNvPr id="30758" name="Group 12"/>
            <p:cNvGrpSpPr>
              <a:grpSpLocks/>
            </p:cNvGrpSpPr>
            <p:nvPr/>
          </p:nvGrpSpPr>
          <p:grpSpPr bwMode="auto">
            <a:xfrm>
              <a:off x="4224" y="48"/>
              <a:ext cx="624" cy="720"/>
              <a:chOff x="4224" y="3216"/>
              <a:chExt cx="624" cy="720"/>
            </a:xfrm>
          </p:grpSpPr>
          <p:sp>
            <p:nvSpPr>
              <p:cNvPr id="30760" name="AutoShape 13"/>
              <p:cNvSpPr>
                <a:spLocks noChangeArrowheads="1"/>
              </p:cNvSpPr>
              <p:nvPr/>
            </p:nvSpPr>
            <p:spPr bwMode="auto">
              <a:xfrm>
                <a:off x="4224" y="3216"/>
                <a:ext cx="624" cy="432"/>
              </a:xfrm>
              <a:prstGeom prst="bevel">
                <a:avLst>
                  <a:gd name="adj" fmla="val 12500"/>
                </a:avLst>
              </a:prstGeom>
              <a:solidFill>
                <a:srgbClr val="CC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ar-AE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30761" name="Rectangle 14"/>
              <p:cNvSpPr>
                <a:spLocks noChangeArrowheads="1"/>
              </p:cNvSpPr>
              <p:nvPr/>
            </p:nvSpPr>
            <p:spPr bwMode="auto">
              <a:xfrm>
                <a:off x="4512" y="3648"/>
                <a:ext cx="96" cy="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ar-SA" altLang="ar-AE"/>
              </a:p>
            </p:txBody>
          </p:sp>
        </p:grpSp>
        <p:sp>
          <p:nvSpPr>
            <p:cNvPr id="30759" name="Line 17"/>
            <p:cNvSpPr>
              <a:spLocks noChangeShapeType="1"/>
            </p:cNvSpPr>
            <p:nvPr/>
          </p:nvSpPr>
          <p:spPr bwMode="auto">
            <a:xfrm flipH="1">
              <a:off x="4752" y="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/>
            </a:p>
          </p:txBody>
        </p:sp>
      </p:grpSp>
      <p:sp>
        <p:nvSpPr>
          <p:cNvPr id="57363" name="Line 19"/>
          <p:cNvSpPr>
            <a:spLocks noChangeShapeType="1"/>
          </p:cNvSpPr>
          <p:nvPr/>
        </p:nvSpPr>
        <p:spPr bwMode="auto">
          <a:xfrm flipV="1">
            <a:off x="8686800" y="228600"/>
            <a:ext cx="0" cy="3048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57383" name="Line 39"/>
          <p:cNvSpPr>
            <a:spLocks noChangeShapeType="1"/>
          </p:cNvSpPr>
          <p:nvPr/>
        </p:nvSpPr>
        <p:spPr bwMode="auto">
          <a:xfrm flipH="1">
            <a:off x="5257800" y="1828800"/>
            <a:ext cx="22098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57384" name="Rectangle 40"/>
          <p:cNvSpPr>
            <a:spLocks noChangeArrowheads="1"/>
          </p:cNvSpPr>
          <p:nvPr/>
        </p:nvSpPr>
        <p:spPr bwMode="auto">
          <a:xfrm>
            <a:off x="5029200" y="1219200"/>
            <a:ext cx="2667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</a:rPr>
              <a:t>إضافة جزيئات من الغاز</a:t>
            </a:r>
            <a:endParaRPr lang="en-US" altLang="ar-AE" sz="4000" b="1" dirty="0">
              <a:solidFill>
                <a:srgbClr val="CC3300"/>
              </a:solidFill>
            </a:endParaRPr>
          </a:p>
        </p:txBody>
      </p:sp>
      <p:sp>
        <p:nvSpPr>
          <p:cNvPr id="30735" name="AutoShape 41"/>
          <p:cNvSpPr>
            <a:spLocks noChangeArrowheads="1"/>
          </p:cNvSpPr>
          <p:nvPr/>
        </p:nvSpPr>
        <p:spPr bwMode="auto">
          <a:xfrm>
            <a:off x="2286000" y="914400"/>
            <a:ext cx="2286000" cy="2895600"/>
          </a:xfrm>
          <a:prstGeom prst="cube">
            <a:avLst>
              <a:gd name="adj" fmla="val 25000"/>
            </a:avLst>
          </a:prstGeom>
          <a:solidFill>
            <a:schemeClr val="accent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86" name="Oval 42"/>
          <p:cNvSpPr>
            <a:spLocks noChangeArrowheads="1"/>
          </p:cNvSpPr>
          <p:nvPr/>
        </p:nvSpPr>
        <p:spPr bwMode="auto">
          <a:xfrm>
            <a:off x="2590800" y="24384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87" name="Oval 43"/>
          <p:cNvSpPr>
            <a:spLocks noChangeArrowheads="1"/>
          </p:cNvSpPr>
          <p:nvPr/>
        </p:nvSpPr>
        <p:spPr bwMode="auto">
          <a:xfrm>
            <a:off x="2895600" y="32004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88" name="Oval 44"/>
          <p:cNvSpPr>
            <a:spLocks noChangeArrowheads="1"/>
          </p:cNvSpPr>
          <p:nvPr/>
        </p:nvSpPr>
        <p:spPr bwMode="auto">
          <a:xfrm>
            <a:off x="2819400" y="18288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89" name="Oval 45"/>
          <p:cNvSpPr>
            <a:spLocks noChangeArrowheads="1"/>
          </p:cNvSpPr>
          <p:nvPr/>
        </p:nvSpPr>
        <p:spPr bwMode="auto">
          <a:xfrm>
            <a:off x="3505200" y="25146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90" name="Oval 46"/>
          <p:cNvSpPr>
            <a:spLocks noChangeArrowheads="1"/>
          </p:cNvSpPr>
          <p:nvPr/>
        </p:nvSpPr>
        <p:spPr bwMode="auto">
          <a:xfrm>
            <a:off x="3505200" y="16002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91" name="Oval 47"/>
          <p:cNvSpPr>
            <a:spLocks noChangeArrowheads="1"/>
          </p:cNvSpPr>
          <p:nvPr/>
        </p:nvSpPr>
        <p:spPr bwMode="auto">
          <a:xfrm>
            <a:off x="3200400" y="32004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92" name="Oval 48"/>
          <p:cNvSpPr>
            <a:spLocks noChangeArrowheads="1"/>
          </p:cNvSpPr>
          <p:nvPr/>
        </p:nvSpPr>
        <p:spPr bwMode="auto">
          <a:xfrm>
            <a:off x="2895600" y="28194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93" name="Oval 49"/>
          <p:cNvSpPr>
            <a:spLocks noChangeArrowheads="1"/>
          </p:cNvSpPr>
          <p:nvPr/>
        </p:nvSpPr>
        <p:spPr bwMode="auto">
          <a:xfrm>
            <a:off x="2971800" y="35052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94" name="Oval 50"/>
          <p:cNvSpPr>
            <a:spLocks noChangeArrowheads="1"/>
          </p:cNvSpPr>
          <p:nvPr/>
        </p:nvSpPr>
        <p:spPr bwMode="auto">
          <a:xfrm>
            <a:off x="2667000" y="20574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95" name="Oval 51"/>
          <p:cNvSpPr>
            <a:spLocks noChangeArrowheads="1"/>
          </p:cNvSpPr>
          <p:nvPr/>
        </p:nvSpPr>
        <p:spPr bwMode="auto">
          <a:xfrm>
            <a:off x="3505200" y="28194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96" name="Oval 52"/>
          <p:cNvSpPr>
            <a:spLocks noChangeArrowheads="1"/>
          </p:cNvSpPr>
          <p:nvPr/>
        </p:nvSpPr>
        <p:spPr bwMode="auto">
          <a:xfrm>
            <a:off x="3505200" y="21336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397" name="Oval 53"/>
          <p:cNvSpPr>
            <a:spLocks noChangeArrowheads="1"/>
          </p:cNvSpPr>
          <p:nvPr/>
        </p:nvSpPr>
        <p:spPr bwMode="auto">
          <a:xfrm>
            <a:off x="3505200" y="3276600"/>
            <a:ext cx="228600" cy="2286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0748" name="AutoShape 54"/>
          <p:cNvSpPr>
            <a:spLocks noChangeArrowheads="1"/>
          </p:cNvSpPr>
          <p:nvPr/>
        </p:nvSpPr>
        <p:spPr bwMode="auto">
          <a:xfrm>
            <a:off x="2743200" y="152400"/>
            <a:ext cx="990600" cy="685800"/>
          </a:xfrm>
          <a:prstGeom prst="bevel">
            <a:avLst>
              <a:gd name="adj" fmla="val 12500"/>
            </a:avLst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0749" name="Line 55"/>
          <p:cNvSpPr>
            <a:spLocks noChangeShapeType="1"/>
          </p:cNvSpPr>
          <p:nvPr/>
        </p:nvSpPr>
        <p:spPr bwMode="auto">
          <a:xfrm>
            <a:off x="3617914" y="533400"/>
            <a:ext cx="1158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57400" name="Line 56"/>
          <p:cNvSpPr>
            <a:spLocks noChangeShapeType="1"/>
          </p:cNvSpPr>
          <p:nvPr/>
        </p:nvSpPr>
        <p:spPr bwMode="auto">
          <a:xfrm flipH="1" flipV="1">
            <a:off x="3200400" y="304800"/>
            <a:ext cx="0" cy="3048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30751" name="Rectangle 57"/>
          <p:cNvSpPr>
            <a:spLocks noChangeArrowheads="1"/>
          </p:cNvSpPr>
          <p:nvPr/>
        </p:nvSpPr>
        <p:spPr bwMode="auto">
          <a:xfrm>
            <a:off x="3124200" y="762000"/>
            <a:ext cx="152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0752" name="Rectangle 58"/>
          <p:cNvSpPr>
            <a:spLocks noChangeArrowheads="1"/>
          </p:cNvSpPr>
          <p:nvPr/>
        </p:nvSpPr>
        <p:spPr bwMode="auto">
          <a:xfrm>
            <a:off x="3886200" y="76200"/>
            <a:ext cx="152400" cy="13716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30753" name="Rectangle 59"/>
          <p:cNvSpPr>
            <a:spLocks noChangeArrowheads="1"/>
          </p:cNvSpPr>
          <p:nvPr/>
        </p:nvSpPr>
        <p:spPr bwMode="auto">
          <a:xfrm>
            <a:off x="3886200" y="609600"/>
            <a:ext cx="152400" cy="838200"/>
          </a:xfrm>
          <a:prstGeom prst="rect">
            <a:avLst/>
          </a:prstGeom>
          <a:solidFill>
            <a:srgbClr val="BE0E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SA" altLang="ar-AE"/>
          </a:p>
        </p:txBody>
      </p:sp>
      <p:sp>
        <p:nvSpPr>
          <p:cNvPr id="57404" name="Rectangle 60"/>
          <p:cNvSpPr>
            <a:spLocks noChangeArrowheads="1"/>
          </p:cNvSpPr>
          <p:nvPr/>
        </p:nvSpPr>
        <p:spPr bwMode="auto">
          <a:xfrm>
            <a:off x="2971800" y="4191000"/>
            <a:ext cx="58674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600" b="1" dirty="0">
                <a:solidFill>
                  <a:srgbClr val="CC3300"/>
                </a:solidFill>
              </a:rPr>
              <a:t> الضغط ودرجة الحرارة ثابتين</a:t>
            </a:r>
            <a:endParaRPr lang="en-US" altLang="ar-AE" sz="4600" b="1" dirty="0">
              <a:solidFill>
                <a:srgbClr val="CC3300"/>
              </a:solidFill>
            </a:endParaRPr>
          </a:p>
        </p:txBody>
      </p:sp>
      <p:sp>
        <p:nvSpPr>
          <p:cNvPr id="57405" name="Rectangle 61"/>
          <p:cNvSpPr>
            <a:spLocks noChangeArrowheads="1"/>
          </p:cNvSpPr>
          <p:nvPr/>
        </p:nvSpPr>
        <p:spPr bwMode="auto">
          <a:xfrm>
            <a:off x="2895600" y="5181600"/>
            <a:ext cx="6096000" cy="6096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600" b="1">
                <a:solidFill>
                  <a:srgbClr val="CC3300"/>
                </a:solidFill>
              </a:rPr>
              <a:t>زيادة عدد الجزيئات تؤدي إلى :</a:t>
            </a:r>
            <a:endParaRPr lang="en-US" altLang="ar-AE" sz="4600" b="1">
              <a:solidFill>
                <a:srgbClr val="CC3300"/>
              </a:solidFill>
            </a:endParaRPr>
          </a:p>
        </p:txBody>
      </p:sp>
      <p:sp>
        <p:nvSpPr>
          <p:cNvPr id="57406" name="Rectangle 62"/>
          <p:cNvSpPr>
            <a:spLocks noChangeArrowheads="1"/>
          </p:cNvSpPr>
          <p:nvPr/>
        </p:nvSpPr>
        <p:spPr bwMode="auto">
          <a:xfrm>
            <a:off x="3657600" y="6172200"/>
            <a:ext cx="1905000" cy="533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600" b="1" dirty="0">
                <a:solidFill>
                  <a:srgbClr val="CC3300"/>
                </a:solidFill>
              </a:rPr>
              <a:t>الحجم .  </a:t>
            </a:r>
            <a:endParaRPr lang="en-US" altLang="ar-AE" sz="4600" b="1" dirty="0">
              <a:solidFill>
                <a:srgbClr val="CC3300"/>
              </a:solidFill>
            </a:endParaRPr>
          </a:p>
        </p:txBody>
      </p:sp>
      <p:sp>
        <p:nvSpPr>
          <p:cNvPr id="57407" name="Rectangle 63"/>
          <p:cNvSpPr>
            <a:spLocks noChangeArrowheads="1"/>
          </p:cNvSpPr>
          <p:nvPr/>
        </p:nvSpPr>
        <p:spPr bwMode="auto">
          <a:xfrm>
            <a:off x="5638800" y="6096000"/>
            <a:ext cx="1295400" cy="6096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600" b="1">
                <a:solidFill>
                  <a:srgbClr val="CC3300"/>
                </a:solidFill>
              </a:rPr>
              <a:t>زيادة</a:t>
            </a:r>
            <a:endParaRPr lang="en-US" altLang="ar-AE" sz="4600" b="1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1458" y="6275540"/>
            <a:ext cx="1791221" cy="4300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0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1.99305E-6 L -0.03333 -1.99305E-6 " pathEditMode="relative" ptsTypes="AA">
                                      <p:cBhvr>
                                        <p:cTn id="9" dur="2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1.99305E-6 L -0.03333 -1.99305E-6 " pathEditMode="relative" ptsTypes="AA">
                                      <p:cBhvr>
                                        <p:cTn id="14" dur="2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73812E-7 L -0.0125 -0.0500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50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34067E-6 L 0.03333 0.0055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7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34067E-6 L 0.03333 0.0055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7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53418E-6 L 0.00416 0.0500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25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57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57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57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1.99305E-6 L -0.03333 -1.99305E-6 " pathEditMode="relative" ptsTypes="AA">
                                      <p:cBhvr>
                                        <p:cTn id="56" dur="2000" fill="hold"/>
                                        <p:tgtEl>
                                          <p:spTgt spid="57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57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1.40209E-6 L -0.0625 -1.40209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7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57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73812E-7 L -0.0125 -0.0500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7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50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57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34067E-6 L 0.03333 0.0055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57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7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57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34067E-6 L 0.03333 0.0055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57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7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57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53418E-6 L 0.00416 0.0500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57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2503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57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4925E-6 L -0.07084 -0.0055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57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-278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57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0.00556 L -0.075 -0.01112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57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-278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57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2039E-6 L -0.0375 -0.01113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57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556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57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34067E-6 L 0.03333 0.00556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57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78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5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34067E-6 L 0.03333 0.00556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57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27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5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1669 L -0.06667 0.0445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57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13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57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57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6" dur="500"/>
                                        <p:tgtEl>
                                          <p:spTgt spid="57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1" dur="500"/>
                                        <p:tgtEl>
                                          <p:spTgt spid="57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57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animBg="1"/>
      <p:bldP spid="57348" grpId="1" animBg="1"/>
      <p:bldP spid="57349" grpId="0" animBg="1"/>
      <p:bldP spid="57349" grpId="1" animBg="1"/>
      <p:bldP spid="57350" grpId="0" animBg="1"/>
      <p:bldP spid="57350" grpId="1" animBg="1"/>
      <p:bldP spid="57351" grpId="0" animBg="1"/>
      <p:bldP spid="57351" grpId="1" animBg="1"/>
      <p:bldP spid="57352" grpId="0" animBg="1"/>
      <p:bldP spid="57352" grpId="1" animBg="1"/>
      <p:bldP spid="57353" grpId="0" animBg="1"/>
      <p:bldP spid="57353" grpId="1" animBg="1"/>
      <p:bldP spid="57384" grpId="0"/>
      <p:bldP spid="57386" grpId="0" animBg="1"/>
      <p:bldP spid="57386" grpId="1" animBg="1"/>
      <p:bldP spid="57387" grpId="0" animBg="1"/>
      <p:bldP spid="57387" grpId="1" animBg="1"/>
      <p:bldP spid="57388" grpId="0" animBg="1"/>
      <p:bldP spid="57388" grpId="1" animBg="1"/>
      <p:bldP spid="57389" grpId="0" animBg="1"/>
      <p:bldP spid="57389" grpId="1" animBg="1"/>
      <p:bldP spid="57390" grpId="0" animBg="1"/>
      <p:bldP spid="57390" grpId="1" animBg="1"/>
      <p:bldP spid="57391" grpId="0" animBg="1"/>
      <p:bldP spid="57391" grpId="1" animBg="1"/>
      <p:bldP spid="57392" grpId="0" animBg="1"/>
      <p:bldP spid="57392" grpId="1" animBg="1"/>
      <p:bldP spid="57393" grpId="0" animBg="1"/>
      <p:bldP spid="57393" grpId="1" animBg="1"/>
      <p:bldP spid="57394" grpId="0" animBg="1"/>
      <p:bldP spid="57394" grpId="1" animBg="1"/>
      <p:bldP spid="57395" grpId="0" animBg="1"/>
      <p:bldP spid="57395" grpId="1" animBg="1"/>
      <p:bldP spid="57396" grpId="0" animBg="1"/>
      <p:bldP spid="57396" grpId="1" animBg="1"/>
      <p:bldP spid="57397" grpId="0" animBg="1"/>
      <p:bldP spid="57397" grpId="1" animBg="1"/>
      <p:bldP spid="57404" grpId="0" animBg="1"/>
      <p:bldP spid="57405" grpId="0" animBg="1"/>
      <p:bldP spid="57406" grpId="0" animBg="1"/>
      <p:bldP spid="5740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6972300" y="152400"/>
            <a:ext cx="3543300" cy="680113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</a:rPr>
              <a:t>قانون الغاز المثالي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5636524" y="1371600"/>
            <a:ext cx="4574275" cy="634621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</a:rPr>
              <a:t>علاقة رياضية تربط بين :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7574506" y="2667000"/>
            <a:ext cx="2331493" cy="83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</a:rPr>
              <a:t> ضغط الغاز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6705600" y="2705100"/>
            <a:ext cx="685800" cy="7620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ar-SA" altLang="ar-AE" sz="4000" b="1">
                <a:solidFill>
                  <a:srgbClr val="CC3300"/>
                </a:solidFill>
              </a:rPr>
              <a:t>و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7705292" y="3956713"/>
            <a:ext cx="2420489" cy="83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</a:rPr>
              <a:t>درجة حرارته</a:t>
            </a:r>
            <a:endParaRPr lang="en-US" altLang="ar-AE" sz="4000" b="1" dirty="0">
              <a:solidFill>
                <a:srgbClr val="CC3300"/>
              </a:solidFill>
            </a:endParaRP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6019800" y="4038600"/>
            <a:ext cx="685800" cy="7620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ar-SA" altLang="ar-AE" sz="4000" b="1">
                <a:solidFill>
                  <a:srgbClr val="CC3300"/>
                </a:solidFill>
              </a:rPr>
              <a:t>و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3370996" y="3962400"/>
            <a:ext cx="2115403" cy="83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</a:rPr>
              <a:t>عدد مولاته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5090615" y="2743200"/>
            <a:ext cx="1272085" cy="8001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</a:rPr>
              <a:t>حجمه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3771900" y="2893326"/>
            <a:ext cx="685800" cy="7620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ar-SA" altLang="ar-AE" sz="4000" b="1">
                <a:solidFill>
                  <a:srgbClr val="CC3300"/>
                </a:solidFill>
              </a:rPr>
              <a:t>و</a:t>
            </a:r>
            <a:endParaRPr lang="en-US" altLang="ar-AE" sz="4000" b="1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6405" y="6338170"/>
            <a:ext cx="1878905" cy="5198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2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animBg="1"/>
      <p:bldP spid="56323" grpId="0" animBg="1"/>
      <p:bldP spid="56324" grpId="0" animBg="1"/>
      <p:bldP spid="56325" grpId="0" animBg="1"/>
      <p:bldP spid="56327" grpId="0" animBg="1"/>
      <p:bldP spid="56328" grpId="0" animBg="1"/>
      <p:bldP spid="56329" grpId="0" animBg="1"/>
      <p:bldP spid="56330" grpId="0" animBg="1"/>
      <p:bldP spid="5633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3886200" y="152400"/>
            <a:ext cx="6629400" cy="9144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5500" b="1">
                <a:solidFill>
                  <a:srgbClr val="CC3300"/>
                </a:solidFill>
              </a:rPr>
              <a:t>اشتقاق قانون الغاز المثالي</a:t>
            </a:r>
            <a:endParaRPr lang="en-US" altLang="ar-AE" sz="5500" b="1">
              <a:solidFill>
                <a:srgbClr val="CC3300"/>
              </a:solidFill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1676400" y="1219200"/>
            <a:ext cx="8915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يشتق بدمج قوانين بويل وشارل وأفوجادرو 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8077200" y="2286000"/>
            <a:ext cx="25908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قانون بويل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2209800" y="21336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>
                <a:solidFill>
                  <a:srgbClr val="CC3300"/>
                </a:solidFill>
              </a:rPr>
              <a:t>V</a:t>
            </a: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4876800" y="19812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>
                <a:solidFill>
                  <a:srgbClr val="CC3300"/>
                </a:solidFill>
              </a:rPr>
              <a:t>1</a:t>
            </a:r>
          </a:p>
        </p:txBody>
      </p:sp>
      <p:sp>
        <p:nvSpPr>
          <p:cNvPr id="55303" name="Freeform 7"/>
          <p:cNvSpPr>
            <a:spLocks/>
          </p:cNvSpPr>
          <p:nvPr/>
        </p:nvSpPr>
        <p:spPr bwMode="auto">
          <a:xfrm>
            <a:off x="3581400" y="2286000"/>
            <a:ext cx="635000" cy="495300"/>
          </a:xfrm>
          <a:custGeom>
            <a:avLst/>
            <a:gdLst>
              <a:gd name="T0" fmla="*/ 1008062589 w 400"/>
              <a:gd name="T1" fmla="*/ 0 h 312"/>
              <a:gd name="T2" fmla="*/ 161290000 w 400"/>
              <a:gd name="T3" fmla="*/ 725804914 h 312"/>
              <a:gd name="T4" fmla="*/ 40322500 w 400"/>
              <a:gd name="T5" fmla="*/ 362902457 h 312"/>
              <a:gd name="T6" fmla="*/ 282257513 w 400"/>
              <a:gd name="T7" fmla="*/ 120967502 h 312"/>
              <a:gd name="T8" fmla="*/ 1008062589 w 400"/>
              <a:gd name="T9" fmla="*/ 604837462 h 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"/>
              <a:gd name="T16" fmla="*/ 0 h 312"/>
              <a:gd name="T17" fmla="*/ 400 w 400"/>
              <a:gd name="T18" fmla="*/ 312 h 3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" h="312">
                <a:moveTo>
                  <a:pt x="400" y="0"/>
                </a:moveTo>
                <a:cubicBezTo>
                  <a:pt x="264" y="132"/>
                  <a:pt x="128" y="264"/>
                  <a:pt x="64" y="288"/>
                </a:cubicBezTo>
                <a:cubicBezTo>
                  <a:pt x="0" y="312"/>
                  <a:pt x="8" y="184"/>
                  <a:pt x="16" y="144"/>
                </a:cubicBezTo>
                <a:cubicBezTo>
                  <a:pt x="24" y="104"/>
                  <a:pt x="48" y="32"/>
                  <a:pt x="112" y="48"/>
                </a:cubicBezTo>
                <a:cubicBezTo>
                  <a:pt x="176" y="64"/>
                  <a:pt x="288" y="152"/>
                  <a:pt x="400" y="240"/>
                </a:cubicBez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55304" name="Line 8"/>
          <p:cNvSpPr>
            <a:spLocks noChangeShapeType="1"/>
          </p:cNvSpPr>
          <p:nvPr/>
        </p:nvSpPr>
        <p:spPr bwMode="auto">
          <a:xfrm>
            <a:off x="4675496" y="2735240"/>
            <a:ext cx="12192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4876800" y="28194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>
                <a:solidFill>
                  <a:srgbClr val="CC3300"/>
                </a:solidFill>
              </a:rPr>
              <a:t>P</a:t>
            </a:r>
          </a:p>
        </p:txBody>
      </p:sp>
      <p:sp>
        <p:nvSpPr>
          <p:cNvPr id="55306" name="Rectangle 10"/>
          <p:cNvSpPr>
            <a:spLocks noChangeArrowheads="1"/>
          </p:cNvSpPr>
          <p:nvPr/>
        </p:nvSpPr>
        <p:spPr bwMode="auto">
          <a:xfrm>
            <a:off x="8001000" y="4114800"/>
            <a:ext cx="25908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قانون شارل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2209800" y="41910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>
                <a:solidFill>
                  <a:srgbClr val="CC3300"/>
                </a:solidFill>
              </a:rPr>
              <a:t>V</a:t>
            </a:r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4876800" y="4191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>
                <a:solidFill>
                  <a:srgbClr val="CC3300"/>
                </a:solidFill>
              </a:rPr>
              <a:t>T</a:t>
            </a:r>
          </a:p>
        </p:txBody>
      </p:sp>
      <p:sp>
        <p:nvSpPr>
          <p:cNvPr id="55309" name="Freeform 13"/>
          <p:cNvSpPr>
            <a:spLocks/>
          </p:cNvSpPr>
          <p:nvPr/>
        </p:nvSpPr>
        <p:spPr bwMode="auto">
          <a:xfrm>
            <a:off x="3581400" y="4343400"/>
            <a:ext cx="635000" cy="495300"/>
          </a:xfrm>
          <a:custGeom>
            <a:avLst/>
            <a:gdLst>
              <a:gd name="T0" fmla="*/ 1008062589 w 400"/>
              <a:gd name="T1" fmla="*/ 0 h 312"/>
              <a:gd name="T2" fmla="*/ 161290000 w 400"/>
              <a:gd name="T3" fmla="*/ 725804914 h 312"/>
              <a:gd name="T4" fmla="*/ 40322500 w 400"/>
              <a:gd name="T5" fmla="*/ 362902457 h 312"/>
              <a:gd name="T6" fmla="*/ 282257513 w 400"/>
              <a:gd name="T7" fmla="*/ 120967502 h 312"/>
              <a:gd name="T8" fmla="*/ 1008062589 w 400"/>
              <a:gd name="T9" fmla="*/ 604837462 h 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"/>
              <a:gd name="T16" fmla="*/ 0 h 312"/>
              <a:gd name="T17" fmla="*/ 400 w 400"/>
              <a:gd name="T18" fmla="*/ 312 h 3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" h="312">
                <a:moveTo>
                  <a:pt x="400" y="0"/>
                </a:moveTo>
                <a:cubicBezTo>
                  <a:pt x="264" y="132"/>
                  <a:pt x="128" y="264"/>
                  <a:pt x="64" y="288"/>
                </a:cubicBezTo>
                <a:cubicBezTo>
                  <a:pt x="0" y="312"/>
                  <a:pt x="8" y="184"/>
                  <a:pt x="16" y="144"/>
                </a:cubicBezTo>
                <a:cubicBezTo>
                  <a:pt x="24" y="104"/>
                  <a:pt x="48" y="32"/>
                  <a:pt x="112" y="48"/>
                </a:cubicBezTo>
                <a:cubicBezTo>
                  <a:pt x="176" y="64"/>
                  <a:pt x="288" y="152"/>
                  <a:pt x="400" y="240"/>
                </a:cubicBez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55310" name="Rectangle 14"/>
          <p:cNvSpPr>
            <a:spLocks noChangeArrowheads="1"/>
          </p:cNvSpPr>
          <p:nvPr/>
        </p:nvSpPr>
        <p:spPr bwMode="auto">
          <a:xfrm>
            <a:off x="6781800" y="5638800"/>
            <a:ext cx="37338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قانون أفوجادرو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2133600" y="57150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>
                <a:solidFill>
                  <a:srgbClr val="CC3300"/>
                </a:solidFill>
              </a:rPr>
              <a:t>V</a:t>
            </a:r>
          </a:p>
        </p:txBody>
      </p:sp>
      <p:sp>
        <p:nvSpPr>
          <p:cNvPr id="55312" name="Rectangle 16"/>
          <p:cNvSpPr>
            <a:spLocks noChangeArrowheads="1"/>
          </p:cNvSpPr>
          <p:nvPr/>
        </p:nvSpPr>
        <p:spPr bwMode="auto">
          <a:xfrm>
            <a:off x="4800600" y="5715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5000" b="1">
                <a:solidFill>
                  <a:srgbClr val="CC3300"/>
                </a:solidFill>
              </a:rPr>
              <a:t>n</a:t>
            </a:r>
          </a:p>
        </p:txBody>
      </p:sp>
      <p:sp>
        <p:nvSpPr>
          <p:cNvPr id="55313" name="Freeform 17"/>
          <p:cNvSpPr>
            <a:spLocks/>
          </p:cNvSpPr>
          <p:nvPr/>
        </p:nvSpPr>
        <p:spPr bwMode="auto">
          <a:xfrm>
            <a:off x="3505200" y="5867400"/>
            <a:ext cx="635000" cy="495300"/>
          </a:xfrm>
          <a:custGeom>
            <a:avLst/>
            <a:gdLst>
              <a:gd name="T0" fmla="*/ 1008062589 w 400"/>
              <a:gd name="T1" fmla="*/ 0 h 312"/>
              <a:gd name="T2" fmla="*/ 161290000 w 400"/>
              <a:gd name="T3" fmla="*/ 725804914 h 312"/>
              <a:gd name="T4" fmla="*/ 40322500 w 400"/>
              <a:gd name="T5" fmla="*/ 362902457 h 312"/>
              <a:gd name="T6" fmla="*/ 282257513 w 400"/>
              <a:gd name="T7" fmla="*/ 120967502 h 312"/>
              <a:gd name="T8" fmla="*/ 1008062589 w 400"/>
              <a:gd name="T9" fmla="*/ 604837462 h 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"/>
              <a:gd name="T16" fmla="*/ 0 h 312"/>
              <a:gd name="T17" fmla="*/ 400 w 400"/>
              <a:gd name="T18" fmla="*/ 312 h 3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" h="312">
                <a:moveTo>
                  <a:pt x="400" y="0"/>
                </a:moveTo>
                <a:cubicBezTo>
                  <a:pt x="264" y="132"/>
                  <a:pt x="128" y="264"/>
                  <a:pt x="64" y="288"/>
                </a:cubicBezTo>
                <a:cubicBezTo>
                  <a:pt x="0" y="312"/>
                  <a:pt x="8" y="184"/>
                  <a:pt x="16" y="144"/>
                </a:cubicBezTo>
                <a:cubicBezTo>
                  <a:pt x="24" y="104"/>
                  <a:pt x="48" y="32"/>
                  <a:pt x="112" y="48"/>
                </a:cubicBezTo>
                <a:cubicBezTo>
                  <a:pt x="176" y="64"/>
                  <a:pt x="288" y="152"/>
                  <a:pt x="400" y="240"/>
                </a:cubicBez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2" name="Rectangle 1"/>
          <p:cNvSpPr/>
          <p:nvPr/>
        </p:nvSpPr>
        <p:spPr>
          <a:xfrm>
            <a:off x="676405" y="6324600"/>
            <a:ext cx="1716066" cy="426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07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55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55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nimBg="1"/>
      <p:bldP spid="55299" grpId="0" animBg="1"/>
      <p:bldP spid="55300" grpId="0" animBg="1"/>
      <p:bldP spid="55301" grpId="0" animBg="1"/>
      <p:bldP spid="55302" grpId="0" animBg="1"/>
      <p:bldP spid="55305" grpId="0" animBg="1"/>
      <p:bldP spid="55306" grpId="0" animBg="1"/>
      <p:bldP spid="55307" grpId="0" animBg="1"/>
      <p:bldP spid="55308" grpId="0" animBg="1"/>
      <p:bldP spid="55310" grpId="0" animBg="1"/>
      <p:bldP spid="55311" grpId="0" animBg="1"/>
      <p:bldP spid="5531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5295330" y="228600"/>
            <a:ext cx="5220269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بدمج العلاقات الثلاث السابقة :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1752600" y="14478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4419600" y="12954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4277" name="Freeform 5"/>
          <p:cNvSpPr>
            <a:spLocks/>
          </p:cNvSpPr>
          <p:nvPr/>
        </p:nvSpPr>
        <p:spPr bwMode="auto">
          <a:xfrm>
            <a:off x="3124200" y="1600200"/>
            <a:ext cx="635000" cy="495300"/>
          </a:xfrm>
          <a:custGeom>
            <a:avLst/>
            <a:gdLst>
              <a:gd name="T0" fmla="*/ 1008062589 w 400"/>
              <a:gd name="T1" fmla="*/ 0 h 312"/>
              <a:gd name="T2" fmla="*/ 161290000 w 400"/>
              <a:gd name="T3" fmla="*/ 725804914 h 312"/>
              <a:gd name="T4" fmla="*/ 40322500 w 400"/>
              <a:gd name="T5" fmla="*/ 362902457 h 312"/>
              <a:gd name="T6" fmla="*/ 282257513 w 400"/>
              <a:gd name="T7" fmla="*/ 120967502 h 312"/>
              <a:gd name="T8" fmla="*/ 1008062589 w 400"/>
              <a:gd name="T9" fmla="*/ 604837462 h 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"/>
              <a:gd name="T16" fmla="*/ 0 h 312"/>
              <a:gd name="T17" fmla="*/ 400 w 400"/>
              <a:gd name="T18" fmla="*/ 312 h 3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" h="312">
                <a:moveTo>
                  <a:pt x="400" y="0"/>
                </a:moveTo>
                <a:cubicBezTo>
                  <a:pt x="264" y="132"/>
                  <a:pt x="128" y="264"/>
                  <a:pt x="64" y="288"/>
                </a:cubicBezTo>
                <a:cubicBezTo>
                  <a:pt x="0" y="312"/>
                  <a:pt x="8" y="184"/>
                  <a:pt x="16" y="144"/>
                </a:cubicBezTo>
                <a:cubicBezTo>
                  <a:pt x="24" y="104"/>
                  <a:pt x="48" y="32"/>
                  <a:pt x="112" y="48"/>
                </a:cubicBezTo>
                <a:cubicBezTo>
                  <a:pt x="176" y="64"/>
                  <a:pt x="288" y="152"/>
                  <a:pt x="400" y="240"/>
                </a:cubicBez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4191000" y="1981200"/>
            <a:ext cx="12192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4419600" y="21336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5562600" y="1600200"/>
            <a:ext cx="9906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altLang="ar-AE" sz="40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6629400" y="16002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7772400" y="1600200"/>
            <a:ext cx="9906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altLang="ar-AE" sz="40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3" name="Rectangle 11"/>
          <p:cNvSpPr>
            <a:spLocks noChangeArrowheads="1"/>
          </p:cNvSpPr>
          <p:nvPr/>
        </p:nvSpPr>
        <p:spPr bwMode="auto">
          <a:xfrm>
            <a:off x="8839200" y="1524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54284" name="Rectangle 12"/>
          <p:cNvSpPr>
            <a:spLocks noChangeArrowheads="1"/>
          </p:cNvSpPr>
          <p:nvPr/>
        </p:nvSpPr>
        <p:spPr bwMode="auto">
          <a:xfrm>
            <a:off x="1600200" y="2895600"/>
            <a:ext cx="10423478" cy="748352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ولتحويل التناسب إلى مساواة نستخدم الثابت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ar-SA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في هذه الحالة .</a:t>
            </a:r>
            <a:endParaRPr lang="en-US" altLang="ar-AE" sz="4000" b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1905000" y="48768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54286" name="Rectangle 14"/>
          <p:cNvSpPr>
            <a:spLocks noChangeArrowheads="1"/>
          </p:cNvSpPr>
          <p:nvPr/>
        </p:nvSpPr>
        <p:spPr bwMode="auto">
          <a:xfrm>
            <a:off x="2743200" y="48768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3657600" y="48768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419600" y="4876800"/>
            <a:ext cx="9906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altLang="ar-AE" sz="40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5105400" y="4495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4290" name="Rectangle 18"/>
          <p:cNvSpPr>
            <a:spLocks noChangeArrowheads="1"/>
          </p:cNvSpPr>
          <p:nvPr/>
        </p:nvSpPr>
        <p:spPr bwMode="auto">
          <a:xfrm>
            <a:off x="5105400" y="5334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54291" name="Rectangle 19"/>
          <p:cNvSpPr>
            <a:spLocks noChangeArrowheads="1"/>
          </p:cNvSpPr>
          <p:nvPr/>
        </p:nvSpPr>
        <p:spPr bwMode="auto">
          <a:xfrm>
            <a:off x="6248400" y="4800600"/>
            <a:ext cx="9906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altLang="ar-AE" sz="40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92" name="Rectangle 20"/>
          <p:cNvSpPr>
            <a:spLocks noChangeArrowheads="1"/>
          </p:cNvSpPr>
          <p:nvPr/>
        </p:nvSpPr>
        <p:spPr bwMode="auto">
          <a:xfrm>
            <a:off x="7315200" y="48006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54293" name="Rectangle 21"/>
          <p:cNvSpPr>
            <a:spLocks noChangeArrowheads="1"/>
          </p:cNvSpPr>
          <p:nvPr/>
        </p:nvSpPr>
        <p:spPr bwMode="auto">
          <a:xfrm>
            <a:off x="8458200" y="4800600"/>
            <a:ext cx="9906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altLang="ar-AE" sz="40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94" name="Rectangle 22"/>
          <p:cNvSpPr>
            <a:spLocks noChangeArrowheads="1"/>
          </p:cNvSpPr>
          <p:nvPr/>
        </p:nvSpPr>
        <p:spPr bwMode="auto">
          <a:xfrm>
            <a:off x="9525000" y="47244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54295" name="Line 23"/>
          <p:cNvSpPr>
            <a:spLocks noChangeShapeType="1"/>
          </p:cNvSpPr>
          <p:nvPr/>
        </p:nvSpPr>
        <p:spPr bwMode="auto">
          <a:xfrm>
            <a:off x="5029200" y="5181600"/>
            <a:ext cx="12192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1249" y="6350696"/>
            <a:ext cx="1916483" cy="507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3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54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5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5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5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54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animBg="1"/>
      <p:bldP spid="54275" grpId="0" animBg="1"/>
      <p:bldP spid="54276" grpId="0" animBg="1"/>
      <p:bldP spid="54279" grpId="0" animBg="1"/>
      <p:bldP spid="54280" grpId="0" animBg="1"/>
      <p:bldP spid="54281" grpId="0" animBg="1"/>
      <p:bldP spid="54282" grpId="0" animBg="1"/>
      <p:bldP spid="54283" grpId="0" animBg="1"/>
      <p:bldP spid="54284" grpId="0" animBg="1"/>
      <p:bldP spid="54285" grpId="0" animBg="1"/>
      <p:bldP spid="54286" grpId="0" animBg="1"/>
      <p:bldP spid="54287" grpId="0" animBg="1"/>
      <p:bldP spid="54288" grpId="0" animBg="1"/>
      <p:bldP spid="54289" grpId="0" animBg="1"/>
      <p:bldP spid="54290" grpId="0" animBg="1"/>
      <p:bldP spid="54291" grpId="0" animBg="1"/>
      <p:bldP spid="54292" grpId="0" animBg="1"/>
      <p:bldP spid="54293" grpId="0" animBg="1"/>
      <p:bldP spid="5429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2971800" y="381000"/>
            <a:ext cx="75438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وبالترتيب نحصل على معادلة الغاز المثالي : 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981200" y="16764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3048000" y="16764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4267200" y="16764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5334000" y="16764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6477000" y="16764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7543800" y="16764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9296400" y="2667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أو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3048000" y="40386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53259" name="Rectangle 11"/>
          <p:cNvSpPr>
            <a:spLocks noChangeArrowheads="1"/>
          </p:cNvSpPr>
          <p:nvPr/>
        </p:nvSpPr>
        <p:spPr bwMode="auto">
          <a:xfrm>
            <a:off x="3886200" y="40386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3260" name="Rectangle 12"/>
          <p:cNvSpPr>
            <a:spLocks noChangeArrowheads="1"/>
          </p:cNvSpPr>
          <p:nvPr/>
        </p:nvSpPr>
        <p:spPr bwMode="auto">
          <a:xfrm>
            <a:off x="5029200" y="35052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53261" name="Rectangle 13"/>
          <p:cNvSpPr>
            <a:spLocks noChangeArrowheads="1"/>
          </p:cNvSpPr>
          <p:nvPr/>
        </p:nvSpPr>
        <p:spPr bwMode="auto">
          <a:xfrm>
            <a:off x="6172200" y="35052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7239000" y="35052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53263" name="Line 15"/>
          <p:cNvSpPr>
            <a:spLocks noChangeShapeType="1"/>
          </p:cNvSpPr>
          <p:nvPr/>
        </p:nvSpPr>
        <p:spPr bwMode="auto">
          <a:xfrm>
            <a:off x="4953000" y="4343400"/>
            <a:ext cx="33528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64" name="Rectangle 16"/>
          <p:cNvSpPr>
            <a:spLocks noChangeArrowheads="1"/>
          </p:cNvSpPr>
          <p:nvPr/>
        </p:nvSpPr>
        <p:spPr bwMode="auto">
          <a:xfrm>
            <a:off x="5867400" y="4495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2" name="Rectangle 1"/>
          <p:cNvSpPr/>
          <p:nvPr/>
        </p:nvSpPr>
        <p:spPr>
          <a:xfrm>
            <a:off x="613775" y="6350696"/>
            <a:ext cx="1866378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5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/>
      <p:bldP spid="53251" grpId="0" animBg="1"/>
      <p:bldP spid="53252" grpId="0" animBg="1"/>
      <p:bldP spid="53253" grpId="0" animBg="1"/>
      <p:bldP spid="53254" grpId="0" animBg="1"/>
      <p:bldP spid="53255" grpId="0" animBg="1"/>
      <p:bldP spid="53256" grpId="0" animBg="1"/>
      <p:bldP spid="53257" grpId="0" animBg="1"/>
      <p:bldP spid="53258" grpId="0" animBg="1"/>
      <p:bldP spid="53259" grpId="0" animBg="1"/>
      <p:bldP spid="53260" grpId="0" animBg="1"/>
      <p:bldP spid="53261" grpId="0" animBg="1"/>
      <p:bldP spid="53262" grpId="0" animBg="1"/>
      <p:bldP spid="53264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3048000" y="9144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3886200" y="9144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5029200" y="304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6172200" y="3048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7239000" y="304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52232" name="Line 8"/>
          <p:cNvSpPr>
            <a:spLocks noChangeShapeType="1"/>
          </p:cNvSpPr>
          <p:nvPr/>
        </p:nvSpPr>
        <p:spPr bwMode="auto">
          <a:xfrm>
            <a:off x="4953000" y="1219200"/>
            <a:ext cx="33528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5867400" y="13716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7620000" y="1905000"/>
            <a:ext cx="2819400" cy="7620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 المعادلة :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5715000" y="2819400"/>
            <a:ext cx="4724400" cy="7620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*الحجم </a:t>
            </a:r>
            <a:r>
              <a:rPr lang="ar-SA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يتغير </a:t>
            </a:r>
            <a:r>
              <a:rPr lang="ar-SA" altLang="ar-AE" sz="40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طردياً </a:t>
            </a:r>
            <a:r>
              <a:rPr lang="ar-SA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مع</a:t>
            </a:r>
            <a:endParaRPr lang="en-US" altLang="ar-AE" sz="4000" b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2456596" y="2532792"/>
            <a:ext cx="2344003" cy="7620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عدد المولات </a:t>
            </a:r>
            <a:endParaRPr lang="en-US" altLang="ar-AE" sz="4000" b="1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5029200" y="3505200"/>
            <a:ext cx="762000" cy="8382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2320118" y="3638264"/>
            <a:ext cx="2605585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درجة الحرارة</a:t>
            </a:r>
            <a:endParaRPr lang="en-US" altLang="ar-AE" sz="4000" b="1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5867400" y="5029200"/>
            <a:ext cx="4343400" cy="7620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*الحجم </a:t>
            </a:r>
            <a:r>
              <a:rPr lang="ar-SA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يتغير </a:t>
            </a:r>
            <a:r>
              <a:rPr lang="ar-SA" altLang="ar-AE" sz="4000" b="1" dirty="0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عكسياً</a:t>
            </a:r>
            <a:r>
              <a:rPr lang="ar-SA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مع</a:t>
            </a:r>
            <a:endParaRPr lang="en-US" altLang="ar-AE" sz="4000" b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3534770" y="5067300"/>
            <a:ext cx="21336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الضغط .  </a:t>
            </a:r>
            <a:endParaRPr lang="en-US" altLang="ar-AE" sz="4000" b="1" dirty="0">
              <a:solidFill>
                <a:srgbClr val="33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3671" y="6288066"/>
            <a:ext cx="1892925" cy="4258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1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5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5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animBg="1"/>
      <p:bldP spid="52228" grpId="0" animBg="1"/>
      <p:bldP spid="52229" grpId="0" animBg="1"/>
      <p:bldP spid="52230" grpId="0" animBg="1"/>
      <p:bldP spid="52231" grpId="0" animBg="1"/>
      <p:bldP spid="52233" grpId="0" animBg="1"/>
      <p:bldP spid="52234" grpId="0" animBg="1"/>
      <p:bldP spid="52235" grpId="0" animBg="1"/>
      <p:bldP spid="52236" grpId="0" animBg="1"/>
      <p:bldP spid="52237" grpId="0" animBg="1"/>
      <p:bldP spid="52238" grpId="0" animBg="1"/>
      <p:bldP spid="52239" grpId="0" animBg="1"/>
      <p:bldP spid="52240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6550924" y="152400"/>
            <a:ext cx="3964675" cy="8382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ثابت الغاز المثالي </a:t>
            </a:r>
            <a:r>
              <a:rPr lang="en-US" altLang="ar-AE" sz="4000" b="1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286603" y="1143000"/>
            <a:ext cx="11614245" cy="13716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تعتمد قيمة هذا الثابت على الوحدات المستعملة للضغط والحجم ودرجة الحرارة .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286603" y="3048000"/>
            <a:ext cx="11614245" cy="2342866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حجم 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1مول من غاز مثالي تحت شروط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STP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273K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 </a:t>
            </a:r>
            <a:r>
              <a:rPr lang="en-US" altLang="ar-AE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r>
              <a:rPr lang="ar-SA" alt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يبلغ </a:t>
            </a:r>
            <a:r>
              <a:rPr lang="en-US" alt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22.4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وباستخدام هذه القيم في قانون الغاز المثالي .</a:t>
            </a:r>
            <a:endParaRPr lang="en-US" altLang="ar-AE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6301" y="6350696"/>
            <a:ext cx="1866378" cy="3883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13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nimBg="1"/>
      <p:bldP spid="51203" grpId="0" animBg="1"/>
      <p:bldP spid="51204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1676400" y="6858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2667000" y="6858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3886200" y="2286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>
            <a:off x="3886200" y="990600"/>
            <a:ext cx="19050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4953000" y="2286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3733800" y="1143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4800600" y="1143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1600200" y="28194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50187" name="Rectangle 11"/>
          <p:cNvSpPr>
            <a:spLocks noChangeArrowheads="1"/>
          </p:cNvSpPr>
          <p:nvPr/>
        </p:nvSpPr>
        <p:spPr bwMode="auto">
          <a:xfrm>
            <a:off x="2590800" y="28194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0188" name="Rectangle 12"/>
          <p:cNvSpPr>
            <a:spLocks noChangeArrowheads="1"/>
          </p:cNvSpPr>
          <p:nvPr/>
        </p:nvSpPr>
        <p:spPr bwMode="auto">
          <a:xfrm>
            <a:off x="3808284" y="2362200"/>
            <a:ext cx="18669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(1atm)</a:t>
            </a:r>
          </a:p>
        </p:txBody>
      </p:sp>
      <p:sp>
        <p:nvSpPr>
          <p:cNvPr id="50189" name="Line 13"/>
          <p:cNvSpPr>
            <a:spLocks noChangeShapeType="1"/>
          </p:cNvSpPr>
          <p:nvPr/>
        </p:nvSpPr>
        <p:spPr bwMode="auto">
          <a:xfrm>
            <a:off x="3657600" y="3124200"/>
            <a:ext cx="4267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5827562" y="2362200"/>
            <a:ext cx="1774241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ar-AE" sz="4000" b="1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22.4 </a:t>
            </a:r>
            <a:r>
              <a:rPr lang="en-US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50191" name="Rectangle 15"/>
          <p:cNvSpPr>
            <a:spLocks noChangeArrowheads="1"/>
          </p:cNvSpPr>
          <p:nvPr/>
        </p:nvSpPr>
        <p:spPr bwMode="auto">
          <a:xfrm>
            <a:off x="3931116" y="3276600"/>
            <a:ext cx="17145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(1mol)</a:t>
            </a:r>
          </a:p>
        </p:txBody>
      </p:sp>
      <p:sp>
        <p:nvSpPr>
          <p:cNvPr id="50192" name="Rectangle 16"/>
          <p:cNvSpPr>
            <a:spLocks noChangeArrowheads="1"/>
          </p:cNvSpPr>
          <p:nvPr/>
        </p:nvSpPr>
        <p:spPr bwMode="auto">
          <a:xfrm>
            <a:off x="5923096" y="3276600"/>
            <a:ext cx="1815185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ar-AE" sz="4000" b="1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273 </a:t>
            </a:r>
            <a:r>
              <a:rPr lang="en-US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K)</a:t>
            </a:r>
          </a:p>
        </p:txBody>
      </p:sp>
      <p:sp>
        <p:nvSpPr>
          <p:cNvPr id="50193" name="Rectangle 17"/>
          <p:cNvSpPr>
            <a:spLocks noChangeArrowheads="1"/>
          </p:cNvSpPr>
          <p:nvPr/>
        </p:nvSpPr>
        <p:spPr bwMode="auto">
          <a:xfrm>
            <a:off x="1600200" y="52578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50194" name="Rectangle 18"/>
          <p:cNvSpPr>
            <a:spLocks noChangeArrowheads="1"/>
          </p:cNvSpPr>
          <p:nvPr/>
        </p:nvSpPr>
        <p:spPr bwMode="auto">
          <a:xfrm>
            <a:off x="2590800" y="52578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0195" name="Rectangle 19"/>
          <p:cNvSpPr>
            <a:spLocks noChangeArrowheads="1"/>
          </p:cNvSpPr>
          <p:nvPr/>
        </p:nvSpPr>
        <p:spPr bwMode="auto">
          <a:xfrm>
            <a:off x="3505200" y="5181600"/>
            <a:ext cx="2677236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0.08205784</a:t>
            </a:r>
          </a:p>
        </p:txBody>
      </p:sp>
      <p:sp>
        <p:nvSpPr>
          <p:cNvPr id="50196" name="Rectangle 20"/>
          <p:cNvSpPr>
            <a:spLocks noChangeArrowheads="1"/>
          </p:cNvSpPr>
          <p:nvPr/>
        </p:nvSpPr>
        <p:spPr bwMode="auto">
          <a:xfrm>
            <a:off x="6509952" y="4876800"/>
            <a:ext cx="1555845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atm.L</a:t>
            </a:r>
          </a:p>
        </p:txBody>
      </p:sp>
      <p:sp>
        <p:nvSpPr>
          <p:cNvPr id="50197" name="Line 21"/>
          <p:cNvSpPr>
            <a:spLocks noChangeShapeType="1"/>
          </p:cNvSpPr>
          <p:nvPr/>
        </p:nvSpPr>
        <p:spPr bwMode="auto">
          <a:xfrm>
            <a:off x="6281352" y="5638800"/>
            <a:ext cx="1784445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98" name="Rectangle 22"/>
          <p:cNvSpPr>
            <a:spLocks noChangeArrowheads="1"/>
          </p:cNvSpPr>
          <p:nvPr/>
        </p:nvSpPr>
        <p:spPr bwMode="auto">
          <a:xfrm>
            <a:off x="6433752" y="5791200"/>
            <a:ext cx="1555845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mol.K</a:t>
            </a:r>
          </a:p>
        </p:txBody>
      </p:sp>
      <p:sp>
        <p:nvSpPr>
          <p:cNvPr id="2" name="Rectangle 1"/>
          <p:cNvSpPr/>
          <p:nvPr/>
        </p:nvSpPr>
        <p:spPr>
          <a:xfrm>
            <a:off x="626301" y="6313118"/>
            <a:ext cx="1888299" cy="413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89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50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50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5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5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nimBg="1"/>
      <p:bldP spid="50179" grpId="0" animBg="1"/>
      <p:bldP spid="50180" grpId="0" animBg="1"/>
      <p:bldP spid="50183" grpId="0" animBg="1"/>
      <p:bldP spid="50184" grpId="0" animBg="1"/>
      <p:bldP spid="50185" grpId="0" animBg="1"/>
      <p:bldP spid="50186" grpId="0" animBg="1"/>
      <p:bldP spid="50187" grpId="0" animBg="1"/>
      <p:bldP spid="50188" grpId="0" animBg="1"/>
      <p:bldP spid="50190" grpId="0" animBg="1"/>
      <p:bldP spid="50191" grpId="0" animBg="1"/>
      <p:bldP spid="50192" grpId="0" animBg="1"/>
      <p:bldP spid="50193" grpId="0" animBg="1"/>
      <p:bldP spid="50194" grpId="0" animBg="1"/>
      <p:bldP spid="50195" grpId="0" animBg="1"/>
      <p:bldP spid="50196" grpId="0" animBg="1"/>
      <p:bldP spid="50198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7162800" y="152400"/>
            <a:ext cx="3352800" cy="8382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تقرب قيمة</a:t>
            </a:r>
            <a:r>
              <a:rPr lang="en-US" altLang="ar-AE" sz="4000" b="1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إلى   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356232" y="1219200"/>
            <a:ext cx="1679812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0.0821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5029200" y="1143000"/>
            <a:ext cx="153537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altLang="ar-AE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L.atm</a:t>
            </a:r>
            <a:endParaRPr lang="en-US" altLang="ar-AE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 flipV="1">
            <a:off x="6371216" y="1219200"/>
            <a:ext cx="457200" cy="7620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 rtl="0"/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6678288" y="1396050"/>
            <a:ext cx="1592239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/>
            <a:r>
              <a:rPr lang="en-US" altLang="ar-AE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mol.K</a:t>
            </a:r>
            <a:endParaRPr lang="en-US" altLang="ar-AE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6405" y="6363222"/>
            <a:ext cx="1816274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8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animBg="1"/>
      <p:bldP spid="49155" grpId="0" animBg="1"/>
      <p:bldP spid="49156" grpId="0"/>
      <p:bldP spid="49158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9220200" y="76200"/>
            <a:ext cx="1295400" cy="12192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وحدة </a:t>
            </a:r>
            <a:r>
              <a:rPr lang="en-US" altLang="ar-AE" sz="4000" b="1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 </a:t>
            </a:r>
            <a:r>
              <a:rPr lang="ar-SA" altLang="ar-AE" sz="4000" b="1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6629400" y="0"/>
            <a:ext cx="1676400" cy="1371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قيمة </a:t>
            </a:r>
            <a:r>
              <a:rPr lang="en-US" altLang="ar-AE" sz="4000" b="1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ar-SA" altLang="ar-AE" sz="4000" b="1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العددية  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5410200" y="152400"/>
            <a:ext cx="1219200" cy="1066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وحدة </a:t>
            </a:r>
            <a:r>
              <a:rPr lang="en-US" altLang="ar-AE" sz="4000" b="1" dirty="0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 </a:t>
            </a:r>
            <a:r>
              <a:rPr lang="ar-SA" altLang="ar-AE" sz="4000" b="1" dirty="0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altLang="ar-AE" sz="4000" b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4191000" y="152400"/>
            <a:ext cx="1219200" cy="1066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وحدة </a:t>
            </a:r>
            <a:r>
              <a:rPr lang="en-US" altLang="ar-AE" sz="4000" b="1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 </a:t>
            </a:r>
            <a:r>
              <a:rPr lang="ar-SA" altLang="ar-AE" sz="4000" b="1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2895600" y="152400"/>
            <a:ext cx="1219200" cy="1066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وحدة </a:t>
            </a:r>
            <a:r>
              <a:rPr lang="en-US" altLang="ar-AE" sz="4000" b="1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ar-SA" altLang="ar-AE" sz="4000" b="1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1600200" y="152400"/>
            <a:ext cx="1219200" cy="1066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وحدة </a:t>
            </a:r>
            <a:r>
              <a:rPr lang="en-US" altLang="ar-AE" sz="4000" b="1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 </a:t>
            </a:r>
            <a:r>
              <a:rPr lang="ar-SA" altLang="ar-AE" sz="4000" b="1">
                <a:solidFill>
                  <a:srgbClr val="33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10591800" y="152400"/>
            <a:ext cx="0" cy="67056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5410200" y="152400"/>
            <a:ext cx="0" cy="67056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4114800" y="152400"/>
            <a:ext cx="0" cy="67056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>
            <a:off x="2895600" y="152400"/>
            <a:ext cx="0" cy="67056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1600200" y="152400"/>
            <a:ext cx="0" cy="67056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6629400" y="152400"/>
            <a:ext cx="0" cy="67056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8305800" y="152400"/>
            <a:ext cx="0" cy="67056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 flipH="1">
            <a:off x="1524000" y="1371600"/>
            <a:ext cx="89916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44" name="Rectangle 16"/>
          <p:cNvSpPr>
            <a:spLocks noChangeArrowheads="1"/>
          </p:cNvSpPr>
          <p:nvPr/>
        </p:nvSpPr>
        <p:spPr bwMode="auto">
          <a:xfrm>
            <a:off x="8349016" y="1447800"/>
            <a:ext cx="2286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3600" b="1" dirty="0" err="1">
                <a:solidFill>
                  <a:schemeClr val="accent2"/>
                </a:solidFill>
              </a:rPr>
              <a:t>L.mmHg</a:t>
            </a:r>
            <a:endParaRPr lang="en-US" altLang="ar-AE" sz="3600" b="1" dirty="0">
              <a:solidFill>
                <a:schemeClr val="accent2"/>
              </a:solidFill>
            </a:endParaRPr>
          </a:p>
        </p:txBody>
      </p:sp>
      <p:sp>
        <p:nvSpPr>
          <p:cNvPr id="48145" name="Line 17"/>
          <p:cNvSpPr>
            <a:spLocks noChangeShapeType="1"/>
          </p:cNvSpPr>
          <p:nvPr/>
        </p:nvSpPr>
        <p:spPr bwMode="auto">
          <a:xfrm>
            <a:off x="8593138" y="2133600"/>
            <a:ext cx="1922462" cy="1588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3600"/>
          </a:p>
        </p:txBody>
      </p:sp>
      <p:sp>
        <p:nvSpPr>
          <p:cNvPr id="48146" name="Rectangle 18"/>
          <p:cNvSpPr>
            <a:spLocks noChangeArrowheads="1"/>
          </p:cNvSpPr>
          <p:nvPr/>
        </p:nvSpPr>
        <p:spPr bwMode="auto">
          <a:xfrm>
            <a:off x="8686800" y="2057400"/>
            <a:ext cx="1752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3600" b="1" dirty="0" err="1">
                <a:solidFill>
                  <a:schemeClr val="accent2"/>
                </a:solidFill>
              </a:rPr>
              <a:t>mol.K</a:t>
            </a:r>
            <a:endParaRPr lang="en-US" altLang="ar-AE" sz="3600" b="1" dirty="0">
              <a:solidFill>
                <a:schemeClr val="accent2"/>
              </a:solidFill>
            </a:endParaRPr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 flipH="1">
            <a:off x="1600200" y="2819400"/>
            <a:ext cx="89916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48148" name="Rectangle 20"/>
          <p:cNvSpPr>
            <a:spLocks noChangeArrowheads="1"/>
          </p:cNvSpPr>
          <p:nvPr/>
        </p:nvSpPr>
        <p:spPr bwMode="auto">
          <a:xfrm>
            <a:off x="6858000" y="1752600"/>
            <a:ext cx="1371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 dirty="0">
                <a:solidFill>
                  <a:schemeClr val="accent2"/>
                </a:solidFill>
              </a:rPr>
              <a:t>62.4</a:t>
            </a:r>
          </a:p>
        </p:txBody>
      </p:sp>
      <p:sp>
        <p:nvSpPr>
          <p:cNvPr id="48149" name="Rectangle 21"/>
          <p:cNvSpPr>
            <a:spLocks noChangeArrowheads="1"/>
          </p:cNvSpPr>
          <p:nvPr/>
        </p:nvSpPr>
        <p:spPr bwMode="auto">
          <a:xfrm>
            <a:off x="5410200" y="1447800"/>
            <a:ext cx="1219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chemeClr val="accent2"/>
                </a:solidFill>
              </a:rPr>
              <a:t>mmHg</a:t>
            </a:r>
          </a:p>
        </p:txBody>
      </p:sp>
      <p:sp>
        <p:nvSpPr>
          <p:cNvPr id="48150" name="Rectangle 22"/>
          <p:cNvSpPr>
            <a:spLocks noChangeArrowheads="1"/>
          </p:cNvSpPr>
          <p:nvPr/>
        </p:nvSpPr>
        <p:spPr bwMode="auto">
          <a:xfrm>
            <a:off x="4419600" y="1600200"/>
            <a:ext cx="76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chemeClr val="accent2"/>
                </a:solidFill>
              </a:rPr>
              <a:t>L</a:t>
            </a:r>
          </a:p>
        </p:txBody>
      </p:sp>
      <p:sp>
        <p:nvSpPr>
          <p:cNvPr id="48151" name="Rectangle 23"/>
          <p:cNvSpPr>
            <a:spLocks noChangeArrowheads="1"/>
          </p:cNvSpPr>
          <p:nvPr/>
        </p:nvSpPr>
        <p:spPr bwMode="auto">
          <a:xfrm>
            <a:off x="3276600" y="1676400"/>
            <a:ext cx="76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48152" name="Rectangle 24"/>
          <p:cNvSpPr>
            <a:spLocks noChangeArrowheads="1"/>
          </p:cNvSpPr>
          <p:nvPr/>
        </p:nvSpPr>
        <p:spPr bwMode="auto">
          <a:xfrm>
            <a:off x="1676400" y="16764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chemeClr val="accent2"/>
                </a:solidFill>
              </a:rPr>
              <a:t>mol</a:t>
            </a:r>
          </a:p>
        </p:txBody>
      </p:sp>
      <p:sp>
        <p:nvSpPr>
          <p:cNvPr id="48153" name="Rectangle 25"/>
          <p:cNvSpPr>
            <a:spLocks noChangeArrowheads="1"/>
          </p:cNvSpPr>
          <p:nvPr/>
        </p:nvSpPr>
        <p:spPr bwMode="auto">
          <a:xfrm>
            <a:off x="8610600" y="28194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36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L.atm</a:t>
            </a:r>
            <a:endParaRPr lang="en-US" altLang="ar-AE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8154" name="Line 26"/>
          <p:cNvSpPr>
            <a:spLocks noChangeShapeType="1"/>
          </p:cNvSpPr>
          <p:nvPr/>
        </p:nvSpPr>
        <p:spPr bwMode="auto">
          <a:xfrm>
            <a:off x="8610600" y="3505200"/>
            <a:ext cx="1524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360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8155" name="Rectangle 27"/>
          <p:cNvSpPr>
            <a:spLocks noChangeArrowheads="1"/>
          </p:cNvSpPr>
          <p:nvPr/>
        </p:nvSpPr>
        <p:spPr bwMode="auto">
          <a:xfrm>
            <a:off x="8610600" y="3429000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3600" b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mol.K</a:t>
            </a:r>
          </a:p>
        </p:txBody>
      </p:sp>
      <p:sp>
        <p:nvSpPr>
          <p:cNvPr id="48156" name="Rectangle 28"/>
          <p:cNvSpPr>
            <a:spLocks noChangeArrowheads="1"/>
          </p:cNvSpPr>
          <p:nvPr/>
        </p:nvSpPr>
        <p:spPr bwMode="auto">
          <a:xfrm>
            <a:off x="6629400" y="3048000"/>
            <a:ext cx="1828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333300"/>
                </a:solidFill>
              </a:rPr>
              <a:t>0.0821</a:t>
            </a:r>
          </a:p>
        </p:txBody>
      </p:sp>
      <p:sp>
        <p:nvSpPr>
          <p:cNvPr id="48157" name="Rectangle 29"/>
          <p:cNvSpPr>
            <a:spLocks noChangeArrowheads="1"/>
          </p:cNvSpPr>
          <p:nvPr/>
        </p:nvSpPr>
        <p:spPr bwMode="auto">
          <a:xfrm>
            <a:off x="5334000" y="3048000"/>
            <a:ext cx="1143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/>
              <a:t>atm</a:t>
            </a:r>
          </a:p>
        </p:txBody>
      </p:sp>
      <p:sp>
        <p:nvSpPr>
          <p:cNvPr id="48158" name="Rectangle 30"/>
          <p:cNvSpPr>
            <a:spLocks noChangeArrowheads="1"/>
          </p:cNvSpPr>
          <p:nvPr/>
        </p:nvSpPr>
        <p:spPr bwMode="auto">
          <a:xfrm>
            <a:off x="4572000" y="3048000"/>
            <a:ext cx="76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/>
              <a:t>L</a:t>
            </a:r>
          </a:p>
        </p:txBody>
      </p:sp>
      <p:sp>
        <p:nvSpPr>
          <p:cNvPr id="48159" name="Rectangle 31"/>
          <p:cNvSpPr>
            <a:spLocks noChangeArrowheads="1"/>
          </p:cNvSpPr>
          <p:nvPr/>
        </p:nvSpPr>
        <p:spPr bwMode="auto">
          <a:xfrm>
            <a:off x="3276600" y="3048000"/>
            <a:ext cx="76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48160" name="Rectangle 32"/>
          <p:cNvSpPr>
            <a:spLocks noChangeArrowheads="1"/>
          </p:cNvSpPr>
          <p:nvPr/>
        </p:nvSpPr>
        <p:spPr bwMode="auto">
          <a:xfrm>
            <a:off x="1676400" y="30480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chemeClr val="accent2"/>
                </a:solidFill>
              </a:rPr>
              <a:t>mol</a:t>
            </a:r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 flipH="1">
            <a:off x="1600200" y="4114800"/>
            <a:ext cx="89916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48162" name="Rectangle 34"/>
          <p:cNvSpPr>
            <a:spLocks noChangeArrowheads="1"/>
          </p:cNvSpPr>
          <p:nvPr/>
        </p:nvSpPr>
        <p:spPr bwMode="auto">
          <a:xfrm>
            <a:off x="9144000" y="4114800"/>
            <a:ext cx="76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3600" b="1">
                <a:solidFill>
                  <a:srgbClr val="BE0E66"/>
                </a:solidFill>
              </a:rPr>
              <a:t>J</a:t>
            </a:r>
          </a:p>
        </p:txBody>
      </p:sp>
      <p:sp>
        <p:nvSpPr>
          <p:cNvPr id="48163" name="Line 35"/>
          <p:cNvSpPr>
            <a:spLocks noChangeShapeType="1"/>
          </p:cNvSpPr>
          <p:nvPr/>
        </p:nvSpPr>
        <p:spPr bwMode="auto">
          <a:xfrm>
            <a:off x="8610600" y="4800600"/>
            <a:ext cx="15240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3600"/>
          </a:p>
        </p:txBody>
      </p:sp>
      <p:sp>
        <p:nvSpPr>
          <p:cNvPr id="48164" name="Rectangle 36"/>
          <p:cNvSpPr>
            <a:spLocks noChangeArrowheads="1"/>
          </p:cNvSpPr>
          <p:nvPr/>
        </p:nvSpPr>
        <p:spPr bwMode="auto">
          <a:xfrm>
            <a:off x="8610600" y="4724400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3600" b="1">
                <a:solidFill>
                  <a:srgbClr val="BE0E66"/>
                </a:solidFill>
              </a:rPr>
              <a:t>mol.K</a:t>
            </a:r>
          </a:p>
        </p:txBody>
      </p:sp>
      <p:sp>
        <p:nvSpPr>
          <p:cNvPr id="48166" name="Rectangle 38"/>
          <p:cNvSpPr>
            <a:spLocks noChangeArrowheads="1"/>
          </p:cNvSpPr>
          <p:nvPr/>
        </p:nvSpPr>
        <p:spPr bwMode="auto">
          <a:xfrm>
            <a:off x="6705600" y="4419600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CC3300"/>
                </a:solidFill>
              </a:rPr>
              <a:t>8.314</a:t>
            </a:r>
          </a:p>
        </p:txBody>
      </p:sp>
      <p:sp>
        <p:nvSpPr>
          <p:cNvPr id="39974" name="Line 39"/>
          <p:cNvSpPr>
            <a:spLocks noChangeShapeType="1"/>
          </p:cNvSpPr>
          <p:nvPr/>
        </p:nvSpPr>
        <p:spPr bwMode="auto">
          <a:xfrm flipH="1">
            <a:off x="1600200" y="5410200"/>
            <a:ext cx="89916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48168" name="Rectangle 40"/>
          <p:cNvSpPr>
            <a:spLocks noChangeArrowheads="1"/>
          </p:cNvSpPr>
          <p:nvPr/>
        </p:nvSpPr>
        <p:spPr bwMode="auto">
          <a:xfrm>
            <a:off x="5486400" y="4343400"/>
            <a:ext cx="99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BE0E66"/>
                </a:solidFill>
              </a:rPr>
              <a:t>Pa</a:t>
            </a:r>
          </a:p>
        </p:txBody>
      </p:sp>
      <p:sp>
        <p:nvSpPr>
          <p:cNvPr id="48169" name="Rectangle 41"/>
          <p:cNvSpPr>
            <a:spLocks noChangeArrowheads="1"/>
          </p:cNvSpPr>
          <p:nvPr/>
        </p:nvSpPr>
        <p:spPr bwMode="auto">
          <a:xfrm>
            <a:off x="4343400" y="4343400"/>
            <a:ext cx="99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BE0E66"/>
                </a:solidFill>
              </a:rPr>
              <a:t>m</a:t>
            </a:r>
            <a:r>
              <a:rPr lang="en-US" altLang="ar-AE" sz="4000" b="1" baseline="30000">
                <a:solidFill>
                  <a:srgbClr val="BE0E66"/>
                </a:solidFill>
              </a:rPr>
              <a:t>3</a:t>
            </a:r>
          </a:p>
        </p:txBody>
      </p:sp>
      <p:sp>
        <p:nvSpPr>
          <p:cNvPr id="48170" name="Rectangle 42"/>
          <p:cNvSpPr>
            <a:spLocks noChangeArrowheads="1"/>
          </p:cNvSpPr>
          <p:nvPr/>
        </p:nvSpPr>
        <p:spPr bwMode="auto">
          <a:xfrm>
            <a:off x="3276600" y="4343400"/>
            <a:ext cx="76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48171" name="Rectangle 43"/>
          <p:cNvSpPr>
            <a:spLocks noChangeArrowheads="1"/>
          </p:cNvSpPr>
          <p:nvPr/>
        </p:nvSpPr>
        <p:spPr bwMode="auto">
          <a:xfrm>
            <a:off x="1676400" y="43434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chemeClr val="accent2"/>
                </a:solidFill>
              </a:rPr>
              <a:t>mol</a:t>
            </a:r>
          </a:p>
        </p:txBody>
      </p:sp>
      <p:sp>
        <p:nvSpPr>
          <p:cNvPr id="48173" name="Rectangle 45"/>
          <p:cNvSpPr>
            <a:spLocks noChangeArrowheads="1"/>
          </p:cNvSpPr>
          <p:nvPr/>
        </p:nvSpPr>
        <p:spPr bwMode="auto">
          <a:xfrm>
            <a:off x="8534400" y="5410200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3600" b="1">
                <a:solidFill>
                  <a:srgbClr val="006600"/>
                </a:solidFill>
              </a:rPr>
              <a:t>L.kPa</a:t>
            </a:r>
          </a:p>
        </p:txBody>
      </p:sp>
      <p:sp>
        <p:nvSpPr>
          <p:cNvPr id="48174" name="Line 46"/>
          <p:cNvSpPr>
            <a:spLocks noChangeShapeType="1"/>
          </p:cNvSpPr>
          <p:nvPr/>
        </p:nvSpPr>
        <p:spPr bwMode="auto">
          <a:xfrm>
            <a:off x="8534400" y="6096000"/>
            <a:ext cx="152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3600"/>
          </a:p>
        </p:txBody>
      </p:sp>
      <p:sp>
        <p:nvSpPr>
          <p:cNvPr id="48175" name="Rectangle 47"/>
          <p:cNvSpPr>
            <a:spLocks noChangeArrowheads="1"/>
          </p:cNvSpPr>
          <p:nvPr/>
        </p:nvSpPr>
        <p:spPr bwMode="auto">
          <a:xfrm>
            <a:off x="8534400" y="6019800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3600" b="1">
                <a:solidFill>
                  <a:srgbClr val="006600"/>
                </a:solidFill>
              </a:rPr>
              <a:t>mol.K</a:t>
            </a:r>
          </a:p>
        </p:txBody>
      </p:sp>
      <p:sp>
        <p:nvSpPr>
          <p:cNvPr id="48176" name="Rectangle 48"/>
          <p:cNvSpPr>
            <a:spLocks noChangeArrowheads="1"/>
          </p:cNvSpPr>
          <p:nvPr/>
        </p:nvSpPr>
        <p:spPr bwMode="auto">
          <a:xfrm>
            <a:off x="6705600" y="5791200"/>
            <a:ext cx="160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006600"/>
                </a:solidFill>
              </a:rPr>
              <a:t>8.314</a:t>
            </a:r>
          </a:p>
        </p:txBody>
      </p:sp>
      <p:sp>
        <p:nvSpPr>
          <p:cNvPr id="48177" name="Rectangle 49"/>
          <p:cNvSpPr>
            <a:spLocks noChangeArrowheads="1"/>
          </p:cNvSpPr>
          <p:nvPr/>
        </p:nvSpPr>
        <p:spPr bwMode="auto">
          <a:xfrm>
            <a:off x="5486400" y="5715000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006600"/>
                </a:solidFill>
              </a:rPr>
              <a:t>kPa</a:t>
            </a:r>
          </a:p>
        </p:txBody>
      </p:sp>
      <p:sp>
        <p:nvSpPr>
          <p:cNvPr id="48178" name="Rectangle 50"/>
          <p:cNvSpPr>
            <a:spLocks noChangeArrowheads="1"/>
          </p:cNvSpPr>
          <p:nvPr/>
        </p:nvSpPr>
        <p:spPr bwMode="auto">
          <a:xfrm>
            <a:off x="4495800" y="5638800"/>
            <a:ext cx="838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006600"/>
                </a:solidFill>
              </a:rPr>
              <a:t>L</a:t>
            </a:r>
          </a:p>
        </p:txBody>
      </p:sp>
      <p:sp>
        <p:nvSpPr>
          <p:cNvPr id="48179" name="Rectangle 51"/>
          <p:cNvSpPr>
            <a:spLocks noChangeArrowheads="1"/>
          </p:cNvSpPr>
          <p:nvPr/>
        </p:nvSpPr>
        <p:spPr bwMode="auto">
          <a:xfrm>
            <a:off x="3276600" y="5715000"/>
            <a:ext cx="76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chemeClr val="accent2"/>
                </a:solidFill>
              </a:rPr>
              <a:t>K</a:t>
            </a:r>
          </a:p>
        </p:txBody>
      </p:sp>
      <p:sp>
        <p:nvSpPr>
          <p:cNvPr id="48180" name="Rectangle 52"/>
          <p:cNvSpPr>
            <a:spLocks noChangeArrowheads="1"/>
          </p:cNvSpPr>
          <p:nvPr/>
        </p:nvSpPr>
        <p:spPr bwMode="auto">
          <a:xfrm>
            <a:off x="1676400" y="57150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chemeClr val="accent2"/>
                </a:solidFill>
              </a:rPr>
              <a:t>mol</a:t>
            </a:r>
          </a:p>
        </p:txBody>
      </p:sp>
      <p:sp>
        <p:nvSpPr>
          <p:cNvPr id="39987" name="Line 53"/>
          <p:cNvSpPr>
            <a:spLocks noChangeShapeType="1"/>
          </p:cNvSpPr>
          <p:nvPr/>
        </p:nvSpPr>
        <p:spPr bwMode="auto">
          <a:xfrm flipH="1">
            <a:off x="1600200" y="6858000"/>
            <a:ext cx="89916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2" name="Rectangle 1"/>
          <p:cNvSpPr/>
          <p:nvPr/>
        </p:nvSpPr>
        <p:spPr>
          <a:xfrm>
            <a:off x="601249" y="6324600"/>
            <a:ext cx="184132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1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4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4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4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4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4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48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48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48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4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4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4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500"/>
                                        <p:tgtEl>
                                          <p:spTgt spid="4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500"/>
                                        <p:tgtEl>
                                          <p:spTgt spid="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7" dur="500"/>
                                        <p:tgtEl>
                                          <p:spTgt spid="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7" dur="5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2" dur="500"/>
                                        <p:tgtEl>
                                          <p:spTgt spid="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7" dur="500"/>
                                        <p:tgtEl>
                                          <p:spTgt spid="48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48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7" dur="500"/>
                                        <p:tgtEl>
                                          <p:spTgt spid="4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2" dur="500"/>
                                        <p:tgtEl>
                                          <p:spTgt spid="48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7" dur="500"/>
                                        <p:tgtEl>
                                          <p:spTgt spid="48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2" dur="500"/>
                                        <p:tgtEl>
                                          <p:spTgt spid="4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7" dur="500"/>
                                        <p:tgtEl>
                                          <p:spTgt spid="4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2" dur="500"/>
                                        <p:tgtEl>
                                          <p:spTgt spid="4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nimBg="1"/>
      <p:bldP spid="48131" grpId="0" animBg="1"/>
      <p:bldP spid="48132" grpId="0" animBg="1"/>
      <p:bldP spid="48133" grpId="0" animBg="1"/>
      <p:bldP spid="48134" grpId="0" animBg="1"/>
      <p:bldP spid="48135" grpId="0" animBg="1"/>
      <p:bldP spid="48144" grpId="0"/>
      <p:bldP spid="48146" grpId="0"/>
      <p:bldP spid="48148" grpId="0"/>
      <p:bldP spid="48149" grpId="0"/>
      <p:bldP spid="48150" grpId="0"/>
      <p:bldP spid="48151" grpId="0"/>
      <p:bldP spid="48152" grpId="0"/>
      <p:bldP spid="48153" grpId="0"/>
      <p:bldP spid="48155" grpId="0"/>
      <p:bldP spid="48156" grpId="0"/>
      <p:bldP spid="48157" grpId="0"/>
      <p:bldP spid="48158" grpId="0"/>
      <p:bldP spid="48159" grpId="0"/>
      <p:bldP spid="48160" grpId="0"/>
      <p:bldP spid="48162" grpId="0"/>
      <p:bldP spid="48164" grpId="0"/>
      <p:bldP spid="48166" grpId="0"/>
      <p:bldP spid="48168" grpId="0"/>
      <p:bldP spid="48169" grpId="0"/>
      <p:bldP spid="48170" grpId="0"/>
      <p:bldP spid="48171" grpId="0"/>
      <p:bldP spid="48173" grpId="0"/>
      <p:bldP spid="48175" grpId="0"/>
      <p:bldP spid="48176" grpId="0"/>
      <p:bldP spid="48177" grpId="0"/>
      <p:bldP spid="48178" grpId="0"/>
      <p:bldP spid="48179" grpId="0"/>
      <p:bldP spid="4818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1600200" y="914400"/>
            <a:ext cx="8991600" cy="19050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 dirty="0">
                <a:solidFill>
                  <a:srgbClr val="CC3300"/>
                </a:solidFill>
              </a:rPr>
              <a:t>ما الضغط المقيس بـ</a:t>
            </a:r>
            <a:r>
              <a:rPr lang="en-US" altLang="ar-AE" sz="4500" b="1" dirty="0" err="1">
                <a:solidFill>
                  <a:srgbClr val="CC3300"/>
                </a:solidFill>
              </a:rPr>
              <a:t>atm</a:t>
            </a:r>
            <a:r>
              <a:rPr lang="en-US" altLang="ar-AE" sz="4500" b="1" dirty="0">
                <a:solidFill>
                  <a:srgbClr val="CC3300"/>
                </a:solidFill>
              </a:rPr>
              <a:t> </a:t>
            </a:r>
            <a:r>
              <a:rPr lang="ar-SA" altLang="ar-AE" sz="4500" b="1" dirty="0">
                <a:solidFill>
                  <a:srgbClr val="CC3300"/>
                </a:solidFill>
              </a:rPr>
              <a:t> الذي تمارسه عينة مقدارها </a:t>
            </a:r>
            <a:r>
              <a:rPr lang="en-US" altLang="ar-AE" sz="4500" b="1" dirty="0">
                <a:solidFill>
                  <a:srgbClr val="CC3300"/>
                </a:solidFill>
              </a:rPr>
              <a:t> 0.500 </a:t>
            </a:r>
            <a:r>
              <a:rPr lang="en-US" altLang="ar-AE" sz="4500" b="1" dirty="0" err="1">
                <a:solidFill>
                  <a:srgbClr val="CC3300"/>
                </a:solidFill>
              </a:rPr>
              <a:t>mol</a:t>
            </a:r>
            <a:r>
              <a:rPr lang="ar-SA" altLang="ar-AE" sz="4500" b="1" dirty="0">
                <a:solidFill>
                  <a:srgbClr val="CC3300"/>
                </a:solidFill>
              </a:rPr>
              <a:t>من غاز النيتروجين في وعاء حجمه </a:t>
            </a:r>
            <a:r>
              <a:rPr lang="en-US" altLang="ar-AE" sz="4500" b="1" dirty="0">
                <a:solidFill>
                  <a:srgbClr val="CC3300"/>
                </a:solidFill>
              </a:rPr>
              <a:t>10.0 L</a:t>
            </a:r>
            <a:r>
              <a:rPr lang="ar-SA" altLang="ar-AE" sz="4500" b="1" dirty="0">
                <a:solidFill>
                  <a:srgbClr val="CC3300"/>
                </a:solidFill>
              </a:rPr>
              <a:t>عند درجة حرارة</a:t>
            </a:r>
            <a:r>
              <a:rPr lang="en-US" altLang="ar-AE" sz="4500" b="1" dirty="0">
                <a:solidFill>
                  <a:srgbClr val="CC3300"/>
                </a:solidFill>
              </a:rPr>
              <a:t>298 K</a:t>
            </a:r>
            <a:r>
              <a:rPr lang="ar-SA" altLang="ar-AE" sz="4500" b="1" dirty="0">
                <a:solidFill>
                  <a:srgbClr val="CC3300"/>
                </a:solidFill>
              </a:rPr>
              <a:t>؟ </a:t>
            </a:r>
            <a:endParaRPr lang="en-US" altLang="ar-AE" sz="4500" b="1" dirty="0"/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8458200" y="3124200"/>
            <a:ext cx="2057400" cy="609600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المعطى :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6324600" y="1447801"/>
            <a:ext cx="2787650" cy="77787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>
                <a:solidFill>
                  <a:srgbClr val="006600"/>
                </a:solidFill>
              </a:rPr>
              <a:t>0.500 mol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5105400" y="3124200"/>
            <a:ext cx="3352800" cy="609600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chemeClr val="bg1"/>
                </a:solidFill>
              </a:rPr>
              <a:t>عدد المولات</a:t>
            </a:r>
            <a:r>
              <a:rPr lang="en-US" altLang="ar-AE" sz="4800" b="1">
                <a:solidFill>
                  <a:schemeClr val="bg1"/>
                </a:solidFill>
              </a:rPr>
              <a:t>n </a:t>
            </a: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6578600" y="2209801"/>
            <a:ext cx="1803400" cy="77787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 dirty="0">
                <a:solidFill>
                  <a:schemeClr val="bg1"/>
                </a:solidFill>
              </a:rPr>
              <a:t>10.0 L</a:t>
            </a:r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5334000" y="3962400"/>
            <a:ext cx="2209800" cy="609600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الحجم </a:t>
            </a:r>
            <a:r>
              <a:rPr lang="en-US" altLang="ar-AE" sz="4800" b="1">
                <a:solidFill>
                  <a:srgbClr val="CC3300"/>
                </a:solidFill>
              </a:rPr>
              <a:t>V </a:t>
            </a:r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1905000" y="2209801"/>
            <a:ext cx="1708150" cy="77787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 dirty="0">
                <a:solidFill>
                  <a:schemeClr val="bg1"/>
                </a:solidFill>
              </a:rPr>
              <a:t>298 K</a:t>
            </a:r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5257800" y="4800600"/>
            <a:ext cx="3352800" cy="609600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chemeClr val="bg1"/>
                </a:solidFill>
              </a:rPr>
              <a:t>درجةالحرارة</a:t>
            </a:r>
            <a:r>
              <a:rPr lang="en-US" altLang="ar-AE" sz="4800" b="1">
                <a:solidFill>
                  <a:schemeClr val="bg1"/>
                </a:solidFill>
              </a:rPr>
              <a:t>T </a:t>
            </a:r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8382000" y="5943600"/>
            <a:ext cx="20574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المجهول: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47118" name="Rectangle 14"/>
          <p:cNvSpPr>
            <a:spLocks noChangeArrowheads="1"/>
          </p:cNvSpPr>
          <p:nvPr/>
        </p:nvSpPr>
        <p:spPr bwMode="auto">
          <a:xfrm>
            <a:off x="5481638" y="669926"/>
            <a:ext cx="4500562" cy="777875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006600"/>
                </a:solidFill>
              </a:rPr>
              <a:t>ضغط النيتروجين</a:t>
            </a:r>
            <a:r>
              <a:rPr lang="en-US" altLang="ar-AE" sz="4500" b="1">
                <a:solidFill>
                  <a:srgbClr val="006600"/>
                </a:solidFill>
              </a:rPr>
              <a:t>atm</a:t>
            </a:r>
          </a:p>
        </p:txBody>
      </p:sp>
      <p:sp>
        <p:nvSpPr>
          <p:cNvPr id="2" name="Rectangle 1"/>
          <p:cNvSpPr/>
          <p:nvPr/>
        </p:nvSpPr>
        <p:spPr>
          <a:xfrm>
            <a:off x="676405" y="6413326"/>
            <a:ext cx="1778696" cy="263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55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41483E-6 L -0.4941 0.2213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05" y="110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27578E-6 L -0.35972 0.2435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86" y="12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27578E-6 L 0.1316 0.3770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0" y="188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.02109 L -0.17101 0.7763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9" y="377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nimBg="1"/>
      <p:bldP spid="47108" grpId="0" animBg="1"/>
      <p:bldP spid="47110" grpId="0" animBg="1"/>
      <p:bldP spid="47110" grpId="1" animBg="1"/>
      <p:bldP spid="47111" grpId="0" animBg="1"/>
      <p:bldP spid="47113" grpId="0" animBg="1"/>
      <p:bldP spid="47113" grpId="1" animBg="1"/>
      <p:bldP spid="47114" grpId="0" animBg="1"/>
      <p:bldP spid="47115" grpId="0" animBg="1"/>
      <p:bldP spid="47115" grpId="1" animBg="1"/>
      <p:bldP spid="47116" grpId="0" animBg="1"/>
      <p:bldP spid="47117" grpId="0" animBg="1"/>
      <p:bldP spid="47118" grpId="0" animBg="1"/>
      <p:bldP spid="47118" grpId="1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600200" y="914400"/>
            <a:ext cx="8991600" cy="19050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CC3300"/>
                </a:solidFill>
              </a:rPr>
              <a:t>ما الحجم بـ</a:t>
            </a:r>
            <a:r>
              <a:rPr lang="en-US" altLang="ar-AE" sz="4500" b="1">
                <a:solidFill>
                  <a:srgbClr val="CC3300"/>
                </a:solidFill>
              </a:rPr>
              <a:t>L </a:t>
            </a:r>
            <a:r>
              <a:rPr lang="ar-SA" altLang="ar-AE" sz="4500" b="1">
                <a:solidFill>
                  <a:srgbClr val="CC3300"/>
                </a:solidFill>
              </a:rPr>
              <a:t> الذي يشغله</a:t>
            </a:r>
            <a:r>
              <a:rPr lang="en-US" altLang="ar-AE" sz="4500" b="1">
                <a:solidFill>
                  <a:srgbClr val="CC3300"/>
                </a:solidFill>
              </a:rPr>
              <a:t>0.250 mol </a:t>
            </a:r>
            <a:r>
              <a:rPr lang="ar-SA" altLang="ar-AE" sz="4500" b="1">
                <a:solidFill>
                  <a:srgbClr val="CC3300"/>
                </a:solidFill>
              </a:rPr>
              <a:t>  من غاز الأكسجين عند درجة حرارة</a:t>
            </a:r>
            <a:r>
              <a:rPr lang="en-US" altLang="ar-AE" sz="4500" b="1">
                <a:solidFill>
                  <a:srgbClr val="CC3300"/>
                </a:solidFill>
              </a:rPr>
              <a:t>20.0 </a:t>
            </a:r>
            <a:r>
              <a:rPr lang="en-US" altLang="ar-AE" sz="4500" b="1" baseline="30000">
                <a:solidFill>
                  <a:srgbClr val="CC3300"/>
                </a:solidFill>
              </a:rPr>
              <a:t>0</a:t>
            </a:r>
            <a:r>
              <a:rPr lang="en-US" altLang="ar-AE" sz="4500" b="1">
                <a:solidFill>
                  <a:srgbClr val="CC3300"/>
                </a:solidFill>
              </a:rPr>
              <a:t>C </a:t>
            </a:r>
            <a:r>
              <a:rPr lang="ar-SA" altLang="ar-AE" sz="4500" b="1">
                <a:solidFill>
                  <a:srgbClr val="CC3300"/>
                </a:solidFill>
              </a:rPr>
              <a:t> وضغط </a:t>
            </a:r>
            <a:r>
              <a:rPr lang="en-US" altLang="ar-AE" sz="4500" b="1">
                <a:solidFill>
                  <a:srgbClr val="CC3300"/>
                </a:solidFill>
              </a:rPr>
              <a:t>0.974 atm</a:t>
            </a:r>
            <a:r>
              <a:rPr lang="ar-SA" altLang="ar-AE" sz="4500" b="1">
                <a:solidFill>
                  <a:srgbClr val="CC3300"/>
                </a:solidFill>
              </a:rPr>
              <a:t> ؟</a:t>
            </a:r>
            <a:endParaRPr lang="en-US" altLang="ar-AE" sz="4500" b="1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8458200" y="2971800"/>
            <a:ext cx="2057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المعطى :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2774950" y="838201"/>
            <a:ext cx="2787650" cy="7778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>
                <a:solidFill>
                  <a:srgbClr val="006600"/>
                </a:solidFill>
              </a:rPr>
              <a:t>0.250 mol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4876800" y="2971800"/>
            <a:ext cx="3352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عدد المولات</a:t>
            </a:r>
            <a:r>
              <a:rPr lang="en-US" altLang="ar-AE" sz="4800" b="1">
                <a:solidFill>
                  <a:srgbClr val="CC3300"/>
                </a:solidFill>
              </a:rPr>
              <a:t>n </a:t>
            </a: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2570164" y="1524001"/>
            <a:ext cx="2078037" cy="7778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>
                <a:solidFill>
                  <a:srgbClr val="CC3300"/>
                </a:solidFill>
              </a:rPr>
              <a:t>20.0 </a:t>
            </a:r>
            <a:r>
              <a:rPr lang="en-US" altLang="ar-AE" sz="4500" b="1" baseline="30000">
                <a:solidFill>
                  <a:srgbClr val="CC3300"/>
                </a:solidFill>
              </a:rPr>
              <a:t>0</a:t>
            </a:r>
            <a:r>
              <a:rPr lang="en-US" altLang="ar-AE" sz="4500" b="1">
                <a:solidFill>
                  <a:srgbClr val="CC3300"/>
                </a:solidFill>
              </a:rPr>
              <a:t>C</a:t>
            </a: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6553200" y="3657600"/>
            <a:ext cx="3352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درجةالحرارة</a:t>
            </a:r>
            <a:r>
              <a:rPr lang="en-US" altLang="ar-AE" sz="4800" b="1">
                <a:solidFill>
                  <a:srgbClr val="CC3300"/>
                </a:solidFill>
              </a:rPr>
              <a:t>T </a:t>
            </a:r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6477000" y="2133601"/>
            <a:ext cx="2787650" cy="7778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>
                <a:solidFill>
                  <a:srgbClr val="CC3300"/>
                </a:solidFill>
              </a:rPr>
              <a:t>0.974 atm</a:t>
            </a: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5867400" y="5105400"/>
            <a:ext cx="28956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الضغط </a:t>
            </a:r>
            <a:r>
              <a:rPr lang="en-US" altLang="ar-AE" sz="4800" b="1">
                <a:solidFill>
                  <a:srgbClr val="CC3300"/>
                </a:solidFill>
              </a:rPr>
              <a:t>P </a:t>
            </a:r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8382000" y="5791200"/>
            <a:ext cx="20574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المجهول: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7720014" y="762001"/>
            <a:ext cx="2338387" cy="777875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>
                <a:solidFill>
                  <a:srgbClr val="CC3300"/>
                </a:solidFill>
              </a:rPr>
              <a:t> L</a:t>
            </a:r>
            <a:r>
              <a:rPr lang="ar-SA" altLang="ar-AE" sz="4500" b="1">
                <a:solidFill>
                  <a:srgbClr val="CC3300"/>
                </a:solidFill>
              </a:rPr>
              <a:t>الحجم بـ </a:t>
            </a:r>
            <a:endParaRPr lang="en-US" altLang="ar-AE" sz="4500" b="1">
              <a:solidFill>
                <a:srgbClr val="CC3300"/>
              </a:solidFill>
            </a:endParaRPr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3581400" y="3733800"/>
            <a:ext cx="28956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800" b="1">
                <a:solidFill>
                  <a:srgbClr val="CC3300"/>
                </a:solidFill>
              </a:rPr>
              <a:t>+ 273.2 =</a:t>
            </a:r>
          </a:p>
        </p:txBody>
      </p:sp>
      <p:sp>
        <p:nvSpPr>
          <p:cNvPr id="46096" name="Rectangle 16"/>
          <p:cNvSpPr>
            <a:spLocks noChangeArrowheads="1"/>
          </p:cNvSpPr>
          <p:nvPr/>
        </p:nvSpPr>
        <p:spPr bwMode="auto">
          <a:xfrm>
            <a:off x="2667000" y="4495800"/>
            <a:ext cx="28956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800" b="1">
                <a:solidFill>
                  <a:srgbClr val="CC3300"/>
                </a:solidFill>
              </a:rPr>
              <a:t> 293.2 K</a:t>
            </a:r>
          </a:p>
        </p:txBody>
      </p:sp>
      <p:sp>
        <p:nvSpPr>
          <p:cNvPr id="2" name="Rectangle 1"/>
          <p:cNvSpPr/>
          <p:nvPr/>
        </p:nvSpPr>
        <p:spPr>
          <a:xfrm>
            <a:off x="713984" y="6400800"/>
            <a:ext cx="1741117" cy="237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1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52607E-6 L -0.06424 0.3103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2" y="155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59907E-6 L -0.10295 0.3103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56" y="155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89687E-7 L -0.43577 0.4438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88" y="22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6002E-6 L -0.18871 0.74415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44" y="37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animBg="1"/>
      <p:bldP spid="46084" grpId="0" animBg="1"/>
      <p:bldP spid="46085" grpId="0" animBg="1"/>
      <p:bldP spid="46085" grpId="1" animBg="1"/>
      <p:bldP spid="46086" grpId="0" animBg="1"/>
      <p:bldP spid="46087" grpId="0" animBg="1"/>
      <p:bldP spid="46087" grpId="1" animBg="1"/>
      <p:bldP spid="46088" grpId="0" animBg="1"/>
      <p:bldP spid="46090" grpId="0" animBg="1"/>
      <p:bldP spid="46090" grpId="1" animBg="1"/>
      <p:bldP spid="46091" grpId="0" animBg="1"/>
      <p:bldP spid="46093" grpId="0" animBg="1"/>
      <p:bldP spid="46094" grpId="0" animBg="1"/>
      <p:bldP spid="46094" grpId="1" animBg="1"/>
      <p:bldP spid="46095" grpId="0" animBg="1"/>
      <p:bldP spid="4609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-1" y="3657600"/>
            <a:ext cx="11846257" cy="1910687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AE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 الحجم الذي يشغله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0.909 </a:t>
            </a:r>
            <a:r>
              <a:rPr lang="en-US" altLang="ar-AE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ar-AE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من النيتروجين 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عند درجة </a:t>
            </a:r>
            <a:r>
              <a:rPr lang="ar-SA" alt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حرارة </a:t>
            </a:r>
            <a:r>
              <a:rPr lang="en-US" alt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  <a:r>
              <a:rPr lang="en-US" altLang="ar-AE" sz="4000" b="1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ar-SA" altLang="ar-AE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وضغط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0.901 </a:t>
            </a:r>
            <a:r>
              <a:rPr lang="en-US" altLang="ar-AE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؟علماً أن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ar-AE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75973" y="152400"/>
            <a:ext cx="11883505" cy="1744639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AE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عينة من غاز مقدارها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17.54mol</a:t>
            </a:r>
            <a:r>
              <a:rPr lang="ar-AE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وضعت في وعاء حجمه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2.9 L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عند درجة حرارة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ar-AE" sz="40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ar-AE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احسب الضغط الذي تمارسه هذه العينة بال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ar-AE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endParaRPr lang="en-US" altLang="ar-AE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 eaLnBrk="1" hangingPunct="1"/>
            <a:endParaRPr lang="en-US" altLang="ar-AE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6301" y="6388273"/>
            <a:ext cx="1891431" cy="225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52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32798" y="503349"/>
            <a:ext cx="11661913" cy="139369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 كتلة غاز الكلور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ar-AE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SA" altLang="ar-AE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بالجرام موجود في خزان حجمه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10.0 L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عند درجة حرارة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en-US" altLang="ar-AE" sz="40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وضغط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3.50 atm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؟علماً أن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US" altLang="ar-AE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70.9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8458200" y="2111976"/>
            <a:ext cx="2057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المعطى :</a:t>
            </a:r>
            <a:endParaRPr lang="en-US" altLang="ar-AE" sz="4000" b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5943600" y="2264376"/>
            <a:ext cx="2209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الحجم </a:t>
            </a:r>
            <a:r>
              <a:rPr lang="en-US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3987800" y="2188177"/>
            <a:ext cx="1803400" cy="70788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10.0 L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7086600" y="3026376"/>
            <a:ext cx="3352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درجةالحرارة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4114800" y="3026376"/>
            <a:ext cx="30480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27+ 273</a:t>
            </a:r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1752600" y="3026376"/>
            <a:ext cx="2209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K=</a:t>
            </a: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5204159" y="3712177"/>
            <a:ext cx="2066591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3.50 atm</a:t>
            </a:r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7696200" y="3712176"/>
            <a:ext cx="2438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الضغط 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</a:p>
        </p:txBody>
      </p:sp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4915175" y="4458302"/>
            <a:ext cx="2565125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70.9 g/ mol</a:t>
            </a:r>
          </a:p>
        </p:txBody>
      </p:sp>
      <p:sp>
        <p:nvSpPr>
          <p:cNvPr id="45071" name="Rectangle 15"/>
          <p:cNvSpPr>
            <a:spLocks noChangeArrowheads="1"/>
          </p:cNvSpPr>
          <p:nvPr/>
        </p:nvSpPr>
        <p:spPr bwMode="auto">
          <a:xfrm>
            <a:off x="7696200" y="4474176"/>
            <a:ext cx="2438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ك.م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72" name="Rectangle 16"/>
          <p:cNvSpPr>
            <a:spLocks noChangeArrowheads="1"/>
          </p:cNvSpPr>
          <p:nvPr/>
        </p:nvSpPr>
        <p:spPr bwMode="auto">
          <a:xfrm>
            <a:off x="8382000" y="5312376"/>
            <a:ext cx="20574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المجهول: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73" name="Rectangle 17"/>
          <p:cNvSpPr>
            <a:spLocks noChangeArrowheads="1"/>
          </p:cNvSpPr>
          <p:nvPr/>
        </p:nvSpPr>
        <p:spPr bwMode="auto">
          <a:xfrm>
            <a:off x="3581400" y="5312376"/>
            <a:ext cx="44958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كتلة الكلور بالجرام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8932" y="6475956"/>
            <a:ext cx="1766169" cy="187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7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4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4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45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nimBg="1"/>
      <p:bldP spid="45060" grpId="0" animBg="1"/>
      <p:bldP spid="45061" grpId="0" animBg="1"/>
      <p:bldP spid="45062" grpId="0" animBg="1"/>
      <p:bldP spid="45063" grpId="0" animBg="1"/>
      <p:bldP spid="45064" grpId="0" animBg="1"/>
      <p:bldP spid="45065" grpId="0" animBg="1"/>
      <p:bldP spid="45066" grpId="0" animBg="1"/>
      <p:bldP spid="45067" grpId="0" animBg="1"/>
      <p:bldP spid="45070" grpId="0" animBg="1"/>
      <p:bldP spid="45071" grpId="0" animBg="1"/>
      <p:bldP spid="45072" grpId="0" animBg="1"/>
      <p:bldP spid="45073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251791" y="157716"/>
            <a:ext cx="11728173" cy="16983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وضعت عينة من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ar-AE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كتلته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0.30 g 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داخل وعاء حجمه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 mL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عند درجة حرارة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400 K</a:t>
            </a:r>
            <a:r>
              <a:rPr lang="ar-SA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 الضغط الذي يمارسه هذا الغاز؟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altLang="ar-AE" sz="40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44 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8458200" y="2488432"/>
            <a:ext cx="2057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المعطى :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5433391" y="2488432"/>
            <a:ext cx="2796209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كتلة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</a:t>
            </a:r>
            <a:r>
              <a:rPr lang="en-US" altLang="ar-AE" sz="4000" b="1" baseline="-2500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1946275" y="2300590"/>
            <a:ext cx="2438400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0.30 g</a:t>
            </a: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5943600" y="3386957"/>
            <a:ext cx="2209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الحجم 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2184952" y="3132698"/>
            <a:ext cx="2438400" cy="70788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 mL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5791200" y="4088632"/>
            <a:ext cx="3352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درجةالحرارة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2299252" y="3853940"/>
            <a:ext cx="2209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 K</a:t>
            </a:r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8382000" y="5536432"/>
            <a:ext cx="20574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المجهول: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5791200" y="5612632"/>
            <a:ext cx="24384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الضغط 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2665198" y="4631815"/>
            <a:ext cx="2180404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g/ mol</a:t>
            </a: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5943600" y="4790307"/>
            <a:ext cx="1679713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ك.م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6301" y="6400800"/>
            <a:ext cx="1816274" cy="3131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1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animBg="1"/>
      <p:bldP spid="44036" grpId="0" animBg="1"/>
      <p:bldP spid="44037" grpId="0" animBg="1"/>
      <p:bldP spid="44038" grpId="0" animBg="1"/>
      <p:bldP spid="44039" grpId="0" animBg="1"/>
      <p:bldP spid="44040" grpId="0" animBg="1"/>
      <p:bldP spid="44041" grpId="0" animBg="1"/>
      <p:bldP spid="44042" grpId="0" animBg="1"/>
      <p:bldP spid="44043" grpId="0" animBg="1"/>
      <p:bldP spid="44044" grpId="0" animBg="1"/>
      <p:bldP spid="44045" grpId="0" animBg="1"/>
      <p:bldP spid="44046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796637" y="568037"/>
            <a:ext cx="10751126" cy="9421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ايجاد الكتلة المولية أو الكثافة انطلاقاً من الغاز المثالي </a:t>
            </a:r>
            <a:endParaRPr lang="en-US" altLang="ar-AE" sz="40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1981200" y="1828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048000" y="18288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4267200" y="18288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5334000" y="1828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6477000" y="18288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7543800" y="1828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2057400" y="3352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3276600" y="34290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4495800" y="29718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4267200" y="3733800"/>
            <a:ext cx="12954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4495800" y="38100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>
            <a:off x="1524000" y="2819400"/>
            <a:ext cx="91440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3" name="Rectangle 15"/>
          <p:cNvSpPr>
            <a:spLocks noChangeArrowheads="1"/>
          </p:cNvSpPr>
          <p:nvPr/>
        </p:nvSpPr>
        <p:spPr bwMode="auto">
          <a:xfrm>
            <a:off x="9448800" y="30480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3024" name="Rectangle 16"/>
          <p:cNvSpPr>
            <a:spLocks noChangeArrowheads="1"/>
          </p:cNvSpPr>
          <p:nvPr/>
        </p:nvSpPr>
        <p:spPr bwMode="auto">
          <a:xfrm>
            <a:off x="7467600" y="3048000"/>
            <a:ext cx="1676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الكتلة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5" name="Rectangle 17"/>
          <p:cNvSpPr>
            <a:spLocks noChangeArrowheads="1"/>
          </p:cNvSpPr>
          <p:nvPr/>
        </p:nvSpPr>
        <p:spPr bwMode="auto">
          <a:xfrm>
            <a:off x="9601200" y="41148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3026" name="Rectangle 18"/>
          <p:cNvSpPr>
            <a:spLocks noChangeArrowheads="1"/>
          </p:cNvSpPr>
          <p:nvPr/>
        </p:nvSpPr>
        <p:spPr bwMode="auto">
          <a:xfrm>
            <a:off x="6705600" y="4114800"/>
            <a:ext cx="26670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الكتلة المولية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>
            <a:off x="1524000" y="5029200"/>
            <a:ext cx="91440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28" name="Rectangle 20"/>
          <p:cNvSpPr>
            <a:spLocks noChangeArrowheads="1"/>
          </p:cNvSpPr>
          <p:nvPr/>
        </p:nvSpPr>
        <p:spPr bwMode="auto">
          <a:xfrm>
            <a:off x="1752600" y="54864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43029" name="Rectangle 21"/>
          <p:cNvSpPr>
            <a:spLocks noChangeArrowheads="1"/>
          </p:cNvSpPr>
          <p:nvPr/>
        </p:nvSpPr>
        <p:spPr bwMode="auto">
          <a:xfrm>
            <a:off x="2819400" y="54864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43030" name="Rectangle 22"/>
          <p:cNvSpPr>
            <a:spLocks noChangeArrowheads="1"/>
          </p:cNvSpPr>
          <p:nvPr/>
        </p:nvSpPr>
        <p:spPr bwMode="auto">
          <a:xfrm>
            <a:off x="4038600" y="54864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3031" name="Rectangle 23"/>
          <p:cNvSpPr>
            <a:spLocks noChangeArrowheads="1"/>
          </p:cNvSpPr>
          <p:nvPr/>
        </p:nvSpPr>
        <p:spPr bwMode="auto">
          <a:xfrm>
            <a:off x="5257800" y="51054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3032" name="Line 24"/>
          <p:cNvSpPr>
            <a:spLocks noChangeShapeType="1"/>
          </p:cNvSpPr>
          <p:nvPr/>
        </p:nvSpPr>
        <p:spPr bwMode="auto">
          <a:xfrm>
            <a:off x="5029200" y="5867400"/>
            <a:ext cx="12954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33" name="Rectangle 25"/>
          <p:cNvSpPr>
            <a:spLocks noChangeArrowheads="1"/>
          </p:cNvSpPr>
          <p:nvPr/>
        </p:nvSpPr>
        <p:spPr bwMode="auto">
          <a:xfrm>
            <a:off x="5257800" y="59436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3034" name="Rectangle 26"/>
          <p:cNvSpPr>
            <a:spLocks noChangeArrowheads="1"/>
          </p:cNvSpPr>
          <p:nvPr/>
        </p:nvSpPr>
        <p:spPr bwMode="auto">
          <a:xfrm>
            <a:off x="6477000" y="53340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43035" name="Rectangle 27"/>
          <p:cNvSpPr>
            <a:spLocks noChangeArrowheads="1"/>
          </p:cNvSpPr>
          <p:nvPr/>
        </p:nvSpPr>
        <p:spPr bwMode="auto">
          <a:xfrm>
            <a:off x="7543800" y="5334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2" name="Rectangle 1"/>
          <p:cNvSpPr/>
          <p:nvPr/>
        </p:nvSpPr>
        <p:spPr>
          <a:xfrm>
            <a:off x="638827" y="6375748"/>
            <a:ext cx="1866378" cy="363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4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5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nimBg="1"/>
      <p:bldP spid="43011" grpId="0" animBg="1"/>
      <p:bldP spid="43012" grpId="0" animBg="1"/>
      <p:bldP spid="43013" grpId="0" animBg="1"/>
      <p:bldP spid="43014" grpId="0" animBg="1"/>
      <p:bldP spid="43015" grpId="0" animBg="1"/>
      <p:bldP spid="43016" grpId="0" animBg="1"/>
      <p:bldP spid="43017" grpId="0" animBg="1"/>
      <p:bldP spid="43018" grpId="0" animBg="1"/>
      <p:bldP spid="43019" grpId="0" animBg="1"/>
      <p:bldP spid="43021" grpId="0" animBg="1"/>
      <p:bldP spid="43023" grpId="0" animBg="1"/>
      <p:bldP spid="43024" grpId="0" animBg="1"/>
      <p:bldP spid="43025" grpId="0" animBg="1"/>
      <p:bldP spid="43026" grpId="0" animBg="1"/>
      <p:bldP spid="43028" grpId="0" animBg="1"/>
      <p:bldP spid="43029" grpId="0" animBg="1"/>
      <p:bldP spid="43030" grpId="0" animBg="1"/>
      <p:bldP spid="43031" grpId="0" animBg="1"/>
      <p:bldP spid="43033" grpId="0" animBg="1"/>
      <p:bldP spid="43034" grpId="0" animBg="1"/>
      <p:bldP spid="43035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752600" y="762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819400" y="7620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4038600" y="7620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5029200" y="2286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6019800" y="2286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7010400" y="2286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5029200" y="1066800"/>
            <a:ext cx="30480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5867400" y="12192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>
            <a:off x="1524000" y="2438400"/>
            <a:ext cx="91440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2209800" y="36576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3352800" y="37338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4572000" y="32004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5562600" y="32004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6553200" y="32004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>
            <a:off x="4572000" y="4038600"/>
            <a:ext cx="30480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02" name="Rectangle 18"/>
          <p:cNvSpPr>
            <a:spLocks noChangeArrowheads="1"/>
          </p:cNvSpPr>
          <p:nvPr/>
        </p:nvSpPr>
        <p:spPr bwMode="auto">
          <a:xfrm>
            <a:off x="5181600" y="4114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42003" name="Rectangle 19"/>
          <p:cNvSpPr>
            <a:spLocks noChangeArrowheads="1"/>
          </p:cNvSpPr>
          <p:nvPr/>
        </p:nvSpPr>
        <p:spPr bwMode="auto">
          <a:xfrm>
            <a:off x="6248400" y="41148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42004" name="Line 20"/>
          <p:cNvSpPr>
            <a:spLocks noChangeShapeType="1"/>
          </p:cNvSpPr>
          <p:nvPr/>
        </p:nvSpPr>
        <p:spPr bwMode="auto">
          <a:xfrm>
            <a:off x="1447800" y="5181600"/>
            <a:ext cx="91440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05" name="Rectangle 21"/>
          <p:cNvSpPr>
            <a:spLocks noChangeArrowheads="1"/>
          </p:cNvSpPr>
          <p:nvPr/>
        </p:nvSpPr>
        <p:spPr bwMode="auto">
          <a:xfrm>
            <a:off x="3452884" y="5410200"/>
            <a:ext cx="7062716" cy="83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ومن هذه العلاقة يمكن ايجاد الكتلة المولية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1458" y="6388274"/>
            <a:ext cx="1741117" cy="3382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9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4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nimBg="1"/>
      <p:bldP spid="41987" grpId="0" animBg="1"/>
      <p:bldP spid="41988" grpId="0" animBg="1"/>
      <p:bldP spid="41990" grpId="0" animBg="1"/>
      <p:bldP spid="41991" grpId="0" animBg="1"/>
      <p:bldP spid="41992" grpId="0" animBg="1"/>
      <p:bldP spid="41994" grpId="0" animBg="1"/>
      <p:bldP spid="41996" grpId="0" animBg="1"/>
      <p:bldP spid="41997" grpId="0" animBg="1"/>
      <p:bldP spid="41998" grpId="0" animBg="1"/>
      <p:bldP spid="41999" grpId="0" animBg="1"/>
      <p:bldP spid="42000" grpId="0" animBg="1"/>
      <p:bldP spid="42002" grpId="0" animBg="1"/>
      <p:bldP spid="42003" grpId="0" animBg="1"/>
      <p:bldP spid="42005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2209800" y="6858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352800" y="7620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4572000" y="3048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5562600" y="3048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6553200" y="304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>
            <a:off x="4495800" y="1066800"/>
            <a:ext cx="30480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5181600" y="1143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6248400" y="11430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1447800" y="2209800"/>
            <a:ext cx="91440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1752600" y="27432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2895600" y="28194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4114800" y="23622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4038600" y="3124200"/>
            <a:ext cx="14478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76" name="Rectangle 16"/>
          <p:cNvSpPr>
            <a:spLocks noChangeArrowheads="1"/>
          </p:cNvSpPr>
          <p:nvPr/>
        </p:nvSpPr>
        <p:spPr bwMode="auto">
          <a:xfrm>
            <a:off x="4191000" y="32004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40977" name="Rectangle 17"/>
          <p:cNvSpPr>
            <a:spLocks noChangeArrowheads="1"/>
          </p:cNvSpPr>
          <p:nvPr/>
        </p:nvSpPr>
        <p:spPr bwMode="auto">
          <a:xfrm>
            <a:off x="9601200" y="23622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0978" name="Rectangle 18"/>
          <p:cNvSpPr>
            <a:spLocks noChangeArrowheads="1"/>
          </p:cNvSpPr>
          <p:nvPr/>
        </p:nvSpPr>
        <p:spPr bwMode="auto">
          <a:xfrm>
            <a:off x="7543800" y="2362200"/>
            <a:ext cx="18288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الكثافة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1447800" y="4038600"/>
            <a:ext cx="91440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4038600" y="4267200"/>
            <a:ext cx="63246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وبالتعويض في العلاقة أعلاه ينتج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2438400" y="55626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>
            <a:off x="3505200" y="55626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4495800" y="51816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5486400" y="51816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40987" name="Rectangle 27"/>
          <p:cNvSpPr>
            <a:spLocks noChangeArrowheads="1"/>
          </p:cNvSpPr>
          <p:nvPr/>
        </p:nvSpPr>
        <p:spPr bwMode="auto">
          <a:xfrm>
            <a:off x="6477000" y="51816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40988" name="Line 28"/>
          <p:cNvSpPr>
            <a:spLocks noChangeShapeType="1"/>
          </p:cNvSpPr>
          <p:nvPr/>
        </p:nvSpPr>
        <p:spPr bwMode="auto">
          <a:xfrm>
            <a:off x="4419600" y="5943600"/>
            <a:ext cx="30480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5105400" y="6019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2" name="Rectangle 1"/>
          <p:cNvSpPr/>
          <p:nvPr/>
        </p:nvSpPr>
        <p:spPr>
          <a:xfrm>
            <a:off x="713984" y="6338170"/>
            <a:ext cx="1724416" cy="367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4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4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40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500"/>
                                        <p:tgtEl>
                                          <p:spTgt spid="4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4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4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nimBg="1"/>
      <p:bldP spid="40963" grpId="0" animBg="1"/>
      <p:bldP spid="40964" grpId="0" animBg="1"/>
      <p:bldP spid="40965" grpId="0" animBg="1"/>
      <p:bldP spid="40966" grpId="0" animBg="1"/>
      <p:bldP spid="40968" grpId="0" animBg="1"/>
      <p:bldP spid="40969" grpId="0" animBg="1"/>
      <p:bldP spid="40972" grpId="0" animBg="1"/>
      <p:bldP spid="40973" grpId="0" animBg="1"/>
      <p:bldP spid="40974" grpId="0" animBg="1"/>
      <p:bldP spid="40976" grpId="0" animBg="1"/>
      <p:bldP spid="40977" grpId="0" animBg="1"/>
      <p:bldP spid="40978" grpId="0" animBg="1"/>
      <p:bldP spid="40982" grpId="0" animBg="1"/>
      <p:bldP spid="40983" grpId="0" animBg="1"/>
      <p:bldP spid="40984" grpId="0" animBg="1"/>
      <p:bldP spid="40985" grpId="0" animBg="1"/>
      <p:bldP spid="40986" grpId="0" animBg="1"/>
      <p:bldP spid="40987" grpId="0" animBg="1"/>
      <p:bldP spid="40989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6248400" y="152400"/>
            <a:ext cx="42672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وبترتيب العلاقة السابقة 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828800" y="6096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2895600" y="6096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886200" y="2286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4876800" y="2286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3886200" y="990600"/>
            <a:ext cx="20574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3810000" y="1066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39956" name="Rectangle 20"/>
          <p:cNvSpPr>
            <a:spLocks noChangeArrowheads="1"/>
          </p:cNvSpPr>
          <p:nvPr/>
        </p:nvSpPr>
        <p:spPr bwMode="auto">
          <a:xfrm>
            <a:off x="4876800" y="1066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2743200" y="1905000"/>
            <a:ext cx="7772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ويتضح من هذه العلاقة أن كثافة غاز تتغير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58" name="Rectangle 22"/>
          <p:cNvSpPr>
            <a:spLocks noChangeArrowheads="1"/>
          </p:cNvSpPr>
          <p:nvPr/>
        </p:nvSpPr>
        <p:spPr bwMode="auto">
          <a:xfrm>
            <a:off x="8458200" y="3124200"/>
            <a:ext cx="21336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طردياً مع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60" name="Rectangle 24"/>
          <p:cNvSpPr>
            <a:spLocks noChangeArrowheads="1"/>
          </p:cNvSpPr>
          <p:nvPr/>
        </p:nvSpPr>
        <p:spPr bwMode="auto">
          <a:xfrm>
            <a:off x="3886200" y="2286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8229600" y="3962400"/>
            <a:ext cx="6858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 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64" name="Rectangle 28"/>
          <p:cNvSpPr>
            <a:spLocks noChangeArrowheads="1"/>
          </p:cNvSpPr>
          <p:nvPr/>
        </p:nvSpPr>
        <p:spPr bwMode="auto">
          <a:xfrm>
            <a:off x="5181600" y="3124200"/>
            <a:ext cx="30480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الكتلة المولية</a:t>
            </a:r>
            <a:endParaRPr lang="en-US" altLang="ar-AE" sz="40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66" name="Rectangle 30"/>
          <p:cNvSpPr>
            <a:spLocks noChangeArrowheads="1"/>
          </p:cNvSpPr>
          <p:nvPr/>
        </p:nvSpPr>
        <p:spPr bwMode="auto">
          <a:xfrm>
            <a:off x="6248400" y="4038600"/>
            <a:ext cx="18288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الضغط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67" name="Rectangle 31"/>
          <p:cNvSpPr>
            <a:spLocks noChangeArrowheads="1"/>
          </p:cNvSpPr>
          <p:nvPr/>
        </p:nvSpPr>
        <p:spPr bwMode="auto">
          <a:xfrm>
            <a:off x="4953000" y="228600"/>
            <a:ext cx="9906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39968" name="Rectangle 32"/>
          <p:cNvSpPr>
            <a:spLocks noChangeArrowheads="1"/>
          </p:cNvSpPr>
          <p:nvPr/>
        </p:nvSpPr>
        <p:spPr bwMode="auto">
          <a:xfrm>
            <a:off x="8305800" y="5638800"/>
            <a:ext cx="22098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عكسياً مع </a:t>
            </a:r>
            <a:endParaRPr lang="en-US" altLang="ar-AE" sz="4000" b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>
            <a:off x="1524000" y="5029200"/>
            <a:ext cx="9144000" cy="0"/>
          </a:xfrm>
          <a:prstGeom prst="line">
            <a:avLst/>
          </a:prstGeom>
          <a:noFill/>
          <a:ln w="76200">
            <a:solidFill>
              <a:srgbClr val="BE0E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70" name="Rectangle 34"/>
          <p:cNvSpPr>
            <a:spLocks noChangeArrowheads="1"/>
          </p:cNvSpPr>
          <p:nvPr/>
        </p:nvSpPr>
        <p:spPr bwMode="auto">
          <a:xfrm>
            <a:off x="4876800" y="990600"/>
            <a:ext cx="990600" cy="6858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9971" name="Rectangle 35"/>
          <p:cNvSpPr>
            <a:spLocks noChangeArrowheads="1"/>
          </p:cNvSpPr>
          <p:nvPr/>
        </p:nvSpPr>
        <p:spPr bwMode="auto">
          <a:xfrm>
            <a:off x="3810000" y="5715000"/>
            <a:ext cx="4343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درجةالحرارة بالكفن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1458" y="6324600"/>
            <a:ext cx="1753643" cy="3642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8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9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04287E-7 L 0.00834 0.439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99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19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3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39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04287E-7 L -0.02917 0.5617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399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28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39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39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43337E-7 L -0.27083 0.7175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399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42" y="35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39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animBg="1"/>
      <p:bldP spid="39940" grpId="0" animBg="1"/>
      <p:bldP spid="39941" grpId="0" animBg="1"/>
      <p:bldP spid="39943" grpId="0" animBg="1"/>
      <p:bldP spid="39944" grpId="0" animBg="1"/>
      <p:bldP spid="39946" grpId="0" animBg="1"/>
      <p:bldP spid="39956" grpId="0" animBg="1"/>
      <p:bldP spid="39957" grpId="0" animBg="1"/>
      <p:bldP spid="39958" grpId="0" animBg="1"/>
      <p:bldP spid="39960" grpId="0" animBg="1"/>
      <p:bldP spid="39960" grpId="1" animBg="1"/>
      <p:bldP spid="39961" grpId="0" animBg="1"/>
      <p:bldP spid="39964" grpId="0" animBg="1"/>
      <p:bldP spid="39966" grpId="0" animBg="1"/>
      <p:bldP spid="39967" grpId="0" animBg="1"/>
      <p:bldP spid="39967" grpId="1" animBg="1"/>
      <p:bldP spid="39968" grpId="0" animBg="1"/>
      <p:bldP spid="39970" grpId="0" animBg="1"/>
      <p:bldP spid="39970" grpId="1" animBg="1"/>
      <p:bldP spid="39971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45774" y="304801"/>
            <a:ext cx="11900451" cy="1360226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 الكتلة المولية لعينة غاز كتلتها 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5.16 g</a:t>
            </a:r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وحجمها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1.00 L </a:t>
            </a:r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تحت ضغط 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0.974 atm</a:t>
            </a:r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وعند درجة حرارة 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US" altLang="ar-AE" sz="4000" b="1" baseline="5000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altLang="ar-AE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8458200" y="2500735"/>
            <a:ext cx="2057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المعطى :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5943600" y="2653135"/>
            <a:ext cx="2209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الحجم 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987800" y="2576936"/>
            <a:ext cx="1803400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10.0 L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7086600" y="3415135"/>
            <a:ext cx="3352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درجةالحرارة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4889500" y="3415135"/>
            <a:ext cx="21209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28+ 273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2639720" y="3415135"/>
            <a:ext cx="2209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301 K=</a:t>
            </a:r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5265178" y="4100936"/>
            <a:ext cx="2323072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0.974 atm</a:t>
            </a: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7696200" y="4100935"/>
            <a:ext cx="2438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الضغط 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4953000" y="4939135"/>
            <a:ext cx="2438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5.16 g</a:t>
            </a:r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8382000" y="5701135"/>
            <a:ext cx="2057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المجهول: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7696200" y="4786735"/>
            <a:ext cx="2514600" cy="83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كتلة الكلور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4876800" y="5777335"/>
            <a:ext cx="2438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ك.م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701458" y="6386935"/>
            <a:ext cx="1716065" cy="276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19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nimBg="1"/>
      <p:bldP spid="38916" grpId="0" animBg="1"/>
      <p:bldP spid="38917" grpId="0" animBg="1"/>
      <p:bldP spid="38918" grpId="0" animBg="1"/>
      <p:bldP spid="38919" grpId="0" animBg="1"/>
      <p:bldP spid="38920" grpId="0" animBg="1"/>
      <p:bldP spid="38921" grpId="0" animBg="1"/>
      <p:bldP spid="38922" grpId="0" animBg="1"/>
      <p:bldP spid="38923" grpId="0" animBg="1"/>
      <p:bldP spid="38925" grpId="0" animBg="1"/>
      <p:bldP spid="38926" grpId="0" animBg="1"/>
      <p:bldP spid="38927" grpId="0" animBg="1"/>
      <p:bldP spid="38928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2209800" y="6858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352800" y="7620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4572000" y="3048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5562600" y="3048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6553200" y="304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4495800" y="1066800"/>
            <a:ext cx="30480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5181600" y="1143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6248400" y="11430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8079474" y="2286000"/>
            <a:ext cx="2207525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وبالتعويض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1458" y="6425852"/>
            <a:ext cx="1741117" cy="225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9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nimBg="1"/>
      <p:bldP spid="37891" grpId="0" animBg="1"/>
      <p:bldP spid="37892" grpId="0" animBg="1"/>
      <p:bldP spid="37893" grpId="0" animBg="1"/>
      <p:bldP spid="37894" grpId="0" animBg="1"/>
      <p:bldP spid="37896" grpId="0" animBg="1"/>
      <p:bldP spid="37897" grpId="0" animBg="1"/>
      <p:bldP spid="37898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240347" y="114300"/>
            <a:ext cx="11661913" cy="16764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ما كثافة غاز الأمونيا</a:t>
            </a:r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ar-AE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ar-SA" altLang="ar-AE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إذا كان الضغط </a:t>
            </a:r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0.928 atm</a:t>
            </a:r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ودرجة الحرارة </a:t>
            </a:r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36.0 </a:t>
            </a:r>
            <a:r>
              <a:rPr lang="en-US" altLang="ar-AE" sz="4000" b="1" baseline="5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؟</a:t>
            </a:r>
            <a:endParaRPr lang="en-US" altLang="ar-AE" sz="40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8458200" y="2209800"/>
            <a:ext cx="2057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المعطى :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7543800" y="3048000"/>
            <a:ext cx="2438400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الضغط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 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3124200" y="3048000"/>
            <a:ext cx="3276600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0.928 atm</a:t>
            </a: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6705600" y="3886200"/>
            <a:ext cx="3352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درجةالحرارة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1676400" y="3962400"/>
            <a:ext cx="4724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+273=309  K</a:t>
            </a:r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8285018" y="5715000"/>
            <a:ext cx="20574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المجهول: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5694218" y="5791200"/>
            <a:ext cx="24384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الكثافة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 </a:t>
            </a: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4220396" y="4648201"/>
            <a:ext cx="2180404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g/ mol</a:t>
            </a:r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7696200" y="4648200"/>
            <a:ext cx="2438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ك.م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 </a:t>
            </a:r>
          </a:p>
        </p:txBody>
      </p:sp>
      <p:sp>
        <p:nvSpPr>
          <p:cNvPr id="2" name="Rectangle 1"/>
          <p:cNvSpPr/>
          <p:nvPr/>
        </p:nvSpPr>
        <p:spPr>
          <a:xfrm>
            <a:off x="713984" y="6400800"/>
            <a:ext cx="1753643" cy="3131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5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 animBg="1"/>
      <p:bldP spid="36869" grpId="0" animBg="1"/>
      <p:bldP spid="36870" grpId="0" animBg="1"/>
      <p:bldP spid="36873" grpId="0" animBg="1"/>
      <p:bldP spid="36874" grpId="0" animBg="1"/>
      <p:bldP spid="36875" grpId="0" animBg="1"/>
      <p:bldP spid="36876" grpId="0" animBg="1"/>
      <p:bldP spid="36877" grpId="0" animBg="1"/>
      <p:bldP spid="36878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828800" y="6096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895600" y="6096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886200" y="228600"/>
            <a:ext cx="914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4876800" y="2286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3886200" y="990600"/>
            <a:ext cx="20574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3810000" y="1066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4876800" y="1066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8011236" y="1600200"/>
            <a:ext cx="2275764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وبالتعويض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3984" y="6375748"/>
            <a:ext cx="1753643" cy="300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0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nimBg="1"/>
      <p:bldP spid="35843" grpId="0" animBg="1"/>
      <p:bldP spid="35844" grpId="0" animBg="1"/>
      <p:bldP spid="35845" grpId="0" animBg="1"/>
      <p:bldP spid="35847" grpId="0" animBg="1"/>
      <p:bldP spid="35848" grpId="0" animBg="1"/>
      <p:bldP spid="35852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29527" y="166255"/>
            <a:ext cx="12021529" cy="8382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كثافة غاز </a:t>
            </a:r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2.0 g/L</a:t>
            </a:r>
            <a:r>
              <a:rPr lang="ar-SA" altLang="ar-AE" sz="4000" b="1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تحت ضغط </a:t>
            </a:r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1.50 atm</a:t>
            </a:r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وعند درجة حرارة </a:t>
            </a:r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en-US" altLang="ar-AE" sz="4000" b="1" baseline="5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ar-SA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؟</a:t>
            </a:r>
            <a:endParaRPr lang="en-US" altLang="ar-AE" sz="40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8458200" y="1431864"/>
            <a:ext cx="2057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المعطى :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7696200" y="3184464"/>
            <a:ext cx="2438400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الضغط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 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3276600" y="3184464"/>
            <a:ext cx="3276600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1.50 atm</a:t>
            </a: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6858000" y="4022664"/>
            <a:ext cx="3352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درجةالحرارة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2661312" y="4098864"/>
            <a:ext cx="3891887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+273=300  K</a:t>
            </a: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8382000" y="5318064"/>
            <a:ext cx="20574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المجهول: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7620000" y="2270064"/>
            <a:ext cx="24384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الكثافة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 </a:t>
            </a:r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4444515" y="2177990"/>
            <a:ext cx="1822935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2.0 g/ L</a:t>
            </a:r>
          </a:p>
        </p:txBody>
      </p:sp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6054434" y="5241864"/>
            <a:ext cx="1870365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ك.م</a:t>
            </a:r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 </a:t>
            </a:r>
          </a:p>
        </p:txBody>
      </p:sp>
      <p:sp>
        <p:nvSpPr>
          <p:cNvPr id="2" name="Rectangle 1"/>
          <p:cNvSpPr/>
          <p:nvPr/>
        </p:nvSpPr>
        <p:spPr>
          <a:xfrm>
            <a:off x="676405" y="6388274"/>
            <a:ext cx="1766170" cy="288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8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nimBg="1"/>
      <p:bldP spid="34820" grpId="0" animBg="1"/>
      <p:bldP spid="34821" grpId="0" animBg="1"/>
      <p:bldP spid="34822" grpId="0" animBg="1"/>
      <p:bldP spid="34823" grpId="0" animBg="1"/>
      <p:bldP spid="34824" grpId="0" animBg="1"/>
      <p:bldP spid="34825" grpId="0" animBg="1"/>
      <p:bldP spid="34826" grpId="0" animBg="1"/>
      <p:bldP spid="34827" grpId="0" animBg="1"/>
      <p:bldP spid="34828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209800" y="6858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276600" y="685800"/>
            <a:ext cx="914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267200" y="304800"/>
            <a:ext cx="914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5257800" y="304800"/>
            <a:ext cx="9144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6248400" y="3048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4191000" y="1066800"/>
            <a:ext cx="30480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4876800" y="1143000"/>
            <a:ext cx="9906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8120418" y="1752600"/>
            <a:ext cx="2166582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000" b="1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وبالتعويض</a:t>
            </a:r>
            <a:endParaRPr lang="en-US" altLang="ar-AE" sz="4000" b="1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3879" y="6375748"/>
            <a:ext cx="1816274" cy="300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3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5" grpId="0" animBg="1"/>
      <p:bldP spid="33796" grpId="0" animBg="1"/>
      <p:bldP spid="33797" grpId="0" animBg="1"/>
      <p:bldP spid="33798" grpId="0" animBg="1"/>
      <p:bldP spid="33800" grpId="0" animBg="1"/>
      <p:bldP spid="33801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>
            <a:spLocks noChangeArrowheads="1"/>
          </p:cNvSpPr>
          <p:nvPr/>
        </p:nvSpPr>
        <p:spPr bwMode="auto">
          <a:xfrm>
            <a:off x="92765" y="609601"/>
            <a:ext cx="11728173" cy="132343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AE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ما الكتلة المولية لغاز كتلته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20g</a:t>
            </a:r>
            <a:r>
              <a:rPr lang="ar-AE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وعند درجة حرارة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ºC</a:t>
            </a:r>
            <a:r>
              <a:rPr lang="ar-AE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ar-AE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وتحت ضغط  </a:t>
            </a:r>
            <a:r>
              <a:rPr lang="en-US" altLang="ar-AE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0.980 atm</a:t>
            </a:r>
          </a:p>
        </p:txBody>
      </p:sp>
      <p:sp>
        <p:nvSpPr>
          <p:cNvPr id="2" name="Rectangle 1"/>
          <p:cNvSpPr/>
          <p:nvPr/>
        </p:nvSpPr>
        <p:spPr>
          <a:xfrm>
            <a:off x="688932" y="6425852"/>
            <a:ext cx="1791221" cy="2254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7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784555" y="1182329"/>
            <a:ext cx="8969477" cy="820994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rgbClr val="CC3300"/>
                </a:solidFill>
              </a:rPr>
              <a:t>ما الفكرة التي ترتكز عليها نظرية الحركة الجزيئية ؟</a:t>
            </a:r>
            <a:endParaRPr lang="en-US" altLang="ar-AE" sz="4000" b="1" kern="0">
              <a:solidFill>
                <a:srgbClr val="CC3300"/>
              </a:solidFill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502726" y="2347453"/>
            <a:ext cx="6230315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rgbClr val="CC3300"/>
                </a:solidFill>
              </a:rPr>
              <a:t>جسيمات المادة في حركة مستمرة .</a:t>
            </a:r>
            <a:endParaRPr lang="en-US" altLang="ar-AE" sz="4000" b="1" kern="0" dirty="0">
              <a:solidFill>
                <a:srgbClr val="CC3300"/>
              </a:solidFill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49381" y="3254478"/>
            <a:ext cx="11527429" cy="133101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rgbClr val="CC3300"/>
                </a:solidFill>
              </a:rPr>
              <a:t>ما الأساس الذي تستخدم فيه نظرية الحركة الجزيئية لتفسير خصائص المادة الصلبة والسائلة والغازية ؟</a:t>
            </a:r>
            <a:endParaRPr lang="en-US" altLang="ar-AE" sz="4000" b="1" kern="0">
              <a:solidFill>
                <a:srgbClr val="CC3300"/>
              </a:solidFill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481959" y="5075903"/>
            <a:ext cx="6728951" cy="6096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rgbClr val="CC3300"/>
                </a:solidFill>
              </a:rPr>
              <a:t> طاقة الجسيمات والقوى المؤثرة بينها.</a:t>
            </a:r>
            <a:endParaRPr lang="en-US" altLang="ar-AE" sz="4000" b="1" kern="0">
              <a:solidFill>
                <a:srgbClr val="CC3300"/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3731342" y="195430"/>
            <a:ext cx="5621401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ar-SA" sz="40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الغازات الحقيقية مقابل المثالية </a:t>
            </a:r>
            <a:endParaRPr lang="ar-AE" sz="40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88932" y="6388274"/>
            <a:ext cx="1803747" cy="2880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3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12291" grpId="0" animBg="1"/>
      <p:bldP spid="12292" grpId="0" animBg="1"/>
      <p:bldP spid="12293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9130352" y="212035"/>
            <a:ext cx="2607761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chemeClr val="bg1"/>
                </a:solidFill>
              </a:rPr>
              <a:t>الغاز المثالي :</a:t>
            </a:r>
            <a:endParaRPr lang="en-US" altLang="ar-AE" sz="4000" b="1" kern="0" dirty="0">
              <a:solidFill>
                <a:schemeClr val="bg1"/>
              </a:solidFill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996287" y="1255643"/>
            <a:ext cx="11102948" cy="8514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rgbClr val="CC3300"/>
                </a:solidFill>
              </a:rPr>
              <a:t>غاز افتراضي يحقق تماماً جميع فرضيات نظرية الحركة الجزيئية .</a:t>
            </a:r>
            <a:endParaRPr lang="en-US" altLang="ar-AE" sz="4000" b="1" kern="0" dirty="0">
              <a:solidFill>
                <a:srgbClr val="CC3300"/>
              </a:solidFill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8748215" y="2587485"/>
            <a:ext cx="2989897" cy="6096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/>
              <a:t>التصادم المرن :</a:t>
            </a:r>
            <a:endParaRPr lang="en-US" altLang="ar-AE" sz="4000" b="1" kern="0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1524000" y="3505200"/>
            <a:ext cx="91440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rgbClr val="CC3300"/>
                </a:solidFill>
              </a:rPr>
              <a:t>التصادم الذي لا يرافقه فقدان للطاقة الحركية الكلية .</a:t>
            </a:r>
            <a:endParaRPr lang="en-US" altLang="ar-AE" sz="4000" b="1" kern="0" dirty="0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8932" y="6438378"/>
            <a:ext cx="1791221" cy="250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71" grpId="0" animBg="1"/>
      <p:bldP spid="11272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981200" y="228600"/>
            <a:ext cx="8534400" cy="838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400" b="1" kern="0" dirty="0">
                <a:solidFill>
                  <a:schemeClr val="bg1"/>
                </a:solidFill>
              </a:rPr>
              <a:t>فرضيات نظرية الحركة الجزيئية للغازات</a:t>
            </a:r>
            <a:endParaRPr lang="en-US" altLang="ar-AE" sz="4400" b="1" kern="0" dirty="0">
              <a:solidFill>
                <a:schemeClr val="bg1"/>
              </a:solidFill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77126" y="1310185"/>
            <a:ext cx="11781182" cy="14908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rgbClr val="CC3300"/>
                </a:solidFill>
              </a:rPr>
              <a:t>1- تتألف الغازات من أعداد كبيرة من الجسيمات المتناهية الصغر والبعيدة عن بعضها مقارنة بحجمها .</a:t>
            </a:r>
            <a:endParaRPr lang="en-US" altLang="ar-AE" sz="4000" b="1" kern="0">
              <a:solidFill>
                <a:srgbClr val="CC3300"/>
              </a:solidFill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728869" y="3057940"/>
            <a:ext cx="11039061" cy="9574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rgbClr val="CC3300"/>
                </a:solidFill>
              </a:rPr>
              <a:t>2- التصادم بين جزيئات الغاز وبجدران الوعاء ، تصادم مرن . </a:t>
            </a:r>
            <a:endParaRPr lang="en-US" altLang="ar-AE" sz="4000" b="1" kern="0" dirty="0">
              <a:solidFill>
                <a:srgbClr val="CC33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4210879"/>
            <a:ext cx="11860696" cy="1752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rgbClr val="CC3300"/>
                </a:solidFill>
              </a:rPr>
              <a:t>3- جسيمات الغاز في حركة دائمة سريعة وعشوائية ولذلك تمتلك طاقة حركية . </a:t>
            </a:r>
            <a:endParaRPr lang="en-US" altLang="ar-AE" sz="4000" b="1" kern="0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6197" y="6425852"/>
            <a:ext cx="2029217" cy="2129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7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7" grpId="0" animBg="1"/>
      <p:bldP spid="13318" grpId="0" animBg="1"/>
      <p:bldP spid="5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868556" y="523461"/>
            <a:ext cx="9144000" cy="72224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/>
              <a:t>4- لا يوجد قوى تجاذب أو تنافر بين جسيمات الغاز . </a:t>
            </a:r>
            <a:endParaRPr lang="en-US" altLang="ar-AE" sz="4000" b="1" kern="0" dirty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69843" y="1726096"/>
            <a:ext cx="11415393" cy="7653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rgbClr val="CC3300"/>
                </a:solidFill>
              </a:rPr>
              <a:t>5- يعتمد معدل الطاقة الحركية لجزيئات الغاز على درجة حرارتها . </a:t>
            </a:r>
            <a:endParaRPr lang="en-US" altLang="ar-AE" sz="4000" b="1" kern="0">
              <a:solidFill>
                <a:srgbClr val="CC33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04054" y="3134139"/>
            <a:ext cx="11781182" cy="161013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/>
              <a:t>تتغلب الطاقة الحركية بين جزيئات الغاز على قوى التجاذب بينها إلا عند اقتراب الغاز من درجة الحرارة التي يتكاثف عندها ليصبح سائلاً . </a:t>
            </a:r>
            <a:endParaRPr lang="en-US" altLang="ar-AE" sz="4000" b="1" kern="0"/>
          </a:p>
        </p:txBody>
      </p:sp>
      <p:sp>
        <p:nvSpPr>
          <p:cNvPr id="2" name="Rectangle 1"/>
          <p:cNvSpPr/>
          <p:nvPr/>
        </p:nvSpPr>
        <p:spPr>
          <a:xfrm>
            <a:off x="569843" y="6363222"/>
            <a:ext cx="1960415" cy="363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0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  <p:bldP spid="10244" grpId="0" animBg="1"/>
      <p:bldP spid="5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267199" y="1205948"/>
            <a:ext cx="7460973" cy="83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chemeClr val="bg1"/>
                </a:solidFill>
              </a:rPr>
              <a:t>الغازات المثالية غير موجودة فعلاً .</a:t>
            </a:r>
            <a:endParaRPr lang="en-US" altLang="ar-AE" sz="4000" b="1" kern="0">
              <a:solidFill>
                <a:schemeClr val="bg1"/>
              </a:solidFill>
            </a:endParaRP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7246961" y="5091004"/>
            <a:ext cx="4633612" cy="68199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chemeClr val="bg1"/>
                </a:solidFill>
              </a:rPr>
              <a:t>2- درجة حرارتها </a:t>
            </a:r>
            <a:r>
              <a:rPr lang="ar-SA" altLang="ar-AE" sz="4000" b="1" kern="0" dirty="0" smtClean="0">
                <a:solidFill>
                  <a:schemeClr val="bg1"/>
                </a:solidFill>
              </a:rPr>
              <a:t>عالية.</a:t>
            </a:r>
            <a:endParaRPr lang="en-US" altLang="ar-AE" sz="4000" b="1" kern="0" dirty="0">
              <a:solidFill>
                <a:schemeClr val="bg1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640239" y="163776"/>
            <a:ext cx="6859334" cy="66874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chemeClr val="bg1"/>
                </a:solidFill>
              </a:rPr>
              <a:t>نظرية الحركة الجزيئية وطبيعة الغازات</a:t>
            </a:r>
            <a:endParaRPr lang="en-US" altLang="ar-AE" sz="4000" b="1" kern="0">
              <a:solidFill>
                <a:schemeClr val="bg1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425588" y="2795775"/>
            <a:ext cx="8302585" cy="69805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chemeClr val="bg1"/>
                </a:solidFill>
              </a:rPr>
              <a:t>يسلك العديد من الغازات سلوكاً مثالياً إذا </a:t>
            </a:r>
            <a:r>
              <a:rPr lang="ar-SA" altLang="ar-AE" sz="4000" b="1" kern="0" dirty="0" smtClean="0">
                <a:solidFill>
                  <a:schemeClr val="bg1"/>
                </a:solidFill>
              </a:rPr>
              <a:t>كان:</a:t>
            </a:r>
            <a:endParaRPr lang="en-US" altLang="ar-AE" sz="4000" b="1" kern="0" dirty="0">
              <a:solidFill>
                <a:schemeClr val="bg1"/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833815" y="3858587"/>
            <a:ext cx="4046758" cy="71341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chemeClr val="bg1"/>
                </a:solidFill>
              </a:rPr>
              <a:t>1- </a:t>
            </a:r>
            <a:r>
              <a:rPr lang="ar-SA" altLang="ar-AE" sz="4000" b="1" kern="0" dirty="0" smtClean="0">
                <a:solidFill>
                  <a:schemeClr val="bg1"/>
                </a:solidFill>
              </a:rPr>
              <a:t>الضغط منخفضاَ. </a:t>
            </a:r>
            <a:endParaRPr lang="en-US" altLang="ar-AE" sz="4000" b="1" kern="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1145" y="6438378"/>
            <a:ext cx="1979113" cy="1628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1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50" grpId="0" animBg="1"/>
      <p:bldP spid="7" grpId="0" animBg="1"/>
      <p:bldP spid="8" grpId="0" animBg="1"/>
      <p:bldP spid="9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523999" y="152400"/>
            <a:ext cx="9222325" cy="6096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انحراف الغازات الحقيقية عن السلوك المثالي </a:t>
            </a:r>
            <a:endParaRPr lang="en-US" altLang="ar-AE" sz="4000" b="1" ker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503583" y="990600"/>
            <a:ext cx="11574686" cy="6477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س: صف الظروف التي يسلك فيها الغاز الحقيقي سلوك الغاز المثالي .</a:t>
            </a:r>
            <a:endParaRPr lang="en-US" altLang="ar-AE" sz="40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866030" y="1892480"/>
            <a:ext cx="7724632" cy="6858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ج- عند درجة حرارة مرتفعة وضغط </a:t>
            </a:r>
            <a:r>
              <a:rPr lang="ar-SA" altLang="ar-AE" sz="40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منخفض.</a:t>
            </a:r>
            <a:endParaRPr lang="en-US" altLang="ar-AE" sz="40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04800" y="3327776"/>
            <a:ext cx="11668247" cy="16764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س: اذكر العاملين اللذين افترضهما </a:t>
            </a:r>
            <a:r>
              <a:rPr lang="ar-SA" altLang="ar-AE" sz="40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فاندرفالز</a:t>
            </a:r>
            <a:r>
              <a:rPr lang="ar-SA" altLang="ar-AE" sz="4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لتفسير انحراف الغاز الحقيقي عن السلوك المثالي .</a:t>
            </a:r>
            <a:endParaRPr lang="en-US" altLang="ar-AE" sz="40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4121624" y="5142928"/>
            <a:ext cx="784972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ج-</a:t>
            </a:r>
            <a:r>
              <a:rPr lang="en-US" altLang="ar-AE" sz="4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ar-SA" altLang="ar-AE" sz="4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تشغل جزيئات الغاز حيزاً من الفراغ . </a:t>
            </a:r>
            <a:endParaRPr lang="en-US" altLang="ar-AE" sz="40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ar-AE" sz="4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ar-SA" altLang="ar-AE" sz="4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وتمارس قوى تجاذب على بعضها البعض.    </a:t>
            </a:r>
            <a:endParaRPr lang="en-US" altLang="ar-AE" sz="40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1458" y="6400800"/>
            <a:ext cx="1803747" cy="3256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1355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9" grpId="0" animBg="1"/>
      <p:bldP spid="24580" grpId="0" animBg="1"/>
      <p:bldP spid="24581" grpId="0" animBg="1"/>
      <p:bldP spid="24582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19057" y="496843"/>
            <a:ext cx="11728172" cy="1277358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فسر: يكون انحراف الغازات ملموساً عن السلوك المثالي عند الضغوط العالية ودرجات الحرارة المنخفضة ؟</a:t>
            </a:r>
            <a:endParaRPr lang="en-US" altLang="ar-AE" sz="40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77686" y="2209708"/>
            <a:ext cx="11555895" cy="1454426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ج- لأن الجسيمات تكون متقاربة ولا تكفي طاقتها الحركية للتغلب تماماً على قوى التجاذب . </a:t>
            </a:r>
            <a:endParaRPr lang="en-US" altLang="ar-AE" sz="40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13775" y="6350696"/>
            <a:ext cx="1929009" cy="4008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699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4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357809" y="597138"/>
            <a:ext cx="11449877" cy="849525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أمثلة لغازات تسلك سلوكاً مثالياً : ( تكون قوى التجاذب ضعيفة )</a:t>
            </a:r>
            <a:endParaRPr lang="en-US" altLang="ar-AE" sz="40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57809" y="2322442"/>
            <a:ext cx="11608903" cy="966668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 أحادية الذرة وغير قطبية كالغازات النبيلة مثل </a:t>
            </a:r>
            <a:r>
              <a:rPr lang="en-US" altLang="ar-AE" sz="4000" b="1" kern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, Ne  , He 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600200" y="4456042"/>
            <a:ext cx="8991600" cy="784698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2- ثنائية الذرة وغير قطبية :مثل</a:t>
            </a:r>
            <a:r>
              <a:rPr lang="en-US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en-US" altLang="ar-AE" sz="4000" b="1" kern="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N</a:t>
            </a:r>
            <a:r>
              <a:rPr lang="en-US" altLang="ar-AE" sz="4000" b="1" kern="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ar-AE" sz="4000" b="1" ker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3879" y="6400800"/>
            <a:ext cx="1816274" cy="3256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300514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 animBg="1"/>
      <p:bldP spid="27652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752600" y="304800"/>
            <a:ext cx="8610600" cy="6096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أمثلة لغازات تنحرف عن السلوك المثالي :</a:t>
            </a:r>
            <a:endParaRPr lang="en-US" altLang="ar-AE" sz="4000" b="1" ker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1295400"/>
            <a:ext cx="12032974" cy="14478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شديدة القطبية : مثل الأمونيا </a:t>
            </a:r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ar-AE" sz="4000" b="1" kern="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ar-SA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وكلوريد الهيدروجين </a:t>
            </a:r>
            <a:r>
              <a:rPr lang="en-US" altLang="ar-AE" sz="4000" b="1" kern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ar-SA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وبخار الماء</a:t>
            </a:r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ar-AE" sz="4000" b="1" kern="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ar-AE" sz="40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18051" y="3048000"/>
            <a:ext cx="11370365" cy="1842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latin typeface="Times New Roman" panose="02020603050405020304" pitchFamily="18" charset="0"/>
                <a:cs typeface="Times New Roman" panose="02020603050405020304" pitchFamily="18" charset="0"/>
              </a:rPr>
              <a:t> * كلما </a:t>
            </a:r>
            <a:r>
              <a:rPr lang="ar-SA" altLang="ar-AE" sz="4000" b="1" ker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ازدادت قطبية</a:t>
            </a:r>
            <a:r>
              <a:rPr lang="ar-SA" altLang="ar-AE" sz="4000" b="1" kern="0">
                <a:latin typeface="Times New Roman" panose="02020603050405020304" pitchFamily="18" charset="0"/>
                <a:cs typeface="Times New Roman" panose="02020603050405020304" pitchFamily="18" charset="0"/>
              </a:rPr>
              <a:t> جزيئات الغاز </a:t>
            </a:r>
            <a:r>
              <a:rPr lang="ar-SA" altLang="ar-AE" sz="4000" b="1" ker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تزيد قوى التجاذب</a:t>
            </a:r>
            <a:r>
              <a:rPr lang="ar-SA" altLang="ar-AE" sz="4000" b="1" kern="0">
                <a:latin typeface="Times New Roman" panose="02020603050405020304" pitchFamily="18" charset="0"/>
                <a:cs typeface="Times New Roman" panose="02020603050405020304" pitchFamily="18" charset="0"/>
              </a:rPr>
              <a:t> بينها </a:t>
            </a:r>
            <a:r>
              <a:rPr lang="ar-SA" altLang="ar-AE" sz="4000" b="1" ker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فيزيد الانحراف</a:t>
            </a:r>
            <a:r>
              <a:rPr lang="ar-SA" altLang="ar-AE" sz="4000" b="1" kern="0">
                <a:latin typeface="Times New Roman" panose="02020603050405020304" pitchFamily="18" charset="0"/>
                <a:cs typeface="Times New Roman" panose="02020603050405020304" pitchFamily="18" charset="0"/>
              </a:rPr>
              <a:t> عن السلوك المثالي . </a:t>
            </a:r>
            <a:endParaRPr lang="en-US" altLang="ar-AE" sz="4000" b="1" ker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51353" y="6400800"/>
            <a:ext cx="1791222" cy="288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00172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  <p:bldP spid="28676" grpId="0" animBg="1"/>
      <p:bldP spid="28677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18052" y="381000"/>
            <a:ext cx="11714922" cy="160020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فسر:</a:t>
            </a:r>
            <a:r>
              <a:rPr lang="ar-AE" altLang="ar-AE" sz="40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AE" sz="40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غاز الأمونيا ينحرف كثيراً عن السلوك المثالي مقارنة مع غاز الهيدروجين .</a:t>
            </a:r>
            <a:endParaRPr lang="en-US" altLang="ar-AE" sz="40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466537" y="2122524"/>
            <a:ext cx="8548047" cy="742122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ج- لأن الأمونيا قطبي  والهيدروجين غير قطبي .</a:t>
            </a:r>
            <a:endParaRPr lang="en-US" altLang="ar-AE" sz="4000" b="1" ker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3879" y="6438378"/>
            <a:ext cx="1803748" cy="2004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07960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29699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304800"/>
            <a:ext cx="12191999" cy="827964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س: أي الغازات التالية يبدي انحرافاً ملموساً عن السلوك المثالي ولماذا ؟</a:t>
            </a:r>
            <a:endParaRPr lang="en-US" altLang="ar-AE" sz="4000" b="1" ker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261815" y="1295384"/>
            <a:ext cx="8426601" cy="697173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ar-AE" sz="40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  , NH</a:t>
            </a:r>
            <a:r>
              <a:rPr lang="en-US" altLang="ar-AE" sz="4000" b="1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  <a:r>
              <a:rPr lang="en-US" altLang="ar-AE" sz="40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,H</a:t>
            </a:r>
            <a:r>
              <a:rPr lang="en-US" altLang="ar-AE" sz="4000" b="1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ar-AE" sz="40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, N</a:t>
            </a:r>
            <a:r>
              <a:rPr lang="en-US" altLang="ar-AE" sz="4000" b="1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en-US" altLang="ar-AE" sz="40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H</a:t>
            </a:r>
            <a:r>
              <a:rPr lang="en-US" altLang="ar-AE" sz="4000" b="1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ar-AE" sz="40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,HCl  ,O</a:t>
            </a:r>
            <a:r>
              <a:rPr lang="en-US" altLang="ar-AE" sz="4000" b="1" kern="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ar-AE" sz="40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131558" y="2448635"/>
            <a:ext cx="6134669" cy="74494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ج- </a:t>
            </a:r>
            <a:r>
              <a:rPr lang="en-US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altLang="ar-AE" sz="4000" b="1" kern="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,H</a:t>
            </a:r>
            <a:r>
              <a:rPr lang="en-US" altLang="ar-AE" sz="4000" b="1" kern="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O,HCl</a:t>
            </a:r>
            <a:r>
              <a:rPr lang="ar-SA" altLang="ar-AE" sz="4000" b="1" ker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لأنها قطبية</a:t>
            </a:r>
            <a:endParaRPr lang="en-US" altLang="ar-AE" sz="4000" b="1" ker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6405" y="6400800"/>
            <a:ext cx="1778696" cy="288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50323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  <p:bldP spid="30723" grpId="0" animBg="1"/>
      <p:bldP spid="30724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 rot="19041178">
            <a:off x="3048000" y="2209800"/>
            <a:ext cx="2667000" cy="6096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spcBef>
                <a:spcPct val="20000"/>
              </a:spcBef>
            </a:pPr>
            <a:r>
              <a:rPr lang="ar-SA" altLang="ar-AE" sz="4500" b="1"/>
              <a:t>القسم </a:t>
            </a:r>
            <a:r>
              <a:rPr lang="en-US" altLang="ar-AE" sz="4500" b="1"/>
              <a:t>5</a:t>
            </a:r>
            <a:r>
              <a:rPr lang="ar-SA" altLang="ar-AE" sz="4500" b="1"/>
              <a:t>-</a:t>
            </a:r>
            <a:r>
              <a:rPr lang="en-US" altLang="ar-AE" sz="4500" b="1"/>
              <a:t>3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 rot="19203817">
            <a:off x="2209800" y="2971800"/>
            <a:ext cx="7315200" cy="10668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r>
              <a:rPr lang="ar-SA" altLang="ar-AE" sz="6000" b="1"/>
              <a:t>الحسابات الكيميائية للغازات </a:t>
            </a:r>
            <a:endParaRPr lang="en-US" altLang="ar-AE" sz="6000" b="1"/>
          </a:p>
        </p:txBody>
      </p:sp>
      <p:sp>
        <p:nvSpPr>
          <p:cNvPr id="2" name="Rectangle 1"/>
          <p:cNvSpPr/>
          <p:nvPr/>
        </p:nvSpPr>
        <p:spPr>
          <a:xfrm>
            <a:off x="688932" y="6413326"/>
            <a:ext cx="1753643" cy="288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67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/>
      <p:bldP spid="32771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6477000" y="152400"/>
            <a:ext cx="3962400" cy="6858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spcBef>
                <a:spcPct val="20000"/>
              </a:spcBef>
            </a:pPr>
            <a:r>
              <a:rPr lang="ar-SA" altLang="ar-AE" sz="5000" b="1"/>
              <a:t>مؤشرات الأداء :</a:t>
            </a:r>
            <a:endParaRPr lang="en-US" altLang="ar-AE" sz="5000" b="1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290945" y="1447800"/>
            <a:ext cx="11623963" cy="165561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/>
              <a:t>*يطبق قانون جايلوساك لحجوم الغازات المتحدة وقانون أفوجادرو في حساب حجوم الغازات في التفاعلات الكيميائية .</a:t>
            </a:r>
            <a:endParaRPr lang="en-US" altLang="ar-AE" sz="4500" b="1"/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290945" y="3810000"/>
            <a:ext cx="11623963" cy="173181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5000" b="1" dirty="0"/>
              <a:t>*يوظف المعادلة الكيميائية لتحديد النسب الحجمية للمتفاعلات الغازية أو النواتج أو كلتيهما .</a:t>
            </a:r>
            <a:endParaRPr lang="en-US" altLang="ar-AE" sz="5000" b="1" dirty="0"/>
          </a:p>
        </p:txBody>
      </p:sp>
      <p:sp>
        <p:nvSpPr>
          <p:cNvPr id="2" name="Rectangle 1"/>
          <p:cNvSpPr/>
          <p:nvPr/>
        </p:nvSpPr>
        <p:spPr>
          <a:xfrm>
            <a:off x="651353" y="6425852"/>
            <a:ext cx="1841326" cy="288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3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build="p"/>
      <p:bldP spid="58373" grpId="0" animBg="1"/>
      <p:bldP spid="58374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166255" y="1219200"/>
            <a:ext cx="11693235" cy="18288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5000" b="1"/>
              <a:t>*يوظف النسب الحجمية وقوانين الغازات </a:t>
            </a:r>
            <a:r>
              <a:rPr lang="ar-SA" altLang="ar-AE" sz="4500" b="1"/>
              <a:t>في حساب حجوم</a:t>
            </a:r>
            <a:r>
              <a:rPr lang="ar-SA" altLang="ar-AE" sz="5000" b="1"/>
              <a:t> المتفاعلات والنواتج الغازية وكتلها وكياتها المولية . </a:t>
            </a:r>
            <a:endParaRPr lang="en-US" altLang="ar-AE" sz="5000" b="1"/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5715000" y="152400"/>
            <a:ext cx="4724400" cy="6858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spcBef>
                <a:spcPct val="20000"/>
              </a:spcBef>
            </a:pPr>
            <a:r>
              <a:rPr lang="ar-SA" altLang="ar-AE" sz="5000" b="1"/>
              <a:t>مؤشرات الأداء : تابع</a:t>
            </a:r>
            <a:endParaRPr lang="en-US" altLang="ar-AE" sz="5000" b="1"/>
          </a:p>
        </p:txBody>
      </p:sp>
      <p:sp>
        <p:nvSpPr>
          <p:cNvPr id="2" name="Rectangle 1"/>
          <p:cNvSpPr/>
          <p:nvPr/>
        </p:nvSpPr>
        <p:spPr>
          <a:xfrm>
            <a:off x="626301" y="6363222"/>
            <a:ext cx="1903957" cy="300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0" grpId="0" animBg="1"/>
      <p:bldP spid="111621" grpId="0" build="p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1316182" y="152400"/>
            <a:ext cx="2265218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 dirty="0">
                <a:solidFill>
                  <a:srgbClr val="CC3300"/>
                </a:solidFill>
              </a:rPr>
              <a:t>2CO</a:t>
            </a:r>
            <a:r>
              <a:rPr lang="en-US" altLang="ar-AE" sz="4500" b="1" baseline="-25000" dirty="0">
                <a:solidFill>
                  <a:srgbClr val="CC3300"/>
                </a:solidFill>
              </a:rPr>
              <a:t>(g)</a:t>
            </a:r>
            <a:r>
              <a:rPr lang="en-US" altLang="ar-AE" sz="4500" b="1" dirty="0">
                <a:solidFill>
                  <a:srgbClr val="CC3300"/>
                </a:solidFill>
              </a:rPr>
              <a:t> </a:t>
            </a:r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3886200" y="152400"/>
            <a:ext cx="685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ar-AE" sz="4500" b="1">
                <a:solidFill>
                  <a:srgbClr val="CC3300"/>
                </a:solidFill>
              </a:rPr>
              <a:t>+ </a:t>
            </a:r>
          </a:p>
        </p:txBody>
      </p: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4876800" y="152400"/>
            <a:ext cx="1828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>
                <a:solidFill>
                  <a:srgbClr val="CC3300"/>
                </a:solidFill>
              </a:rPr>
              <a:t>O</a:t>
            </a:r>
            <a:r>
              <a:rPr lang="en-US" altLang="ar-AE" sz="4500" b="1" baseline="-25000">
                <a:solidFill>
                  <a:srgbClr val="CC3300"/>
                </a:solidFill>
              </a:rPr>
              <a:t>2(g)</a:t>
            </a:r>
            <a:r>
              <a:rPr lang="en-US" altLang="ar-AE" sz="4500" b="1">
                <a:solidFill>
                  <a:srgbClr val="CC3300"/>
                </a:solidFill>
              </a:rPr>
              <a:t> </a:t>
            </a:r>
          </a:p>
        </p:txBody>
      </p:sp>
      <p:sp>
        <p:nvSpPr>
          <p:cNvPr id="112646" name="Line 6"/>
          <p:cNvSpPr>
            <a:spLocks noChangeShapeType="1"/>
          </p:cNvSpPr>
          <p:nvPr/>
        </p:nvSpPr>
        <p:spPr bwMode="auto">
          <a:xfrm>
            <a:off x="6629400" y="533400"/>
            <a:ext cx="12954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112647" name="Rectangle 7"/>
          <p:cNvSpPr>
            <a:spLocks noChangeArrowheads="1"/>
          </p:cNvSpPr>
          <p:nvPr/>
        </p:nvSpPr>
        <p:spPr bwMode="auto">
          <a:xfrm>
            <a:off x="8077199" y="152400"/>
            <a:ext cx="2757055" cy="7620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 dirty="0">
                <a:solidFill>
                  <a:srgbClr val="CC3300"/>
                </a:solidFill>
              </a:rPr>
              <a:t>2 CO</a:t>
            </a:r>
            <a:r>
              <a:rPr lang="en-US" altLang="ar-AE" sz="4500" b="1" baseline="-25000" dirty="0">
                <a:solidFill>
                  <a:srgbClr val="CC3300"/>
                </a:solidFill>
              </a:rPr>
              <a:t>2(g)</a:t>
            </a:r>
            <a:r>
              <a:rPr lang="en-US" altLang="ar-AE" sz="4500" b="1" dirty="0">
                <a:solidFill>
                  <a:srgbClr val="CC3300"/>
                </a:solidFill>
              </a:rPr>
              <a:t> </a:t>
            </a:r>
          </a:p>
        </p:txBody>
      </p:sp>
      <p:sp>
        <p:nvSpPr>
          <p:cNvPr id="112648" name="Rectangle 8"/>
          <p:cNvSpPr>
            <a:spLocks noChangeArrowheads="1"/>
          </p:cNvSpPr>
          <p:nvPr/>
        </p:nvSpPr>
        <p:spPr bwMode="auto">
          <a:xfrm>
            <a:off x="1676400" y="1066800"/>
            <a:ext cx="1676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CC3300"/>
                </a:solidFill>
              </a:rPr>
              <a:t>جزيئان</a:t>
            </a:r>
            <a:endParaRPr lang="en-US" altLang="ar-AE" sz="4500" b="1">
              <a:solidFill>
                <a:srgbClr val="CC3300"/>
              </a:solidFill>
            </a:endParaRPr>
          </a:p>
        </p:txBody>
      </p:sp>
      <p:sp>
        <p:nvSpPr>
          <p:cNvPr id="112649" name="Rectangle 9"/>
          <p:cNvSpPr>
            <a:spLocks noChangeArrowheads="1"/>
          </p:cNvSpPr>
          <p:nvPr/>
        </p:nvSpPr>
        <p:spPr bwMode="auto">
          <a:xfrm>
            <a:off x="4419600" y="1066800"/>
            <a:ext cx="2438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CC3300"/>
                </a:solidFill>
              </a:rPr>
              <a:t>جزيء واحد</a:t>
            </a:r>
            <a:endParaRPr lang="en-US" altLang="ar-AE" sz="4500" b="1">
              <a:solidFill>
                <a:srgbClr val="CC3300"/>
              </a:solidFill>
            </a:endParaRPr>
          </a:p>
        </p:txBody>
      </p:sp>
      <p:sp>
        <p:nvSpPr>
          <p:cNvPr id="112650" name="Rectangle 10"/>
          <p:cNvSpPr>
            <a:spLocks noChangeArrowheads="1"/>
          </p:cNvSpPr>
          <p:nvPr/>
        </p:nvSpPr>
        <p:spPr bwMode="auto">
          <a:xfrm>
            <a:off x="8610600" y="1066800"/>
            <a:ext cx="1676400" cy="6858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CC3300"/>
                </a:solidFill>
              </a:rPr>
              <a:t>جزيئان</a:t>
            </a:r>
            <a:endParaRPr lang="en-US" altLang="ar-AE" sz="4500" b="1">
              <a:solidFill>
                <a:srgbClr val="CC3300"/>
              </a:solidFill>
            </a:endParaRPr>
          </a:p>
        </p:txBody>
      </p:sp>
      <p:sp>
        <p:nvSpPr>
          <p:cNvPr id="112651" name="Rectangle 11"/>
          <p:cNvSpPr>
            <a:spLocks noChangeArrowheads="1"/>
          </p:cNvSpPr>
          <p:nvPr/>
        </p:nvSpPr>
        <p:spPr bwMode="auto">
          <a:xfrm>
            <a:off x="1828800" y="1905000"/>
            <a:ext cx="19050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>
                <a:solidFill>
                  <a:srgbClr val="CC3300"/>
                </a:solidFill>
              </a:rPr>
              <a:t>2 mol</a:t>
            </a:r>
          </a:p>
        </p:txBody>
      </p:sp>
      <p:sp>
        <p:nvSpPr>
          <p:cNvPr id="112652" name="Rectangle 12"/>
          <p:cNvSpPr>
            <a:spLocks noChangeArrowheads="1"/>
          </p:cNvSpPr>
          <p:nvPr/>
        </p:nvSpPr>
        <p:spPr bwMode="auto">
          <a:xfrm>
            <a:off x="4876800" y="1981200"/>
            <a:ext cx="16764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>
                <a:solidFill>
                  <a:srgbClr val="CC3300"/>
                </a:solidFill>
              </a:rPr>
              <a:t>1mol</a:t>
            </a:r>
          </a:p>
        </p:txBody>
      </p:sp>
      <p:sp>
        <p:nvSpPr>
          <p:cNvPr id="112653" name="Rectangle 13"/>
          <p:cNvSpPr>
            <a:spLocks noChangeArrowheads="1"/>
          </p:cNvSpPr>
          <p:nvPr/>
        </p:nvSpPr>
        <p:spPr bwMode="auto">
          <a:xfrm>
            <a:off x="8153400" y="1905000"/>
            <a:ext cx="1828800" cy="685800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500" b="1">
                <a:solidFill>
                  <a:srgbClr val="CC3300"/>
                </a:solidFill>
              </a:rPr>
              <a:t>2 mol</a:t>
            </a:r>
          </a:p>
        </p:txBody>
      </p:sp>
      <p:sp>
        <p:nvSpPr>
          <p:cNvPr id="112654" name="Rectangle 14"/>
          <p:cNvSpPr>
            <a:spLocks noChangeArrowheads="1"/>
          </p:cNvSpPr>
          <p:nvPr/>
        </p:nvSpPr>
        <p:spPr bwMode="auto">
          <a:xfrm>
            <a:off x="1752600" y="2895600"/>
            <a:ext cx="1600200" cy="685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CC3300"/>
                </a:solidFill>
              </a:rPr>
              <a:t>حجمان</a:t>
            </a:r>
            <a:endParaRPr lang="en-US" altLang="ar-AE" sz="4500" b="1">
              <a:solidFill>
                <a:srgbClr val="CC3300"/>
              </a:solidFill>
            </a:endParaRPr>
          </a:p>
        </p:txBody>
      </p:sp>
      <p:sp>
        <p:nvSpPr>
          <p:cNvPr id="112655" name="Rectangle 15"/>
          <p:cNvSpPr>
            <a:spLocks noChangeArrowheads="1"/>
          </p:cNvSpPr>
          <p:nvPr/>
        </p:nvSpPr>
        <p:spPr bwMode="auto">
          <a:xfrm>
            <a:off x="4800600" y="2819400"/>
            <a:ext cx="2133600" cy="685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CC3300"/>
                </a:solidFill>
              </a:rPr>
              <a:t>حجم واحد</a:t>
            </a:r>
            <a:endParaRPr lang="en-US" altLang="ar-AE" sz="4500" b="1">
              <a:solidFill>
                <a:srgbClr val="CC3300"/>
              </a:solidFill>
            </a:endParaRPr>
          </a:p>
        </p:txBody>
      </p:sp>
      <p:sp>
        <p:nvSpPr>
          <p:cNvPr id="112656" name="Rectangle 16"/>
          <p:cNvSpPr>
            <a:spLocks noChangeArrowheads="1"/>
          </p:cNvSpPr>
          <p:nvPr/>
        </p:nvSpPr>
        <p:spPr bwMode="auto">
          <a:xfrm>
            <a:off x="8382000" y="2895600"/>
            <a:ext cx="1524000" cy="685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CC3300"/>
                </a:solidFill>
              </a:rPr>
              <a:t>حجمان</a:t>
            </a:r>
            <a:endParaRPr lang="en-US" altLang="ar-AE" sz="4500" b="1">
              <a:solidFill>
                <a:srgbClr val="CC3300"/>
              </a:solidFill>
            </a:endParaRPr>
          </a:p>
        </p:txBody>
      </p:sp>
      <p:sp>
        <p:nvSpPr>
          <p:cNvPr id="112657" name="Rectangle 17"/>
          <p:cNvSpPr>
            <a:spLocks noChangeArrowheads="1"/>
          </p:cNvSpPr>
          <p:nvPr/>
        </p:nvSpPr>
        <p:spPr bwMode="auto">
          <a:xfrm>
            <a:off x="4953000" y="3886200"/>
            <a:ext cx="5486400" cy="685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 dirty="0">
                <a:solidFill>
                  <a:srgbClr val="CC3300"/>
                </a:solidFill>
              </a:rPr>
              <a:t>النسب الحجمية المتوقعة :</a:t>
            </a:r>
            <a:endParaRPr lang="en-US" altLang="ar-AE" sz="4500" b="1" dirty="0">
              <a:solidFill>
                <a:srgbClr val="CC3300"/>
              </a:solidFill>
            </a:endParaRPr>
          </a:p>
        </p:txBody>
      </p:sp>
      <p:sp>
        <p:nvSpPr>
          <p:cNvPr id="112658" name="Rectangle 18"/>
          <p:cNvSpPr>
            <a:spLocks noChangeArrowheads="1"/>
          </p:cNvSpPr>
          <p:nvPr/>
        </p:nvSpPr>
        <p:spPr bwMode="auto">
          <a:xfrm>
            <a:off x="7315200" y="4876800"/>
            <a:ext cx="3200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chemeClr val="bg1"/>
                </a:solidFill>
              </a:rPr>
              <a:t>حجمان من </a:t>
            </a:r>
            <a:r>
              <a:rPr lang="en-US" altLang="ar-AE" sz="4500" b="1">
                <a:solidFill>
                  <a:schemeClr val="bg1"/>
                </a:solidFill>
              </a:rPr>
              <a:t>CO</a:t>
            </a:r>
          </a:p>
        </p:txBody>
      </p:sp>
      <p:sp>
        <p:nvSpPr>
          <p:cNvPr id="112659" name="Line 19"/>
          <p:cNvSpPr>
            <a:spLocks noChangeShapeType="1"/>
          </p:cNvSpPr>
          <p:nvPr/>
        </p:nvSpPr>
        <p:spPr bwMode="auto">
          <a:xfrm>
            <a:off x="7162800" y="5638800"/>
            <a:ext cx="3276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>
              <a:solidFill>
                <a:schemeClr val="bg1"/>
              </a:solidFill>
            </a:endParaRPr>
          </a:p>
        </p:txBody>
      </p:sp>
      <p:sp>
        <p:nvSpPr>
          <p:cNvPr id="112660" name="Rectangle 20"/>
          <p:cNvSpPr>
            <a:spLocks noChangeArrowheads="1"/>
          </p:cNvSpPr>
          <p:nvPr/>
        </p:nvSpPr>
        <p:spPr bwMode="auto">
          <a:xfrm>
            <a:off x="7315200" y="5715000"/>
            <a:ext cx="31242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chemeClr val="bg1"/>
                </a:solidFill>
              </a:rPr>
              <a:t>حجم واحد</a:t>
            </a:r>
            <a:r>
              <a:rPr lang="en-US" altLang="ar-AE" sz="4500" b="1">
                <a:solidFill>
                  <a:schemeClr val="bg1"/>
                </a:solidFill>
              </a:rPr>
              <a:t> O</a:t>
            </a:r>
            <a:r>
              <a:rPr lang="en-US" altLang="ar-AE" sz="4500" b="1" baseline="-25000">
                <a:solidFill>
                  <a:schemeClr val="bg1"/>
                </a:solidFill>
              </a:rPr>
              <a:t>2</a:t>
            </a:r>
            <a:r>
              <a:rPr lang="en-US" altLang="ar-AE" sz="45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663879" y="6400800"/>
            <a:ext cx="1778696" cy="3131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2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2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2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2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12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12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12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12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12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12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12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1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112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animBg="1"/>
      <p:bldP spid="112644" grpId="0" animBg="1"/>
      <p:bldP spid="112645" grpId="0" animBg="1"/>
      <p:bldP spid="112647" grpId="0" animBg="1"/>
      <p:bldP spid="112648" grpId="0" animBg="1"/>
      <p:bldP spid="112649" grpId="0" animBg="1"/>
      <p:bldP spid="112650" grpId="0" animBg="1"/>
      <p:bldP spid="112651" grpId="0" animBg="1"/>
      <p:bldP spid="112652" grpId="0" animBg="1"/>
      <p:bldP spid="112653" grpId="0" animBg="1"/>
      <p:bldP spid="112654" grpId="0" animBg="1"/>
      <p:bldP spid="112655" grpId="0" animBg="1"/>
      <p:bldP spid="112656" grpId="0" animBg="1"/>
      <p:bldP spid="112657" grpId="0" animBg="1"/>
      <p:bldP spid="112658" grpId="0" animBg="1"/>
      <p:bldP spid="112660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7239000" y="228600"/>
            <a:ext cx="31242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CC3300"/>
                </a:solidFill>
              </a:rPr>
              <a:t>حجم واحد</a:t>
            </a:r>
            <a:r>
              <a:rPr lang="en-US" altLang="ar-AE" sz="4500" b="1">
                <a:solidFill>
                  <a:srgbClr val="CC3300"/>
                </a:solidFill>
              </a:rPr>
              <a:t> O</a:t>
            </a:r>
            <a:r>
              <a:rPr lang="en-US" altLang="ar-AE" sz="4500" b="1" baseline="-25000">
                <a:solidFill>
                  <a:srgbClr val="CC3300"/>
                </a:solidFill>
              </a:rPr>
              <a:t>2</a:t>
            </a:r>
            <a:r>
              <a:rPr lang="en-US" altLang="ar-AE" sz="4500" b="1">
                <a:solidFill>
                  <a:srgbClr val="CC3300"/>
                </a:solidFill>
              </a:rPr>
              <a:t> </a:t>
            </a:r>
          </a:p>
        </p:txBody>
      </p:sp>
      <p:sp>
        <p:nvSpPr>
          <p:cNvPr id="125955" name="Line 3"/>
          <p:cNvSpPr>
            <a:spLocks noChangeShapeType="1"/>
          </p:cNvSpPr>
          <p:nvPr/>
        </p:nvSpPr>
        <p:spPr bwMode="auto">
          <a:xfrm>
            <a:off x="6934200" y="990600"/>
            <a:ext cx="36576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6691744" y="1066800"/>
            <a:ext cx="3900055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 dirty="0">
                <a:solidFill>
                  <a:srgbClr val="CC3300"/>
                </a:solidFill>
              </a:rPr>
              <a:t>حجمين من </a:t>
            </a:r>
            <a:r>
              <a:rPr lang="en-US" altLang="ar-AE" sz="4500" b="1" dirty="0">
                <a:solidFill>
                  <a:srgbClr val="CC3300"/>
                </a:solidFill>
              </a:rPr>
              <a:t> CO</a:t>
            </a:r>
            <a:r>
              <a:rPr lang="en-US" altLang="ar-AE" sz="4500" b="1" baseline="-25000" dirty="0">
                <a:solidFill>
                  <a:srgbClr val="CC3300"/>
                </a:solidFill>
              </a:rPr>
              <a:t>2</a:t>
            </a:r>
            <a:r>
              <a:rPr lang="en-US" altLang="ar-AE" sz="4500" b="1" dirty="0">
                <a:solidFill>
                  <a:srgbClr val="CC3300"/>
                </a:solidFill>
              </a:rPr>
              <a:t> </a:t>
            </a:r>
          </a:p>
        </p:txBody>
      </p:sp>
      <p:sp>
        <p:nvSpPr>
          <p:cNvPr id="125957" name="Rectangle 5"/>
          <p:cNvSpPr>
            <a:spLocks noChangeArrowheads="1"/>
          </p:cNvSpPr>
          <p:nvPr/>
        </p:nvSpPr>
        <p:spPr bwMode="auto">
          <a:xfrm>
            <a:off x="7162800" y="2971800"/>
            <a:ext cx="3200400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CC3300"/>
                </a:solidFill>
              </a:rPr>
              <a:t>حجمان من </a:t>
            </a:r>
            <a:r>
              <a:rPr lang="en-US" altLang="ar-AE" sz="4500" b="1">
                <a:solidFill>
                  <a:srgbClr val="CC3300"/>
                </a:solidFill>
              </a:rPr>
              <a:t>CO</a:t>
            </a:r>
          </a:p>
        </p:txBody>
      </p:sp>
      <p:sp>
        <p:nvSpPr>
          <p:cNvPr id="125958" name="Line 6"/>
          <p:cNvSpPr>
            <a:spLocks noChangeShapeType="1"/>
          </p:cNvSpPr>
          <p:nvPr/>
        </p:nvSpPr>
        <p:spPr bwMode="auto">
          <a:xfrm>
            <a:off x="6934200" y="3733800"/>
            <a:ext cx="36576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125959" name="Rectangle 7"/>
          <p:cNvSpPr>
            <a:spLocks noChangeArrowheads="1"/>
          </p:cNvSpPr>
          <p:nvPr/>
        </p:nvSpPr>
        <p:spPr bwMode="auto">
          <a:xfrm>
            <a:off x="6691744" y="3810000"/>
            <a:ext cx="3900056" cy="6858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CC3300"/>
                </a:solidFill>
              </a:rPr>
              <a:t>حجمين من </a:t>
            </a:r>
            <a:r>
              <a:rPr lang="en-US" altLang="ar-AE" sz="4500" b="1">
                <a:solidFill>
                  <a:srgbClr val="CC3300"/>
                </a:solidFill>
              </a:rPr>
              <a:t> CO</a:t>
            </a:r>
            <a:r>
              <a:rPr lang="en-US" altLang="ar-AE" sz="4500" b="1" baseline="-25000">
                <a:solidFill>
                  <a:srgbClr val="CC3300"/>
                </a:solidFill>
              </a:rPr>
              <a:t>2</a:t>
            </a:r>
            <a:r>
              <a:rPr lang="en-US" altLang="ar-AE" sz="4500" b="1">
                <a:solidFill>
                  <a:srgbClr val="CC3300"/>
                </a:solidFill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601249" y="6300592"/>
            <a:ext cx="1891430" cy="413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66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5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 animBg="1"/>
      <p:bldP spid="125956" grpId="0" animBg="1"/>
      <p:bldP spid="125957" grpId="0" animBg="1"/>
      <p:bldP spid="125959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114</a:t>
            </a:fld>
            <a:endParaRPr lang="en-US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8350421" y="1851992"/>
            <a:ext cx="13287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72401" y="3020449"/>
            <a:ext cx="10933044" cy="132343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AE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النسب المولية :  </a:t>
            </a:r>
            <a:r>
              <a:rPr kumimoji="0" lang="en-US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2mol H</a:t>
            </a:r>
            <a:r>
              <a:rPr kumimoji="0" lang="en-US" altLang="ar-AE" sz="40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/ 1mol Cl</a:t>
            </a:r>
            <a:r>
              <a:rPr kumimoji="0" lang="en-US" altLang="ar-AE" sz="40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AE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وهكذا</a:t>
            </a:r>
            <a:endParaRPr kumimoji="0" lang="en-US" altLang="ar-A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AE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النسب الحجمية :  </a:t>
            </a:r>
            <a:r>
              <a:rPr kumimoji="0" lang="en-US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2L H</a:t>
            </a:r>
            <a:r>
              <a:rPr kumimoji="0" lang="en-US" altLang="ar-AE" sz="40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/ 1L Cl</a:t>
            </a:r>
            <a:r>
              <a:rPr kumimoji="0" lang="en-US" altLang="ar-AE" sz="40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ar-AE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وهكذا</a:t>
            </a:r>
            <a:endParaRPr kumimoji="0" lang="ar-AE" altLang="ar-A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مجموعة 7"/>
          <p:cNvGrpSpPr/>
          <p:nvPr/>
        </p:nvGrpSpPr>
        <p:grpSpPr>
          <a:xfrm>
            <a:off x="821634" y="220886"/>
            <a:ext cx="10933044" cy="1938992"/>
            <a:chOff x="795130" y="836113"/>
            <a:chExt cx="10933044" cy="1938992"/>
          </a:xfrm>
        </p:grpSpPr>
        <p:sp>
          <p:nvSpPr>
            <p:cNvPr id="3" name="Rectangle 1"/>
            <p:cNvSpPr>
              <a:spLocks noChangeArrowheads="1"/>
            </p:cNvSpPr>
            <p:nvPr/>
          </p:nvSpPr>
          <p:spPr bwMode="auto">
            <a:xfrm>
              <a:off x="795130" y="836113"/>
              <a:ext cx="10933044" cy="193899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الغازات في التفاعل تكون تحت نفس الظروف.</a:t>
              </a:r>
              <a:endParaRPr kumimoji="0" lang="en-US" altLang="ar-A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النسب الحجمية تساوي النسب المولية في التفاعل.</a:t>
              </a:r>
              <a:endParaRPr kumimoji="0" lang="en-US" altLang="ar-A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                      2 H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  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+   Cl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               2HCl</a:t>
              </a:r>
              <a:endParaRPr kumimoji="0" lang="en-US" altLang="ar-AE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" name="Line 4"/>
            <p:cNvSpPr>
              <a:spLocks noChangeShapeType="1"/>
            </p:cNvSpPr>
            <p:nvPr/>
          </p:nvSpPr>
          <p:spPr bwMode="auto">
            <a:xfrm>
              <a:off x="8350421" y="2358404"/>
              <a:ext cx="132873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63879" y="6375748"/>
            <a:ext cx="1791222" cy="275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ChangeArrowheads="1"/>
          </p:cNvSpPr>
          <p:nvPr/>
        </p:nvSpPr>
        <p:spPr bwMode="auto">
          <a:xfrm>
            <a:off x="3505200" y="228600"/>
            <a:ext cx="5486400" cy="6858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spcBef>
                <a:spcPct val="20000"/>
              </a:spcBef>
            </a:pPr>
            <a:r>
              <a:rPr lang="ar-SA" altLang="ar-AE" sz="5000" b="1" dirty="0">
                <a:solidFill>
                  <a:srgbClr val="FF0000"/>
                </a:solidFill>
              </a:rPr>
              <a:t>حسابات الحجم – الحجم </a:t>
            </a:r>
            <a:endParaRPr lang="en-US" altLang="ar-AE" sz="5000" b="1" dirty="0">
              <a:solidFill>
                <a:srgbClr val="FF0000"/>
              </a:solidFill>
            </a:endParaRPr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1904999" y="2209800"/>
            <a:ext cx="9857509" cy="79663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 dirty="0"/>
              <a:t>تحت نفس الشروط ، تستخدم النسب الحجمية .</a:t>
            </a:r>
            <a:endParaRPr lang="en-US" altLang="ar-AE" sz="4800" b="1" dirty="0"/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540327" y="3713018"/>
            <a:ext cx="11333017" cy="775855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وبنفس طريقة استخدام النسب المولية التي مرت سابقاً 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0327" y="6363222"/>
            <a:ext cx="1989931" cy="3382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63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 build="p" animBg="1"/>
      <p:bldP spid="124931" grpId="0" animBg="1"/>
      <p:bldP spid="124933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649357" y="467139"/>
            <a:ext cx="10641495" cy="5638800"/>
            <a:chOff x="649357" y="467139"/>
            <a:chExt cx="10641495" cy="5638800"/>
          </a:xfrm>
        </p:grpSpPr>
        <p:sp>
          <p:nvSpPr>
            <p:cNvPr id="123907" name="Rectangle 3"/>
            <p:cNvSpPr>
              <a:spLocks noChangeArrowheads="1"/>
            </p:cNvSpPr>
            <p:nvPr/>
          </p:nvSpPr>
          <p:spPr bwMode="auto">
            <a:xfrm>
              <a:off x="649357" y="467139"/>
              <a:ext cx="10641495" cy="563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/>
              <a:r>
                <a:rPr lang="ar-SA" altLang="ar-AE" sz="4200" b="1"/>
                <a:t>يستخدم غاز البروبان أحياناً كوقود للطهي والتدفئة ويتم احتراق البروبان احتراقاً تاماً وفقاً للمعادلة التالية </a:t>
              </a:r>
              <a:r>
                <a:rPr lang="en-US" altLang="ar-AE" sz="4200" b="1"/>
                <a:t/>
              </a:r>
              <a:br>
                <a:rPr lang="en-US" altLang="ar-AE" sz="4200" b="1"/>
              </a:br>
              <a:r>
                <a:rPr lang="ar-SA" altLang="ar-AE" sz="4200" b="1"/>
                <a:t> </a:t>
              </a:r>
              <a:r>
                <a:rPr lang="en-US" altLang="ar-AE" sz="4200" b="1"/>
                <a:t>C</a:t>
              </a:r>
              <a:r>
                <a:rPr lang="en-US" altLang="ar-AE" sz="4200" b="1" baseline="-25000"/>
                <a:t>3</a:t>
              </a:r>
              <a:r>
                <a:rPr lang="en-US" altLang="ar-AE" sz="4200" b="1"/>
                <a:t>H</a:t>
              </a:r>
              <a:r>
                <a:rPr lang="en-US" altLang="ar-AE" sz="4200" b="1" baseline="-25000"/>
                <a:t>8 </a:t>
              </a:r>
              <a:r>
                <a:rPr lang="en-US" altLang="ar-AE" sz="4200" b="1"/>
                <a:t>+ 5 O</a:t>
              </a:r>
              <a:r>
                <a:rPr lang="en-US" altLang="ar-AE" sz="4200" b="1" baseline="-25000"/>
                <a:t>2                     </a:t>
              </a:r>
              <a:r>
                <a:rPr lang="en-US" altLang="ar-AE" sz="4200" b="1"/>
                <a:t>3CO</a:t>
              </a:r>
              <a:r>
                <a:rPr lang="en-US" altLang="ar-AE" sz="4200" b="1" baseline="-25000"/>
                <a:t>2 </a:t>
              </a:r>
              <a:r>
                <a:rPr lang="en-US" altLang="ar-AE" sz="4200" b="1"/>
                <a:t>+4 H</a:t>
              </a:r>
              <a:r>
                <a:rPr lang="en-US" altLang="ar-AE" sz="4200" b="1" baseline="-25000"/>
                <a:t>2</a:t>
              </a:r>
              <a:r>
                <a:rPr lang="en-US" altLang="ar-AE" sz="4200" b="1"/>
                <a:t>O</a:t>
              </a:r>
              <a:r>
                <a:rPr lang="en-US" altLang="ar-AE" sz="4200" b="1" baseline="-25000"/>
                <a:t> </a:t>
              </a:r>
              <a:r>
                <a:rPr lang="ar-SA" altLang="ar-AE" sz="4200" b="1" baseline="-25000"/>
                <a:t/>
              </a:r>
              <a:br>
                <a:rPr lang="ar-SA" altLang="ar-AE" sz="4200" b="1" baseline="-25000"/>
              </a:br>
              <a:r>
                <a:rPr lang="ar-SA" altLang="ar-AE" sz="4200" b="1"/>
                <a:t>أ- ما حجم الأكسجين باللتر اللازم لاحتراق</a:t>
              </a:r>
              <a:r>
                <a:rPr lang="en-US" altLang="ar-AE" sz="4200" b="1"/>
                <a:t>0.350L</a:t>
              </a:r>
              <a:r>
                <a:rPr lang="ar-SA" altLang="ar-AE" sz="4200" b="1"/>
                <a:t> من البروبان بصورة تامة ؟ ب- ما حجم </a:t>
              </a:r>
              <a:r>
                <a:rPr lang="en-US" altLang="ar-AE" sz="4200" b="1"/>
                <a:t>CO</a:t>
              </a:r>
              <a:r>
                <a:rPr lang="en-US" altLang="ar-AE" sz="4200" b="1" baseline="-25000"/>
                <a:t>2</a:t>
              </a:r>
              <a:r>
                <a:rPr lang="ar-SA" altLang="ar-AE" sz="4200" b="1"/>
                <a:t>الناتج ؟ افترض أن الحجوم جميعاً قيست تحت الشروط نفسها من درجة حرارة وضغط . </a:t>
              </a:r>
              <a:r>
                <a:rPr lang="ar-SA" altLang="ar-AE" sz="4200" b="1" baseline="-25000"/>
                <a:t/>
              </a:r>
              <a:br>
                <a:rPr lang="ar-SA" altLang="ar-AE" sz="4200" b="1" baseline="-25000"/>
              </a:br>
              <a:endParaRPr lang="en-US" altLang="ar-AE" sz="4200" b="1" baseline="-25000"/>
            </a:p>
          </p:txBody>
        </p:sp>
        <p:sp>
          <p:nvSpPr>
            <p:cNvPr id="123908" name="Line 4"/>
            <p:cNvSpPr>
              <a:spLocks noChangeShapeType="1"/>
            </p:cNvSpPr>
            <p:nvPr/>
          </p:nvSpPr>
          <p:spPr bwMode="auto">
            <a:xfrm>
              <a:off x="6071047" y="2448340"/>
              <a:ext cx="132873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649357" y="6413326"/>
            <a:ext cx="1843322" cy="275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9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ChangeArrowheads="1"/>
          </p:cNvSpPr>
          <p:nvPr/>
        </p:nvSpPr>
        <p:spPr bwMode="auto">
          <a:xfrm>
            <a:off x="8458200" y="152400"/>
            <a:ext cx="2057400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المعطى :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122883" name="Rectangle 3"/>
          <p:cNvSpPr>
            <a:spLocks noChangeArrowheads="1"/>
          </p:cNvSpPr>
          <p:nvPr/>
        </p:nvSpPr>
        <p:spPr bwMode="auto">
          <a:xfrm>
            <a:off x="7696200" y="1905000"/>
            <a:ext cx="24384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الحجم</a:t>
            </a:r>
            <a:r>
              <a:rPr lang="en-US" altLang="ar-AE" sz="4800" b="1">
                <a:solidFill>
                  <a:srgbClr val="CC3300"/>
                </a:solidFill>
              </a:rPr>
              <a:t>V  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4800600" y="990600"/>
            <a:ext cx="5257800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معادلة  كيميائية موزونة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122885" name="Rectangle 5"/>
          <p:cNvSpPr>
            <a:spLocks noChangeArrowheads="1"/>
          </p:cNvSpPr>
          <p:nvPr/>
        </p:nvSpPr>
        <p:spPr bwMode="auto">
          <a:xfrm>
            <a:off x="4572000" y="1905000"/>
            <a:ext cx="29718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en-US" altLang="ar-AE" sz="4800" b="1">
                <a:solidFill>
                  <a:srgbClr val="CC3300"/>
                </a:solidFill>
              </a:rPr>
              <a:t>0.350 L =</a:t>
            </a:r>
          </a:p>
        </p:txBody>
      </p:sp>
      <p:sp>
        <p:nvSpPr>
          <p:cNvPr id="122886" name="Rectangle 6"/>
          <p:cNvSpPr>
            <a:spLocks noChangeArrowheads="1"/>
          </p:cNvSpPr>
          <p:nvPr/>
        </p:nvSpPr>
        <p:spPr bwMode="auto">
          <a:xfrm>
            <a:off x="7620000" y="2971800"/>
            <a:ext cx="28956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المجهول :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122887" name="Rectangle 7"/>
          <p:cNvSpPr>
            <a:spLocks noChangeArrowheads="1"/>
          </p:cNvSpPr>
          <p:nvPr/>
        </p:nvSpPr>
        <p:spPr bwMode="auto">
          <a:xfrm>
            <a:off x="5029200" y="3962400"/>
            <a:ext cx="5105400" cy="7620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أ- حجم</a:t>
            </a:r>
            <a:r>
              <a:rPr lang="en-US" altLang="ar-AE" sz="4800" b="1">
                <a:solidFill>
                  <a:srgbClr val="CC3300"/>
                </a:solidFill>
              </a:rPr>
              <a:t>V  </a:t>
            </a:r>
            <a:r>
              <a:rPr lang="ar-SA" altLang="ar-AE" sz="4800" b="1">
                <a:solidFill>
                  <a:srgbClr val="CC3300"/>
                </a:solidFill>
              </a:rPr>
              <a:t> لـ </a:t>
            </a:r>
            <a:r>
              <a:rPr lang="en-US" altLang="ar-AE" sz="4800" b="1">
                <a:solidFill>
                  <a:srgbClr val="CC3300"/>
                </a:solidFill>
              </a:rPr>
              <a:t>O</a:t>
            </a:r>
            <a:r>
              <a:rPr lang="en-US" altLang="ar-AE" sz="4800" b="1" baseline="-25000">
                <a:solidFill>
                  <a:srgbClr val="CC3300"/>
                </a:solidFill>
              </a:rPr>
              <a:t>2</a:t>
            </a:r>
            <a:r>
              <a:rPr lang="ar-SA" altLang="ar-AE" sz="4800" b="1">
                <a:solidFill>
                  <a:srgbClr val="CC3300"/>
                </a:solidFill>
              </a:rPr>
              <a:t> باللتر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122890" name="Rectangle 10"/>
          <p:cNvSpPr>
            <a:spLocks noChangeArrowheads="1"/>
          </p:cNvSpPr>
          <p:nvPr/>
        </p:nvSpPr>
        <p:spPr bwMode="auto">
          <a:xfrm>
            <a:off x="4648200" y="5029200"/>
            <a:ext cx="5562600" cy="7620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ب- حجم</a:t>
            </a:r>
            <a:r>
              <a:rPr lang="en-US" altLang="ar-AE" sz="4800" b="1">
                <a:solidFill>
                  <a:srgbClr val="CC3300"/>
                </a:solidFill>
              </a:rPr>
              <a:t>V  </a:t>
            </a:r>
            <a:r>
              <a:rPr lang="ar-SA" altLang="ar-AE" sz="4800" b="1">
                <a:solidFill>
                  <a:srgbClr val="CC3300"/>
                </a:solidFill>
              </a:rPr>
              <a:t> لـ </a:t>
            </a:r>
            <a:r>
              <a:rPr lang="en-US" altLang="ar-AE" sz="4800" b="1">
                <a:solidFill>
                  <a:srgbClr val="CC3300"/>
                </a:solidFill>
              </a:rPr>
              <a:t>CO</a:t>
            </a:r>
            <a:r>
              <a:rPr lang="en-US" altLang="ar-AE" sz="4800" b="1" baseline="-25000">
                <a:solidFill>
                  <a:srgbClr val="CC3300"/>
                </a:solidFill>
              </a:rPr>
              <a:t>2</a:t>
            </a:r>
            <a:r>
              <a:rPr lang="ar-SA" altLang="ar-AE" sz="4800" b="1">
                <a:solidFill>
                  <a:srgbClr val="CC3300"/>
                </a:solidFill>
              </a:rPr>
              <a:t> باللتر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3775" y="6413326"/>
            <a:ext cx="1853852" cy="288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4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 animBg="1"/>
      <p:bldP spid="122883" grpId="0" animBg="1"/>
      <p:bldP spid="122884" grpId="0" animBg="1"/>
      <p:bldP spid="122885" grpId="0" animBg="1"/>
      <p:bldP spid="122886" grpId="0" animBg="1"/>
      <p:bldP spid="122887" grpId="0" animBg="1"/>
      <p:bldP spid="122890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5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4"/>
          <p:cNvGrpSpPr/>
          <p:nvPr/>
        </p:nvGrpSpPr>
        <p:grpSpPr>
          <a:xfrm>
            <a:off x="277091" y="381000"/>
            <a:ext cx="11471563" cy="2893099"/>
            <a:chOff x="277091" y="381000"/>
            <a:chExt cx="11471563" cy="2893099"/>
          </a:xfrm>
        </p:grpSpPr>
        <p:sp>
          <p:nvSpPr>
            <p:cNvPr id="65538" name="Rectangle 1"/>
            <p:cNvSpPr>
              <a:spLocks noChangeArrowheads="1"/>
            </p:cNvSpPr>
            <p:nvPr/>
          </p:nvSpPr>
          <p:spPr bwMode="auto">
            <a:xfrm>
              <a:off x="277091" y="381000"/>
              <a:ext cx="11471563" cy="2123658"/>
            </a:xfrm>
            <a:prstGeom prst="rect">
              <a:avLst/>
            </a:prstGeom>
            <a:solidFill>
              <a:srgbClr val="CC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/>
              <a:r>
                <a:rPr lang="ar-AE" altLang="ar-AE" sz="4400" b="1" dirty="0">
                  <a:solidFill>
                    <a:schemeClr val="bg1"/>
                  </a:solidFill>
                </a:rPr>
                <a:t>عند احتراق الهيدروجين ينتج بخار الماء وفقا للمعادلة غير الموزونة فما حجم بخار الماء إذا استهلك</a:t>
              </a:r>
              <a:r>
                <a:rPr lang="en-US" altLang="ar-AE" sz="4400" b="1" dirty="0">
                  <a:solidFill>
                    <a:schemeClr val="bg1"/>
                  </a:solidFill>
                </a:rPr>
                <a:t> 12 L </a:t>
              </a:r>
              <a:r>
                <a:rPr lang="ar-AE" altLang="ar-AE" sz="4400" b="1" dirty="0">
                  <a:solidFill>
                    <a:schemeClr val="bg1"/>
                  </a:solidFill>
                </a:rPr>
                <a:t> من الأكسجين عند درجة حرارة و ضغط ثابتين ؟ </a:t>
              </a:r>
              <a:endParaRPr lang="en-US" altLang="ar-AE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65539" name="Rectangle 2"/>
            <p:cNvSpPr>
              <a:spLocks noChangeArrowheads="1"/>
            </p:cNvSpPr>
            <p:nvPr/>
          </p:nvSpPr>
          <p:spPr bwMode="auto">
            <a:xfrm>
              <a:off x="1898374" y="2504658"/>
              <a:ext cx="8222673" cy="76944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l" rtl="0" eaLnBrk="1" hangingPunct="1"/>
              <a:r>
                <a:rPr lang="en-US" altLang="ar-AE" sz="4400" dirty="0">
                  <a:solidFill>
                    <a:schemeClr val="bg1"/>
                  </a:solidFill>
                </a:rPr>
                <a:t>   H</a:t>
              </a:r>
              <a:r>
                <a:rPr lang="en-US" altLang="ar-AE" sz="3200" dirty="0">
                  <a:solidFill>
                    <a:schemeClr val="bg1"/>
                  </a:solidFill>
                </a:rPr>
                <a:t>2</a:t>
              </a:r>
              <a:r>
                <a:rPr lang="en-US" altLang="ar-AE" sz="4400" dirty="0">
                  <a:solidFill>
                    <a:schemeClr val="bg1"/>
                  </a:solidFill>
                </a:rPr>
                <a:t>(g)+O</a:t>
              </a:r>
              <a:r>
                <a:rPr lang="en-US" altLang="ar-AE" sz="3200" dirty="0">
                  <a:solidFill>
                    <a:schemeClr val="bg1"/>
                  </a:solidFill>
                </a:rPr>
                <a:t>2</a:t>
              </a:r>
              <a:r>
                <a:rPr lang="en-US" altLang="ar-AE" sz="4400" dirty="0">
                  <a:solidFill>
                    <a:schemeClr val="bg1"/>
                  </a:solidFill>
                </a:rPr>
                <a:t>(g)               H</a:t>
              </a:r>
              <a:r>
                <a:rPr lang="en-US" altLang="ar-AE" sz="3200" dirty="0">
                  <a:solidFill>
                    <a:schemeClr val="bg1"/>
                  </a:solidFill>
                </a:rPr>
                <a:t>2</a:t>
              </a:r>
              <a:r>
                <a:rPr lang="en-US" altLang="ar-AE" sz="4400" dirty="0">
                  <a:solidFill>
                    <a:schemeClr val="bg1"/>
                  </a:solidFill>
                </a:rPr>
                <a:t>O(g)</a:t>
              </a:r>
            </a:p>
          </p:txBody>
        </p:sp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5938526" y="2877226"/>
              <a:ext cx="1328738" cy="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663879" y="6338170"/>
            <a:ext cx="1778696" cy="363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5810400" y="4886280"/>
              <a:ext cx="3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01040" y="487692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/>
              <p14:cNvContentPartPr/>
              <p14:nvPr/>
            </p14:nvContentPartPr>
            <p14:xfrm>
              <a:off x="1314360" y="2705040"/>
              <a:ext cx="7668000" cy="32580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05000" y="2695680"/>
                <a:ext cx="7686720" cy="327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588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120</a:t>
            </a:fld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265044" y="259334"/>
            <a:ext cx="11516139" cy="140961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AE" sz="4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17- احسب حجم الهيدروجين اللازم للتفاعل مع  </a:t>
            </a: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5.0 L</a:t>
            </a:r>
            <a:r>
              <a:rPr lang="ar-AE" sz="4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من غاز الأكسجين لتكوين الماء.</a:t>
            </a: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8932" y="6400800"/>
            <a:ext cx="1778695" cy="288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3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ChangeArrowheads="1"/>
          </p:cNvSpPr>
          <p:nvPr/>
        </p:nvSpPr>
        <p:spPr bwMode="auto">
          <a:xfrm>
            <a:off x="3429000" y="228600"/>
            <a:ext cx="5562600" cy="80507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90000"/>
              </a:lnSpc>
              <a:spcBef>
                <a:spcPct val="20000"/>
              </a:spcBef>
            </a:pPr>
            <a:r>
              <a:rPr lang="ar-SA" altLang="ar-AE" sz="5000" b="1" dirty="0">
                <a:solidFill>
                  <a:schemeClr val="bg1"/>
                </a:solidFill>
              </a:rPr>
              <a:t>حسابات الحجم – الكتلة</a:t>
            </a:r>
          </a:p>
        </p:txBody>
      </p:sp>
      <p:sp>
        <p:nvSpPr>
          <p:cNvPr id="121859" name="Rectangle 3"/>
          <p:cNvSpPr>
            <a:spLocks noChangeArrowheads="1"/>
          </p:cNvSpPr>
          <p:nvPr/>
        </p:nvSpPr>
        <p:spPr bwMode="auto">
          <a:xfrm>
            <a:off x="8305800" y="2438400"/>
            <a:ext cx="22860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000000"/>
                </a:solidFill>
              </a:rPr>
              <a:t>حجم الغاز أ</a:t>
            </a:r>
            <a:endParaRPr lang="en-US" altLang="ar-AE" sz="4500" b="1">
              <a:solidFill>
                <a:srgbClr val="000000"/>
              </a:solidFill>
            </a:endParaRPr>
          </a:p>
        </p:txBody>
      </p:sp>
      <p:sp>
        <p:nvSpPr>
          <p:cNvPr id="121860" name="Line 4"/>
          <p:cNvSpPr>
            <a:spLocks noChangeShapeType="1"/>
          </p:cNvSpPr>
          <p:nvPr/>
        </p:nvSpPr>
        <p:spPr bwMode="auto">
          <a:xfrm flipH="1">
            <a:off x="7696200" y="2895600"/>
            <a:ext cx="6096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121861" name="Rectangle 5"/>
          <p:cNvSpPr>
            <a:spLocks noChangeArrowheads="1"/>
          </p:cNvSpPr>
          <p:nvPr/>
        </p:nvSpPr>
        <p:spPr bwMode="auto">
          <a:xfrm>
            <a:off x="6019800" y="2438400"/>
            <a:ext cx="17526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000000"/>
                </a:solidFill>
              </a:rPr>
              <a:t>مولات أ</a:t>
            </a:r>
            <a:endParaRPr lang="en-US" altLang="ar-AE" sz="4500" b="1">
              <a:solidFill>
                <a:srgbClr val="000000"/>
              </a:solidFill>
            </a:endParaRPr>
          </a:p>
        </p:txBody>
      </p:sp>
      <p:sp>
        <p:nvSpPr>
          <p:cNvPr id="121862" name="Line 6"/>
          <p:cNvSpPr>
            <a:spLocks noChangeShapeType="1"/>
          </p:cNvSpPr>
          <p:nvPr/>
        </p:nvSpPr>
        <p:spPr bwMode="auto">
          <a:xfrm flipH="1">
            <a:off x="5486400" y="2895600"/>
            <a:ext cx="6096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121863" name="Rectangle 7"/>
          <p:cNvSpPr>
            <a:spLocks noChangeArrowheads="1"/>
          </p:cNvSpPr>
          <p:nvPr/>
        </p:nvSpPr>
        <p:spPr bwMode="auto">
          <a:xfrm>
            <a:off x="3581400" y="2438400"/>
            <a:ext cx="19812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000000"/>
                </a:solidFill>
              </a:rPr>
              <a:t>مولات ب</a:t>
            </a:r>
            <a:endParaRPr lang="en-US" altLang="ar-AE" sz="4500" b="1">
              <a:solidFill>
                <a:srgbClr val="000000"/>
              </a:solidFill>
            </a:endParaRPr>
          </a:p>
        </p:txBody>
      </p:sp>
      <p:sp>
        <p:nvSpPr>
          <p:cNvPr id="121864" name="Line 8"/>
          <p:cNvSpPr>
            <a:spLocks noChangeShapeType="1"/>
          </p:cNvSpPr>
          <p:nvPr/>
        </p:nvSpPr>
        <p:spPr bwMode="auto">
          <a:xfrm flipH="1">
            <a:off x="3048000" y="2895600"/>
            <a:ext cx="6096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121865" name="Rectangle 9"/>
          <p:cNvSpPr>
            <a:spLocks noChangeArrowheads="1"/>
          </p:cNvSpPr>
          <p:nvPr/>
        </p:nvSpPr>
        <p:spPr bwMode="auto">
          <a:xfrm>
            <a:off x="1524000" y="2438400"/>
            <a:ext cx="16002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000000"/>
                </a:solidFill>
              </a:rPr>
              <a:t>كتلة ب</a:t>
            </a:r>
            <a:endParaRPr lang="en-US" altLang="ar-AE" sz="4500" b="1">
              <a:solidFill>
                <a:srgbClr val="000000"/>
              </a:solidFill>
            </a:endParaRPr>
          </a:p>
        </p:txBody>
      </p:sp>
      <p:sp>
        <p:nvSpPr>
          <p:cNvPr id="121866" name="Rectangle 10"/>
          <p:cNvSpPr>
            <a:spLocks noChangeArrowheads="1"/>
          </p:cNvSpPr>
          <p:nvPr/>
        </p:nvSpPr>
        <p:spPr bwMode="auto">
          <a:xfrm>
            <a:off x="5715000" y="3733800"/>
            <a:ext cx="6858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000000"/>
                </a:solidFill>
              </a:rPr>
              <a:t>أو</a:t>
            </a:r>
            <a:endParaRPr lang="en-US" altLang="ar-AE" sz="4500" b="1">
              <a:solidFill>
                <a:srgbClr val="000000"/>
              </a:solidFill>
            </a:endParaRPr>
          </a:p>
        </p:txBody>
      </p:sp>
      <p:sp>
        <p:nvSpPr>
          <p:cNvPr id="121867" name="Rectangle 11"/>
          <p:cNvSpPr>
            <a:spLocks noChangeArrowheads="1"/>
          </p:cNvSpPr>
          <p:nvPr/>
        </p:nvSpPr>
        <p:spPr bwMode="auto">
          <a:xfrm>
            <a:off x="8458200" y="4953000"/>
            <a:ext cx="22098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 dirty="0">
                <a:solidFill>
                  <a:srgbClr val="000000"/>
                </a:solidFill>
              </a:rPr>
              <a:t>كتلة الغاز أ</a:t>
            </a:r>
            <a:endParaRPr lang="en-US" altLang="ar-AE" sz="4500" b="1" dirty="0">
              <a:solidFill>
                <a:srgbClr val="000000"/>
              </a:solidFill>
            </a:endParaRPr>
          </a:p>
        </p:txBody>
      </p:sp>
      <p:sp>
        <p:nvSpPr>
          <p:cNvPr id="121868" name="Line 12"/>
          <p:cNvSpPr>
            <a:spLocks noChangeShapeType="1"/>
          </p:cNvSpPr>
          <p:nvPr/>
        </p:nvSpPr>
        <p:spPr bwMode="auto">
          <a:xfrm flipH="1">
            <a:off x="7848600" y="5334000"/>
            <a:ext cx="6096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121869" name="Rectangle 13"/>
          <p:cNvSpPr>
            <a:spLocks noChangeArrowheads="1"/>
          </p:cNvSpPr>
          <p:nvPr/>
        </p:nvSpPr>
        <p:spPr bwMode="auto">
          <a:xfrm>
            <a:off x="6172200" y="4876800"/>
            <a:ext cx="1752600" cy="7620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000000"/>
                </a:solidFill>
              </a:rPr>
              <a:t>مولات أ</a:t>
            </a:r>
            <a:endParaRPr lang="en-US" altLang="ar-AE" sz="4500" b="1">
              <a:solidFill>
                <a:srgbClr val="000000"/>
              </a:solidFill>
            </a:endParaRPr>
          </a:p>
        </p:txBody>
      </p:sp>
      <p:sp>
        <p:nvSpPr>
          <p:cNvPr id="121870" name="Line 14"/>
          <p:cNvSpPr>
            <a:spLocks noChangeShapeType="1"/>
          </p:cNvSpPr>
          <p:nvPr/>
        </p:nvSpPr>
        <p:spPr bwMode="auto">
          <a:xfrm flipH="1">
            <a:off x="5638800" y="5334000"/>
            <a:ext cx="6096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121871" name="Rectangle 15"/>
          <p:cNvSpPr>
            <a:spLocks noChangeArrowheads="1"/>
          </p:cNvSpPr>
          <p:nvPr/>
        </p:nvSpPr>
        <p:spPr bwMode="auto">
          <a:xfrm>
            <a:off x="3733800" y="4876800"/>
            <a:ext cx="1981200" cy="7620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000000"/>
                </a:solidFill>
              </a:rPr>
              <a:t>مولات ب</a:t>
            </a:r>
            <a:endParaRPr lang="en-US" altLang="ar-AE" sz="4500" b="1">
              <a:solidFill>
                <a:srgbClr val="000000"/>
              </a:solidFill>
            </a:endParaRPr>
          </a:p>
        </p:txBody>
      </p:sp>
      <p:sp>
        <p:nvSpPr>
          <p:cNvPr id="121872" name="Line 16"/>
          <p:cNvSpPr>
            <a:spLocks noChangeShapeType="1"/>
          </p:cNvSpPr>
          <p:nvPr/>
        </p:nvSpPr>
        <p:spPr bwMode="auto">
          <a:xfrm flipH="1">
            <a:off x="3200400" y="5334000"/>
            <a:ext cx="6096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sp>
        <p:nvSpPr>
          <p:cNvPr id="121873" name="Rectangle 17"/>
          <p:cNvSpPr>
            <a:spLocks noChangeArrowheads="1"/>
          </p:cNvSpPr>
          <p:nvPr/>
        </p:nvSpPr>
        <p:spPr bwMode="auto">
          <a:xfrm>
            <a:off x="1676400" y="4876800"/>
            <a:ext cx="1600200" cy="7620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500" b="1">
                <a:solidFill>
                  <a:srgbClr val="000000"/>
                </a:solidFill>
              </a:rPr>
              <a:t>حجم ب</a:t>
            </a:r>
            <a:endParaRPr lang="en-US" altLang="ar-AE" sz="4500" b="1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3879" y="6413326"/>
            <a:ext cx="1828800" cy="250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1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85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85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21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2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2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12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121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 build="p" animBg="1"/>
      <p:bldP spid="121859" grpId="0" animBg="1"/>
      <p:bldP spid="121861" grpId="0" animBg="1"/>
      <p:bldP spid="121863" grpId="0" animBg="1"/>
      <p:bldP spid="121865" grpId="0" animBg="1"/>
      <p:bldP spid="121866" grpId="0" animBg="1"/>
      <p:bldP spid="121867" grpId="0" animBg="1"/>
      <p:bldP spid="121869" grpId="0" animBg="1"/>
      <p:bldP spid="121871" grpId="0" animBg="1"/>
      <p:bldP spid="121873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498764" y="159026"/>
            <a:ext cx="10986654" cy="4850296"/>
            <a:chOff x="498764" y="838200"/>
            <a:chExt cx="10986654" cy="3870683"/>
          </a:xfrm>
        </p:grpSpPr>
        <p:sp>
          <p:nvSpPr>
            <p:cNvPr id="120835" name="Rectangle 3"/>
            <p:cNvSpPr>
              <a:spLocks noChangeArrowheads="1"/>
            </p:cNvSpPr>
            <p:nvPr/>
          </p:nvSpPr>
          <p:spPr bwMode="auto">
            <a:xfrm>
              <a:off x="498764" y="838200"/>
              <a:ext cx="10986654" cy="38706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/>
              <a:r>
                <a:rPr lang="ar-SA" altLang="ar-AE" sz="4200" b="1" dirty="0"/>
                <a:t>يمكن </a:t>
              </a:r>
              <a:r>
                <a:rPr lang="ar-SA" altLang="ar-AE" sz="4800" b="1" dirty="0"/>
                <a:t>تسخين</a:t>
              </a:r>
              <a:r>
                <a:rPr lang="ar-SA" altLang="ar-AE" sz="4200" b="1" dirty="0"/>
                <a:t> كربونات الكالسيوم المسماة أيضاً بالحجر الجيري لإنتاج أكسيد الكالسيوم وهو ناتج صناعي متعدد الاستخدامات والمعادلة الكيميائية الموزونة لهذا التفاعل تكتب كالتالي : </a:t>
              </a:r>
              <a:br>
                <a:rPr lang="ar-SA" altLang="ar-AE" sz="4200" b="1" dirty="0"/>
              </a:br>
              <a:r>
                <a:rPr lang="ar-SA" altLang="ar-AE" sz="4200" b="1" dirty="0"/>
                <a:t> </a:t>
              </a:r>
              <a:r>
                <a:rPr lang="en-US" altLang="ar-AE" sz="4200" b="1" dirty="0"/>
                <a:t>              CaCO</a:t>
              </a:r>
              <a:r>
                <a:rPr lang="en-US" altLang="ar-AE" sz="4200" b="1" baseline="-25000" dirty="0"/>
                <a:t>3                  </a:t>
              </a:r>
              <a:r>
                <a:rPr lang="en-US" altLang="ar-AE" sz="4200" b="1" dirty="0"/>
                <a:t>3CaO  +CO</a:t>
              </a:r>
              <a:r>
                <a:rPr lang="en-US" altLang="ar-AE" sz="4200" b="1" baseline="-25000" dirty="0"/>
                <a:t>2                  </a:t>
              </a:r>
              <a:r>
                <a:rPr lang="ar-SA" altLang="ar-AE" sz="4200" b="1" dirty="0"/>
                <a:t>كم جراماً من كربونات الكالسيوم يجب تفككها لإنتاج </a:t>
              </a:r>
              <a:r>
                <a:rPr lang="en-US" altLang="ar-AE" sz="4200" b="1" dirty="0"/>
                <a:t>5.0 L</a:t>
              </a:r>
              <a:r>
                <a:rPr lang="ar-SA" altLang="ar-AE" sz="4200" b="1" dirty="0"/>
                <a:t>من ثاني أكسيد الكربون تحت شروط </a:t>
              </a:r>
              <a:r>
                <a:rPr lang="en-US" altLang="ar-AE" sz="4200" b="1" dirty="0"/>
                <a:t>STP</a:t>
              </a:r>
              <a:r>
                <a:rPr lang="ar-SA" altLang="ar-AE" sz="4200" b="1" dirty="0"/>
                <a:t>                  </a:t>
              </a:r>
              <a:endParaRPr lang="en-US" altLang="ar-AE" sz="4200" b="1" dirty="0"/>
            </a:p>
          </p:txBody>
        </p:sp>
        <p:sp>
          <p:nvSpPr>
            <p:cNvPr id="120836" name="Line 4"/>
            <p:cNvSpPr>
              <a:spLocks noChangeShapeType="1"/>
            </p:cNvSpPr>
            <p:nvPr/>
          </p:nvSpPr>
          <p:spPr bwMode="auto">
            <a:xfrm>
              <a:off x="4830521" y="3186370"/>
              <a:ext cx="132873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/>
            </a:p>
          </p:txBody>
        </p:sp>
        <p:sp>
          <p:nvSpPr>
            <p:cNvPr id="67589" name="Text Box 5"/>
            <p:cNvSpPr txBox="1">
              <a:spLocks noChangeArrowheads="1"/>
            </p:cNvSpPr>
            <p:nvPr/>
          </p:nvSpPr>
          <p:spPr bwMode="auto">
            <a:xfrm>
              <a:off x="5151990" y="2685631"/>
              <a:ext cx="685800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l-GR" altLang="ar-AE" sz="4000" b="1" dirty="0">
                  <a:solidFill>
                    <a:srgbClr val="BE0E66"/>
                  </a:solidFill>
                </a:rPr>
                <a:t>Δ</a:t>
              </a:r>
              <a:endParaRPr lang="en-US" altLang="ar-AE" sz="4000" b="1" dirty="0">
                <a:solidFill>
                  <a:srgbClr val="BE0E66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63879" y="6375748"/>
            <a:ext cx="1791222" cy="3131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9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8458200" y="152400"/>
            <a:ext cx="2057400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المعطى :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7696200" y="1905000"/>
            <a:ext cx="24384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الحجم</a:t>
            </a:r>
            <a:r>
              <a:rPr lang="en-US" altLang="ar-AE" sz="4800" b="1">
                <a:solidFill>
                  <a:srgbClr val="CC3300"/>
                </a:solidFill>
              </a:rPr>
              <a:t>V  </a:t>
            </a:r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4800600" y="990600"/>
            <a:ext cx="5257800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معادلة  كيميائية موزونة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1676400" y="2819400"/>
            <a:ext cx="8077200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en-US" altLang="ar-AE" sz="4800" b="1">
                <a:solidFill>
                  <a:srgbClr val="CC3300"/>
                </a:solidFill>
              </a:rPr>
              <a:t>5.0 L </a:t>
            </a:r>
            <a:r>
              <a:rPr lang="ar-SA" altLang="ar-AE" sz="4800" b="1">
                <a:solidFill>
                  <a:srgbClr val="CC3300"/>
                </a:solidFill>
              </a:rPr>
              <a:t>من </a:t>
            </a:r>
            <a:r>
              <a:rPr lang="en-US" altLang="ar-AE" sz="4800" b="1">
                <a:solidFill>
                  <a:srgbClr val="CC3300"/>
                </a:solidFill>
              </a:rPr>
              <a:t> CO</a:t>
            </a:r>
            <a:r>
              <a:rPr lang="en-US" altLang="ar-AE" sz="4800" b="1" baseline="-25000">
                <a:solidFill>
                  <a:srgbClr val="CC3300"/>
                </a:solidFill>
              </a:rPr>
              <a:t>2</a:t>
            </a:r>
            <a:r>
              <a:rPr lang="ar-SA" altLang="ar-AE" sz="4800" b="1">
                <a:solidFill>
                  <a:srgbClr val="CC3300"/>
                </a:solidFill>
              </a:rPr>
              <a:t>تحت شروط </a:t>
            </a:r>
            <a:r>
              <a:rPr lang="en-US" altLang="ar-AE" sz="4800" b="1">
                <a:solidFill>
                  <a:srgbClr val="CC3300"/>
                </a:solidFill>
              </a:rPr>
              <a:t>STP</a:t>
            </a:r>
          </a:p>
        </p:txBody>
      </p:sp>
      <p:sp>
        <p:nvSpPr>
          <p:cNvPr id="119814" name="Rectangle 6"/>
          <p:cNvSpPr>
            <a:spLocks noChangeArrowheads="1"/>
          </p:cNvSpPr>
          <p:nvPr/>
        </p:nvSpPr>
        <p:spPr bwMode="auto">
          <a:xfrm>
            <a:off x="7620000" y="4572000"/>
            <a:ext cx="28956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المجهول :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5029200" y="5562600"/>
            <a:ext cx="5105400" cy="7620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كتلة</a:t>
            </a:r>
            <a:r>
              <a:rPr lang="en-US" altLang="ar-AE" sz="4800" b="1">
                <a:solidFill>
                  <a:srgbClr val="CC3300"/>
                </a:solidFill>
              </a:rPr>
              <a:t> CaCO</a:t>
            </a:r>
            <a:r>
              <a:rPr lang="en-US" altLang="ar-AE" sz="4800" b="1" baseline="-25000">
                <a:solidFill>
                  <a:srgbClr val="CC3300"/>
                </a:solidFill>
              </a:rPr>
              <a:t>3</a:t>
            </a:r>
            <a:r>
              <a:rPr lang="ar-SA" altLang="ar-AE" sz="4800" b="1">
                <a:solidFill>
                  <a:srgbClr val="CC3300"/>
                </a:solidFill>
              </a:rPr>
              <a:t>بالجرامات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3879" y="6324600"/>
            <a:ext cx="1803748" cy="3642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269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9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 animBg="1"/>
      <p:bldP spid="119811" grpId="0" animBg="1"/>
      <p:bldP spid="119812" grpId="0" animBg="1"/>
      <p:bldP spid="119813" grpId="0" animBg="1"/>
      <p:bldP spid="119814" grpId="0" animBg="1"/>
      <p:bldP spid="119815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233117" y="271670"/>
            <a:ext cx="11958883" cy="4419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400" b="1" dirty="0"/>
              <a:t>يستخدم </a:t>
            </a:r>
            <a:r>
              <a:rPr lang="ar-SA" altLang="ar-AE" sz="4400" b="1" dirty="0" err="1"/>
              <a:t>التنجستن</a:t>
            </a:r>
            <a:r>
              <a:rPr lang="en-US" altLang="ar-AE" sz="4400" b="1" dirty="0"/>
              <a:t>W</a:t>
            </a:r>
            <a:r>
              <a:rPr lang="ar-SA" altLang="ar-AE" sz="4400" b="1" dirty="0"/>
              <a:t> في فتيل المصابيح الكهربائية وهو ينتج صناعياً من تفاعل أكسيد </a:t>
            </a:r>
            <a:r>
              <a:rPr lang="ar-SA" altLang="ar-AE" sz="4400" b="1" dirty="0" err="1"/>
              <a:t>التنجستن</a:t>
            </a:r>
            <a:r>
              <a:rPr lang="ar-SA" altLang="ar-AE" sz="4400" b="1" dirty="0"/>
              <a:t> مع الهيدروجين </a:t>
            </a:r>
            <a:br>
              <a:rPr lang="ar-SA" altLang="ar-AE" sz="4400" b="1" dirty="0"/>
            </a:br>
            <a:r>
              <a:rPr lang="ar-SA" altLang="ar-AE" sz="4400" b="1" dirty="0"/>
              <a:t> </a:t>
            </a:r>
            <a:r>
              <a:rPr lang="en-US" altLang="ar-AE" sz="4400" b="1" dirty="0"/>
              <a:t>  </a:t>
            </a:r>
            <a:r>
              <a:rPr lang="ar-SA" altLang="ar-AE" sz="4400" b="1" dirty="0"/>
              <a:t>        </a:t>
            </a:r>
            <a:r>
              <a:rPr lang="ar-AE" altLang="ar-AE" sz="4400" b="1" dirty="0"/>
              <a:t>    </a:t>
            </a:r>
            <a:r>
              <a:rPr lang="en-US" altLang="ar-AE" sz="4400" b="1" dirty="0"/>
              <a:t>                WO</a:t>
            </a:r>
            <a:r>
              <a:rPr lang="en-US" altLang="ar-AE" sz="4400" b="1" baseline="-25000" dirty="0"/>
              <a:t>3 </a:t>
            </a:r>
            <a:r>
              <a:rPr lang="en-US" altLang="ar-AE" sz="4400" b="1" dirty="0"/>
              <a:t>+3H</a:t>
            </a:r>
            <a:r>
              <a:rPr lang="en-US" altLang="ar-AE" sz="4400" b="1" baseline="-25000" dirty="0"/>
              <a:t>2              </a:t>
            </a:r>
            <a:r>
              <a:rPr lang="en-US" altLang="ar-AE" sz="4400" b="1" dirty="0"/>
              <a:t>W  +3H</a:t>
            </a:r>
            <a:r>
              <a:rPr lang="en-US" altLang="ar-AE" sz="4400" b="1" baseline="-25000" dirty="0"/>
              <a:t>2</a:t>
            </a:r>
            <a:r>
              <a:rPr lang="en-US" altLang="ar-AE" sz="4400" b="1" dirty="0"/>
              <a:t>O</a:t>
            </a:r>
            <a:r>
              <a:rPr lang="en-US" altLang="ar-AE" sz="4400" b="1" baseline="-25000" dirty="0"/>
              <a:t> </a:t>
            </a:r>
            <a:r>
              <a:rPr lang="ar-SA" altLang="ar-AE" sz="4400" b="1" dirty="0"/>
              <a:t>كم لتراً يلزم من غاز الهيدروجين عند درجة حرارة </a:t>
            </a:r>
            <a:r>
              <a:rPr lang="en-US" altLang="ar-AE" sz="4400" b="1" dirty="0"/>
              <a:t>35</a:t>
            </a:r>
            <a:r>
              <a:rPr lang="en-US" altLang="ar-AE" sz="4400" b="1" baseline="30000" dirty="0"/>
              <a:t>0</a:t>
            </a:r>
            <a:r>
              <a:rPr lang="en-US" altLang="ar-AE" sz="4400" b="1" dirty="0"/>
              <a:t>C</a:t>
            </a:r>
            <a:r>
              <a:rPr lang="ar-SA" altLang="ar-AE" sz="4400" b="1" dirty="0"/>
              <a:t>وتحت ضغط</a:t>
            </a:r>
            <a:r>
              <a:rPr lang="en-US" altLang="ar-AE" sz="4400" b="1" dirty="0"/>
              <a:t> 0.980 atm </a:t>
            </a:r>
            <a:r>
              <a:rPr lang="ar-SA" altLang="ar-AE" sz="4400" b="1" dirty="0"/>
              <a:t> للتفاعل التام مع </a:t>
            </a:r>
            <a:r>
              <a:rPr lang="en-US" altLang="ar-AE" sz="4400" b="1" dirty="0"/>
              <a:t> 875 g</a:t>
            </a:r>
            <a:r>
              <a:rPr lang="ar-SA" altLang="ar-AE" sz="4400" b="1" dirty="0"/>
              <a:t>من أكسيد </a:t>
            </a:r>
            <a:r>
              <a:rPr lang="ar-SA" altLang="ar-AE" sz="4400" b="1" dirty="0" err="1"/>
              <a:t>التنجستن</a:t>
            </a:r>
            <a:r>
              <a:rPr lang="ar-SA" altLang="ar-AE" sz="4400" b="1" dirty="0"/>
              <a:t> ؟</a:t>
            </a:r>
            <a:endParaRPr lang="en-US" altLang="ar-AE" sz="4400" b="1" dirty="0"/>
          </a:p>
        </p:txBody>
      </p:sp>
      <p:sp>
        <p:nvSpPr>
          <p:cNvPr id="128004" name="Line 4"/>
          <p:cNvSpPr>
            <a:spLocks noChangeShapeType="1"/>
          </p:cNvSpPr>
          <p:nvPr/>
        </p:nvSpPr>
        <p:spPr bwMode="auto">
          <a:xfrm>
            <a:off x="6017088" y="2196548"/>
            <a:ext cx="914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AE"/>
          </a:p>
        </p:txBody>
      </p:sp>
      <p:grpSp>
        <p:nvGrpSpPr>
          <p:cNvPr id="2" name="مجموعة 1"/>
          <p:cNvGrpSpPr/>
          <p:nvPr/>
        </p:nvGrpSpPr>
        <p:grpSpPr>
          <a:xfrm>
            <a:off x="233117" y="231913"/>
            <a:ext cx="11958883" cy="4419600"/>
            <a:chOff x="233117" y="231913"/>
            <a:chExt cx="11958883" cy="441960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233117" y="231913"/>
              <a:ext cx="11958883" cy="441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/>
              <a:r>
                <a:rPr lang="ar-SA" altLang="ar-AE" sz="4400" b="1" dirty="0"/>
                <a:t>يستخدم </a:t>
              </a:r>
              <a:r>
                <a:rPr lang="ar-SA" altLang="ar-AE" sz="4400" b="1" dirty="0" err="1"/>
                <a:t>التنجستن</a:t>
              </a:r>
              <a:r>
                <a:rPr lang="en-US" altLang="ar-AE" sz="4400" b="1" dirty="0"/>
                <a:t>W</a:t>
              </a:r>
              <a:r>
                <a:rPr lang="ar-SA" altLang="ar-AE" sz="4400" b="1" dirty="0"/>
                <a:t> في فتيل المصابيح الكهربائية وهو ينتج صناعياً من تفاعل أكسيد </a:t>
              </a:r>
              <a:r>
                <a:rPr lang="ar-SA" altLang="ar-AE" sz="4400" b="1" dirty="0" err="1"/>
                <a:t>التنجستن</a:t>
              </a:r>
              <a:r>
                <a:rPr lang="ar-SA" altLang="ar-AE" sz="4400" b="1" dirty="0"/>
                <a:t> مع الهيدروجين </a:t>
              </a:r>
              <a:br>
                <a:rPr lang="ar-SA" altLang="ar-AE" sz="4400" b="1" dirty="0"/>
              </a:br>
              <a:r>
                <a:rPr lang="ar-SA" altLang="ar-AE" sz="4400" b="1" dirty="0"/>
                <a:t> </a:t>
              </a:r>
              <a:r>
                <a:rPr lang="en-US" altLang="ar-AE" sz="4400" b="1" dirty="0"/>
                <a:t>  </a:t>
              </a:r>
              <a:r>
                <a:rPr lang="ar-SA" altLang="ar-AE" sz="4400" b="1" dirty="0"/>
                <a:t>        </a:t>
              </a:r>
              <a:r>
                <a:rPr lang="ar-AE" altLang="ar-AE" sz="4400" b="1" dirty="0"/>
                <a:t>    </a:t>
              </a:r>
              <a:r>
                <a:rPr lang="en-US" altLang="ar-AE" sz="4400" b="1" dirty="0"/>
                <a:t>                WO</a:t>
              </a:r>
              <a:r>
                <a:rPr lang="en-US" altLang="ar-AE" sz="4400" b="1" baseline="-25000" dirty="0"/>
                <a:t>3 </a:t>
              </a:r>
              <a:r>
                <a:rPr lang="en-US" altLang="ar-AE" sz="4400" b="1" dirty="0"/>
                <a:t>+3H</a:t>
              </a:r>
              <a:r>
                <a:rPr lang="en-US" altLang="ar-AE" sz="4400" b="1" baseline="-25000" dirty="0"/>
                <a:t>2              </a:t>
              </a:r>
              <a:r>
                <a:rPr lang="en-US" altLang="ar-AE" sz="4400" b="1" dirty="0"/>
                <a:t>W  +3H</a:t>
              </a:r>
              <a:r>
                <a:rPr lang="en-US" altLang="ar-AE" sz="4400" b="1" baseline="-25000" dirty="0"/>
                <a:t>2</a:t>
              </a:r>
              <a:r>
                <a:rPr lang="en-US" altLang="ar-AE" sz="4400" b="1" dirty="0"/>
                <a:t>O</a:t>
              </a:r>
              <a:r>
                <a:rPr lang="en-US" altLang="ar-AE" sz="4400" b="1" baseline="-25000" dirty="0"/>
                <a:t> </a:t>
              </a:r>
              <a:r>
                <a:rPr lang="ar-SA" altLang="ar-AE" sz="4400" b="1" dirty="0"/>
                <a:t>كم لتراً يلزم من غاز الهيدروجين عند درجة حرارة </a:t>
              </a:r>
              <a:r>
                <a:rPr lang="en-US" altLang="ar-AE" sz="4400" b="1" dirty="0"/>
                <a:t>35</a:t>
              </a:r>
              <a:r>
                <a:rPr lang="en-US" altLang="ar-AE" sz="4400" b="1" baseline="30000" dirty="0"/>
                <a:t>0</a:t>
              </a:r>
              <a:r>
                <a:rPr lang="en-US" altLang="ar-AE" sz="4400" b="1" dirty="0"/>
                <a:t>C</a:t>
              </a:r>
              <a:r>
                <a:rPr lang="ar-SA" altLang="ar-AE" sz="4400" b="1" dirty="0"/>
                <a:t>وتحت ضغط</a:t>
              </a:r>
              <a:r>
                <a:rPr lang="en-US" altLang="ar-AE" sz="4400" b="1" dirty="0"/>
                <a:t> 0.980 atm </a:t>
              </a:r>
              <a:r>
                <a:rPr lang="ar-SA" altLang="ar-AE" sz="4400" b="1" dirty="0"/>
                <a:t> للتفاعل التام مع </a:t>
              </a:r>
              <a:r>
                <a:rPr lang="en-US" altLang="ar-AE" sz="4400" b="1" dirty="0"/>
                <a:t> 875 g</a:t>
              </a:r>
              <a:r>
                <a:rPr lang="ar-SA" altLang="ar-AE" sz="4400" b="1" dirty="0"/>
                <a:t>من أكسيد </a:t>
              </a:r>
              <a:r>
                <a:rPr lang="ar-SA" altLang="ar-AE" sz="4400" b="1" dirty="0" err="1"/>
                <a:t>التنجستن</a:t>
              </a:r>
              <a:r>
                <a:rPr lang="ar-SA" altLang="ar-AE" sz="4400" b="1" dirty="0"/>
                <a:t> ؟</a:t>
              </a:r>
              <a:endParaRPr lang="en-US" altLang="ar-AE" sz="4400" b="1" dirty="0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6017088" y="2156791"/>
              <a:ext cx="91440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688932" y="6438378"/>
            <a:ext cx="1853852" cy="237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2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8458200" y="152400"/>
            <a:ext cx="2057400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المعطى :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2895600" y="914400"/>
            <a:ext cx="72390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كتلة المتفاعل</a:t>
            </a:r>
            <a:r>
              <a:rPr lang="en-US" altLang="ar-AE" sz="4800" b="1">
                <a:solidFill>
                  <a:srgbClr val="CC3300"/>
                </a:solidFill>
              </a:rPr>
              <a:t> 875 g = WO</a:t>
            </a:r>
            <a:r>
              <a:rPr lang="en-US" altLang="ar-AE" sz="4800" b="1" baseline="-25000">
                <a:solidFill>
                  <a:srgbClr val="CC3300"/>
                </a:solidFill>
              </a:rPr>
              <a:t>3</a:t>
            </a:r>
            <a:r>
              <a:rPr lang="en-US" altLang="ar-AE" sz="4800" b="1">
                <a:solidFill>
                  <a:srgbClr val="CC3300"/>
                </a:solidFill>
              </a:rPr>
              <a:t>  </a:t>
            </a:r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2895600" y="228600"/>
            <a:ext cx="5257800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معادلة  كيميائية موزونة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126984" name="Rectangle 8"/>
          <p:cNvSpPr>
            <a:spLocks noChangeArrowheads="1"/>
          </p:cNvSpPr>
          <p:nvPr/>
        </p:nvSpPr>
        <p:spPr bwMode="auto">
          <a:xfrm>
            <a:off x="3124200" y="1905000"/>
            <a:ext cx="70104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الضغط </a:t>
            </a:r>
            <a:r>
              <a:rPr lang="en-US" altLang="ar-AE" sz="4800" b="1">
                <a:solidFill>
                  <a:srgbClr val="CC3300"/>
                </a:solidFill>
              </a:rPr>
              <a:t>P</a:t>
            </a:r>
            <a:r>
              <a:rPr lang="ar-SA" altLang="ar-AE" sz="4800" b="1">
                <a:solidFill>
                  <a:srgbClr val="CC3300"/>
                </a:solidFill>
              </a:rPr>
              <a:t> لـ </a:t>
            </a:r>
            <a:r>
              <a:rPr lang="en-US" altLang="ar-AE" sz="4800" b="1">
                <a:solidFill>
                  <a:srgbClr val="CC3300"/>
                </a:solidFill>
              </a:rPr>
              <a:t> 0.980 atm =H</a:t>
            </a:r>
            <a:r>
              <a:rPr lang="en-US" altLang="ar-AE" sz="4800" b="1" baseline="-25000">
                <a:solidFill>
                  <a:srgbClr val="CC3300"/>
                </a:solidFill>
              </a:rPr>
              <a:t>2</a:t>
            </a:r>
            <a:r>
              <a:rPr lang="ar-SA" altLang="ar-AE" sz="4800" b="1">
                <a:solidFill>
                  <a:srgbClr val="CC3300"/>
                </a:solidFill>
              </a:rPr>
              <a:t> 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126985" name="Rectangle 9"/>
          <p:cNvSpPr>
            <a:spLocks noChangeArrowheads="1"/>
          </p:cNvSpPr>
          <p:nvPr/>
        </p:nvSpPr>
        <p:spPr bwMode="auto">
          <a:xfrm>
            <a:off x="5410200" y="2743200"/>
            <a:ext cx="5029200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درجةالحرارة </a:t>
            </a:r>
            <a:r>
              <a:rPr lang="en-US" altLang="ar-AE" sz="4800" b="1">
                <a:solidFill>
                  <a:srgbClr val="CC3300"/>
                </a:solidFill>
              </a:rPr>
              <a:t>T </a:t>
            </a:r>
            <a:r>
              <a:rPr lang="ar-SA" altLang="ar-AE" sz="4800" b="1">
                <a:solidFill>
                  <a:srgbClr val="CC3300"/>
                </a:solidFill>
              </a:rPr>
              <a:t> لـ </a:t>
            </a:r>
            <a:r>
              <a:rPr lang="en-US" altLang="ar-AE" sz="4800" b="1">
                <a:solidFill>
                  <a:srgbClr val="CC3300"/>
                </a:solidFill>
              </a:rPr>
              <a:t>H</a:t>
            </a:r>
            <a:r>
              <a:rPr lang="en-US" altLang="ar-AE" sz="4800" b="1" baseline="-25000">
                <a:solidFill>
                  <a:srgbClr val="CC3300"/>
                </a:solidFill>
              </a:rPr>
              <a:t>2</a:t>
            </a:r>
            <a:r>
              <a:rPr lang="ar-SA" altLang="ar-AE" sz="4800" b="1">
                <a:solidFill>
                  <a:srgbClr val="CC3300"/>
                </a:solidFill>
              </a:rPr>
              <a:t> 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126986" name="Rectangle 10"/>
          <p:cNvSpPr>
            <a:spLocks noChangeArrowheads="1"/>
          </p:cNvSpPr>
          <p:nvPr/>
        </p:nvSpPr>
        <p:spPr bwMode="auto">
          <a:xfrm>
            <a:off x="1752600" y="3505200"/>
            <a:ext cx="47244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ar-AE" sz="4800" b="1">
                <a:solidFill>
                  <a:srgbClr val="CC3300"/>
                </a:solidFill>
              </a:rPr>
              <a:t>35 +273=308  K</a:t>
            </a:r>
          </a:p>
        </p:txBody>
      </p:sp>
      <p:sp>
        <p:nvSpPr>
          <p:cNvPr id="126987" name="Rectangle 11"/>
          <p:cNvSpPr>
            <a:spLocks noChangeArrowheads="1"/>
          </p:cNvSpPr>
          <p:nvPr/>
        </p:nvSpPr>
        <p:spPr bwMode="auto">
          <a:xfrm>
            <a:off x="7620000" y="4343400"/>
            <a:ext cx="2895600" cy="609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المجهول :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126988" name="Rectangle 12"/>
          <p:cNvSpPr>
            <a:spLocks noChangeArrowheads="1"/>
          </p:cNvSpPr>
          <p:nvPr/>
        </p:nvSpPr>
        <p:spPr bwMode="auto">
          <a:xfrm>
            <a:off x="1524000" y="5257800"/>
            <a:ext cx="8839200" cy="1371600"/>
          </a:xfrm>
          <a:prstGeom prst="rect">
            <a:avLst/>
          </a:prstGeom>
          <a:solidFill>
            <a:srgbClr val="99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SA" altLang="ar-AE" sz="4800" b="1">
                <a:solidFill>
                  <a:srgbClr val="CC3300"/>
                </a:solidFill>
              </a:rPr>
              <a:t>حجم </a:t>
            </a:r>
            <a:r>
              <a:rPr lang="en-US" altLang="ar-AE" sz="4800" b="1">
                <a:solidFill>
                  <a:srgbClr val="CC3300"/>
                </a:solidFill>
              </a:rPr>
              <a:t>(V)</a:t>
            </a:r>
            <a:r>
              <a:rPr lang="ar-SA" altLang="ar-AE" sz="4800" b="1">
                <a:solidFill>
                  <a:srgbClr val="CC3300"/>
                </a:solidFill>
              </a:rPr>
              <a:t> الهيدروجين لـ </a:t>
            </a:r>
            <a:r>
              <a:rPr lang="en-US" altLang="ar-AE" sz="4800" b="1">
                <a:solidFill>
                  <a:srgbClr val="CC3300"/>
                </a:solidFill>
              </a:rPr>
              <a:t>H</a:t>
            </a:r>
            <a:r>
              <a:rPr lang="en-US" altLang="ar-AE" sz="4800" b="1" baseline="-25000">
                <a:solidFill>
                  <a:srgbClr val="CC3300"/>
                </a:solidFill>
              </a:rPr>
              <a:t>2</a:t>
            </a:r>
            <a:r>
              <a:rPr lang="ar-SA" altLang="ar-AE" sz="4800" b="1">
                <a:solidFill>
                  <a:srgbClr val="CC3300"/>
                </a:solidFill>
              </a:rPr>
              <a:t> باللتر تحت شروط معلومة وغير قياسية </a:t>
            </a:r>
            <a:endParaRPr lang="en-US" altLang="ar-AE" sz="4800" b="1">
              <a:solidFill>
                <a:srgbClr val="CC33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3879" y="6400800"/>
            <a:ext cx="1427968" cy="3382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9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6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6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26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 animBg="1"/>
      <p:bldP spid="126979" grpId="0" animBg="1"/>
      <p:bldP spid="126980" grpId="0" animBg="1"/>
      <p:bldP spid="126984" grpId="0" animBg="1"/>
      <p:bldP spid="126985" grpId="0" animBg="1"/>
      <p:bldP spid="126986" grpId="0" animBg="1"/>
      <p:bldP spid="126987" grpId="0" animBg="1"/>
      <p:bldP spid="126988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126</a:t>
            </a:fld>
            <a:endParaRPr lang="en-US"/>
          </a:p>
        </p:txBody>
      </p:sp>
      <p:grpSp>
        <p:nvGrpSpPr>
          <p:cNvPr id="6" name="مجموعة 5"/>
          <p:cNvGrpSpPr/>
          <p:nvPr/>
        </p:nvGrpSpPr>
        <p:grpSpPr>
          <a:xfrm>
            <a:off x="622852" y="210284"/>
            <a:ext cx="10707756" cy="2554545"/>
            <a:chOff x="477078" y="475328"/>
            <a:chExt cx="10707756" cy="2554545"/>
          </a:xfrm>
        </p:grpSpPr>
        <p:sp>
          <p:nvSpPr>
            <p:cNvPr id="3" name="Rectangle 1"/>
            <p:cNvSpPr>
              <a:spLocks noChangeArrowheads="1"/>
            </p:cNvSpPr>
            <p:nvPr/>
          </p:nvSpPr>
          <p:spPr bwMode="auto">
            <a:xfrm>
              <a:off x="477078" y="475328"/>
              <a:ext cx="10707756" cy="255454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18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 التفاعل التالي يبين صدأ الحديد: </a:t>
              </a: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4 Fe  + 3 O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                2 Fe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O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3</a:t>
              </a:r>
              <a:endParaRPr kumimoji="0" lang="en-US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احسب حجم غاز الأكسجين عند 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STP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اللازم للتفاعل مع 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52.0 g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من الحديد.     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(Fe = 56g/mol)</a:t>
              </a:r>
              <a:endParaRPr kumimoji="0" lang="en-US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7938653" y="1507436"/>
              <a:ext cx="91440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ar-AE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622852" y="6375748"/>
            <a:ext cx="1919932" cy="35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8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127</a:t>
            </a:fld>
            <a:endParaRPr lang="en-US"/>
          </a:p>
        </p:txBody>
      </p:sp>
      <p:grpSp>
        <p:nvGrpSpPr>
          <p:cNvPr id="7" name="مجموعة 6"/>
          <p:cNvGrpSpPr/>
          <p:nvPr/>
        </p:nvGrpSpPr>
        <p:grpSpPr>
          <a:xfrm>
            <a:off x="344556" y="459099"/>
            <a:ext cx="11555896" cy="3170099"/>
            <a:chOff x="344556" y="459099"/>
            <a:chExt cx="11555896" cy="3170099"/>
          </a:xfrm>
          <a:solidFill>
            <a:schemeClr val="accent6"/>
          </a:solidFill>
        </p:grpSpPr>
        <p:sp>
          <p:nvSpPr>
            <p:cNvPr id="3" name="Rectangle 1"/>
            <p:cNvSpPr>
              <a:spLocks noChangeArrowheads="1"/>
            </p:cNvSpPr>
            <p:nvPr/>
          </p:nvSpPr>
          <p:spPr bwMode="auto">
            <a:xfrm>
              <a:off x="344556" y="459099"/>
              <a:ext cx="11555896" cy="3170099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19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ادرس التفاعل التالي: </a:t>
              </a: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    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2CO  + 2NO                  N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 +  2CO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endParaRPr kumimoji="0" lang="en-US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إذا تفاعل 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62.5 L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من 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CO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عند  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25</a:t>
              </a:r>
              <a:r>
                <a:rPr kumimoji="0" lang="en-US" altLang="ar-AE" sz="4000" b="1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o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</a:t>
              </a:r>
              <a:r>
                <a:rPr kumimoji="0" lang="ar-SA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وتحت ضغط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1.1 atm 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فما كتلة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N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الناتج؟</a:t>
              </a:r>
              <a:endParaRPr kumimoji="0" lang="en-US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N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= 28g/mol)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)</a:t>
              </a:r>
              <a:endParaRPr kumimoji="0" lang="ar-AE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7103766" y="1467679"/>
              <a:ext cx="91440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/>
            <a:lstStyle/>
            <a:p>
              <a:endParaRPr lang="ar-AE" b="1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63879" y="6388274"/>
            <a:ext cx="2004165" cy="300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1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E5322-C97B-4E97-A420-CDFC49B7A84C}" type="slidenum">
              <a:rPr lang="en-US" smtClean="0"/>
              <a:pPr/>
              <a:t>128</a:t>
            </a:fld>
            <a:endParaRPr lang="en-US"/>
          </a:p>
        </p:txBody>
      </p:sp>
      <p:grpSp>
        <p:nvGrpSpPr>
          <p:cNvPr id="5" name="مجموعة 4"/>
          <p:cNvGrpSpPr/>
          <p:nvPr/>
        </p:nvGrpSpPr>
        <p:grpSpPr>
          <a:xfrm>
            <a:off x="861391" y="819884"/>
            <a:ext cx="10644054" cy="2554545"/>
            <a:chOff x="861391" y="819884"/>
            <a:chExt cx="10644054" cy="2554545"/>
          </a:xfrm>
          <a:solidFill>
            <a:schemeClr val="accent6"/>
          </a:solidFill>
        </p:grpSpPr>
        <p:sp>
          <p:nvSpPr>
            <p:cNvPr id="3" name="Rectangle 1"/>
            <p:cNvSpPr>
              <a:spLocks noChangeArrowheads="1"/>
            </p:cNvSpPr>
            <p:nvPr/>
          </p:nvSpPr>
          <p:spPr bwMode="auto">
            <a:xfrm>
              <a:off x="861391" y="819884"/>
              <a:ext cx="10644054" cy="255454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20- في التفاعل:  </a:t>
              </a: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2 C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H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+  5 O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                     2 H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O   +   4 CO</a:t>
              </a:r>
              <a:r>
                <a:rPr kumimoji="0" lang="en-US" altLang="ar-AE" sz="4000" b="1" i="0" u="none" strike="noStrike" cap="none" normalizeH="0" baseline="-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 </a:t>
              </a:r>
              <a:endParaRPr kumimoji="0" lang="en-US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إذا احترق من 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10.0 L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الأسيتيلين 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عند  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25</a:t>
              </a:r>
              <a:r>
                <a:rPr kumimoji="0" lang="en-US" altLang="ar-AE" sz="4000" b="1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o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</a:t>
              </a:r>
              <a:r>
                <a:rPr kumimoji="0" lang="ar-SA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وتحت ضغط</a:t>
              </a:r>
              <a:r>
                <a:rPr kumimoji="0" lang="en-US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1.0 atm 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فكم</a:t>
              </a:r>
              <a:r>
                <a:rPr kumimoji="0" lang="ar-AE" altLang="ar-AE" sz="4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عدد مولات الناتجة.</a:t>
              </a:r>
              <a:endParaRPr kumimoji="0" lang="ar-AE" altLang="ar-AE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5937575" y="1838740"/>
              <a:ext cx="91440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/>
            <a:lstStyle/>
            <a:p>
              <a:endParaRPr lang="ar-AE" b="1" dirty="0"/>
            </a:p>
          </p:txBody>
        </p:sp>
      </p:grpSp>
      <p:sp>
        <p:nvSpPr>
          <p:cNvPr id="6" name="Rectangle 5"/>
          <p:cNvSpPr/>
          <p:nvPr/>
        </p:nvSpPr>
        <p:spPr>
          <a:xfrm>
            <a:off x="638827" y="6248400"/>
            <a:ext cx="1866378" cy="478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1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شريحة">
  <a:themeElements>
    <a:clrScheme name="شريحة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شريحة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شريحة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3746</Words>
  <Application>Microsoft Office PowerPoint</Application>
  <PresentationFormat>Widescreen</PresentationFormat>
  <Paragraphs>982</Paragraphs>
  <Slides>128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128</vt:i4>
      </vt:variant>
    </vt:vector>
  </HeadingPairs>
  <TitlesOfParts>
    <vt:vector size="135" baseType="lpstr">
      <vt:lpstr>Arial</vt:lpstr>
      <vt:lpstr>Calibri</vt:lpstr>
      <vt:lpstr>Century Gothic</vt:lpstr>
      <vt:lpstr>Tahoma</vt:lpstr>
      <vt:lpstr>Times New Roman</vt:lpstr>
      <vt:lpstr>Wingdings 3</vt:lpstr>
      <vt:lpstr>شريحة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كهرب</dc:title>
  <dc:creator>Rajeh Shaban</dc:creator>
  <cp:lastModifiedBy>HP</cp:lastModifiedBy>
  <cp:revision>176</cp:revision>
  <dcterms:created xsi:type="dcterms:W3CDTF">2017-03-25T06:25:10Z</dcterms:created>
  <dcterms:modified xsi:type="dcterms:W3CDTF">2020-05-21T07:02:04Z</dcterms:modified>
</cp:coreProperties>
</file>