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3" r:id="rId8"/>
    <p:sldId id="265" r:id="rId9"/>
    <p:sldId id="266" r:id="rId10"/>
    <p:sldId id="267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4BA8E4-2097-4860-88DA-DD54E0521FB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F399111-0696-4AC4-8E78-496C8A2391E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Illustrate the development of the periodic table of Mendeleev to the modern periodic table. Define the main features and characteristics of the modern periodic table .State the periodic law.</a:t>
          </a:r>
          <a:endParaRPr lang="en-US" dirty="0"/>
        </a:p>
      </dgm:t>
    </dgm:pt>
    <dgm:pt modelId="{F28521E5-D212-4D12-9A66-FC5570EE57DF}" type="parTrans" cxnId="{02098025-6F11-4B42-8C69-28C2E272B14C}">
      <dgm:prSet/>
      <dgm:spPr/>
      <dgm:t>
        <a:bodyPr/>
        <a:lstStyle/>
        <a:p>
          <a:endParaRPr lang="en-US"/>
        </a:p>
      </dgm:t>
    </dgm:pt>
    <dgm:pt modelId="{945C8714-84B5-4A9F-AFC4-49942785CAD9}" type="sibTrans" cxnId="{02098025-6F11-4B42-8C69-28C2E272B14C}">
      <dgm:prSet/>
      <dgm:spPr/>
      <dgm:t>
        <a:bodyPr/>
        <a:lstStyle/>
        <a:p>
          <a:endParaRPr lang="en-US"/>
        </a:p>
      </dgm:t>
    </dgm:pt>
    <dgm:pt modelId="{AD6340DF-D2E7-43AE-9714-10BD319EBED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Identify the information that can be displayed in the periodic table</a:t>
          </a:r>
          <a:r>
            <a:rPr lang="en-US" dirty="0"/>
            <a:t>. </a:t>
          </a:r>
          <a:r>
            <a:rPr lang="en-US" b="0" i="0" baseline="0" dirty="0"/>
            <a:t>Distinguish between a group and a period in the periodic table. Explain why the properties of the elements in the same group are similar</a:t>
          </a:r>
          <a:r>
            <a:rPr lang="en-US" dirty="0"/>
            <a:t>.</a:t>
          </a:r>
        </a:p>
      </dgm:t>
    </dgm:pt>
    <dgm:pt modelId="{B0FAAD83-B2FE-4D19-B483-D46CC810C196}" type="parTrans" cxnId="{6FA9B651-F495-4E9B-9ABF-B4A4EA9E4970}">
      <dgm:prSet/>
      <dgm:spPr/>
      <dgm:t>
        <a:bodyPr/>
        <a:lstStyle/>
        <a:p>
          <a:endParaRPr lang="en-US"/>
        </a:p>
      </dgm:t>
    </dgm:pt>
    <dgm:pt modelId="{1AD1BFCB-360C-4216-AEA5-F90256756D19}" type="sibTrans" cxnId="{6FA9B651-F495-4E9B-9ABF-B4A4EA9E4970}">
      <dgm:prSet/>
      <dgm:spPr/>
      <dgm:t>
        <a:bodyPr/>
        <a:lstStyle/>
        <a:p>
          <a:endParaRPr lang="en-US"/>
        </a:p>
      </dgm:t>
    </dgm:pt>
    <dgm:pt modelId="{F4807548-A8C4-49EF-A7B0-0C88A99FE5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List the different families in the periodic table with the identification of the group number and the elements present.</a:t>
          </a:r>
          <a:endParaRPr lang="en-US" dirty="0"/>
        </a:p>
      </dgm:t>
    </dgm:pt>
    <dgm:pt modelId="{8D2BD723-013B-4D79-889E-CBFDA349730D}" type="parTrans" cxnId="{D27471C8-8658-49B3-AF2D-0F90E56C7163}">
      <dgm:prSet/>
      <dgm:spPr/>
      <dgm:t>
        <a:bodyPr/>
        <a:lstStyle/>
        <a:p>
          <a:endParaRPr lang="en-US"/>
        </a:p>
      </dgm:t>
    </dgm:pt>
    <dgm:pt modelId="{437F7EC8-115F-4985-9606-160E037A902C}" type="sibTrans" cxnId="{D27471C8-8658-49B3-AF2D-0F90E56C7163}">
      <dgm:prSet/>
      <dgm:spPr/>
      <dgm:t>
        <a:bodyPr/>
        <a:lstStyle/>
        <a:p>
          <a:endParaRPr lang="en-US"/>
        </a:p>
      </dgm:t>
    </dgm:pt>
    <dgm:pt modelId="{2B7AFDA3-2509-44C8-8590-C06D065893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Differentiate between representative elements and transition elements</a:t>
          </a:r>
          <a:r>
            <a:rPr lang="en-US" dirty="0"/>
            <a:t>.</a:t>
          </a:r>
        </a:p>
      </dgm:t>
    </dgm:pt>
    <dgm:pt modelId="{87B8E752-24CA-45C8-8554-0F476182FD50}" type="parTrans" cxnId="{56B69953-15BE-450B-9E11-FC8C8F7D52B4}">
      <dgm:prSet/>
      <dgm:spPr/>
      <dgm:t>
        <a:bodyPr/>
        <a:lstStyle/>
        <a:p>
          <a:endParaRPr lang="en-US"/>
        </a:p>
      </dgm:t>
    </dgm:pt>
    <dgm:pt modelId="{A1081DA2-69B8-4A6C-AB84-B09B62F67F28}" type="sibTrans" cxnId="{56B69953-15BE-450B-9E11-FC8C8F7D52B4}">
      <dgm:prSet/>
      <dgm:spPr/>
      <dgm:t>
        <a:bodyPr/>
        <a:lstStyle/>
        <a:p>
          <a:endParaRPr lang="en-US"/>
        </a:p>
      </dgm:t>
    </dgm:pt>
    <dgm:pt modelId="{A612BD20-C8DC-46A7-8CE4-C864442F8E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Describe the general properties of metals, non-metals and metalloids and their uses.</a:t>
          </a:r>
          <a:endParaRPr lang="en-US"/>
        </a:p>
      </dgm:t>
    </dgm:pt>
    <dgm:pt modelId="{909D7A70-D624-4F8F-9160-DD8C46713E3F}" type="parTrans" cxnId="{37073D0C-3FB3-4650-91F8-E584B0F2B79C}">
      <dgm:prSet/>
      <dgm:spPr/>
      <dgm:t>
        <a:bodyPr/>
        <a:lstStyle/>
        <a:p>
          <a:endParaRPr lang="en-US"/>
        </a:p>
      </dgm:t>
    </dgm:pt>
    <dgm:pt modelId="{4B34E795-69ED-4B79-ADA6-8B46FF00AD6B}" type="sibTrans" cxnId="{37073D0C-3FB3-4650-91F8-E584B0F2B79C}">
      <dgm:prSet/>
      <dgm:spPr/>
      <dgm:t>
        <a:bodyPr/>
        <a:lstStyle/>
        <a:p>
          <a:endParaRPr lang="en-US"/>
        </a:p>
      </dgm:t>
    </dgm:pt>
    <dgm:pt modelId="{B0790383-2E33-4758-9CAB-3020D475B5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Describe the general properties of alkali metals, alkaline earth metals, halogens, noble gases, tramsition and inner transition elements   and their uses</a:t>
          </a:r>
          <a:r>
            <a:rPr lang="en-US"/>
            <a:t>.</a:t>
          </a:r>
        </a:p>
      </dgm:t>
    </dgm:pt>
    <dgm:pt modelId="{AEF7BFED-DA44-4E0D-8C23-EEFF984C3F70}" type="parTrans" cxnId="{D40F748A-36B7-4AB2-B653-2307C218512A}">
      <dgm:prSet/>
      <dgm:spPr/>
      <dgm:t>
        <a:bodyPr/>
        <a:lstStyle/>
        <a:p>
          <a:endParaRPr lang="en-US"/>
        </a:p>
      </dgm:t>
    </dgm:pt>
    <dgm:pt modelId="{3672BD2E-1FF9-458B-A4DA-6F4BDEE4AA56}" type="sibTrans" cxnId="{D40F748A-36B7-4AB2-B653-2307C218512A}">
      <dgm:prSet/>
      <dgm:spPr/>
      <dgm:t>
        <a:bodyPr/>
        <a:lstStyle/>
        <a:p>
          <a:endParaRPr lang="en-US"/>
        </a:p>
      </dgm:t>
    </dgm:pt>
    <dgm:pt modelId="{8D039722-AA8D-4F78-B942-B37AEFF24675}" type="pres">
      <dgm:prSet presAssocID="{6A4BA8E4-2097-4860-88DA-DD54E0521FB7}" presName="root" presStyleCnt="0">
        <dgm:presLayoutVars>
          <dgm:dir/>
          <dgm:resizeHandles val="exact"/>
        </dgm:presLayoutVars>
      </dgm:prSet>
      <dgm:spPr/>
    </dgm:pt>
    <dgm:pt modelId="{F282105A-39C1-4289-BDD9-CCD3625F2B5B}" type="pres">
      <dgm:prSet presAssocID="{0F399111-0696-4AC4-8E78-496C8A2391EB}" presName="compNode" presStyleCnt="0"/>
      <dgm:spPr/>
    </dgm:pt>
    <dgm:pt modelId="{1A97A5DB-62E8-402C-9A76-6545B4A78201}" type="pres">
      <dgm:prSet presAssocID="{0F399111-0696-4AC4-8E78-496C8A2391EB}" presName="bgRect" presStyleLbl="bgShp" presStyleIdx="0" presStyleCnt="6"/>
      <dgm:spPr/>
    </dgm:pt>
    <dgm:pt modelId="{14EABF40-8B85-4F40-8504-3AC68AA84B0A}" type="pres">
      <dgm:prSet presAssocID="{0F399111-0696-4AC4-8E78-496C8A2391EB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984ED2CC-8DFF-44E5-BC23-64D462945EBC}" type="pres">
      <dgm:prSet presAssocID="{0F399111-0696-4AC4-8E78-496C8A2391EB}" presName="spaceRect" presStyleCnt="0"/>
      <dgm:spPr/>
    </dgm:pt>
    <dgm:pt modelId="{83FFA8A7-017F-4A41-B488-FEDBEA9CED7F}" type="pres">
      <dgm:prSet presAssocID="{0F399111-0696-4AC4-8E78-496C8A2391EB}" presName="parTx" presStyleLbl="revTx" presStyleIdx="0" presStyleCnt="6">
        <dgm:presLayoutVars>
          <dgm:chMax val="0"/>
          <dgm:chPref val="0"/>
        </dgm:presLayoutVars>
      </dgm:prSet>
      <dgm:spPr/>
    </dgm:pt>
    <dgm:pt modelId="{1CE24ACC-BDE7-4557-A0F6-5EA29C0BAFB4}" type="pres">
      <dgm:prSet presAssocID="{945C8714-84B5-4A9F-AFC4-49942785CAD9}" presName="sibTrans" presStyleCnt="0"/>
      <dgm:spPr/>
    </dgm:pt>
    <dgm:pt modelId="{86D51450-771C-4A71-85C6-A913C9BCF6D8}" type="pres">
      <dgm:prSet presAssocID="{AD6340DF-D2E7-43AE-9714-10BD319EBED0}" presName="compNode" presStyleCnt="0"/>
      <dgm:spPr/>
    </dgm:pt>
    <dgm:pt modelId="{2F9A7B51-5BBA-477D-AACB-D345E838916E}" type="pres">
      <dgm:prSet presAssocID="{AD6340DF-D2E7-43AE-9714-10BD319EBED0}" presName="bgRect" presStyleLbl="bgShp" presStyleIdx="1" presStyleCnt="6"/>
      <dgm:spPr/>
    </dgm:pt>
    <dgm:pt modelId="{139ED082-A24B-4E19-8C7C-21C834FF36EE}" type="pres">
      <dgm:prSet presAssocID="{AD6340DF-D2E7-43AE-9714-10BD319EBED0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03E79EFD-FBB7-4269-AB2B-FD531177F2F7}" type="pres">
      <dgm:prSet presAssocID="{AD6340DF-D2E7-43AE-9714-10BD319EBED0}" presName="spaceRect" presStyleCnt="0"/>
      <dgm:spPr/>
    </dgm:pt>
    <dgm:pt modelId="{245EE374-1971-4938-B5C7-62AB280AE82A}" type="pres">
      <dgm:prSet presAssocID="{AD6340DF-D2E7-43AE-9714-10BD319EBED0}" presName="parTx" presStyleLbl="revTx" presStyleIdx="1" presStyleCnt="6">
        <dgm:presLayoutVars>
          <dgm:chMax val="0"/>
          <dgm:chPref val="0"/>
        </dgm:presLayoutVars>
      </dgm:prSet>
      <dgm:spPr/>
    </dgm:pt>
    <dgm:pt modelId="{5FAC3B95-44C0-4943-9C23-196F25BDBA16}" type="pres">
      <dgm:prSet presAssocID="{1AD1BFCB-360C-4216-AEA5-F90256756D19}" presName="sibTrans" presStyleCnt="0"/>
      <dgm:spPr/>
    </dgm:pt>
    <dgm:pt modelId="{F6AD6C2F-CCC6-433C-8E46-781C7CB92F32}" type="pres">
      <dgm:prSet presAssocID="{F4807548-A8C4-49EF-A7B0-0C88A99FE5EE}" presName="compNode" presStyleCnt="0"/>
      <dgm:spPr/>
    </dgm:pt>
    <dgm:pt modelId="{64F23FB0-1EE9-48B5-944F-A7F56CF51AE8}" type="pres">
      <dgm:prSet presAssocID="{F4807548-A8C4-49EF-A7B0-0C88A99FE5EE}" presName="bgRect" presStyleLbl="bgShp" presStyleIdx="2" presStyleCnt="6"/>
      <dgm:spPr/>
    </dgm:pt>
    <dgm:pt modelId="{A22D4743-7C40-4B35-BE1B-A7344D258057}" type="pres">
      <dgm:prSet presAssocID="{F4807548-A8C4-49EF-A7B0-0C88A99FE5EE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D81494E5-4919-46C4-9533-9636149598C5}" type="pres">
      <dgm:prSet presAssocID="{F4807548-A8C4-49EF-A7B0-0C88A99FE5EE}" presName="spaceRect" presStyleCnt="0"/>
      <dgm:spPr/>
    </dgm:pt>
    <dgm:pt modelId="{6692983A-9A00-43E4-B45C-843ED94780D5}" type="pres">
      <dgm:prSet presAssocID="{F4807548-A8C4-49EF-A7B0-0C88A99FE5EE}" presName="parTx" presStyleLbl="revTx" presStyleIdx="2" presStyleCnt="6">
        <dgm:presLayoutVars>
          <dgm:chMax val="0"/>
          <dgm:chPref val="0"/>
        </dgm:presLayoutVars>
      </dgm:prSet>
      <dgm:spPr/>
    </dgm:pt>
    <dgm:pt modelId="{E736334A-D0F0-4DE9-9002-A3479749DC75}" type="pres">
      <dgm:prSet presAssocID="{437F7EC8-115F-4985-9606-160E037A902C}" presName="sibTrans" presStyleCnt="0"/>
      <dgm:spPr/>
    </dgm:pt>
    <dgm:pt modelId="{76D1967E-F400-4E26-9619-2821C7BAC9F9}" type="pres">
      <dgm:prSet presAssocID="{2B7AFDA3-2509-44C8-8590-C06D06589395}" presName="compNode" presStyleCnt="0"/>
      <dgm:spPr/>
    </dgm:pt>
    <dgm:pt modelId="{925A2F9E-8EFE-4443-BE35-7B50C3859786}" type="pres">
      <dgm:prSet presAssocID="{2B7AFDA3-2509-44C8-8590-C06D06589395}" presName="bgRect" presStyleLbl="bgShp" presStyleIdx="3" presStyleCnt="6"/>
      <dgm:spPr/>
    </dgm:pt>
    <dgm:pt modelId="{86880AFD-47F2-4141-BBBA-097643B296B9}" type="pres">
      <dgm:prSet presAssocID="{2B7AFDA3-2509-44C8-8590-C06D06589395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4D170E28-84B0-4F02-AB6D-B545FCA7D481}" type="pres">
      <dgm:prSet presAssocID="{2B7AFDA3-2509-44C8-8590-C06D06589395}" presName="spaceRect" presStyleCnt="0"/>
      <dgm:spPr/>
    </dgm:pt>
    <dgm:pt modelId="{D266D358-0D51-44A1-B60F-2C72AEC36462}" type="pres">
      <dgm:prSet presAssocID="{2B7AFDA3-2509-44C8-8590-C06D06589395}" presName="parTx" presStyleLbl="revTx" presStyleIdx="3" presStyleCnt="6">
        <dgm:presLayoutVars>
          <dgm:chMax val="0"/>
          <dgm:chPref val="0"/>
        </dgm:presLayoutVars>
      </dgm:prSet>
      <dgm:spPr/>
    </dgm:pt>
    <dgm:pt modelId="{F07544A4-632C-4CA2-B18F-F75F514469AF}" type="pres">
      <dgm:prSet presAssocID="{A1081DA2-69B8-4A6C-AB84-B09B62F67F28}" presName="sibTrans" presStyleCnt="0"/>
      <dgm:spPr/>
    </dgm:pt>
    <dgm:pt modelId="{96470FF4-9FE3-437F-97D3-C15043F1E960}" type="pres">
      <dgm:prSet presAssocID="{A612BD20-C8DC-46A7-8CE4-C864442F8E0D}" presName="compNode" presStyleCnt="0"/>
      <dgm:spPr/>
    </dgm:pt>
    <dgm:pt modelId="{89AC2F79-14A1-4AFA-BC83-A1CF5D74F470}" type="pres">
      <dgm:prSet presAssocID="{A612BD20-C8DC-46A7-8CE4-C864442F8E0D}" presName="bgRect" presStyleLbl="bgShp" presStyleIdx="4" presStyleCnt="6"/>
      <dgm:spPr/>
    </dgm:pt>
    <dgm:pt modelId="{B16157AF-D5F7-4450-92D7-C1961D9B1A77}" type="pres">
      <dgm:prSet presAssocID="{A612BD20-C8DC-46A7-8CE4-C864442F8E0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44A54D1B-7EC9-43D7-83EC-444DC77CE82B}" type="pres">
      <dgm:prSet presAssocID="{A612BD20-C8DC-46A7-8CE4-C864442F8E0D}" presName="spaceRect" presStyleCnt="0"/>
      <dgm:spPr/>
    </dgm:pt>
    <dgm:pt modelId="{81312661-2941-40A3-AD05-12FA8C92C95C}" type="pres">
      <dgm:prSet presAssocID="{A612BD20-C8DC-46A7-8CE4-C864442F8E0D}" presName="parTx" presStyleLbl="revTx" presStyleIdx="4" presStyleCnt="6">
        <dgm:presLayoutVars>
          <dgm:chMax val="0"/>
          <dgm:chPref val="0"/>
        </dgm:presLayoutVars>
      </dgm:prSet>
      <dgm:spPr/>
    </dgm:pt>
    <dgm:pt modelId="{0F837E7F-F7F6-48E5-8E25-BBB8BFA24987}" type="pres">
      <dgm:prSet presAssocID="{4B34E795-69ED-4B79-ADA6-8B46FF00AD6B}" presName="sibTrans" presStyleCnt="0"/>
      <dgm:spPr/>
    </dgm:pt>
    <dgm:pt modelId="{B2E9E28C-CA2B-46D2-96A2-D6DB2F62C4F5}" type="pres">
      <dgm:prSet presAssocID="{B0790383-2E33-4758-9CAB-3020D475B569}" presName="compNode" presStyleCnt="0"/>
      <dgm:spPr/>
    </dgm:pt>
    <dgm:pt modelId="{5464DBFB-F12F-4EA9-8880-28BC4969E0D4}" type="pres">
      <dgm:prSet presAssocID="{B0790383-2E33-4758-9CAB-3020D475B569}" presName="bgRect" presStyleLbl="bgShp" presStyleIdx="5" presStyleCnt="6"/>
      <dgm:spPr/>
    </dgm:pt>
    <dgm:pt modelId="{39B79BC1-FA86-4074-9E5D-1D81991DA752}" type="pres">
      <dgm:prSet presAssocID="{B0790383-2E33-4758-9CAB-3020D475B56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aker"/>
        </a:ext>
      </dgm:extLst>
    </dgm:pt>
    <dgm:pt modelId="{2CD88517-7B4F-4CFF-BBE6-7E3CC19C2387}" type="pres">
      <dgm:prSet presAssocID="{B0790383-2E33-4758-9CAB-3020D475B569}" presName="spaceRect" presStyleCnt="0"/>
      <dgm:spPr/>
    </dgm:pt>
    <dgm:pt modelId="{C145B25D-322F-486C-8772-49BAE2C9B14B}" type="pres">
      <dgm:prSet presAssocID="{B0790383-2E33-4758-9CAB-3020D475B56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37073D0C-3FB3-4650-91F8-E584B0F2B79C}" srcId="{6A4BA8E4-2097-4860-88DA-DD54E0521FB7}" destId="{A612BD20-C8DC-46A7-8CE4-C864442F8E0D}" srcOrd="4" destOrd="0" parTransId="{909D7A70-D624-4F8F-9160-DD8C46713E3F}" sibTransId="{4B34E795-69ED-4B79-ADA6-8B46FF00AD6B}"/>
    <dgm:cxn modelId="{78D1A614-AEC7-4E64-8279-7A3AC43CA83A}" type="presOf" srcId="{A612BD20-C8DC-46A7-8CE4-C864442F8E0D}" destId="{81312661-2941-40A3-AD05-12FA8C92C95C}" srcOrd="0" destOrd="0" presId="urn:microsoft.com/office/officeart/2018/2/layout/IconVerticalSolidList"/>
    <dgm:cxn modelId="{02098025-6F11-4B42-8C69-28C2E272B14C}" srcId="{6A4BA8E4-2097-4860-88DA-DD54E0521FB7}" destId="{0F399111-0696-4AC4-8E78-496C8A2391EB}" srcOrd="0" destOrd="0" parTransId="{F28521E5-D212-4D12-9A66-FC5570EE57DF}" sibTransId="{945C8714-84B5-4A9F-AFC4-49942785CAD9}"/>
    <dgm:cxn modelId="{6FA9B651-F495-4E9B-9ABF-B4A4EA9E4970}" srcId="{6A4BA8E4-2097-4860-88DA-DD54E0521FB7}" destId="{AD6340DF-D2E7-43AE-9714-10BD319EBED0}" srcOrd="1" destOrd="0" parTransId="{B0FAAD83-B2FE-4D19-B483-D46CC810C196}" sibTransId="{1AD1BFCB-360C-4216-AEA5-F90256756D19}"/>
    <dgm:cxn modelId="{56B69953-15BE-450B-9E11-FC8C8F7D52B4}" srcId="{6A4BA8E4-2097-4860-88DA-DD54E0521FB7}" destId="{2B7AFDA3-2509-44C8-8590-C06D06589395}" srcOrd="3" destOrd="0" parTransId="{87B8E752-24CA-45C8-8554-0F476182FD50}" sibTransId="{A1081DA2-69B8-4A6C-AB84-B09B62F67F28}"/>
    <dgm:cxn modelId="{D40F748A-36B7-4AB2-B653-2307C218512A}" srcId="{6A4BA8E4-2097-4860-88DA-DD54E0521FB7}" destId="{B0790383-2E33-4758-9CAB-3020D475B569}" srcOrd="5" destOrd="0" parTransId="{AEF7BFED-DA44-4E0D-8C23-EEFF984C3F70}" sibTransId="{3672BD2E-1FF9-458B-A4DA-6F4BDEE4AA56}"/>
    <dgm:cxn modelId="{F536C393-80DE-465C-BE83-F5D809CB0506}" type="presOf" srcId="{F4807548-A8C4-49EF-A7B0-0C88A99FE5EE}" destId="{6692983A-9A00-43E4-B45C-843ED94780D5}" srcOrd="0" destOrd="0" presId="urn:microsoft.com/office/officeart/2018/2/layout/IconVerticalSolidList"/>
    <dgm:cxn modelId="{A4AA03B0-407A-4396-86F8-16C6D350B64A}" type="presOf" srcId="{2B7AFDA3-2509-44C8-8590-C06D06589395}" destId="{D266D358-0D51-44A1-B60F-2C72AEC36462}" srcOrd="0" destOrd="0" presId="urn:microsoft.com/office/officeart/2018/2/layout/IconVerticalSolidList"/>
    <dgm:cxn modelId="{ADE977B0-9102-4220-9FD4-6B762FCA8FF4}" type="presOf" srcId="{0F399111-0696-4AC4-8E78-496C8A2391EB}" destId="{83FFA8A7-017F-4A41-B488-FEDBEA9CED7F}" srcOrd="0" destOrd="0" presId="urn:microsoft.com/office/officeart/2018/2/layout/IconVerticalSolidList"/>
    <dgm:cxn modelId="{3FD64CBD-B348-4D26-B37F-6AEFFF3B7710}" type="presOf" srcId="{B0790383-2E33-4758-9CAB-3020D475B569}" destId="{C145B25D-322F-486C-8772-49BAE2C9B14B}" srcOrd="0" destOrd="0" presId="urn:microsoft.com/office/officeart/2018/2/layout/IconVerticalSolidList"/>
    <dgm:cxn modelId="{D27471C8-8658-49B3-AF2D-0F90E56C7163}" srcId="{6A4BA8E4-2097-4860-88DA-DD54E0521FB7}" destId="{F4807548-A8C4-49EF-A7B0-0C88A99FE5EE}" srcOrd="2" destOrd="0" parTransId="{8D2BD723-013B-4D79-889E-CBFDA349730D}" sibTransId="{437F7EC8-115F-4985-9606-160E037A902C}"/>
    <dgm:cxn modelId="{0D0AFCD8-1CB2-4086-8CC4-31105DA1A045}" type="presOf" srcId="{6A4BA8E4-2097-4860-88DA-DD54E0521FB7}" destId="{8D039722-AA8D-4F78-B942-B37AEFF24675}" srcOrd="0" destOrd="0" presId="urn:microsoft.com/office/officeart/2018/2/layout/IconVerticalSolidList"/>
    <dgm:cxn modelId="{56CDCEF2-229F-4019-BED2-DFE60A808284}" type="presOf" srcId="{AD6340DF-D2E7-43AE-9714-10BD319EBED0}" destId="{245EE374-1971-4938-B5C7-62AB280AE82A}" srcOrd="0" destOrd="0" presId="urn:microsoft.com/office/officeart/2018/2/layout/IconVerticalSolidList"/>
    <dgm:cxn modelId="{EDEB47BB-A806-4FAF-8D9A-A537A1E3A01B}" type="presParOf" srcId="{8D039722-AA8D-4F78-B942-B37AEFF24675}" destId="{F282105A-39C1-4289-BDD9-CCD3625F2B5B}" srcOrd="0" destOrd="0" presId="urn:microsoft.com/office/officeart/2018/2/layout/IconVerticalSolidList"/>
    <dgm:cxn modelId="{CB0229CD-7566-48C3-88B1-14E2F76AA53C}" type="presParOf" srcId="{F282105A-39C1-4289-BDD9-CCD3625F2B5B}" destId="{1A97A5DB-62E8-402C-9A76-6545B4A78201}" srcOrd="0" destOrd="0" presId="urn:microsoft.com/office/officeart/2018/2/layout/IconVerticalSolidList"/>
    <dgm:cxn modelId="{FB0C393E-C063-4F90-8810-113231B971D0}" type="presParOf" srcId="{F282105A-39C1-4289-BDD9-CCD3625F2B5B}" destId="{14EABF40-8B85-4F40-8504-3AC68AA84B0A}" srcOrd="1" destOrd="0" presId="urn:microsoft.com/office/officeart/2018/2/layout/IconVerticalSolidList"/>
    <dgm:cxn modelId="{996E3BFA-7852-4E3C-8414-DF80F233DF67}" type="presParOf" srcId="{F282105A-39C1-4289-BDD9-CCD3625F2B5B}" destId="{984ED2CC-8DFF-44E5-BC23-64D462945EBC}" srcOrd="2" destOrd="0" presId="urn:microsoft.com/office/officeart/2018/2/layout/IconVerticalSolidList"/>
    <dgm:cxn modelId="{E343435F-63CC-40DA-B7C9-2BA70F61DDBD}" type="presParOf" srcId="{F282105A-39C1-4289-BDD9-CCD3625F2B5B}" destId="{83FFA8A7-017F-4A41-B488-FEDBEA9CED7F}" srcOrd="3" destOrd="0" presId="urn:microsoft.com/office/officeart/2018/2/layout/IconVerticalSolidList"/>
    <dgm:cxn modelId="{E7A4E688-8782-438A-8634-FA9489AA904B}" type="presParOf" srcId="{8D039722-AA8D-4F78-B942-B37AEFF24675}" destId="{1CE24ACC-BDE7-4557-A0F6-5EA29C0BAFB4}" srcOrd="1" destOrd="0" presId="urn:microsoft.com/office/officeart/2018/2/layout/IconVerticalSolidList"/>
    <dgm:cxn modelId="{87BCF7CA-796A-44D8-8D11-B044879D454D}" type="presParOf" srcId="{8D039722-AA8D-4F78-B942-B37AEFF24675}" destId="{86D51450-771C-4A71-85C6-A913C9BCF6D8}" srcOrd="2" destOrd="0" presId="urn:microsoft.com/office/officeart/2018/2/layout/IconVerticalSolidList"/>
    <dgm:cxn modelId="{11AF56EF-2359-4127-B523-EC513AFFB6CB}" type="presParOf" srcId="{86D51450-771C-4A71-85C6-A913C9BCF6D8}" destId="{2F9A7B51-5BBA-477D-AACB-D345E838916E}" srcOrd="0" destOrd="0" presId="urn:microsoft.com/office/officeart/2018/2/layout/IconVerticalSolidList"/>
    <dgm:cxn modelId="{F7AF4234-2E74-4984-A4A3-893A3DEABA7B}" type="presParOf" srcId="{86D51450-771C-4A71-85C6-A913C9BCF6D8}" destId="{139ED082-A24B-4E19-8C7C-21C834FF36EE}" srcOrd="1" destOrd="0" presId="urn:microsoft.com/office/officeart/2018/2/layout/IconVerticalSolidList"/>
    <dgm:cxn modelId="{8DD4D5DE-5198-4A1A-AEA1-2447EAE99511}" type="presParOf" srcId="{86D51450-771C-4A71-85C6-A913C9BCF6D8}" destId="{03E79EFD-FBB7-4269-AB2B-FD531177F2F7}" srcOrd="2" destOrd="0" presId="urn:microsoft.com/office/officeart/2018/2/layout/IconVerticalSolidList"/>
    <dgm:cxn modelId="{CF8C75E2-A989-4542-B43A-D19D8C665A72}" type="presParOf" srcId="{86D51450-771C-4A71-85C6-A913C9BCF6D8}" destId="{245EE374-1971-4938-B5C7-62AB280AE82A}" srcOrd="3" destOrd="0" presId="urn:microsoft.com/office/officeart/2018/2/layout/IconVerticalSolidList"/>
    <dgm:cxn modelId="{72C8D9BA-B851-4EBE-9EF1-8934B3375D98}" type="presParOf" srcId="{8D039722-AA8D-4F78-B942-B37AEFF24675}" destId="{5FAC3B95-44C0-4943-9C23-196F25BDBA16}" srcOrd="3" destOrd="0" presId="urn:microsoft.com/office/officeart/2018/2/layout/IconVerticalSolidList"/>
    <dgm:cxn modelId="{1DA9AB7A-5E73-4DCF-A1F1-79BAA0A0368A}" type="presParOf" srcId="{8D039722-AA8D-4F78-B942-B37AEFF24675}" destId="{F6AD6C2F-CCC6-433C-8E46-781C7CB92F32}" srcOrd="4" destOrd="0" presId="urn:microsoft.com/office/officeart/2018/2/layout/IconVerticalSolidList"/>
    <dgm:cxn modelId="{A9BCF067-B27E-46A2-8AC0-F304D829A431}" type="presParOf" srcId="{F6AD6C2F-CCC6-433C-8E46-781C7CB92F32}" destId="{64F23FB0-1EE9-48B5-944F-A7F56CF51AE8}" srcOrd="0" destOrd="0" presId="urn:microsoft.com/office/officeart/2018/2/layout/IconVerticalSolidList"/>
    <dgm:cxn modelId="{3329C16B-C3A7-4A23-9A75-A0567FA83F29}" type="presParOf" srcId="{F6AD6C2F-CCC6-433C-8E46-781C7CB92F32}" destId="{A22D4743-7C40-4B35-BE1B-A7344D258057}" srcOrd="1" destOrd="0" presId="urn:microsoft.com/office/officeart/2018/2/layout/IconVerticalSolidList"/>
    <dgm:cxn modelId="{308BB6D7-B337-4619-BB15-FE85303D53A3}" type="presParOf" srcId="{F6AD6C2F-CCC6-433C-8E46-781C7CB92F32}" destId="{D81494E5-4919-46C4-9533-9636149598C5}" srcOrd="2" destOrd="0" presId="urn:microsoft.com/office/officeart/2018/2/layout/IconVerticalSolidList"/>
    <dgm:cxn modelId="{A3A426FF-D95C-4F96-B228-4345BE832542}" type="presParOf" srcId="{F6AD6C2F-CCC6-433C-8E46-781C7CB92F32}" destId="{6692983A-9A00-43E4-B45C-843ED94780D5}" srcOrd="3" destOrd="0" presId="urn:microsoft.com/office/officeart/2018/2/layout/IconVerticalSolidList"/>
    <dgm:cxn modelId="{EB152973-B9DC-4015-8CD7-C285C7C2F0E4}" type="presParOf" srcId="{8D039722-AA8D-4F78-B942-B37AEFF24675}" destId="{E736334A-D0F0-4DE9-9002-A3479749DC75}" srcOrd="5" destOrd="0" presId="urn:microsoft.com/office/officeart/2018/2/layout/IconVerticalSolidList"/>
    <dgm:cxn modelId="{2B692D6C-8D26-41A6-BAD9-4A467D98FA78}" type="presParOf" srcId="{8D039722-AA8D-4F78-B942-B37AEFF24675}" destId="{76D1967E-F400-4E26-9619-2821C7BAC9F9}" srcOrd="6" destOrd="0" presId="urn:microsoft.com/office/officeart/2018/2/layout/IconVerticalSolidList"/>
    <dgm:cxn modelId="{955AEFAF-63A0-4188-95B1-27B06EE3FBE9}" type="presParOf" srcId="{76D1967E-F400-4E26-9619-2821C7BAC9F9}" destId="{925A2F9E-8EFE-4443-BE35-7B50C3859786}" srcOrd="0" destOrd="0" presId="urn:microsoft.com/office/officeart/2018/2/layout/IconVerticalSolidList"/>
    <dgm:cxn modelId="{2C0A67BE-326F-4BBC-830A-E8D32F599953}" type="presParOf" srcId="{76D1967E-F400-4E26-9619-2821C7BAC9F9}" destId="{86880AFD-47F2-4141-BBBA-097643B296B9}" srcOrd="1" destOrd="0" presId="urn:microsoft.com/office/officeart/2018/2/layout/IconVerticalSolidList"/>
    <dgm:cxn modelId="{9218DCF5-6407-44A3-8696-703AA6E048ED}" type="presParOf" srcId="{76D1967E-F400-4E26-9619-2821C7BAC9F9}" destId="{4D170E28-84B0-4F02-AB6D-B545FCA7D481}" srcOrd="2" destOrd="0" presId="urn:microsoft.com/office/officeart/2018/2/layout/IconVerticalSolidList"/>
    <dgm:cxn modelId="{DFA4EE42-FD9D-47C4-BA5D-B722C504DCF7}" type="presParOf" srcId="{76D1967E-F400-4E26-9619-2821C7BAC9F9}" destId="{D266D358-0D51-44A1-B60F-2C72AEC36462}" srcOrd="3" destOrd="0" presId="urn:microsoft.com/office/officeart/2018/2/layout/IconVerticalSolidList"/>
    <dgm:cxn modelId="{F7D17157-A441-4865-A769-20DBA18C0D0F}" type="presParOf" srcId="{8D039722-AA8D-4F78-B942-B37AEFF24675}" destId="{F07544A4-632C-4CA2-B18F-F75F514469AF}" srcOrd="7" destOrd="0" presId="urn:microsoft.com/office/officeart/2018/2/layout/IconVerticalSolidList"/>
    <dgm:cxn modelId="{8F1468C3-EB57-42F2-A58F-6B441275D614}" type="presParOf" srcId="{8D039722-AA8D-4F78-B942-B37AEFF24675}" destId="{96470FF4-9FE3-437F-97D3-C15043F1E960}" srcOrd="8" destOrd="0" presId="urn:microsoft.com/office/officeart/2018/2/layout/IconVerticalSolidList"/>
    <dgm:cxn modelId="{0169FA6F-BF90-425F-AF81-07530E818483}" type="presParOf" srcId="{96470FF4-9FE3-437F-97D3-C15043F1E960}" destId="{89AC2F79-14A1-4AFA-BC83-A1CF5D74F470}" srcOrd="0" destOrd="0" presId="urn:microsoft.com/office/officeart/2018/2/layout/IconVerticalSolidList"/>
    <dgm:cxn modelId="{1FBA8452-3557-4EF9-84C8-5B995D00B073}" type="presParOf" srcId="{96470FF4-9FE3-437F-97D3-C15043F1E960}" destId="{B16157AF-D5F7-4450-92D7-C1961D9B1A77}" srcOrd="1" destOrd="0" presId="urn:microsoft.com/office/officeart/2018/2/layout/IconVerticalSolidList"/>
    <dgm:cxn modelId="{0F3C7E7B-9C35-43E4-904E-0F9B58BC967A}" type="presParOf" srcId="{96470FF4-9FE3-437F-97D3-C15043F1E960}" destId="{44A54D1B-7EC9-43D7-83EC-444DC77CE82B}" srcOrd="2" destOrd="0" presId="urn:microsoft.com/office/officeart/2018/2/layout/IconVerticalSolidList"/>
    <dgm:cxn modelId="{B90CCB5B-7FF2-4CBA-9CC2-56D5FC411368}" type="presParOf" srcId="{96470FF4-9FE3-437F-97D3-C15043F1E960}" destId="{81312661-2941-40A3-AD05-12FA8C92C95C}" srcOrd="3" destOrd="0" presId="urn:microsoft.com/office/officeart/2018/2/layout/IconVerticalSolidList"/>
    <dgm:cxn modelId="{FEC03A12-89C6-4966-A354-52493DFAE992}" type="presParOf" srcId="{8D039722-AA8D-4F78-B942-B37AEFF24675}" destId="{0F837E7F-F7F6-48E5-8E25-BBB8BFA24987}" srcOrd="9" destOrd="0" presId="urn:microsoft.com/office/officeart/2018/2/layout/IconVerticalSolidList"/>
    <dgm:cxn modelId="{A299B793-EF4B-4A5E-8775-E15AAFA1FFD8}" type="presParOf" srcId="{8D039722-AA8D-4F78-B942-B37AEFF24675}" destId="{B2E9E28C-CA2B-46D2-96A2-D6DB2F62C4F5}" srcOrd="10" destOrd="0" presId="urn:microsoft.com/office/officeart/2018/2/layout/IconVerticalSolidList"/>
    <dgm:cxn modelId="{DB95CB1D-C587-449F-8BE7-7DC4A539DC6A}" type="presParOf" srcId="{B2E9E28C-CA2B-46D2-96A2-D6DB2F62C4F5}" destId="{5464DBFB-F12F-4EA9-8880-28BC4969E0D4}" srcOrd="0" destOrd="0" presId="urn:microsoft.com/office/officeart/2018/2/layout/IconVerticalSolidList"/>
    <dgm:cxn modelId="{3AFB5B27-5B42-4396-9E0F-91ED777F84BA}" type="presParOf" srcId="{B2E9E28C-CA2B-46D2-96A2-D6DB2F62C4F5}" destId="{39B79BC1-FA86-4074-9E5D-1D81991DA752}" srcOrd="1" destOrd="0" presId="urn:microsoft.com/office/officeart/2018/2/layout/IconVerticalSolidList"/>
    <dgm:cxn modelId="{12461710-D8E8-4924-BA48-E046038159BA}" type="presParOf" srcId="{B2E9E28C-CA2B-46D2-96A2-D6DB2F62C4F5}" destId="{2CD88517-7B4F-4CFF-BBE6-7E3CC19C2387}" srcOrd="2" destOrd="0" presId="urn:microsoft.com/office/officeart/2018/2/layout/IconVerticalSolidList"/>
    <dgm:cxn modelId="{1DA3182E-EA2C-47DB-885B-941E17BE04C6}" type="presParOf" srcId="{B2E9E28C-CA2B-46D2-96A2-D6DB2F62C4F5}" destId="{C145B25D-322F-486C-8772-49BAE2C9B14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7A5DB-62E8-402C-9A76-6545B4A78201}">
      <dsp:nvSpPr>
        <dsp:cNvPr id="0" name=""/>
        <dsp:cNvSpPr/>
      </dsp:nvSpPr>
      <dsp:spPr>
        <a:xfrm>
          <a:off x="0" y="1409"/>
          <a:ext cx="10515600" cy="600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EABF40-8B85-4F40-8504-3AC68AA84B0A}">
      <dsp:nvSpPr>
        <dsp:cNvPr id="0" name=""/>
        <dsp:cNvSpPr/>
      </dsp:nvSpPr>
      <dsp:spPr>
        <a:xfrm>
          <a:off x="181696" y="136555"/>
          <a:ext cx="330356" cy="3303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FFA8A7-017F-4A41-B488-FEDBEA9CED7F}">
      <dsp:nvSpPr>
        <dsp:cNvPr id="0" name=""/>
        <dsp:cNvSpPr/>
      </dsp:nvSpPr>
      <dsp:spPr>
        <a:xfrm>
          <a:off x="693749" y="1409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 dirty="0"/>
            <a:t>Illustrate the development of the periodic table of Mendeleev to the modern periodic table. Define the main features and characteristics of the modern periodic table .State the periodic law.</a:t>
          </a:r>
          <a:endParaRPr lang="en-US" sz="1500" kern="1200" dirty="0"/>
        </a:p>
      </dsp:txBody>
      <dsp:txXfrm>
        <a:off x="693749" y="1409"/>
        <a:ext cx="9821850" cy="600648"/>
      </dsp:txXfrm>
    </dsp:sp>
    <dsp:sp modelId="{2F9A7B51-5BBA-477D-AACB-D345E838916E}">
      <dsp:nvSpPr>
        <dsp:cNvPr id="0" name=""/>
        <dsp:cNvSpPr/>
      </dsp:nvSpPr>
      <dsp:spPr>
        <a:xfrm>
          <a:off x="0" y="752220"/>
          <a:ext cx="10515600" cy="6006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9ED082-A24B-4E19-8C7C-21C834FF36EE}">
      <dsp:nvSpPr>
        <dsp:cNvPr id="0" name=""/>
        <dsp:cNvSpPr/>
      </dsp:nvSpPr>
      <dsp:spPr>
        <a:xfrm>
          <a:off x="181696" y="887366"/>
          <a:ext cx="330356" cy="3303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EE374-1971-4938-B5C7-62AB280AE82A}">
      <dsp:nvSpPr>
        <dsp:cNvPr id="0" name=""/>
        <dsp:cNvSpPr/>
      </dsp:nvSpPr>
      <dsp:spPr>
        <a:xfrm>
          <a:off x="693749" y="752220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 dirty="0"/>
            <a:t>Identify the information that can be displayed in the periodic table</a:t>
          </a:r>
          <a:r>
            <a:rPr lang="en-US" sz="1500" kern="1200" dirty="0"/>
            <a:t>. </a:t>
          </a:r>
          <a:r>
            <a:rPr lang="en-US" sz="1500" b="0" i="0" kern="1200" baseline="0" dirty="0"/>
            <a:t>Distinguish between a group and a period in the periodic table. Explain why the properties of the elements in the same group are similar</a:t>
          </a:r>
          <a:r>
            <a:rPr lang="en-US" sz="1500" kern="1200" dirty="0"/>
            <a:t>.</a:t>
          </a:r>
        </a:p>
      </dsp:txBody>
      <dsp:txXfrm>
        <a:off x="693749" y="752220"/>
        <a:ext cx="9821850" cy="600648"/>
      </dsp:txXfrm>
    </dsp:sp>
    <dsp:sp modelId="{64F23FB0-1EE9-48B5-944F-A7F56CF51AE8}">
      <dsp:nvSpPr>
        <dsp:cNvPr id="0" name=""/>
        <dsp:cNvSpPr/>
      </dsp:nvSpPr>
      <dsp:spPr>
        <a:xfrm>
          <a:off x="0" y="1503031"/>
          <a:ext cx="10515600" cy="6006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D4743-7C40-4B35-BE1B-A7344D258057}">
      <dsp:nvSpPr>
        <dsp:cNvPr id="0" name=""/>
        <dsp:cNvSpPr/>
      </dsp:nvSpPr>
      <dsp:spPr>
        <a:xfrm>
          <a:off x="181696" y="1638177"/>
          <a:ext cx="330356" cy="3303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92983A-9A00-43E4-B45C-843ED94780D5}">
      <dsp:nvSpPr>
        <dsp:cNvPr id="0" name=""/>
        <dsp:cNvSpPr/>
      </dsp:nvSpPr>
      <dsp:spPr>
        <a:xfrm>
          <a:off x="693749" y="1503031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 dirty="0"/>
            <a:t>List the different families in the periodic table with the identification of the group number and the elements present.</a:t>
          </a:r>
          <a:endParaRPr lang="en-US" sz="1500" kern="1200" dirty="0"/>
        </a:p>
      </dsp:txBody>
      <dsp:txXfrm>
        <a:off x="693749" y="1503031"/>
        <a:ext cx="9821850" cy="600648"/>
      </dsp:txXfrm>
    </dsp:sp>
    <dsp:sp modelId="{925A2F9E-8EFE-4443-BE35-7B50C3859786}">
      <dsp:nvSpPr>
        <dsp:cNvPr id="0" name=""/>
        <dsp:cNvSpPr/>
      </dsp:nvSpPr>
      <dsp:spPr>
        <a:xfrm>
          <a:off x="0" y="2253843"/>
          <a:ext cx="10515600" cy="600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80AFD-47F2-4141-BBBA-097643B296B9}">
      <dsp:nvSpPr>
        <dsp:cNvPr id="0" name=""/>
        <dsp:cNvSpPr/>
      </dsp:nvSpPr>
      <dsp:spPr>
        <a:xfrm>
          <a:off x="181696" y="2388989"/>
          <a:ext cx="330356" cy="3303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66D358-0D51-44A1-B60F-2C72AEC36462}">
      <dsp:nvSpPr>
        <dsp:cNvPr id="0" name=""/>
        <dsp:cNvSpPr/>
      </dsp:nvSpPr>
      <dsp:spPr>
        <a:xfrm>
          <a:off x="693749" y="2253843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 dirty="0"/>
            <a:t>Differentiate between representative elements and transition elements</a:t>
          </a:r>
          <a:r>
            <a:rPr lang="en-US" sz="1500" kern="1200" dirty="0"/>
            <a:t>.</a:t>
          </a:r>
        </a:p>
      </dsp:txBody>
      <dsp:txXfrm>
        <a:off x="693749" y="2253843"/>
        <a:ext cx="9821850" cy="600648"/>
      </dsp:txXfrm>
    </dsp:sp>
    <dsp:sp modelId="{89AC2F79-14A1-4AFA-BC83-A1CF5D74F470}">
      <dsp:nvSpPr>
        <dsp:cNvPr id="0" name=""/>
        <dsp:cNvSpPr/>
      </dsp:nvSpPr>
      <dsp:spPr>
        <a:xfrm>
          <a:off x="0" y="3004654"/>
          <a:ext cx="10515600" cy="60064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157AF-D5F7-4450-92D7-C1961D9B1A77}">
      <dsp:nvSpPr>
        <dsp:cNvPr id="0" name=""/>
        <dsp:cNvSpPr/>
      </dsp:nvSpPr>
      <dsp:spPr>
        <a:xfrm>
          <a:off x="181696" y="3139800"/>
          <a:ext cx="330356" cy="3303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12661-2941-40A3-AD05-12FA8C92C95C}">
      <dsp:nvSpPr>
        <dsp:cNvPr id="0" name=""/>
        <dsp:cNvSpPr/>
      </dsp:nvSpPr>
      <dsp:spPr>
        <a:xfrm>
          <a:off x="693749" y="3004654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Describe the general properties of metals, non-metals and metalloids and their uses.</a:t>
          </a:r>
          <a:endParaRPr lang="en-US" sz="1500" kern="1200"/>
        </a:p>
      </dsp:txBody>
      <dsp:txXfrm>
        <a:off x="693749" y="3004654"/>
        <a:ext cx="9821850" cy="600648"/>
      </dsp:txXfrm>
    </dsp:sp>
    <dsp:sp modelId="{5464DBFB-F12F-4EA9-8880-28BC4969E0D4}">
      <dsp:nvSpPr>
        <dsp:cNvPr id="0" name=""/>
        <dsp:cNvSpPr/>
      </dsp:nvSpPr>
      <dsp:spPr>
        <a:xfrm>
          <a:off x="0" y="3755465"/>
          <a:ext cx="10515600" cy="600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B79BC1-FA86-4074-9E5D-1D81991DA752}">
      <dsp:nvSpPr>
        <dsp:cNvPr id="0" name=""/>
        <dsp:cNvSpPr/>
      </dsp:nvSpPr>
      <dsp:spPr>
        <a:xfrm>
          <a:off x="181696" y="3890611"/>
          <a:ext cx="330356" cy="33035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45B25D-322F-486C-8772-49BAE2C9B14B}">
      <dsp:nvSpPr>
        <dsp:cNvPr id="0" name=""/>
        <dsp:cNvSpPr/>
      </dsp:nvSpPr>
      <dsp:spPr>
        <a:xfrm>
          <a:off x="693749" y="3755465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Describe the general properties of alkali metals, alkaline earth metals, halogens, noble gases, tramsition and inner transition elements   and their uses</a:t>
          </a:r>
          <a:r>
            <a:rPr lang="en-US" sz="1500" kern="1200"/>
            <a:t>.</a:t>
          </a:r>
        </a:p>
      </dsp:txBody>
      <dsp:txXfrm>
        <a:off x="693749" y="3755465"/>
        <a:ext cx="9821850" cy="600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D550C-4A5C-4437-8F68-56D51D0FD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8DCAD-BFB8-473F-89DD-E532B4097F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3FF4B-E914-4F43-ACB9-9D60C44B5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FB755-5EB3-4E01-825F-110AB84F2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A4843-7A53-4BFD-B382-CC6F16497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6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0F8BD-94E5-4665-BCD4-67CB2A47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48994-989A-4C66-9136-FA8A4AC60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DA27F-38A0-437C-9E22-011D89EF8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B4E2C-3C1D-4525-8D26-96FE8BC91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D77F6-25A1-4D24-A466-951B043FB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3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9AB7-2675-4BF4-843B-AE369BFC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C2D90-09DC-4A9E-852B-CF0FA0965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3CEF5-5892-46A2-9F85-BEDAC7FB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F0B49-0FE0-448E-A4FF-C19F180A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39274-AEF4-4F01-8059-09944AC53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6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C8B8A-AF04-4128-8E68-52B467BE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FFD3-F27E-4B01-A787-4316C5938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E7D18-4356-43BA-AA14-A3722A99F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59E82-CFA9-4BF7-B5FA-73DAF08A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30B3A-FE49-418E-8647-621C19C25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B56E1-C35F-4CD4-86BC-AE1255EA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58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84BD0-CD41-4C08-B657-E2D02C367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A9408-25F4-44D4-81A4-722E76D02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31C24-5CDB-4A30-AEFD-AB91CEE7D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19189E-0A7D-4CB4-AC02-25E055D54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B236C-5027-4F44-B4D3-965C2256D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B4B32E-527F-4149-B504-926097B7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72B75-0CAD-4A15-85ED-2D0FA0FC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561CB7-C3A7-48CE-8AA6-AC89F452F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7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78C5E-5EBD-4DF3-A9D7-E215BF161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9EA80C-BCF2-4471-8B2C-D324A2E06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494806-DFB0-4988-9900-C2D4EBD24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BAABE-7CFC-47B4-B4B9-BB59D7FD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4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194A4-740E-477C-9E22-84092C36F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C73C95-6193-4C04-A3F9-336088B5D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520AD-4C94-4502-A792-49B8C234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3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00FE-97CC-4D10-A5CF-F5EE988E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01223-013F-4889-8961-6CBD499B7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D8682-BA89-43A8-A031-211C73DF6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AE1BA-9E9C-410D-BA6A-A7F980B5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066F7-44B5-4BD3-BB69-4EE6FF78B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C1FE2-4500-4799-A8C1-67DF56E4E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0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55557-AEE6-4FF9-A051-1A4C2DD3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98632F-D90C-4F58-BBBC-3CFB45834A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3920C-4C92-4075-AAA7-74F451EEF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57AAB-41B9-4D23-9886-44C60CCF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40894-3325-43BA-85EF-862CAC3D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AD442-FAC7-4F0F-9D44-30A8A1C1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11848-02D0-4D42-B3DD-3140F26BE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B3D48-F104-420C-A57C-70FF3C2B9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8F662-B152-42A6-9A49-4EF4631BF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EE5FB-313A-4182-95A5-BDC19CB91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DA24B-6407-46D2-B3ED-C240779F3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2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DBE047-DDAB-43D5-BE76-AAB6328EE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6FAB4-2351-4A2A-86F2-1E33E0BC3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4CE1D-52EB-49CC-B75C-AFE864EBC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ACFE1-5660-4245-94FD-055D00587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515E2-141A-4E34-8441-B4963DCD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7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14A4B8-977A-4A38-BFB8-B8455499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14F39-E2D1-42CE-993F-50A24C23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F5164-0570-4C33-895D-8D2892532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4BD9C-AC41-4F5D-9F28-4896516B1B1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88895-67CE-44ED-A180-A170EF5D0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0E986-22C1-47CF-A32E-C32CCDED2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21851-7C9F-4C85-A8F8-69B233C8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3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594F2B-650C-4994-A50D-A0F6A2D80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2504661"/>
            <a:ext cx="4620584" cy="270594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4400" b="1" i="1" u="none" strike="noStrike" baseline="0" dirty="0">
                <a:latin typeface="TimesNewRomanPS-BoldItalicMT"/>
              </a:rPr>
              <a:t>Module 5 – Lesson 1: Development of the modern periodic table</a:t>
            </a:r>
            <a:endParaRPr lang="en-US" sz="4400" dirty="0"/>
          </a:p>
        </p:txBody>
      </p:sp>
      <p:pic>
        <p:nvPicPr>
          <p:cNvPr id="13" name="Picture 12" descr="Periodic table of elements">
            <a:extLst>
              <a:ext uri="{FF2B5EF4-FFF2-40B4-BE49-F238E27FC236}">
                <a16:creationId xmlns:a16="http://schemas.microsoft.com/office/drawing/2014/main" id="{58F082B3-366B-6D50-B96D-C0D5D55906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2" r="19829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4528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D14BD-CE1D-4EC6-9AAD-15448A451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5254752" cy="8042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r>
              <a:rPr lang="en-US"/>
              <a:t>Learning Outcomes 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3EBA52-F448-3E64-D1A3-DD6680B59E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806299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143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CCBE67-6505-4EDD-90D3-7BA500400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9331" y="2498725"/>
            <a:ext cx="7186613" cy="18605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66418-34C3-4EFA-A4E8-0C69AE191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Starter Activity </a:t>
            </a:r>
          </a:p>
        </p:txBody>
      </p:sp>
    </p:spTree>
    <p:extLst>
      <p:ext uri="{BB962C8B-B14F-4D97-AF65-F5344CB8AC3E}">
        <p14:creationId xmlns:p14="http://schemas.microsoft.com/office/powerpoint/2010/main" val="3320544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5ACB-D380-4341-A719-29750ED5C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4" y="365125"/>
            <a:ext cx="11449878" cy="12516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2800" b="0" i="0" baseline="0" dirty="0"/>
              <a:t>L.O.1.Illustrate the development of the periodic table of Mendeleev to the modern periodic table. 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BFD3EF-1E0B-4840-B4E0-902984034E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574" y="1903598"/>
            <a:ext cx="7192961" cy="4489672"/>
          </a:xfrm>
        </p:spPr>
      </p:pic>
    </p:spTree>
    <p:extLst>
      <p:ext uri="{BB962C8B-B14F-4D97-AF65-F5344CB8AC3E}">
        <p14:creationId xmlns:p14="http://schemas.microsoft.com/office/powerpoint/2010/main" val="3540549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7897-F5EE-4A27-9971-8A205353A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62670" cy="102393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Quick Check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E5D378-BAFA-4577-8B96-DFEDCF992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14475"/>
            <a:ext cx="7618793" cy="10239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CF553D-41D5-4699-9514-E9AE894C6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24847"/>
            <a:ext cx="4856868" cy="1228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E5E65D-BFB8-4017-ACF6-FD4FC58A7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23" y="3881804"/>
            <a:ext cx="8559992" cy="1325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C8362-5B23-47D3-85BE-7B4FBC408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207367"/>
            <a:ext cx="5301343" cy="11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7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A0A0-48E3-4BE8-AF27-F733CD733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13" y="333720"/>
            <a:ext cx="11728173" cy="149190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0" i="0" baseline="0" dirty="0"/>
              <a:t>L.O.2.  List the different families in the periodic table with the identification of the group number and the elements present</a:t>
            </a:r>
            <a:r>
              <a:rPr lang="en-US" b="0" i="0" baseline="0" dirty="0"/>
              <a:t>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3F1ECA-602A-43DD-8882-537869F86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8428" y="2077417"/>
            <a:ext cx="7211658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8080F0-A2F3-412A-934F-3EB395C1EBCD}"/>
              </a:ext>
            </a:extLst>
          </p:cNvPr>
          <p:cNvSpPr txBox="1"/>
          <p:nvPr/>
        </p:nvSpPr>
        <p:spPr>
          <a:xfrm>
            <a:off x="231913" y="2077417"/>
            <a:ext cx="3955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Groups: Columns in the periodic table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Periods: Rows in the periodic table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CC3C63-97F1-4414-8359-7B19E466A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13" y="3286737"/>
            <a:ext cx="4665043" cy="149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9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6AA7-0AF7-43AB-8D2C-1E0C51EEC5E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0" i="0" baseline="0" dirty="0"/>
              <a:t>L.O.3 Differentiate between representative elements and transition elements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6BE74-B7C2-4EA6-AC8E-C138768BD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9221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Representative elements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They are elements in Groups 1, 2 and 13 to 18 that possess a wide range of chemical and physical properties.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Transition elements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They are elements in Groups 3 to 12, they are mostly brittle solids with electrical conductivity between those of metal (good conductors) and nonmetals (nonconductors).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2A3F19-E765-48E8-9129-3FF9BF7642DC}"/>
              </a:ext>
            </a:extLst>
          </p:cNvPr>
          <p:cNvSpPr txBox="1"/>
          <p:nvPr/>
        </p:nvSpPr>
        <p:spPr>
          <a:xfrm>
            <a:off x="838199" y="3928766"/>
            <a:ext cx="1066468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Periodic Law: It is the periodic repetition of chemical and physical properties of the elements when they are arranged by increasing atomic number.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922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9790-9A63-4274-AB1E-52E5F6827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77" y="489639"/>
            <a:ext cx="11261035" cy="8749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/>
              <a:t>L.O.4 </a:t>
            </a:r>
            <a:r>
              <a:rPr lang="en-US" sz="3600" i="0" u="none" strike="noStrike" baseline="0" dirty="0">
                <a:solidFill>
                  <a:srgbClr val="000000"/>
                </a:solidFill>
                <a:latin typeface="TimesNewRomanPSMT"/>
              </a:rPr>
              <a:t>Describe the general properties of metals, non-metals and metalloids and their uses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D752A-C776-4DAB-AC23-7F6565390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77" y="1620561"/>
            <a:ext cx="10916479" cy="5005525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00" b="1" i="0" u="none" strike="noStrike" baseline="0" dirty="0">
                <a:solidFill>
                  <a:srgbClr val="FF0000"/>
                </a:solidFill>
                <a:latin typeface="TimesNewRomanPSMT"/>
              </a:rPr>
              <a:t>Metals</a:t>
            </a: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: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1) Shiny when smooth and clean (caused by the ability of metal to reflect light)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2) Solid at room temperature (except Mercury, Hg, it is a liquid)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3) Good conductor of heat and electricity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4) Malleable (they can be hammered into thin sheets)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5) Ductile (they can be pulled into wires)</a:t>
            </a:r>
          </a:p>
          <a:p>
            <a:pPr marL="0" indent="0" algn="l">
              <a:buNone/>
            </a:pPr>
            <a:r>
              <a:rPr lang="en-US" sz="1800" b="1" i="0" u="none" strike="noStrike" baseline="0" dirty="0">
                <a:solidFill>
                  <a:srgbClr val="FF0000"/>
                </a:solidFill>
                <a:latin typeface="TimesNewRomanPSMT"/>
              </a:rPr>
              <a:t>Non-metals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TimesNewRomanPSMT"/>
              </a:rPr>
              <a:t>: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1) Most non-metals are gases at room temperature, a few are solids as sulfur and phosphorus, one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non-metal bromine, is a dark red-liquid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2) Solid non-metals tend to be brittle (they will shatter if hit with a hammer) and dull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3) Poor conductor of heat and electricity (Except carbon in the form of graphite is a good conductor)</a:t>
            </a:r>
          </a:p>
          <a:p>
            <a:pPr marL="0" indent="0" algn="l">
              <a:buNone/>
            </a:pPr>
            <a:r>
              <a:rPr lang="en-US" sz="1800" b="1" i="0" u="none" strike="noStrike" baseline="0" dirty="0">
                <a:solidFill>
                  <a:srgbClr val="FF0000"/>
                </a:solidFill>
                <a:latin typeface="TimesNewRomanPSMT"/>
              </a:rPr>
              <a:t>Metalloids: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They have physical and chemical properties of both metals and non-metals.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Silicon, Si, and Germanium, Ge, are two important metalloids used extensively in computer chips and solar cells.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04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0D1D-04E6-4216-9871-7BFC9ECA0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56" y="139839"/>
            <a:ext cx="11579086" cy="92033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L.O.5: Properties and Uses of group in Periodic Table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8921A90-3EB9-4C16-BBA0-9DED04000D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314479"/>
              </p:ext>
            </p:extLst>
          </p:nvPr>
        </p:nvGraphicFramePr>
        <p:xfrm>
          <a:off x="200438" y="1183640"/>
          <a:ext cx="11791121" cy="567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5196">
                  <a:extLst>
                    <a:ext uri="{9D8B030D-6E8A-4147-A177-3AD203B41FA5}">
                      <a16:colId xmlns:a16="http://schemas.microsoft.com/office/drawing/2014/main" val="4140525273"/>
                    </a:ext>
                  </a:extLst>
                </a:gridCol>
                <a:gridCol w="781878">
                  <a:extLst>
                    <a:ext uri="{9D8B030D-6E8A-4147-A177-3AD203B41FA5}">
                      <a16:colId xmlns:a16="http://schemas.microsoft.com/office/drawing/2014/main" val="217173370"/>
                    </a:ext>
                  </a:extLst>
                </a:gridCol>
                <a:gridCol w="5009322">
                  <a:extLst>
                    <a:ext uri="{9D8B030D-6E8A-4147-A177-3AD203B41FA5}">
                      <a16:colId xmlns:a16="http://schemas.microsoft.com/office/drawing/2014/main" val="1985161403"/>
                    </a:ext>
                  </a:extLst>
                </a:gridCol>
                <a:gridCol w="3854725">
                  <a:extLst>
                    <a:ext uri="{9D8B030D-6E8A-4147-A177-3AD203B41FA5}">
                      <a16:colId xmlns:a16="http://schemas.microsoft.com/office/drawing/2014/main" val="406008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Family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Properties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2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Alkali metals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 Extremely reactive (react vigorously with water) so they exist as compounds with other element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2) Silvery in appearance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3) Soft enough to be cut with a knife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Sodium, Na, is one of the components of salt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Lithium, Li, used in batteries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77209"/>
                  </a:ext>
                </a:extLst>
              </a:tr>
              <a:tr h="187381">
                <a:tc>
                  <a:txBody>
                    <a:bodyPr/>
                    <a:lstStyle/>
                    <a:p>
                      <a:r>
                        <a:rPr lang="en-US" dirty="0"/>
                        <a:t>Alkaline earth metals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Harder, denser, stronger and have higher melting points than alkali metals but less reactive than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alkali metals (they exist as compounds with other element)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Magnesium is light and used in fabrication of electronic devices as laptops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Calcium is a mineral important for the health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8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Halogens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most reactive group of non-metals, and react with most metals to form salts.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Like group 1 and 2 elements, the halogens are often part of compounds.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Fluorine is added to toothpaste and drinking water to prevent tooth decay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Chlorine is used for the sterilization of water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831143"/>
                  </a:ext>
                </a:extLst>
              </a:tr>
              <a:tr h="464351">
                <a:tc>
                  <a:txBody>
                    <a:bodyPr/>
                    <a:lstStyle/>
                    <a:p>
                      <a:r>
                        <a:rPr lang="en-US" dirty="0"/>
                        <a:t>Noble gas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extremely unreactive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They are used in application where their un-reactivity is an advantage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They are used in lasers, a variety of light bulbs and neon signs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70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06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C77F-F65D-4357-9DCA-A1AC38911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365124"/>
            <a:ext cx="11595652" cy="10161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L.O.6: c</a:t>
            </a:r>
            <a:r>
              <a:rPr lang="en-US" sz="3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ompare and contrast transition metals (Group 3 to 12 elements) and inner transition metals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1BE6D-8628-4940-90E4-32B2B681E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1683564"/>
            <a:ext cx="10515600" cy="93082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Transition metals: Group 3 to 12 elements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Inner transition metals: Lanthanides and actinides located along the bottom of the periodic table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9C5B79-071B-4F48-87EB-4F445FDB782D}"/>
              </a:ext>
            </a:extLst>
          </p:cNvPr>
          <p:cNvSpPr txBox="1"/>
          <p:nvPr/>
        </p:nvSpPr>
        <p:spPr>
          <a:xfrm>
            <a:off x="477078" y="2891389"/>
            <a:ext cx="5618922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 lanthanides are the elements with atomic numbers from 57 to 71. These 15 metals (along with scandium and yttrium) are often called the rare earth elements.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They are all silvery-white metals which are often found in the same ores.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They are called the lanthanides because they exhibit similar chemical properties to lanthanum, the first element in the group.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They are used in products such as hybrid cars, superconductors, and permanent magnets.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5244DC-CEC0-47B9-BBC4-79504B0EE62F}"/>
              </a:ext>
            </a:extLst>
          </p:cNvPr>
          <p:cNvSpPr txBox="1"/>
          <p:nvPr/>
        </p:nvSpPr>
        <p:spPr>
          <a:xfrm>
            <a:off x="6347791" y="2891390"/>
            <a:ext cx="5367131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Actinides are the 15 elements with atomic numbers from 89 to 103. They are named after the first element in the series, actinium.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 The actinides group includes mostly man-made elements with only a few exceptions such as uranium and thorium.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 actinides are most known for the elements uranium and plutonium which are used in nuclear reactors and nuclear bombs. </a:t>
            </a:r>
            <a:endParaRPr lang="en-US" dirty="0">
              <a:solidFill>
                <a:srgbClr val="002060"/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2060"/>
                </a:solidFill>
                <a:latin typeface="TimesNewRomanPSMT"/>
              </a:rPr>
              <a:t>The actinide americium is used in smoke detectors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8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9B5EDE-1DD0-4870-9901-53371C889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2863" y="685800"/>
            <a:ext cx="6267450" cy="26368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6194F2-3918-4422-919D-530641585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138" y="3535363"/>
            <a:ext cx="6267450" cy="2406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2DB3E8-B203-4A60-BE7C-6243EDDF4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Plenary </a:t>
            </a:r>
          </a:p>
        </p:txBody>
      </p:sp>
    </p:spTree>
    <p:extLst>
      <p:ext uri="{BB962C8B-B14F-4D97-AF65-F5344CB8AC3E}">
        <p14:creationId xmlns:p14="http://schemas.microsoft.com/office/powerpoint/2010/main" val="241218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913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TimesNewRomanPS-BoldItalicMT</vt:lpstr>
      <vt:lpstr>TimesNewRomanPSMT</vt:lpstr>
      <vt:lpstr>Office Theme</vt:lpstr>
      <vt:lpstr>Module 5 – Lesson 1: Development of the modern periodic table</vt:lpstr>
      <vt:lpstr>Learning Outcomes </vt:lpstr>
      <vt:lpstr>Starter Activity </vt:lpstr>
      <vt:lpstr>L.O.1.Illustrate the development of the periodic table of Mendeleev to the modern periodic table. </vt:lpstr>
      <vt:lpstr>Quick Check </vt:lpstr>
      <vt:lpstr>L.O.2.  List the different families in the periodic table with the identification of the group number and the elements present.</vt:lpstr>
      <vt:lpstr>L.O.3 Differentiate between representative elements and transition elements.</vt:lpstr>
      <vt:lpstr>L.O.4 Describe the general properties of metals, non-metals and metalloids and their uses</vt:lpstr>
      <vt:lpstr>L.O.5: Properties and Uses of group in Periodic Table </vt:lpstr>
      <vt:lpstr>L.O.6: compare and contrast transition metals (Group 3 to 12 elements) and inner transition metals</vt:lpstr>
      <vt:lpstr>Plenary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 – Lesson 1: Development of the modern periodic table</dc:title>
  <dc:creator>Khushboo Bhalchandra   Chandorkar</dc:creator>
  <cp:lastModifiedBy>Khushboo Bhalchandra   Chandorkar</cp:lastModifiedBy>
  <cp:revision>12</cp:revision>
  <dcterms:created xsi:type="dcterms:W3CDTF">2022-09-25T15:38:46Z</dcterms:created>
  <dcterms:modified xsi:type="dcterms:W3CDTF">2023-09-17T14:28:39Z</dcterms:modified>
</cp:coreProperties>
</file>