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944" r:id="rId2"/>
    <p:sldId id="309" r:id="rId3"/>
    <p:sldId id="414" r:id="rId4"/>
    <p:sldId id="979" r:id="rId5"/>
    <p:sldId id="980" r:id="rId6"/>
    <p:sldId id="379" r:id="rId7"/>
    <p:sldId id="981" r:id="rId8"/>
    <p:sldId id="1013" r:id="rId9"/>
    <p:sldId id="295" r:id="rId10"/>
    <p:sldId id="258" r:id="rId11"/>
    <p:sldId id="259" r:id="rId12"/>
    <p:sldId id="260" r:id="rId13"/>
    <p:sldId id="270" r:id="rId14"/>
    <p:sldId id="271" r:id="rId15"/>
    <p:sldId id="297" r:id="rId16"/>
    <p:sldId id="269" r:id="rId17"/>
    <p:sldId id="272" r:id="rId18"/>
    <p:sldId id="298" r:id="rId19"/>
    <p:sldId id="299" r:id="rId20"/>
    <p:sldId id="268" r:id="rId21"/>
    <p:sldId id="987" r:id="rId22"/>
    <p:sldId id="1009" r:id="rId23"/>
    <p:sldId id="264" r:id="rId24"/>
    <p:sldId id="278" r:id="rId25"/>
    <p:sldId id="279" r:id="rId26"/>
    <p:sldId id="353" r:id="rId27"/>
    <p:sldId id="354" r:id="rId28"/>
    <p:sldId id="355" r:id="rId29"/>
    <p:sldId id="101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B5B01-502C-4D92-B507-F403CA3D52D9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CE45A-C9C3-4B1B-8A14-91B8E79FC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0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93B6012-DCCA-4438-B0AD-6B9D7515C71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776663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4069AF9-7919-4D35-B205-385F3FF11CD8}" type="slidenum">
              <a:rPr lang="en-GB" altLang="en-US" sz="12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  <p:sp>
        <p:nvSpPr>
          <p:cNvPr id="6147" name="Slide Image Placeholder 1">
            <a:extLst>
              <a:ext uri="{FF2B5EF4-FFF2-40B4-BE49-F238E27FC236}">
                <a16:creationId xmlns:a16="http://schemas.microsoft.com/office/drawing/2014/main" id="{5F4BFED3-74A8-4159-ADB1-E5F29E1A60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988" y="744538"/>
            <a:ext cx="66151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Notes Placeholder 2">
            <a:extLst>
              <a:ext uri="{FF2B5EF4-FFF2-40B4-BE49-F238E27FC236}">
                <a16:creationId xmlns:a16="http://schemas.microsoft.com/office/drawing/2014/main" id="{D1BCE94C-145E-4194-8D1F-8CD0E85BED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6149" name="Slide Number Placeholder 3">
            <a:extLst>
              <a:ext uri="{FF2B5EF4-FFF2-40B4-BE49-F238E27FC236}">
                <a16:creationId xmlns:a16="http://schemas.microsoft.com/office/drawing/2014/main" id="{6494A8E5-E911-43C7-B799-3E3A377DE1DB}"/>
              </a:ext>
            </a:extLst>
          </p:cNvPr>
          <p:cNvSpPr txBox="1">
            <a:spLocks noGrp="1"/>
          </p:cNvSpPr>
          <p:nvPr/>
        </p:nvSpPr>
        <p:spPr bwMode="auto">
          <a:xfrm>
            <a:off x="3776663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A7CCE95-E587-44E2-80B4-65F90D5A0C44}" type="slidenum">
              <a:rPr lang="en-GB" altLang="en-US" sz="12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25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3E54FC-3403-4190-A3BC-F8A8DD728CF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5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3E54FC-3403-4190-A3BC-F8A8DD728CF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24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50690C8E-D54F-40A7-922B-B14C891B16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F6DD82B-C75E-46AD-9112-3EB794A53BD0}" type="slidenum">
              <a:rPr lang="en-US" altLang="en-US" sz="1200"/>
              <a:pPr>
                <a:spcBef>
                  <a:spcPct val="0"/>
                </a:spcBef>
              </a:pPr>
              <a:t>10</a:t>
            </a:fld>
            <a:endParaRPr lang="en-US" altLang="en-U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56B8A67-B208-4109-BCA6-9F8110D443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D5E8B736-225B-460C-9A83-792B959762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A422727-35D0-47C7-BA41-BEB5935D7B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12ADC9-A3CA-47F8-8927-042D168E02FD}" type="slidenum">
              <a:rPr lang="en-US" altLang="en-US" sz="1200"/>
              <a:pPr>
                <a:spcBef>
                  <a:spcPct val="0"/>
                </a:spcBef>
              </a:pPr>
              <a:t>11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2CFEEFA-2D94-42D2-9570-62443B80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2CA69F0-FDFF-4C38-92F9-5A13C2908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F406CBA-B7A1-495E-ABBD-EC5F9F290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0FF24F-95CB-4D24-A7F4-D26B854F4FF3}" type="slidenum">
              <a:rPr lang="en-US" altLang="en-US" sz="1200"/>
              <a:pPr>
                <a:spcBef>
                  <a:spcPct val="0"/>
                </a:spcBef>
              </a:pPr>
              <a:t>12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374BB72-2DD6-43E0-B5F3-46670D3D73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6760A3C-AE0D-4FE3-A353-C3D1F7EDF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96A1A3B4-35B6-4CA2-B355-96E3550313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E03767-53C3-489B-9EA4-4E2D9D0B88CB}" type="slidenum">
              <a:rPr lang="en-US" altLang="en-US" sz="1200"/>
              <a:pPr>
                <a:spcBef>
                  <a:spcPct val="0"/>
                </a:spcBef>
              </a:pPr>
              <a:t>13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9DC7275-0C72-49AC-9D20-1C1250AC10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9D83D2A2-2B95-4F94-A3FD-F618D9189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D1BDAE5-08AB-42A6-9D76-34915E8A0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82F49DD-FD55-4187-B10A-7D45A5074722}" type="slidenum">
              <a:rPr lang="en-US" altLang="en-US" sz="1200"/>
              <a:pPr>
                <a:spcBef>
                  <a:spcPct val="0"/>
                </a:spcBef>
              </a:pPr>
              <a:t>14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282CCA8-224C-4871-91D4-902E66DA1A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CD10B97A-0109-4F88-8DD5-96CE02275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F55A1CE-4D4C-4EF0-A9F8-238DC691C9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AE8D8CC-E60F-47E8-BBA8-165C7E3FCCAE}" type="slidenum">
              <a:rPr lang="en-US" altLang="en-US" sz="1200"/>
              <a:pPr>
                <a:spcBef>
                  <a:spcPct val="0"/>
                </a:spcBef>
              </a:pPr>
              <a:t>16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C2B9A527-2427-4023-B3CB-FBE36644C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AD7CE840-9564-4322-960C-D1C8823C2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21CA20B-47BC-4508-ACA1-9C09491B12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AFD0A19-65F0-42EA-8B79-360B8040CEB3}" type="slidenum">
              <a:rPr lang="en-US" altLang="en-US" sz="1200"/>
              <a:pPr>
                <a:spcBef>
                  <a:spcPct val="0"/>
                </a:spcBef>
              </a:pPr>
              <a:t>17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ACD58666-8203-4E1E-A873-9250A374D7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82FB61CB-9DC1-4F4E-8330-D63E6C2E6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35E38A3-E05D-4232-9161-30053E26133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1395ED8C-32E6-4D97-8978-C4A481C03531}" type="slidenum">
              <a:rPr lang="en-US" altLang="en-US" sz="1200"/>
              <a:pPr algn="r">
                <a:spcBef>
                  <a:spcPct val="0"/>
                </a:spcBef>
              </a:pPr>
              <a:t>18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6768EA1-C078-4259-B6B8-94FF76A440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20C3D11-3D61-4A86-9D6C-A353EED9E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40B29C9-E807-46FA-8500-6D24A864C1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94E9A1-532B-4E57-8E92-90442680DE23}" type="slidenum">
              <a:rPr lang="en-US" altLang="en-US" sz="1200"/>
              <a:pPr>
                <a:spcBef>
                  <a:spcPct val="0"/>
                </a:spcBef>
              </a:pPr>
              <a:t>20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E109BB1-6172-4B41-A29C-2C87A4DFB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69EF81F-2E30-476A-A498-FD795D57D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56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D531-643C-4344-84F6-F95518D98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0D6052-6970-4F75-AF37-AA9523E2D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39A9A-3296-4585-80DC-B788F16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6B4E0-CDEB-4D59-8A92-9D97E80C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6742A-AB68-4CED-881B-56DFE8EE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6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C38B-71DB-470D-9B90-89AF388E3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579E7-6546-4EEB-9A74-A24CCC94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DE1E5-DD75-47E2-96C2-65B6212E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81002-0837-498C-8DCA-1D578D4F3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A0636-FA2D-4319-B05E-B4054F7D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8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68F41-9DE5-4A89-9ED4-D5D659F2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B83E-BEDB-423F-8595-4A6674D60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C1303-9C0A-4462-B9D8-534AD219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794DF-CA75-44D7-B958-4A967189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EE1EA-ABFF-44FC-939B-CB1412D2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2A71F-B3E4-48E4-BA3A-4E1677AB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7CDEF-C079-467A-A923-DBFD4369F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A0B56-380B-407C-A674-F2A57E20F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4C361-880E-45D8-B09C-E2CB8C275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D0989-EEA0-41CD-AA60-C6EB3C8D3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C7307-6292-44D5-B10D-B3C66D70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8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09B40-DABB-4AC5-B9FA-E1542D54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19200-DDF8-4D48-9D9B-6FFE2D8D2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6025-F81A-4974-8B64-2654D91F5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F1E464-4605-47D4-A8DA-469EBBBCC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857FC-CDF6-4997-924F-D4407B251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6E6C4-B78B-4D5D-AD47-9A9E379F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1BE35D-C712-4A5B-B216-00027AB39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018151-BCAF-413B-813B-970DA4E32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0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4AF1-2A26-4042-A767-8F6E4D4A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D8DD4E-A2B5-4180-B4B1-1624B136D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E8766-2070-4812-B6D2-A63ADF67F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F3D267-78C7-47DC-B750-C91F3F13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4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7B415-5F7B-439C-A715-35CB4EBEF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3A338-2A96-4175-97FF-DC1CEB50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2D2A2-4F6F-4A3F-ACA8-0336647B9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73FA-292B-4C03-8D12-5D0A3535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D2019-0582-4B41-9D3C-F097EC575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1654D-4396-4D23-8B46-09876F345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00BCF-B4BD-42DB-A611-F71255D1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D4649-5E55-4010-9F76-E26A0CC6E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190E6-F906-4B00-A55C-E256ABBBD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4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DFDE-B044-4CD3-9E2D-5138BBE1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822FF3-80F5-4D24-AB3A-E70DE67A0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A53C7-749D-4F88-97AB-EE5948C5B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55F7C-4BEE-4F86-AB5C-CC863AC1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873A8-13CF-4E17-97CB-8E0D40D3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0D5C0-A230-4313-BCD0-3DFC47B5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7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DAA5-0339-415F-B176-CC53622A9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C5B76-8397-43ED-A6E3-9985EE263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A8907-D611-4903-9ADC-92CD00D9A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32D42-AA79-4E0F-B334-58F6CDA6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DA02E-3DC0-4860-8B6C-94330518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5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AB01A6-2C4F-4947-9C65-8C5CB25B9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39472E-CA9E-48B3-BC7C-167F08A3C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63D6F-AE7F-4ACE-9C04-CC33E2C3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F3BA3-2D0A-4062-A924-27C87089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343B4-6C07-4A71-BD92-EB4186CE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2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D542C-E335-4148-AFCD-085EBA49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89CF0-1F53-45EF-8741-9AD5F41B6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E13F5-FF6E-4CEF-84C1-4E4E581EC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0DD1-2336-4F22-8830-48449CC85BBB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75B60-C1EF-46BF-9D11-D4B6713E3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4F372-DFF4-482E-A388-89129976D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E7CB4-1767-43CF-8AAB-DD78C8F4C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3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4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5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 /><Relationship Id="rId1" Type="http://schemas.openxmlformats.org/officeDocument/2006/relationships/tags" Target="../tags/tag6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0A14-1DFA-4C99-937B-973A041D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852737"/>
          </a:xfrm>
        </p:spPr>
        <p:txBody>
          <a:bodyPr/>
          <a:lstStyle/>
          <a:p>
            <a:pPr algn="ctr"/>
            <a:r>
              <a:rPr lang="en-US" b="1" dirty="0"/>
              <a:t>Unit 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AFE8C-3A64-4DF6-A8F5-F9037E7B9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79725"/>
            <a:ext cx="10515600" cy="1500187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Thermodynamics </a:t>
            </a:r>
          </a:p>
        </p:txBody>
      </p:sp>
    </p:spTree>
    <p:extLst>
      <p:ext uri="{BB962C8B-B14F-4D97-AF65-F5344CB8AC3E}">
        <p14:creationId xmlns:p14="http://schemas.microsoft.com/office/powerpoint/2010/main" val="3056908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82103496-B5F1-4F9A-9A7C-EE87A6A785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" y="1125538"/>
            <a:ext cx="12191999" cy="5516562"/>
          </a:xfrm>
        </p:spPr>
        <p:txBody>
          <a:bodyPr>
            <a:normAutofit/>
          </a:bodyPr>
          <a:lstStyle/>
          <a:p>
            <a:pPr marL="609600" indent="-609600">
              <a:lnSpc>
                <a:spcPct val="70000"/>
              </a:lnSpc>
              <a:buNone/>
              <a:defRPr/>
            </a:pPr>
            <a:r>
              <a:rPr lang="en-GB" sz="4000" b="1" u="sng" dirty="0">
                <a:solidFill>
                  <a:srgbClr val="009973"/>
                </a:solidFill>
                <a:latin typeface="Comic Sans MS" pitchFamily="66" charset="0"/>
              </a:rPr>
              <a:t>The Nature of Energy</a:t>
            </a:r>
            <a:r>
              <a:rPr lang="en-GB" sz="3000" b="1" dirty="0">
                <a:solidFill>
                  <a:srgbClr val="009973"/>
                </a:solidFill>
                <a:latin typeface="Comic Sans MS" pitchFamily="66" charset="0"/>
              </a:rPr>
              <a:t>		</a:t>
            </a:r>
            <a:r>
              <a:rPr lang="en-GB" sz="3600" b="1" dirty="0">
                <a:solidFill>
                  <a:srgbClr val="009973"/>
                </a:solidFill>
                <a:latin typeface="Comic Sans MS" pitchFamily="66" charset="0"/>
              </a:rPr>
              <a:t>		</a:t>
            </a:r>
            <a:endParaRPr lang="en-US" sz="1300" b="1" dirty="0">
              <a:solidFill>
                <a:srgbClr val="000099"/>
              </a:solidFill>
              <a:latin typeface="Comic Sans MS" pitchFamily="66" charset="0"/>
            </a:endParaRPr>
          </a:p>
          <a:p>
            <a:pPr marL="609600" indent="-609600">
              <a:lnSpc>
                <a:spcPct val="70000"/>
              </a:lnSpc>
              <a:buNone/>
              <a:defRPr/>
            </a:pPr>
            <a:r>
              <a:rPr lang="en-US" sz="3500" b="1" dirty="0">
                <a:solidFill>
                  <a:srgbClr val="000099"/>
                </a:solidFill>
                <a:latin typeface="Comic Sans MS" pitchFamily="66" charset="0"/>
              </a:rPr>
              <a:t>Learning objectives</a:t>
            </a:r>
            <a:r>
              <a:rPr lang="en-GB" sz="3500" i="1" dirty="0">
                <a:latin typeface="Comic Sans MS" pitchFamily="66" charset="0"/>
              </a:rPr>
              <a:t> </a:t>
            </a:r>
          </a:p>
          <a:p>
            <a:pPr lvl="0" fontAlgn="base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 can </a:t>
            </a:r>
            <a:r>
              <a:rPr lang="en-US" altLang="en-US" sz="3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calculate enthalpy changes and apply Hess’s Law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2500" b="1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Enthalpy • State function • System • Surrounding</a:t>
            </a:r>
            <a:endParaRPr lang="en-GB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BBB67E9-D7E6-48FC-A058-7B1685497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9620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D246E9-4B92-40ED-ABF0-33F5A7D81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" y="0"/>
            <a:ext cx="914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What you need to do:</a:t>
            </a:r>
            <a:endParaRPr lang="en-US" altLang="en-US" sz="26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Write</a:t>
            </a:r>
            <a:r>
              <a:rPr lang="en-US" altLang="en-US" sz="2600" dirty="0">
                <a:solidFill>
                  <a:srgbClr val="000099"/>
                </a:solidFill>
                <a:latin typeface="Comic Sans MS" panose="030F0702030302020204" pitchFamily="66" charset="0"/>
              </a:rPr>
              <a:t> the title, the date and L.Os in your book</a:t>
            </a:r>
          </a:p>
        </p:txBody>
      </p:sp>
      <p:sp>
        <p:nvSpPr>
          <p:cNvPr id="5125" name="TextBox 5" descr="04/09/18">
            <a:extLst>
              <a:ext uri="{FF2B5EF4-FFF2-40B4-BE49-F238E27FC236}">
                <a16:creationId xmlns:a16="http://schemas.microsoft.com/office/drawing/2014/main" id="{5E981BA0-0F0B-4A69-92D2-E7A29344F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643" y="962026"/>
            <a:ext cx="5551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DE0F1279-F4BA-447B-B3AA-7D686042C752}" type="datetime2">
              <a:rPr lang="en-GB" altLang="en-US" b="1" u="sng">
                <a:solidFill>
                  <a:srgbClr val="00CC66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Sunday, 15 September 2024</a:t>
            </a:fld>
            <a:endParaRPr lang="en-GB" altLang="en-US" b="1" u="sng" dirty="0">
              <a:solidFill>
                <a:srgbClr val="00CC66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E783574-F4A8-4B5A-A1F3-693881136D7F}"/>
              </a:ext>
            </a:extLst>
          </p:cNvPr>
          <p:cNvSpPr txBox="1">
            <a:spLocks noChangeArrowheads="1"/>
          </p:cNvSpPr>
          <p:nvPr/>
        </p:nvSpPr>
        <p:spPr>
          <a:xfrm>
            <a:off x="9248775" y="2993887"/>
            <a:ext cx="3110373" cy="6080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b="1" u="sng" dirty="0">
                <a:solidFill>
                  <a:srgbClr val="009973"/>
                </a:solidFill>
                <a:latin typeface="Comic Sans MS" pitchFamily="66" charset="0"/>
              </a:rPr>
              <a:t>Starter</a:t>
            </a:r>
            <a:endParaRPr lang="en-GB" altLang="en-US" sz="2800" b="1" u="sng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C3338B-8458-4694-8B6B-D57DCA8B1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3099608"/>
            <a:ext cx="9028650" cy="1129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69AAB-32E4-4CC0-87CA-EFEF31C66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488" y="3883819"/>
            <a:ext cx="4691061" cy="30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5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9B874CF8-5F9E-4ECB-9CE4-29CF72880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Edexcel Unit 1 In. June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EC8763-9412-4672-8A2A-8F382211F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869950"/>
            <a:ext cx="11972925" cy="548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099149-6569-4BC7-8755-E7A286FB6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153" y="2695575"/>
            <a:ext cx="2695575" cy="12192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7A3650D-F161-4807-A431-26F596767057}"/>
              </a:ext>
            </a:extLst>
          </p:cNvPr>
          <p:cNvSpPr txBox="1">
            <a:spLocks noChangeArrowheads="1"/>
          </p:cNvSpPr>
          <p:nvPr/>
        </p:nvSpPr>
        <p:spPr>
          <a:xfrm>
            <a:off x="109537" y="0"/>
            <a:ext cx="3171828" cy="6080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3600" b="1" u="sng" dirty="0">
                <a:solidFill>
                  <a:srgbClr val="009973"/>
                </a:solidFill>
                <a:latin typeface="Comic Sans MS" pitchFamily="66" charset="0"/>
              </a:rPr>
              <a:t>Starter</a:t>
            </a:r>
            <a:endParaRPr lang="en-GB" altLang="en-US" sz="3500" b="1" u="sng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6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-903416"/>
            <a:ext cx="7543800" cy="1543843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endParaRPr lang="en-US" sz="5000" b="1" u="sng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defRPr/>
            </a:pPr>
            <a:r>
              <a:rPr lang="en-US" sz="5000" b="1" u="sng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Energy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4572"/>
            <a:ext cx="1154887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600" dirty="0">
                <a:latin typeface="Comic Sans MS" panose="030F0702030302020204" pitchFamily="66" charset="0"/>
              </a:rPr>
              <a:t>The </a:t>
            </a:r>
            <a:r>
              <a:rPr lang="en-GB" altLang="en-US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first law of thermodynamics </a:t>
            </a:r>
            <a:r>
              <a:rPr lang="en-GB" altLang="en-US" sz="2600" dirty="0">
                <a:latin typeface="Comic Sans MS" panose="030F0702030302020204" pitchFamily="66" charset="0"/>
              </a:rPr>
              <a:t>states that energy can neither be created nor destroyed. However, one form of energy can be converted into another.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2335087"/>
            <a:ext cx="1154887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500">
                <a:latin typeface="Comic Sans MS" panose="030F0702030302020204" pitchFamily="66" charset="0"/>
              </a:rPr>
              <a:t>There are various forms of energy: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766887"/>
            <a:ext cx="1154887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 dirty="0">
                <a:latin typeface="Comic Sans MS" panose="030F0702030302020204" pitchFamily="66" charset="0"/>
              </a:rPr>
              <a:t> </a:t>
            </a:r>
            <a:r>
              <a:rPr lang="en-GB" altLang="en-US" sz="2500" b="1" dirty="0">
                <a:latin typeface="Comic Sans MS" panose="030F0702030302020204" pitchFamily="66" charset="0"/>
              </a:rPr>
              <a:t>work</a:t>
            </a:r>
            <a:r>
              <a:rPr lang="en-GB" altLang="en-US" sz="2500" dirty="0">
                <a:latin typeface="Comic Sans MS" panose="030F0702030302020204" pitchFamily="66" charset="0"/>
              </a:rPr>
              <a:t> – when a force moves an object.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271711"/>
            <a:ext cx="1154887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>
                <a:latin typeface="Comic Sans MS" panose="030F0702030302020204" pitchFamily="66" charset="0"/>
              </a:rPr>
              <a:t> </a:t>
            </a:r>
            <a:r>
              <a:rPr lang="en-GB" altLang="en-US" sz="2500" b="1">
                <a:latin typeface="Comic Sans MS" panose="030F0702030302020204" pitchFamily="66" charset="0"/>
              </a:rPr>
              <a:t>kinetic energy </a:t>
            </a:r>
            <a:r>
              <a:rPr lang="en-GB" altLang="en-US" sz="2500">
                <a:latin typeface="Comic Sans MS" panose="030F0702030302020204" pitchFamily="66" charset="0"/>
              </a:rPr>
              <a:t>- the energy due to motion of a body.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3774949"/>
            <a:ext cx="1154887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>
                <a:latin typeface="Comic Sans MS" panose="030F0702030302020204" pitchFamily="66" charset="0"/>
              </a:rPr>
              <a:t> </a:t>
            </a:r>
            <a:r>
              <a:rPr lang="en-GB" altLang="en-US" sz="2500" b="1">
                <a:latin typeface="Comic Sans MS" panose="030F0702030302020204" pitchFamily="66" charset="0"/>
              </a:rPr>
              <a:t>gravitational potential energy </a:t>
            </a:r>
            <a:r>
              <a:rPr lang="en-GB" altLang="en-US" sz="2500">
                <a:latin typeface="Comic Sans MS" panose="030F0702030302020204" pitchFamily="66" charset="0"/>
              </a:rPr>
              <a:t>– the energy due to position of the object due to the centre of the earth.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67111"/>
            <a:ext cx="115488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500">
                <a:latin typeface="Comic Sans MS" panose="030F0702030302020204" pitchFamily="66" charset="0"/>
              </a:rPr>
              <a:t> </a:t>
            </a:r>
            <a:r>
              <a:rPr lang="en-GB" altLang="en-US" sz="2500" b="1">
                <a:latin typeface="Comic Sans MS" panose="030F0702030302020204" pitchFamily="66" charset="0"/>
              </a:rPr>
              <a:t>chemical potential energy </a:t>
            </a:r>
            <a:r>
              <a:rPr lang="en-GB" altLang="en-US" sz="2500">
                <a:latin typeface="Comic Sans MS" panose="030F0702030302020204" pitchFamily="66" charset="0"/>
              </a:rPr>
              <a:t>– the energy stored in a molecule.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5287836"/>
            <a:ext cx="1154887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400">
                <a:latin typeface="Comic Sans MS" panose="030F0702030302020204" pitchFamily="66" charset="0"/>
              </a:rPr>
              <a:t> </a:t>
            </a:r>
            <a:r>
              <a:rPr lang="en-GB" altLang="en-US" sz="2400" b="1">
                <a:latin typeface="Comic Sans MS" panose="030F0702030302020204" pitchFamily="66" charset="0"/>
              </a:rPr>
              <a:t>radiant energy </a:t>
            </a:r>
            <a:r>
              <a:rPr lang="en-GB" altLang="en-US" sz="2400">
                <a:latin typeface="Comic Sans MS" panose="030F0702030302020204" pitchFamily="66" charset="0"/>
              </a:rPr>
              <a:t>– the energy in light and sound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5694236"/>
            <a:ext cx="1154887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GB" altLang="en-US" sz="2400">
                <a:latin typeface="Comic Sans MS" panose="030F0702030302020204" pitchFamily="66" charset="0"/>
              </a:rPr>
              <a:t> </a:t>
            </a:r>
            <a:r>
              <a:rPr lang="en-GB" altLang="en-US" sz="2400" b="1">
                <a:latin typeface="Comic Sans MS" panose="030F0702030302020204" pitchFamily="66" charset="0"/>
              </a:rPr>
              <a:t>electrical energy</a:t>
            </a:r>
            <a:r>
              <a:rPr lang="en-GB" altLang="en-US" sz="2400">
                <a:latin typeface="Comic Sans MS" panose="030F0702030302020204" pitchFamily="66" charset="0"/>
              </a:rPr>
              <a:t>– this can be in the form of electrical potential energy or the energy due to an electric current.</a:t>
            </a:r>
          </a:p>
        </p:txBody>
      </p:sp>
    </p:spTree>
    <p:extLst>
      <p:ext uri="{BB962C8B-B14F-4D97-AF65-F5344CB8AC3E}">
        <p14:creationId xmlns:p14="http://schemas.microsoft.com/office/powerpoint/2010/main" val="6654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1" y="1625346"/>
            <a:ext cx="3505199" cy="497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1043839"/>
            <a:ext cx="1219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i="1" dirty="0"/>
              <a:t>Heat</a:t>
            </a:r>
            <a:r>
              <a:rPr lang="en-US" b="0" dirty="0"/>
              <a:t> is the transfer of </a:t>
            </a:r>
            <a:r>
              <a:rPr lang="en-US" dirty="0"/>
              <a:t>thermal energy</a:t>
            </a:r>
            <a:r>
              <a:rPr lang="en-US" b="0" dirty="0"/>
              <a:t> between two bodies that are at different temperatures.</a:t>
            </a:r>
            <a:endParaRPr lang="en-US" i="1" dirty="0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0" y="0"/>
            <a:ext cx="69573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u="sng" dirty="0">
                <a:solidFill>
                  <a:srgbClr val="FF0000"/>
                </a:solidFill>
              </a:rPr>
              <a:t>Energy Changes in Chemical Reactions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2759076"/>
            <a:ext cx="754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i="1" dirty="0"/>
              <a:t>Temperature</a:t>
            </a:r>
            <a:r>
              <a:rPr lang="en-US" b="0" dirty="0"/>
              <a:t> is a measure of the </a:t>
            </a:r>
            <a:r>
              <a:rPr lang="en-US" dirty="0"/>
              <a:t>thermal energy</a:t>
            </a:r>
            <a:r>
              <a:rPr lang="en-US" b="0" dirty="0"/>
              <a:t>.</a:t>
            </a:r>
            <a:endParaRPr lang="en-US" i="1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895600" y="4114800"/>
            <a:ext cx="4495800" cy="457200"/>
            <a:chOff x="864" y="2592"/>
            <a:chExt cx="2832" cy="288"/>
          </a:xfrm>
        </p:grpSpPr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864" y="2592"/>
              <a:ext cx="2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b="0"/>
                <a:t>Temperature = Thermal Energy</a:t>
              </a:r>
            </a:p>
          </p:txBody>
        </p:sp>
        <p:sp>
          <p:nvSpPr>
            <p:cNvPr id="5129" name="Line 7"/>
            <p:cNvSpPr>
              <a:spLocks noChangeShapeType="1"/>
            </p:cNvSpPr>
            <p:nvPr/>
          </p:nvSpPr>
          <p:spPr bwMode="auto">
            <a:xfrm flipH="1">
              <a:off x="2090" y="2640"/>
              <a:ext cx="80" cy="1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Line 18"/>
            <p:cNvSpPr>
              <a:spLocks noChangeShapeType="1"/>
            </p:cNvSpPr>
            <p:nvPr/>
          </p:nvSpPr>
          <p:spPr bwMode="auto">
            <a:xfrm>
              <a:off x="2092" y="2640"/>
              <a:ext cx="80" cy="1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10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17104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 b="1" u="sng" dirty="0">
                <a:solidFill>
                  <a:srgbClr val="FF0000"/>
                </a:solidFill>
              </a:rPr>
              <a:t>‘System’ and ‘Surroundings’</a:t>
            </a:r>
          </a:p>
        </p:txBody>
      </p:sp>
      <p:pic>
        <p:nvPicPr>
          <p:cNvPr id="10243" name="Picture 4" descr="system and surroun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3664"/>
            <a:ext cx="8713788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6573838" y="3866358"/>
            <a:ext cx="1708150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</a:rPr>
              <a:t>EXOTHERMIC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6484938" y="4975608"/>
            <a:ext cx="1885950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</a:rPr>
              <a:t>ENDOTHERMIC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26616F6-23DB-48B6-847B-9E12CAB8F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766722"/>
            <a:ext cx="10287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i="1" dirty="0"/>
              <a:t>Thermochemistry</a:t>
            </a:r>
            <a:r>
              <a:rPr lang="en-US" b="0" dirty="0"/>
              <a:t> is the study of heat change in chemical reactions.</a:t>
            </a:r>
            <a:endParaRPr lang="en-US" i="1" dirty="0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915F7A8E-6BAD-4CC1-B10E-0FF3DE37F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6997"/>
            <a:ext cx="1220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b="0" dirty="0"/>
              <a:t>The </a:t>
            </a:r>
            <a:r>
              <a:rPr lang="en-US" i="1" dirty="0"/>
              <a:t>system</a:t>
            </a:r>
            <a:r>
              <a:rPr lang="en-US" b="0" dirty="0"/>
              <a:t> is the specific part of the universe that is of interest in the study.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252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nimBg="1"/>
      <p:bldP spid="6" grpId="0"/>
      <p:bldP spid="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-12700" y="612926"/>
            <a:ext cx="10287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i="1" dirty="0"/>
              <a:t>Thermochemistry</a:t>
            </a:r>
            <a:r>
              <a:rPr lang="en-US" b="0" dirty="0"/>
              <a:t> is the study of heat change in chemical reactions.</a:t>
            </a:r>
            <a:endParaRPr lang="en-US" i="1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-12700" y="1315545"/>
            <a:ext cx="1220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b="0" dirty="0"/>
              <a:t>The </a:t>
            </a:r>
            <a:r>
              <a:rPr lang="en-US" i="1" dirty="0"/>
              <a:t>system</a:t>
            </a:r>
            <a:r>
              <a:rPr lang="en-US" b="0" dirty="0"/>
              <a:t> is the specific part of the universe that is of interest in the study.</a:t>
            </a:r>
            <a:endParaRPr lang="en-US" i="1" dirty="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325938" y="5602288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open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649664" y="6172200"/>
            <a:ext cx="2217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mass &amp; energy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981201" y="6172200"/>
            <a:ext cx="172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/>
              <a:t>Exchange: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6424613" y="56007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closed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396038" y="6170613"/>
            <a:ext cx="111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energy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8482013" y="5600700"/>
            <a:ext cx="1236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isolated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8504238" y="6170613"/>
            <a:ext cx="1185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0"/>
              <a:t>nothing</a:t>
            </a:r>
          </a:p>
        </p:txBody>
      </p:sp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09800"/>
            <a:ext cx="21097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1"/>
            <a:ext cx="20891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143126"/>
            <a:ext cx="2179638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4CD28DBE-0567-48C0-9FBA-97E4E6F8849A}"/>
              </a:ext>
            </a:extLst>
          </p:cNvPr>
          <p:cNvSpPr txBox="1">
            <a:spLocks noChangeArrowheads="1"/>
          </p:cNvSpPr>
          <p:nvPr/>
        </p:nvSpPr>
        <p:spPr>
          <a:xfrm>
            <a:off x="-12700" y="-5714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u="sng">
                <a:solidFill>
                  <a:srgbClr val="FF0000"/>
                </a:solidFill>
              </a:rPr>
              <a:t>‘System’ and ‘Surroundings’</a:t>
            </a:r>
            <a:endParaRPr lang="en-US" altLang="en-US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5" grpId="0" autoUpdateAnimBg="0"/>
      <p:bldP spid="5126" grpId="0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3A1AEEC-7A1D-4310-95FA-87D4279E29D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0515600" cy="717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u="sng" dirty="0">
                <a:solidFill>
                  <a:srgbClr val="FF0000"/>
                </a:solidFill>
              </a:rPr>
              <a:t>State Function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AB5E6-4926-45BC-8703-9FA2D310E76A}"/>
              </a:ext>
            </a:extLst>
          </p:cNvPr>
          <p:cNvSpPr/>
          <p:nvPr/>
        </p:nvSpPr>
        <p:spPr>
          <a:xfrm>
            <a:off x="0" y="863590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MyriadPro-Regular"/>
              </a:rPr>
              <a:t>A </a:t>
            </a:r>
            <a:r>
              <a:rPr lang="en-US" sz="3000" b="1" dirty="0">
                <a:latin typeface="MyriadPro-Bold"/>
              </a:rPr>
              <a:t>state function </a:t>
            </a:r>
            <a:r>
              <a:rPr lang="en-US" sz="3000" dirty="0">
                <a:latin typeface="MyriadPro-Regular"/>
              </a:rPr>
              <a:t>or </a:t>
            </a:r>
            <a:r>
              <a:rPr lang="en-US" sz="3000" i="1" dirty="0">
                <a:latin typeface="MyriadPro-It"/>
              </a:rPr>
              <a:t>state variable </a:t>
            </a:r>
            <a:r>
              <a:rPr lang="en-US" sz="3000" dirty="0">
                <a:latin typeface="MyriadPro-Regular"/>
              </a:rPr>
              <a:t>is a property that depends on the current “state” of a system.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>
              <a:latin typeface="MyriadPro-Regular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MyriadPro-Regular"/>
              </a:rPr>
              <a:t>These are conditions such as its volume, temperature, pressure and composition.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>
              <a:latin typeface="MyriadPro-Regular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MyriadPro-Regular"/>
              </a:rPr>
              <a:t>State functions are independent of the pathway taken to reach the state.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>
              <a:latin typeface="MyriadPro-Regular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MyriadPro-Regular"/>
              </a:rPr>
              <a:t>Common state functions include internal energy, enthalpy changes, </a:t>
            </a:r>
            <a:r>
              <a:rPr lang="en-US" sz="3000" b="1" dirty="0">
                <a:solidFill>
                  <a:srgbClr val="FF0000"/>
                </a:solidFill>
                <a:latin typeface="MyriadPro-Regular"/>
              </a:rPr>
              <a:t>entropy</a:t>
            </a:r>
            <a:r>
              <a:rPr lang="en-US" sz="3000" dirty="0">
                <a:latin typeface="MyriadPro-Regular"/>
              </a:rPr>
              <a:t> and </a:t>
            </a:r>
            <a:r>
              <a:rPr lang="en-US" sz="3000" b="1" dirty="0">
                <a:solidFill>
                  <a:srgbClr val="FF0000"/>
                </a:solidFill>
                <a:latin typeface="MyriadPro-Regular"/>
              </a:rPr>
              <a:t>free energy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6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5">
            <a:extLst>
              <a:ext uri="{FF2B5EF4-FFF2-40B4-BE49-F238E27FC236}">
                <a16:creationId xmlns:a16="http://schemas.microsoft.com/office/drawing/2014/main" id="{737AF5A7-787D-4B80-AA05-B7F91B575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33401"/>
            <a:ext cx="7924800" cy="519113"/>
          </a:xfrm>
          <a:prstGeom prst="rect">
            <a:avLst/>
          </a:prstGeom>
          <a:gradFill rotWithShape="1">
            <a:gsLst>
              <a:gs pos="0">
                <a:srgbClr val="990000">
                  <a:alpha val="35001"/>
                </a:srgbClr>
              </a:gs>
              <a:gs pos="100000">
                <a:srgbClr val="47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/>
              <a:t>The System and Its Surroundings</a:t>
            </a:r>
          </a:p>
        </p:txBody>
      </p:sp>
      <p:sp>
        <p:nvSpPr>
          <p:cNvPr id="81925" name="Text Box 3">
            <a:extLst>
              <a:ext uri="{FF2B5EF4-FFF2-40B4-BE49-F238E27FC236}">
                <a16:creationId xmlns:a16="http://schemas.microsoft.com/office/drawing/2014/main" id="{8DECDF08-946B-41E2-B55A-D3FFE9DDE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295400"/>
            <a:ext cx="8001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A meaningful study of any transfer of energy requires that we first clearly define both the </a:t>
            </a:r>
            <a:r>
              <a:rPr lang="en-US" altLang="en-US" sz="2400" b="1" i="1"/>
              <a:t>system</a:t>
            </a:r>
            <a:r>
              <a:rPr lang="en-US" altLang="en-US" sz="2400"/>
              <a:t> and its </a:t>
            </a:r>
            <a:r>
              <a:rPr lang="en-US" altLang="en-US" sz="2400" b="1" i="1"/>
              <a:t>surroundings</a:t>
            </a:r>
            <a:r>
              <a:rPr lang="en-US" altLang="en-US" sz="2400"/>
              <a:t>.  </a:t>
            </a:r>
          </a:p>
          <a:p>
            <a:pPr>
              <a:spcBef>
                <a:spcPct val="0"/>
              </a:spcBef>
            </a:pPr>
            <a:r>
              <a:rPr lang="en-US" altLang="en-US" sz="2400" b="1"/>
              <a:t>System + Surroundings = Universe</a:t>
            </a:r>
          </a:p>
        </p:txBody>
      </p:sp>
      <p:sp>
        <p:nvSpPr>
          <p:cNvPr id="81926" name="Text Box 3">
            <a:extLst>
              <a:ext uri="{FF2B5EF4-FFF2-40B4-BE49-F238E27FC236}">
                <a16:creationId xmlns:a16="http://schemas.microsoft.com/office/drawing/2014/main" id="{814EE1AE-94C0-4720-ABBE-D4B48C81F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140076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The </a:t>
            </a:r>
            <a:r>
              <a:rPr lang="en-US" altLang="en-US" sz="2400" b="1" i="1"/>
              <a:t>internal energy</a:t>
            </a:r>
            <a:r>
              <a:rPr lang="en-US" altLang="en-US" sz="2400"/>
              <a:t>,</a:t>
            </a:r>
            <a:r>
              <a:rPr lang="en-US" altLang="en-US" sz="2400" b="1" i="1"/>
              <a:t> E</a:t>
            </a:r>
            <a:r>
              <a:rPr lang="en-US" altLang="en-US" sz="2400"/>
              <a:t>, of a system is the sum of the potential and kinetic energies of all the particles present.</a:t>
            </a:r>
          </a:p>
        </p:txBody>
      </p:sp>
      <p:sp>
        <p:nvSpPr>
          <p:cNvPr id="81927" name="Text Box 3">
            <a:extLst>
              <a:ext uri="{FF2B5EF4-FFF2-40B4-BE49-F238E27FC236}">
                <a16:creationId xmlns:a16="http://schemas.microsoft.com/office/drawing/2014/main" id="{80F1A0E8-2CB0-4E03-A2C4-2FD4AFD86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191000"/>
            <a:ext cx="8001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The total energy of the universe remains </a:t>
            </a:r>
            <a:r>
              <a:rPr lang="en-US" altLang="en-US" sz="2400" b="1" i="1"/>
              <a:t>constant</a:t>
            </a:r>
            <a:r>
              <a:rPr lang="en-US" altLang="en-US" sz="2400"/>
              <a:t>. 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A change in the energy of the system must be accompanied by an </a:t>
            </a:r>
            <a:r>
              <a:rPr lang="en-US" altLang="en-US" sz="2400" b="1" i="1"/>
              <a:t>equal</a:t>
            </a:r>
            <a:r>
              <a:rPr lang="en-US" altLang="en-US" sz="2400"/>
              <a:t> and </a:t>
            </a:r>
            <a:r>
              <a:rPr lang="en-US" altLang="en-US" sz="2400" b="1" i="1"/>
              <a:t>opposite</a:t>
            </a:r>
            <a:r>
              <a:rPr lang="en-US" altLang="en-US" sz="2400"/>
              <a:t> change in the energy of the surroundings.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  <p:bldP spid="81926" grpId="0"/>
      <p:bldP spid="819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>
            <a:extLst>
              <a:ext uri="{FF2B5EF4-FFF2-40B4-BE49-F238E27FC236}">
                <a16:creationId xmlns:a16="http://schemas.microsoft.com/office/drawing/2014/main" id="{1F36A6C1-BA61-4A9E-91B9-3E68BBD2E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867401"/>
            <a:ext cx="5562600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>
                <a:latin typeface="Symbol" panose="05050102010706020507" pitchFamily="18" charset="2"/>
              </a:rPr>
              <a:t>D</a:t>
            </a:r>
            <a:r>
              <a:rPr lang="en-US" altLang="en-US" sz="2400" b="1" i="1"/>
              <a:t>E</a:t>
            </a:r>
            <a:r>
              <a:rPr lang="en-US" altLang="en-US" sz="2400" b="1"/>
              <a:t> = </a:t>
            </a:r>
            <a:r>
              <a:rPr lang="en-US" altLang="en-US" sz="2400" b="1" i="1"/>
              <a:t>E</a:t>
            </a:r>
            <a:r>
              <a:rPr lang="en-US" altLang="en-US" sz="2400" b="1" baseline="-25000"/>
              <a:t>final</a:t>
            </a:r>
            <a:r>
              <a:rPr lang="en-US" altLang="en-US" sz="2400" b="1"/>
              <a:t> - </a:t>
            </a:r>
            <a:r>
              <a:rPr lang="en-US" altLang="en-US" sz="2400" b="1" i="1"/>
              <a:t>E</a:t>
            </a:r>
            <a:r>
              <a:rPr lang="en-US" altLang="en-US" sz="2400" b="1" baseline="-25000"/>
              <a:t>initial</a:t>
            </a:r>
            <a:r>
              <a:rPr lang="en-US" altLang="en-US" sz="2400" b="1"/>
              <a:t> = </a:t>
            </a:r>
            <a:r>
              <a:rPr lang="en-US" altLang="en-US" sz="2400" b="1" i="1"/>
              <a:t>E</a:t>
            </a:r>
            <a:r>
              <a:rPr lang="en-US" altLang="en-US" sz="2400" b="1" baseline="-25000"/>
              <a:t>products</a:t>
            </a:r>
            <a:r>
              <a:rPr lang="en-US" altLang="en-US" sz="2400" b="1"/>
              <a:t> - </a:t>
            </a:r>
            <a:r>
              <a:rPr lang="en-US" altLang="en-US" sz="2400" b="1" i="1"/>
              <a:t>E</a:t>
            </a:r>
            <a:r>
              <a:rPr lang="en-US" altLang="en-US" sz="2400" b="1" baseline="-25000"/>
              <a:t>reactants</a:t>
            </a:r>
            <a:endParaRPr lang="en-US" altLang="en-US" sz="2400" b="1"/>
          </a:p>
        </p:txBody>
      </p:sp>
      <p:sp>
        <p:nvSpPr>
          <p:cNvPr id="12294" name="Text Box 8">
            <a:extLst>
              <a:ext uri="{FF2B5EF4-FFF2-40B4-BE49-F238E27FC236}">
                <a16:creationId xmlns:a16="http://schemas.microsoft.com/office/drawing/2014/main" id="{E08CA20C-4EFE-4EC6-80CC-69275578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1"/>
            <a:ext cx="1219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/>
              <a:t>Energy diagrams for the transfer of internal energy (</a:t>
            </a:r>
            <a:r>
              <a:rPr lang="en-US" altLang="en-US" b="1" i="1" dirty="0"/>
              <a:t>E</a:t>
            </a:r>
            <a:r>
              <a:rPr lang="en-US" altLang="en-US" b="1" dirty="0"/>
              <a:t>) between a system and its surroundings.</a:t>
            </a:r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E5A115B7-48AE-430C-B8AA-DF3A474EB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91440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7">
            <a:extLst>
              <a:ext uri="{FF2B5EF4-FFF2-40B4-BE49-F238E27FC236}">
                <a16:creationId xmlns:a16="http://schemas.microsoft.com/office/drawing/2014/main" id="{991A2299-7114-4C95-9CB5-716975DC5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1"/>
            <a:ext cx="9372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/>
              <a:t>The two cases where energy is transferred as heat only.</a:t>
            </a:r>
          </a:p>
        </p:txBody>
      </p:sp>
      <p:pic>
        <p:nvPicPr>
          <p:cNvPr id="14339" name="Picture 1">
            <a:extLst>
              <a:ext uri="{FF2B5EF4-FFF2-40B4-BE49-F238E27FC236}">
                <a16:creationId xmlns:a16="http://schemas.microsoft.com/office/drawing/2014/main" id="{9AC20D3B-5EA4-4314-8EA9-BFB1AF771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1"/>
            <a:ext cx="7848600" cy="53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7">
            <a:extLst>
              <a:ext uri="{FF2B5EF4-FFF2-40B4-BE49-F238E27FC236}">
                <a16:creationId xmlns:a16="http://schemas.microsoft.com/office/drawing/2014/main" id="{918A4B32-6F9C-49EB-95D7-038B899B6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1"/>
            <a:ext cx="960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The two cases where energy is transferred as work only.</a:t>
            </a: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70F06FDF-6067-419A-87BE-35983E12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1" y="1781176"/>
            <a:ext cx="12049687" cy="439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D1FFBBA5-7C84-423D-8444-23BB844E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33401"/>
            <a:ext cx="6553200" cy="396875"/>
          </a:xfrm>
          <a:prstGeom prst="rect">
            <a:avLst/>
          </a:prstGeom>
          <a:gradFill rotWithShape="1">
            <a:gsLst>
              <a:gs pos="0">
                <a:srgbClr val="006600">
                  <a:alpha val="64998"/>
                </a:srgbClr>
              </a:gs>
              <a:gs pos="100000">
                <a:srgbClr val="002F00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Table 6.1   The Sign Conventions* for </a:t>
            </a:r>
            <a:r>
              <a:rPr lang="en-US" altLang="en-US" b="1" i="1"/>
              <a:t>q</a:t>
            </a:r>
            <a:r>
              <a:rPr lang="en-US" altLang="en-US" b="1"/>
              <a:t>, </a:t>
            </a:r>
            <a:r>
              <a:rPr lang="en-US" altLang="en-US" b="1" i="1"/>
              <a:t>w,</a:t>
            </a:r>
            <a:r>
              <a:rPr lang="en-US" altLang="en-US" b="1"/>
              <a:t> and </a:t>
            </a:r>
            <a:r>
              <a:rPr lang="en-US" altLang="en-US" b="1">
                <a:latin typeface="Symbol" panose="05050102010706020507" pitchFamily="18" charset="2"/>
              </a:rPr>
              <a:t>D</a:t>
            </a:r>
            <a:r>
              <a:rPr lang="en-US" altLang="en-US" b="1" i="1"/>
              <a:t>E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178BA322-AE11-4E87-8066-65478A11F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32556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i="1"/>
              <a:t>q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9B18239B-62EB-49E2-9B17-4527EED6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132556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i="1"/>
              <a:t>w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A103EF7F-7843-4734-B855-00A1BD736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2954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+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922FD61C-B8CA-4B34-AC8D-ACC1566AF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2954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=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4DAF70FE-941F-4E00-A427-F8398C707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1295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>
                <a:latin typeface="Symbol" panose="05050102010706020507" pitchFamily="18" charset="2"/>
              </a:rPr>
              <a:t>D</a:t>
            </a:r>
            <a:r>
              <a:rPr lang="en-US" altLang="en-US" sz="2400" b="1" i="1"/>
              <a:t>E</a:t>
            </a:r>
            <a:endParaRPr lang="en-US" altLang="en-US" sz="2400" i="1">
              <a:latin typeface="Symbol" panose="05050102010706020507" pitchFamily="18" charset="2"/>
            </a:endParaRPr>
          </a:p>
        </p:txBody>
      </p:sp>
      <p:sp>
        <p:nvSpPr>
          <p:cNvPr id="18440" name="Text Box 8">
            <a:extLst>
              <a:ext uri="{FF2B5EF4-FFF2-40B4-BE49-F238E27FC236}">
                <a16:creationId xmlns:a16="http://schemas.microsoft.com/office/drawing/2014/main" id="{238F0A26-5745-4B77-82F6-9AEC2B950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1717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 dirty="0">
                <a:latin typeface="Times New Roman" panose="02020603050405020304" pitchFamily="18" charset="0"/>
              </a:rPr>
              <a:t>+</a:t>
            </a:r>
            <a:endParaRPr lang="en-US" altLang="en-US" i="1" dirty="0">
              <a:latin typeface="Times New Roman" panose="02020603050405020304" pitchFamily="18" charset="0"/>
            </a:endParaRPr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1B8FB05A-3C4B-45D2-BD53-53F541E36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95275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+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74681FD1-5D7A-43C5-A80F-B9F568DAE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7719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latin typeface="Times New Roman" panose="02020603050405020304" pitchFamily="18" charset="0"/>
              </a:rPr>
              <a:t>–</a:t>
            </a:r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96D11719-8F08-4467-8841-3B0F6DF6F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4577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latin typeface="Times New Roman" panose="02020603050405020304" pitchFamily="18" charset="0"/>
              </a:rPr>
              <a:t>–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E7846551-8638-4407-941E-09523C1E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2952751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latin typeface="Times New Roman" panose="02020603050405020304" pitchFamily="18" charset="0"/>
              </a:rPr>
              <a:t>–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  <p:sp>
        <p:nvSpPr>
          <p:cNvPr id="18445" name="Text Box 13">
            <a:extLst>
              <a:ext uri="{FF2B5EF4-FFF2-40B4-BE49-F238E27FC236}">
                <a16:creationId xmlns:a16="http://schemas.microsoft.com/office/drawing/2014/main" id="{EE303004-EC7C-4BA8-AE9A-C99F40F5B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44577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latin typeface="Times New Roman" panose="02020603050405020304" pitchFamily="18" charset="0"/>
              </a:rPr>
              <a:t>–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12B0B18A-07E6-4F93-B18F-4AC706DF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21717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+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47" name="Text Box 15">
            <a:extLst>
              <a:ext uri="{FF2B5EF4-FFF2-40B4-BE49-F238E27FC236}">
                <a16:creationId xmlns:a16="http://schemas.microsoft.com/office/drawing/2014/main" id="{01DF04CF-21F9-41E7-8BFB-8CD36CDDF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0" y="37719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+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C394E451-B6AF-4638-8D70-F35C64EC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550" y="21336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 i="1">
                <a:latin typeface="Times New Roman" panose="02020603050405020304" pitchFamily="18" charset="0"/>
              </a:rPr>
              <a:t>+</a:t>
            </a:r>
            <a:endParaRPr lang="en-US" altLang="en-US" i="1">
              <a:latin typeface="Times New Roman" panose="02020603050405020304" pitchFamily="18" charset="0"/>
            </a:endParaRP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F1C3ABB0-6A39-4B73-A2FA-7026719CC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550" y="4457701"/>
            <a:ext cx="53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latin typeface="Times New Roman" panose="02020603050405020304" pitchFamily="18" charset="0"/>
              </a:rPr>
              <a:t>–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A0E1BB25-6656-497C-8A0C-7BA4C3DB8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009901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depends on sizes of </a:t>
            </a:r>
            <a:r>
              <a:rPr lang="en-US" altLang="en-US" sz="1800" b="1" i="1"/>
              <a:t>q</a:t>
            </a:r>
            <a:r>
              <a:rPr lang="en-US" altLang="en-US" sz="1800"/>
              <a:t> and </a:t>
            </a:r>
            <a:r>
              <a:rPr lang="en-US" altLang="en-US" sz="1800" b="1" i="1"/>
              <a:t>w</a:t>
            </a: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A56CC111-8917-4A9D-89AC-A485F6130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810001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depends on sizes of </a:t>
            </a:r>
            <a:r>
              <a:rPr lang="en-US" altLang="en-US" sz="1800" b="1" i="1"/>
              <a:t>q</a:t>
            </a:r>
            <a:r>
              <a:rPr lang="en-US" altLang="en-US" sz="1800"/>
              <a:t> and </a:t>
            </a:r>
            <a:r>
              <a:rPr lang="en-US" altLang="en-US" sz="1800" b="1" i="1"/>
              <a:t>w</a:t>
            </a:r>
          </a:p>
        </p:txBody>
      </p:sp>
      <p:sp>
        <p:nvSpPr>
          <p:cNvPr id="18452" name="Text Box 21">
            <a:extLst>
              <a:ext uri="{FF2B5EF4-FFF2-40B4-BE49-F238E27FC236}">
                <a16:creationId xmlns:a16="http://schemas.microsoft.com/office/drawing/2014/main" id="{C1ACC366-2D62-41A8-99F6-6763EEA5E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257800"/>
            <a:ext cx="830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* For </a:t>
            </a:r>
            <a:r>
              <a:rPr lang="en-US" altLang="en-US" sz="1800" b="1" i="1"/>
              <a:t>q</a:t>
            </a:r>
            <a:r>
              <a:rPr lang="en-US" altLang="en-US" sz="1800"/>
              <a:t>:  + means system </a:t>
            </a:r>
            <a:r>
              <a:rPr lang="en-US" altLang="en-US" sz="1800" b="1" i="1"/>
              <a:t>gains</a:t>
            </a:r>
            <a:r>
              <a:rPr lang="en-US" altLang="en-US" sz="1800"/>
              <a:t> heat; </a:t>
            </a:r>
            <a:r>
              <a:rPr lang="en-US" altLang="en-US" sz="1800" b="1">
                <a:latin typeface="Times New Roman" panose="02020603050405020304" pitchFamily="18" charset="0"/>
              </a:rPr>
              <a:t>–</a:t>
            </a:r>
            <a:r>
              <a:rPr lang="en-US" altLang="en-US" sz="1800"/>
              <a:t> means system </a:t>
            </a:r>
            <a:r>
              <a:rPr lang="en-US" altLang="en-US" sz="1800" b="1" i="1"/>
              <a:t>releases</a:t>
            </a:r>
            <a:r>
              <a:rPr lang="en-US" altLang="en-US" sz="1800"/>
              <a:t> heat.</a:t>
            </a:r>
          </a:p>
        </p:txBody>
      </p:sp>
      <p:sp>
        <p:nvSpPr>
          <p:cNvPr id="18453" name="Text Box 22">
            <a:extLst>
              <a:ext uri="{FF2B5EF4-FFF2-40B4-BE49-F238E27FC236}">
                <a16:creationId xmlns:a16="http://schemas.microsoft.com/office/drawing/2014/main" id="{74E3F20F-E8A4-41F9-A5FA-A466A123A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867400"/>
            <a:ext cx="784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* For </a:t>
            </a:r>
            <a:r>
              <a:rPr lang="en-US" altLang="en-US" sz="1800" b="1" i="1"/>
              <a:t>w</a:t>
            </a:r>
            <a:r>
              <a:rPr lang="en-US" altLang="en-US" sz="1800"/>
              <a:t>:  + means work done </a:t>
            </a:r>
            <a:r>
              <a:rPr lang="en-US" altLang="en-US" sz="1800" b="1" i="1"/>
              <a:t>on</a:t>
            </a:r>
            <a:r>
              <a:rPr lang="en-US" altLang="en-US" sz="1800"/>
              <a:t> system; </a:t>
            </a:r>
            <a:r>
              <a:rPr lang="en-US" altLang="en-US" sz="1800" b="1">
                <a:latin typeface="Times New Roman" panose="02020603050405020304" pitchFamily="18" charset="0"/>
              </a:rPr>
              <a:t>– </a:t>
            </a:r>
            <a:r>
              <a:rPr lang="en-US" altLang="en-US" sz="1800"/>
              <a:t>means work done </a:t>
            </a:r>
            <a:r>
              <a:rPr lang="en-US" altLang="en-US" sz="1800" b="1" i="1"/>
              <a:t>by</a:t>
            </a:r>
            <a:r>
              <a:rPr lang="en-US" altLang="en-US" sz="1800"/>
              <a:t> system.</a:t>
            </a:r>
          </a:p>
        </p:txBody>
      </p:sp>
      <p:sp>
        <p:nvSpPr>
          <p:cNvPr id="18454" name="Line 23">
            <a:extLst>
              <a:ext uri="{FF2B5EF4-FFF2-40B4-BE49-F238E27FC236}">
                <a16:creationId xmlns:a16="http://schemas.microsoft.com/office/drawing/2014/main" id="{2771F31F-784A-4BC4-9CE3-E9D711F2F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5105400"/>
            <a:ext cx="7467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Line 23">
            <a:extLst>
              <a:ext uri="{FF2B5EF4-FFF2-40B4-BE49-F238E27FC236}">
                <a16:creationId xmlns:a16="http://schemas.microsoft.com/office/drawing/2014/main" id="{D8F4F22E-0E1C-4C45-92A5-52708CD16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1905000"/>
            <a:ext cx="7467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>
            <a:extLst>
              <a:ext uri="{FF2B5EF4-FFF2-40B4-BE49-F238E27FC236}">
                <a16:creationId xmlns:a16="http://schemas.microsoft.com/office/drawing/2014/main" id="{C33B90C5-1EDA-491A-AB29-1DE11155F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495800"/>
            <a:ext cx="6477000" cy="52322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>
                <a:latin typeface="Symbol" panose="05050102010706020507" pitchFamily="18" charset="2"/>
              </a:rPr>
              <a:t>D</a:t>
            </a:r>
            <a:r>
              <a:rPr lang="en-US" altLang="en-US" sz="2800" b="1" i="1"/>
              <a:t>E</a:t>
            </a:r>
            <a:r>
              <a:rPr lang="en-US" altLang="en-US" sz="2800" b="1" baseline="-25000"/>
              <a:t>universe</a:t>
            </a:r>
            <a:r>
              <a:rPr lang="en-US" altLang="en-US" sz="2800" b="1"/>
              <a:t> = </a:t>
            </a:r>
            <a:r>
              <a:rPr lang="en-US" altLang="en-US" sz="2800" b="1">
                <a:latin typeface="Symbol" panose="05050102010706020507" pitchFamily="18" charset="2"/>
              </a:rPr>
              <a:t>D</a:t>
            </a:r>
            <a:r>
              <a:rPr lang="en-US" altLang="en-US" sz="2800" b="1" i="1"/>
              <a:t>E</a:t>
            </a:r>
            <a:r>
              <a:rPr lang="en-US" altLang="en-US" sz="2800" b="1" baseline="-25000"/>
              <a:t>system</a:t>
            </a:r>
            <a:r>
              <a:rPr lang="en-US" altLang="en-US" sz="2800" b="1"/>
              <a:t> + </a:t>
            </a:r>
            <a:r>
              <a:rPr lang="en-US" altLang="en-US" sz="2800" b="1">
                <a:latin typeface="Symbol" panose="05050102010706020507" pitchFamily="18" charset="2"/>
              </a:rPr>
              <a:t>D</a:t>
            </a:r>
            <a:r>
              <a:rPr lang="en-US" altLang="en-US" sz="2800" b="1" i="1"/>
              <a:t>E</a:t>
            </a:r>
            <a:r>
              <a:rPr lang="en-US" altLang="en-US" sz="2800" b="1" baseline="-25000"/>
              <a:t>surroundings</a:t>
            </a:r>
            <a:r>
              <a:rPr lang="en-US" altLang="en-US" sz="2800" b="1"/>
              <a:t> = 0</a:t>
            </a:r>
          </a:p>
        </p:txBody>
      </p:sp>
      <p:sp>
        <p:nvSpPr>
          <p:cNvPr id="20483" name="Text Box 35">
            <a:extLst>
              <a:ext uri="{FF2B5EF4-FFF2-40B4-BE49-F238E27FC236}">
                <a16:creationId xmlns:a16="http://schemas.microsoft.com/office/drawing/2014/main" id="{1F32C22F-CB67-44A1-850A-BCEE199D5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33401"/>
            <a:ext cx="6705600" cy="519113"/>
          </a:xfrm>
          <a:prstGeom prst="rect">
            <a:avLst/>
          </a:prstGeom>
          <a:gradFill rotWithShape="1">
            <a:gsLst>
              <a:gs pos="0">
                <a:srgbClr val="990000">
                  <a:alpha val="35001"/>
                </a:srgbClr>
              </a:gs>
              <a:gs pos="100000">
                <a:srgbClr val="47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/>
              <a:t>The Law of Energy Conservation</a:t>
            </a:r>
          </a:p>
        </p:txBody>
      </p:sp>
      <p:sp>
        <p:nvSpPr>
          <p:cNvPr id="11280" name="Text Box 16">
            <a:extLst>
              <a:ext uri="{FF2B5EF4-FFF2-40B4-BE49-F238E27FC236}">
                <a16:creationId xmlns:a16="http://schemas.microsoft.com/office/drawing/2014/main" id="{6C5739EA-6325-487B-BF0C-94653348D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676401"/>
            <a:ext cx="8153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1"/>
              <a:t>The first law of Thermodynamics</a:t>
            </a:r>
            <a:r>
              <a:rPr lang="en-US" altLang="en-US" sz="2400"/>
              <a:t> states that </a:t>
            </a:r>
            <a:r>
              <a:rPr lang="en-US" altLang="en-US" sz="2400" i="1"/>
              <a:t>the total energy of the universe is constant</a:t>
            </a:r>
            <a:r>
              <a:rPr lang="en-US" altLang="en-US" sz="2400"/>
              <a:t>. 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438F55AC-BB3B-453A-ADB7-2F63CAE11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8229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Energy is conserved, and is neither created nor destroyed. Energy is transferred in the form of heat and/or work.</a:t>
            </a:r>
            <a:endParaRPr lang="en-US" altLang="en-US" sz="2400" b="1"/>
          </a:p>
          <a:p>
            <a:pPr>
              <a:spcBef>
                <a:spcPct val="0"/>
              </a:spcBef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80" grpId="0"/>
      <p:bldP spid="112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 Box 7">
            <a:extLst>
              <a:ext uri="{FF2B5EF4-FFF2-40B4-BE49-F238E27FC236}">
                <a16:creationId xmlns:a16="http://schemas.microsoft.com/office/drawing/2014/main" id="{B5789F09-8937-4D29-B687-21044A600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600201"/>
            <a:ext cx="5486400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400"/>
              <a:t>The SI unit of energy is the </a:t>
            </a:r>
            <a:r>
              <a:rPr lang="en-US" altLang="en-US" sz="2400" b="1"/>
              <a:t>joule (J)</a:t>
            </a:r>
            <a:r>
              <a:rPr lang="en-US" altLang="en-US" sz="2400"/>
              <a:t>.</a:t>
            </a:r>
          </a:p>
          <a:p>
            <a:pPr>
              <a:spcBef>
                <a:spcPct val="20000"/>
              </a:spcBef>
            </a:pPr>
            <a:r>
              <a:rPr lang="en-US" altLang="en-US" sz="2400"/>
              <a:t>1 J = 1 kg</a:t>
            </a:r>
            <a:r>
              <a:rPr lang="en-US" altLang="en-US" sz="2400">
                <a:cs typeface="Arial" panose="020B0604020202020204" pitchFamily="34" charset="0"/>
              </a:rPr>
              <a:t>∙m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r>
              <a:rPr lang="en-US" altLang="en-US" sz="2400">
                <a:cs typeface="Arial" panose="020B0604020202020204" pitchFamily="34" charset="0"/>
              </a:rPr>
              <a:t>/s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endParaRPr lang="en-US" altLang="en-US" sz="2400" b="1">
              <a:cs typeface="Arial" panose="020B0604020202020204" pitchFamily="34" charset="0"/>
            </a:endParaRPr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7ABE0C1B-3151-4A39-97B4-6B53F3BE7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72001"/>
            <a:ext cx="7467600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400"/>
              <a:t>The</a:t>
            </a:r>
            <a:r>
              <a:rPr lang="en-US" altLang="en-US" sz="2400" b="1"/>
              <a:t> British Thermal Unit (Btu)</a:t>
            </a:r>
            <a:r>
              <a:rPr lang="en-US" altLang="en-US" sz="2400"/>
              <a:t> is often used to rate appliances. </a:t>
            </a:r>
          </a:p>
          <a:p>
            <a:pPr>
              <a:spcBef>
                <a:spcPct val="20000"/>
              </a:spcBef>
            </a:pPr>
            <a:r>
              <a:rPr lang="en-US" altLang="en-US" sz="2400" b="1"/>
              <a:t>1 Btu is equivalent to 1055 J.</a:t>
            </a:r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A0441F78-F4DF-4A3E-A9BA-CD5F85D8A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819401"/>
            <a:ext cx="79248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400"/>
              <a:t>The </a:t>
            </a:r>
            <a:r>
              <a:rPr lang="en-US" altLang="en-US" sz="2400" b="1"/>
              <a:t>calorie</a:t>
            </a:r>
            <a:r>
              <a:rPr lang="en-US" altLang="en-US" sz="2400"/>
              <a:t> was once defined as the quantity of energy needed to raise the temperature of 1 g of water by 1</a:t>
            </a:r>
            <a:r>
              <a:rPr lang="en-US" altLang="en-US" sz="2400">
                <a:cs typeface="Arial" panose="020B0604020202020204" pitchFamily="34" charset="0"/>
              </a:rPr>
              <a:t>ºC.</a:t>
            </a:r>
          </a:p>
          <a:p>
            <a:pPr>
              <a:spcBef>
                <a:spcPct val="20000"/>
              </a:spcBef>
            </a:pPr>
            <a:r>
              <a:rPr lang="en-US" altLang="en-US" sz="2400" b="1"/>
              <a:t>1 cal = 4.184 J</a:t>
            </a:r>
          </a:p>
        </p:txBody>
      </p:sp>
      <p:sp>
        <p:nvSpPr>
          <p:cNvPr id="22533" name="Text Box 35">
            <a:extLst>
              <a:ext uri="{FF2B5EF4-FFF2-40B4-BE49-F238E27FC236}">
                <a16:creationId xmlns:a16="http://schemas.microsoft.com/office/drawing/2014/main" id="{EF659A4A-9DE8-4FEB-9904-EFE298EB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33401"/>
            <a:ext cx="3733800" cy="519113"/>
          </a:xfrm>
          <a:prstGeom prst="rect">
            <a:avLst/>
          </a:prstGeom>
          <a:gradFill rotWithShape="1">
            <a:gsLst>
              <a:gs pos="0">
                <a:srgbClr val="990000">
                  <a:alpha val="35001"/>
                </a:srgbClr>
              </a:gs>
              <a:gs pos="100000">
                <a:srgbClr val="47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/>
              <a:t>Units of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  <p:bldP spid="18441" grpId="0"/>
      <p:bldP spid="184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4AC3366E-62B9-41E9-B248-73A8F6F21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3" y="152401"/>
            <a:ext cx="3371850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10461982-C02B-4DAD-9046-9D71714B4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33401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Figure 6.5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1D97FDDE-98FB-4863-9FC3-10B0F083B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914401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Some quantities of energy.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48439626-E626-4977-B351-F06B6FF0C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1001"/>
            <a:ext cx="274320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Sample Problem 6.1</a:t>
            </a: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EC5D10AF-6EB7-4D81-90D4-8B210563F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81001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Determining the Change in Internal Energy of a System</a:t>
            </a:r>
          </a:p>
        </p:txBody>
      </p:sp>
      <p:grpSp>
        <p:nvGrpSpPr>
          <p:cNvPr id="25604" name="Group 45">
            <a:extLst>
              <a:ext uri="{FF2B5EF4-FFF2-40B4-BE49-F238E27FC236}">
                <a16:creationId xmlns:a16="http://schemas.microsoft.com/office/drawing/2014/main" id="{26714007-D042-424C-AF38-FEC4E311B1B5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1295401"/>
            <a:ext cx="8229600" cy="2225675"/>
            <a:chOff x="144" y="672"/>
            <a:chExt cx="5184" cy="1402"/>
          </a:xfrm>
        </p:grpSpPr>
        <p:sp>
          <p:nvSpPr>
            <p:cNvPr id="25608" name="Text Box 7">
              <a:extLst>
                <a:ext uri="{FF2B5EF4-FFF2-40B4-BE49-F238E27FC236}">
                  <a16:creationId xmlns:a16="http://schemas.microsoft.com/office/drawing/2014/main" id="{448EB696-30BD-4C6C-BDF3-57640C1FC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672"/>
              <a:ext cx="10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/>
                <a:t>PROBLEM:</a:t>
              </a:r>
            </a:p>
          </p:txBody>
        </p:sp>
        <p:sp>
          <p:nvSpPr>
            <p:cNvPr id="25609" name="Text Box 8">
              <a:extLst>
                <a:ext uri="{FF2B5EF4-FFF2-40B4-BE49-F238E27FC236}">
                  <a16:creationId xmlns:a16="http://schemas.microsoft.com/office/drawing/2014/main" id="{401D96AB-09F6-4324-B532-441B33544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672"/>
              <a:ext cx="4224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When gasoline burns in a car engine, the heat released causes the products CO</a:t>
              </a:r>
              <a:r>
                <a:rPr lang="en-US" altLang="en-US" baseline="-25000"/>
                <a:t>2</a:t>
              </a:r>
              <a:r>
                <a:rPr lang="en-US" altLang="en-US"/>
                <a:t> and H</a:t>
              </a:r>
              <a:r>
                <a:rPr lang="en-US" altLang="en-US" baseline="-25000"/>
                <a:t>2</a:t>
              </a:r>
              <a:r>
                <a:rPr lang="en-US" altLang="en-US"/>
                <a:t>O to expand, which pushes the pistons outward.  Excess heat is removed by the car’</a:t>
              </a:r>
              <a:r>
                <a:rPr lang="en-US" altLang="ja-JP"/>
                <a:t>s radiator.  If the expanding gases do 451 J of work on the pistons and the system releases 325 J to the surroundings as heat, calculate the change in energy (</a:t>
              </a:r>
              <a:r>
                <a:rPr lang="en-US" altLang="ja-JP">
                  <a:latin typeface="Symbol" panose="05050102010706020507" pitchFamily="18" charset="2"/>
                </a:rPr>
                <a:t>D</a:t>
              </a:r>
              <a:r>
                <a:rPr lang="en-US" altLang="ja-JP" i="1"/>
                <a:t>E</a:t>
              </a:r>
              <a:r>
                <a:rPr lang="en-US" altLang="ja-JP"/>
                <a:t>) in J, kJ, and kcal.</a:t>
              </a:r>
              <a:endParaRPr lang="en-US" altLang="en-US"/>
            </a:p>
          </p:txBody>
        </p:sp>
      </p:grpSp>
      <p:grpSp>
        <p:nvGrpSpPr>
          <p:cNvPr id="3" name="Group 43">
            <a:extLst>
              <a:ext uri="{FF2B5EF4-FFF2-40B4-BE49-F238E27FC236}">
                <a16:creationId xmlns:a16="http://schemas.microsoft.com/office/drawing/2014/main" id="{22809894-A9D1-433B-A6F5-83B234BFD648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810001"/>
            <a:ext cx="8001000" cy="1006475"/>
            <a:chOff x="192" y="2496"/>
            <a:chExt cx="5040" cy="634"/>
          </a:xfrm>
        </p:grpSpPr>
        <p:sp>
          <p:nvSpPr>
            <p:cNvPr id="25606" name="Text Box 31">
              <a:extLst>
                <a:ext uri="{FF2B5EF4-FFF2-40B4-BE49-F238E27FC236}">
                  <a16:creationId xmlns:a16="http://schemas.microsoft.com/office/drawing/2014/main" id="{07BE70A8-7C3A-48A0-AF26-58E99D56B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496"/>
              <a:ext cx="436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Define the system and surroundings and assign signs to </a:t>
              </a:r>
              <a:r>
                <a:rPr lang="en-US" altLang="en-US" b="1" i="1"/>
                <a:t>q </a:t>
              </a:r>
              <a:r>
                <a:rPr lang="en-US" altLang="en-US"/>
                <a:t>and </a:t>
              </a:r>
              <a:r>
                <a:rPr lang="en-US" altLang="en-US" b="1" i="1"/>
                <a:t>w</a:t>
              </a:r>
              <a:r>
                <a:rPr lang="en-US" altLang="en-US"/>
                <a:t> correctly. Then </a:t>
              </a:r>
              <a:r>
                <a:rPr lang="en-US" altLang="en-US">
                  <a:latin typeface="Symbol" panose="05050102010706020507" pitchFamily="18" charset="2"/>
                </a:rPr>
                <a:t>D</a:t>
              </a:r>
              <a:r>
                <a:rPr lang="en-US" altLang="en-US" i="1"/>
                <a:t>E</a:t>
              </a:r>
              <a:r>
                <a:rPr lang="en-US" altLang="en-US"/>
                <a:t> = </a:t>
              </a:r>
              <a:r>
                <a:rPr lang="en-US" altLang="en-US" i="1"/>
                <a:t>q</a:t>
              </a:r>
              <a:r>
                <a:rPr lang="en-US" altLang="en-US"/>
                <a:t> + </a:t>
              </a:r>
              <a:r>
                <a:rPr lang="en-US" altLang="en-US" i="1"/>
                <a:t>w</a:t>
              </a:r>
              <a:r>
                <a:rPr lang="en-US" altLang="en-US"/>
                <a:t>.  The answer can be converted from J to kJ and to kcal.</a:t>
              </a:r>
            </a:p>
          </p:txBody>
        </p:sp>
        <p:sp>
          <p:nvSpPr>
            <p:cNvPr id="25607" name="Text Box 11">
              <a:extLst>
                <a:ext uri="{FF2B5EF4-FFF2-40B4-BE49-F238E27FC236}">
                  <a16:creationId xmlns:a16="http://schemas.microsoft.com/office/drawing/2014/main" id="{1E790345-56E9-4FA1-87EF-B3CD0E711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49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/>
                <a:t>PLAN: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0D711F78-354D-4400-9ACD-CDDD52281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1001"/>
            <a:ext cx="274320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Sample Problem 6.1</a:t>
            </a:r>
          </a:p>
        </p:txBody>
      </p:sp>
      <p:sp>
        <p:nvSpPr>
          <p:cNvPr id="27651" name="Text Box 9">
            <a:extLst>
              <a:ext uri="{FF2B5EF4-FFF2-40B4-BE49-F238E27FC236}">
                <a16:creationId xmlns:a16="http://schemas.microsoft.com/office/drawing/2014/main" id="{DA1CEC60-ECB0-4028-9871-D39F106FC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143001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SOLUTION:</a:t>
            </a:r>
          </a:p>
        </p:txBody>
      </p:sp>
      <p:sp>
        <p:nvSpPr>
          <p:cNvPr id="19488" name="Text Box 32">
            <a:extLst>
              <a:ext uri="{FF2B5EF4-FFF2-40B4-BE49-F238E27FC236}">
                <a16:creationId xmlns:a16="http://schemas.microsoft.com/office/drawing/2014/main" id="{168E4EF6-4AB4-4825-ADAE-68C78209D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819401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Heat is given out by the system, so </a:t>
            </a:r>
            <a:r>
              <a:rPr lang="en-US" altLang="en-US" b="1" i="1"/>
              <a:t>q</a:t>
            </a:r>
            <a:r>
              <a:rPr lang="en-US" altLang="en-US"/>
              <a:t> </a:t>
            </a:r>
            <a:r>
              <a:rPr lang="en-US" altLang="en-US" b="1"/>
              <a:t>= –325 J</a:t>
            </a:r>
          </a:p>
        </p:txBody>
      </p:sp>
      <p:sp>
        <p:nvSpPr>
          <p:cNvPr id="19489" name="Text Box 33">
            <a:extLst>
              <a:ext uri="{FF2B5EF4-FFF2-40B4-BE49-F238E27FC236}">
                <a16:creationId xmlns:a16="http://schemas.microsoft.com/office/drawing/2014/main" id="{70348A91-506B-4DB3-A259-03D485883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352801"/>
            <a:ext cx="800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The gases expand to push the pistons, so the system does work on the surroundings and </a:t>
            </a:r>
            <a:r>
              <a:rPr lang="en-US" altLang="en-US" b="1" i="1"/>
              <a:t>w</a:t>
            </a:r>
            <a:r>
              <a:rPr lang="en-US" altLang="en-US"/>
              <a:t> </a:t>
            </a:r>
            <a:r>
              <a:rPr lang="en-US" altLang="en-US" b="1"/>
              <a:t>= –451 J</a:t>
            </a:r>
          </a:p>
        </p:txBody>
      </p:sp>
      <p:sp>
        <p:nvSpPr>
          <p:cNvPr id="19490" name="Rectangle 34">
            <a:extLst>
              <a:ext uri="{FF2B5EF4-FFF2-40B4-BE49-F238E27FC236}">
                <a16:creationId xmlns:a16="http://schemas.microsoft.com/office/drawing/2014/main" id="{CE371698-6D68-4091-84D1-49A13E85E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160839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Symbol" panose="05050102010706020507" pitchFamily="18" charset="2"/>
              </a:rPr>
              <a:t>D</a:t>
            </a:r>
            <a:r>
              <a:rPr lang="en-US" altLang="en-US" i="1"/>
              <a:t>E</a:t>
            </a:r>
            <a:r>
              <a:rPr lang="en-US" altLang="en-US"/>
              <a:t> = </a:t>
            </a:r>
            <a:r>
              <a:rPr lang="en-US" altLang="en-US" b="1" i="1"/>
              <a:t>q</a:t>
            </a:r>
            <a:r>
              <a:rPr lang="en-US" altLang="en-US"/>
              <a:t> + </a:t>
            </a:r>
            <a:r>
              <a:rPr lang="en-US" altLang="en-US" b="1" i="1"/>
              <a:t>w</a:t>
            </a:r>
            <a:r>
              <a:rPr lang="en-US" altLang="en-US"/>
              <a:t> =</a:t>
            </a:r>
          </a:p>
        </p:txBody>
      </p:sp>
      <p:sp>
        <p:nvSpPr>
          <p:cNvPr id="19491" name="Rectangle 35">
            <a:extLst>
              <a:ext uri="{FF2B5EF4-FFF2-40B4-BE49-F238E27FC236}">
                <a16:creationId xmlns:a16="http://schemas.microsoft.com/office/drawing/2014/main" id="{BE79D319-B4EE-457B-8750-3F0DB3581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160839"/>
            <a:ext cx="233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-325 J + (-451 J) = </a:t>
            </a:r>
          </a:p>
        </p:txBody>
      </p:sp>
      <p:sp>
        <p:nvSpPr>
          <p:cNvPr id="19492" name="Rectangle 36">
            <a:extLst>
              <a:ext uri="{FF2B5EF4-FFF2-40B4-BE49-F238E27FC236}">
                <a16:creationId xmlns:a16="http://schemas.microsoft.com/office/drawing/2014/main" id="{1FB956AA-19E7-47B4-B40D-284348048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191000"/>
            <a:ext cx="990600" cy="4000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–776 J</a:t>
            </a:r>
          </a:p>
        </p:txBody>
      </p:sp>
      <p:grpSp>
        <p:nvGrpSpPr>
          <p:cNvPr id="2" name="Group 48">
            <a:extLst>
              <a:ext uri="{FF2B5EF4-FFF2-40B4-BE49-F238E27FC236}">
                <a16:creationId xmlns:a16="http://schemas.microsoft.com/office/drawing/2014/main" id="{17494584-C4FF-4C2A-875F-24F588053970}"/>
              </a:ext>
            </a:extLst>
          </p:cNvPr>
          <p:cNvGrpSpPr>
            <a:grpSpLocks/>
          </p:cNvGrpSpPr>
          <p:nvPr/>
        </p:nvGrpSpPr>
        <p:grpSpPr bwMode="auto">
          <a:xfrm>
            <a:off x="2133601" y="5029200"/>
            <a:ext cx="3298825" cy="769938"/>
            <a:chOff x="384" y="3168"/>
            <a:chExt cx="2078" cy="485"/>
          </a:xfrm>
        </p:grpSpPr>
        <p:sp>
          <p:nvSpPr>
            <p:cNvPr id="27672" name="Rectangle 37">
              <a:extLst>
                <a:ext uri="{FF2B5EF4-FFF2-40B4-BE49-F238E27FC236}">
                  <a16:creationId xmlns:a16="http://schemas.microsoft.com/office/drawing/2014/main" id="{8EB59886-126B-43A5-8D85-4FBF2FD56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264"/>
              <a:ext cx="73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/>
                <a:t>–776 J x</a:t>
              </a:r>
            </a:p>
          </p:txBody>
        </p:sp>
        <p:grpSp>
          <p:nvGrpSpPr>
            <p:cNvPr id="27673" name="Group 47">
              <a:extLst>
                <a:ext uri="{FF2B5EF4-FFF2-40B4-BE49-F238E27FC236}">
                  <a16:creationId xmlns:a16="http://schemas.microsoft.com/office/drawing/2014/main" id="{543C5027-1269-4C8C-B9F5-3505F444D4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3168"/>
              <a:ext cx="1406" cy="485"/>
              <a:chOff x="1056" y="3168"/>
              <a:chExt cx="1406" cy="485"/>
            </a:xfrm>
          </p:grpSpPr>
          <p:sp>
            <p:nvSpPr>
              <p:cNvPr id="27674" name="Rectangle 42">
                <a:extLst>
                  <a:ext uri="{FF2B5EF4-FFF2-40B4-BE49-F238E27FC236}">
                    <a16:creationId xmlns:a16="http://schemas.microsoft.com/office/drawing/2014/main" id="{73FCF60B-19C9-46EA-BA80-0FF98E71E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401"/>
                <a:ext cx="43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/>
                  <a:t>10</a:t>
                </a:r>
                <a:r>
                  <a:rPr lang="en-US" altLang="en-US" baseline="30000"/>
                  <a:t>3</a:t>
                </a:r>
                <a:r>
                  <a:rPr lang="en-US" altLang="en-US"/>
                  <a:t>J</a:t>
                </a:r>
              </a:p>
            </p:txBody>
          </p:sp>
          <p:sp>
            <p:nvSpPr>
              <p:cNvPr id="27675" name="Rectangle 39">
                <a:extLst>
                  <a:ext uri="{FF2B5EF4-FFF2-40B4-BE49-F238E27FC236}">
                    <a16:creationId xmlns:a16="http://schemas.microsoft.com/office/drawing/2014/main" id="{DE8B67FC-574E-4D9A-B65C-849EEBEE8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40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/>
                  <a:t>1 kJ</a:t>
                </a:r>
              </a:p>
            </p:txBody>
          </p:sp>
          <p:sp>
            <p:nvSpPr>
              <p:cNvPr id="27676" name="Line 43">
                <a:extLst>
                  <a:ext uri="{FF2B5EF4-FFF2-40B4-BE49-F238E27FC236}">
                    <a16:creationId xmlns:a16="http://schemas.microsoft.com/office/drawing/2014/main" id="{D67169F2-6FA3-42D4-BB0A-DED020D18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8" y="3408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77" name="Text Box 23">
                <a:extLst>
                  <a:ext uri="{FF2B5EF4-FFF2-40B4-BE49-F238E27FC236}">
                    <a16:creationId xmlns:a16="http://schemas.microsoft.com/office/drawing/2014/main" id="{605CE232-9204-483E-BA14-3F609C0D3B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" y="3264"/>
                <a:ext cx="974" cy="25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 b="1"/>
                  <a:t>= –0.776 kJ</a:t>
                </a:r>
              </a:p>
            </p:txBody>
          </p:sp>
        </p:grp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9401DD2F-B840-40BE-B2A5-87AF04FACD04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5029201"/>
            <a:ext cx="4351338" cy="777875"/>
            <a:chOff x="2736" y="3160"/>
            <a:chExt cx="2741" cy="490"/>
          </a:xfrm>
        </p:grpSpPr>
        <p:sp>
          <p:nvSpPr>
            <p:cNvPr id="27666" name="Rectangle 47">
              <a:extLst>
                <a:ext uri="{FF2B5EF4-FFF2-40B4-BE49-F238E27FC236}">
                  <a16:creationId xmlns:a16="http://schemas.microsoft.com/office/drawing/2014/main" id="{C3DD2159-4532-4155-800E-0EFB49E06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264"/>
              <a:ext cx="94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/>
                <a:t>–0.776 kJ x</a:t>
              </a:r>
            </a:p>
          </p:txBody>
        </p:sp>
        <p:grpSp>
          <p:nvGrpSpPr>
            <p:cNvPr id="27667" name="Group 39">
              <a:extLst>
                <a:ext uri="{FF2B5EF4-FFF2-40B4-BE49-F238E27FC236}">
                  <a16:creationId xmlns:a16="http://schemas.microsoft.com/office/drawing/2014/main" id="{92C82148-E19F-4014-9FCC-37814C1D1F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3160"/>
              <a:ext cx="720" cy="490"/>
              <a:chOff x="3600" y="3456"/>
              <a:chExt cx="720" cy="490"/>
            </a:xfrm>
          </p:grpSpPr>
          <p:sp>
            <p:nvSpPr>
              <p:cNvPr id="27669" name="Rectangle 49">
                <a:extLst>
                  <a:ext uri="{FF2B5EF4-FFF2-40B4-BE49-F238E27FC236}">
                    <a16:creationId xmlns:a16="http://schemas.microsoft.com/office/drawing/2014/main" id="{04D86E86-2C92-4FED-8548-258B34217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3696"/>
                <a:ext cx="7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/>
                  <a:t>4.184 kJ</a:t>
                </a:r>
              </a:p>
            </p:txBody>
          </p:sp>
          <p:sp>
            <p:nvSpPr>
              <p:cNvPr id="27670" name="Rectangle 50">
                <a:extLst>
                  <a:ext uri="{FF2B5EF4-FFF2-40B4-BE49-F238E27FC236}">
                    <a16:creationId xmlns:a16="http://schemas.microsoft.com/office/drawing/2014/main" id="{CAD949F7-6E52-4DC6-B5FE-8816B0DE2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2" y="3456"/>
                <a:ext cx="53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50000"/>
                  </a:spcBef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/>
                  <a:t>1 kcal</a:t>
                </a:r>
              </a:p>
            </p:txBody>
          </p:sp>
          <p:sp>
            <p:nvSpPr>
              <p:cNvPr id="27671" name="Line 51">
                <a:extLst>
                  <a:ext uri="{FF2B5EF4-FFF2-40B4-BE49-F238E27FC236}">
                    <a16:creationId xmlns:a16="http://schemas.microsoft.com/office/drawing/2014/main" id="{281BEA99-B6B6-41D4-92BB-F3325C2D4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3696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7668" name="Text Box 32">
              <a:extLst>
                <a:ext uri="{FF2B5EF4-FFF2-40B4-BE49-F238E27FC236}">
                  <a16:creationId xmlns:a16="http://schemas.microsoft.com/office/drawing/2014/main" id="{AE713EF4-C51B-4413-96A1-22FA8D2F4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3264"/>
              <a:ext cx="1109" cy="25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5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/>
                <a:t>= –0.185 kcal</a:t>
              </a:r>
            </a:p>
          </p:txBody>
        </p:sp>
      </p:grpSp>
      <p:sp>
        <p:nvSpPr>
          <p:cNvPr id="85029" name="Text Box 37">
            <a:extLst>
              <a:ext uri="{FF2B5EF4-FFF2-40B4-BE49-F238E27FC236}">
                <a16:creationId xmlns:a16="http://schemas.microsoft.com/office/drawing/2014/main" id="{65DD001C-5D11-4AA1-8C8F-6F26971E4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676401"/>
            <a:ext cx="8077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Heat is given out by a chemical reaction, so it makes sense to define the system as the reactants and products involved. The pistons, the radiator and the rest of the car then comprise the surroundings.</a:t>
            </a:r>
          </a:p>
        </p:txBody>
      </p:sp>
      <p:grpSp>
        <p:nvGrpSpPr>
          <p:cNvPr id="6" name="Group 43">
            <a:extLst>
              <a:ext uri="{FF2B5EF4-FFF2-40B4-BE49-F238E27FC236}">
                <a16:creationId xmlns:a16="http://schemas.microsoft.com/office/drawing/2014/main" id="{9683F23D-BA99-41F3-88DD-7DAE4512D439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5410200"/>
            <a:ext cx="1066800" cy="228600"/>
            <a:chOff x="768" y="3408"/>
            <a:chExt cx="672" cy="144"/>
          </a:xfrm>
        </p:grpSpPr>
        <p:sp>
          <p:nvSpPr>
            <p:cNvPr id="27664" name="Line 41">
              <a:extLst>
                <a:ext uri="{FF2B5EF4-FFF2-40B4-BE49-F238E27FC236}">
                  <a16:creationId xmlns:a16="http://schemas.microsoft.com/office/drawing/2014/main" id="{0C0D381E-3A18-4809-9559-95D8D6A35F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3408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665" name="Line 42">
              <a:extLst>
                <a:ext uri="{FF2B5EF4-FFF2-40B4-BE49-F238E27FC236}">
                  <a16:creationId xmlns:a16="http://schemas.microsoft.com/office/drawing/2014/main" id="{B22C160A-47BF-4438-824F-9623AE2373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3552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46">
            <a:extLst>
              <a:ext uri="{FF2B5EF4-FFF2-40B4-BE49-F238E27FC236}">
                <a16:creationId xmlns:a16="http://schemas.microsoft.com/office/drawing/2014/main" id="{E3E04F77-AAF5-4F3D-84BC-ADF7838A3021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5410200"/>
            <a:ext cx="1600200" cy="228600"/>
            <a:chOff x="3312" y="3408"/>
            <a:chExt cx="1008" cy="144"/>
          </a:xfrm>
        </p:grpSpPr>
        <p:sp>
          <p:nvSpPr>
            <p:cNvPr id="27662" name="Line 44">
              <a:extLst>
                <a:ext uri="{FF2B5EF4-FFF2-40B4-BE49-F238E27FC236}">
                  <a16:creationId xmlns:a16="http://schemas.microsoft.com/office/drawing/2014/main" id="{0A2E5FA2-5092-4A01-AC11-34DE04190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408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663" name="Line 45">
              <a:extLst>
                <a:ext uri="{FF2B5EF4-FFF2-40B4-BE49-F238E27FC236}">
                  <a16:creationId xmlns:a16="http://schemas.microsoft.com/office/drawing/2014/main" id="{0DBE8DC0-1CCD-449B-92C2-772371202C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552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8" grpId="0"/>
      <p:bldP spid="19489" grpId="0"/>
      <p:bldP spid="19490" grpId="0"/>
      <p:bldP spid="19491" grpId="0"/>
      <p:bldP spid="19492" grpId="0" animBg="1"/>
      <p:bldP spid="850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5">
            <a:extLst>
              <a:ext uri="{FF2B5EF4-FFF2-40B4-BE49-F238E27FC236}">
                <a16:creationId xmlns:a16="http://schemas.microsoft.com/office/drawing/2014/main" id="{0B2D81D8-222D-46E2-97FF-A72EE10C0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57200"/>
            <a:ext cx="7315200" cy="946150"/>
          </a:xfrm>
          <a:prstGeom prst="rect">
            <a:avLst/>
          </a:prstGeom>
          <a:gradFill rotWithShape="1">
            <a:gsLst>
              <a:gs pos="0">
                <a:srgbClr val="990000">
                  <a:alpha val="35001"/>
                </a:srgbClr>
              </a:gs>
              <a:gs pos="100000">
                <a:srgbClr val="47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2800" b="1"/>
              <a:t>Enthalpy: </a:t>
            </a:r>
          </a:p>
          <a:p>
            <a:pPr algn="ctr">
              <a:spcBef>
                <a:spcPct val="0"/>
              </a:spcBef>
            </a:pPr>
            <a:r>
              <a:rPr lang="en-US" altLang="en-US" sz="2800" b="1"/>
              <a:t>Chemical Change at Constant Pressure</a:t>
            </a: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ED75FEA2-CE59-4FED-9245-15C841F13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819401"/>
            <a:ext cx="510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29700" name="Text Box 18">
            <a:extLst>
              <a:ext uri="{FF2B5EF4-FFF2-40B4-BE49-F238E27FC236}">
                <a16:creationId xmlns:a16="http://schemas.microsoft.com/office/drawing/2014/main" id="{BA5B015D-0544-43F8-B398-01B1A4844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054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l-GR" altLang="en-US" sz="2400" b="1" i="1">
              <a:cs typeface="Arial" panose="020B0604020202020204" pitchFamily="34" charset="0"/>
            </a:endParaRPr>
          </a:p>
        </p:txBody>
      </p:sp>
      <p:sp>
        <p:nvSpPr>
          <p:cNvPr id="87061" name="Rectangle 21">
            <a:extLst>
              <a:ext uri="{FF2B5EF4-FFF2-40B4-BE49-F238E27FC236}">
                <a16:creationId xmlns:a16="http://schemas.microsoft.com/office/drawing/2014/main" id="{1A8347AF-5D75-4B0A-9EC7-F5CC03942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524001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24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400" i="1">
                <a:latin typeface="Arial" panose="020B0604020202020204" pitchFamily="34" charset="0"/>
                <a:ea typeface="ＭＳ Ｐゴシック" panose="020B0600070205080204" pitchFamily="34" charset="-128"/>
              </a:rPr>
              <a:t>E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= </a:t>
            </a:r>
            <a:r>
              <a:rPr lang="en-US" altLang="en-US" sz="2400" i="1">
                <a:latin typeface="Arial" panose="020B0604020202020204" pitchFamily="34" charset="0"/>
                <a:ea typeface="ＭＳ Ｐゴシック" panose="020B0600070205080204" pitchFamily="34" charset="-128"/>
              </a:rPr>
              <a:t>q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+ </a:t>
            </a:r>
            <a:r>
              <a:rPr lang="en-US" altLang="en-US" sz="2400" i="1">
                <a:latin typeface="Arial" panose="020B0604020202020204" pitchFamily="34" charset="0"/>
                <a:ea typeface="ＭＳ Ｐゴシック" panose="020B0600070205080204" pitchFamily="34" charset="-128"/>
              </a:rPr>
              <a:t>w</a:t>
            </a: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>
              <a:buFont typeface="Wingdings" panose="05000000000000000000" pitchFamily="2" charset="2"/>
              <a:buChar char="²"/>
            </a:pP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To determine </a:t>
            </a: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both heat and work must be measured.</a:t>
            </a:r>
          </a:p>
          <a:p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most common chemical work is </a:t>
            </a:r>
            <a:r>
              <a:rPr lang="en-US" altLang="en-US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PV</a:t>
            </a:r>
            <a:r>
              <a:rPr lang="en-US" altLang="en-US" sz="2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work</a:t>
            </a: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²"/>
            </a:pP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work done when the volume of a system changes in the presence of an external pressure.</a:t>
            </a:r>
          </a:p>
          <a:p>
            <a:r>
              <a:rPr lang="en-US" altLang="en-US" sz="2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Enthalpy (</a:t>
            </a:r>
            <a:r>
              <a:rPr lang="en-US" altLang="en-US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</a:t>
            </a:r>
            <a:r>
              <a:rPr lang="en-US" altLang="en-US" sz="2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is defined as </a:t>
            </a:r>
            <a:r>
              <a:rPr lang="en-US" altLang="en-US" sz="24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+ </a:t>
            </a:r>
            <a:r>
              <a:rPr lang="en-US" altLang="en-US" sz="24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PV 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</a:t>
            </a:r>
            <a:endParaRPr lang="en-US" altLang="en-US" sz="2400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²"/>
            </a:pP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= </a:t>
            </a: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</a:rPr>
              <a:t>E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 + </a:t>
            </a: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</a:rPr>
              <a:t>PV</a:t>
            </a: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If a system remains at constant pressure and its volume does not change much, then</a:t>
            </a:r>
          </a:p>
          <a:p>
            <a:pPr>
              <a:buFont typeface="Wingdings" panose="05000000000000000000" pitchFamily="2" charset="2"/>
              <a:buChar char="²"/>
            </a:pP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  <a:cs typeface="Arial" panose="020B0604020202020204" pitchFamily="34" charset="0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≈ </a:t>
            </a:r>
            <a:r>
              <a:rPr lang="en-US" altLang="en-US" sz="2000">
                <a:latin typeface="Symbol" panose="05050102010706020507" pitchFamily="18" charset="2"/>
                <a:ea typeface="ＭＳ Ｐゴシック" panose="020B0600070205080204" pitchFamily="34" charset="-128"/>
              </a:rPr>
              <a:t>D</a:t>
            </a:r>
            <a:r>
              <a:rPr lang="en-US" altLang="en-US" sz="2000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endParaRPr lang="el-GR" altLang="en-US" sz="20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6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>
            <a:extLst>
              <a:ext uri="{FF2B5EF4-FFF2-40B4-BE49-F238E27FC236}">
                <a16:creationId xmlns:a16="http://schemas.microsoft.com/office/drawing/2014/main" id="{CF610525-CDFE-4ECF-B98A-EE72B4FFA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09601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Figure 6.6</a:t>
            </a:r>
          </a:p>
        </p:txBody>
      </p:sp>
      <p:sp>
        <p:nvSpPr>
          <p:cNvPr id="30723" name="Text Box 6">
            <a:extLst>
              <a:ext uri="{FF2B5EF4-FFF2-40B4-BE49-F238E27FC236}">
                <a16:creationId xmlns:a16="http://schemas.microsoft.com/office/drawing/2014/main" id="{D23E9580-560C-4166-913D-C9C7E7089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609601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Two different paths for the energy change of a system.</a:t>
            </a:r>
          </a:p>
        </p:txBody>
      </p:sp>
      <p:sp>
        <p:nvSpPr>
          <p:cNvPr id="30724" name="Text Box 6">
            <a:extLst>
              <a:ext uri="{FF2B5EF4-FFF2-40B4-BE49-F238E27FC236}">
                <a16:creationId xmlns:a16="http://schemas.microsoft.com/office/drawing/2014/main" id="{2C653A9A-D5CD-453D-8790-3AC7FD6B6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953001"/>
            <a:ext cx="670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5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/>
              <a:t>Even though </a:t>
            </a:r>
            <a:r>
              <a:rPr lang="en-US" altLang="en-US" b="1" i="1"/>
              <a:t>q</a:t>
            </a:r>
            <a:r>
              <a:rPr lang="en-US" altLang="en-US" b="1"/>
              <a:t> and </a:t>
            </a:r>
            <a:r>
              <a:rPr lang="en-US" altLang="en-US" b="1" i="1"/>
              <a:t>w</a:t>
            </a:r>
            <a:r>
              <a:rPr lang="en-US" altLang="en-US" b="1"/>
              <a:t> for the two paths are different, the total </a:t>
            </a:r>
            <a:r>
              <a:rPr lang="en-US" altLang="en-US">
                <a:latin typeface="Symbol" panose="05050102010706020507" pitchFamily="18" charset="2"/>
              </a:rPr>
              <a:t>D</a:t>
            </a:r>
            <a:r>
              <a:rPr lang="en-US" altLang="en-US" b="1" i="1">
                <a:cs typeface="Arial" panose="020B0604020202020204" pitchFamily="34" charset="0"/>
              </a:rPr>
              <a:t>E</a:t>
            </a:r>
            <a:r>
              <a:rPr lang="en-US" altLang="en-US" b="1">
                <a:cs typeface="Arial" panose="020B0604020202020204" pitchFamily="34" charset="0"/>
              </a:rPr>
              <a:t> is the same for both.</a:t>
            </a:r>
            <a:endParaRPr lang="el-GR" altLang="en-US" b="1">
              <a:cs typeface="Arial" panose="020B0604020202020204" pitchFamily="34" charset="0"/>
            </a:endParaRPr>
          </a:p>
        </p:txBody>
      </p:sp>
      <p:pic>
        <p:nvPicPr>
          <p:cNvPr id="30725" name="Picture 1">
            <a:extLst>
              <a:ext uri="{FF2B5EF4-FFF2-40B4-BE49-F238E27FC236}">
                <a16:creationId xmlns:a16="http://schemas.microsoft.com/office/drawing/2014/main" id="{9D14BA69-97F5-4452-A79C-A8E3EEA6D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1"/>
            <a:ext cx="9144000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910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30E56A9F-21D5-45F8-BBCD-2C8264336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15"/>
            <a:ext cx="6673622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500" u="sng" dirty="0">
                <a:solidFill>
                  <a:srgbClr val="FF0000"/>
                </a:solidFill>
              </a:rPr>
              <a:t>First Law of Thermodynamics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3689EF-F03B-4DFB-AFB3-2B6C1009C740}"/>
              </a:ext>
            </a:extLst>
          </p:cNvPr>
          <p:cNvSpPr/>
          <p:nvPr/>
        </p:nvSpPr>
        <p:spPr>
          <a:xfrm>
            <a:off x="0" y="831935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Energy cannot be created or destroyed. It can be converted from one form to another.</a:t>
            </a:r>
          </a:p>
          <a:p>
            <a:r>
              <a:rPr lang="en-US" sz="3000" dirty="0"/>
              <a:t>		</a:t>
            </a:r>
            <a:r>
              <a:rPr lang="el-GR" sz="3000" dirty="0"/>
              <a:t>Δ</a:t>
            </a:r>
            <a:r>
              <a:rPr lang="en-US" sz="3000" i="1" dirty="0" err="1"/>
              <a:t>E</a:t>
            </a:r>
            <a:r>
              <a:rPr lang="en-US" sz="3000" baseline="-25000" dirty="0" err="1"/>
              <a:t>universe</a:t>
            </a:r>
            <a:r>
              <a:rPr lang="en-US" sz="3000" dirty="0"/>
              <a:t> = </a:t>
            </a:r>
            <a:r>
              <a:rPr lang="el-GR" sz="3000" dirty="0"/>
              <a:t>Δ</a:t>
            </a:r>
            <a:r>
              <a:rPr lang="en-US" sz="3000" i="1" dirty="0" err="1"/>
              <a:t>E</a:t>
            </a:r>
            <a:r>
              <a:rPr lang="en-US" sz="3000" baseline="-25000" dirty="0" err="1"/>
              <a:t>system</a:t>
            </a:r>
            <a:r>
              <a:rPr lang="en-US" sz="3000" dirty="0"/>
              <a:t> + </a:t>
            </a:r>
            <a:r>
              <a:rPr lang="el-GR" sz="3000" dirty="0"/>
              <a:t>Δ</a:t>
            </a:r>
            <a:r>
              <a:rPr lang="en-US" sz="3000" i="1" dirty="0" err="1"/>
              <a:t>E</a:t>
            </a:r>
            <a:r>
              <a:rPr lang="en-US" sz="3000" baseline="-25000" dirty="0" err="1"/>
              <a:t>surroundings</a:t>
            </a:r>
            <a:r>
              <a:rPr lang="en-US" sz="3000" dirty="0"/>
              <a:t> = 0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F6F37-08AA-4AC7-8E2F-BD351CBD017C}"/>
              </a:ext>
            </a:extLst>
          </p:cNvPr>
          <p:cNvSpPr/>
          <p:nvPr/>
        </p:nvSpPr>
        <p:spPr>
          <a:xfrm>
            <a:off x="0" y="2304560"/>
            <a:ext cx="12192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Two common methods for transferring energy between a system and its surroundings are heat,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, and work,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. The first law is sometimes expressed by defining internal energy as the sum of heat and work.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51A7C3-2752-453F-891E-22715B4867D0}"/>
              </a:ext>
            </a:extLst>
          </p:cNvPr>
          <p:cNvSpPr/>
          <p:nvPr/>
        </p:nvSpPr>
        <p:spPr>
          <a:xfrm>
            <a:off x="6553198" y="3176381"/>
            <a:ext cx="338265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500" dirty="0">
                <a:solidFill>
                  <a:srgbClr val="FF0000"/>
                </a:solidFill>
                <a:latin typeface="MyriadPro-Regular"/>
              </a:rPr>
              <a:t>Δ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E </a:t>
            </a:r>
            <a:r>
              <a:rPr lang="pl-PL" sz="2500" dirty="0">
                <a:solidFill>
                  <a:srgbClr val="FF0000"/>
                </a:solidFill>
                <a:latin typeface="MyriadPro-Regular"/>
              </a:rPr>
              <a:t>= 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q </a:t>
            </a:r>
            <a:r>
              <a:rPr lang="pl-PL" sz="2500" dirty="0">
                <a:solidFill>
                  <a:srgbClr val="FF0000"/>
                </a:solidFill>
                <a:latin typeface="MyriadPro-Regular"/>
              </a:rPr>
              <a:t>+ 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w </a:t>
            </a:r>
            <a:r>
              <a:rPr lang="pl-PL" sz="2500" dirty="0">
                <a:solidFill>
                  <a:srgbClr val="FF0000"/>
                </a:solidFill>
                <a:latin typeface="MyriadPro-Regular"/>
              </a:rPr>
              <a:t>and 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w </a:t>
            </a:r>
            <a:r>
              <a:rPr lang="pl-PL" sz="2500" dirty="0">
                <a:solidFill>
                  <a:srgbClr val="FF0000"/>
                </a:solidFill>
                <a:latin typeface="MyriadPro-Regular"/>
              </a:rPr>
              <a:t>= –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P</a:t>
            </a:r>
            <a:r>
              <a:rPr lang="pl-PL" sz="2500" dirty="0">
                <a:solidFill>
                  <a:srgbClr val="FF0000"/>
                </a:solidFill>
                <a:latin typeface="MyriadPro-Regular"/>
              </a:rPr>
              <a:t>Δ</a:t>
            </a:r>
            <a:r>
              <a:rPr lang="pl-PL" sz="2500" i="1" dirty="0">
                <a:solidFill>
                  <a:srgbClr val="FF0000"/>
                </a:solidFill>
                <a:latin typeface="MyriadPro-It"/>
              </a:rPr>
              <a:t>V</a:t>
            </a:r>
            <a:endParaRPr lang="en-US" sz="25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D6C75E-54CC-40A9-A7B4-551C20A7485A}"/>
              </a:ext>
            </a:extLst>
          </p:cNvPr>
          <p:cNvSpPr/>
          <p:nvPr/>
        </p:nvSpPr>
        <p:spPr>
          <a:xfrm>
            <a:off x="-1" y="4313201"/>
            <a:ext cx="1219199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MyriadPro-Regular"/>
              </a:rPr>
              <a:t>When heat is absorbed or released from a chemical system and the external pressure is constant, the heat released or absorbed is equal to the enthalpy change of the process.</a:t>
            </a:r>
            <a:endParaRPr lang="en-US" sz="25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23CCE7-1689-4A9F-BCE1-13223FE48111}"/>
              </a:ext>
            </a:extLst>
          </p:cNvPr>
          <p:cNvSpPr/>
          <p:nvPr/>
        </p:nvSpPr>
        <p:spPr>
          <a:xfrm>
            <a:off x="0" y="5379734"/>
            <a:ext cx="121919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MyriadPro-Regular"/>
              </a:rPr>
              <a:t>For reactions that do not involve gases or a change in the number of moles of gas, the pressure-volume work done is zero, the </a:t>
            </a:r>
            <a:r>
              <a:rPr lang="en-US" sz="2500" i="1" dirty="0">
                <a:latin typeface="MyriadPro-It"/>
              </a:rPr>
              <a:t>P</a:t>
            </a:r>
            <a:r>
              <a:rPr lang="en-US" sz="2500" dirty="0">
                <a:latin typeface="MyriadPro-Regular"/>
              </a:rPr>
              <a:t>Δ</a:t>
            </a:r>
            <a:r>
              <a:rPr lang="en-US" sz="2500" i="1" dirty="0">
                <a:latin typeface="MyriadPro-It"/>
              </a:rPr>
              <a:t>V </a:t>
            </a:r>
            <a:r>
              <a:rPr lang="en-US" sz="2500" dirty="0">
                <a:latin typeface="MyriadPro-Regular"/>
              </a:rPr>
              <a:t>term becomes zero and Δ</a:t>
            </a:r>
            <a:r>
              <a:rPr lang="en-US" sz="2500" i="1" dirty="0">
                <a:latin typeface="MyriadPro-It"/>
              </a:rPr>
              <a:t>H </a:t>
            </a:r>
            <a:r>
              <a:rPr lang="en-US" sz="2500" dirty="0">
                <a:latin typeface="MyriadPro-Regular"/>
              </a:rPr>
              <a:t>= Δ</a:t>
            </a:r>
            <a:r>
              <a:rPr lang="en-US" sz="2500" i="1" dirty="0">
                <a:latin typeface="MyriadPro-It"/>
              </a:rPr>
              <a:t>E</a:t>
            </a:r>
            <a:r>
              <a:rPr lang="en-US" sz="2500" dirty="0">
                <a:latin typeface="MyriadPro-Regular"/>
              </a:rPr>
              <a:t>.</a:t>
            </a:r>
            <a:endParaRPr lang="en-US" sz="2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16863E-C868-4579-B080-6D3697577052}"/>
              </a:ext>
            </a:extLst>
          </p:cNvPr>
          <p:cNvSpPr/>
          <p:nvPr/>
        </p:nvSpPr>
        <p:spPr>
          <a:xfrm>
            <a:off x="4579999" y="3781888"/>
            <a:ext cx="686162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  <a:latin typeface="MyriadPro-Regular"/>
              </a:rPr>
              <a:t>Δ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E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= 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q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– 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P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Δ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V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and since 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PV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= </a:t>
            </a:r>
            <a:r>
              <a:rPr lang="en-US" sz="2500" i="1" dirty="0" err="1">
                <a:solidFill>
                  <a:srgbClr val="FF0000"/>
                </a:solidFill>
                <a:latin typeface="MyriadPro-It"/>
              </a:rPr>
              <a:t>nRT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then Δ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E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= </a:t>
            </a:r>
            <a:r>
              <a:rPr lang="en-US" sz="2500" i="1" dirty="0">
                <a:solidFill>
                  <a:srgbClr val="FF0000"/>
                </a:solidFill>
                <a:latin typeface="MyriadPro-It"/>
              </a:rPr>
              <a:t>q </a:t>
            </a:r>
            <a:r>
              <a:rPr lang="en-US" sz="2500" dirty="0">
                <a:solidFill>
                  <a:srgbClr val="FF0000"/>
                </a:solidFill>
                <a:latin typeface="MyriadPro-Regular"/>
              </a:rPr>
              <a:t>– </a:t>
            </a:r>
            <a:r>
              <a:rPr lang="en-US" sz="2500" dirty="0" err="1">
                <a:solidFill>
                  <a:srgbClr val="FF0000"/>
                </a:solidFill>
                <a:latin typeface="MyriadPro-Regular"/>
              </a:rPr>
              <a:t>Δ</a:t>
            </a:r>
            <a:r>
              <a:rPr lang="en-US" sz="2500" i="1" dirty="0" err="1">
                <a:solidFill>
                  <a:srgbClr val="FF0000"/>
                </a:solidFill>
                <a:latin typeface="MyriadPro-It"/>
              </a:rPr>
              <a:t>nRT</a:t>
            </a:r>
            <a:endParaRPr lang="en-US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5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69178-7FE1-464C-9E71-9650A1EF6B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Plenary</a:t>
            </a:r>
          </a:p>
        </p:txBody>
      </p:sp>
    </p:spTree>
    <p:extLst>
      <p:ext uri="{BB962C8B-B14F-4D97-AF65-F5344CB8AC3E}">
        <p14:creationId xmlns:p14="http://schemas.microsoft.com/office/powerpoint/2010/main" val="3085968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>
            <a:extLst>
              <a:ext uri="{FF2B5EF4-FFF2-40B4-BE49-F238E27FC236}">
                <a16:creationId xmlns:a16="http://schemas.microsoft.com/office/drawing/2014/main" id="{A41DDC5E-5194-4D66-BDB2-3DB1CE31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59120"/>
            <a:ext cx="515354" cy="519351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5A1A3D15-A3D2-4C52-8DC5-9D31F1B43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464"/>
            <a:ext cx="12192000" cy="354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1688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200" dirty="0">
                <a:solidFill>
                  <a:srgbClr val="B13142"/>
                </a:solidFill>
              </a:rPr>
              <a:t>Which of the following is an example of chemical potential energy?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B13142"/>
                </a:solidFill>
              </a:rPr>
              <a:t>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the moon orbiting Earth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a car battery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a compressed spring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a roller coaster at the top of a hill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7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7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build="p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val 2">
            <a:extLst>
              <a:ext uri="{FF2B5EF4-FFF2-40B4-BE49-F238E27FC236}">
                <a16:creationId xmlns:a16="http://schemas.microsoft.com/office/drawing/2014/main" id="{E3E0FBD2-BD76-445E-A4AA-85B7955C5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5268"/>
            <a:ext cx="529641" cy="602575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A1DEEDA9-4417-4EEA-AB0B-69661662F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4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1688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200" dirty="0">
                <a:solidFill>
                  <a:srgbClr val="B13142"/>
                </a:solidFill>
              </a:rPr>
              <a:t>In thermochemistry, the specific part of the universe you are studying is called ____.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B13142"/>
                </a:solidFill>
              </a:rPr>
              <a:t>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system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area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enthalpy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surroundings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0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 build="p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2">
            <a:extLst>
              <a:ext uri="{FF2B5EF4-FFF2-40B4-BE49-F238E27FC236}">
                <a16:creationId xmlns:a16="http://schemas.microsoft.com/office/drawing/2014/main" id="{5F44FDD3-1BFB-4C42-9D40-2AB531E44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78762"/>
            <a:ext cx="443916" cy="519351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D524AE5E-5F26-4A8B-9F9F-265C31707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6688"/>
            <a:ext cx="12192000" cy="354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1688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200" dirty="0">
                <a:solidFill>
                  <a:srgbClr val="B13142"/>
                </a:solidFill>
              </a:rPr>
              <a:t>What is the heat content of a system at constant pressure called?</a:t>
            </a:r>
            <a:r>
              <a:rPr lang="en-US" altLang="en-US" dirty="0">
                <a:solidFill>
                  <a:srgbClr val="B13142"/>
                </a:solidFill>
              </a:rPr>
              <a:t> 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heat of reaction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heat of the system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enthalpy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entropy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7" grpId="0" build="p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Oval 2">
            <a:extLst>
              <a:ext uri="{FF2B5EF4-FFF2-40B4-BE49-F238E27FC236}">
                <a16:creationId xmlns:a16="http://schemas.microsoft.com/office/drawing/2014/main" id="{64A63CAF-19AB-41A4-8D75-E7CDA17BA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90204"/>
            <a:ext cx="524879" cy="669250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10954" name="Text Box 10">
            <a:extLst>
              <a:ext uri="{FF2B5EF4-FFF2-40B4-BE49-F238E27FC236}">
                <a16:creationId xmlns:a16="http://schemas.microsoft.com/office/drawing/2014/main" id="{F19EBAC3-8348-4027-81E5-A9A0931BC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801"/>
            <a:ext cx="12192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1688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Energy stored in chemical bonds is ____.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free energy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kinetic energy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specific heat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chemical potential energy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0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09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09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09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09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4" grpId="0" build="p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Oval 2">
            <a:extLst>
              <a:ext uri="{FF2B5EF4-FFF2-40B4-BE49-F238E27FC236}">
                <a16:creationId xmlns:a16="http://schemas.microsoft.com/office/drawing/2014/main" id="{B6CD510F-4442-4CA1-BCDC-0D1BB6174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2" y="5507713"/>
            <a:ext cx="595313" cy="635912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11978" name="Text Box 10">
            <a:extLst>
              <a:ext uri="{FF2B5EF4-FFF2-40B4-BE49-F238E27FC236}">
                <a16:creationId xmlns:a16="http://schemas.microsoft.com/office/drawing/2014/main" id="{74B0753E-B86D-4097-A0B5-D8D40492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17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859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431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400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57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147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71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29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4000" dirty="0">
                <a:solidFill>
                  <a:srgbClr val="B13142"/>
                </a:solidFill>
              </a:rPr>
              <a:t>The first law of thermodynamics states: 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matter is neither created nor destroyed in chemical reactions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energy is neither created nor destroyed in chemical reactions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spontaneous processes always proceed in such a way that the entropy of the universe increases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free energy is random motion of particles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1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1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1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1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19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8" grpId="0" build="p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Oval 2">
            <a:extLst>
              <a:ext uri="{FF2B5EF4-FFF2-40B4-BE49-F238E27FC236}">
                <a16:creationId xmlns:a16="http://schemas.microsoft.com/office/drawing/2014/main" id="{B9CE80DA-0BD6-4E4D-89EB-A23BD5AC2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" y="1629251"/>
            <a:ext cx="524879" cy="564475"/>
          </a:xfrm>
          <a:prstGeom prst="ellipse">
            <a:avLst/>
          </a:prstGeom>
          <a:solidFill>
            <a:srgbClr val="FAF8A6"/>
          </a:solidFill>
          <a:ln w="31750" algn="ctr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13003" name="Text Box 11">
            <a:extLst>
              <a:ext uri="{FF2B5EF4-FFF2-40B4-BE49-F238E27FC236}">
                <a16:creationId xmlns:a16="http://schemas.microsoft.com/office/drawing/2014/main" id="{323125B3-3570-47DB-8C97-1601D543C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163"/>
            <a:ext cx="12168188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1688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____ energy is energy of motion.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A.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Free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B.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Kinetic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C.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Enthalpy 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FontTx/>
              <a:buNone/>
            </a:pPr>
            <a:r>
              <a:rPr lang="en-US" altLang="en-US" sz="3000" dirty="0">
                <a:solidFill>
                  <a:srgbClr val="B13142"/>
                </a:solidFill>
              </a:rPr>
              <a:t>D.</a:t>
            </a:r>
            <a:r>
              <a:rPr lang="en-US" altLang="en-US" sz="3000" dirty="0">
                <a:solidFill>
                  <a:srgbClr val="277727"/>
                </a:solidFill>
              </a:rPr>
              <a:t>	</a:t>
            </a:r>
            <a:r>
              <a:rPr lang="en-US" altLang="en-US" sz="3000" dirty="0"/>
              <a:t>Chemical potential </a:t>
            </a:r>
          </a:p>
        </p:txBody>
      </p:sp>
      <p:sp>
        <p:nvSpPr>
          <p:cNvPr id="213008" name="Rectangle 16">
            <a:extLst>
              <a:ext uri="{FF2B5EF4-FFF2-40B4-BE49-F238E27FC236}">
                <a16:creationId xmlns:a16="http://schemas.microsoft.com/office/drawing/2014/main" id="{5861CA6B-FB7C-41D9-9843-605191B72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25" y="815976"/>
            <a:ext cx="3138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Standardized Test Practice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3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3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3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3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3" grpId="0" build="p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C7B2-3074-430A-B935-7AB1EDC1F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b="1"/>
              <a:t>END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C9122-F4E9-4C39-8CCE-BEDA3C8B37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51" r="19735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65871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826047B5BA0F432CBADE0BF3F82E9DAD"/>
  <p:tag name="TOTALRESPONSES" val="5"/>
  <p:tag name="RESPONSECOUNT" val="5"/>
  <p:tag name="SLICED" val="False"/>
  <p:tag name="RESPONSES" val="ALL,1,5,3;1;2;3;2;"/>
  <p:tag name="CHARTSTRINGSTD" val="1 2 2 0"/>
  <p:tag name="CHARTSTRINGREV" val="0 2 2 1"/>
  <p:tag name="CHARTSTRINGSTDPER" val="0.2 0.4 0.4 0"/>
  <p:tag name="CHARTSTRINGREVPER" val="0 0.4 0.4 0.2"/>
  <p:tag name="QUESTIONALIAS" val="Section 15-1"/>
  <p:tag name="ANSWERSALIAS" val="A¤B¤C¤D"/>
  <p:tag name="RESPONSESGATHERED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RESPONSECOUNT" val="5"/>
  <p:tag name="SLICED" val="False"/>
  <p:tag name="RESPONSES" val="ALL,1,5,2;3;4;3;1;"/>
  <p:tag name="CHARTSTRINGSTD" val="1 1 2 1"/>
  <p:tag name="CHARTSTRINGREV" val="1 2 1 1"/>
  <p:tag name="CHARTSTRINGSTDPER" val="0.2 0.2 0.4 0.2"/>
  <p:tag name="CHARTSTRINGREVPER" val="0.2 0.4 0.2 0.2"/>
  <p:tag name="SLIDEORDER" val="2"/>
  <p:tag name="SLIDEGUID" val="A16D7DF47957422ABDD42733A054C6C6"/>
  <p:tag name="QUESTIONALIAS" val="Section 15-2"/>
  <p:tag name="ANSWERSALIAS" val="A¤B¤C¤D"/>
  <p:tag name="RESPONSESGATHERED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RESPONSECOUNT" val="5"/>
  <p:tag name="SLICED" val="False"/>
  <p:tag name="RESPONSES" val="ALL,1,5,3;1;2;3;2;"/>
  <p:tag name="CHARTSTRINGSTD" val="1 2 2 0"/>
  <p:tag name="CHARTSTRINGREV" val="0 2 2 1"/>
  <p:tag name="CHARTSTRINGSTDPER" val="0.2 0.4 0.4 0"/>
  <p:tag name="CHARTSTRINGREVPER" val="0 0.4 0.4 0.2"/>
  <p:tag name="SLIDEORDER" val="3"/>
  <p:tag name="SLIDEGUID" val="2E112ABB33DD41B7BC2BC8B98729FA1C"/>
  <p:tag name="QUESTIONALIAS" val="Section 15-2"/>
  <p:tag name="ANSWERSALIAS" val="A¤B¤C¤D"/>
  <p:tag name="RESPONSESGATHER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RESPONSECOUNT" val="5"/>
  <p:tag name="SLICED" val="False"/>
  <p:tag name="RESPONSES" val="ALL,1,5,2;3;4;3;1;"/>
  <p:tag name="CHARTSTRINGSTD" val="1 1 2 1"/>
  <p:tag name="CHARTSTRINGREV" val="1 2 1 1"/>
  <p:tag name="CHARTSTRINGSTDPER" val="0.2 0.2 0.4 0.2"/>
  <p:tag name="CHARTSTRINGREVPER" val="0.2 0.4 0.2 0.2"/>
  <p:tag name="SLIDEORDER" val="12"/>
  <p:tag name="SLIDEGUID" val="328DD1E3F3E540A7910D3D4CDA5212EC"/>
  <p:tag name="QUESTIONALIAS" val="STP 3"/>
  <p:tag name="ANSWERSALIAS" val="A|smicln|B|smicln|C|smicln|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RESPONSECOUNT" val="5"/>
  <p:tag name="SLICED" val="False"/>
  <p:tag name="RESPONSES" val="ALL,1,5,2;3;4;3;1;"/>
  <p:tag name="CHARTSTRINGSTD" val="1 1 2 1"/>
  <p:tag name="CHARTSTRINGREV" val="1 2 1 1"/>
  <p:tag name="CHARTSTRINGSTDPER" val="0.2 0.2 0.4 0.2"/>
  <p:tag name="CHARTSTRINGREVPER" val="0.2 0.4 0.2 0.2"/>
  <p:tag name="SLIDEORDER" val="13"/>
  <p:tag name="SLIDEGUID" val="4F43A4C286254B7FB9BEEA05EECDCC21"/>
  <p:tag name="QUESTIONALIAS" val="STP 4"/>
  <p:tag name="ANSWERSALIAS" val="A|smicln|B|smicln|C|smicln|D"/>
  <p:tag name="RESPONSESGATHER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B8611D16E0C4996ADE9FA4DA711D9C4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RESPONSECOUNT" val="5"/>
  <p:tag name="SLICED" val="False"/>
  <p:tag name="RESPONSES" val="ALL,1,5,2;3;4;3;1;"/>
  <p:tag name="CHARTSTRINGSTD" val="1 1 2 1"/>
  <p:tag name="CHARTSTRINGREV" val="1 2 1 1"/>
  <p:tag name="CHARTSTRINGSTDPER" val="0.2 0.2 0.4 0.2"/>
  <p:tag name="CHARTSTRINGREVPER" val="0.2 0.4 0.2 0.2"/>
  <p:tag name="SLIDEORDER" val="14"/>
  <p:tag name="SLIDEGUID" val="1A6BA6509DE84143B0B4DD6390D4BDC0"/>
  <p:tag name="QUESTIONALIAS" val="STP 5"/>
  <p:tag name="ANSWERSALIAS" val="A|smicln|B|smicln|C|smicln|D"/>
  <p:tag name="RESPONSESGATHERED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2533</TotalTime>
  <Words>1480</Words>
  <Application>Microsoft Office PowerPoint</Application>
  <PresentationFormat>Widescreen</PresentationFormat>
  <Paragraphs>182</Paragraphs>
  <Slides>29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Unit 6</vt:lpstr>
      <vt:lpstr>PowerPoint Presentation</vt:lpstr>
      <vt:lpstr>PowerPoint Presentation</vt:lpstr>
      <vt:lpstr>PowerPoint Presentation</vt:lpstr>
      <vt:lpstr>PowerPoint Presentation</vt:lpstr>
      <vt:lpstr>‘System’ and ‘Surroundings’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Plenary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محمد عبدالله</dc:creator>
  <cp:lastModifiedBy>asifhammoud1978@gmail.com</cp:lastModifiedBy>
  <cp:revision>37</cp:revision>
  <dcterms:created xsi:type="dcterms:W3CDTF">2020-01-11T11:37:05Z</dcterms:created>
  <dcterms:modified xsi:type="dcterms:W3CDTF">2024-09-15T10:47:27Z</dcterms:modified>
</cp:coreProperties>
</file>