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64" r:id="rId5"/>
    <p:sldId id="265" r:id="rId6"/>
    <p:sldId id="258" r:id="rId7"/>
    <p:sldId id="268" r:id="rId8"/>
    <p:sldId id="259" r:id="rId9"/>
    <p:sldId id="262" r:id="rId10"/>
    <p:sldId id="261" r:id="rId11"/>
    <p:sldId id="266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66"/>
    <a:srgbClr val="FF9933"/>
    <a:srgbClr val="FFCC66"/>
    <a:srgbClr val="CCFF33"/>
    <a:srgbClr val="00FF00"/>
    <a:srgbClr val="FFCC00"/>
    <a:srgbClr val="6666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D9D85-EAF7-4813-B5C3-1D6B60DE02D3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1912E-F9E5-4E65-8EFF-776BC4802CC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1912E-F9E5-4E65-8EFF-776BC4802CCD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819400" y="228600"/>
            <a:ext cx="3505200" cy="1143000"/>
          </a:xfrm>
          <a:prstGeom prst="bevel">
            <a:avLst>
              <a:gd name="adj" fmla="val 6439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971800" y="228600"/>
            <a:ext cx="312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6600" b="1" dirty="0">
                <a:ln>
                  <a:solidFill>
                    <a:srgbClr val="CCFF33"/>
                  </a:solidFill>
                </a:ln>
                <a:solidFill>
                  <a:srgbClr val="FFFF00"/>
                </a:solidFill>
              </a:rPr>
              <a:t>علم البديع </a:t>
            </a:r>
            <a:endParaRPr lang="en-GB" sz="6600" b="1" dirty="0">
              <a:ln>
                <a:solidFill>
                  <a:srgbClr val="CCFF33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568476"/>
            <a:ext cx="8229600" cy="2308324"/>
          </a:xfrm>
          <a:prstGeom prst="rect">
            <a:avLst/>
          </a:prstGeom>
          <a:solidFill>
            <a:srgbClr val="FFFF66">
              <a:alpha val="69804"/>
            </a:srgbClr>
          </a:solidFill>
          <a:effectLst>
            <a:reflection blurRad="6350" stA="52000" endA="300" endPos="35000" dir="5400000" sy="-100000" algn="bl" rotWithShape="0"/>
            <a:softEdge rad="63500"/>
          </a:effectLst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/>
              <a:t>علم البديع : هو علم تزيين الألفاظ والمعاني بألوان بديعية من الجمال اللفظي أو المعنوي</a:t>
            </a:r>
            <a:endParaRPr lang="en-GB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/>
          <p:cNvSpPr/>
          <p:nvPr/>
        </p:nvSpPr>
        <p:spPr>
          <a:xfrm>
            <a:off x="1600200" y="228600"/>
            <a:ext cx="5791200" cy="1219200"/>
          </a:xfrm>
          <a:prstGeom prst="flowChartPreparation">
            <a:avLst/>
          </a:prstGeom>
          <a:solidFill>
            <a:srgbClr val="92D050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828800" y="464403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</a:rPr>
              <a:t>المحسنات البديعية اللفظية </a:t>
            </a:r>
            <a:endParaRPr lang="en-GB" sz="4800" b="1" dirty="0">
              <a:ln>
                <a:solidFill>
                  <a:sysClr val="windowText" lastClr="00000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438400"/>
            <a:ext cx="8686800" cy="3505200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76200" y="2362200"/>
            <a:ext cx="876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AutoNum type="arabicParenR"/>
            </a:pPr>
            <a:r>
              <a:rPr lang="ar-AE" sz="5400" b="1" dirty="0"/>
              <a:t>الجناس : </a:t>
            </a:r>
            <a:endParaRPr lang="en-GB" sz="5400" b="1" dirty="0"/>
          </a:p>
          <a:p>
            <a:pPr marL="342900" indent="-342900" algn="ctr" rtl="1"/>
            <a:r>
              <a:rPr lang="ar-AE" sz="5400" b="1" dirty="0"/>
              <a:t>( يكون في الشعر والنثر ) </a:t>
            </a:r>
          </a:p>
          <a:p>
            <a:pPr marL="342900" indent="-342900" algn="r" rtl="1"/>
            <a:r>
              <a:rPr lang="ar-AE" sz="5400" dirty="0"/>
              <a:t>وهو تشابه كلمتين أو أكثر في الحروف مع الاختلاف في المعنى وهو نوعان 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09600"/>
            <a:ext cx="8686800" cy="5486400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52400" y="609600"/>
            <a:ext cx="876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/>
            <a:r>
              <a:rPr lang="ar-AE" sz="4800" b="1" dirty="0"/>
              <a:t>أ ـ جناس تام </a:t>
            </a:r>
            <a:r>
              <a:rPr lang="ar-AE" sz="4800" dirty="0"/>
              <a:t>: اتفاق الكلمتين في كل الحروف وترتيبها و ضبطها </a:t>
            </a:r>
          </a:p>
          <a:p>
            <a:pPr marL="342900" indent="-342900" algn="r" rtl="1">
              <a:buFont typeface="Wingdings"/>
              <a:buChar char="v"/>
            </a:pPr>
            <a:r>
              <a:rPr lang="ar-AE" sz="4800" dirty="0">
                <a:sym typeface="Wingdings"/>
              </a:rPr>
              <a:t>صلّيتُ </a:t>
            </a:r>
            <a:r>
              <a:rPr lang="ar-AE" sz="4800" u="sng" dirty="0">
                <a:sym typeface="Wingdings"/>
              </a:rPr>
              <a:t>المغرب</a:t>
            </a:r>
            <a:r>
              <a:rPr lang="ar-AE" sz="4800" dirty="0">
                <a:sym typeface="Wingdings"/>
              </a:rPr>
              <a:t> في ا</a:t>
            </a:r>
            <a:r>
              <a:rPr lang="ar-AE" sz="4800" u="sng" dirty="0">
                <a:sym typeface="Wingdings"/>
              </a:rPr>
              <a:t>لمغرب.</a:t>
            </a:r>
            <a:r>
              <a:rPr lang="ar-AE" sz="4800" dirty="0">
                <a:sym typeface="Wingdings"/>
              </a:rPr>
              <a:t> </a:t>
            </a:r>
            <a:endParaRPr lang="en-GB" sz="4800" dirty="0">
              <a:sym typeface="Wingdings"/>
            </a:endParaRPr>
          </a:p>
          <a:p>
            <a:pPr marL="342900" indent="-342900" algn="r" rtl="1"/>
            <a:endParaRPr lang="ar-AE" sz="4800" dirty="0">
              <a:sym typeface="Wingdings"/>
            </a:endParaRPr>
          </a:p>
          <a:p>
            <a:pPr marL="342900" indent="-342900" algn="r" rtl="1"/>
            <a:r>
              <a:rPr lang="ar-AE" sz="4800" b="1" dirty="0">
                <a:sym typeface="Wingdings"/>
              </a:rPr>
              <a:t>ب ـ جناس ناقص : </a:t>
            </a:r>
            <a:r>
              <a:rPr lang="ar-AE" sz="4800" dirty="0">
                <a:sym typeface="Wingdings"/>
              </a:rPr>
              <a:t>اختلاف الكلمتين إما في عدد الحروف أو ترتيبها أو ضبطها </a:t>
            </a:r>
          </a:p>
          <a:p>
            <a:pPr marL="342900" indent="-342900" algn="r" rtl="1">
              <a:buFont typeface="Wingdings"/>
              <a:buChar char="v"/>
            </a:pPr>
            <a:r>
              <a:rPr lang="ar-AE" sz="4800" dirty="0">
                <a:sym typeface="Wingdings"/>
              </a:rPr>
              <a:t>هلا </a:t>
            </a:r>
            <a:r>
              <a:rPr lang="ar-AE" sz="4800" u="sng" dirty="0">
                <a:sym typeface="Wingdings"/>
              </a:rPr>
              <a:t>نُهاك</a:t>
            </a:r>
            <a:r>
              <a:rPr lang="ar-AE" sz="4800" dirty="0">
                <a:sym typeface="Wingdings"/>
              </a:rPr>
              <a:t> </a:t>
            </a:r>
            <a:r>
              <a:rPr lang="ar-AE" sz="4800" u="sng" dirty="0">
                <a:sym typeface="Wingdings"/>
              </a:rPr>
              <a:t>نَهاك</a:t>
            </a:r>
            <a:r>
              <a:rPr lang="ar-AE" sz="4800" dirty="0">
                <a:sym typeface="Wingdings"/>
              </a:rPr>
              <a:t> عن لوم الآخرين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228600" y="609600"/>
            <a:ext cx="8686800" cy="5181600"/>
          </a:xfrm>
          <a:prstGeom prst="flowChartAlternateProcess">
            <a:avLst/>
          </a:prstGeom>
          <a:solidFill>
            <a:srgbClr val="CCFF33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8763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/>
            <a:endParaRPr lang="ar-AE" sz="4000" dirty="0">
              <a:sym typeface="Wingdings"/>
            </a:endParaRPr>
          </a:p>
          <a:p>
            <a:pPr marL="342900" indent="-342900" algn="r" rtl="1"/>
            <a:r>
              <a:rPr lang="ar-AE" sz="4800" b="1" dirty="0">
                <a:sym typeface="Wingdings"/>
              </a:rPr>
              <a:t>2) السجع : </a:t>
            </a:r>
            <a:endParaRPr lang="en-US" sz="4800" b="1" dirty="0">
              <a:sym typeface="Wingdings"/>
            </a:endParaRPr>
          </a:p>
          <a:p>
            <a:pPr marL="342900" indent="-342900" algn="ctr" rtl="1"/>
            <a:r>
              <a:rPr lang="ar-AE" sz="4000" b="1" dirty="0">
                <a:sym typeface="Wingdings"/>
              </a:rPr>
              <a:t>( ويكون في النثر فقط )</a:t>
            </a:r>
            <a:endParaRPr lang="en-US" sz="4000" b="1" dirty="0">
              <a:sym typeface="Wingdings"/>
            </a:endParaRPr>
          </a:p>
          <a:p>
            <a:pPr marL="342900" indent="-342900" algn="r" rtl="1"/>
            <a:r>
              <a:rPr lang="ar-AE" sz="4000" b="1" dirty="0">
                <a:sym typeface="Wingdings"/>
              </a:rPr>
              <a:t> </a:t>
            </a:r>
            <a:r>
              <a:rPr lang="ar-AE" sz="4800" dirty="0">
                <a:sym typeface="Wingdings"/>
              </a:rPr>
              <a:t>وهو اتفاق الحرف الأخير في الجملة الأولى مع الحرف الأخير في الجملة الثانية .</a:t>
            </a:r>
            <a:endParaRPr lang="en-US" sz="4800" dirty="0">
              <a:sym typeface="Wingdings"/>
            </a:endParaRPr>
          </a:p>
          <a:p>
            <a:pPr marL="342900" indent="-342900" algn="r" rtl="1"/>
            <a:endParaRPr lang="ar-AE" sz="4800" dirty="0">
              <a:sym typeface="Wingdings"/>
            </a:endParaRPr>
          </a:p>
          <a:p>
            <a:pPr marL="342900" indent="-342900" algn="r" rtl="1">
              <a:buFont typeface="Wingdings"/>
              <a:buChar char="v"/>
            </a:pPr>
            <a:r>
              <a:rPr lang="ar-AE" sz="4800" dirty="0">
                <a:sym typeface="Wingdings"/>
              </a:rPr>
              <a:t>قال رسول الله </a:t>
            </a:r>
            <a:r>
              <a:rPr lang="ar-AE" sz="2800" dirty="0">
                <a:sym typeface="Wingdings"/>
              </a:rPr>
              <a:t>(صلى الله عليه وسلم) </a:t>
            </a:r>
            <a:r>
              <a:rPr lang="ar-AE" sz="4800" dirty="0">
                <a:sym typeface="Wingdings"/>
              </a:rPr>
              <a:t>: ( اللهم أعطِ منفقاً خلفاً ، وأعطِ مُمسكاً تَلفاً </a:t>
            </a:r>
            <a:r>
              <a:rPr lang="en-US" sz="4800" dirty="0">
                <a:sym typeface="Wingdings"/>
              </a:rPr>
              <a:t>(</a:t>
            </a:r>
            <a:endParaRPr lang="ar-AE" sz="4800" dirty="0">
              <a:sym typeface="Wingding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228600" y="609600"/>
            <a:ext cx="8686800" cy="5181600"/>
          </a:xfrm>
          <a:prstGeom prst="flowChartAlternateProcess">
            <a:avLst/>
          </a:prstGeom>
          <a:solidFill>
            <a:srgbClr val="CCFF33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28600" y="8382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b="1" dirty="0"/>
              <a:t>3) التصريع :</a:t>
            </a:r>
          </a:p>
          <a:p>
            <a:pPr algn="ctr" rtl="1"/>
            <a:r>
              <a:rPr lang="ar-AE" sz="4400" dirty="0"/>
              <a:t> </a:t>
            </a:r>
            <a:r>
              <a:rPr lang="ar-AE" sz="4400" b="1" dirty="0"/>
              <a:t>( ويكون في الشعر دون النثر ) </a:t>
            </a:r>
          </a:p>
          <a:p>
            <a:pPr algn="r" rtl="1"/>
            <a:r>
              <a:rPr lang="ar-AE" sz="4400" dirty="0"/>
              <a:t>وهو اتفاق الحرف الأخير الصحيح في الشطر الأول مع الحرف الأخير في الشطر التالي.</a:t>
            </a:r>
          </a:p>
          <a:p>
            <a:pPr algn="r" rtl="1"/>
            <a:endParaRPr lang="ar-AE" sz="4400" dirty="0"/>
          </a:p>
          <a:p>
            <a:pPr algn="r" rtl="1">
              <a:buFont typeface="Wingdings"/>
              <a:buChar char="v"/>
            </a:pPr>
            <a:r>
              <a:rPr lang="ar-AE" sz="4400" dirty="0">
                <a:sym typeface="Wingdings"/>
              </a:rPr>
              <a:t>سلام من صبا بردى </a:t>
            </a:r>
            <a:r>
              <a:rPr lang="ar-AE" sz="4400" dirty="0">
                <a:solidFill>
                  <a:srgbClr val="FF0000"/>
                </a:solidFill>
                <a:sym typeface="Wingdings"/>
              </a:rPr>
              <a:t>أرقُّ</a:t>
            </a:r>
            <a:r>
              <a:rPr lang="ar-AE" sz="4400" dirty="0">
                <a:sym typeface="Wingdings"/>
              </a:rPr>
              <a:t>  </a:t>
            </a:r>
          </a:p>
          <a:p>
            <a:pPr algn="r" rtl="1"/>
            <a:r>
              <a:rPr lang="ar-AE" sz="4400" dirty="0">
                <a:sym typeface="Wingdings"/>
              </a:rPr>
              <a:t>                    ودمعٌ لا يُكَفكَفُ يا </a:t>
            </a:r>
            <a:r>
              <a:rPr lang="ar-AE" sz="4400" dirty="0">
                <a:solidFill>
                  <a:srgbClr val="FF0000"/>
                </a:solidFill>
                <a:sym typeface="Wingdings"/>
              </a:rPr>
              <a:t>دمشقُ</a:t>
            </a:r>
            <a:endParaRPr lang="en-GB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686800" cy="6019800"/>
          </a:xfrm>
          <a:prstGeom prst="rect">
            <a:avLst/>
          </a:prstGeom>
          <a:solidFill>
            <a:srgbClr val="FFFFFF">
              <a:alpha val="50196"/>
            </a:srgbClr>
          </a:solidFill>
          <a:ln w="57150">
            <a:solidFill>
              <a:srgbClr val="CCFF33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6200" y="381536"/>
            <a:ext cx="89154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/>
              <a:t>4) الترصيع : </a:t>
            </a:r>
          </a:p>
          <a:p>
            <a:pPr algn="ctr" rtl="1"/>
            <a:r>
              <a:rPr lang="ar-AE" sz="4000" b="1" dirty="0"/>
              <a:t>(ويكون في الشعر ويسمى التقفية الداخلية)</a:t>
            </a:r>
          </a:p>
          <a:p>
            <a:pPr algn="r" rtl="1"/>
            <a:r>
              <a:rPr lang="ar-AE" sz="4000" dirty="0"/>
              <a:t>وهو اتفاق كلمتين في الحرف الأخير في حشو البيت دون الروي. </a:t>
            </a:r>
          </a:p>
          <a:p>
            <a:pPr algn="r" rtl="1">
              <a:buFont typeface="Wingdings"/>
              <a:buChar char="v"/>
            </a:pPr>
            <a:r>
              <a:rPr lang="ar-AE" sz="4000" u="sng" dirty="0">
                <a:sym typeface="Wingdings"/>
              </a:rPr>
              <a:t>مِكِرٍ</a:t>
            </a:r>
            <a:r>
              <a:rPr lang="ar-AE" sz="4000" dirty="0">
                <a:sym typeface="Wingdings"/>
              </a:rPr>
              <a:t> </a:t>
            </a:r>
            <a:r>
              <a:rPr lang="ar-AE" sz="4000" u="sng" dirty="0">
                <a:sym typeface="Wingdings"/>
              </a:rPr>
              <a:t>مِفِرٍ</a:t>
            </a:r>
            <a:r>
              <a:rPr lang="ar-AE" sz="4000" dirty="0">
                <a:sym typeface="Wingdings"/>
              </a:rPr>
              <a:t> مقبـــــل مـــدبــــر     </a:t>
            </a:r>
          </a:p>
          <a:p>
            <a:pPr algn="r" rtl="1"/>
            <a:r>
              <a:rPr lang="ar-AE" sz="4000" dirty="0">
                <a:sym typeface="Wingdings"/>
              </a:rPr>
              <a:t>                     كجلمود صخرٍ حطه السيل من علٍ</a:t>
            </a:r>
            <a:endParaRPr lang="ar-AE" sz="4000" dirty="0"/>
          </a:p>
          <a:p>
            <a:pPr algn="r" rtl="1"/>
            <a:r>
              <a:rPr lang="ar-AE" sz="4000" b="1" dirty="0"/>
              <a:t>5) حسن التقسيم : </a:t>
            </a:r>
          </a:p>
          <a:p>
            <a:pPr algn="ctr" rtl="1"/>
            <a:r>
              <a:rPr lang="ar-AE" sz="4000" b="1" dirty="0"/>
              <a:t>( ويكون في الشعر ويسمى بالتوازن الموسيقي)</a:t>
            </a:r>
          </a:p>
          <a:p>
            <a:pPr algn="r" rtl="1">
              <a:buFont typeface="Wingdings"/>
              <a:buChar char="v"/>
            </a:pPr>
            <a:r>
              <a:rPr lang="ar-AE" sz="4000" dirty="0">
                <a:sym typeface="Wingdings"/>
              </a:rPr>
              <a:t>ما واقع الروم إلافرّ قارحها</a:t>
            </a:r>
          </a:p>
          <a:p>
            <a:pPr algn="r" rtl="1"/>
            <a:r>
              <a:rPr lang="ar-AE" sz="4000" dirty="0">
                <a:sym typeface="Wingdings"/>
              </a:rPr>
              <a:t>                         ولا رمى الفرس إلا طاش راميها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304800"/>
            <a:ext cx="8305800" cy="5791200"/>
          </a:xfrm>
          <a:prstGeom prst="rect">
            <a:avLst/>
          </a:prstGeom>
          <a:solidFill>
            <a:srgbClr val="FFFFFF">
              <a:alpha val="50196"/>
            </a:srgbClr>
          </a:solidFill>
          <a:ln w="57150">
            <a:solidFill>
              <a:srgbClr val="CCFF33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4000" b="1" dirty="0">
                <a:sym typeface="Wingdings"/>
              </a:rPr>
              <a:t>6) الاقتباس : </a:t>
            </a:r>
          </a:p>
          <a:p>
            <a:pPr algn="r" rtl="1"/>
            <a:r>
              <a:rPr lang="ar-AE" sz="4400" dirty="0">
                <a:sym typeface="Wingdings"/>
              </a:rPr>
              <a:t>وهو تضمين النص من القرآن أو الحديث النبوي.</a:t>
            </a:r>
          </a:p>
          <a:p>
            <a:pPr algn="r" rtl="1">
              <a:buFont typeface="Wingdings"/>
              <a:buChar char="v"/>
            </a:pPr>
            <a:r>
              <a:rPr lang="ar-AE" sz="4400" dirty="0">
                <a:sym typeface="Wingdings"/>
              </a:rPr>
              <a:t>رحلوا فلستُ مسائلاً عن دارهم                         </a:t>
            </a:r>
          </a:p>
          <a:p>
            <a:pPr algn="r" rtl="1"/>
            <a:r>
              <a:rPr lang="ar-AE" sz="4400" dirty="0">
                <a:sym typeface="Wingdings"/>
              </a:rPr>
              <a:t>                   أنا ( باخعٌ نفسي على آثارهم) </a:t>
            </a:r>
          </a:p>
          <a:p>
            <a:pPr algn="r" rtl="1"/>
            <a:r>
              <a:rPr lang="ar-AE" sz="4400" b="1" dirty="0">
                <a:sym typeface="Wingdings"/>
              </a:rPr>
              <a:t>7) التضمين :</a:t>
            </a:r>
          </a:p>
          <a:p>
            <a:pPr algn="r" rtl="1"/>
            <a:r>
              <a:rPr lang="ar-AE" sz="4400" dirty="0">
                <a:sym typeface="Wingdings"/>
              </a:rPr>
              <a:t>تضمين بيت شعر أو أبيات شعرية في النص.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1752600" y="76200"/>
            <a:ext cx="5486400" cy="1447800"/>
          </a:xfrm>
          <a:prstGeom prst="cloud">
            <a:avLst/>
          </a:prstGeom>
          <a:solidFill>
            <a:srgbClr val="FFCC00">
              <a:alpha val="6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905000" y="373559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400" b="1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glow rad="101600">
                    <a:srgbClr val="FFFF66">
                      <a:alpha val="60000"/>
                    </a:srgbClr>
                  </a:glow>
                </a:effectLst>
              </a:rPr>
              <a:t>المحسنات البديعية المعنوية </a:t>
            </a:r>
            <a:endParaRPr lang="en-GB" sz="4400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666633"/>
              </a:solidFill>
              <a:effectLst>
                <a:glow rad="101600">
                  <a:srgbClr val="FFFF66">
                    <a:alpha val="60000"/>
                  </a:srgbClr>
                </a:glow>
              </a:effectLst>
            </a:endParaRPr>
          </a:p>
        </p:txBody>
      </p:sp>
      <p:sp>
        <p:nvSpPr>
          <p:cNvPr id="5" name="Double Wave 4"/>
          <p:cNvSpPr/>
          <p:nvPr/>
        </p:nvSpPr>
        <p:spPr>
          <a:xfrm>
            <a:off x="381000" y="1219200"/>
            <a:ext cx="8305800" cy="5562600"/>
          </a:xfrm>
          <a:prstGeom prst="doubleWave">
            <a:avLst>
              <a:gd name="adj1" fmla="val 2722"/>
              <a:gd name="adj2" fmla="val 667"/>
            </a:avLst>
          </a:prstGeom>
          <a:solidFill>
            <a:srgbClr val="FFCC00">
              <a:alpha val="34118"/>
            </a:srgbClr>
          </a:solidFill>
          <a:ln>
            <a:solidFill>
              <a:srgbClr val="FFFF66"/>
            </a:solidFill>
          </a:ln>
          <a:scene3d>
            <a:camera prst="perspectiveAbove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52400" y="1800285"/>
            <a:ext cx="8305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AutoNum type="arabicParenR"/>
            </a:pPr>
            <a:r>
              <a:rPr lang="ar-AE" sz="3200" b="1" dirty="0"/>
              <a:t>الطباق : هو كلمة ضد كلمة .</a:t>
            </a:r>
          </a:p>
          <a:p>
            <a:pPr marL="457200" indent="-457200" algn="r" rtl="1">
              <a:buFont typeface="Wingdings"/>
              <a:buChar char="{"/>
            </a:pPr>
            <a:r>
              <a:rPr lang="ar-AE" sz="3200" dirty="0"/>
              <a:t>طباق الإيجاب :   طويل × قصير  </a:t>
            </a:r>
          </a:p>
          <a:p>
            <a:pPr marL="457200" indent="-457200" algn="r" rtl="1"/>
            <a:r>
              <a:rPr lang="ar-AE" sz="3200" dirty="0"/>
              <a:t>                         أبيض × أسود </a:t>
            </a:r>
          </a:p>
          <a:p>
            <a:pPr marL="457200" indent="-457200" algn="r" rtl="1"/>
            <a:r>
              <a:rPr lang="ar-AE" sz="3200" dirty="0">
                <a:sym typeface="Wingdings"/>
              </a:rPr>
              <a:t></a:t>
            </a:r>
            <a:r>
              <a:rPr lang="ar-AE" sz="3200" dirty="0"/>
              <a:t> طباق السلب :     يعلم   ×   لا يعلم</a:t>
            </a:r>
          </a:p>
          <a:p>
            <a:pPr marL="457200" indent="-457200" algn="r" rtl="1"/>
            <a:r>
              <a:rPr lang="ar-AE" sz="3200" dirty="0"/>
              <a:t>                         طويل × ليس طويل</a:t>
            </a:r>
          </a:p>
          <a:p>
            <a:pPr marL="457200" indent="-457200" algn="r" rtl="1"/>
            <a:endParaRPr lang="ar-AE" sz="3200" dirty="0"/>
          </a:p>
          <a:p>
            <a:pPr marL="457200" indent="-457200" algn="r" rtl="1"/>
            <a:r>
              <a:rPr lang="ar-AE" sz="3200" b="1" dirty="0"/>
              <a:t>2) مقابلة : أكثر من كلمة ضد أكثر من كلمة .</a:t>
            </a:r>
          </a:p>
          <a:p>
            <a:pPr marL="457200" indent="-457200" algn="r" rtl="1">
              <a:buFont typeface="Wingdings"/>
              <a:buChar char="{"/>
            </a:pPr>
            <a:r>
              <a:rPr lang="ar-AE" sz="3200" dirty="0">
                <a:sym typeface="Wingdings"/>
              </a:rPr>
              <a:t>قال بعض البلغاء : </a:t>
            </a:r>
            <a:r>
              <a:rPr lang="ar-AE" sz="3200" dirty="0">
                <a:solidFill>
                  <a:srgbClr val="008000"/>
                </a:solidFill>
                <a:sym typeface="Wingdings"/>
              </a:rPr>
              <a:t>كدر</a:t>
            </a:r>
            <a:r>
              <a:rPr lang="ar-AE" sz="3200" dirty="0">
                <a:sym typeface="Wingdings"/>
              </a:rPr>
              <a:t> </a:t>
            </a:r>
            <a:r>
              <a:rPr lang="ar-AE" sz="3200" dirty="0">
                <a:solidFill>
                  <a:srgbClr val="FF0000"/>
                </a:solidFill>
                <a:sym typeface="Wingdings"/>
              </a:rPr>
              <a:t>الجماعة</a:t>
            </a:r>
            <a:r>
              <a:rPr lang="ar-AE" sz="3200" dirty="0">
                <a:sym typeface="Wingdings"/>
              </a:rPr>
              <a:t> خير من </a:t>
            </a:r>
            <a:r>
              <a:rPr lang="ar-AE" sz="3200" dirty="0">
                <a:solidFill>
                  <a:srgbClr val="008000"/>
                </a:solidFill>
                <a:sym typeface="Wingdings"/>
              </a:rPr>
              <a:t>صفو</a:t>
            </a:r>
            <a:r>
              <a:rPr lang="ar-AE" sz="3200" dirty="0">
                <a:sym typeface="Wingdings"/>
              </a:rPr>
              <a:t> </a:t>
            </a:r>
            <a:r>
              <a:rPr lang="ar-AE" sz="3200" dirty="0">
                <a:solidFill>
                  <a:srgbClr val="FF0000"/>
                </a:solidFill>
                <a:sym typeface="Wingdings"/>
              </a:rPr>
              <a:t>الفرقة</a:t>
            </a:r>
            <a:r>
              <a:rPr lang="ar-AE" sz="3200" dirty="0">
                <a:sym typeface="Wingdings"/>
              </a:rPr>
              <a:t> 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85800"/>
            <a:ext cx="8610600" cy="5632311"/>
          </a:xfrm>
          <a:prstGeom prst="rect">
            <a:avLst/>
          </a:prstGeom>
          <a:solidFill>
            <a:srgbClr val="FFFF66">
              <a:alpha val="30196"/>
            </a:srgbClr>
          </a:solidFill>
        </p:spPr>
        <p:txBody>
          <a:bodyPr wrap="square">
            <a:spAutoFit/>
          </a:bodyPr>
          <a:lstStyle/>
          <a:p>
            <a:pPr marL="457200" indent="-457200" algn="r" rtl="1"/>
            <a:r>
              <a:rPr lang="ar-AE" sz="4000" b="1" dirty="0">
                <a:sym typeface="Wingdings"/>
              </a:rPr>
              <a:t>3) التورية :</a:t>
            </a:r>
            <a:r>
              <a:rPr lang="ar-AE" sz="4000" dirty="0">
                <a:sym typeface="Wingdings"/>
              </a:rPr>
              <a:t> </a:t>
            </a:r>
          </a:p>
          <a:p>
            <a:pPr marL="457200" indent="-457200" algn="r" rtl="1"/>
            <a:r>
              <a:rPr lang="ar-AE" sz="4000" dirty="0"/>
              <a:t>وَرّيتُ الخبر توريةً ، أي سترته وأخفيته </a:t>
            </a:r>
          </a:p>
          <a:p>
            <a:pPr marL="457200" indent="-457200" algn="r" rtl="1"/>
            <a:r>
              <a:rPr lang="ar-AE" sz="4000" dirty="0"/>
              <a:t>والتورية </a:t>
            </a:r>
            <a:r>
              <a:rPr lang="ar-AE" sz="4000"/>
              <a:t>لفظ له معنيان </a:t>
            </a:r>
            <a:r>
              <a:rPr lang="ar-AE" sz="4000" dirty="0"/>
              <a:t>أحدهما قريب والآخر بعيد.</a:t>
            </a:r>
          </a:p>
          <a:p>
            <a:pPr marL="457200" indent="-457200" algn="r" rtl="1"/>
            <a:endParaRPr lang="ar-AE" sz="4000" dirty="0"/>
          </a:p>
          <a:p>
            <a:pPr marL="457200" indent="-457200" algn="r" rtl="1">
              <a:buFont typeface="Wingdings"/>
              <a:buChar char="{"/>
            </a:pPr>
            <a:r>
              <a:rPr lang="ar-AE" sz="4000" dirty="0">
                <a:sym typeface="Wingdings"/>
              </a:rPr>
              <a:t>رفقاً بِخِلٍ ناصـحٍ            أبليته صــدّاً وهــــجراً </a:t>
            </a:r>
          </a:p>
          <a:p>
            <a:pPr marL="457200" indent="-457200" algn="r" rtl="1"/>
            <a:r>
              <a:rPr lang="ar-AE" sz="4000" dirty="0">
                <a:sym typeface="Wingdings"/>
              </a:rPr>
              <a:t>   وافاك سائل دمعه            فرددته في الحال </a:t>
            </a:r>
            <a:r>
              <a:rPr lang="ar-AE" sz="4000" u="sng" dirty="0">
                <a:sym typeface="Wingdings"/>
              </a:rPr>
              <a:t>نهراً</a:t>
            </a:r>
          </a:p>
          <a:p>
            <a:pPr marL="457200" indent="-457200" algn="r" rtl="1"/>
            <a:r>
              <a:rPr lang="ar-AE" sz="4000" u="sng" dirty="0">
                <a:sym typeface="Wingdings"/>
              </a:rPr>
              <a:t> </a:t>
            </a:r>
          </a:p>
          <a:p>
            <a:pPr marL="457200" indent="-457200" algn="ctr" rtl="1"/>
            <a:r>
              <a:rPr lang="ar-AE" sz="4000" dirty="0">
                <a:sym typeface="Wingdings"/>
              </a:rPr>
              <a:t>المعنى القريب لنهراً ( الزجر ) بدليل كلمة رددته ، </a:t>
            </a:r>
          </a:p>
          <a:p>
            <a:pPr marL="457200" indent="-457200" algn="ctr" rtl="1"/>
            <a:r>
              <a:rPr lang="ar-AE" sz="4000" dirty="0">
                <a:sym typeface="Wingdings"/>
              </a:rPr>
              <a:t>المعنى البعيد لنهراً ( الماء ) بدليل كلمة سائل </a:t>
            </a:r>
            <a:endParaRPr lang="en-GB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304800" y="762000"/>
            <a:ext cx="8534400" cy="5715000"/>
          </a:xfrm>
          <a:prstGeom prst="snip2DiagRect">
            <a:avLst>
              <a:gd name="adj1" fmla="val 0"/>
              <a:gd name="adj2" fmla="val 11236"/>
            </a:avLst>
          </a:prstGeom>
          <a:solidFill>
            <a:srgbClr val="00FF00">
              <a:alpha val="40000"/>
            </a:srgbClr>
          </a:solidFill>
          <a:ln w="57150">
            <a:solidFill>
              <a:srgbClr val="CC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52400" y="762000"/>
            <a:ext cx="8686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/>
              <a:t>بيّني نوع المحسن البديعي فيها يلي :</a:t>
            </a:r>
          </a:p>
          <a:p>
            <a:pPr algn="ctr" rtl="1"/>
            <a:r>
              <a:rPr lang="ar-AE" sz="4800" b="1" dirty="0"/>
              <a:t> </a:t>
            </a:r>
          </a:p>
          <a:p>
            <a:pPr algn="r" rtl="1"/>
            <a:r>
              <a:rPr lang="ar-AE" sz="4400" dirty="0"/>
              <a:t>1ـ إن الأرواح جنودٌ مجندة ، فما تعارف منها ائتلف وما تناكر اختلف) .</a:t>
            </a:r>
          </a:p>
          <a:p>
            <a:pPr marL="457200" indent="-457200" algn="r" rtl="1">
              <a:buAutoNum type="arabicParenR"/>
            </a:pPr>
            <a:r>
              <a:rPr lang="ar-AE" sz="4400" dirty="0"/>
              <a:t>طويل النجاد ، رفيع العماد      </a:t>
            </a:r>
          </a:p>
          <a:p>
            <a:pPr marL="457200" indent="-457200" algn="r" rtl="1"/>
            <a:r>
              <a:rPr lang="ar-AE" sz="4400" dirty="0"/>
              <a:t>                          كثير الرماد ، إذا ما شتا </a:t>
            </a:r>
          </a:p>
          <a:p>
            <a:pPr marL="457200" indent="-457200" algn="r" rtl="1">
              <a:buAutoNum type="arabicParenR" startAt="3"/>
            </a:pPr>
            <a:r>
              <a:rPr lang="ar-AE" sz="4400" dirty="0"/>
              <a:t>كم وقف على الأطلال من سائل بدمع سائل.</a:t>
            </a:r>
          </a:p>
          <a:p>
            <a:pPr marL="457200" indent="-457200" algn="r" rtl="1"/>
            <a:endParaRPr lang="ar-AE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2400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arenR" startAt="5"/>
            </a:pPr>
            <a:r>
              <a:rPr lang="ar-AE" sz="4400" dirty="0"/>
              <a:t>الانسان بآدابه لا بزيّه وثيابه.</a:t>
            </a:r>
          </a:p>
          <a:p>
            <a:pPr marL="457200" indent="-457200" algn="r" rtl="1">
              <a:lnSpc>
                <a:spcPct val="150000"/>
              </a:lnSpc>
              <a:buAutoNum type="arabicParenR" startAt="5"/>
            </a:pPr>
            <a:r>
              <a:rPr lang="ar-AE" sz="4400" dirty="0"/>
              <a:t>بيض الصفائح لا سود الصحائف   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ar-AE" sz="4400" dirty="0"/>
              <a:t>                 في متونهن جلاء الشك والريب.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ar-AE" sz="4400" dirty="0"/>
              <a:t>7) قال تعالى : { يستخفون من الناس ولا يستخفون من الله }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ar-AE" sz="4400" dirty="0"/>
              <a:t>8) شاهدت كثيراً من آثار المصريين فهل رأيت شيئاً من القصور 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438400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المعلّمة : إيمان غالب</a:t>
            </a:r>
            <a:endParaRPr lang="en-US" sz="3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468</Words>
  <Application>Microsoft Office PowerPoint</Application>
  <PresentationFormat>On-screen Show (4:3)</PresentationFormat>
  <Paragraphs>69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duaa</dc:creator>
  <cp:lastModifiedBy>asifhammoud1978@gmail.com</cp:lastModifiedBy>
  <cp:revision>11</cp:revision>
  <dcterms:created xsi:type="dcterms:W3CDTF">2006-08-16T00:00:00Z</dcterms:created>
  <dcterms:modified xsi:type="dcterms:W3CDTF">2024-09-04T20:37:20Z</dcterms:modified>
</cp:coreProperties>
</file>