
<file path=[Content_Types].xml><?xml version="1.0" encoding="utf-8"?>
<Types xmlns="http://schemas.openxmlformats.org/package/2006/content-types">
  <Default Extension="glb" ContentType="model/gltf.binary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449" r:id="rId3"/>
    <p:sldId id="450" r:id="rId4"/>
    <p:sldId id="454" r:id="rId5"/>
    <p:sldId id="257" r:id="rId6"/>
    <p:sldId id="451" r:id="rId7"/>
    <p:sldId id="452" r:id="rId8"/>
    <p:sldId id="45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5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45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8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60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7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1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3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7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16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72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145A6-6F7B-4501-874A-21F4EA76BE8C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23BD9-8EB7-4BAE-ADE2-DCB6C987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07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17/06/relationships/model3d" Target="../media/model3d1.glb"/><Relationship Id="rId7" Type="http://schemas.microsoft.com/office/2017/06/relationships/model3d" Target="../media/model3d3.glb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17/06/relationships/model3d" Target="../media/model3d2.glb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17/06/relationships/model3d" Target="../media/model3d1.glb"/><Relationship Id="rId7" Type="http://schemas.microsoft.com/office/2017/06/relationships/model3d" Target="../media/model3d2.glb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17/06/relationships/model3d" Target="../media/model3d3.glb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17/06/relationships/model3d" Target="../media/model3d1.glb"/><Relationship Id="rId7" Type="http://schemas.microsoft.com/office/2017/06/relationships/model3d" Target="../media/model3d2.glb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17/06/relationships/model3d" Target="../media/model3d3.glb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17/06/relationships/model3d" Target="../media/model3d1.glb"/><Relationship Id="rId7" Type="http://schemas.microsoft.com/office/2017/06/relationships/model3d" Target="../media/model3d2.glb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17/06/relationships/model3d" Target="../media/model3d3.glb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E0EFF2-4329-48E6-85E2-AD914067F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6432" y="1741337"/>
            <a:ext cx="6739136" cy="2387918"/>
          </a:xfrm>
        </p:spPr>
        <p:txBody>
          <a:bodyPr anchor="b">
            <a:normAutofit/>
          </a:bodyPr>
          <a:lstStyle/>
          <a:p>
            <a:r>
              <a:rPr lang="ar-AE" sz="6600">
                <a:solidFill>
                  <a:srgbClr val="FFFFFF"/>
                </a:solidFill>
              </a:rPr>
              <a:t>كتابة استجابة أدبية لقصة قصيرة</a:t>
            </a:r>
            <a:endParaRPr lang="en-US" sz="66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4C74FB-48D6-47F3-AD60-3AE62A43F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9559" y="4200522"/>
            <a:ext cx="6740685" cy="682079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93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 منصة ألف">
            <a:extLst>
              <a:ext uri="{FF2B5EF4-FFF2-40B4-BE49-F238E27FC236}">
                <a16:creationId xmlns:a16="http://schemas.microsoft.com/office/drawing/2014/main" id="{D3092D4D-0F5E-4256-BF3F-7B9EAA1AF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-81809"/>
            <a:ext cx="10153128" cy="6844698"/>
          </a:xfrm>
          <a:prstGeom prst="rect">
            <a:avLst/>
          </a:prstGeom>
          <a:noFill/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A307E464-5779-4ED5-91AF-A6108CA1D5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92"/>
          <a:stretch/>
        </p:blipFill>
        <p:spPr>
          <a:xfrm>
            <a:off x="1631505" y="60686"/>
            <a:ext cx="1234653" cy="106405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4FAFB64-6555-4949-9096-0DAF6473CC98}"/>
              </a:ext>
            </a:extLst>
          </p:cNvPr>
          <p:cNvSpPr/>
          <p:nvPr/>
        </p:nvSpPr>
        <p:spPr>
          <a:xfrm>
            <a:off x="3503712" y="95112"/>
            <a:ext cx="3672408" cy="15336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>
                <a:solidFill>
                  <a:srgbClr val="FFFF00"/>
                </a:solidFill>
                <a:highlight>
                  <a:srgbClr val="FF00FF"/>
                </a:highlight>
              </a:rPr>
              <a:t>قوانين الجلسة والبث </a:t>
            </a:r>
            <a:endParaRPr lang="en-US" sz="3200" b="1">
              <a:solidFill>
                <a:srgbClr val="FFFF00"/>
              </a:solidFill>
              <a:highlight>
                <a:srgbClr val="FF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9045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F7E1E25-4A45-4029-88A9-02A6487C72D4}"/>
              </a:ext>
            </a:extLst>
          </p:cNvPr>
          <p:cNvSpPr/>
          <p:nvPr/>
        </p:nvSpPr>
        <p:spPr>
          <a:xfrm>
            <a:off x="852256" y="2192784"/>
            <a:ext cx="2876365" cy="18021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فيديو استجابة أدبية </a:t>
            </a:r>
            <a:endParaRPr lang="en-AE" sz="2800" b="1" dirty="0"/>
          </a:p>
        </p:txBody>
      </p:sp>
    </p:spTree>
    <p:extLst>
      <p:ext uri="{BB962C8B-B14F-4D97-AF65-F5344CB8AC3E}">
        <p14:creationId xmlns:p14="http://schemas.microsoft.com/office/powerpoint/2010/main" val="323941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F7E1E25-4A45-4029-88A9-02A6487C72D4}"/>
              </a:ext>
            </a:extLst>
          </p:cNvPr>
          <p:cNvSpPr/>
          <p:nvPr/>
        </p:nvSpPr>
        <p:spPr>
          <a:xfrm>
            <a:off x="852256" y="2192784"/>
            <a:ext cx="2876365" cy="18021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نواتج التعلم </a:t>
            </a:r>
            <a:endParaRPr lang="en-AE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DD1E0F-BB8B-4F15-B533-994F76058605}"/>
              </a:ext>
            </a:extLst>
          </p:cNvPr>
          <p:cNvSpPr txBox="1"/>
          <p:nvPr/>
        </p:nvSpPr>
        <p:spPr>
          <a:xfrm>
            <a:off x="5291090" y="1376038"/>
            <a:ext cx="673815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كتابـةُ استجابــةٍ أدبيَّـةٍ لنصٍّ أدبيٍّ  - ( </a:t>
            </a:r>
            <a:r>
              <a:rPr lang="ar-AE" b="1" i="0" dirty="0">
                <a:solidFill>
                  <a:srgbClr val="FFA500"/>
                </a:solidFill>
                <a:effectLst/>
                <a:latin typeface="abdo"/>
              </a:rPr>
              <a:t>قصّـةُ</a:t>
            </a: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 </a:t>
            </a:r>
            <a:r>
              <a:rPr lang="ar-AE" b="1" i="0" dirty="0">
                <a:solidFill>
                  <a:srgbClr val="FFA500"/>
                </a:solidFill>
                <a:effectLst/>
                <a:latin typeface="abdo"/>
              </a:rPr>
              <a:t>البدينِ والنّحيفِ</a:t>
            </a: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).</a:t>
            </a:r>
          </a:p>
          <a:p>
            <a:pPr algn="r"/>
            <a:endParaRPr lang="ar-AE" b="0" i="0" dirty="0">
              <a:solidFill>
                <a:srgbClr val="444444"/>
              </a:solidFill>
              <a:effectLst/>
              <a:latin typeface="abdo"/>
            </a:endParaRPr>
          </a:p>
          <a:p>
            <a:pPr algn="r">
              <a:buFont typeface="Arial" panose="020B0604020202020204" pitchFamily="34" charset="0"/>
              <a:buChar char="•"/>
            </a:pP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أستخدمُ التّصويرَ البلاغيَّ مثلَ التَّجسيدِ والتّشخيصِ والمحسِّناتِ البديعيَّـةِ والأساليبِ</a:t>
            </a:r>
          </a:p>
          <a:p>
            <a:pPr algn="r">
              <a:buFont typeface="Arial" panose="020B0604020202020204" pitchFamily="34" charset="0"/>
              <a:buChar char="•"/>
            </a:pPr>
            <a:endParaRPr lang="ar-AE" b="1" i="0" dirty="0">
              <a:solidFill>
                <a:srgbClr val="444444"/>
              </a:solidFill>
              <a:effectLst/>
              <a:latin typeface="abdo"/>
            </a:endParaRPr>
          </a:p>
          <a:p>
            <a:pPr algn="r">
              <a:buFont typeface="Arial" panose="020B0604020202020204" pitchFamily="34" charset="0"/>
              <a:buChar char="•"/>
            </a:pP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 الإنشائيَّـةِ، وغيرها من الأدواتِ في كتابتي.</a:t>
            </a:r>
          </a:p>
          <a:p>
            <a:pPr algn="r"/>
            <a:endParaRPr lang="ar-AE" b="1" i="0" dirty="0">
              <a:solidFill>
                <a:srgbClr val="444444"/>
              </a:solidFill>
              <a:effectLst/>
              <a:latin typeface="abdo"/>
            </a:endParaRPr>
          </a:p>
          <a:p>
            <a:pPr algn="r">
              <a:buFont typeface="Arial" panose="020B0604020202020204" pitchFamily="34" charset="0"/>
              <a:buChar char="•"/>
            </a:pP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سأكتبُ استجاباتٍ شخصيَّـةً للنّصوصِ الأدبيَّـةِ تعكسُ فهمـيَ المعنى رابطًا استجابـةَ النّصِّ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 وما فيـهِ من تقنيَّاتٍ وأفكارٍ باستنتاجاتٍ وأحكامٍ مدعومـةٍ بأدلَّــةٍ منَ النّصِّ، أوْ منْ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 نصوصٍ أخرى للكاتبِ نفسِـهِ، أو نصوصٍ أخرى لكتّابٍ آخرِينَ، أوْ منْ معرفتِــي الشّخصيَّـةِ عنْ أثرِ العملِ الأدبيِّ في المتلقّي.</a:t>
            </a:r>
            <a:endParaRPr lang="ar-AE" b="0" i="0" dirty="0">
              <a:solidFill>
                <a:srgbClr val="444444"/>
              </a:solidFill>
              <a:effectLst/>
              <a:latin typeface="abdo"/>
            </a:endParaRP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سأراجعُ مُسوَّداتٍ متعدّدةً لما أكْتُبُها، وأعيدُ تحريرَها مركّزًا على منطقيَّـةِ العرضِ وأعزّزُ</a:t>
            </a:r>
          </a:p>
          <a:p>
            <a:pPr algn="r" rtl="1">
              <a:buFont typeface="Arial" panose="020B0604020202020204" pitchFamily="34" charset="0"/>
              <a:buChar char="•"/>
            </a:pPr>
            <a:endParaRPr lang="ar-AE" b="1" dirty="0">
              <a:solidFill>
                <a:srgbClr val="444444"/>
              </a:solidFill>
              <a:latin typeface="abdo"/>
            </a:endParaRP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AE" b="1" i="0" dirty="0">
                <a:solidFill>
                  <a:srgbClr val="444444"/>
                </a:solidFill>
                <a:effectLst/>
                <a:latin typeface="abdo"/>
              </a:rPr>
              <a:t> لغتي وأنوِّعُها واضعًا في اعتباري جمهورَ المتلقّينَ والغرضَ وتماسكَ التّنظيمِ والوضوحَ.</a:t>
            </a:r>
            <a:endParaRPr lang="ar-AE" b="0" i="0" dirty="0">
              <a:solidFill>
                <a:srgbClr val="444444"/>
              </a:solidFill>
              <a:effectLst/>
              <a:latin typeface="abdo"/>
            </a:endParaRPr>
          </a:p>
        </p:txBody>
      </p:sp>
    </p:spTree>
    <p:extLst>
      <p:ext uri="{BB962C8B-B14F-4D97-AF65-F5344CB8AC3E}">
        <p14:creationId xmlns:p14="http://schemas.microsoft.com/office/powerpoint/2010/main" val="98286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 Model 8" descr="Arrow Sign">
                <a:extLst>
                  <a:ext uri="{FF2B5EF4-FFF2-40B4-BE49-F238E27FC236}">
                    <a16:creationId xmlns:a16="http://schemas.microsoft.com/office/drawing/2014/main" id="{648BA133-2279-48D5-BB7D-82DB67316F8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62959286"/>
                  </p:ext>
                </p:extLst>
              </p:nvPr>
            </p:nvGraphicFramePr>
            <p:xfrm>
              <a:off x="223571" y="192783"/>
              <a:ext cx="3056928" cy="4333029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056928" cy="4333029"/>
                    </a:xfrm>
                    <a:prstGeom prst="rect">
                      <a:avLst/>
                    </a:prstGeom>
                  </am3d:spPr>
                  <am3d:camera>
                    <am3d:pos x="0" y="0" z="5923127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309" d="1000000"/>
                    <am3d:preTrans dx="-2900320" dy="-18000000" dz="-1398126"/>
                    <am3d:scale>
                      <am3d:sx n="1000000" d="1000000"/>
                      <am3d:sy n="1000000" d="1000000"/>
                      <am3d:sz n="1000000" d="1000000"/>
                    </am3d:scale>
                    <am3d:rot ax="739054" ay="-1977017" az="-40637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4186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 Model 8" descr="Arrow Sign">
                <a:extLst>
                  <a:ext uri="{FF2B5EF4-FFF2-40B4-BE49-F238E27FC236}">
                    <a16:creationId xmlns:a16="http://schemas.microsoft.com/office/drawing/2014/main" id="{648BA133-2279-48D5-BB7D-82DB67316F8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571" y="192783"/>
                <a:ext cx="3056928" cy="43330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3D Model 15" descr="Rectangle Sign">
                <a:extLst>
                  <a:ext uri="{FF2B5EF4-FFF2-40B4-BE49-F238E27FC236}">
                    <a16:creationId xmlns:a16="http://schemas.microsoft.com/office/drawing/2014/main" id="{762A2806-72A2-45F3-9EF8-9DE10BCD52A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51805700"/>
                  </p:ext>
                </p:extLst>
              </p:nvPr>
            </p:nvGraphicFramePr>
            <p:xfrm>
              <a:off x="4250267" y="603824"/>
              <a:ext cx="5723466" cy="6496927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5723466" cy="6496927"/>
                    </a:xfrm>
                    <a:prstGeom prst="rect">
                      <a:avLst/>
                    </a:prstGeom>
                  </am3d:spPr>
                  <am3d:camera>
                    <am3d:pos x="0" y="0" z="584905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8506" d="1000000"/>
                    <am3d:preTrans dx="108889" dy="-18000000" dz="-1431386"/>
                    <am3d:scale>
                      <am3d:sx n="1000000" d="1000000"/>
                      <am3d:sy n="1000000" d="1000000"/>
                      <am3d:sz n="1000000" d="1000000"/>
                    </am3d:scale>
                    <am3d:rot ax="-70628" ay="-1389375" az="27777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76931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3D Model 15" descr="Rectangle Sign">
                <a:extLst>
                  <a:ext uri="{FF2B5EF4-FFF2-40B4-BE49-F238E27FC236}">
                    <a16:creationId xmlns:a16="http://schemas.microsoft.com/office/drawing/2014/main" id="{762A2806-72A2-45F3-9EF8-9DE10BCD52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50267" y="603824"/>
                <a:ext cx="5723466" cy="6496927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65B1F6B9-3DE6-43CB-B7EB-181797CAC549}"/>
              </a:ext>
            </a:extLst>
          </p:cNvPr>
          <p:cNvSpPr/>
          <p:nvPr/>
        </p:nvSpPr>
        <p:spPr>
          <a:xfrm rot="395029">
            <a:off x="296183" y="1059525"/>
            <a:ext cx="2984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dirty="0">
                <a:solidFill>
                  <a:srgbClr val="C00000"/>
                </a:solidFill>
                <a:latin typeface="Arial Nova Cond" panose="020B0604020202020204" pitchFamily="34" charset="0"/>
              </a:rPr>
              <a:t>علينا اتباع الخطوات التالية </a:t>
            </a:r>
            <a:endParaRPr lang="en-US" sz="2000" dirty="0">
              <a:solidFill>
                <a:srgbClr val="C00000"/>
              </a:solidFill>
              <a:latin typeface="Arial Nova Cond" panose="020B06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3D Model 19" descr="Surface Pen - Platinum">
                <a:extLst>
                  <a:ext uri="{FF2B5EF4-FFF2-40B4-BE49-F238E27FC236}">
                    <a16:creationId xmlns:a16="http://schemas.microsoft.com/office/drawing/2014/main" id="{5DEA5967-2A0A-4233-9E69-7C14B751F58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68146008"/>
                  </p:ext>
                </p:extLst>
              </p:nvPr>
            </p:nvGraphicFramePr>
            <p:xfrm rot="2201016">
              <a:off x="9759159" y="206629"/>
              <a:ext cx="210829" cy="3285241"/>
            </p:xfrm>
            <a:graphic>
              <a:graphicData uri="http://schemas.microsoft.com/office/drawing/2017/model3d">
                <am3d:model3d r:embed="rId7">
                  <am3d:spPr>
                    <a:xfrm rot="2201016">
                      <a:off x="0" y="0"/>
                      <a:ext cx="210829" cy="3285241"/>
                    </a:xfrm>
                    <a:prstGeom prst="rect">
                      <a:avLst/>
                    </a:prstGeom>
                  </am3d:spPr>
                  <am3d:camera>
                    <am3d:pos x="0" y="0" z="4722958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30397" d="1000000"/>
                    <am3d:preTrans dx="-19482" dy="-20648728" dz="-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348320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3D Model 19" descr="Surface Pen - Platinum">
                <a:extLst>
                  <a:ext uri="{FF2B5EF4-FFF2-40B4-BE49-F238E27FC236}">
                    <a16:creationId xmlns:a16="http://schemas.microsoft.com/office/drawing/2014/main" id="{5DEA5967-2A0A-4233-9E69-7C14B751F5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201016">
                <a:off x="9759159" y="206629"/>
                <a:ext cx="210829" cy="3285241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0FE86058-6A2E-43B4-B92B-851382A29CBB}"/>
              </a:ext>
            </a:extLst>
          </p:cNvPr>
          <p:cNvSpPr/>
          <p:nvPr/>
        </p:nvSpPr>
        <p:spPr>
          <a:xfrm>
            <a:off x="5190067" y="1065320"/>
            <a:ext cx="38651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000" dirty="0">
                <a:solidFill>
                  <a:srgbClr val="C00000"/>
                </a:solidFill>
                <a:latin typeface="Arial Nova Cond" panose="020B0604020202020204" pitchFamily="34" charset="0"/>
              </a:rPr>
              <a:t>-</a:t>
            </a:r>
            <a:r>
              <a:rPr lang="ar-AE" sz="24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الفقرة الأولى : نشير فيها إلى عنوان القصة و اسم الكاتب و الفكرة التي أراد الكاتب نقلها</a:t>
            </a:r>
          </a:p>
          <a:p>
            <a:pPr algn="r"/>
            <a:r>
              <a:rPr lang="ar-AE" sz="24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للقارئ من خلال قصته و ذلك بأسلوب مشوق يشد قارئ الاستجابة للمتابعة بشغف .</a:t>
            </a:r>
            <a:endParaRPr lang="en-US" sz="2400" b="1" dirty="0">
              <a:solidFill>
                <a:srgbClr val="C00000"/>
              </a:solidFill>
              <a:latin typeface="Arial Nova Cond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308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 Model 8" descr="Arrow Sign">
                <a:extLst>
                  <a:ext uri="{FF2B5EF4-FFF2-40B4-BE49-F238E27FC236}">
                    <a16:creationId xmlns:a16="http://schemas.microsoft.com/office/drawing/2014/main" id="{648BA133-2279-48D5-BB7D-82DB67316F8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23571" y="192783"/>
              <a:ext cx="3056928" cy="4333029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056928" cy="4333029"/>
                    </a:xfrm>
                    <a:prstGeom prst="rect">
                      <a:avLst/>
                    </a:prstGeom>
                  </am3d:spPr>
                  <am3d:camera>
                    <am3d:pos x="0" y="0" z="5923127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309" d="1000000"/>
                    <am3d:preTrans dx="-2900320" dy="-18000000" dz="-1398126"/>
                    <am3d:scale>
                      <am3d:sx n="1000000" d="1000000"/>
                      <am3d:sy n="1000000" d="1000000"/>
                      <am3d:sz n="1000000" d="1000000"/>
                    </am3d:scale>
                    <am3d:rot ax="739054" ay="-1977017" az="-40637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4186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 Model 8" descr="Arrow Sign">
                <a:extLst>
                  <a:ext uri="{FF2B5EF4-FFF2-40B4-BE49-F238E27FC236}">
                    <a16:creationId xmlns:a16="http://schemas.microsoft.com/office/drawing/2014/main" id="{648BA133-2279-48D5-BB7D-82DB67316F8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571" y="192783"/>
                <a:ext cx="3056928" cy="4333029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65B1F6B9-3DE6-43CB-B7EB-181797CAC549}"/>
              </a:ext>
            </a:extLst>
          </p:cNvPr>
          <p:cNvSpPr/>
          <p:nvPr/>
        </p:nvSpPr>
        <p:spPr>
          <a:xfrm rot="395029">
            <a:off x="296183" y="1059525"/>
            <a:ext cx="2984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dirty="0">
                <a:solidFill>
                  <a:srgbClr val="C00000"/>
                </a:solidFill>
                <a:latin typeface="Arial Nova Cond" panose="020B0604020202020204" pitchFamily="34" charset="0"/>
              </a:rPr>
              <a:t>علينا اتباع الخطوات التالية </a:t>
            </a:r>
            <a:endParaRPr lang="en-US" sz="2000" dirty="0">
              <a:solidFill>
                <a:srgbClr val="C00000"/>
              </a:solidFill>
              <a:latin typeface="Arial Nova Cond" panose="020B06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3D Model 19" descr="Surface Pen - Platinum">
                <a:extLst>
                  <a:ext uri="{FF2B5EF4-FFF2-40B4-BE49-F238E27FC236}">
                    <a16:creationId xmlns:a16="http://schemas.microsoft.com/office/drawing/2014/main" id="{5DEA5967-2A0A-4233-9E69-7C14B751F58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rot="2201016">
              <a:off x="9759159" y="206629"/>
              <a:ext cx="210829" cy="3285241"/>
            </p:xfrm>
            <a:graphic>
              <a:graphicData uri="http://schemas.microsoft.com/office/drawing/2017/model3d">
                <am3d:model3d r:embed="rId5">
                  <am3d:spPr>
                    <a:xfrm rot="2201016">
                      <a:off x="0" y="0"/>
                      <a:ext cx="210829" cy="3285241"/>
                    </a:xfrm>
                    <a:prstGeom prst="rect">
                      <a:avLst/>
                    </a:prstGeom>
                  </am3d:spPr>
                  <am3d:camera>
                    <am3d:pos x="0" y="0" z="4722958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30397" d="1000000"/>
                    <am3d:preTrans dx="-19482" dy="-20648728" dz="-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48320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3D Model 19" descr="Surface Pen - Platinum">
                <a:extLst>
                  <a:ext uri="{FF2B5EF4-FFF2-40B4-BE49-F238E27FC236}">
                    <a16:creationId xmlns:a16="http://schemas.microsoft.com/office/drawing/2014/main" id="{5DEA5967-2A0A-4233-9E69-7C14B751F5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201016">
                <a:off x="9759159" y="206629"/>
                <a:ext cx="210829" cy="32852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3D Model 10" descr="Rectangle Sign">
                <a:extLst>
                  <a:ext uri="{FF2B5EF4-FFF2-40B4-BE49-F238E27FC236}">
                    <a16:creationId xmlns:a16="http://schemas.microsoft.com/office/drawing/2014/main" id="{44FFF87D-1292-4A8E-81FD-15812C9B755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250267" y="603824"/>
              <a:ext cx="5723466" cy="6496927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5723466" cy="6496927"/>
                    </a:xfrm>
                    <a:prstGeom prst="rect">
                      <a:avLst/>
                    </a:prstGeom>
                  </am3d:spPr>
                  <am3d:camera>
                    <am3d:pos x="0" y="0" z="584905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8506" d="1000000"/>
                    <am3d:preTrans dx="108889" dy="-18000000" dz="-1431386"/>
                    <am3d:scale>
                      <am3d:sx n="1000000" d="1000000"/>
                      <am3d:sy n="1000000" d="1000000"/>
                      <am3d:sz n="1000000" d="1000000"/>
                    </am3d:scale>
                    <am3d:rot ax="-70628" ay="-1389375" az="27777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76931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3D Model 10" descr="Rectangle Sign">
                <a:extLst>
                  <a:ext uri="{FF2B5EF4-FFF2-40B4-BE49-F238E27FC236}">
                    <a16:creationId xmlns:a16="http://schemas.microsoft.com/office/drawing/2014/main" id="{44FFF87D-1292-4A8E-81FD-15812C9B755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50267" y="603824"/>
                <a:ext cx="5723466" cy="6496927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4493131-BD86-41B4-B11D-2659E33DCDDC}"/>
              </a:ext>
            </a:extLst>
          </p:cNvPr>
          <p:cNvSpPr txBox="1"/>
          <p:nvPr/>
        </p:nvSpPr>
        <p:spPr>
          <a:xfrm>
            <a:off x="5628597" y="1104124"/>
            <a:ext cx="33646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الفقرة الثانية : نبدأ بتلخيص القصة و نعرض في هذا التلخيص لأسلوب الكاتب في نقل</a:t>
            </a:r>
          </a:p>
          <a:p>
            <a:pPr algn="r"/>
            <a:r>
              <a:rPr lang="ar-AE" sz="20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الأحداث و تصوير الشخصيات مع التمثيل من  القصة باقتباسات مختلفة و منسجمة مع</a:t>
            </a:r>
          </a:p>
          <a:p>
            <a:pPr algn="r"/>
            <a:r>
              <a:rPr lang="ar-AE" sz="20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التلخيص .</a:t>
            </a:r>
            <a:endParaRPr lang="en-US" sz="1800" b="1" dirty="0">
              <a:solidFill>
                <a:srgbClr val="C00000"/>
              </a:solidFill>
              <a:latin typeface="Arial Nova Cond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676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 Model 8" descr="Arrow Sign">
                <a:extLst>
                  <a:ext uri="{FF2B5EF4-FFF2-40B4-BE49-F238E27FC236}">
                    <a16:creationId xmlns:a16="http://schemas.microsoft.com/office/drawing/2014/main" id="{648BA133-2279-48D5-BB7D-82DB67316F8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23571" y="192783"/>
              <a:ext cx="3056928" cy="4333029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056928" cy="4333029"/>
                    </a:xfrm>
                    <a:prstGeom prst="rect">
                      <a:avLst/>
                    </a:prstGeom>
                  </am3d:spPr>
                  <am3d:camera>
                    <am3d:pos x="0" y="0" z="5923127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309" d="1000000"/>
                    <am3d:preTrans dx="-2900320" dy="-18000000" dz="-1398126"/>
                    <am3d:scale>
                      <am3d:sx n="1000000" d="1000000"/>
                      <am3d:sy n="1000000" d="1000000"/>
                      <am3d:sz n="1000000" d="1000000"/>
                    </am3d:scale>
                    <am3d:rot ax="739054" ay="-1977017" az="-40637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4186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 Model 8" descr="Arrow Sign">
                <a:extLst>
                  <a:ext uri="{FF2B5EF4-FFF2-40B4-BE49-F238E27FC236}">
                    <a16:creationId xmlns:a16="http://schemas.microsoft.com/office/drawing/2014/main" id="{648BA133-2279-48D5-BB7D-82DB67316F8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571" y="192783"/>
                <a:ext cx="3056928" cy="4333029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65B1F6B9-3DE6-43CB-B7EB-181797CAC549}"/>
              </a:ext>
            </a:extLst>
          </p:cNvPr>
          <p:cNvSpPr/>
          <p:nvPr/>
        </p:nvSpPr>
        <p:spPr>
          <a:xfrm rot="395029">
            <a:off x="296183" y="1059525"/>
            <a:ext cx="2984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dirty="0">
                <a:solidFill>
                  <a:srgbClr val="C00000"/>
                </a:solidFill>
                <a:latin typeface="Arial Nova Cond" panose="020B0604020202020204" pitchFamily="34" charset="0"/>
              </a:rPr>
              <a:t>علينا اتباع الخطوات التالية </a:t>
            </a:r>
            <a:endParaRPr lang="en-US" sz="2000" dirty="0">
              <a:solidFill>
                <a:srgbClr val="C00000"/>
              </a:solidFill>
              <a:latin typeface="Arial Nova Cond" panose="020B06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3D Model 19" descr="Surface Pen - Platinum">
                <a:extLst>
                  <a:ext uri="{FF2B5EF4-FFF2-40B4-BE49-F238E27FC236}">
                    <a16:creationId xmlns:a16="http://schemas.microsoft.com/office/drawing/2014/main" id="{5DEA5967-2A0A-4233-9E69-7C14B751F58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rot="2201016">
              <a:off x="9759159" y="206629"/>
              <a:ext cx="210829" cy="3285241"/>
            </p:xfrm>
            <a:graphic>
              <a:graphicData uri="http://schemas.microsoft.com/office/drawing/2017/model3d">
                <am3d:model3d r:embed="rId5">
                  <am3d:spPr>
                    <a:xfrm rot="2201016">
                      <a:off x="0" y="0"/>
                      <a:ext cx="210829" cy="3285241"/>
                    </a:xfrm>
                    <a:prstGeom prst="rect">
                      <a:avLst/>
                    </a:prstGeom>
                  </am3d:spPr>
                  <am3d:camera>
                    <am3d:pos x="0" y="0" z="4722958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30397" d="1000000"/>
                    <am3d:preTrans dx="-19482" dy="-20648728" dz="-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48320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3D Model 19" descr="Surface Pen - Platinum">
                <a:extLst>
                  <a:ext uri="{FF2B5EF4-FFF2-40B4-BE49-F238E27FC236}">
                    <a16:creationId xmlns:a16="http://schemas.microsoft.com/office/drawing/2014/main" id="{5DEA5967-2A0A-4233-9E69-7C14B751F5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201016">
                <a:off x="9759159" y="206629"/>
                <a:ext cx="210829" cy="32852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 descr="Rectangle Sign">
                <a:extLst>
                  <a:ext uri="{FF2B5EF4-FFF2-40B4-BE49-F238E27FC236}">
                    <a16:creationId xmlns:a16="http://schemas.microsoft.com/office/drawing/2014/main" id="{64D66342-C563-4959-B517-29B4128DD60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02131138"/>
                  </p:ext>
                </p:extLst>
              </p:nvPr>
            </p:nvGraphicFramePr>
            <p:xfrm>
              <a:off x="6004787" y="0"/>
              <a:ext cx="5723466" cy="6496927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5723466" cy="6496927"/>
                    </a:xfrm>
                    <a:prstGeom prst="rect">
                      <a:avLst/>
                    </a:prstGeom>
                  </am3d:spPr>
                  <am3d:camera>
                    <am3d:pos x="0" y="0" z="584905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8506" d="1000000"/>
                    <am3d:preTrans dx="108889" dy="-18000000" dz="-1431386"/>
                    <am3d:scale>
                      <am3d:sx n="1000000" d="1000000"/>
                      <am3d:sy n="1000000" d="1000000"/>
                      <am3d:sz n="1000000" d="1000000"/>
                    </am3d:scale>
                    <am3d:rot ax="-70628" ay="-1389375" az="27777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76931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 descr="Rectangle Sign">
                <a:extLst>
                  <a:ext uri="{FF2B5EF4-FFF2-40B4-BE49-F238E27FC236}">
                    <a16:creationId xmlns:a16="http://schemas.microsoft.com/office/drawing/2014/main" id="{64D66342-C563-4959-B517-29B4128DD60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04787" y="0"/>
                <a:ext cx="5723466" cy="64969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3D Model 14" descr="Rectangle Sign">
                <a:extLst>
                  <a:ext uri="{FF2B5EF4-FFF2-40B4-BE49-F238E27FC236}">
                    <a16:creationId xmlns:a16="http://schemas.microsoft.com/office/drawing/2014/main" id="{04D6A2EC-47F5-4307-BAF0-5272FFD2DD4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39383205"/>
                  </p:ext>
                </p:extLst>
              </p:nvPr>
            </p:nvGraphicFramePr>
            <p:xfrm>
              <a:off x="2277428" y="889758"/>
              <a:ext cx="5723466" cy="6496927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5723466" cy="6496927"/>
                    </a:xfrm>
                    <a:prstGeom prst="rect">
                      <a:avLst/>
                    </a:prstGeom>
                  </am3d:spPr>
                  <am3d:camera>
                    <am3d:pos x="0" y="0" z="584905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8506" d="1000000"/>
                    <am3d:preTrans dx="108889" dy="-18000000" dz="-1431386"/>
                    <am3d:scale>
                      <am3d:sx n="1000000" d="1000000"/>
                      <am3d:sy n="1000000" d="1000000"/>
                      <am3d:sz n="1000000" d="1000000"/>
                    </am3d:scale>
                    <am3d:rot ax="-70628" ay="-1389375" az="27777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76931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3D Model 14" descr="Rectangle Sign">
                <a:extLst>
                  <a:ext uri="{FF2B5EF4-FFF2-40B4-BE49-F238E27FC236}">
                    <a16:creationId xmlns:a16="http://schemas.microsoft.com/office/drawing/2014/main" id="{04D6A2EC-47F5-4307-BAF0-5272FFD2DD4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77428" y="889758"/>
                <a:ext cx="5723466" cy="6496927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1F1E416-C1AC-4211-AC66-BA4BA26EBBEA}"/>
              </a:ext>
            </a:extLst>
          </p:cNvPr>
          <p:cNvSpPr txBox="1"/>
          <p:nvPr/>
        </p:nvSpPr>
        <p:spPr>
          <a:xfrm>
            <a:off x="4389338" y="1010236"/>
            <a:ext cx="60945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في الفقرتين </a:t>
            </a:r>
          </a:p>
          <a:p>
            <a:pPr algn="r"/>
            <a:r>
              <a:rPr lang="ar-AE" sz="20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الثالثة والرابعة : نستمر في عرض مضمون القصة و أسلوب الكاتب في</a:t>
            </a:r>
          </a:p>
          <a:p>
            <a:pPr algn="r"/>
            <a:r>
              <a:rPr lang="ar-AE" sz="20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اعتماده تقنيات القص المختلفة ) السرد و الوصف و الحوار ( و كذلك نمثل لكل منها من نص</a:t>
            </a:r>
          </a:p>
          <a:p>
            <a:pPr algn="r"/>
            <a:r>
              <a:rPr lang="ar-AE" sz="20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القصة بطريقة سلسة لا تشعر القارئ بالانقطاع أو التكلف في نقل ذلك</a:t>
            </a:r>
            <a:endParaRPr lang="en-US" sz="2000" b="1" dirty="0">
              <a:solidFill>
                <a:srgbClr val="C00000"/>
              </a:solidFill>
              <a:latin typeface="Arial Nova Cond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197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 Model 8" descr="Arrow Sign">
                <a:extLst>
                  <a:ext uri="{FF2B5EF4-FFF2-40B4-BE49-F238E27FC236}">
                    <a16:creationId xmlns:a16="http://schemas.microsoft.com/office/drawing/2014/main" id="{648BA133-2279-48D5-BB7D-82DB67316F8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23571" y="192783"/>
              <a:ext cx="3056928" cy="4333029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056928" cy="4333029"/>
                    </a:xfrm>
                    <a:prstGeom prst="rect">
                      <a:avLst/>
                    </a:prstGeom>
                  </am3d:spPr>
                  <am3d:camera>
                    <am3d:pos x="0" y="0" z="5923127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309" d="1000000"/>
                    <am3d:preTrans dx="-2900320" dy="-18000000" dz="-1398126"/>
                    <am3d:scale>
                      <am3d:sx n="1000000" d="1000000"/>
                      <am3d:sy n="1000000" d="1000000"/>
                      <am3d:sz n="1000000" d="1000000"/>
                    </am3d:scale>
                    <am3d:rot ax="739054" ay="-1977017" az="-40637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4186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 Model 8" descr="Arrow Sign">
                <a:extLst>
                  <a:ext uri="{FF2B5EF4-FFF2-40B4-BE49-F238E27FC236}">
                    <a16:creationId xmlns:a16="http://schemas.microsoft.com/office/drawing/2014/main" id="{648BA133-2279-48D5-BB7D-82DB67316F8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571" y="192783"/>
                <a:ext cx="3056928" cy="4333029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65B1F6B9-3DE6-43CB-B7EB-181797CAC549}"/>
              </a:ext>
            </a:extLst>
          </p:cNvPr>
          <p:cNvSpPr/>
          <p:nvPr/>
        </p:nvSpPr>
        <p:spPr>
          <a:xfrm rot="395029">
            <a:off x="296183" y="1059525"/>
            <a:ext cx="2984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dirty="0">
                <a:solidFill>
                  <a:srgbClr val="C00000"/>
                </a:solidFill>
                <a:latin typeface="Arial Nova Cond" panose="020B0604020202020204" pitchFamily="34" charset="0"/>
              </a:rPr>
              <a:t>علينا اتباع الخطوات التالية </a:t>
            </a:r>
            <a:endParaRPr lang="en-US" sz="2000" dirty="0">
              <a:solidFill>
                <a:srgbClr val="C00000"/>
              </a:solidFill>
              <a:latin typeface="Arial Nova Cond" panose="020B06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3D Model 19" descr="Surface Pen - Platinum">
                <a:extLst>
                  <a:ext uri="{FF2B5EF4-FFF2-40B4-BE49-F238E27FC236}">
                    <a16:creationId xmlns:a16="http://schemas.microsoft.com/office/drawing/2014/main" id="{5DEA5967-2A0A-4233-9E69-7C14B751F58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13889320"/>
                  </p:ext>
                </p:extLst>
              </p:nvPr>
            </p:nvGraphicFramePr>
            <p:xfrm rot="2201016">
              <a:off x="10394080" y="153361"/>
              <a:ext cx="210829" cy="3285241"/>
            </p:xfrm>
            <a:graphic>
              <a:graphicData uri="http://schemas.microsoft.com/office/drawing/2017/model3d">
                <am3d:model3d r:embed="rId5">
                  <am3d:spPr>
                    <a:xfrm rot="2201016">
                      <a:off x="0" y="0"/>
                      <a:ext cx="210829" cy="3285241"/>
                    </a:xfrm>
                    <a:prstGeom prst="rect">
                      <a:avLst/>
                    </a:prstGeom>
                  </am3d:spPr>
                  <am3d:camera>
                    <am3d:pos x="0" y="0" z="4722958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30397" d="1000000"/>
                    <am3d:preTrans dx="-19482" dy="-20648728" dz="-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48320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3D Model 19" descr="Surface Pen - Platinum">
                <a:extLst>
                  <a:ext uri="{FF2B5EF4-FFF2-40B4-BE49-F238E27FC236}">
                    <a16:creationId xmlns:a16="http://schemas.microsoft.com/office/drawing/2014/main" id="{5DEA5967-2A0A-4233-9E69-7C14B751F5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201016">
                <a:off x="10394080" y="153361"/>
                <a:ext cx="210829" cy="32852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3D Model 10" descr="Rectangle Sign">
                <a:extLst>
                  <a:ext uri="{FF2B5EF4-FFF2-40B4-BE49-F238E27FC236}">
                    <a16:creationId xmlns:a16="http://schemas.microsoft.com/office/drawing/2014/main" id="{44FFF87D-1292-4A8E-81FD-15812C9B755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250267" y="603824"/>
              <a:ext cx="5723466" cy="6496927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5723466" cy="6496927"/>
                    </a:xfrm>
                    <a:prstGeom prst="rect">
                      <a:avLst/>
                    </a:prstGeom>
                  </am3d:spPr>
                  <am3d:camera>
                    <am3d:pos x="0" y="0" z="584905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8506" d="1000000"/>
                    <am3d:preTrans dx="108889" dy="-18000000" dz="-1431386"/>
                    <am3d:scale>
                      <am3d:sx n="1000000" d="1000000"/>
                      <am3d:sy n="1000000" d="1000000"/>
                      <am3d:sz n="1000000" d="1000000"/>
                    </am3d:scale>
                    <am3d:rot ax="-70628" ay="-1389375" az="27777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76931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3D Model 10" descr="Rectangle Sign">
                <a:extLst>
                  <a:ext uri="{FF2B5EF4-FFF2-40B4-BE49-F238E27FC236}">
                    <a16:creationId xmlns:a16="http://schemas.microsoft.com/office/drawing/2014/main" id="{44FFF87D-1292-4A8E-81FD-15812C9B755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50267" y="603824"/>
                <a:ext cx="5723466" cy="6496927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C298834-97D2-41FA-8574-263AA610F787}"/>
              </a:ext>
            </a:extLst>
          </p:cNvPr>
          <p:cNvSpPr txBox="1"/>
          <p:nvPr/>
        </p:nvSpPr>
        <p:spPr>
          <a:xfrm>
            <a:off x="5206282" y="1580091"/>
            <a:ext cx="3664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b="1" dirty="0">
                <a:solidFill>
                  <a:srgbClr val="C00000"/>
                </a:solidFill>
                <a:latin typeface="Arial Nova Cond" panose="020B0604020202020204" pitchFamily="34" charset="0"/>
              </a:rPr>
              <a:t>في الفقرة الخامسة : نبين رأينا في القصة وكيف أثرت بنا و ما القيم التي أعجبتنا فيها .</a:t>
            </a:r>
          </a:p>
        </p:txBody>
      </p:sp>
    </p:spTree>
    <p:extLst>
      <p:ext uri="{BB962C8B-B14F-4D97-AF65-F5344CB8AC3E}">
        <p14:creationId xmlns:p14="http://schemas.microsoft.com/office/powerpoint/2010/main" val="3392412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71</TotalTime>
  <Words>257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abdo</vt:lpstr>
      <vt:lpstr>Arial</vt:lpstr>
      <vt:lpstr>Arial Nova Cond</vt:lpstr>
      <vt:lpstr>Calibri</vt:lpstr>
      <vt:lpstr>Calibri Light</vt:lpstr>
      <vt:lpstr>Office Theme</vt:lpstr>
      <vt:lpstr>كتابة استجابة أدبية لقصة قصيرة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كتابة استجابة أدبية لقصة قصيرة</dc:title>
  <dc:creator>الشيخه مريم الشرقي</dc:creator>
  <cp:lastModifiedBy>Hamda Saeed Khalfan Alshamisi</cp:lastModifiedBy>
  <cp:revision>6</cp:revision>
  <dcterms:created xsi:type="dcterms:W3CDTF">2018-10-22T18:29:08Z</dcterms:created>
  <dcterms:modified xsi:type="dcterms:W3CDTF">2021-09-26T15:35:27Z</dcterms:modified>
</cp:coreProperties>
</file>