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1" name="Google Shape;31;p5"/>
          <p:cNvSpPr txBox="1"/>
          <p:nvPr>
            <p:ph idx="10" type="dt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" name="Google Shape;37;p6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8" name="Google Shape;38;p6"/>
          <p:cNvSpPr txBox="1"/>
          <p:nvPr>
            <p:ph idx="10" type="dt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0" type="dt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2" type="sldNum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8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8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8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2" name="Google Shape;52;p8"/>
          <p:cNvSpPr txBox="1"/>
          <p:nvPr>
            <p:ph idx="10" type="dt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2" type="sldNum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8" name="Google Shape;58;p9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push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ransition spd="slow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0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0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0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4648200" y="457200"/>
            <a:ext cx="4267200" cy="1752600"/>
          </a:xfrm>
          <a:prstGeom prst="hexagon">
            <a:avLst>
              <a:gd fmla="val 2218" name="adj"/>
              <a:gd fmla="val 115470" name="vf"/>
            </a:avLst>
          </a:prstGeom>
          <a:gradFill>
            <a:gsLst>
              <a:gs pos="0">
                <a:srgbClr val="8488C4"/>
              </a:gs>
              <a:gs pos="52999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12" scaled="0"/>
          </a:gradFill>
          <a:ln cap="flat" cmpd="sng" w="85725">
            <a:solidFill>
              <a:srgbClr val="1737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5105400" y="838200"/>
            <a:ext cx="3163800" cy="9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FF"/>
              </a:buClr>
              <a:buSzPts val="5400"/>
              <a:buFont typeface="Times New Roman"/>
              <a:buNone/>
            </a:pPr>
            <a:r>
              <a:rPr b="1" i="0" lang="en-US" sz="5400" u="none">
                <a:solidFill>
                  <a:srgbClr val="3333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الوحدة الأولى</a:t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2209800" y="3733800"/>
            <a:ext cx="4724400" cy="1981200"/>
          </a:xfrm>
          <a:prstGeom prst="foldedCorner">
            <a:avLst>
              <a:gd fmla="val 18000" name="adj"/>
            </a:avLst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12" scaled="0"/>
          </a:gradFill>
          <a:ln cap="flat" cmpd="sng" w="63500">
            <a:solidFill>
              <a:srgbClr val="3333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2743200" y="4343400"/>
            <a:ext cx="3657600" cy="9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imes New Roman"/>
              <a:buNone/>
            </a:pPr>
            <a:r>
              <a:rPr b="1" i="0" lang="en-US" sz="5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دراسات بلاغية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aspp peach" id="92" name="Google Shape;9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150" y="979487"/>
            <a:ext cx="5951537" cy="511333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2714625" y="2714625"/>
            <a:ext cx="35718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تابع الموضوع الرابع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من مباحث علم البديع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906-OA3ww" id="98" name="Google Shape;9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1050" y="1268412"/>
            <a:ext cx="5688012" cy="48323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/>
        </p:nvSpPr>
        <p:spPr>
          <a:xfrm rot="1200030">
            <a:off x="2638388" y="2438396"/>
            <a:ext cx="3632157" cy="144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ثالثاً: من المحسنات اللفظية 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CKLC227.WMF" id="104" name="Google Shape;10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1037" y="2524125"/>
            <a:ext cx="5559424" cy="1773237"/>
          </a:xfrm>
          <a:prstGeom prst="rect">
            <a:avLst/>
          </a:prstGeom>
          <a:noFill/>
          <a:ln>
            <a:noFill/>
          </a:ln>
          <a:effectLst>
            <a:outerShdw blurRad="190500" algn="ctr" dir="2700000" dist="228600">
              <a:srgbClr val="000000">
                <a:alpha val="29800"/>
              </a:srgbClr>
            </a:outerShdw>
          </a:effectLst>
        </p:spPr>
      </p:pic>
      <p:sp>
        <p:nvSpPr>
          <p:cNvPr id="105" name="Google Shape;105;p16"/>
          <p:cNvSpPr txBox="1"/>
          <p:nvPr/>
        </p:nvSpPr>
        <p:spPr>
          <a:xfrm>
            <a:off x="2357437" y="2714625"/>
            <a:ext cx="4102200" cy="9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تابع الجناس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17"/>
          <p:cNvGrpSpPr/>
          <p:nvPr/>
        </p:nvGrpSpPr>
        <p:grpSpPr>
          <a:xfrm>
            <a:off x="3612746" y="60523"/>
            <a:ext cx="5236886" cy="2391631"/>
            <a:chOff x="0" y="0"/>
            <a:chExt cx="2147483647" cy="2147483647"/>
          </a:xfrm>
        </p:grpSpPr>
        <p:grpSp>
          <p:nvGrpSpPr>
            <p:cNvPr id="111" name="Google Shape;111;p17"/>
            <p:cNvGrpSpPr/>
            <p:nvPr/>
          </p:nvGrpSpPr>
          <p:grpSpPr>
            <a:xfrm>
              <a:off x="7142463" y="-15"/>
              <a:ext cx="2140341068" cy="2006063735"/>
              <a:chOff x="0" y="0"/>
              <a:chExt cx="2147483647" cy="2147483531"/>
            </a:xfrm>
          </p:grpSpPr>
          <p:pic>
            <p:nvPicPr>
              <p:cNvPr id="112" name="Google Shape;112;p17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9" y="0"/>
                <a:ext cx="2147483498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3" name="Google Shape;113;p17"/>
              <p:cNvSpPr txBox="1"/>
              <p:nvPr/>
            </p:nvSpPr>
            <p:spPr>
              <a:xfrm>
                <a:off x="28712035" y="58523134"/>
                <a:ext cx="1973978777" cy="17412056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4" name="Google Shape;114;p17"/>
            <p:cNvGrpSpPr/>
            <p:nvPr/>
          </p:nvGrpSpPr>
          <p:grpSpPr>
            <a:xfrm>
              <a:off x="-6" y="146657631"/>
              <a:ext cx="2130817664" cy="2000825862"/>
              <a:chOff x="0" y="0"/>
              <a:chExt cx="2147483597" cy="2147483414"/>
            </a:xfrm>
          </p:grpSpPr>
          <p:pic>
            <p:nvPicPr>
              <p:cNvPr id="115" name="Google Shape;115;p1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6" name="Google Shape;116;p17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7" name="Google Shape;117;p17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118" name="Google Shape;118;p17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7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0" name="Google Shape;120;p17"/>
          <p:cNvSpPr txBox="1"/>
          <p:nvPr/>
        </p:nvSpPr>
        <p:spPr>
          <a:xfrm>
            <a:off x="1500187" y="3000375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121" name="Google Shape;121;p17"/>
          <p:cNvSpPr txBox="1"/>
          <p:nvPr/>
        </p:nvSpPr>
        <p:spPr>
          <a:xfrm>
            <a:off x="4356100" y="620712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122" name="Google Shape;122;p17"/>
          <p:cNvSpPr txBox="1"/>
          <p:nvPr/>
        </p:nvSpPr>
        <p:spPr>
          <a:xfrm>
            <a:off x="1357312" y="4214812"/>
            <a:ext cx="68391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1- قال تعالى: {وَإِنَّهُ عَلَى ذَلِكَ لَشَهِيدٌ (7) وَإِنَّهُ لِحُبِّ الْخَيْرِ لَشَدِيدٌ} [العاديات: 7, 8].</a:t>
            </a:r>
            <a:endParaRPr/>
          </a:p>
        </p:txBody>
      </p:sp>
      <p:sp>
        <p:nvSpPr>
          <p:cNvPr id="123" name="Google Shape;123;p17"/>
          <p:cNvSpPr txBox="1"/>
          <p:nvPr/>
        </p:nvSpPr>
        <p:spPr>
          <a:xfrm>
            <a:off x="3041650" y="5411787"/>
            <a:ext cx="4295700" cy="10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شهيد – شديد.</a:t>
            </a:r>
            <a:endParaRPr b="0" i="0" sz="14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18"/>
          <p:cNvGrpSpPr/>
          <p:nvPr/>
        </p:nvGrpSpPr>
        <p:grpSpPr>
          <a:xfrm>
            <a:off x="3612746" y="60523"/>
            <a:ext cx="5236886" cy="2391631"/>
            <a:chOff x="0" y="0"/>
            <a:chExt cx="2147483647" cy="2147483647"/>
          </a:xfrm>
        </p:grpSpPr>
        <p:grpSp>
          <p:nvGrpSpPr>
            <p:cNvPr id="129" name="Google Shape;129;p18"/>
            <p:cNvGrpSpPr/>
            <p:nvPr/>
          </p:nvGrpSpPr>
          <p:grpSpPr>
            <a:xfrm>
              <a:off x="7142463" y="-15"/>
              <a:ext cx="2140341068" cy="2006063735"/>
              <a:chOff x="0" y="0"/>
              <a:chExt cx="2147483647" cy="2147483531"/>
            </a:xfrm>
          </p:grpSpPr>
          <p:pic>
            <p:nvPicPr>
              <p:cNvPr id="130" name="Google Shape;130;p1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9" y="0"/>
                <a:ext cx="2147483498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1" name="Google Shape;131;p18"/>
              <p:cNvSpPr txBox="1"/>
              <p:nvPr/>
            </p:nvSpPr>
            <p:spPr>
              <a:xfrm>
                <a:off x="28712035" y="58523134"/>
                <a:ext cx="1973978777" cy="17412056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2" name="Google Shape;132;p18"/>
            <p:cNvGrpSpPr/>
            <p:nvPr/>
          </p:nvGrpSpPr>
          <p:grpSpPr>
            <a:xfrm>
              <a:off x="-6" y="146657631"/>
              <a:ext cx="2130817664" cy="2000825862"/>
              <a:chOff x="0" y="0"/>
              <a:chExt cx="2147483597" cy="2147483414"/>
            </a:xfrm>
          </p:grpSpPr>
          <p:pic>
            <p:nvPicPr>
              <p:cNvPr id="133" name="Google Shape;133;p1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4" name="Google Shape;134;p18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5" name="Google Shape;135;p18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136" name="Google Shape;136;p18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8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" name="Google Shape;138;p18"/>
          <p:cNvSpPr txBox="1"/>
          <p:nvPr/>
        </p:nvSpPr>
        <p:spPr>
          <a:xfrm>
            <a:off x="4356100" y="620712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139" name="Google Shape;139;p18"/>
          <p:cNvSpPr txBox="1"/>
          <p:nvPr/>
        </p:nvSpPr>
        <p:spPr>
          <a:xfrm>
            <a:off x="1285875" y="4071937"/>
            <a:ext cx="68391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2- قال تعالى: {يَكَادُ سَنَا بَرْقِهِ يَذْهَبُ بِالأَبْصَارِ (43) يُقَلِّبُ اللَّهُ اللَّيْلَ وَالنَّهَارَ إِنَّ فِي ذَلِكَ لَعِبْرَةً لأُوْلِي الأَبْصَارِ} [النور: 43, 44].</a:t>
            </a:r>
            <a:endParaRPr/>
          </a:p>
        </p:txBody>
      </p:sp>
      <p:sp>
        <p:nvSpPr>
          <p:cNvPr id="140" name="Google Shape;140;p18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141" name="Google Shape;141;p18"/>
          <p:cNvSpPr txBox="1"/>
          <p:nvPr/>
        </p:nvSpPr>
        <p:spPr>
          <a:xfrm>
            <a:off x="2286000" y="5429250"/>
            <a:ext cx="49482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الأبصار – الأبصار.</a:t>
            </a:r>
            <a:endParaRPr b="0" i="0" sz="32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19"/>
          <p:cNvGrpSpPr/>
          <p:nvPr/>
        </p:nvGrpSpPr>
        <p:grpSpPr>
          <a:xfrm>
            <a:off x="3612746" y="60523"/>
            <a:ext cx="5236886" cy="2391631"/>
            <a:chOff x="0" y="0"/>
            <a:chExt cx="2147483647" cy="2147483647"/>
          </a:xfrm>
        </p:grpSpPr>
        <p:grpSp>
          <p:nvGrpSpPr>
            <p:cNvPr id="147" name="Google Shape;147;p19"/>
            <p:cNvGrpSpPr/>
            <p:nvPr/>
          </p:nvGrpSpPr>
          <p:grpSpPr>
            <a:xfrm>
              <a:off x="7142463" y="-15"/>
              <a:ext cx="2140341068" cy="2006063735"/>
              <a:chOff x="0" y="0"/>
              <a:chExt cx="2147483647" cy="2147483531"/>
            </a:xfrm>
          </p:grpSpPr>
          <p:pic>
            <p:nvPicPr>
              <p:cNvPr id="148" name="Google Shape;148;p19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9" y="0"/>
                <a:ext cx="2147483498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9" name="Google Shape;149;p19"/>
              <p:cNvSpPr txBox="1"/>
              <p:nvPr/>
            </p:nvSpPr>
            <p:spPr>
              <a:xfrm>
                <a:off x="28712035" y="58523134"/>
                <a:ext cx="1973978777" cy="17412056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0" name="Google Shape;150;p19"/>
            <p:cNvGrpSpPr/>
            <p:nvPr/>
          </p:nvGrpSpPr>
          <p:grpSpPr>
            <a:xfrm>
              <a:off x="-6" y="146657631"/>
              <a:ext cx="2130817664" cy="2000825862"/>
              <a:chOff x="0" y="0"/>
              <a:chExt cx="2147483597" cy="2147483414"/>
            </a:xfrm>
          </p:grpSpPr>
          <p:pic>
            <p:nvPicPr>
              <p:cNvPr id="151" name="Google Shape;151;p19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2" name="Google Shape;152;p19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53" name="Google Shape;153;p19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154" name="Google Shape;154;p19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9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6" name="Google Shape;156;p19"/>
          <p:cNvSpPr txBox="1"/>
          <p:nvPr/>
        </p:nvSpPr>
        <p:spPr>
          <a:xfrm>
            <a:off x="4356100" y="620712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157" name="Google Shape;157;p19"/>
          <p:cNvSpPr txBox="1"/>
          <p:nvPr/>
        </p:nvSpPr>
        <p:spPr>
          <a:xfrm>
            <a:off x="928687" y="4143375"/>
            <a:ext cx="7643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3- قال تعالى: {وَيْلٌ لِكُلِّ هُمَزَةٍ لُمَزَةٍ} [الهمزة: 1].</a:t>
            </a:r>
            <a:endParaRPr/>
          </a:p>
        </p:txBody>
      </p:sp>
      <p:sp>
        <p:nvSpPr>
          <p:cNvPr id="158" name="Google Shape;158;p19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159" name="Google Shape;159;p19"/>
          <p:cNvSpPr txBox="1"/>
          <p:nvPr/>
        </p:nvSpPr>
        <p:spPr>
          <a:xfrm>
            <a:off x="2000250" y="5000625"/>
            <a:ext cx="5746800" cy="14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همزة – لمزة.</a:t>
            </a:r>
            <a:endParaRPr b="0" i="0" sz="44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20"/>
          <p:cNvGrpSpPr/>
          <p:nvPr/>
        </p:nvGrpSpPr>
        <p:grpSpPr>
          <a:xfrm>
            <a:off x="3612746" y="60523"/>
            <a:ext cx="5236886" cy="2391631"/>
            <a:chOff x="0" y="0"/>
            <a:chExt cx="2147483647" cy="2147483647"/>
          </a:xfrm>
        </p:grpSpPr>
        <p:grpSp>
          <p:nvGrpSpPr>
            <p:cNvPr id="165" name="Google Shape;165;p20"/>
            <p:cNvGrpSpPr/>
            <p:nvPr/>
          </p:nvGrpSpPr>
          <p:grpSpPr>
            <a:xfrm>
              <a:off x="7142463" y="-15"/>
              <a:ext cx="2140341068" cy="2006063735"/>
              <a:chOff x="0" y="0"/>
              <a:chExt cx="2147483647" cy="2147483531"/>
            </a:xfrm>
          </p:grpSpPr>
          <p:pic>
            <p:nvPicPr>
              <p:cNvPr id="166" name="Google Shape;166;p20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9" y="0"/>
                <a:ext cx="2147483498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7" name="Google Shape;167;p20"/>
              <p:cNvSpPr txBox="1"/>
              <p:nvPr/>
            </p:nvSpPr>
            <p:spPr>
              <a:xfrm>
                <a:off x="28712035" y="58523134"/>
                <a:ext cx="1973978777" cy="17412056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8" name="Google Shape;168;p20"/>
            <p:cNvGrpSpPr/>
            <p:nvPr/>
          </p:nvGrpSpPr>
          <p:grpSpPr>
            <a:xfrm>
              <a:off x="-6" y="146657631"/>
              <a:ext cx="2130817664" cy="2000825862"/>
              <a:chOff x="0" y="0"/>
              <a:chExt cx="2147483597" cy="2147483414"/>
            </a:xfrm>
          </p:grpSpPr>
          <p:pic>
            <p:nvPicPr>
              <p:cNvPr id="169" name="Google Shape;169;p20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0" name="Google Shape;170;p20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1" name="Google Shape;171;p20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172" name="Google Shape;172;p20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0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" name="Google Shape;174;p20"/>
          <p:cNvSpPr txBox="1"/>
          <p:nvPr/>
        </p:nvSpPr>
        <p:spPr>
          <a:xfrm>
            <a:off x="4356100" y="620712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175" name="Google Shape;175;p20"/>
          <p:cNvSpPr txBox="1"/>
          <p:nvPr/>
        </p:nvSpPr>
        <p:spPr>
          <a:xfrm>
            <a:off x="1838325" y="4233862"/>
            <a:ext cx="6046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4- قال تعالى: {فَلا أُقْسِمُ بِالْخُنَّسِ (15) الْجَوَارِي الْكُنَّسِ} [التكوير: 15, 16].</a:t>
            </a:r>
            <a:endParaRPr/>
          </a:p>
        </p:txBody>
      </p:sp>
      <p:sp>
        <p:nvSpPr>
          <p:cNvPr id="176" name="Google Shape;176;p20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177" name="Google Shape;177;p20"/>
          <p:cNvSpPr txBox="1"/>
          <p:nvPr/>
        </p:nvSpPr>
        <p:spPr>
          <a:xfrm>
            <a:off x="2386012" y="5411787"/>
            <a:ext cx="52896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الخنس – الجنس.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21"/>
          <p:cNvGrpSpPr/>
          <p:nvPr/>
        </p:nvGrpSpPr>
        <p:grpSpPr>
          <a:xfrm>
            <a:off x="3612746" y="60523"/>
            <a:ext cx="5236886" cy="2391631"/>
            <a:chOff x="0" y="0"/>
            <a:chExt cx="2147483647" cy="2147483647"/>
          </a:xfrm>
        </p:grpSpPr>
        <p:grpSp>
          <p:nvGrpSpPr>
            <p:cNvPr id="183" name="Google Shape;183;p21"/>
            <p:cNvGrpSpPr/>
            <p:nvPr/>
          </p:nvGrpSpPr>
          <p:grpSpPr>
            <a:xfrm>
              <a:off x="7142463" y="-15"/>
              <a:ext cx="2140341068" cy="2006063735"/>
              <a:chOff x="0" y="0"/>
              <a:chExt cx="2147483647" cy="2147483531"/>
            </a:xfrm>
          </p:grpSpPr>
          <p:pic>
            <p:nvPicPr>
              <p:cNvPr id="184" name="Google Shape;184;p2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9" y="0"/>
                <a:ext cx="2147483498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5" name="Google Shape;185;p21"/>
              <p:cNvSpPr txBox="1"/>
              <p:nvPr/>
            </p:nvSpPr>
            <p:spPr>
              <a:xfrm>
                <a:off x="28712035" y="58523134"/>
                <a:ext cx="1973978777" cy="17412056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6" name="Google Shape;186;p21"/>
            <p:cNvGrpSpPr/>
            <p:nvPr/>
          </p:nvGrpSpPr>
          <p:grpSpPr>
            <a:xfrm>
              <a:off x="-6" y="146657631"/>
              <a:ext cx="2130817664" cy="2000825862"/>
              <a:chOff x="0" y="0"/>
              <a:chExt cx="2147483597" cy="2147483414"/>
            </a:xfrm>
          </p:grpSpPr>
          <p:pic>
            <p:nvPicPr>
              <p:cNvPr id="187" name="Google Shape;187;p2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8" name="Google Shape;188;p21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89" name="Google Shape;189;p21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190" name="Google Shape;190;p21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21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2" name="Google Shape;192;p21"/>
          <p:cNvSpPr txBox="1"/>
          <p:nvPr/>
        </p:nvSpPr>
        <p:spPr>
          <a:xfrm>
            <a:off x="4356100" y="620712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193" name="Google Shape;193;p21"/>
          <p:cNvSpPr txBox="1"/>
          <p:nvPr/>
        </p:nvSpPr>
        <p:spPr>
          <a:xfrm>
            <a:off x="1838325" y="4233862"/>
            <a:ext cx="6046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5- قال تعالى: {وَالْتَفَّتْ السَّاقُ بِالسَّاقِ (29) إِلَى رَبِّكَ يَوْمَئِذٍ الْمَسَاقُ} [القيامة: 29, 30].</a:t>
            </a:r>
            <a:endParaRPr/>
          </a:p>
        </p:txBody>
      </p:sp>
      <p:sp>
        <p:nvSpPr>
          <p:cNvPr id="194" name="Google Shape;194;p21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ccc.png" id="199" name="Google Shape;19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812" y="795337"/>
            <a:ext cx="7786687" cy="519588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2"/>
          <p:cNvSpPr txBox="1"/>
          <p:nvPr/>
        </p:nvSpPr>
        <p:spPr>
          <a:xfrm>
            <a:off x="1500187" y="2071687"/>
            <a:ext cx="6394500" cy="280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موضع الجناس: الساق – الساق.</a:t>
            </a:r>
            <a:endParaRPr b="0" i="0" sz="4400" u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نوع الجناس: تام.</a:t>
            </a:r>
            <a:endParaRPr b="0" i="0" sz="4400" u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موضع الجناس: الساق – المساق.</a:t>
            </a:r>
            <a:endParaRPr b="0" i="0" sz="4400" u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23"/>
          <p:cNvGrpSpPr/>
          <p:nvPr/>
        </p:nvGrpSpPr>
        <p:grpSpPr>
          <a:xfrm>
            <a:off x="3612746" y="60523"/>
            <a:ext cx="5236886" cy="2391631"/>
            <a:chOff x="0" y="0"/>
            <a:chExt cx="2147483647" cy="2147483647"/>
          </a:xfrm>
        </p:grpSpPr>
        <p:grpSp>
          <p:nvGrpSpPr>
            <p:cNvPr id="206" name="Google Shape;206;p23"/>
            <p:cNvGrpSpPr/>
            <p:nvPr/>
          </p:nvGrpSpPr>
          <p:grpSpPr>
            <a:xfrm>
              <a:off x="7142463" y="-15"/>
              <a:ext cx="2140341068" cy="2006063735"/>
              <a:chOff x="0" y="0"/>
              <a:chExt cx="2147483647" cy="2147483531"/>
            </a:xfrm>
          </p:grpSpPr>
          <p:pic>
            <p:nvPicPr>
              <p:cNvPr id="207" name="Google Shape;207;p23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9" y="0"/>
                <a:ext cx="2147483498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8" name="Google Shape;208;p23"/>
              <p:cNvSpPr txBox="1"/>
              <p:nvPr/>
            </p:nvSpPr>
            <p:spPr>
              <a:xfrm>
                <a:off x="28712035" y="58523134"/>
                <a:ext cx="1973978777" cy="17412056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9" name="Google Shape;209;p23"/>
            <p:cNvGrpSpPr/>
            <p:nvPr/>
          </p:nvGrpSpPr>
          <p:grpSpPr>
            <a:xfrm>
              <a:off x="-6" y="146657631"/>
              <a:ext cx="2130817664" cy="2000825862"/>
              <a:chOff x="0" y="0"/>
              <a:chExt cx="2147483597" cy="2147483414"/>
            </a:xfrm>
          </p:grpSpPr>
          <p:pic>
            <p:nvPicPr>
              <p:cNvPr id="210" name="Google Shape;210;p2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1" name="Google Shape;211;p23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12" name="Google Shape;212;p23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213" name="Google Shape;213;p23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3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5" name="Google Shape;215;p23"/>
          <p:cNvSpPr txBox="1"/>
          <p:nvPr/>
        </p:nvSpPr>
        <p:spPr>
          <a:xfrm>
            <a:off x="4356100" y="620712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216" name="Google Shape;216;p23"/>
          <p:cNvSpPr txBox="1"/>
          <p:nvPr/>
        </p:nvSpPr>
        <p:spPr>
          <a:xfrm>
            <a:off x="1071562" y="4233862"/>
            <a:ext cx="7245300" cy="9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6- قال تعالى: ”ذلكم بما كنتم تفرحون في الأرض بغير الحق وبما كنتم تمرحون“ (غافر:75)</a:t>
            </a:r>
            <a:endParaRPr/>
          </a:p>
        </p:txBody>
      </p:sp>
      <p:sp>
        <p:nvSpPr>
          <p:cNvPr id="217" name="Google Shape;217;p23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218" name="Google Shape;218;p23"/>
          <p:cNvSpPr txBox="1"/>
          <p:nvPr/>
        </p:nvSpPr>
        <p:spPr>
          <a:xfrm>
            <a:off x="1928812" y="5286375"/>
            <a:ext cx="57024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تفرحون – تمرحون.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24"/>
          <p:cNvGrpSpPr/>
          <p:nvPr/>
        </p:nvGrpSpPr>
        <p:grpSpPr>
          <a:xfrm>
            <a:off x="3612746" y="60523"/>
            <a:ext cx="5236886" cy="2391631"/>
            <a:chOff x="0" y="0"/>
            <a:chExt cx="2147483647" cy="2147483647"/>
          </a:xfrm>
        </p:grpSpPr>
        <p:grpSp>
          <p:nvGrpSpPr>
            <p:cNvPr id="224" name="Google Shape;224;p24"/>
            <p:cNvGrpSpPr/>
            <p:nvPr/>
          </p:nvGrpSpPr>
          <p:grpSpPr>
            <a:xfrm>
              <a:off x="7142463" y="-15"/>
              <a:ext cx="2140341068" cy="2006063735"/>
              <a:chOff x="0" y="0"/>
              <a:chExt cx="2147483647" cy="2147483531"/>
            </a:xfrm>
          </p:grpSpPr>
          <p:pic>
            <p:nvPicPr>
              <p:cNvPr id="225" name="Google Shape;225;p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9" y="0"/>
                <a:ext cx="2147483498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6" name="Google Shape;226;p24"/>
              <p:cNvSpPr txBox="1"/>
              <p:nvPr/>
            </p:nvSpPr>
            <p:spPr>
              <a:xfrm>
                <a:off x="28712035" y="58523134"/>
                <a:ext cx="1973978777" cy="17412056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7" name="Google Shape;227;p24"/>
            <p:cNvGrpSpPr/>
            <p:nvPr/>
          </p:nvGrpSpPr>
          <p:grpSpPr>
            <a:xfrm>
              <a:off x="-6" y="146657631"/>
              <a:ext cx="2130817664" cy="2000825862"/>
              <a:chOff x="0" y="0"/>
              <a:chExt cx="2147483597" cy="2147483414"/>
            </a:xfrm>
          </p:grpSpPr>
          <p:pic>
            <p:nvPicPr>
              <p:cNvPr id="228" name="Google Shape;228;p2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9" name="Google Shape;229;p24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30" name="Google Shape;230;p24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231" name="Google Shape;231;p24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4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3" name="Google Shape;233;p24"/>
          <p:cNvSpPr txBox="1"/>
          <p:nvPr/>
        </p:nvSpPr>
        <p:spPr>
          <a:xfrm>
            <a:off x="4356100" y="620712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234" name="Google Shape;234;p24"/>
          <p:cNvSpPr txBox="1"/>
          <p:nvPr/>
        </p:nvSpPr>
        <p:spPr>
          <a:xfrm>
            <a:off x="1838325" y="4233862"/>
            <a:ext cx="6046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7- قال تعالى: {وَإِذَا جَاءَهُمْ أَمْرٌ مِنَ الأَمْنِ أَوْ الْخَوْفِ أَذَاعُوا بِهِ} [النساء: 83].</a:t>
            </a:r>
            <a:endParaRPr/>
          </a:p>
        </p:txBody>
      </p:sp>
      <p:sp>
        <p:nvSpPr>
          <p:cNvPr id="235" name="Google Shape;235;p24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236" name="Google Shape;236;p24"/>
          <p:cNvSpPr txBox="1"/>
          <p:nvPr/>
        </p:nvSpPr>
        <p:spPr>
          <a:xfrm>
            <a:off x="3144837" y="5357812"/>
            <a:ext cx="43434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أمر – أمن.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25"/>
          <p:cNvGrpSpPr/>
          <p:nvPr/>
        </p:nvGrpSpPr>
        <p:grpSpPr>
          <a:xfrm>
            <a:off x="3612746" y="60523"/>
            <a:ext cx="5236886" cy="2391631"/>
            <a:chOff x="0" y="0"/>
            <a:chExt cx="2147483647" cy="2147483647"/>
          </a:xfrm>
        </p:grpSpPr>
        <p:grpSp>
          <p:nvGrpSpPr>
            <p:cNvPr id="242" name="Google Shape;242;p25"/>
            <p:cNvGrpSpPr/>
            <p:nvPr/>
          </p:nvGrpSpPr>
          <p:grpSpPr>
            <a:xfrm>
              <a:off x="7142463" y="-15"/>
              <a:ext cx="2140341068" cy="2006063735"/>
              <a:chOff x="0" y="0"/>
              <a:chExt cx="2147483647" cy="2147483531"/>
            </a:xfrm>
          </p:grpSpPr>
          <p:pic>
            <p:nvPicPr>
              <p:cNvPr id="243" name="Google Shape;243;p2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9" y="0"/>
                <a:ext cx="2147483498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4" name="Google Shape;244;p25"/>
              <p:cNvSpPr txBox="1"/>
              <p:nvPr/>
            </p:nvSpPr>
            <p:spPr>
              <a:xfrm>
                <a:off x="28712035" y="58523134"/>
                <a:ext cx="1973978777" cy="17412056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5" name="Google Shape;245;p25"/>
            <p:cNvGrpSpPr/>
            <p:nvPr/>
          </p:nvGrpSpPr>
          <p:grpSpPr>
            <a:xfrm>
              <a:off x="-6" y="146657631"/>
              <a:ext cx="2130817664" cy="2000825862"/>
              <a:chOff x="0" y="0"/>
              <a:chExt cx="2147483597" cy="2147483414"/>
            </a:xfrm>
          </p:grpSpPr>
          <p:pic>
            <p:nvPicPr>
              <p:cNvPr id="246" name="Google Shape;246;p25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7" name="Google Shape;247;p25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48" name="Google Shape;248;p25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249" name="Google Shape;249;p25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5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1" name="Google Shape;251;p25"/>
          <p:cNvSpPr txBox="1"/>
          <p:nvPr/>
        </p:nvSpPr>
        <p:spPr>
          <a:xfrm>
            <a:off x="4356100" y="620712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252" name="Google Shape;252;p25"/>
          <p:cNvSpPr txBox="1"/>
          <p:nvPr/>
        </p:nvSpPr>
        <p:spPr>
          <a:xfrm>
            <a:off x="1785937" y="3929062"/>
            <a:ext cx="6046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8- قال تعالى: {وُجُوهٌ يَوْمَئِذٍ نَاضِرَةٌ (22) إِلَى رَبِّهَا نَاظِرَةٌ} [القيامة: 22, 23].</a:t>
            </a:r>
            <a:endParaRPr/>
          </a:p>
        </p:txBody>
      </p:sp>
      <p:sp>
        <p:nvSpPr>
          <p:cNvPr id="253" name="Google Shape;253;p25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254" name="Google Shape;254;p25"/>
          <p:cNvSpPr txBox="1"/>
          <p:nvPr/>
        </p:nvSpPr>
        <p:spPr>
          <a:xfrm>
            <a:off x="2143125" y="5286375"/>
            <a:ext cx="50928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ناضرة – ناظرة.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26"/>
          <p:cNvGrpSpPr/>
          <p:nvPr/>
        </p:nvGrpSpPr>
        <p:grpSpPr>
          <a:xfrm>
            <a:off x="3612746" y="60523"/>
            <a:ext cx="5236886" cy="2391631"/>
            <a:chOff x="0" y="0"/>
            <a:chExt cx="2147483647" cy="2147483647"/>
          </a:xfrm>
        </p:grpSpPr>
        <p:grpSp>
          <p:nvGrpSpPr>
            <p:cNvPr id="260" name="Google Shape;260;p26"/>
            <p:cNvGrpSpPr/>
            <p:nvPr/>
          </p:nvGrpSpPr>
          <p:grpSpPr>
            <a:xfrm>
              <a:off x="7142463" y="-15"/>
              <a:ext cx="2140341068" cy="2006063735"/>
              <a:chOff x="0" y="0"/>
              <a:chExt cx="2147483647" cy="2147483531"/>
            </a:xfrm>
          </p:grpSpPr>
          <p:pic>
            <p:nvPicPr>
              <p:cNvPr id="261" name="Google Shape;261;p26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9" y="0"/>
                <a:ext cx="2147483498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2" name="Google Shape;262;p26"/>
              <p:cNvSpPr txBox="1"/>
              <p:nvPr/>
            </p:nvSpPr>
            <p:spPr>
              <a:xfrm>
                <a:off x="28712035" y="58523134"/>
                <a:ext cx="1973978777" cy="17412056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3" name="Google Shape;263;p26"/>
            <p:cNvGrpSpPr/>
            <p:nvPr/>
          </p:nvGrpSpPr>
          <p:grpSpPr>
            <a:xfrm>
              <a:off x="-6" y="146657631"/>
              <a:ext cx="2130817664" cy="2000825862"/>
              <a:chOff x="0" y="0"/>
              <a:chExt cx="2147483597" cy="2147483414"/>
            </a:xfrm>
          </p:grpSpPr>
          <p:pic>
            <p:nvPicPr>
              <p:cNvPr id="264" name="Google Shape;264;p2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5" name="Google Shape;265;p26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66" name="Google Shape;266;p26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267" name="Google Shape;267;p26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6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9" name="Google Shape;269;p26"/>
          <p:cNvSpPr txBox="1"/>
          <p:nvPr/>
        </p:nvSpPr>
        <p:spPr>
          <a:xfrm>
            <a:off x="4356100" y="620712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270" name="Google Shape;270;p26"/>
          <p:cNvSpPr txBox="1"/>
          <p:nvPr/>
        </p:nvSpPr>
        <p:spPr>
          <a:xfrm>
            <a:off x="1857375" y="4071937"/>
            <a:ext cx="6046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9- قال تعالى: {فَأَمَّا الْيَتِيمَ فَلا تَقْهَرْ (9) وَأَمَّا السَّائِلَ فَلا تَنْهَرْ} [الضحى: 9, 10].</a:t>
            </a:r>
            <a:endParaRPr/>
          </a:p>
        </p:txBody>
      </p:sp>
      <p:sp>
        <p:nvSpPr>
          <p:cNvPr id="271" name="Google Shape;271;p26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272" name="Google Shape;272;p26"/>
          <p:cNvSpPr txBox="1"/>
          <p:nvPr/>
        </p:nvSpPr>
        <p:spPr>
          <a:xfrm>
            <a:off x="2500312" y="5357812"/>
            <a:ext cx="46515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تقهر – تنهر.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27"/>
          <p:cNvGrpSpPr/>
          <p:nvPr/>
        </p:nvGrpSpPr>
        <p:grpSpPr>
          <a:xfrm>
            <a:off x="3612746" y="60523"/>
            <a:ext cx="5236886" cy="2391631"/>
            <a:chOff x="0" y="0"/>
            <a:chExt cx="2147483647" cy="2147483647"/>
          </a:xfrm>
        </p:grpSpPr>
        <p:grpSp>
          <p:nvGrpSpPr>
            <p:cNvPr id="278" name="Google Shape;278;p27"/>
            <p:cNvGrpSpPr/>
            <p:nvPr/>
          </p:nvGrpSpPr>
          <p:grpSpPr>
            <a:xfrm>
              <a:off x="7142463" y="-15"/>
              <a:ext cx="2140341068" cy="2006063735"/>
              <a:chOff x="0" y="0"/>
              <a:chExt cx="2147483647" cy="2147483531"/>
            </a:xfrm>
          </p:grpSpPr>
          <p:pic>
            <p:nvPicPr>
              <p:cNvPr id="279" name="Google Shape;279;p27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9" y="0"/>
                <a:ext cx="2147483498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0" name="Google Shape;280;p27"/>
              <p:cNvSpPr txBox="1"/>
              <p:nvPr/>
            </p:nvSpPr>
            <p:spPr>
              <a:xfrm>
                <a:off x="28712035" y="58523134"/>
                <a:ext cx="1973978777" cy="17412056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1" name="Google Shape;281;p27"/>
            <p:cNvGrpSpPr/>
            <p:nvPr/>
          </p:nvGrpSpPr>
          <p:grpSpPr>
            <a:xfrm>
              <a:off x="-6" y="146657631"/>
              <a:ext cx="2130817664" cy="2000825862"/>
              <a:chOff x="0" y="0"/>
              <a:chExt cx="2147483597" cy="2147483414"/>
            </a:xfrm>
          </p:grpSpPr>
          <p:pic>
            <p:nvPicPr>
              <p:cNvPr id="282" name="Google Shape;282;p2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3" name="Google Shape;283;p27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84" name="Google Shape;284;p27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285" name="Google Shape;285;p27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7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7" name="Google Shape;287;p27"/>
          <p:cNvSpPr txBox="1"/>
          <p:nvPr/>
        </p:nvSpPr>
        <p:spPr>
          <a:xfrm>
            <a:off x="4356100" y="620712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288" name="Google Shape;288;p27"/>
          <p:cNvSpPr txBox="1"/>
          <p:nvPr/>
        </p:nvSpPr>
        <p:spPr>
          <a:xfrm>
            <a:off x="1838325" y="4233862"/>
            <a:ext cx="6046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10- قال تعالى: {وَجِئْتُكَ مِنْ سَبَإٍ بِنَبَإٍ يَقِينٍ} [النمل: 22].</a:t>
            </a:r>
            <a:endParaRPr/>
          </a:p>
        </p:txBody>
      </p:sp>
      <p:sp>
        <p:nvSpPr>
          <p:cNvPr id="289" name="Google Shape;289;p27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290" name="Google Shape;290;p27"/>
          <p:cNvSpPr txBox="1"/>
          <p:nvPr/>
        </p:nvSpPr>
        <p:spPr>
          <a:xfrm>
            <a:off x="2968625" y="5357812"/>
            <a:ext cx="41832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سبأ – نبأ.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" name="Google Shape;295;p28"/>
          <p:cNvGrpSpPr/>
          <p:nvPr/>
        </p:nvGrpSpPr>
        <p:grpSpPr>
          <a:xfrm>
            <a:off x="3612746" y="60523"/>
            <a:ext cx="5236886" cy="2391631"/>
            <a:chOff x="0" y="0"/>
            <a:chExt cx="2147483647" cy="2147483647"/>
          </a:xfrm>
        </p:grpSpPr>
        <p:grpSp>
          <p:nvGrpSpPr>
            <p:cNvPr id="296" name="Google Shape;296;p28"/>
            <p:cNvGrpSpPr/>
            <p:nvPr/>
          </p:nvGrpSpPr>
          <p:grpSpPr>
            <a:xfrm>
              <a:off x="7142463" y="-15"/>
              <a:ext cx="2140341068" cy="2006063735"/>
              <a:chOff x="0" y="0"/>
              <a:chExt cx="2147483647" cy="2147483531"/>
            </a:xfrm>
          </p:grpSpPr>
          <p:pic>
            <p:nvPicPr>
              <p:cNvPr id="297" name="Google Shape;297;p2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9" y="0"/>
                <a:ext cx="2147483498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8" name="Google Shape;298;p28"/>
              <p:cNvSpPr txBox="1"/>
              <p:nvPr/>
            </p:nvSpPr>
            <p:spPr>
              <a:xfrm>
                <a:off x="28712035" y="58523134"/>
                <a:ext cx="1973978777" cy="17412056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9" name="Google Shape;299;p28"/>
            <p:cNvGrpSpPr/>
            <p:nvPr/>
          </p:nvGrpSpPr>
          <p:grpSpPr>
            <a:xfrm>
              <a:off x="-6" y="146657631"/>
              <a:ext cx="2130817664" cy="2000825862"/>
              <a:chOff x="0" y="0"/>
              <a:chExt cx="2147483597" cy="2147483414"/>
            </a:xfrm>
          </p:grpSpPr>
          <p:pic>
            <p:nvPicPr>
              <p:cNvPr id="300" name="Google Shape;300;p2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1" name="Google Shape;301;p28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02" name="Google Shape;302;p28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303" name="Google Shape;303;p28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8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5" name="Google Shape;305;p28"/>
          <p:cNvSpPr txBox="1"/>
          <p:nvPr/>
        </p:nvSpPr>
        <p:spPr>
          <a:xfrm>
            <a:off x="4356100" y="620712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306" name="Google Shape;306;p28"/>
          <p:cNvSpPr txBox="1"/>
          <p:nvPr/>
        </p:nvSpPr>
        <p:spPr>
          <a:xfrm>
            <a:off x="1714500" y="4071937"/>
            <a:ext cx="65913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11- قال الرسول صلى الله عليه وسلم: ((الخيل معقود في نواصيها الخير)). رواه البخاري</a:t>
            </a:r>
            <a:endParaRPr/>
          </a:p>
        </p:txBody>
      </p:sp>
      <p:sp>
        <p:nvSpPr>
          <p:cNvPr id="307" name="Google Shape;307;p28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308" name="Google Shape;308;p28"/>
          <p:cNvSpPr txBox="1"/>
          <p:nvPr/>
        </p:nvSpPr>
        <p:spPr>
          <a:xfrm>
            <a:off x="2143125" y="5357812"/>
            <a:ext cx="486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الخيل – الخير.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Google Shape;313;p29"/>
          <p:cNvGrpSpPr/>
          <p:nvPr/>
        </p:nvGrpSpPr>
        <p:grpSpPr>
          <a:xfrm>
            <a:off x="3612746" y="60523"/>
            <a:ext cx="5236886" cy="2391631"/>
            <a:chOff x="0" y="0"/>
            <a:chExt cx="2147483647" cy="2147483647"/>
          </a:xfrm>
        </p:grpSpPr>
        <p:grpSp>
          <p:nvGrpSpPr>
            <p:cNvPr id="314" name="Google Shape;314;p29"/>
            <p:cNvGrpSpPr/>
            <p:nvPr/>
          </p:nvGrpSpPr>
          <p:grpSpPr>
            <a:xfrm>
              <a:off x="7142463" y="-15"/>
              <a:ext cx="2140341068" cy="2006063735"/>
              <a:chOff x="0" y="0"/>
              <a:chExt cx="2147483647" cy="2147483531"/>
            </a:xfrm>
          </p:grpSpPr>
          <p:pic>
            <p:nvPicPr>
              <p:cNvPr id="315" name="Google Shape;315;p29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9" y="0"/>
                <a:ext cx="2147483498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6" name="Google Shape;316;p29"/>
              <p:cNvSpPr txBox="1"/>
              <p:nvPr/>
            </p:nvSpPr>
            <p:spPr>
              <a:xfrm>
                <a:off x="28712035" y="58523134"/>
                <a:ext cx="1973978777" cy="17412056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7" name="Google Shape;317;p29"/>
            <p:cNvGrpSpPr/>
            <p:nvPr/>
          </p:nvGrpSpPr>
          <p:grpSpPr>
            <a:xfrm>
              <a:off x="-6" y="146657631"/>
              <a:ext cx="2130817664" cy="2000825862"/>
              <a:chOff x="0" y="0"/>
              <a:chExt cx="2147483597" cy="2147483414"/>
            </a:xfrm>
          </p:grpSpPr>
          <p:pic>
            <p:nvPicPr>
              <p:cNvPr id="318" name="Google Shape;318;p29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9" name="Google Shape;319;p29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20" name="Google Shape;320;p29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321" name="Google Shape;321;p29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29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3" name="Google Shape;323;p29"/>
          <p:cNvSpPr txBox="1"/>
          <p:nvPr/>
        </p:nvSpPr>
        <p:spPr>
          <a:xfrm>
            <a:off x="4356100" y="620712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324" name="Google Shape;324;p29"/>
          <p:cNvSpPr txBox="1"/>
          <p:nvPr/>
        </p:nvSpPr>
        <p:spPr>
          <a:xfrm>
            <a:off x="1214437" y="4076700"/>
            <a:ext cx="7072200" cy="9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12- من دعاء الرسول صلى الله عليه وسلم: ((اللهم استر عوراتي, وآمن روعاتي)). رواه أبو داود وابن ماجة وأحمد.</a:t>
            </a:r>
            <a:endParaRPr/>
          </a:p>
        </p:txBody>
      </p:sp>
      <p:sp>
        <p:nvSpPr>
          <p:cNvPr id="325" name="Google Shape;325;p29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326" name="Google Shape;326;p29"/>
          <p:cNvSpPr txBox="1"/>
          <p:nvPr/>
        </p:nvSpPr>
        <p:spPr>
          <a:xfrm>
            <a:off x="1500187" y="5214937"/>
            <a:ext cx="56166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عوراتي – روعاتي.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" name="Google Shape;331;p30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332" name="Google Shape;332;p30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30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4" name="Google Shape;334;p30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335" name="Google Shape;335;p30"/>
          <p:cNvSpPr txBox="1"/>
          <p:nvPr/>
        </p:nvSpPr>
        <p:spPr>
          <a:xfrm>
            <a:off x="2054225" y="3962400"/>
            <a:ext cx="58752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13- قال عمر بن الخطاب لرجل: ((ارفع إزارك فإنه أنقى لثوبك وأتقى لربك)).</a:t>
            </a:r>
            <a:endParaRPr/>
          </a:p>
        </p:txBody>
      </p:sp>
      <p:sp>
        <p:nvSpPr>
          <p:cNvPr id="336" name="Google Shape;336;p30"/>
          <p:cNvSpPr txBox="1"/>
          <p:nvPr/>
        </p:nvSpPr>
        <p:spPr>
          <a:xfrm>
            <a:off x="2547937" y="5214937"/>
            <a:ext cx="45687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أنقى – أتقى.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  <p:grpSp>
        <p:nvGrpSpPr>
          <p:cNvPr id="337" name="Google Shape;337;p30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338" name="Google Shape;338;p30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339" name="Google Shape;339;p30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40" name="Google Shape;340;p30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1" name="Google Shape;341;p30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342" name="Google Shape;342;p30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43" name="Google Shape;343;p30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44" name="Google Shape;344;p30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Google Shape;349;p31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350" name="Google Shape;350;p31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31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2" name="Google Shape;352;p31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353" name="Google Shape;353;p31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354" name="Google Shape;354;p3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5" name="Google Shape;355;p31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6" name="Google Shape;356;p31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357" name="Google Shape;357;p3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8" name="Google Shape;358;p31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9" name="Google Shape;359;p31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360" name="Google Shape;360;p31"/>
          <p:cNvSpPr txBox="1"/>
          <p:nvPr/>
        </p:nvSpPr>
        <p:spPr>
          <a:xfrm>
            <a:off x="1500187" y="3962400"/>
            <a:ext cx="65007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14- قال القاضي الأرجاني: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دعاني من ملامكما سفاها 	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فداعي الشوق قبلكما دعاني</a:t>
            </a:r>
            <a:endParaRPr/>
          </a:p>
        </p:txBody>
      </p:sp>
      <p:sp>
        <p:nvSpPr>
          <p:cNvPr id="361" name="Google Shape;361;p31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362" name="Google Shape;362;p31"/>
          <p:cNvSpPr txBox="1"/>
          <p:nvPr/>
        </p:nvSpPr>
        <p:spPr>
          <a:xfrm>
            <a:off x="2000250" y="5443537"/>
            <a:ext cx="51261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دعائي – دعاني.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32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368" name="Google Shape;368;p32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32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0" name="Google Shape;370;p32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371" name="Google Shape;371;p32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372" name="Google Shape;372;p3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73" name="Google Shape;373;p32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74" name="Google Shape;374;p32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375" name="Google Shape;375;p3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76" name="Google Shape;376;p32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77" name="Google Shape;377;p32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378" name="Google Shape;378;p32"/>
          <p:cNvSpPr txBox="1"/>
          <p:nvPr/>
        </p:nvSpPr>
        <p:spPr>
          <a:xfrm>
            <a:off x="928687" y="3860800"/>
            <a:ext cx="74295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15- قال المتنبي حين رأى سحابة مقبلة, وهو في صحبة رجل كريم: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تعرض لي السحاب وقد قفلنا	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فقلت: إليك, إن معي السحابا</a:t>
            </a:r>
            <a:endParaRPr/>
          </a:p>
        </p:txBody>
      </p:sp>
      <p:sp>
        <p:nvSpPr>
          <p:cNvPr id="379" name="Google Shape;379;p32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380" name="Google Shape;380;p32"/>
          <p:cNvSpPr txBox="1"/>
          <p:nvPr/>
        </p:nvSpPr>
        <p:spPr>
          <a:xfrm>
            <a:off x="1643062" y="5214937"/>
            <a:ext cx="55881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السحاب – السحاب.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" name="Google Shape;385;p33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386" name="Google Shape;386;p33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33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8" name="Google Shape;388;p33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389" name="Google Shape;389;p33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390" name="Google Shape;390;p33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91" name="Google Shape;391;p33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2" name="Google Shape;392;p33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393" name="Google Shape;393;p3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94" name="Google Shape;394;p33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95" name="Google Shape;395;p33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396" name="Google Shape;396;p33"/>
          <p:cNvSpPr txBox="1"/>
          <p:nvPr/>
        </p:nvSpPr>
        <p:spPr>
          <a:xfrm>
            <a:off x="1285875" y="3962400"/>
            <a:ext cx="72153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16- قال أبو العلاء المعري: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والحسن يظهر في شيئين رونقه	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بيت من الشّعْرِ أو بيت من الشعر</a:t>
            </a: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397" name="Google Shape;397;p33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398" name="Google Shape;398;p33"/>
          <p:cNvSpPr txBox="1"/>
          <p:nvPr/>
        </p:nvSpPr>
        <p:spPr>
          <a:xfrm>
            <a:off x="2071687" y="5372100"/>
            <a:ext cx="50214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الشعر – الشعر.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oogle Shape;403;p34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404" name="Google Shape;404;p34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34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6" name="Google Shape;406;p34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407" name="Google Shape;407;p34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408" name="Google Shape;408;p3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09" name="Google Shape;409;p34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10" name="Google Shape;410;p34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411" name="Google Shape;411;p3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2" name="Google Shape;412;p34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13" name="Google Shape;413;p34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414" name="Google Shape;414;p34"/>
          <p:cNvSpPr txBox="1"/>
          <p:nvPr/>
        </p:nvSpPr>
        <p:spPr>
          <a:xfrm>
            <a:off x="1000125" y="4143375"/>
            <a:ext cx="72153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17- قال القاضي التنوخي: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أسير وقلبي في هواك أسير	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وحادي ركابي </a:t>
            </a:r>
            <a:r>
              <a:rPr b="1" baseline="3000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(1) </a:t>
            </a: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لوعةٌ وزفير</a:t>
            </a:r>
            <a:endParaRPr/>
          </a:p>
        </p:txBody>
      </p:sp>
      <p:sp>
        <p:nvSpPr>
          <p:cNvPr id="415" name="Google Shape;415;p34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416" name="Google Shape;416;p34"/>
          <p:cNvSpPr txBox="1"/>
          <p:nvPr/>
        </p:nvSpPr>
        <p:spPr>
          <a:xfrm>
            <a:off x="2428875" y="6072187"/>
            <a:ext cx="4198800" cy="523800"/>
          </a:xfrm>
          <a:prstGeom prst="rect">
            <a:avLst/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38" scaled="0"/>
          </a:gradFill>
          <a:ln cap="flat" cmpd="sng" w="9525">
            <a:solidFill>
              <a:srgbClr val="98B954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0000">
              <a:srgbClr val="000000">
                <a:alpha val="376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(1) حادي ركابي: مصاحب سفري.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ccc.png" id="421" name="Google Shape;42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812" y="795337"/>
            <a:ext cx="7786687" cy="5195887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5"/>
          <p:cNvSpPr txBox="1"/>
          <p:nvPr/>
        </p:nvSpPr>
        <p:spPr>
          <a:xfrm>
            <a:off x="2163762" y="2071687"/>
            <a:ext cx="5730900" cy="280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موضع الجناس: أسير – أسير.</a:t>
            </a:r>
            <a:endParaRPr b="0" i="0" sz="4400" u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نوع الجناس: تام.</a:t>
            </a:r>
            <a:endParaRPr b="0" i="0" sz="4400" u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موضع الجناس: أسير – زفير.</a:t>
            </a:r>
            <a:endParaRPr b="0" i="0" sz="4400" u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36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428" name="Google Shape;428;p36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36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0" name="Google Shape;430;p36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431" name="Google Shape;431;p36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432" name="Google Shape;432;p36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33" name="Google Shape;433;p36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34" name="Google Shape;434;p36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435" name="Google Shape;435;p3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36" name="Google Shape;436;p36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37" name="Google Shape;437;p36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438" name="Google Shape;438;p36"/>
          <p:cNvSpPr txBox="1"/>
          <p:nvPr/>
        </p:nvSpPr>
        <p:spPr>
          <a:xfrm>
            <a:off x="1285875" y="3929062"/>
            <a:ext cx="6953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18- قال شاعر يرثي ابناً له اسمه يحيى: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وسميته يحيى ليحيا فلم يكن	</a:t>
            </a:r>
            <a:endParaRPr/>
          </a:p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إلى رد أمر الله فيه سبيل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439" name="Google Shape;439;p36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440" name="Google Shape;440;p36"/>
          <p:cNvSpPr txBox="1"/>
          <p:nvPr/>
        </p:nvSpPr>
        <p:spPr>
          <a:xfrm>
            <a:off x="2433637" y="5372100"/>
            <a:ext cx="465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يحيى – يحيا.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5" name="Google Shape;445;p37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446" name="Google Shape;446;p37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37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8" name="Google Shape;448;p37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449" name="Google Shape;449;p37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450" name="Google Shape;450;p37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1" name="Google Shape;451;p37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52" name="Google Shape;452;p37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453" name="Google Shape;453;p3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4" name="Google Shape;454;p37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55" name="Google Shape;455;p37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456" name="Google Shape;456;p37"/>
          <p:cNvSpPr txBox="1"/>
          <p:nvPr/>
        </p:nvSpPr>
        <p:spPr>
          <a:xfrm>
            <a:off x="1285875" y="4143375"/>
            <a:ext cx="7167600" cy="22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19- قال أبو الفتح البستي ناصحاً: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يا من يضيع عمره							مُتماديا في اللهو أمسكْ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واعلم بأنك لا محالة							ذاهب كذاهب أمسك</a:t>
            </a:r>
            <a:endParaRPr/>
          </a:p>
        </p:txBody>
      </p:sp>
      <p:sp>
        <p:nvSpPr>
          <p:cNvPr id="457" name="Google Shape;457;p37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ccc.png" id="462" name="Google Shape;46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812" y="795337"/>
            <a:ext cx="7786687" cy="5195887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38"/>
          <p:cNvSpPr txBox="1"/>
          <p:nvPr/>
        </p:nvSpPr>
        <p:spPr>
          <a:xfrm>
            <a:off x="1881187" y="2071687"/>
            <a:ext cx="6013500" cy="14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موضع الجناس: أمسك – أمسك.</a:t>
            </a:r>
            <a:endParaRPr b="0" i="0" sz="4400" u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نوع الجناس: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39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469" name="Google Shape;469;p39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39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1" name="Google Shape;471;p39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472" name="Google Shape;472;p39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473" name="Google Shape;473;p39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74" name="Google Shape;474;p39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75" name="Google Shape;475;p39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476" name="Google Shape;476;p39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77" name="Google Shape;477;p39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78" name="Google Shape;478;p39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479" name="Google Shape;479;p39"/>
          <p:cNvSpPr txBox="1"/>
          <p:nvPr/>
        </p:nvSpPr>
        <p:spPr>
          <a:xfrm>
            <a:off x="1500187" y="4000500"/>
            <a:ext cx="70248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20- وقال أيضاً: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فهمت كتابك يا سيدي</a:t>
            </a:r>
            <a:endParaRPr/>
          </a:p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فهمت ولا عجب أن أهيما</a:t>
            </a:r>
            <a:endParaRPr/>
          </a:p>
        </p:txBody>
      </p:sp>
      <p:sp>
        <p:nvSpPr>
          <p:cNvPr id="480" name="Google Shape;480;p39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481" name="Google Shape;481;p39"/>
          <p:cNvSpPr txBox="1"/>
          <p:nvPr/>
        </p:nvSpPr>
        <p:spPr>
          <a:xfrm>
            <a:off x="2214562" y="5286375"/>
            <a:ext cx="49926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فهمت – فهمت.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6" name="Google Shape;486;p40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487" name="Google Shape;487;p40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40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9" name="Google Shape;489;p40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490" name="Google Shape;490;p40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491" name="Google Shape;491;p40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92" name="Google Shape;492;p40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3" name="Google Shape;493;p40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494" name="Google Shape;494;p40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95" name="Google Shape;495;p40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96" name="Google Shape;496;p40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497" name="Google Shape;497;p40"/>
          <p:cNvSpPr txBox="1"/>
          <p:nvPr/>
        </p:nvSpPr>
        <p:spPr>
          <a:xfrm>
            <a:off x="1476375" y="3962400"/>
            <a:ext cx="6738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21- قال أحمد البهكلي: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فتاك أتاك يا أبها مشوقاً</a:t>
            </a:r>
            <a:endParaRPr/>
          </a:p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تكاد خطاه تلتهم الطريقا</a:t>
            </a:r>
            <a:endParaRPr/>
          </a:p>
        </p:txBody>
      </p:sp>
      <p:sp>
        <p:nvSpPr>
          <p:cNvPr id="498" name="Google Shape;498;p40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499" name="Google Shape;499;p40"/>
          <p:cNvSpPr txBox="1"/>
          <p:nvPr/>
        </p:nvSpPr>
        <p:spPr>
          <a:xfrm>
            <a:off x="2714625" y="5429250"/>
            <a:ext cx="4518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فتاك – أتاك.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4" name="Google Shape;504;p41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505" name="Google Shape;505;p41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41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7" name="Google Shape;507;p41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508" name="Google Shape;508;p41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509" name="Google Shape;509;p4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10" name="Google Shape;510;p41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1" name="Google Shape;511;p41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512" name="Google Shape;512;p4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13" name="Google Shape;513;p41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14" name="Google Shape;514;p41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515" name="Google Shape;515;p41"/>
          <p:cNvSpPr txBox="1"/>
          <p:nvPr/>
        </p:nvSpPr>
        <p:spPr>
          <a:xfrm>
            <a:off x="2071687" y="4071937"/>
            <a:ext cx="51831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22- قال الفضل بن سهل: ((لا يصلح للصدر إلا واسع الصدر)).</a:t>
            </a:r>
            <a:endParaRPr/>
          </a:p>
        </p:txBody>
      </p:sp>
      <p:sp>
        <p:nvSpPr>
          <p:cNvPr id="516" name="Google Shape;516;p41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517" name="Google Shape;517;p41"/>
          <p:cNvSpPr txBox="1"/>
          <p:nvPr/>
        </p:nvSpPr>
        <p:spPr>
          <a:xfrm>
            <a:off x="2000250" y="5286375"/>
            <a:ext cx="51657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للصدر – الصدر.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42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523" name="Google Shape;523;p42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42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5" name="Google Shape;525;p42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526" name="Google Shape;526;p42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527" name="Google Shape;527;p4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28" name="Google Shape;528;p42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29" name="Google Shape;529;p42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530" name="Google Shape;530;p4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31" name="Google Shape;531;p42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32" name="Google Shape;532;p42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533" name="Google Shape;533;p42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534" name="Google Shape;534;p42"/>
          <p:cNvSpPr txBox="1"/>
          <p:nvPr/>
        </p:nvSpPr>
        <p:spPr>
          <a:xfrm>
            <a:off x="1928812" y="3929062"/>
            <a:ext cx="58722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23- لا تنال الغرر إلا بركوب الغرر</a:t>
            </a:r>
            <a:r>
              <a:rPr b="1" baseline="3000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(2)</a:t>
            </a: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535" name="Google Shape;535;p42"/>
          <p:cNvSpPr txBox="1"/>
          <p:nvPr/>
        </p:nvSpPr>
        <p:spPr>
          <a:xfrm>
            <a:off x="2305050" y="5000625"/>
            <a:ext cx="48609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الغرر – الغرر.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تام.</a:t>
            </a:r>
            <a:endParaRPr/>
          </a:p>
        </p:txBody>
      </p:sp>
      <p:sp>
        <p:nvSpPr>
          <p:cNvPr id="536" name="Google Shape;536;p42"/>
          <p:cNvSpPr txBox="1"/>
          <p:nvPr/>
        </p:nvSpPr>
        <p:spPr>
          <a:xfrm>
            <a:off x="0" y="6149975"/>
            <a:ext cx="4246500" cy="708000"/>
          </a:xfrm>
          <a:prstGeom prst="rect">
            <a:avLst/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38" scaled="0"/>
          </a:gradFill>
          <a:ln cap="flat" cmpd="sng" w="9525">
            <a:solidFill>
              <a:srgbClr val="98B954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0000">
              <a:srgbClr val="000000">
                <a:alpha val="376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Calibri"/>
              <a:buNone/>
            </a:pPr>
            <a:r>
              <a:rPr b="1" i="0" lang="en-US" sz="2000" u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(2) الغرر بضم الغين: جمع غرة, وهي أول الشئ, وبفتحها: الخطر.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oogle Shape;541;p43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542" name="Google Shape;542;p43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43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4" name="Google Shape;544;p43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545" name="Google Shape;545;p43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546" name="Google Shape;546;p43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47" name="Google Shape;547;p43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48" name="Google Shape;548;p43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549" name="Google Shape;549;p4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50" name="Google Shape;550;p43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51" name="Google Shape;551;p43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552" name="Google Shape;552;p43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553" name="Google Shape;553;p43"/>
          <p:cNvSpPr txBox="1"/>
          <p:nvPr/>
        </p:nvSpPr>
        <p:spPr>
          <a:xfrm>
            <a:off x="2557462" y="4070350"/>
            <a:ext cx="42465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24- رحم الله من أمسك ما بين فكيه, وأطلق ما بين كفيه.</a:t>
            </a:r>
            <a:endParaRPr/>
          </a:p>
        </p:txBody>
      </p:sp>
      <p:sp>
        <p:nvSpPr>
          <p:cNvPr id="554" name="Google Shape;554;p43"/>
          <p:cNvSpPr txBox="1"/>
          <p:nvPr/>
        </p:nvSpPr>
        <p:spPr>
          <a:xfrm>
            <a:off x="2500312" y="5214937"/>
            <a:ext cx="45672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فكيه – كفيه.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9" name="Google Shape;559;p44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560" name="Google Shape;560;p44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44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2" name="Google Shape;562;p44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563" name="Google Shape;563;p44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564" name="Google Shape;564;p4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65" name="Google Shape;565;p44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66" name="Google Shape;566;p44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567" name="Google Shape;567;p4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68" name="Google Shape;568;p44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69" name="Google Shape;569;p44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570" name="Google Shape;570;p44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571" name="Google Shape;571;p44"/>
          <p:cNvSpPr txBox="1"/>
          <p:nvPr/>
        </p:nvSpPr>
        <p:spPr>
          <a:xfrm>
            <a:off x="2557462" y="4073525"/>
            <a:ext cx="42465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25- إن الله يمهل ولا يهمل.</a:t>
            </a:r>
            <a:endParaRPr/>
          </a:p>
        </p:txBody>
      </p:sp>
      <p:sp>
        <p:nvSpPr>
          <p:cNvPr id="572" name="Google Shape;572;p44"/>
          <p:cNvSpPr txBox="1"/>
          <p:nvPr/>
        </p:nvSpPr>
        <p:spPr>
          <a:xfrm>
            <a:off x="2290762" y="5214937"/>
            <a:ext cx="47769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يمهل – يهمل.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" name="Google Shape;577;p45"/>
          <p:cNvGrpSpPr/>
          <p:nvPr/>
        </p:nvGrpSpPr>
        <p:grpSpPr>
          <a:xfrm>
            <a:off x="514849" y="2089756"/>
            <a:ext cx="7757095" cy="4354860"/>
            <a:chOff x="0" y="0"/>
            <a:chExt cx="2147483647" cy="2147483647"/>
          </a:xfrm>
        </p:grpSpPr>
        <p:sp>
          <p:nvSpPr>
            <p:cNvPr id="578" name="Google Shape;578;p45"/>
            <p:cNvSpPr/>
            <p:nvPr/>
          </p:nvSpPr>
          <p:spPr>
            <a:xfrm>
              <a:off x="4" y="0"/>
              <a:ext cx="1412817930" cy="1610984737"/>
            </a:xfrm>
            <a:custGeom>
              <a:rect b="b" l="l" r="r" t="t"/>
              <a:pathLst>
                <a:path extrusionOk="0" h="3429816" w="5357849">
                  <a:moveTo>
                    <a:pt x="0" y="0"/>
                  </a:moveTo>
                  <a:lnTo>
                    <a:pt x="3642941" y="0"/>
                  </a:lnTo>
                  <a:lnTo>
                    <a:pt x="3642941" y="0"/>
                  </a:lnTo>
                  <a:cubicBezTo>
                    <a:pt x="3868140" y="0"/>
                    <a:pt x="4091150" y="44359"/>
                    <a:pt x="4299207" y="130540"/>
                  </a:cubicBezTo>
                  <a:cubicBezTo>
                    <a:pt x="4507265" y="216720"/>
                    <a:pt x="4696323" y="343046"/>
                    <a:pt x="4855563" y="502286"/>
                  </a:cubicBezTo>
                  <a:cubicBezTo>
                    <a:pt x="5014803" y="661527"/>
                    <a:pt x="5141128" y="850586"/>
                    <a:pt x="5227308" y="1058643"/>
                  </a:cubicBezTo>
                  <a:cubicBezTo>
                    <a:pt x="5313488" y="1266701"/>
                    <a:pt x="5357847" y="1489711"/>
                    <a:pt x="5357846" y="1714911"/>
                  </a:cubicBezTo>
                  <a:lnTo>
                    <a:pt x="5357849" y="3429816"/>
                  </a:lnTo>
                  <a:lnTo>
                    <a:pt x="1714908" y="3429816"/>
                  </a:lnTo>
                  <a:lnTo>
                    <a:pt x="1714908" y="3429816"/>
                  </a:lnTo>
                  <a:cubicBezTo>
                    <a:pt x="1489708" y="3429815"/>
                    <a:pt x="1266698" y="3385456"/>
                    <a:pt x="1058640" y="3299275"/>
                  </a:cubicBezTo>
                  <a:cubicBezTo>
                    <a:pt x="850583" y="3213095"/>
                    <a:pt x="661524" y="3086770"/>
                    <a:pt x="502284" y="2927530"/>
                  </a:cubicBezTo>
                  <a:cubicBezTo>
                    <a:pt x="343044" y="2768289"/>
                    <a:pt x="216719" y="2579230"/>
                    <a:pt x="130539" y="2371173"/>
                  </a:cubicBezTo>
                  <a:cubicBezTo>
                    <a:pt x="44359" y="2163115"/>
                    <a:pt x="0" y="1940105"/>
                    <a:pt x="1" y="171490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0000"/>
                </a:gs>
                <a:gs pos="50000">
                  <a:srgbClr val="E60000"/>
                </a:gs>
                <a:gs pos="100000">
                  <a:srgbClr val="FF0000"/>
                </a:gs>
              </a:gsLst>
              <a:lin ang="5400012" scaled="0"/>
            </a:gradFill>
            <a:ln cap="flat" cmpd="sng" w="571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45"/>
            <p:cNvSpPr/>
            <p:nvPr/>
          </p:nvSpPr>
          <p:spPr>
            <a:xfrm>
              <a:off x="94187619" y="201652093"/>
              <a:ext cx="2053296039" cy="1945831553"/>
            </a:xfrm>
            <a:custGeom>
              <a:rect b="b" l="l" r="r" t="t"/>
              <a:pathLst>
                <a:path extrusionOk="0" h="4142711" w="7786743">
                  <a:moveTo>
                    <a:pt x="1619013" y="0"/>
                  </a:moveTo>
                  <a:lnTo>
                    <a:pt x="7786743" y="0"/>
                  </a:lnTo>
                  <a:lnTo>
                    <a:pt x="7786743" y="2523698"/>
                  </a:lnTo>
                  <a:lnTo>
                    <a:pt x="7786743" y="2523698"/>
                  </a:lnTo>
                  <a:cubicBezTo>
                    <a:pt x="7786743" y="2736304"/>
                    <a:pt x="7744864" y="2946844"/>
                    <a:pt x="7663502" y="3143267"/>
                  </a:cubicBezTo>
                  <a:cubicBezTo>
                    <a:pt x="7582141" y="3339690"/>
                    <a:pt x="7462880" y="3518177"/>
                    <a:pt x="7312544" y="3668513"/>
                  </a:cubicBezTo>
                  <a:cubicBezTo>
                    <a:pt x="7162208" y="3818849"/>
                    <a:pt x="6983721" y="3938110"/>
                    <a:pt x="6787298" y="4019471"/>
                  </a:cubicBezTo>
                  <a:cubicBezTo>
                    <a:pt x="6590875" y="4100832"/>
                    <a:pt x="6380335" y="4142711"/>
                    <a:pt x="6167729" y="4142710"/>
                  </a:cubicBezTo>
                  <a:lnTo>
                    <a:pt x="0" y="4142711"/>
                  </a:lnTo>
                  <a:lnTo>
                    <a:pt x="0" y="1619013"/>
                  </a:lnTo>
                  <a:lnTo>
                    <a:pt x="0" y="1619013"/>
                  </a:lnTo>
                  <a:cubicBezTo>
                    <a:pt x="0" y="1406406"/>
                    <a:pt x="41879" y="1195866"/>
                    <a:pt x="123240" y="999443"/>
                  </a:cubicBezTo>
                  <a:cubicBezTo>
                    <a:pt x="204602" y="803020"/>
                    <a:pt x="323863" y="624533"/>
                    <a:pt x="474199" y="474198"/>
                  </a:cubicBezTo>
                  <a:cubicBezTo>
                    <a:pt x="624535" y="323862"/>
                    <a:pt x="803022" y="204601"/>
                    <a:pt x="999446" y="123240"/>
                  </a:cubicBezTo>
                  <a:cubicBezTo>
                    <a:pt x="1195869" y="41880"/>
                    <a:pt x="1406409" y="1"/>
                    <a:pt x="1619016" y="2"/>
                  </a:cubicBezTo>
                  <a:close/>
                </a:path>
              </a:pathLst>
            </a:custGeom>
            <a:gradFill>
              <a:gsLst>
                <a:gs pos="0">
                  <a:srgbClr val="0035A0"/>
                </a:gs>
                <a:gs pos="50000">
                  <a:srgbClr val="0051E6"/>
                </a:gs>
                <a:gs pos="100000">
                  <a:srgbClr val="0062FF"/>
                </a:gs>
              </a:gsLst>
              <a:lin ang="5400012" scaled="0"/>
            </a:gradFill>
            <a:ln cap="flat" cmpd="sng" w="254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0" name="Google Shape;580;p45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581" name="Google Shape;581;p45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582" name="Google Shape;582;p4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83" name="Google Shape;583;p45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84" name="Google Shape;584;p45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585" name="Google Shape;585;p45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86" name="Google Shape;586;p45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87" name="Google Shape;587;p45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588" name="Google Shape;588;p45"/>
          <p:cNvSpPr txBox="1"/>
          <p:nvPr/>
        </p:nvSpPr>
        <p:spPr>
          <a:xfrm>
            <a:off x="1476375" y="2997200"/>
            <a:ext cx="6840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1- حدد موضع الجناس, وبين نوعه من الأمثلة التالية:</a:t>
            </a:r>
            <a:endParaRPr/>
          </a:p>
        </p:txBody>
      </p:sp>
      <p:sp>
        <p:nvSpPr>
          <p:cNvPr id="589" name="Google Shape;589;p45"/>
          <p:cNvSpPr txBox="1"/>
          <p:nvPr/>
        </p:nvSpPr>
        <p:spPr>
          <a:xfrm>
            <a:off x="2557462" y="3946525"/>
            <a:ext cx="42465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26- قيل عن ابن القيم رحمه الله: ابن القيّم قيّم في تفكيره.</a:t>
            </a:r>
            <a:endParaRPr/>
          </a:p>
        </p:txBody>
      </p:sp>
      <p:sp>
        <p:nvSpPr>
          <p:cNvPr id="590" name="Google Shape;590;p45"/>
          <p:cNvSpPr txBox="1"/>
          <p:nvPr/>
        </p:nvSpPr>
        <p:spPr>
          <a:xfrm>
            <a:off x="2676525" y="5214937"/>
            <a:ext cx="43911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موضع الجناس: القيم – قيم.</a:t>
            </a:r>
            <a:endParaRPr b="0" i="0" sz="3600" u="none">
              <a:solidFill>
                <a:srgbClr val="FF99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99FF"/>
                </a:solidFill>
                <a:latin typeface="Arial"/>
                <a:ea typeface="Arial"/>
                <a:cs typeface="Arial"/>
                <a:sym typeface="Arial"/>
              </a:rPr>
              <a:t>نوع الجناس: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GBRDR50.WMF" id="595" name="Google Shape;59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33600"/>
            <a:ext cx="9144001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46"/>
          <p:cNvSpPr txBox="1"/>
          <p:nvPr/>
        </p:nvSpPr>
        <p:spPr>
          <a:xfrm>
            <a:off x="2500312" y="2643187"/>
            <a:ext cx="4692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2- استخرج جميع صور الجناس من النصوص التالية:</a:t>
            </a:r>
            <a:endParaRPr/>
          </a:p>
        </p:txBody>
      </p:sp>
      <p:sp>
        <p:nvSpPr>
          <p:cNvPr id="597" name="Google Shape;597;p46"/>
          <p:cNvSpPr txBox="1"/>
          <p:nvPr/>
        </p:nvSpPr>
        <p:spPr>
          <a:xfrm>
            <a:off x="1571625" y="3786187"/>
            <a:ext cx="62721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1- قال البحتري: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فيا لك من من حزمٍ وعزمٍ طواهما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                 جديد الرُّدى تحت الصفا والصفائح</a:t>
            </a:r>
            <a:endParaRPr/>
          </a:p>
        </p:txBody>
      </p:sp>
      <p:grpSp>
        <p:nvGrpSpPr>
          <p:cNvPr id="598" name="Google Shape;598;p46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599" name="Google Shape;599;p46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600" name="Google Shape;600;p4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01" name="Google Shape;601;p46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02" name="Google Shape;602;p46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603" name="Google Shape;603;p46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04" name="Google Shape;604;p46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05" name="Google Shape;605;p46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606" name="Google Shape;606;p46"/>
          <p:cNvSpPr txBox="1"/>
          <p:nvPr/>
        </p:nvSpPr>
        <p:spPr>
          <a:xfrm>
            <a:off x="1285875" y="5286375"/>
            <a:ext cx="70722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(حزم - عزم)، (الصفا - الصفائح): غيرتام.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GBRDR50.WMF" id="611" name="Google Shape;611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33600"/>
            <a:ext cx="9144001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47"/>
          <p:cNvSpPr txBox="1"/>
          <p:nvPr/>
        </p:nvSpPr>
        <p:spPr>
          <a:xfrm>
            <a:off x="2500312" y="2643187"/>
            <a:ext cx="4692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2- استخرج جميع صور الجناس من النصوص التالية:</a:t>
            </a:r>
            <a:endParaRPr/>
          </a:p>
        </p:txBody>
      </p:sp>
      <p:grpSp>
        <p:nvGrpSpPr>
          <p:cNvPr id="613" name="Google Shape;613;p47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614" name="Google Shape;614;p47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615" name="Google Shape;615;p4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16" name="Google Shape;616;p47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17" name="Google Shape;617;p47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618" name="Google Shape;618;p47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19" name="Google Shape;619;p47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20" name="Google Shape;620;p47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621" name="Google Shape;621;p47"/>
          <p:cNvSpPr txBox="1"/>
          <p:nvPr/>
        </p:nvSpPr>
        <p:spPr>
          <a:xfrm>
            <a:off x="1785937" y="3933825"/>
            <a:ext cx="60006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2- وقال أيضاً: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هل لما فات من تلاقِ تلافي</a:t>
            </a:r>
            <a:endParaRPr/>
          </a:p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أم لشاك من الصبابة شافي</a:t>
            </a:r>
            <a:endParaRPr/>
          </a:p>
        </p:txBody>
      </p:sp>
      <p:sp>
        <p:nvSpPr>
          <p:cNvPr id="622" name="Google Shape;622;p47"/>
          <p:cNvSpPr txBox="1"/>
          <p:nvPr/>
        </p:nvSpPr>
        <p:spPr>
          <a:xfrm>
            <a:off x="1285875" y="5572125"/>
            <a:ext cx="67866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(تلاقٍ -  تلافي)، (شاك - شاف):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GBRDR50.WMF" id="627" name="Google Shape;62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33600"/>
            <a:ext cx="9144001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48"/>
          <p:cNvSpPr txBox="1"/>
          <p:nvPr/>
        </p:nvSpPr>
        <p:spPr>
          <a:xfrm>
            <a:off x="2500312" y="2643187"/>
            <a:ext cx="4692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2- استخرج جميع صور الجناس من النصوص التالية:</a:t>
            </a:r>
            <a:endParaRPr/>
          </a:p>
        </p:txBody>
      </p:sp>
      <p:grpSp>
        <p:nvGrpSpPr>
          <p:cNvPr id="629" name="Google Shape;629;p48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630" name="Google Shape;630;p48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631" name="Google Shape;631;p4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32" name="Google Shape;632;p48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33" name="Google Shape;633;p48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634" name="Google Shape;634;p48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35" name="Google Shape;635;p48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36" name="Google Shape;636;p48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637" name="Google Shape;637;p48"/>
          <p:cNvSpPr txBox="1"/>
          <p:nvPr/>
        </p:nvSpPr>
        <p:spPr>
          <a:xfrm>
            <a:off x="1000125" y="3786187"/>
            <a:ext cx="6737400" cy="22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3- قال البهاء زهير: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أشكو وأشكر فعله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فاعجب لشاكٍ منه شاكر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طرفي وطرف النجم فيــ	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ــك كلاهما ساهٍ وساهر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GBRDR50.WMF" id="642" name="Google Shape;64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33600"/>
            <a:ext cx="9144001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9"/>
          <p:cNvSpPr txBox="1"/>
          <p:nvPr/>
        </p:nvSpPr>
        <p:spPr>
          <a:xfrm>
            <a:off x="2500312" y="2643187"/>
            <a:ext cx="4692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2- استخرج جميع صور الجناس من النصوص التالية:</a:t>
            </a:r>
            <a:endParaRPr/>
          </a:p>
        </p:txBody>
      </p:sp>
      <p:grpSp>
        <p:nvGrpSpPr>
          <p:cNvPr id="644" name="Google Shape;644;p49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645" name="Google Shape;645;p49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646" name="Google Shape;646;p49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47" name="Google Shape;647;p49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8" name="Google Shape;648;p49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649" name="Google Shape;649;p49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50" name="Google Shape;650;p49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51" name="Google Shape;651;p49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652" name="Google Shape;652;p49"/>
          <p:cNvSpPr txBox="1"/>
          <p:nvPr/>
        </p:nvSpPr>
        <p:spPr>
          <a:xfrm>
            <a:off x="2214562" y="4500562"/>
            <a:ext cx="55008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(أشكو - أشكر)، (شاك - شاكر)، (ساه - ساهر):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GBRDR50.WMF" id="657" name="Google Shape;657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33600"/>
            <a:ext cx="9144001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50"/>
          <p:cNvSpPr txBox="1"/>
          <p:nvPr/>
        </p:nvSpPr>
        <p:spPr>
          <a:xfrm>
            <a:off x="2500312" y="2643187"/>
            <a:ext cx="4692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2- استخرج جميع صور الجناس من النصوص التالية:</a:t>
            </a:r>
            <a:endParaRPr/>
          </a:p>
        </p:txBody>
      </p:sp>
      <p:grpSp>
        <p:nvGrpSpPr>
          <p:cNvPr id="659" name="Google Shape;659;p50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660" name="Google Shape;660;p50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661" name="Google Shape;661;p50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2" name="Google Shape;662;p50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63" name="Google Shape;663;p50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664" name="Google Shape;664;p50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5" name="Google Shape;665;p50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66" name="Google Shape;666;p50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667" name="Google Shape;667;p50"/>
          <p:cNvSpPr txBox="1"/>
          <p:nvPr/>
        </p:nvSpPr>
        <p:spPr>
          <a:xfrm>
            <a:off x="1785937" y="3857625"/>
            <a:ext cx="5904000" cy="22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4- قال أبو الفتح البستي وهو يمدح: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بسيف الدولة اتسقت أمور						رأيناها مُبددة النظام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سما وحمى بني سامٍ وحامٍ						فليس كمثله سامٍ وحامٍ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GBRDR50.WMF" id="672" name="Google Shape;67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33600"/>
            <a:ext cx="9144001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51"/>
          <p:cNvSpPr txBox="1"/>
          <p:nvPr/>
        </p:nvSpPr>
        <p:spPr>
          <a:xfrm>
            <a:off x="2500312" y="2643187"/>
            <a:ext cx="4692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2- استخرج جميع صور الجناس من النصوص التالية:</a:t>
            </a:r>
            <a:endParaRPr/>
          </a:p>
        </p:txBody>
      </p:sp>
      <p:grpSp>
        <p:nvGrpSpPr>
          <p:cNvPr id="674" name="Google Shape;674;p51"/>
          <p:cNvGrpSpPr/>
          <p:nvPr/>
        </p:nvGrpSpPr>
        <p:grpSpPr>
          <a:xfrm>
            <a:off x="3677834" y="36024"/>
            <a:ext cx="5238763" cy="2389142"/>
            <a:chOff x="0" y="0"/>
            <a:chExt cx="2147483647" cy="2147483647"/>
          </a:xfrm>
        </p:grpSpPr>
        <p:grpSp>
          <p:nvGrpSpPr>
            <p:cNvPr id="675" name="Google Shape;675;p51"/>
            <p:cNvGrpSpPr/>
            <p:nvPr/>
          </p:nvGrpSpPr>
          <p:grpSpPr>
            <a:xfrm>
              <a:off x="5529786" y="-8"/>
              <a:ext cx="2141953891" cy="2008153813"/>
              <a:chOff x="0" y="0"/>
              <a:chExt cx="2147483647" cy="2147483531"/>
            </a:xfrm>
          </p:grpSpPr>
          <p:pic>
            <p:nvPicPr>
              <p:cNvPr id="676" name="Google Shape;676;p5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9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77" name="Google Shape;677;p51"/>
              <p:cNvSpPr txBox="1"/>
              <p:nvPr/>
            </p:nvSpPr>
            <p:spPr>
              <a:xfrm>
                <a:off x="30295424" y="56128935"/>
                <a:ext cx="1971785603" cy="1741204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78" name="Google Shape;678;p51"/>
            <p:cNvGrpSpPr/>
            <p:nvPr/>
          </p:nvGrpSpPr>
          <p:grpSpPr>
            <a:xfrm>
              <a:off x="-6" y="144572852"/>
              <a:ext cx="2130054098" cy="2002910483"/>
              <a:chOff x="0" y="0"/>
              <a:chExt cx="2147483597" cy="2147483414"/>
            </a:xfrm>
          </p:grpSpPr>
          <p:pic>
            <p:nvPicPr>
              <p:cNvPr id="679" name="Google Shape;679;p51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0" y="0"/>
                <a:ext cx="2147483647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80" name="Google Shape;680;p51"/>
              <p:cNvSpPr txBox="1"/>
              <p:nvPr/>
            </p:nvSpPr>
            <p:spPr>
              <a:xfrm rot="10800000">
                <a:off x="21819981" y="54288530"/>
                <a:ext cx="1982801165" cy="1745763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81" name="Google Shape;681;p51"/>
          <p:cNvSpPr txBox="1"/>
          <p:nvPr/>
        </p:nvSpPr>
        <p:spPr>
          <a:xfrm>
            <a:off x="4421187" y="593725"/>
            <a:ext cx="381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تدريبات</a:t>
            </a:r>
            <a:endParaRPr/>
          </a:p>
        </p:txBody>
      </p:sp>
      <p:sp>
        <p:nvSpPr>
          <p:cNvPr id="682" name="Google Shape;682;p51"/>
          <p:cNvSpPr txBox="1"/>
          <p:nvPr/>
        </p:nvSpPr>
        <p:spPr>
          <a:xfrm>
            <a:off x="2214562" y="4500562"/>
            <a:ext cx="5500800" cy="13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(سما - حمى)، (سام - حام): غير تام.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NR029.WMF" id="687" name="Google Shape;68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0" y="908050"/>
            <a:ext cx="6215062" cy="5473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52"/>
          <p:cNvSpPr txBox="1"/>
          <p:nvPr/>
        </p:nvSpPr>
        <p:spPr>
          <a:xfrm rot="-720060">
            <a:off x="1879568" y="2060532"/>
            <a:ext cx="5429262" cy="11906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3- أكمل العبارات التالية بما يؤلف جناساً مع إحدى كلماتها:</a:t>
            </a:r>
            <a:endParaRPr/>
          </a:p>
        </p:txBody>
      </p:sp>
      <p:sp>
        <p:nvSpPr>
          <p:cNvPr id="689" name="Google Shape;689;p52"/>
          <p:cNvSpPr txBox="1"/>
          <p:nvPr/>
        </p:nvSpPr>
        <p:spPr>
          <a:xfrm rot="-600053">
            <a:off x="2127255" y="3473417"/>
            <a:ext cx="4916405" cy="10777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1- من يجدّ في عمله</a:t>
            </a:r>
            <a:r>
              <a:rPr b="0" i="0" lang="en-US" sz="16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………………………………….………….</a:t>
            </a:r>
            <a:r>
              <a:rPr b="0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690" name="Google Shape;690;p52"/>
          <p:cNvSpPr txBox="1"/>
          <p:nvPr/>
        </p:nvSpPr>
        <p:spPr>
          <a:xfrm rot="-599992">
            <a:off x="2320964" y="4062405"/>
            <a:ext cx="4168832" cy="768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يجدْ ثمرته.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NR029.WMF" id="695" name="Google Shape;69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0" y="908050"/>
            <a:ext cx="6215062" cy="5473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53"/>
          <p:cNvSpPr txBox="1"/>
          <p:nvPr/>
        </p:nvSpPr>
        <p:spPr>
          <a:xfrm rot="-720060">
            <a:off x="1879568" y="2060532"/>
            <a:ext cx="5429262" cy="11906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3- أكمل العبارات التالية بما يؤلف جناساً مع إحدى كلماتها:</a:t>
            </a:r>
            <a:endParaRPr/>
          </a:p>
        </p:txBody>
      </p:sp>
      <p:sp>
        <p:nvSpPr>
          <p:cNvPr id="697" name="Google Shape;697;p53"/>
          <p:cNvSpPr txBox="1"/>
          <p:nvPr/>
        </p:nvSpPr>
        <p:spPr>
          <a:xfrm rot="-600053">
            <a:off x="2141542" y="3247992"/>
            <a:ext cx="4916405" cy="10777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2- يجب على من يعلم حكما أن</a:t>
            </a:r>
            <a:r>
              <a:rPr b="0" i="0" lang="en-US" sz="16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………………………………………..…………..</a:t>
            </a:r>
            <a:r>
              <a:rPr b="0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698" name="Google Shape;698;p53"/>
          <p:cNvSpPr txBox="1"/>
          <p:nvPr/>
        </p:nvSpPr>
        <p:spPr>
          <a:xfrm rot="-599992">
            <a:off x="2404988" y="3892564"/>
            <a:ext cx="4168832" cy="831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يعلمَه غيره.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NR029.WMF" id="703" name="Google Shape;703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0" y="908050"/>
            <a:ext cx="6215062" cy="5473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54"/>
          <p:cNvSpPr txBox="1"/>
          <p:nvPr/>
        </p:nvSpPr>
        <p:spPr>
          <a:xfrm rot="-720060">
            <a:off x="1879568" y="2060532"/>
            <a:ext cx="5429262" cy="11906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3- أكمل العبارات التالية بما يؤلف جناساً مع إحدى كلماتها:</a:t>
            </a:r>
            <a:endParaRPr/>
          </a:p>
        </p:txBody>
      </p:sp>
      <p:sp>
        <p:nvSpPr>
          <p:cNvPr id="705" name="Google Shape;705;p54"/>
          <p:cNvSpPr txBox="1"/>
          <p:nvPr/>
        </p:nvSpPr>
        <p:spPr>
          <a:xfrm rot="-600053">
            <a:off x="2141542" y="3321017"/>
            <a:ext cx="4916405" cy="10777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3- سأل الأستاذ سؤالاً, و</a:t>
            </a:r>
            <a:r>
              <a:rPr b="0" i="0" lang="en-US" sz="11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…………………………………………………………………………..</a:t>
            </a:r>
            <a:r>
              <a:rPr b="0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706" name="Google Shape;706;p54"/>
          <p:cNvSpPr txBox="1"/>
          <p:nvPr/>
        </p:nvSpPr>
        <p:spPr>
          <a:xfrm rot="-599924">
            <a:off x="1892336" y="4037062"/>
            <a:ext cx="4846612" cy="707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فأجاب الطالب الأستاذَ.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NR029.WMF" id="711" name="Google Shape;711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0" y="908050"/>
            <a:ext cx="6215062" cy="5473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55"/>
          <p:cNvSpPr txBox="1"/>
          <p:nvPr/>
        </p:nvSpPr>
        <p:spPr>
          <a:xfrm rot="-720060">
            <a:off x="1879568" y="2060532"/>
            <a:ext cx="5429262" cy="11906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3- أكمل العبارات التالية بما يؤلف جناساً مع إحدى كلماتها:</a:t>
            </a:r>
            <a:endParaRPr/>
          </a:p>
        </p:txBody>
      </p:sp>
      <p:sp>
        <p:nvSpPr>
          <p:cNvPr id="713" name="Google Shape;713;p55"/>
          <p:cNvSpPr txBox="1"/>
          <p:nvPr/>
        </p:nvSpPr>
        <p:spPr>
          <a:xfrm rot="-600053">
            <a:off x="2141542" y="3321017"/>
            <a:ext cx="4916405" cy="10777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4- سألت رجلا حزينا: مالك؟ </a:t>
            </a:r>
            <a:r>
              <a:rPr b="0" i="0" lang="en-US" sz="16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………………………………….……………</a:t>
            </a:r>
            <a:r>
              <a:rPr b="0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714" name="Google Shape;714;p55"/>
          <p:cNvSpPr txBox="1"/>
          <p:nvPr/>
        </p:nvSpPr>
        <p:spPr>
          <a:xfrm rot="-600046">
            <a:off x="2106532" y="3771883"/>
            <a:ext cx="4975196" cy="831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فقال مالي قد ضاع.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NR029.WMF" id="719" name="Google Shape;719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0" y="908050"/>
            <a:ext cx="6215062" cy="5473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56"/>
          <p:cNvSpPr txBox="1"/>
          <p:nvPr/>
        </p:nvSpPr>
        <p:spPr>
          <a:xfrm rot="-720060">
            <a:off x="1879568" y="2060532"/>
            <a:ext cx="5429262" cy="11906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3- أكمل العبارات التالية بما يؤلف جناساً مع إحدى كلماتها:</a:t>
            </a:r>
            <a:endParaRPr/>
          </a:p>
        </p:txBody>
      </p:sp>
      <p:sp>
        <p:nvSpPr>
          <p:cNvPr id="721" name="Google Shape;721;p56"/>
          <p:cNvSpPr txBox="1"/>
          <p:nvPr/>
        </p:nvSpPr>
        <p:spPr>
          <a:xfrm rot="-600053">
            <a:off x="2127255" y="3473417"/>
            <a:ext cx="4916405" cy="10777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5- اللهم كما حسنت خَلقي فـ</a:t>
            </a:r>
            <a:r>
              <a:rPr b="0" i="0" lang="en-US" sz="16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………………………………..………………. </a:t>
            </a:r>
            <a:endParaRPr/>
          </a:p>
        </p:txBody>
      </p:sp>
      <p:sp>
        <p:nvSpPr>
          <p:cNvPr id="722" name="Google Shape;722;p56"/>
          <p:cNvSpPr txBox="1"/>
          <p:nvPr/>
        </p:nvSpPr>
        <p:spPr>
          <a:xfrm rot="-599992">
            <a:off x="2333551" y="3964001"/>
            <a:ext cx="4168832" cy="831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فحسن خُلقي.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NR029.WMF" id="727" name="Google Shape;72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0" y="908050"/>
            <a:ext cx="6215062" cy="5473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7"/>
          <p:cNvSpPr txBox="1"/>
          <p:nvPr/>
        </p:nvSpPr>
        <p:spPr>
          <a:xfrm rot="-720060">
            <a:off x="1879568" y="2060532"/>
            <a:ext cx="5429262" cy="11906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3- أكمل العبارات التالية بما يؤلف جناساً مع إحدى كلماتها:</a:t>
            </a:r>
            <a:endParaRPr/>
          </a:p>
        </p:txBody>
      </p:sp>
      <p:sp>
        <p:nvSpPr>
          <p:cNvPr id="729" name="Google Shape;729;p57"/>
          <p:cNvSpPr txBox="1"/>
          <p:nvPr/>
        </p:nvSpPr>
        <p:spPr>
          <a:xfrm rot="-600053">
            <a:off x="2141542" y="3321017"/>
            <a:ext cx="4916405" cy="10777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6- ما أطال عبد الأمل إلا</a:t>
            </a:r>
            <a:r>
              <a:rPr b="0" i="0" lang="en-US" sz="18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……………………………….………</a:t>
            </a:r>
            <a:r>
              <a:rPr b="0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730" name="Google Shape;730;p57"/>
          <p:cNvSpPr txBox="1"/>
          <p:nvPr/>
        </p:nvSpPr>
        <p:spPr>
          <a:xfrm rot="-599992">
            <a:off x="2405094" y="3846507"/>
            <a:ext cx="4168832" cy="9239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أساء العمل.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0_747c4_24473c79_L.png" id="735" name="Google Shape;735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9144000" cy="63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58"/>
          <p:cNvSpPr txBox="1"/>
          <p:nvPr/>
        </p:nvSpPr>
        <p:spPr>
          <a:xfrm>
            <a:off x="1214437" y="1428750"/>
            <a:ext cx="67866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4- ألف جملاً مفيدة بليغة تشتمل على جناس بين كل كلمتين من الكلمات التالية:</a:t>
            </a:r>
            <a:endParaRPr/>
          </a:p>
        </p:txBody>
      </p:sp>
      <p:sp>
        <p:nvSpPr>
          <p:cNvPr id="737" name="Google Shape;737;p58"/>
          <p:cNvSpPr txBox="1"/>
          <p:nvPr/>
        </p:nvSpPr>
        <p:spPr>
          <a:xfrm>
            <a:off x="2500312" y="2643187"/>
            <a:ext cx="4246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1- عالِم, وعالَم.</a:t>
            </a:r>
            <a:endParaRPr/>
          </a:p>
        </p:txBody>
      </p:sp>
      <p:sp>
        <p:nvSpPr>
          <p:cNvPr id="738" name="Google Shape;738;p58"/>
          <p:cNvSpPr txBox="1"/>
          <p:nvPr/>
        </p:nvSpPr>
        <p:spPr>
          <a:xfrm>
            <a:off x="1785937" y="4071937"/>
            <a:ext cx="5500800" cy="13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التقيت عالماً نهل العالم من علمه.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0_747c4_24473c79_L.png" id="743" name="Google Shape;74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9144000" cy="63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59"/>
          <p:cNvSpPr txBox="1"/>
          <p:nvPr/>
        </p:nvSpPr>
        <p:spPr>
          <a:xfrm>
            <a:off x="1214437" y="1428750"/>
            <a:ext cx="67866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4- ألف جملاً مفيدة بليغة تشتمل على جناس بين كل كلمتين من الكلمات التالية:</a:t>
            </a:r>
            <a:endParaRPr/>
          </a:p>
        </p:txBody>
      </p:sp>
      <p:sp>
        <p:nvSpPr>
          <p:cNvPr id="745" name="Google Shape;745;p59"/>
          <p:cNvSpPr txBox="1"/>
          <p:nvPr/>
        </p:nvSpPr>
        <p:spPr>
          <a:xfrm>
            <a:off x="2643187" y="2571750"/>
            <a:ext cx="4246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2- آمال, وآجال.</a:t>
            </a:r>
            <a:endParaRPr/>
          </a:p>
        </p:txBody>
      </p:sp>
      <p:sp>
        <p:nvSpPr>
          <p:cNvPr id="746" name="Google Shape;746;p59"/>
          <p:cNvSpPr txBox="1"/>
          <p:nvPr/>
        </p:nvSpPr>
        <p:spPr>
          <a:xfrm>
            <a:off x="285750" y="3571875"/>
            <a:ext cx="8501100" cy="13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رب آمال قتلتها الآجال.</a:t>
            </a:r>
            <a:endParaRPr b="0" i="0" sz="4000" u="none">
              <a:solidFill>
                <a:srgbClr val="CC00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1" i="0" lang="en-US" sz="32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يارُبَّ آمالٍ لقـوم تَعــاظَمَتْ. فصرَّمتِ الآجالَ طولُ حِبالِـهـا.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0_747c4_24473c79_L.png" id="751" name="Google Shape;751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9144000" cy="63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2" name="Google Shape;752;p60"/>
          <p:cNvSpPr txBox="1"/>
          <p:nvPr/>
        </p:nvSpPr>
        <p:spPr>
          <a:xfrm>
            <a:off x="1214437" y="1428750"/>
            <a:ext cx="67866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4- ألف جملاً مفيدة بليغة تشتمل على جناس بين كل كلمتين من الكلمات التالية:</a:t>
            </a:r>
            <a:endParaRPr/>
          </a:p>
        </p:txBody>
      </p:sp>
      <p:sp>
        <p:nvSpPr>
          <p:cNvPr id="753" name="Google Shape;753;p60"/>
          <p:cNvSpPr txBox="1"/>
          <p:nvPr/>
        </p:nvSpPr>
        <p:spPr>
          <a:xfrm>
            <a:off x="2643187" y="2571750"/>
            <a:ext cx="4246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3- نقيّ, وتقيّ.</a:t>
            </a:r>
            <a:r>
              <a:rPr b="0" i="0" lang="en-US" sz="40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754" name="Google Shape;754;p60"/>
          <p:cNvSpPr txBox="1"/>
          <p:nvPr/>
        </p:nvSpPr>
        <p:spPr>
          <a:xfrm>
            <a:off x="1785937" y="4143375"/>
            <a:ext cx="5500800" cy="13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زين العابدين هذا التقي النقي الطاهر العَلَمُ.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0_747c4_24473c79_L.png" id="759" name="Google Shape;759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9144000" cy="63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61"/>
          <p:cNvSpPr txBox="1"/>
          <p:nvPr/>
        </p:nvSpPr>
        <p:spPr>
          <a:xfrm>
            <a:off x="1214437" y="1428750"/>
            <a:ext cx="67866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4- ألف جملاً مفيدة بليغة تشتمل على جناس بين كل كلمتين من الكلمات التالية:</a:t>
            </a:r>
            <a:endParaRPr/>
          </a:p>
        </p:txBody>
      </p:sp>
      <p:sp>
        <p:nvSpPr>
          <p:cNvPr id="761" name="Google Shape;761;p61"/>
          <p:cNvSpPr txBox="1"/>
          <p:nvPr/>
        </p:nvSpPr>
        <p:spPr>
          <a:xfrm>
            <a:off x="1000125" y="2571750"/>
            <a:ext cx="7358100" cy="13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4- الرياض (عاصمة المملكة العربية السعودية), والرياض (جمع روضة).</a:t>
            </a:r>
            <a:endParaRPr/>
          </a:p>
        </p:txBody>
      </p:sp>
      <p:sp>
        <p:nvSpPr>
          <p:cNvPr id="762" name="Google Shape;762;p61"/>
          <p:cNvSpPr txBox="1"/>
          <p:nvPr/>
        </p:nvSpPr>
        <p:spPr>
          <a:xfrm>
            <a:off x="1785937" y="4143375"/>
            <a:ext cx="5500800" cy="13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حزنت الرياض على اندثار الرياض.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0_747c4_24473c79_L.png" id="767" name="Google Shape;76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9144000" cy="63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62"/>
          <p:cNvSpPr txBox="1"/>
          <p:nvPr/>
        </p:nvSpPr>
        <p:spPr>
          <a:xfrm>
            <a:off x="1214437" y="1428750"/>
            <a:ext cx="67866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4- ألف جملاً مفيدة بليغة تشتمل على جناس بين كل كلمتين من الكلمات التالية:</a:t>
            </a:r>
            <a:endParaRPr/>
          </a:p>
        </p:txBody>
      </p:sp>
      <p:sp>
        <p:nvSpPr>
          <p:cNvPr id="769" name="Google Shape;769;p62"/>
          <p:cNvSpPr txBox="1"/>
          <p:nvPr/>
        </p:nvSpPr>
        <p:spPr>
          <a:xfrm>
            <a:off x="1000125" y="2571750"/>
            <a:ext cx="7358100" cy="13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5- عسير (منطقة في المملكة العربية السعودية), وعسير (صعب. </a:t>
            </a:r>
            <a:endParaRPr/>
          </a:p>
        </p:txBody>
      </p:sp>
      <p:sp>
        <p:nvSpPr>
          <p:cNvPr id="770" name="Google Shape;770;p62"/>
          <p:cNvSpPr txBox="1"/>
          <p:nvPr/>
        </p:nvSpPr>
        <p:spPr>
          <a:xfrm>
            <a:off x="1643062" y="4643437"/>
            <a:ext cx="5500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كان الطريق إلى عسير عسيرا.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0_747c4_24473c79_L.png" id="775" name="Google Shape;77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9144000" cy="63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63"/>
          <p:cNvSpPr txBox="1"/>
          <p:nvPr/>
        </p:nvSpPr>
        <p:spPr>
          <a:xfrm>
            <a:off x="1214437" y="1428750"/>
            <a:ext cx="67866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4- ألف جملاً مفيدة بليغة تشتمل على جناس بين كل كلمتين من الكلمات التالية:</a:t>
            </a:r>
            <a:endParaRPr/>
          </a:p>
        </p:txBody>
      </p:sp>
      <p:sp>
        <p:nvSpPr>
          <p:cNvPr id="777" name="Google Shape;777;p63"/>
          <p:cNvSpPr txBox="1"/>
          <p:nvPr/>
        </p:nvSpPr>
        <p:spPr>
          <a:xfrm>
            <a:off x="1000125" y="2571750"/>
            <a:ext cx="7358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6- عسير (صعب), ويسير (سهل).</a:t>
            </a:r>
            <a:endParaRPr/>
          </a:p>
        </p:txBody>
      </p:sp>
      <p:sp>
        <p:nvSpPr>
          <p:cNvPr id="778" name="Google Shape;778;p63"/>
          <p:cNvSpPr txBox="1"/>
          <p:nvPr/>
        </p:nvSpPr>
        <p:spPr>
          <a:xfrm>
            <a:off x="1714500" y="3929062"/>
            <a:ext cx="5500800" cy="13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يا من كل عسير عليه يسير يسر لي أمري.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0_747c4_24473c79_L.png" id="783" name="Google Shape;783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9144000" cy="63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64"/>
          <p:cNvSpPr txBox="1"/>
          <p:nvPr/>
        </p:nvSpPr>
        <p:spPr>
          <a:xfrm>
            <a:off x="1214437" y="1428750"/>
            <a:ext cx="67866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4- ألف جملاً مفيدة بليغة تشتمل على جناس بين كل كلمتين من الكلمات التالية:</a:t>
            </a:r>
            <a:endParaRPr/>
          </a:p>
        </p:txBody>
      </p:sp>
      <p:sp>
        <p:nvSpPr>
          <p:cNvPr id="785" name="Google Shape;785;p64"/>
          <p:cNvSpPr txBox="1"/>
          <p:nvPr/>
        </p:nvSpPr>
        <p:spPr>
          <a:xfrm>
            <a:off x="1000125" y="2571750"/>
            <a:ext cx="7358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7- بَلَغَ (وصل), غَلَبَ (قهر).</a:t>
            </a:r>
            <a:endParaRPr/>
          </a:p>
        </p:txBody>
      </p:sp>
      <p:sp>
        <p:nvSpPr>
          <p:cNvPr id="786" name="Google Shape;786;p64"/>
          <p:cNvSpPr txBox="1"/>
          <p:nvPr/>
        </p:nvSpPr>
        <p:spPr>
          <a:xfrm>
            <a:off x="1714500" y="3929062"/>
            <a:ext cx="5500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غلب السخط من بلغ الرضا.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0_747c4_24473c79_L.png" id="791" name="Google Shape;791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9144000" cy="63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65"/>
          <p:cNvSpPr txBox="1"/>
          <p:nvPr/>
        </p:nvSpPr>
        <p:spPr>
          <a:xfrm>
            <a:off x="1214437" y="1428750"/>
            <a:ext cx="67866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4- ألف جملاً مفيدة بليغة تشتمل على جناس بين كل كلمتين من الكلمات التالية:</a:t>
            </a:r>
            <a:endParaRPr/>
          </a:p>
        </p:txBody>
      </p:sp>
      <p:sp>
        <p:nvSpPr>
          <p:cNvPr id="793" name="Google Shape;793;p65"/>
          <p:cNvSpPr txBox="1"/>
          <p:nvPr/>
        </p:nvSpPr>
        <p:spPr>
          <a:xfrm>
            <a:off x="1000125" y="2571750"/>
            <a:ext cx="7358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8- عاد (رجع), عاد (زار مريضاً)</a:t>
            </a:r>
            <a:endParaRPr/>
          </a:p>
        </p:txBody>
      </p:sp>
      <p:sp>
        <p:nvSpPr>
          <p:cNvPr id="794" name="Google Shape;794;p65"/>
          <p:cNvSpPr txBox="1"/>
          <p:nvPr/>
        </p:nvSpPr>
        <p:spPr>
          <a:xfrm>
            <a:off x="1714500" y="3929062"/>
            <a:ext cx="5500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عاد من سفره فعاد مريضًا.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0_747c4_24473c79_L.png" id="799" name="Google Shape;79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9144000" cy="63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66"/>
          <p:cNvSpPr txBox="1"/>
          <p:nvPr/>
        </p:nvSpPr>
        <p:spPr>
          <a:xfrm>
            <a:off x="1214437" y="1428750"/>
            <a:ext cx="67866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4- ألف جملاً مفيدة بليغة تشتمل على جناس بين كل كلمتين من الكلمات التالية:</a:t>
            </a:r>
            <a:endParaRPr/>
          </a:p>
        </p:txBody>
      </p:sp>
      <p:sp>
        <p:nvSpPr>
          <p:cNvPr id="801" name="Google Shape;801;p66"/>
          <p:cNvSpPr txBox="1"/>
          <p:nvPr/>
        </p:nvSpPr>
        <p:spPr>
          <a:xfrm>
            <a:off x="1000125" y="2571750"/>
            <a:ext cx="7358100" cy="13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9- راشد (بمعنى مهتدٍ), ورائد (بمعنى قائد).</a:t>
            </a:r>
            <a:endParaRPr/>
          </a:p>
        </p:txBody>
      </p:sp>
      <p:sp>
        <p:nvSpPr>
          <p:cNvPr id="802" name="Google Shape;802;p66"/>
          <p:cNvSpPr txBox="1"/>
          <p:nvPr/>
        </p:nvSpPr>
        <p:spPr>
          <a:xfrm>
            <a:off x="1785937" y="4286250"/>
            <a:ext cx="5500800" cy="13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قال الراشد: الرائد الحق هو النبي صلى الله عليه وسلم.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0_747c4_24473c79_L.png" id="807" name="Google Shape;807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9144000" cy="63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67"/>
          <p:cNvSpPr txBox="1"/>
          <p:nvPr/>
        </p:nvSpPr>
        <p:spPr>
          <a:xfrm>
            <a:off x="1214437" y="1428750"/>
            <a:ext cx="67866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4- ألف جملاً مفيدة بليغة تشتمل على جناس بين كل كلمتين من الكلمات التالية:</a:t>
            </a:r>
            <a:endParaRPr/>
          </a:p>
        </p:txBody>
      </p:sp>
      <p:sp>
        <p:nvSpPr>
          <p:cNvPr id="809" name="Google Shape;809;p67"/>
          <p:cNvSpPr txBox="1"/>
          <p:nvPr/>
        </p:nvSpPr>
        <p:spPr>
          <a:xfrm>
            <a:off x="1000125" y="2571750"/>
            <a:ext cx="7358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10- مُنى (جمع أمنية), ومُنازل (مقاتل).</a:t>
            </a:r>
            <a:endParaRPr/>
          </a:p>
        </p:txBody>
      </p:sp>
      <p:sp>
        <p:nvSpPr>
          <p:cNvPr id="810" name="Google Shape;810;p67"/>
          <p:cNvSpPr txBox="1"/>
          <p:nvPr/>
        </p:nvSpPr>
        <p:spPr>
          <a:xfrm>
            <a:off x="1785937" y="4286250"/>
            <a:ext cx="5500800" cy="13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CC00CC"/>
                </a:solidFill>
                <a:latin typeface="Arial"/>
                <a:ea typeface="Arial"/>
                <a:cs typeface="Arial"/>
                <a:sym typeface="Arial"/>
              </a:rPr>
              <a:t>من منى المنازل الشهادة في سبيل الله.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6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