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9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D008B8-61AE-4FB4-B6AA-1F5EFD343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164294F5-44E5-4DE6-910D-BF5090AF4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1EF9703-285A-44BD-A763-C4BD0F736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D32ADE3-64E4-4791-9895-3E5913639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D4A2DE6-D712-47B0-AB30-AD7648680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20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F5DE5A-EDF3-46DE-9775-B33338450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043E322-57A8-4560-AD15-50E156279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96202B5-D124-49CB-8871-65366948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8BAB768-4DD5-4521-8440-E6628F37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6CEC471-C666-4E60-B49C-15CCFD761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32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A823C2-0D3A-4230-9983-94875F4AD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CE79C57-0A2C-462D-A12C-80C3B4F56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09F93B5-A9FE-4F5F-B339-CD6E33C90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A49B44A-04F1-4373-8B58-35004D3A6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FD0B8CE-05E9-40A5-A96E-DD4064650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34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7C27ACE-FBB6-4DBE-9089-E3423DEC6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E2F10B-7FDA-452A-BC2E-958B7ABC6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F03EE83-F2D4-4683-A91E-33786DC71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AFB8E78-1D59-4F91-BD60-B712846B3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EB67F05-B4D8-4607-B266-0CE1467FE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27C2E95-65EB-4BE7-A365-8F41483B1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02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E18100C-F07B-475F-A044-E9287AEE8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F0F7FA9-6FC2-45D2-AD9A-CCE8D5C3C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5189020-1DF6-462E-850C-AF786D26B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8FA4DE6-EB0D-4874-9807-3B59F009B5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5ED2C50B-1622-47A0-98B7-86D234FC5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CEC4E44-0A7E-4CF2-8F2F-3ED91F9A5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6035010E-D20A-467C-B497-603DB6F1F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6A9AC97-E279-4796-A7C1-B819F436D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2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43379D-7D17-48E4-AFE7-41B5996D1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8DC19F0-C54A-4BA5-A3E4-45ABE76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A9B2FC4B-4D0F-4B3A-8D58-3B7708065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A603285-9225-4DC8-89D5-28D681B22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98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9C23C57-1EF4-4070-87F8-CCCE3D672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0674F95-72E2-4400-B67C-8BAF37807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42AC705-E7DB-4E36-9297-D18A4BB3C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79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128659C-9A3A-4141-B023-438C69E24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A0F4DBD-384D-462A-A16A-C6A6E2FFF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1BE284A-69E6-42ED-9A92-0FCC87B3E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D45EC65-7ED1-4905-8C9B-BD3C57208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2F7DB6D-F104-4A48-9828-700F3744B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F7B6A49-5869-48DC-8C59-57506BBB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164A304-1EEF-46DE-9CEC-47E1963F1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B8ABED61-358E-46B2-9D17-6743D64F19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73C7FBF-A5F6-435C-8FBC-7DF0B1470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A929E8C-F5BD-45B7-B0C0-88D3E2C00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9CF64C2-9C2C-4D59-8079-97E667114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12F5881-6347-4A0D-83B7-3C5ED377F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0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D4A6328-68DE-4F7D-9A6D-56DDFFC7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BC5640B-E14D-4CF1-BB1F-E85B6EE65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B25D1F-CFD4-49DC-B400-056CAD043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FF6267C-975C-4D3D-8A59-0125C4FB7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7F495E-57BE-4545-B2E5-A90451766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3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00A4C99E-DE8E-4F26-BEE0-A2D457D82E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D3CA9C6-9D7D-4143-974F-AAACE6474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E2592C0-6399-43CE-B05D-FBA13C39F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624AE36-E754-425E-B130-2DF76C62C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52420FC-9FC1-436C-B168-1A869796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8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F07CB3CB-57D4-4BA9-B017-CBC9E1420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4A363BB-F4DA-418B-9B79-C3C43BAD0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325CB04-1753-49B0-9A52-AA9DC5DD7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4462D-4ABD-4614-83A4-269FD2B4A505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FA869C4-D47F-44AC-BEB2-1EF23D2B0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C39EB9D-43C0-4C87-94D3-9888B0339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F7AB1-F01F-419A-B0D5-12C72602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6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7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9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8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microsoft.com/office/2007/relationships/hdphoto" Target="../media/hdphoto10.wdp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microsoft.com/office/2007/relationships/hdphoto" Target="../media/hdphoto15.wdp"/><Relationship Id="rId17" Type="http://schemas.microsoft.com/office/2007/relationships/hdphoto" Target="../media/hdphoto17.wdp"/><Relationship Id="rId2" Type="http://schemas.openxmlformats.org/officeDocument/2006/relationships/image" Target="../media/image33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5" Type="http://schemas.microsoft.com/office/2007/relationships/hdphoto" Target="../media/hdphoto16.wdp"/><Relationship Id="rId10" Type="http://schemas.microsoft.com/office/2007/relationships/hdphoto" Target="../media/hdphoto14.wdp"/><Relationship Id="rId19" Type="http://schemas.microsoft.com/office/2007/relationships/hdphoto" Target="../media/hdphoto18.wdp"/><Relationship Id="rId4" Type="http://schemas.microsoft.com/office/2007/relationships/hdphoto" Target="../media/hdphoto11.wdp"/><Relationship Id="rId9" Type="http://schemas.openxmlformats.org/officeDocument/2006/relationships/image" Target="../media/image37.png"/><Relationship Id="rId1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microsoft.com/office/2007/relationships/hdphoto" Target="../media/hdphoto24.wdp"/><Relationship Id="rId3" Type="http://schemas.microsoft.com/office/2007/relationships/hdphoto" Target="../media/hdphoto19.wdp"/><Relationship Id="rId7" Type="http://schemas.microsoft.com/office/2007/relationships/hdphoto" Target="../media/hdphoto21.wdp"/><Relationship Id="rId12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microsoft.com/office/2007/relationships/hdphoto" Target="../media/hdphoto23.wdp"/><Relationship Id="rId5" Type="http://schemas.microsoft.com/office/2007/relationships/hdphoto" Target="../media/hdphoto20.wdp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microsoft.com/office/2007/relationships/hdphoto" Target="../media/hdphoto22.wdp"/><Relationship Id="rId1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23.wdp"/><Relationship Id="rId7" Type="http://schemas.microsoft.com/office/2007/relationships/hdphoto" Target="../media/hdphoto21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microsoft.com/office/2007/relationships/hdphoto" Target="../media/hdphoto24.wdp"/><Relationship Id="rId10" Type="http://schemas.microsoft.com/office/2007/relationships/hdphoto" Target="../media/hdphoto25.wdp"/><Relationship Id="rId4" Type="http://schemas.openxmlformats.org/officeDocument/2006/relationships/image" Target="../media/image48.pn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microsoft.com/office/2007/relationships/hdphoto" Target="../media/hdphoto26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0D774B1-BE22-43B7-AD89-341E59F58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385" y="2676822"/>
            <a:ext cx="8451928" cy="1454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CD64B131-AA60-47A3-8DB0-12DDE3311D64}"/>
              </a:ext>
            </a:extLst>
          </p:cNvPr>
          <p:cNvSpPr txBox="1"/>
          <p:nvPr/>
        </p:nvSpPr>
        <p:spPr>
          <a:xfrm>
            <a:off x="2349385" y="4784476"/>
            <a:ext cx="8451928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AE" sz="2000" b="1" dirty="0"/>
              <a:t>نواتج التعلّم</a:t>
            </a:r>
            <a:endParaRPr lang="en-US" sz="2000" b="1" dirty="0"/>
          </a:p>
          <a:p>
            <a:endParaRPr lang="ar-AE" sz="2000" b="1" dirty="0"/>
          </a:p>
          <a:p>
            <a:r>
              <a:rPr lang="ar-AE" sz="2000" b="1" dirty="0"/>
              <a:t>1.      إيجاد حل أنظمة المعادلات الخطية باستخدام المصفوفات وحذف جاوس.</a:t>
            </a:r>
          </a:p>
          <a:p>
            <a:endParaRPr lang="ar-AE" sz="2000" b="1" dirty="0"/>
          </a:p>
          <a:p>
            <a:r>
              <a:rPr lang="ar-AE" sz="2000" b="1" dirty="0"/>
              <a:t>2.      إيجاد حل أنظمة المعادلات الخطية باستخدام المصفوفات وحذف جاوس-جوردان</a:t>
            </a:r>
            <a:endParaRPr lang="en-US" sz="2000" b="1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37016F8-EF1A-4081-8DF4-9E97B293910F}"/>
              </a:ext>
            </a:extLst>
          </p:cNvPr>
          <p:cNvSpPr txBox="1"/>
          <p:nvPr/>
        </p:nvSpPr>
        <p:spPr>
          <a:xfrm>
            <a:off x="-73355" y="652684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Anas Alqadi</a:t>
            </a:r>
          </a:p>
        </p:txBody>
      </p:sp>
      <p:pic>
        <p:nvPicPr>
          <p:cNvPr id="9" name="Picture 2" descr="Bismillah - بسم الله الرحمن الرحيم">
            <a:extLst>
              <a:ext uri="{FF2B5EF4-FFF2-40B4-BE49-F238E27FC236}">
                <a16:creationId xmlns:a16="http://schemas.microsoft.com/office/drawing/2014/main" id="{FEDD0D99-F44B-4509-8964-E0994D579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667" b="30963"/>
          <a:stretch/>
        </p:blipFill>
        <p:spPr bwMode="auto">
          <a:xfrm>
            <a:off x="9687675" y="191426"/>
            <a:ext cx="2401584" cy="562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D2747D10-8492-435C-A1A6-5D738F477E69}"/>
              </a:ext>
            </a:extLst>
          </p:cNvPr>
          <p:cNvSpPr/>
          <p:nvPr/>
        </p:nvSpPr>
        <p:spPr>
          <a:xfrm>
            <a:off x="102741" y="170463"/>
            <a:ext cx="5195299" cy="5836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2400" b="1" dirty="0">
                <a:solidFill>
                  <a:schemeClr val="tx1"/>
                </a:solidFill>
              </a:rPr>
              <a:t>الوحدة السادسة  : أنظمة المعادلات والمصفوفات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08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37BCAD25-D0CB-4692-BFF6-0C3DE25CA5BA}"/>
              </a:ext>
            </a:extLst>
          </p:cNvPr>
          <p:cNvSpPr/>
          <p:nvPr/>
        </p:nvSpPr>
        <p:spPr>
          <a:xfrm>
            <a:off x="-54368" y="1719804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FA06568-D9C6-4560-B6D4-EDD46A5BB6E4}"/>
              </a:ext>
            </a:extLst>
          </p:cNvPr>
          <p:cNvSpPr/>
          <p:nvPr/>
        </p:nvSpPr>
        <p:spPr>
          <a:xfrm>
            <a:off x="-54368" y="3495596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4D4ECBF-10A1-46CD-A419-46D4E68F8C1D}"/>
              </a:ext>
            </a:extLst>
          </p:cNvPr>
          <p:cNvSpPr/>
          <p:nvPr/>
        </p:nvSpPr>
        <p:spPr>
          <a:xfrm>
            <a:off x="-54368" y="4383492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2496B0E-F94E-43ED-BE3D-6FBEA6BFFC8F}"/>
              </a:ext>
            </a:extLst>
          </p:cNvPr>
          <p:cNvSpPr/>
          <p:nvPr/>
        </p:nvSpPr>
        <p:spPr>
          <a:xfrm>
            <a:off x="-54368" y="5350899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03D8B96-7DC0-4008-8702-AA42DB37D428}"/>
              </a:ext>
            </a:extLst>
          </p:cNvPr>
          <p:cNvSpPr/>
          <p:nvPr/>
        </p:nvSpPr>
        <p:spPr>
          <a:xfrm>
            <a:off x="-54368" y="6238795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7166385-787E-4379-95D5-D66732A43B77}"/>
              </a:ext>
            </a:extLst>
          </p:cNvPr>
          <p:cNvSpPr txBox="1"/>
          <p:nvPr/>
        </p:nvSpPr>
        <p:spPr>
          <a:xfrm>
            <a:off x="-54368" y="6546021"/>
            <a:ext cx="1299787" cy="3693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Anas Alqadi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963E013-1656-4557-9757-34B3C73F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746" y="106653"/>
            <a:ext cx="4480948" cy="377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07A6E80-20DB-412C-A019-FE758E26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06" y="92588"/>
            <a:ext cx="5980694" cy="493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AF905DE3-424D-4F3C-BC75-FFEED25A6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92" y="99278"/>
            <a:ext cx="4573521" cy="487129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8D04E6-60DF-4701-9227-6C89555360CC}"/>
              </a:ext>
            </a:extLst>
          </p:cNvPr>
          <p:cNvSpPr txBox="1"/>
          <p:nvPr/>
        </p:nvSpPr>
        <p:spPr>
          <a:xfrm>
            <a:off x="7669508" y="115306"/>
            <a:ext cx="4407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dirty="0"/>
              <a:t>الدرس :</a:t>
            </a:r>
            <a:r>
              <a:rPr lang="ar-JO" b="1" dirty="0"/>
              <a:t> الأنظمة الخطية متعددة المتغيرات </a:t>
            </a:r>
            <a:endParaRPr lang="ar-AE" b="1" dirty="0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997EE74-EE74-4628-9F2B-CE4DF68F48E8}"/>
              </a:ext>
            </a:extLst>
          </p:cNvPr>
          <p:cNvSpPr/>
          <p:nvPr/>
        </p:nvSpPr>
        <p:spPr>
          <a:xfrm>
            <a:off x="0" y="2607700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5D61D7B-FCFA-4651-ACBC-6E23B7C5D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6002"/>
            <a:ext cx="12192000" cy="7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مستطيل: مشطوف الحواف 20">
            <a:extLst>
              <a:ext uri="{FF2B5EF4-FFF2-40B4-BE49-F238E27FC236}">
                <a16:creationId xmlns:a16="http://schemas.microsoft.com/office/drawing/2014/main" id="{D3F81D46-DDF7-488E-9493-ED2F35585F08}"/>
              </a:ext>
            </a:extLst>
          </p:cNvPr>
          <p:cNvSpPr/>
          <p:nvPr/>
        </p:nvSpPr>
        <p:spPr>
          <a:xfrm>
            <a:off x="10346077" y="904126"/>
            <a:ext cx="1730616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مثال </a:t>
            </a:r>
            <a:r>
              <a:rPr lang="en-US" b="1" dirty="0">
                <a:solidFill>
                  <a:schemeClr val="tx1"/>
                </a:solidFill>
              </a:rPr>
              <a:t>2 </a:t>
            </a:r>
            <a:r>
              <a:rPr lang="ar-JO" b="1" dirty="0">
                <a:solidFill>
                  <a:schemeClr val="tx1"/>
                </a:solidFill>
              </a:rPr>
              <a:t>  ص</a:t>
            </a:r>
            <a:r>
              <a:rPr lang="en-US" b="1" dirty="0">
                <a:solidFill>
                  <a:schemeClr val="tx1"/>
                </a:solidFill>
              </a:rPr>
              <a:t>358</a:t>
            </a:r>
            <a:r>
              <a:rPr lang="ar-JO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مستطيل: مشطوف الحواف 30">
            <a:extLst>
              <a:ext uri="{FF2B5EF4-FFF2-40B4-BE49-F238E27FC236}">
                <a16:creationId xmlns:a16="http://schemas.microsoft.com/office/drawing/2014/main" id="{807C8796-3A6D-4891-A6AC-A34ACBF3F549}"/>
              </a:ext>
            </a:extLst>
          </p:cNvPr>
          <p:cNvSpPr/>
          <p:nvPr/>
        </p:nvSpPr>
        <p:spPr>
          <a:xfrm>
            <a:off x="4140485" y="915334"/>
            <a:ext cx="6054325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اكتب المصفوفة الموسعة ومصفوفة المعاملات في نظام المعادلات التالي :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5" name="صورة 34">
            <a:extLst>
              <a:ext uri="{FF2B5EF4-FFF2-40B4-BE49-F238E27FC236}">
                <a16:creationId xmlns:a16="http://schemas.microsoft.com/office/drawing/2014/main" id="{4AF11544-44E5-4044-8E61-4CD2F2F6EAB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652" y="1492687"/>
            <a:ext cx="3045806" cy="193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78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37BCAD25-D0CB-4692-BFF6-0C3DE25CA5BA}"/>
              </a:ext>
            </a:extLst>
          </p:cNvPr>
          <p:cNvSpPr/>
          <p:nvPr/>
        </p:nvSpPr>
        <p:spPr>
          <a:xfrm>
            <a:off x="-54368" y="1719804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FA06568-D9C6-4560-B6D4-EDD46A5BB6E4}"/>
              </a:ext>
            </a:extLst>
          </p:cNvPr>
          <p:cNvSpPr/>
          <p:nvPr/>
        </p:nvSpPr>
        <p:spPr>
          <a:xfrm>
            <a:off x="-54368" y="3495596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4D4ECBF-10A1-46CD-A419-46D4E68F8C1D}"/>
              </a:ext>
            </a:extLst>
          </p:cNvPr>
          <p:cNvSpPr/>
          <p:nvPr/>
        </p:nvSpPr>
        <p:spPr>
          <a:xfrm>
            <a:off x="-54368" y="4383492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2496B0E-F94E-43ED-BE3D-6FBEA6BFFC8F}"/>
              </a:ext>
            </a:extLst>
          </p:cNvPr>
          <p:cNvSpPr/>
          <p:nvPr/>
        </p:nvSpPr>
        <p:spPr>
          <a:xfrm>
            <a:off x="-54368" y="5350899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03D8B96-7DC0-4008-8702-AA42DB37D428}"/>
              </a:ext>
            </a:extLst>
          </p:cNvPr>
          <p:cNvSpPr/>
          <p:nvPr/>
        </p:nvSpPr>
        <p:spPr>
          <a:xfrm>
            <a:off x="-54368" y="6238795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7166385-787E-4379-95D5-D66732A43B77}"/>
              </a:ext>
            </a:extLst>
          </p:cNvPr>
          <p:cNvSpPr txBox="1"/>
          <p:nvPr/>
        </p:nvSpPr>
        <p:spPr>
          <a:xfrm>
            <a:off x="-54368" y="6546021"/>
            <a:ext cx="1299787" cy="3693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Anas Alqadi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963E013-1656-4557-9757-34B3C73F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746" y="106653"/>
            <a:ext cx="4480948" cy="377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07A6E80-20DB-412C-A019-FE758E26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06" y="92588"/>
            <a:ext cx="5980694" cy="493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AF905DE3-424D-4F3C-BC75-FFEED25A6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92" y="99278"/>
            <a:ext cx="4573521" cy="487129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8D04E6-60DF-4701-9227-6C89555360CC}"/>
              </a:ext>
            </a:extLst>
          </p:cNvPr>
          <p:cNvSpPr txBox="1"/>
          <p:nvPr/>
        </p:nvSpPr>
        <p:spPr>
          <a:xfrm>
            <a:off x="7669508" y="115306"/>
            <a:ext cx="4407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dirty="0"/>
              <a:t>الدرس :</a:t>
            </a:r>
            <a:r>
              <a:rPr lang="ar-JO" b="1" dirty="0"/>
              <a:t> الأنظمة الخطية متعددة المتغيرات </a:t>
            </a:r>
            <a:endParaRPr lang="ar-AE" b="1" dirty="0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997EE74-EE74-4628-9F2B-CE4DF68F48E8}"/>
              </a:ext>
            </a:extLst>
          </p:cNvPr>
          <p:cNvSpPr/>
          <p:nvPr/>
        </p:nvSpPr>
        <p:spPr>
          <a:xfrm>
            <a:off x="0" y="2607700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5D61D7B-FCFA-4651-ACBC-6E23B7C5D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6002"/>
            <a:ext cx="12192000" cy="7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مستطيل: مشطوف الحواف 20">
            <a:extLst>
              <a:ext uri="{FF2B5EF4-FFF2-40B4-BE49-F238E27FC236}">
                <a16:creationId xmlns:a16="http://schemas.microsoft.com/office/drawing/2014/main" id="{D3F81D46-DDF7-488E-9493-ED2F35585F08}"/>
              </a:ext>
            </a:extLst>
          </p:cNvPr>
          <p:cNvSpPr/>
          <p:nvPr/>
        </p:nvSpPr>
        <p:spPr>
          <a:xfrm>
            <a:off x="10191963" y="904126"/>
            <a:ext cx="1884729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تمرين موجه </a:t>
            </a:r>
            <a:r>
              <a:rPr lang="en-US" b="1" dirty="0">
                <a:solidFill>
                  <a:schemeClr val="tx1"/>
                </a:solidFill>
              </a:rPr>
              <a:t>358</a:t>
            </a:r>
          </a:p>
        </p:txBody>
      </p:sp>
      <p:sp>
        <p:nvSpPr>
          <p:cNvPr id="31" name="مستطيل: مشطوف الحواف 30">
            <a:extLst>
              <a:ext uri="{FF2B5EF4-FFF2-40B4-BE49-F238E27FC236}">
                <a16:creationId xmlns:a16="http://schemas.microsoft.com/office/drawing/2014/main" id="{807C8796-3A6D-4891-A6AC-A34ACBF3F549}"/>
              </a:ext>
            </a:extLst>
          </p:cNvPr>
          <p:cNvSpPr/>
          <p:nvPr/>
        </p:nvSpPr>
        <p:spPr>
          <a:xfrm>
            <a:off x="3935001" y="904126"/>
            <a:ext cx="6054325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اكتب المصفوفة الموسعة ومصفوفة المعاملات في نظام المعادلات التالي 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38F5C7D1-FF0C-401A-8D54-0EC567BF8D78}"/>
              </a:ext>
            </a:extLst>
          </p:cNvPr>
          <p:cNvSpPr/>
          <p:nvPr/>
        </p:nvSpPr>
        <p:spPr>
          <a:xfrm>
            <a:off x="141997" y="1709146"/>
            <a:ext cx="784967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مستطيل: مشطوف الحواف 22">
            <a:extLst>
              <a:ext uri="{FF2B5EF4-FFF2-40B4-BE49-F238E27FC236}">
                <a16:creationId xmlns:a16="http://schemas.microsoft.com/office/drawing/2014/main" id="{558D2993-9C0A-4441-85CB-7D122ADF819A}"/>
              </a:ext>
            </a:extLst>
          </p:cNvPr>
          <p:cNvSpPr/>
          <p:nvPr/>
        </p:nvSpPr>
        <p:spPr>
          <a:xfrm>
            <a:off x="6810779" y="1719804"/>
            <a:ext cx="784967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مستطيل: مشطوف الحواف 25">
            <a:extLst>
              <a:ext uri="{FF2B5EF4-FFF2-40B4-BE49-F238E27FC236}">
                <a16:creationId xmlns:a16="http://schemas.microsoft.com/office/drawing/2014/main" id="{0F4B59DD-FF23-460F-83F1-DFD94D05674F}"/>
              </a:ext>
            </a:extLst>
          </p:cNvPr>
          <p:cNvSpPr/>
          <p:nvPr/>
        </p:nvSpPr>
        <p:spPr>
          <a:xfrm rot="16200000">
            <a:off x="3691404" y="4323395"/>
            <a:ext cx="5138196" cy="45719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8506E6FC-36EF-4264-B944-B6287361117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5419" y="1887423"/>
            <a:ext cx="3094728" cy="1321707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BDFFC56C-845D-4720-A9C1-CEA14833E35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19299" y="1855869"/>
            <a:ext cx="3115145" cy="164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45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37BCAD25-D0CB-4692-BFF6-0C3DE25CA5BA}"/>
              </a:ext>
            </a:extLst>
          </p:cNvPr>
          <p:cNvSpPr/>
          <p:nvPr/>
        </p:nvSpPr>
        <p:spPr>
          <a:xfrm>
            <a:off x="-54368" y="1719804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FA06568-D9C6-4560-B6D4-EDD46A5BB6E4}"/>
              </a:ext>
            </a:extLst>
          </p:cNvPr>
          <p:cNvSpPr/>
          <p:nvPr/>
        </p:nvSpPr>
        <p:spPr>
          <a:xfrm>
            <a:off x="-54368" y="3495596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4D4ECBF-10A1-46CD-A419-46D4E68F8C1D}"/>
              </a:ext>
            </a:extLst>
          </p:cNvPr>
          <p:cNvSpPr/>
          <p:nvPr/>
        </p:nvSpPr>
        <p:spPr>
          <a:xfrm>
            <a:off x="-54368" y="4383492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2496B0E-F94E-43ED-BE3D-6FBEA6BFFC8F}"/>
              </a:ext>
            </a:extLst>
          </p:cNvPr>
          <p:cNvSpPr/>
          <p:nvPr/>
        </p:nvSpPr>
        <p:spPr>
          <a:xfrm>
            <a:off x="-54368" y="5350899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03D8B96-7DC0-4008-8702-AA42DB37D428}"/>
              </a:ext>
            </a:extLst>
          </p:cNvPr>
          <p:cNvSpPr/>
          <p:nvPr/>
        </p:nvSpPr>
        <p:spPr>
          <a:xfrm>
            <a:off x="-54368" y="6238795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7166385-787E-4379-95D5-D66732A43B77}"/>
              </a:ext>
            </a:extLst>
          </p:cNvPr>
          <p:cNvSpPr txBox="1"/>
          <p:nvPr/>
        </p:nvSpPr>
        <p:spPr>
          <a:xfrm>
            <a:off x="-54368" y="6546021"/>
            <a:ext cx="1299787" cy="3693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Anas Alqadi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963E013-1656-4557-9757-34B3C73F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746" y="106653"/>
            <a:ext cx="4480948" cy="377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07A6E80-20DB-412C-A019-FE758E26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06" y="92588"/>
            <a:ext cx="5980694" cy="493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AF905DE3-424D-4F3C-BC75-FFEED25A6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92" y="99278"/>
            <a:ext cx="4573521" cy="487129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8D04E6-60DF-4701-9227-6C89555360CC}"/>
              </a:ext>
            </a:extLst>
          </p:cNvPr>
          <p:cNvSpPr txBox="1"/>
          <p:nvPr/>
        </p:nvSpPr>
        <p:spPr>
          <a:xfrm>
            <a:off x="7669508" y="115306"/>
            <a:ext cx="4407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dirty="0"/>
              <a:t>الدرس :</a:t>
            </a:r>
            <a:r>
              <a:rPr lang="ar-JO" b="1" dirty="0"/>
              <a:t> الأنظمة الخطية متعددة المتغيرات </a:t>
            </a:r>
            <a:endParaRPr lang="ar-AE" b="1" dirty="0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997EE74-EE74-4628-9F2B-CE4DF68F48E8}"/>
              </a:ext>
            </a:extLst>
          </p:cNvPr>
          <p:cNvSpPr/>
          <p:nvPr/>
        </p:nvSpPr>
        <p:spPr>
          <a:xfrm>
            <a:off x="0" y="2607700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5D61D7B-FCFA-4651-ACBC-6E23B7C5D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6002"/>
            <a:ext cx="12192000" cy="7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F106349C-16A8-47F4-9531-6D2CD175D604}"/>
              </a:ext>
            </a:extLst>
          </p:cNvPr>
          <p:cNvSpPr/>
          <p:nvPr/>
        </p:nvSpPr>
        <p:spPr>
          <a:xfrm>
            <a:off x="10346077" y="698244"/>
            <a:ext cx="1730616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مثال </a:t>
            </a:r>
            <a:r>
              <a:rPr lang="en-US" b="1" dirty="0">
                <a:solidFill>
                  <a:schemeClr val="tx1"/>
                </a:solidFill>
              </a:rPr>
              <a:t>3 </a:t>
            </a:r>
            <a:r>
              <a:rPr lang="ar-JO" b="1" dirty="0">
                <a:solidFill>
                  <a:schemeClr val="tx1"/>
                </a:solidFill>
              </a:rPr>
              <a:t>  ص</a:t>
            </a:r>
            <a:r>
              <a:rPr lang="en-US" b="1" dirty="0">
                <a:solidFill>
                  <a:schemeClr val="tx1"/>
                </a:solidFill>
              </a:rPr>
              <a:t>359</a:t>
            </a:r>
            <a:r>
              <a:rPr lang="ar-JO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1E3829DD-1453-41C2-9D23-44AAB361364C}"/>
              </a:ext>
            </a:extLst>
          </p:cNvPr>
          <p:cNvSpPr/>
          <p:nvPr/>
        </p:nvSpPr>
        <p:spPr>
          <a:xfrm>
            <a:off x="5578867" y="709452"/>
            <a:ext cx="4615943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b="1" dirty="0">
                <a:solidFill>
                  <a:schemeClr val="tx1"/>
                </a:solidFill>
              </a:rPr>
              <a:t>حدد إذا كانت كل مصفوفة في صورة نموذج درجة الصف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41F880A6-2279-477A-93A9-B053E3B5CA2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3722" y="1317137"/>
            <a:ext cx="11735817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1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37BCAD25-D0CB-4692-BFF6-0C3DE25CA5BA}"/>
              </a:ext>
            </a:extLst>
          </p:cNvPr>
          <p:cNvSpPr/>
          <p:nvPr/>
        </p:nvSpPr>
        <p:spPr>
          <a:xfrm>
            <a:off x="-54368" y="1719804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FA06568-D9C6-4560-B6D4-EDD46A5BB6E4}"/>
              </a:ext>
            </a:extLst>
          </p:cNvPr>
          <p:cNvSpPr/>
          <p:nvPr/>
        </p:nvSpPr>
        <p:spPr>
          <a:xfrm>
            <a:off x="-54368" y="3495596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4D4ECBF-10A1-46CD-A419-46D4E68F8C1D}"/>
              </a:ext>
            </a:extLst>
          </p:cNvPr>
          <p:cNvSpPr/>
          <p:nvPr/>
        </p:nvSpPr>
        <p:spPr>
          <a:xfrm>
            <a:off x="-54368" y="4383492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2496B0E-F94E-43ED-BE3D-6FBEA6BFFC8F}"/>
              </a:ext>
            </a:extLst>
          </p:cNvPr>
          <p:cNvSpPr/>
          <p:nvPr/>
        </p:nvSpPr>
        <p:spPr>
          <a:xfrm>
            <a:off x="-54368" y="5350899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03D8B96-7DC0-4008-8702-AA42DB37D428}"/>
              </a:ext>
            </a:extLst>
          </p:cNvPr>
          <p:cNvSpPr/>
          <p:nvPr/>
        </p:nvSpPr>
        <p:spPr>
          <a:xfrm>
            <a:off x="-54368" y="6238795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7166385-787E-4379-95D5-D66732A43B77}"/>
              </a:ext>
            </a:extLst>
          </p:cNvPr>
          <p:cNvSpPr txBox="1"/>
          <p:nvPr/>
        </p:nvSpPr>
        <p:spPr>
          <a:xfrm>
            <a:off x="-54368" y="6546021"/>
            <a:ext cx="1299787" cy="3693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Anas Alqadi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963E013-1656-4557-9757-34B3C73F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746" y="106653"/>
            <a:ext cx="4480948" cy="377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07A6E80-20DB-412C-A019-FE758E26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06" y="92588"/>
            <a:ext cx="5980694" cy="493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AF905DE3-424D-4F3C-BC75-FFEED25A6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92" y="99278"/>
            <a:ext cx="4573521" cy="487129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8D04E6-60DF-4701-9227-6C89555360CC}"/>
              </a:ext>
            </a:extLst>
          </p:cNvPr>
          <p:cNvSpPr txBox="1"/>
          <p:nvPr/>
        </p:nvSpPr>
        <p:spPr>
          <a:xfrm>
            <a:off x="7669508" y="115306"/>
            <a:ext cx="4407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dirty="0"/>
              <a:t>الدرس :</a:t>
            </a:r>
            <a:r>
              <a:rPr lang="ar-JO" b="1" dirty="0"/>
              <a:t> الأنظمة الخطية متعددة المتغيرات </a:t>
            </a:r>
            <a:endParaRPr lang="ar-AE" b="1" dirty="0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997EE74-EE74-4628-9F2B-CE4DF68F48E8}"/>
              </a:ext>
            </a:extLst>
          </p:cNvPr>
          <p:cNvSpPr/>
          <p:nvPr/>
        </p:nvSpPr>
        <p:spPr>
          <a:xfrm>
            <a:off x="0" y="2607700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5D61D7B-FCFA-4651-ACBC-6E23B7C5D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6002"/>
            <a:ext cx="12192000" cy="7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مستطيل: مشطوف الحواف 20">
            <a:extLst>
              <a:ext uri="{FF2B5EF4-FFF2-40B4-BE49-F238E27FC236}">
                <a16:creationId xmlns:a16="http://schemas.microsoft.com/office/drawing/2014/main" id="{D3F81D46-DDF7-488E-9493-ED2F35585F08}"/>
              </a:ext>
            </a:extLst>
          </p:cNvPr>
          <p:cNvSpPr/>
          <p:nvPr/>
        </p:nvSpPr>
        <p:spPr>
          <a:xfrm>
            <a:off x="10191963" y="904126"/>
            <a:ext cx="1884729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تمرين موجه </a:t>
            </a:r>
            <a:r>
              <a:rPr lang="en-US" b="1" dirty="0">
                <a:solidFill>
                  <a:schemeClr val="tx1"/>
                </a:solidFill>
              </a:rPr>
              <a:t>359</a:t>
            </a:r>
          </a:p>
        </p:txBody>
      </p:sp>
      <p:sp>
        <p:nvSpPr>
          <p:cNvPr id="26" name="مستطيل: مشطوف الحواف 25">
            <a:extLst>
              <a:ext uri="{FF2B5EF4-FFF2-40B4-BE49-F238E27FC236}">
                <a16:creationId xmlns:a16="http://schemas.microsoft.com/office/drawing/2014/main" id="{0F4B59DD-FF23-460F-83F1-DFD94D05674F}"/>
              </a:ext>
            </a:extLst>
          </p:cNvPr>
          <p:cNvSpPr/>
          <p:nvPr/>
        </p:nvSpPr>
        <p:spPr>
          <a:xfrm rot="16200000">
            <a:off x="1297525" y="4266042"/>
            <a:ext cx="5138196" cy="45719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3B6DAA6B-B7DA-4C61-ACA9-E287E5A1F0A5}"/>
              </a:ext>
            </a:extLst>
          </p:cNvPr>
          <p:cNvSpPr/>
          <p:nvPr/>
        </p:nvSpPr>
        <p:spPr>
          <a:xfrm>
            <a:off x="5493257" y="898741"/>
            <a:ext cx="4615943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b="1" dirty="0">
                <a:solidFill>
                  <a:schemeClr val="tx1"/>
                </a:solidFill>
              </a:rPr>
              <a:t>حدد إذا كانت كل مصفوفة في صورة نموذج درجة الصف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4F23E91-A320-4F10-B574-711AB7D8514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94" y="1646358"/>
            <a:ext cx="11998398" cy="1657350"/>
          </a:xfrm>
          <a:prstGeom prst="rect">
            <a:avLst/>
          </a:prstGeom>
        </p:spPr>
      </p:pic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38F5C7D1-FF0C-401A-8D54-0EC567BF8D78}"/>
              </a:ext>
            </a:extLst>
          </p:cNvPr>
          <p:cNvSpPr/>
          <p:nvPr/>
        </p:nvSpPr>
        <p:spPr>
          <a:xfrm>
            <a:off x="203041" y="1666797"/>
            <a:ext cx="784967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3A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مستطيل: مشطوف الحواف 22">
            <a:extLst>
              <a:ext uri="{FF2B5EF4-FFF2-40B4-BE49-F238E27FC236}">
                <a16:creationId xmlns:a16="http://schemas.microsoft.com/office/drawing/2014/main" id="{558D2993-9C0A-4441-85CB-7D122ADF819A}"/>
              </a:ext>
            </a:extLst>
          </p:cNvPr>
          <p:cNvSpPr/>
          <p:nvPr/>
        </p:nvSpPr>
        <p:spPr>
          <a:xfrm>
            <a:off x="4159145" y="1675793"/>
            <a:ext cx="784967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3B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D99504C2-D83B-4D00-B563-EB35FAB81B84}"/>
              </a:ext>
            </a:extLst>
          </p:cNvPr>
          <p:cNvSpPr/>
          <p:nvPr/>
        </p:nvSpPr>
        <p:spPr>
          <a:xfrm>
            <a:off x="8192892" y="1695562"/>
            <a:ext cx="784967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3C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9" name="مستطيل: مشطوف الحواف 28">
            <a:extLst>
              <a:ext uri="{FF2B5EF4-FFF2-40B4-BE49-F238E27FC236}">
                <a16:creationId xmlns:a16="http://schemas.microsoft.com/office/drawing/2014/main" id="{14DF3BCE-D15D-40DE-866E-7B01CE262BA3}"/>
              </a:ext>
            </a:extLst>
          </p:cNvPr>
          <p:cNvSpPr/>
          <p:nvPr/>
        </p:nvSpPr>
        <p:spPr>
          <a:xfrm rot="16200000">
            <a:off x="5368271" y="4266043"/>
            <a:ext cx="5138196" cy="45719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985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37BCAD25-D0CB-4692-BFF6-0C3DE25CA5BA}"/>
              </a:ext>
            </a:extLst>
          </p:cNvPr>
          <p:cNvSpPr/>
          <p:nvPr/>
        </p:nvSpPr>
        <p:spPr>
          <a:xfrm>
            <a:off x="-54368" y="1719804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FA06568-D9C6-4560-B6D4-EDD46A5BB6E4}"/>
              </a:ext>
            </a:extLst>
          </p:cNvPr>
          <p:cNvSpPr/>
          <p:nvPr/>
        </p:nvSpPr>
        <p:spPr>
          <a:xfrm>
            <a:off x="-54368" y="3495596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4D4ECBF-10A1-46CD-A419-46D4E68F8C1D}"/>
              </a:ext>
            </a:extLst>
          </p:cNvPr>
          <p:cNvSpPr/>
          <p:nvPr/>
        </p:nvSpPr>
        <p:spPr>
          <a:xfrm>
            <a:off x="-54368" y="4383492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2496B0E-F94E-43ED-BE3D-6FBEA6BFFC8F}"/>
              </a:ext>
            </a:extLst>
          </p:cNvPr>
          <p:cNvSpPr/>
          <p:nvPr/>
        </p:nvSpPr>
        <p:spPr>
          <a:xfrm>
            <a:off x="-54368" y="5350899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03D8B96-7DC0-4008-8702-AA42DB37D428}"/>
              </a:ext>
            </a:extLst>
          </p:cNvPr>
          <p:cNvSpPr/>
          <p:nvPr/>
        </p:nvSpPr>
        <p:spPr>
          <a:xfrm>
            <a:off x="-54368" y="6238795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7166385-787E-4379-95D5-D66732A43B77}"/>
              </a:ext>
            </a:extLst>
          </p:cNvPr>
          <p:cNvSpPr txBox="1"/>
          <p:nvPr/>
        </p:nvSpPr>
        <p:spPr>
          <a:xfrm>
            <a:off x="-54368" y="6546021"/>
            <a:ext cx="1299787" cy="3693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Anas Alqadi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963E013-1656-4557-9757-34B3C73F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746" y="106653"/>
            <a:ext cx="4480948" cy="377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07A6E80-20DB-412C-A019-FE758E26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06" y="92588"/>
            <a:ext cx="5980694" cy="493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AF905DE3-424D-4F3C-BC75-FFEED25A6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92" y="99278"/>
            <a:ext cx="4573521" cy="487129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8D04E6-60DF-4701-9227-6C89555360CC}"/>
              </a:ext>
            </a:extLst>
          </p:cNvPr>
          <p:cNvSpPr txBox="1"/>
          <p:nvPr/>
        </p:nvSpPr>
        <p:spPr>
          <a:xfrm>
            <a:off x="7669508" y="115306"/>
            <a:ext cx="4407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dirty="0"/>
              <a:t>الدرس :</a:t>
            </a:r>
            <a:r>
              <a:rPr lang="ar-JO" b="1" dirty="0"/>
              <a:t> الأنظمة الخطية متعددة المتغيرات </a:t>
            </a:r>
            <a:endParaRPr lang="ar-AE" b="1" dirty="0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997EE74-EE74-4628-9F2B-CE4DF68F48E8}"/>
              </a:ext>
            </a:extLst>
          </p:cNvPr>
          <p:cNvSpPr/>
          <p:nvPr/>
        </p:nvSpPr>
        <p:spPr>
          <a:xfrm>
            <a:off x="0" y="2607700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5D61D7B-FCFA-4651-ACBC-6E23B7C5D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6002"/>
            <a:ext cx="12192000" cy="7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F106349C-16A8-47F4-9531-6D2CD175D604}"/>
              </a:ext>
            </a:extLst>
          </p:cNvPr>
          <p:cNvSpPr/>
          <p:nvPr/>
        </p:nvSpPr>
        <p:spPr>
          <a:xfrm>
            <a:off x="10346077" y="698244"/>
            <a:ext cx="1730616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مثال </a:t>
            </a:r>
            <a:r>
              <a:rPr lang="en-US" b="1" dirty="0">
                <a:solidFill>
                  <a:schemeClr val="tx1"/>
                </a:solidFill>
              </a:rPr>
              <a:t>5 </a:t>
            </a:r>
            <a:r>
              <a:rPr lang="ar-JO" b="1" dirty="0">
                <a:solidFill>
                  <a:schemeClr val="tx1"/>
                </a:solidFill>
              </a:rPr>
              <a:t>  ص</a:t>
            </a:r>
            <a:r>
              <a:rPr lang="en-US" b="1" dirty="0">
                <a:solidFill>
                  <a:schemeClr val="tx1"/>
                </a:solidFill>
              </a:rPr>
              <a:t>361</a:t>
            </a:r>
            <a:r>
              <a:rPr lang="ar-JO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1E3829DD-1453-41C2-9D23-44AAB361364C}"/>
              </a:ext>
            </a:extLst>
          </p:cNvPr>
          <p:cNvSpPr/>
          <p:nvPr/>
        </p:nvSpPr>
        <p:spPr>
          <a:xfrm>
            <a:off x="7798085" y="709452"/>
            <a:ext cx="2396725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b="1" dirty="0">
                <a:solidFill>
                  <a:schemeClr val="tx1"/>
                </a:solidFill>
              </a:rPr>
              <a:t>جد حلاً لنظام المعادلات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3A83C41-8494-4504-869D-D5ABA9C7D02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306" y="860330"/>
            <a:ext cx="3425853" cy="150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34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37BCAD25-D0CB-4692-BFF6-0C3DE25CA5BA}"/>
              </a:ext>
            </a:extLst>
          </p:cNvPr>
          <p:cNvSpPr/>
          <p:nvPr/>
        </p:nvSpPr>
        <p:spPr>
          <a:xfrm>
            <a:off x="-54368" y="1719804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FA06568-D9C6-4560-B6D4-EDD46A5BB6E4}"/>
              </a:ext>
            </a:extLst>
          </p:cNvPr>
          <p:cNvSpPr/>
          <p:nvPr/>
        </p:nvSpPr>
        <p:spPr>
          <a:xfrm>
            <a:off x="-54368" y="3495596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4D4ECBF-10A1-46CD-A419-46D4E68F8C1D}"/>
              </a:ext>
            </a:extLst>
          </p:cNvPr>
          <p:cNvSpPr/>
          <p:nvPr/>
        </p:nvSpPr>
        <p:spPr>
          <a:xfrm>
            <a:off x="-54368" y="4383492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2496B0E-F94E-43ED-BE3D-6FBEA6BFFC8F}"/>
              </a:ext>
            </a:extLst>
          </p:cNvPr>
          <p:cNvSpPr/>
          <p:nvPr/>
        </p:nvSpPr>
        <p:spPr>
          <a:xfrm>
            <a:off x="-54368" y="5350899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03D8B96-7DC0-4008-8702-AA42DB37D428}"/>
              </a:ext>
            </a:extLst>
          </p:cNvPr>
          <p:cNvSpPr/>
          <p:nvPr/>
        </p:nvSpPr>
        <p:spPr>
          <a:xfrm>
            <a:off x="-54368" y="6238795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7166385-787E-4379-95D5-D66732A43B77}"/>
              </a:ext>
            </a:extLst>
          </p:cNvPr>
          <p:cNvSpPr txBox="1"/>
          <p:nvPr/>
        </p:nvSpPr>
        <p:spPr>
          <a:xfrm>
            <a:off x="-54368" y="6546021"/>
            <a:ext cx="1299787" cy="3693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Anas Alqadi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963E013-1656-4557-9757-34B3C73F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746" y="106653"/>
            <a:ext cx="4480948" cy="377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07A6E80-20DB-412C-A019-FE758E26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06" y="92588"/>
            <a:ext cx="5980694" cy="493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AF905DE3-424D-4F3C-BC75-FFEED25A6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92" y="99278"/>
            <a:ext cx="4573521" cy="487129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8D04E6-60DF-4701-9227-6C89555360CC}"/>
              </a:ext>
            </a:extLst>
          </p:cNvPr>
          <p:cNvSpPr txBox="1"/>
          <p:nvPr/>
        </p:nvSpPr>
        <p:spPr>
          <a:xfrm>
            <a:off x="7669508" y="115306"/>
            <a:ext cx="4407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dirty="0"/>
              <a:t>الدرس :</a:t>
            </a:r>
            <a:r>
              <a:rPr lang="ar-JO" b="1" dirty="0"/>
              <a:t> الأنظمة الخطية متعددة المتغيرات </a:t>
            </a:r>
            <a:endParaRPr lang="ar-AE" b="1" dirty="0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997EE74-EE74-4628-9F2B-CE4DF68F48E8}"/>
              </a:ext>
            </a:extLst>
          </p:cNvPr>
          <p:cNvSpPr/>
          <p:nvPr/>
        </p:nvSpPr>
        <p:spPr>
          <a:xfrm>
            <a:off x="0" y="2607700"/>
            <a:ext cx="12246368" cy="457200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5D61D7B-FCFA-4651-ACBC-6E23B7C5D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6002"/>
            <a:ext cx="12192000" cy="7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F106349C-16A8-47F4-9531-6D2CD175D604}"/>
              </a:ext>
            </a:extLst>
          </p:cNvPr>
          <p:cNvSpPr/>
          <p:nvPr/>
        </p:nvSpPr>
        <p:spPr>
          <a:xfrm>
            <a:off x="10346077" y="698244"/>
            <a:ext cx="1730616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تمرين موجه </a:t>
            </a:r>
            <a:r>
              <a:rPr lang="en-US" b="1" dirty="0">
                <a:solidFill>
                  <a:schemeClr val="tx1"/>
                </a:solidFill>
              </a:rPr>
              <a:t>361</a:t>
            </a:r>
            <a:r>
              <a:rPr lang="ar-JO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1E3829DD-1453-41C2-9D23-44AAB361364C}"/>
              </a:ext>
            </a:extLst>
          </p:cNvPr>
          <p:cNvSpPr/>
          <p:nvPr/>
        </p:nvSpPr>
        <p:spPr>
          <a:xfrm>
            <a:off x="7798085" y="709452"/>
            <a:ext cx="2396725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b="1" dirty="0">
                <a:solidFill>
                  <a:schemeClr val="tx1"/>
                </a:solidFill>
              </a:rPr>
              <a:t>جد حلاً لنظام المعادلات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F4FD0D4-86C3-4DDA-AF6A-6C94E4D3CD9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4051" y="1056858"/>
            <a:ext cx="3239817" cy="1696281"/>
          </a:xfrm>
          <a:prstGeom prst="rect">
            <a:avLst/>
          </a:prstGeom>
        </p:spPr>
      </p:pic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F11861B1-AED2-4FDC-9631-25BD75909CA5}"/>
              </a:ext>
            </a:extLst>
          </p:cNvPr>
          <p:cNvSpPr/>
          <p:nvPr/>
        </p:nvSpPr>
        <p:spPr>
          <a:xfrm>
            <a:off x="147817" y="1304953"/>
            <a:ext cx="784967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5A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152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7166385-787E-4379-95D5-D66732A43B77}"/>
              </a:ext>
            </a:extLst>
          </p:cNvPr>
          <p:cNvSpPr txBox="1"/>
          <p:nvPr/>
        </p:nvSpPr>
        <p:spPr>
          <a:xfrm>
            <a:off x="0" y="6488668"/>
            <a:ext cx="1299787" cy="3693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Anas Alqadi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963E013-1656-4557-9757-34B3C73F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247" y="75284"/>
            <a:ext cx="5604875" cy="4727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8D04E6-60DF-4701-9227-6C89555360CC}"/>
              </a:ext>
            </a:extLst>
          </p:cNvPr>
          <p:cNvSpPr txBox="1"/>
          <p:nvPr/>
        </p:nvSpPr>
        <p:spPr>
          <a:xfrm>
            <a:off x="3487063" y="95882"/>
            <a:ext cx="5534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          </a:t>
            </a:r>
            <a:r>
              <a:rPr lang="ar-JO" sz="2000" b="1" dirty="0"/>
              <a:t>الأنظمة الخطية متعددة المتغيرات</a:t>
            </a:r>
            <a:r>
              <a:rPr lang="en-US" sz="2000" b="1" dirty="0"/>
              <a:t> </a:t>
            </a:r>
            <a:r>
              <a:rPr lang="ar-JO" sz="2000" b="1" dirty="0"/>
              <a:t>وعمليات الصف البسيط  </a:t>
            </a:r>
            <a:endParaRPr lang="ar-AE" sz="2000" b="1" dirty="0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5D61D7B-FCFA-4651-ACBC-6E23B7C5D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603"/>
            <a:ext cx="12192000" cy="7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مستطيل: مشطوف الحواف 24">
            <a:extLst>
              <a:ext uri="{FF2B5EF4-FFF2-40B4-BE49-F238E27FC236}">
                <a16:creationId xmlns:a16="http://schemas.microsoft.com/office/drawing/2014/main" id="{F106349C-16A8-47F4-9531-6D2CD175D604}"/>
              </a:ext>
            </a:extLst>
          </p:cNvPr>
          <p:cNvSpPr/>
          <p:nvPr/>
        </p:nvSpPr>
        <p:spPr>
          <a:xfrm>
            <a:off x="8749122" y="75284"/>
            <a:ext cx="762099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6-1</a:t>
            </a:r>
          </a:p>
        </p:txBody>
      </p:sp>
      <p:sp>
        <p:nvSpPr>
          <p:cNvPr id="78" name="مستطيل: مشطوف الحواف 77">
            <a:extLst>
              <a:ext uri="{FF2B5EF4-FFF2-40B4-BE49-F238E27FC236}">
                <a16:creationId xmlns:a16="http://schemas.microsoft.com/office/drawing/2014/main" id="{ED4E8363-72D5-4FAE-8183-54AD199C180C}"/>
              </a:ext>
            </a:extLst>
          </p:cNvPr>
          <p:cNvSpPr/>
          <p:nvPr/>
        </p:nvSpPr>
        <p:spPr>
          <a:xfrm>
            <a:off x="9487046" y="73421"/>
            <a:ext cx="2543992" cy="4572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2400" b="1" dirty="0">
                <a:solidFill>
                  <a:schemeClr val="tx1"/>
                </a:solidFill>
              </a:rPr>
              <a:t>ورقة عمل 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79" name="صورة 78">
            <a:extLst>
              <a:ext uri="{FF2B5EF4-FFF2-40B4-BE49-F238E27FC236}">
                <a16:creationId xmlns:a16="http://schemas.microsoft.com/office/drawing/2014/main" id="{B4012D15-D1E8-4D98-AAFF-714AF0797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580" y="794239"/>
            <a:ext cx="11839458" cy="2213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0" name="صورة 99">
            <a:extLst>
              <a:ext uri="{FF2B5EF4-FFF2-40B4-BE49-F238E27FC236}">
                <a16:creationId xmlns:a16="http://schemas.microsoft.com/office/drawing/2014/main" id="{12E04649-02E9-486B-B8CE-CC3FF7D34A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580" y="3233922"/>
            <a:ext cx="11839458" cy="22130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0582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مستطيل 21">
            <a:extLst>
              <a:ext uri="{FF2B5EF4-FFF2-40B4-BE49-F238E27FC236}">
                <a16:creationId xmlns:a16="http://schemas.microsoft.com/office/drawing/2014/main" id="{DF14577A-2BE0-4693-B641-31229DE3BA68}"/>
              </a:ext>
            </a:extLst>
          </p:cNvPr>
          <p:cNvSpPr/>
          <p:nvPr/>
        </p:nvSpPr>
        <p:spPr>
          <a:xfrm>
            <a:off x="308224" y="54023"/>
            <a:ext cx="11743362" cy="29460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مستطيل: زوايا مستديرة 25">
                <a:extLst>
                  <a:ext uri="{FF2B5EF4-FFF2-40B4-BE49-F238E27FC236}">
                    <a16:creationId xmlns:a16="http://schemas.microsoft.com/office/drawing/2014/main" id="{3FE10055-1DE2-48B5-952D-79CF897075EE}"/>
                  </a:ext>
                </a:extLst>
              </p:cNvPr>
              <p:cNvSpPr/>
              <p:nvPr/>
            </p:nvSpPr>
            <p:spPr>
              <a:xfrm>
                <a:off x="9475816" y="1557832"/>
                <a:ext cx="1977302" cy="1296023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مستطيل: زوايا مستديرة 25">
                <a:extLst>
                  <a:ext uri="{FF2B5EF4-FFF2-40B4-BE49-F238E27FC236}">
                    <a16:creationId xmlns:a16="http://schemas.microsoft.com/office/drawing/2014/main" id="{3FE10055-1DE2-48B5-952D-79CF897075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816" y="1557832"/>
                <a:ext cx="1977302" cy="129602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مستطيل: مشطوف الحواف 26">
            <a:extLst>
              <a:ext uri="{FF2B5EF4-FFF2-40B4-BE49-F238E27FC236}">
                <a16:creationId xmlns:a16="http://schemas.microsoft.com/office/drawing/2014/main" id="{443F6909-1E5A-4393-A695-7BAA73E0303A}"/>
              </a:ext>
            </a:extLst>
          </p:cNvPr>
          <p:cNvSpPr/>
          <p:nvPr/>
        </p:nvSpPr>
        <p:spPr>
          <a:xfrm>
            <a:off x="11367221" y="162353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مستطيل: مشطوف الحواف 27">
            <a:extLst>
              <a:ext uri="{FF2B5EF4-FFF2-40B4-BE49-F238E27FC236}">
                <a16:creationId xmlns:a16="http://schemas.microsoft.com/office/drawing/2014/main" id="{2E5759FA-C09C-4F95-A6BA-F5EE3A0501DF}"/>
              </a:ext>
            </a:extLst>
          </p:cNvPr>
          <p:cNvSpPr/>
          <p:nvPr/>
        </p:nvSpPr>
        <p:spPr>
          <a:xfrm>
            <a:off x="7705908" y="162353"/>
            <a:ext cx="3747210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اكتب المصفوفة الموسعة في نظام المعادلات التالي :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0" name="مستطيل: مشطوف الحواف 29">
            <a:extLst>
              <a:ext uri="{FF2B5EF4-FFF2-40B4-BE49-F238E27FC236}">
                <a16:creationId xmlns:a16="http://schemas.microsoft.com/office/drawing/2014/main" id="{E3E7BA3A-7F4B-4F29-A09B-EBA76B4A7E5A}"/>
              </a:ext>
            </a:extLst>
          </p:cNvPr>
          <p:cNvSpPr/>
          <p:nvPr/>
        </p:nvSpPr>
        <p:spPr>
          <a:xfrm>
            <a:off x="1261286" y="1082715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1" name="مستطيل: مشطوف الحواف 30">
            <a:extLst>
              <a:ext uri="{FF2B5EF4-FFF2-40B4-BE49-F238E27FC236}">
                <a16:creationId xmlns:a16="http://schemas.microsoft.com/office/drawing/2014/main" id="{F1A6CC14-0E5B-42AD-B362-ABD9CE326E10}"/>
              </a:ext>
            </a:extLst>
          </p:cNvPr>
          <p:cNvSpPr/>
          <p:nvPr/>
        </p:nvSpPr>
        <p:spPr>
          <a:xfrm>
            <a:off x="4439803" y="1092526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2" name="مستطيل: مشطوف الحواف 31">
            <a:extLst>
              <a:ext uri="{FF2B5EF4-FFF2-40B4-BE49-F238E27FC236}">
                <a16:creationId xmlns:a16="http://schemas.microsoft.com/office/drawing/2014/main" id="{1341E558-D85B-480E-B5B3-C69B7EE09DB2}"/>
              </a:ext>
            </a:extLst>
          </p:cNvPr>
          <p:cNvSpPr/>
          <p:nvPr/>
        </p:nvSpPr>
        <p:spPr>
          <a:xfrm>
            <a:off x="7246453" y="991457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3" name="مستطيل: مشطوف الحواف 32">
            <a:extLst>
              <a:ext uri="{FF2B5EF4-FFF2-40B4-BE49-F238E27FC236}">
                <a16:creationId xmlns:a16="http://schemas.microsoft.com/office/drawing/2014/main" id="{8D66C423-7BC2-4C2A-AECB-9EFCF45ABADE}"/>
              </a:ext>
            </a:extLst>
          </p:cNvPr>
          <p:cNvSpPr/>
          <p:nvPr/>
        </p:nvSpPr>
        <p:spPr>
          <a:xfrm>
            <a:off x="10176757" y="958131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40" name="قوس متوسط مزدوج 39">
            <a:extLst>
              <a:ext uri="{FF2B5EF4-FFF2-40B4-BE49-F238E27FC236}">
                <a16:creationId xmlns:a16="http://schemas.microsoft.com/office/drawing/2014/main" id="{9B47CA1E-C4D8-4600-B61B-E8E9210A96A2}"/>
              </a:ext>
            </a:extLst>
          </p:cNvPr>
          <p:cNvSpPr/>
          <p:nvPr/>
        </p:nvSpPr>
        <p:spPr>
          <a:xfrm>
            <a:off x="9558489" y="1696117"/>
            <a:ext cx="1658623" cy="106534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3" name="صورة 42">
            <a:extLst>
              <a:ext uri="{FF2B5EF4-FFF2-40B4-BE49-F238E27FC236}">
                <a16:creationId xmlns:a16="http://schemas.microsoft.com/office/drawing/2014/main" id="{4C624635-D890-49AE-AB55-376434F811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9803" y="52691"/>
            <a:ext cx="2667000" cy="9048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4" name="مستطيل: زوايا مستديرة 43">
                <a:extLst>
                  <a:ext uri="{FF2B5EF4-FFF2-40B4-BE49-F238E27FC236}">
                    <a16:creationId xmlns:a16="http://schemas.microsoft.com/office/drawing/2014/main" id="{E526915E-09F4-480B-B604-BCBCC5A4E006}"/>
                  </a:ext>
                </a:extLst>
              </p:cNvPr>
              <p:cNvSpPr/>
              <p:nvPr/>
            </p:nvSpPr>
            <p:spPr>
              <a:xfrm>
                <a:off x="6422273" y="1569069"/>
                <a:ext cx="2279938" cy="1296023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مستطيل: زوايا مستديرة 43">
                <a:extLst>
                  <a:ext uri="{FF2B5EF4-FFF2-40B4-BE49-F238E27FC236}">
                    <a16:creationId xmlns:a16="http://schemas.microsoft.com/office/drawing/2014/main" id="{E526915E-09F4-480B-B604-BCBCC5A4E0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273" y="1569069"/>
                <a:ext cx="2279938" cy="129602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قوس متوسط مزدوج 44">
            <a:extLst>
              <a:ext uri="{FF2B5EF4-FFF2-40B4-BE49-F238E27FC236}">
                <a16:creationId xmlns:a16="http://schemas.microsoft.com/office/drawing/2014/main" id="{29051EF1-2890-4C77-94C7-7104CCB6FCE1}"/>
              </a:ext>
            </a:extLst>
          </p:cNvPr>
          <p:cNvSpPr/>
          <p:nvPr/>
        </p:nvSpPr>
        <p:spPr>
          <a:xfrm>
            <a:off x="6509997" y="1676433"/>
            <a:ext cx="2109541" cy="106534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مربع نص 45">
                <a:extLst>
                  <a:ext uri="{FF2B5EF4-FFF2-40B4-BE49-F238E27FC236}">
                    <a16:creationId xmlns:a16="http://schemas.microsoft.com/office/drawing/2014/main" id="{8BB592AF-D354-4660-8D76-BD967A6D7033}"/>
                  </a:ext>
                </a:extLst>
              </p:cNvPr>
              <p:cNvSpPr txBox="1"/>
              <p:nvPr/>
            </p:nvSpPr>
            <p:spPr>
              <a:xfrm>
                <a:off x="7682921" y="1839765"/>
                <a:ext cx="1203895" cy="7546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27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35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" name="مربع نص 45">
                <a:extLst>
                  <a:ext uri="{FF2B5EF4-FFF2-40B4-BE49-F238E27FC236}">
                    <a16:creationId xmlns:a16="http://schemas.microsoft.com/office/drawing/2014/main" id="{8BB592AF-D354-4660-8D76-BD967A6D7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2921" y="1839765"/>
                <a:ext cx="1203895" cy="7546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مستطيل: زوايا مستديرة 46">
                <a:extLst>
                  <a:ext uri="{FF2B5EF4-FFF2-40B4-BE49-F238E27FC236}">
                    <a16:creationId xmlns:a16="http://schemas.microsoft.com/office/drawing/2014/main" id="{35222C0B-0AE2-42D4-9DF4-2BDFB84D16CA}"/>
                  </a:ext>
                </a:extLst>
              </p:cNvPr>
              <p:cNvSpPr/>
              <p:nvPr/>
            </p:nvSpPr>
            <p:spPr>
              <a:xfrm>
                <a:off x="482097" y="1569069"/>
                <a:ext cx="2279938" cy="1296023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e>
                            <m:r>
                              <a:rPr lang="ar-JO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ar-J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7" name="مستطيل: زوايا مستديرة 46">
                <a:extLst>
                  <a:ext uri="{FF2B5EF4-FFF2-40B4-BE49-F238E27FC236}">
                    <a16:creationId xmlns:a16="http://schemas.microsoft.com/office/drawing/2014/main" id="{35222C0B-0AE2-42D4-9DF4-2BDFB84D16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97" y="1569069"/>
                <a:ext cx="2279938" cy="1296023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قوس متوسط مزدوج 47">
            <a:extLst>
              <a:ext uri="{FF2B5EF4-FFF2-40B4-BE49-F238E27FC236}">
                <a16:creationId xmlns:a16="http://schemas.microsoft.com/office/drawing/2014/main" id="{20AA35CB-00FA-4767-8A43-5717F7BDD0DA}"/>
              </a:ext>
            </a:extLst>
          </p:cNvPr>
          <p:cNvSpPr/>
          <p:nvPr/>
        </p:nvSpPr>
        <p:spPr>
          <a:xfrm>
            <a:off x="569821" y="1676433"/>
            <a:ext cx="2109541" cy="106534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مربع نص 48">
                <a:extLst>
                  <a:ext uri="{FF2B5EF4-FFF2-40B4-BE49-F238E27FC236}">
                    <a16:creationId xmlns:a16="http://schemas.microsoft.com/office/drawing/2014/main" id="{20919552-36FE-4066-B498-6FD8E16F8D68}"/>
                  </a:ext>
                </a:extLst>
              </p:cNvPr>
              <p:cNvSpPr txBox="1"/>
              <p:nvPr/>
            </p:nvSpPr>
            <p:spPr>
              <a:xfrm>
                <a:off x="1742745" y="1839765"/>
                <a:ext cx="1203895" cy="7546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27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35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9" name="مربع نص 48">
                <a:extLst>
                  <a:ext uri="{FF2B5EF4-FFF2-40B4-BE49-F238E27FC236}">
                    <a16:creationId xmlns:a16="http://schemas.microsoft.com/office/drawing/2014/main" id="{20919552-36FE-4066-B498-6FD8E16F8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2745" y="1839765"/>
                <a:ext cx="1203895" cy="7546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مستطيل: زوايا مستديرة 49">
                <a:extLst>
                  <a:ext uri="{FF2B5EF4-FFF2-40B4-BE49-F238E27FC236}">
                    <a16:creationId xmlns:a16="http://schemas.microsoft.com/office/drawing/2014/main" id="{F5A90F1F-8B32-4C8F-A1EA-F2F8D4A51AF6}"/>
                  </a:ext>
                </a:extLst>
              </p:cNvPr>
              <p:cNvSpPr/>
              <p:nvPr/>
            </p:nvSpPr>
            <p:spPr>
              <a:xfrm>
                <a:off x="3720245" y="1613143"/>
                <a:ext cx="2279938" cy="1296023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e>
                          <m:e>
                            <m:r>
                              <a:rPr lang="ar-JO" b="0" i="1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0" name="مستطيل: زوايا مستديرة 49">
                <a:extLst>
                  <a:ext uri="{FF2B5EF4-FFF2-40B4-BE49-F238E27FC236}">
                    <a16:creationId xmlns:a16="http://schemas.microsoft.com/office/drawing/2014/main" id="{F5A90F1F-8B32-4C8F-A1EA-F2F8D4A51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245" y="1613143"/>
                <a:ext cx="2279938" cy="1296023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قوس متوسط مزدوج 50">
            <a:extLst>
              <a:ext uri="{FF2B5EF4-FFF2-40B4-BE49-F238E27FC236}">
                <a16:creationId xmlns:a16="http://schemas.microsoft.com/office/drawing/2014/main" id="{B31C9C9E-EFBB-43DD-8D3F-70ADC1BF3D55}"/>
              </a:ext>
            </a:extLst>
          </p:cNvPr>
          <p:cNvSpPr/>
          <p:nvPr/>
        </p:nvSpPr>
        <p:spPr>
          <a:xfrm>
            <a:off x="3807969" y="1720507"/>
            <a:ext cx="2109541" cy="106534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مربع نص 51">
                <a:extLst>
                  <a:ext uri="{FF2B5EF4-FFF2-40B4-BE49-F238E27FC236}">
                    <a16:creationId xmlns:a16="http://schemas.microsoft.com/office/drawing/2014/main" id="{CFA25BE7-2AD5-4AB6-9683-BE7853C80423}"/>
                  </a:ext>
                </a:extLst>
              </p:cNvPr>
              <p:cNvSpPr txBox="1"/>
              <p:nvPr/>
            </p:nvSpPr>
            <p:spPr>
              <a:xfrm>
                <a:off x="4980893" y="1883839"/>
                <a:ext cx="1203895" cy="7546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27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35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2" name="مربع نص 51">
                <a:extLst>
                  <a:ext uri="{FF2B5EF4-FFF2-40B4-BE49-F238E27FC236}">
                    <a16:creationId xmlns:a16="http://schemas.microsoft.com/office/drawing/2014/main" id="{CFA25BE7-2AD5-4AB6-9683-BE7853C80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893" y="1883839"/>
                <a:ext cx="1203895" cy="7546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مستطيل 71">
            <a:extLst>
              <a:ext uri="{FF2B5EF4-FFF2-40B4-BE49-F238E27FC236}">
                <a16:creationId xmlns:a16="http://schemas.microsoft.com/office/drawing/2014/main" id="{1D9302C5-3B99-4EC9-B983-4C6EC9D97A97}"/>
              </a:ext>
            </a:extLst>
          </p:cNvPr>
          <p:cNvSpPr/>
          <p:nvPr/>
        </p:nvSpPr>
        <p:spPr>
          <a:xfrm>
            <a:off x="318788" y="3147870"/>
            <a:ext cx="11743362" cy="29460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مستطيل: مشطوف الحواف 73">
            <a:extLst>
              <a:ext uri="{FF2B5EF4-FFF2-40B4-BE49-F238E27FC236}">
                <a16:creationId xmlns:a16="http://schemas.microsoft.com/office/drawing/2014/main" id="{027FDB3C-0884-4E0F-A96B-96F66A35B61D}"/>
              </a:ext>
            </a:extLst>
          </p:cNvPr>
          <p:cNvSpPr/>
          <p:nvPr/>
        </p:nvSpPr>
        <p:spPr>
          <a:xfrm>
            <a:off x="11377785" y="3256200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5" name="مستطيل: مشطوف الحواف 74">
            <a:extLst>
              <a:ext uri="{FF2B5EF4-FFF2-40B4-BE49-F238E27FC236}">
                <a16:creationId xmlns:a16="http://schemas.microsoft.com/office/drawing/2014/main" id="{7B85A54A-46F2-4FCF-8781-22A45371F59C}"/>
              </a:ext>
            </a:extLst>
          </p:cNvPr>
          <p:cNvSpPr/>
          <p:nvPr/>
        </p:nvSpPr>
        <p:spPr>
          <a:xfrm>
            <a:off x="7716472" y="3256200"/>
            <a:ext cx="3747210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أي المصفوفات التالية في صورة نموذج درجة الصف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6" name="مستطيل: مشطوف الحواف 75">
            <a:extLst>
              <a:ext uri="{FF2B5EF4-FFF2-40B4-BE49-F238E27FC236}">
                <a16:creationId xmlns:a16="http://schemas.microsoft.com/office/drawing/2014/main" id="{317EBDFF-97C0-4177-809F-77474BF31E5F}"/>
              </a:ext>
            </a:extLst>
          </p:cNvPr>
          <p:cNvSpPr/>
          <p:nvPr/>
        </p:nvSpPr>
        <p:spPr>
          <a:xfrm>
            <a:off x="1271850" y="4176562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7" name="مستطيل: مشطوف الحواف 76">
            <a:extLst>
              <a:ext uri="{FF2B5EF4-FFF2-40B4-BE49-F238E27FC236}">
                <a16:creationId xmlns:a16="http://schemas.microsoft.com/office/drawing/2014/main" id="{BBF97624-9540-4CF7-B0A9-E3DC7B072689}"/>
              </a:ext>
            </a:extLst>
          </p:cNvPr>
          <p:cNvSpPr/>
          <p:nvPr/>
        </p:nvSpPr>
        <p:spPr>
          <a:xfrm>
            <a:off x="4450367" y="4186373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8" name="مستطيل: مشطوف الحواف 77">
            <a:extLst>
              <a:ext uri="{FF2B5EF4-FFF2-40B4-BE49-F238E27FC236}">
                <a16:creationId xmlns:a16="http://schemas.microsoft.com/office/drawing/2014/main" id="{A56C94B8-8C82-4A7F-88BA-8AF5DE354D36}"/>
              </a:ext>
            </a:extLst>
          </p:cNvPr>
          <p:cNvSpPr/>
          <p:nvPr/>
        </p:nvSpPr>
        <p:spPr>
          <a:xfrm>
            <a:off x="7257017" y="4085304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79" name="مستطيل: مشطوف الحواف 78">
            <a:extLst>
              <a:ext uri="{FF2B5EF4-FFF2-40B4-BE49-F238E27FC236}">
                <a16:creationId xmlns:a16="http://schemas.microsoft.com/office/drawing/2014/main" id="{C7BF34AA-1056-4B76-9A01-9DDDB582D2ED}"/>
              </a:ext>
            </a:extLst>
          </p:cNvPr>
          <p:cNvSpPr/>
          <p:nvPr/>
        </p:nvSpPr>
        <p:spPr>
          <a:xfrm>
            <a:off x="10187321" y="4051978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91" name="مستطيل: زوايا مستديرة 90">
            <a:extLst>
              <a:ext uri="{FF2B5EF4-FFF2-40B4-BE49-F238E27FC236}">
                <a16:creationId xmlns:a16="http://schemas.microsoft.com/office/drawing/2014/main" id="{93CF9F58-A828-4EFE-BDA5-866805C9246A}"/>
              </a:ext>
            </a:extLst>
          </p:cNvPr>
          <p:cNvSpPr/>
          <p:nvPr/>
        </p:nvSpPr>
        <p:spPr>
          <a:xfrm>
            <a:off x="9389919" y="4652403"/>
            <a:ext cx="1977302" cy="12960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مستطيل: زوايا مستديرة 91">
            <a:extLst>
              <a:ext uri="{FF2B5EF4-FFF2-40B4-BE49-F238E27FC236}">
                <a16:creationId xmlns:a16="http://schemas.microsoft.com/office/drawing/2014/main" id="{6883FD5F-3CA9-41EE-8F30-1FFBECDD8AF8}"/>
              </a:ext>
            </a:extLst>
          </p:cNvPr>
          <p:cNvSpPr/>
          <p:nvPr/>
        </p:nvSpPr>
        <p:spPr>
          <a:xfrm>
            <a:off x="6642236" y="4691874"/>
            <a:ext cx="1977302" cy="12960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مستطيل: زوايا مستديرة 92">
            <a:extLst>
              <a:ext uri="{FF2B5EF4-FFF2-40B4-BE49-F238E27FC236}">
                <a16:creationId xmlns:a16="http://schemas.microsoft.com/office/drawing/2014/main" id="{E0281102-7A73-4C03-AB39-AD27F9334BD0}"/>
              </a:ext>
            </a:extLst>
          </p:cNvPr>
          <p:cNvSpPr/>
          <p:nvPr/>
        </p:nvSpPr>
        <p:spPr>
          <a:xfrm>
            <a:off x="3807969" y="4720724"/>
            <a:ext cx="1977302" cy="12960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مستطيل: زوايا مستديرة 93">
            <a:extLst>
              <a:ext uri="{FF2B5EF4-FFF2-40B4-BE49-F238E27FC236}">
                <a16:creationId xmlns:a16="http://schemas.microsoft.com/office/drawing/2014/main" id="{4E144E43-FD55-4345-B19A-8C2A70057993}"/>
              </a:ext>
            </a:extLst>
          </p:cNvPr>
          <p:cNvSpPr/>
          <p:nvPr/>
        </p:nvSpPr>
        <p:spPr>
          <a:xfrm>
            <a:off x="702060" y="4720723"/>
            <a:ext cx="1977302" cy="12960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6" name="صورة 95">
            <a:extLst>
              <a:ext uri="{FF2B5EF4-FFF2-40B4-BE49-F238E27FC236}">
                <a16:creationId xmlns:a16="http://schemas.microsoft.com/office/drawing/2014/main" id="{970B4E38-E108-4711-97D9-8DF0FD7AF33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E9EAEC"/>
              </a:clrFrom>
              <a:clrTo>
                <a:srgbClr val="E9EA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2954" y="4882712"/>
            <a:ext cx="1343025" cy="876300"/>
          </a:xfrm>
          <a:prstGeom prst="rect">
            <a:avLst/>
          </a:prstGeom>
        </p:spPr>
      </p:pic>
      <p:pic>
        <p:nvPicPr>
          <p:cNvPr id="98" name="صورة 97">
            <a:extLst>
              <a:ext uri="{FF2B5EF4-FFF2-40B4-BE49-F238E27FC236}">
                <a16:creationId xmlns:a16="http://schemas.microsoft.com/office/drawing/2014/main" id="{1976E086-079A-4F4E-ACAE-91832EC3ECC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E9EAEC"/>
              </a:clrFrom>
              <a:clrTo>
                <a:srgbClr val="E9EA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4132" y="4844634"/>
            <a:ext cx="1704975" cy="1123950"/>
          </a:xfrm>
          <a:prstGeom prst="rect">
            <a:avLst/>
          </a:prstGeom>
        </p:spPr>
      </p:pic>
      <p:pic>
        <p:nvPicPr>
          <p:cNvPr id="100" name="صورة 99">
            <a:extLst>
              <a:ext uri="{FF2B5EF4-FFF2-40B4-BE49-F238E27FC236}">
                <a16:creationId xmlns:a16="http://schemas.microsoft.com/office/drawing/2014/main" id="{C37C6317-83AB-484B-81B3-88CCAD1BEE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12975" y="4844634"/>
            <a:ext cx="1886495" cy="1051308"/>
          </a:xfrm>
          <a:prstGeom prst="rect">
            <a:avLst/>
          </a:prstGeom>
        </p:spPr>
      </p:pic>
      <p:pic>
        <p:nvPicPr>
          <p:cNvPr id="102" name="صورة 101">
            <a:extLst>
              <a:ext uri="{FF2B5EF4-FFF2-40B4-BE49-F238E27FC236}">
                <a16:creationId xmlns:a16="http://schemas.microsoft.com/office/drawing/2014/main" id="{E1A2DCC2-4618-4FB7-A055-99640BF019D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9929" y="4773207"/>
            <a:ext cx="1765631" cy="1175219"/>
          </a:xfrm>
          <a:prstGeom prst="rect">
            <a:avLst/>
          </a:prstGeom>
        </p:spPr>
      </p:pic>
      <p:sp>
        <p:nvSpPr>
          <p:cNvPr id="36" name="مربع نص 35">
            <a:extLst>
              <a:ext uri="{FF2B5EF4-FFF2-40B4-BE49-F238E27FC236}">
                <a16:creationId xmlns:a16="http://schemas.microsoft.com/office/drawing/2014/main" id="{91325EEE-152A-45FF-9D66-A308756E0614}"/>
              </a:ext>
            </a:extLst>
          </p:cNvPr>
          <p:cNvSpPr txBox="1"/>
          <p:nvPr/>
        </p:nvSpPr>
        <p:spPr>
          <a:xfrm>
            <a:off x="-73355" y="652684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Anas Alqadi</a:t>
            </a:r>
          </a:p>
        </p:txBody>
      </p:sp>
    </p:spTree>
    <p:extLst>
      <p:ext uri="{BB962C8B-B14F-4D97-AF65-F5344CB8AC3E}">
        <p14:creationId xmlns:p14="http://schemas.microsoft.com/office/powerpoint/2010/main" val="504570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8D886188-EEF5-4CA2-BCE5-E9DBDD50D9EA}"/>
              </a:ext>
            </a:extLst>
          </p:cNvPr>
          <p:cNvSpPr/>
          <p:nvPr/>
        </p:nvSpPr>
        <p:spPr>
          <a:xfrm>
            <a:off x="224319" y="106720"/>
            <a:ext cx="11743362" cy="2728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8C602A12-CD55-4A43-97A9-C758DA63BE81}"/>
              </a:ext>
            </a:extLst>
          </p:cNvPr>
          <p:cNvSpPr/>
          <p:nvPr/>
        </p:nvSpPr>
        <p:spPr>
          <a:xfrm>
            <a:off x="11283316" y="215049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1B4042EB-837E-4511-90D3-F289AAE1010E}"/>
              </a:ext>
            </a:extLst>
          </p:cNvPr>
          <p:cNvSpPr/>
          <p:nvPr/>
        </p:nvSpPr>
        <p:spPr>
          <a:xfrm>
            <a:off x="7162548" y="215049"/>
            <a:ext cx="4206665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أي المصفوفات التالية </a:t>
            </a:r>
            <a:r>
              <a:rPr lang="ar-JO" sz="1600" b="1" u="sng" dirty="0">
                <a:solidFill>
                  <a:schemeClr val="tx1"/>
                </a:solidFill>
              </a:rPr>
              <a:t>ليست</a:t>
            </a:r>
            <a:r>
              <a:rPr lang="ar-JO" sz="1600" b="1" dirty="0">
                <a:solidFill>
                  <a:schemeClr val="tx1"/>
                </a:solidFill>
              </a:rPr>
              <a:t> في صورة نموذج درجة الصف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034BF05D-8CD6-43DC-A990-0018845754C4}"/>
              </a:ext>
            </a:extLst>
          </p:cNvPr>
          <p:cNvSpPr/>
          <p:nvPr/>
        </p:nvSpPr>
        <p:spPr>
          <a:xfrm>
            <a:off x="1187945" y="905163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9FA00092-85DB-48E1-8E2D-363DD9151E61}"/>
              </a:ext>
            </a:extLst>
          </p:cNvPr>
          <p:cNvSpPr/>
          <p:nvPr/>
        </p:nvSpPr>
        <p:spPr>
          <a:xfrm>
            <a:off x="4366462" y="914974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1940ADEA-FBE9-41A5-85DB-785D3327B2DC}"/>
              </a:ext>
            </a:extLst>
          </p:cNvPr>
          <p:cNvSpPr/>
          <p:nvPr/>
        </p:nvSpPr>
        <p:spPr>
          <a:xfrm>
            <a:off x="7173112" y="813905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08E0DB31-F7C9-44EC-921A-43825B1A1823}"/>
              </a:ext>
            </a:extLst>
          </p:cNvPr>
          <p:cNvSpPr/>
          <p:nvPr/>
        </p:nvSpPr>
        <p:spPr>
          <a:xfrm>
            <a:off x="10103416" y="780579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D2614B58-CE55-408C-A192-D02A0B75C8CD}"/>
              </a:ext>
            </a:extLst>
          </p:cNvPr>
          <p:cNvSpPr/>
          <p:nvPr/>
        </p:nvSpPr>
        <p:spPr>
          <a:xfrm>
            <a:off x="9306014" y="1381004"/>
            <a:ext cx="1977302" cy="12960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8557010C-D10A-4D29-9764-F631B58F2EF5}"/>
              </a:ext>
            </a:extLst>
          </p:cNvPr>
          <p:cNvSpPr/>
          <p:nvPr/>
        </p:nvSpPr>
        <p:spPr>
          <a:xfrm>
            <a:off x="6558331" y="1420475"/>
            <a:ext cx="1977302" cy="12960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E9AEC2AD-8BDF-424B-BE2E-A8A6E5899B62}"/>
              </a:ext>
            </a:extLst>
          </p:cNvPr>
          <p:cNvSpPr/>
          <p:nvPr/>
        </p:nvSpPr>
        <p:spPr>
          <a:xfrm>
            <a:off x="3724064" y="1449325"/>
            <a:ext cx="1977302" cy="12960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CD1A1DD0-2EB9-4EB1-A4A2-5611451B4224}"/>
              </a:ext>
            </a:extLst>
          </p:cNvPr>
          <p:cNvSpPr/>
          <p:nvPr/>
        </p:nvSpPr>
        <p:spPr>
          <a:xfrm>
            <a:off x="618155" y="1449324"/>
            <a:ext cx="1977302" cy="12960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120715EE-D66F-4A2B-86FB-769295910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32" y="1678235"/>
            <a:ext cx="1695450" cy="838200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6C2A3D8E-CE1B-41EE-95E0-4100153C1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465" y="1535360"/>
            <a:ext cx="1714500" cy="1123950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0A0E6D71-57E2-44E3-A5D4-1842F404E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0109" y="1479047"/>
            <a:ext cx="1805264" cy="1133475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4F3FD842-4CDB-436C-98C0-2E79A90B42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2599" y="1449324"/>
            <a:ext cx="1816796" cy="1152525"/>
          </a:xfrm>
          <a:prstGeom prst="rect">
            <a:avLst/>
          </a:prstGeom>
        </p:spPr>
      </p:pic>
      <p:sp>
        <p:nvSpPr>
          <p:cNvPr id="28" name="مستطيل 27">
            <a:extLst>
              <a:ext uri="{FF2B5EF4-FFF2-40B4-BE49-F238E27FC236}">
                <a16:creationId xmlns:a16="http://schemas.microsoft.com/office/drawing/2014/main" id="{93B37D59-CF8E-4D12-BF6E-227767FF968B}"/>
              </a:ext>
            </a:extLst>
          </p:cNvPr>
          <p:cNvSpPr/>
          <p:nvPr/>
        </p:nvSpPr>
        <p:spPr>
          <a:xfrm>
            <a:off x="224319" y="2977092"/>
            <a:ext cx="11743362" cy="2728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مستطيل: مشطوف الحواف 28">
            <a:extLst>
              <a:ext uri="{FF2B5EF4-FFF2-40B4-BE49-F238E27FC236}">
                <a16:creationId xmlns:a16="http://schemas.microsoft.com/office/drawing/2014/main" id="{C297E97F-4A9D-4CA8-A644-9D9A953D65F9}"/>
              </a:ext>
            </a:extLst>
          </p:cNvPr>
          <p:cNvSpPr/>
          <p:nvPr/>
        </p:nvSpPr>
        <p:spPr>
          <a:xfrm>
            <a:off x="11283316" y="3085421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0" name="مستطيل: مشطوف الحواف 29">
            <a:extLst>
              <a:ext uri="{FF2B5EF4-FFF2-40B4-BE49-F238E27FC236}">
                <a16:creationId xmlns:a16="http://schemas.microsoft.com/office/drawing/2014/main" id="{A89EB455-AC59-4EFF-BFD3-F51351C5EE83}"/>
              </a:ext>
            </a:extLst>
          </p:cNvPr>
          <p:cNvSpPr/>
          <p:nvPr/>
        </p:nvSpPr>
        <p:spPr>
          <a:xfrm>
            <a:off x="4500081" y="3085421"/>
            <a:ext cx="6869133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تمثل المصفوفة المجاورة  نموذج درجة الصف المنخفض لنظام من المعادلات ، أوجد حل هذا النظام .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1" name="مستطيل: مشطوف الحواف 30">
            <a:extLst>
              <a:ext uri="{FF2B5EF4-FFF2-40B4-BE49-F238E27FC236}">
                <a16:creationId xmlns:a16="http://schemas.microsoft.com/office/drawing/2014/main" id="{FBC40A70-FF5D-441F-877B-789998639252}"/>
              </a:ext>
            </a:extLst>
          </p:cNvPr>
          <p:cNvSpPr/>
          <p:nvPr/>
        </p:nvSpPr>
        <p:spPr>
          <a:xfrm>
            <a:off x="1187945" y="4202539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مستطيل: مشطوف الحواف 31">
            <a:extLst>
              <a:ext uri="{FF2B5EF4-FFF2-40B4-BE49-F238E27FC236}">
                <a16:creationId xmlns:a16="http://schemas.microsoft.com/office/drawing/2014/main" id="{69F3D761-86BC-4F24-88CB-76F45E974169}"/>
              </a:ext>
            </a:extLst>
          </p:cNvPr>
          <p:cNvSpPr/>
          <p:nvPr/>
        </p:nvSpPr>
        <p:spPr>
          <a:xfrm>
            <a:off x="4366462" y="4212350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" name="مستطيل: مشطوف الحواف 32">
            <a:extLst>
              <a:ext uri="{FF2B5EF4-FFF2-40B4-BE49-F238E27FC236}">
                <a16:creationId xmlns:a16="http://schemas.microsoft.com/office/drawing/2014/main" id="{94A8BDE0-ACCA-4D17-A87F-E7730606E35C}"/>
              </a:ext>
            </a:extLst>
          </p:cNvPr>
          <p:cNvSpPr/>
          <p:nvPr/>
        </p:nvSpPr>
        <p:spPr>
          <a:xfrm>
            <a:off x="7173112" y="4111281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4" name="مستطيل: مشطوف الحواف 33">
            <a:extLst>
              <a:ext uri="{FF2B5EF4-FFF2-40B4-BE49-F238E27FC236}">
                <a16:creationId xmlns:a16="http://schemas.microsoft.com/office/drawing/2014/main" id="{41933666-B377-434B-B81B-EE89E01A96B2}"/>
              </a:ext>
            </a:extLst>
          </p:cNvPr>
          <p:cNvSpPr/>
          <p:nvPr/>
        </p:nvSpPr>
        <p:spPr>
          <a:xfrm>
            <a:off x="10103416" y="4077955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A43340FC-AB45-407B-BD85-4BCB5532BDE9}"/>
              </a:ext>
            </a:extLst>
          </p:cNvPr>
          <p:cNvSpPr/>
          <p:nvPr/>
        </p:nvSpPr>
        <p:spPr>
          <a:xfrm>
            <a:off x="9306014" y="4678380"/>
            <a:ext cx="1977302" cy="6391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0, 1 , 3 )</a:t>
            </a:r>
            <a:r>
              <a:rPr lang="ar-JO" sz="2000" b="1" dirty="0"/>
              <a:t>)</a:t>
            </a:r>
            <a:endParaRPr lang="en-US" sz="2000" b="1" dirty="0"/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58D844BA-4077-4638-9823-FE5029EA0B1C}"/>
              </a:ext>
            </a:extLst>
          </p:cNvPr>
          <p:cNvSpPr/>
          <p:nvPr/>
        </p:nvSpPr>
        <p:spPr>
          <a:xfrm>
            <a:off x="6558331" y="4717852"/>
            <a:ext cx="1977302" cy="59965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-2 , 1 , 3 )</a:t>
            </a:r>
            <a:r>
              <a:rPr lang="ar-JO" sz="2000" b="1" dirty="0"/>
              <a:t>)</a:t>
            </a:r>
            <a:endParaRPr lang="en-US" sz="2000" b="1" dirty="0"/>
          </a:p>
        </p:txBody>
      </p:sp>
      <p:sp>
        <p:nvSpPr>
          <p:cNvPr id="37" name="مستطيل: زوايا مستديرة 36">
            <a:extLst>
              <a:ext uri="{FF2B5EF4-FFF2-40B4-BE49-F238E27FC236}">
                <a16:creationId xmlns:a16="http://schemas.microsoft.com/office/drawing/2014/main" id="{7AEAACA9-D623-48F8-A765-A0B7848C3E93}"/>
              </a:ext>
            </a:extLst>
          </p:cNvPr>
          <p:cNvSpPr/>
          <p:nvPr/>
        </p:nvSpPr>
        <p:spPr>
          <a:xfrm>
            <a:off x="3724064" y="4746702"/>
            <a:ext cx="1977302" cy="5708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3, 1 , -2 )</a:t>
            </a:r>
            <a:r>
              <a:rPr lang="ar-JO" sz="2000" b="1" dirty="0"/>
              <a:t>)</a:t>
            </a:r>
            <a:endParaRPr lang="en-US" sz="2000" b="1" dirty="0"/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8222F004-F502-4241-A113-08AC38095607}"/>
              </a:ext>
            </a:extLst>
          </p:cNvPr>
          <p:cNvSpPr/>
          <p:nvPr/>
        </p:nvSpPr>
        <p:spPr>
          <a:xfrm>
            <a:off x="618155" y="4746700"/>
            <a:ext cx="1977302" cy="5708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1, -2 , 3 )</a:t>
            </a:r>
            <a:r>
              <a:rPr lang="ar-JO" sz="2000" b="1" dirty="0"/>
              <a:t>)</a:t>
            </a:r>
            <a:endParaRPr lang="en-US" sz="2000" b="1" dirty="0"/>
          </a:p>
        </p:txBody>
      </p:sp>
      <p:pic>
        <p:nvPicPr>
          <p:cNvPr id="27" name="صورة 26">
            <a:extLst>
              <a:ext uri="{FF2B5EF4-FFF2-40B4-BE49-F238E27FC236}">
                <a16:creationId xmlns:a16="http://schemas.microsoft.com/office/drawing/2014/main" id="{338263CA-2EE2-414D-8B89-484192652AD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2248344" y="3057034"/>
            <a:ext cx="1999661" cy="1115665"/>
          </a:xfrm>
          <a:prstGeom prst="rect">
            <a:avLst/>
          </a:prstGeom>
        </p:spPr>
      </p:pic>
      <p:sp>
        <p:nvSpPr>
          <p:cNvPr id="39" name="مربع نص 38">
            <a:extLst>
              <a:ext uri="{FF2B5EF4-FFF2-40B4-BE49-F238E27FC236}">
                <a16:creationId xmlns:a16="http://schemas.microsoft.com/office/drawing/2014/main" id="{0E33D9E4-EAF1-4D4E-B8E3-5EB3309495AB}"/>
              </a:ext>
            </a:extLst>
          </p:cNvPr>
          <p:cNvSpPr txBox="1"/>
          <p:nvPr/>
        </p:nvSpPr>
        <p:spPr>
          <a:xfrm>
            <a:off x="-73355" y="652684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Anas Alqadi</a:t>
            </a:r>
          </a:p>
        </p:txBody>
      </p:sp>
    </p:spTree>
    <p:extLst>
      <p:ext uri="{BB962C8B-B14F-4D97-AF65-F5344CB8AC3E}">
        <p14:creationId xmlns:p14="http://schemas.microsoft.com/office/powerpoint/2010/main" val="1806702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BA9DB4C9-D4DF-4B2D-92D2-EA319FA07E55}"/>
              </a:ext>
            </a:extLst>
          </p:cNvPr>
          <p:cNvSpPr/>
          <p:nvPr/>
        </p:nvSpPr>
        <p:spPr>
          <a:xfrm>
            <a:off x="224319" y="79780"/>
            <a:ext cx="11743362" cy="3454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3672E473-7935-4B8E-8D3C-BE8FF2A0BA5E}"/>
              </a:ext>
            </a:extLst>
          </p:cNvPr>
          <p:cNvSpPr/>
          <p:nvPr/>
        </p:nvSpPr>
        <p:spPr>
          <a:xfrm>
            <a:off x="11283316" y="188109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7A913FC9-EBBC-47B8-9D45-D9B9400BDF4C}"/>
              </a:ext>
            </a:extLst>
          </p:cNvPr>
          <p:cNvSpPr/>
          <p:nvPr/>
        </p:nvSpPr>
        <p:spPr>
          <a:xfrm>
            <a:off x="4500081" y="188109"/>
            <a:ext cx="6869133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 في المصفوفة الموسعة المجاورة ، جد المصفوفة الناتجة عن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ar-JO" sz="1600" b="1" dirty="0">
                <a:solidFill>
                  <a:schemeClr val="tx1"/>
                </a:solidFill>
              </a:rPr>
              <a:t>العملية 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مستطيل: مشطوف الحواف 8">
            <a:extLst>
              <a:ext uri="{FF2B5EF4-FFF2-40B4-BE49-F238E27FC236}">
                <a16:creationId xmlns:a16="http://schemas.microsoft.com/office/drawing/2014/main" id="{7386B669-C620-44AE-84F2-961A8A76A44B}"/>
              </a:ext>
            </a:extLst>
          </p:cNvPr>
          <p:cNvSpPr/>
          <p:nvPr/>
        </p:nvSpPr>
        <p:spPr>
          <a:xfrm>
            <a:off x="1223059" y="1192211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" name="مستطيل: مشطوف الحواف 9">
            <a:extLst>
              <a:ext uri="{FF2B5EF4-FFF2-40B4-BE49-F238E27FC236}">
                <a16:creationId xmlns:a16="http://schemas.microsoft.com/office/drawing/2014/main" id="{80BD2F15-C60D-4ABA-B634-95E0584216E3}"/>
              </a:ext>
            </a:extLst>
          </p:cNvPr>
          <p:cNvSpPr/>
          <p:nvPr/>
        </p:nvSpPr>
        <p:spPr>
          <a:xfrm>
            <a:off x="4401576" y="1202022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1" name="مستطيل: مشطوف الحواف 10">
            <a:extLst>
              <a:ext uri="{FF2B5EF4-FFF2-40B4-BE49-F238E27FC236}">
                <a16:creationId xmlns:a16="http://schemas.microsoft.com/office/drawing/2014/main" id="{4522CC59-E610-4F33-8300-7F38E9CBBABF}"/>
              </a:ext>
            </a:extLst>
          </p:cNvPr>
          <p:cNvSpPr/>
          <p:nvPr/>
        </p:nvSpPr>
        <p:spPr>
          <a:xfrm>
            <a:off x="7208226" y="1100953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2" name="مستطيل: مشطوف الحواف 11">
            <a:extLst>
              <a:ext uri="{FF2B5EF4-FFF2-40B4-BE49-F238E27FC236}">
                <a16:creationId xmlns:a16="http://schemas.microsoft.com/office/drawing/2014/main" id="{0A8221DC-1A56-43B0-A598-27954F4D6ED4}"/>
              </a:ext>
            </a:extLst>
          </p:cNvPr>
          <p:cNvSpPr/>
          <p:nvPr/>
        </p:nvSpPr>
        <p:spPr>
          <a:xfrm>
            <a:off x="10138530" y="1067627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3FFE0D01-9237-4639-938B-D56DE40AFADF}"/>
              </a:ext>
            </a:extLst>
          </p:cNvPr>
          <p:cNvSpPr/>
          <p:nvPr/>
        </p:nvSpPr>
        <p:spPr>
          <a:xfrm>
            <a:off x="9085979" y="1669872"/>
            <a:ext cx="2283235" cy="17840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69AADA1F-816D-4E2E-B0F8-EEC70F1936DA}"/>
              </a:ext>
            </a:extLst>
          </p:cNvPr>
          <p:cNvSpPr/>
          <p:nvPr/>
        </p:nvSpPr>
        <p:spPr>
          <a:xfrm>
            <a:off x="6338296" y="1709343"/>
            <a:ext cx="2283235" cy="17445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CD1A4544-E226-42E7-9109-5B1916E3408F}"/>
              </a:ext>
            </a:extLst>
          </p:cNvPr>
          <p:cNvSpPr/>
          <p:nvPr/>
        </p:nvSpPr>
        <p:spPr>
          <a:xfrm>
            <a:off x="3504029" y="1738194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CCDBE3D4-62E1-4F4D-8A66-B7860CEBA8C6}"/>
              </a:ext>
            </a:extLst>
          </p:cNvPr>
          <p:cNvSpPr/>
          <p:nvPr/>
        </p:nvSpPr>
        <p:spPr>
          <a:xfrm>
            <a:off x="398120" y="1738192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B549CC68-416C-4C52-964A-E8E23D1F3CEA}"/>
                  </a:ext>
                </a:extLst>
              </p:cNvPr>
              <p:cNvSpPr txBox="1"/>
              <p:nvPr/>
            </p:nvSpPr>
            <p:spPr>
              <a:xfrm>
                <a:off x="4248005" y="188109"/>
                <a:ext cx="23722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B549CC68-416C-4C52-964A-E8E23D1F3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005" y="188109"/>
                <a:ext cx="2372219" cy="369332"/>
              </a:xfrm>
              <a:prstGeom prst="rect">
                <a:avLst/>
              </a:prstGeom>
              <a:blipFill>
                <a:blip r:embed="rId2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>
            <a:extLst>
              <a:ext uri="{FF2B5EF4-FFF2-40B4-BE49-F238E27FC236}">
                <a16:creationId xmlns:a16="http://schemas.microsoft.com/office/drawing/2014/main" id="{DA9C1CED-1F7C-4519-A529-7B9D8D1662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5990" y="77318"/>
            <a:ext cx="2495550" cy="1162050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87C3E9DC-092D-4271-A50E-E423B8ADE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5919" y="2005376"/>
            <a:ext cx="1933575" cy="1152525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72A42DD4-7BA3-4715-B14D-3F5457A020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362" y="1991088"/>
            <a:ext cx="2190750" cy="1181100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A199DDE7-DD74-40C5-9243-EF263636E7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137" y="1948881"/>
            <a:ext cx="2057400" cy="1200150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ED4106A9-C8A4-4E1C-8852-FF90AE5AE8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84830" y="1957751"/>
            <a:ext cx="2133600" cy="1200150"/>
          </a:xfrm>
          <a:prstGeom prst="rect">
            <a:avLst/>
          </a:prstGeom>
        </p:spPr>
      </p:pic>
      <p:sp>
        <p:nvSpPr>
          <p:cNvPr id="28" name="مستطيل 27">
            <a:extLst>
              <a:ext uri="{FF2B5EF4-FFF2-40B4-BE49-F238E27FC236}">
                <a16:creationId xmlns:a16="http://schemas.microsoft.com/office/drawing/2014/main" id="{161CBDBD-2F1F-4E5A-995E-7B6103A60114}"/>
              </a:ext>
            </a:extLst>
          </p:cNvPr>
          <p:cNvSpPr/>
          <p:nvPr/>
        </p:nvSpPr>
        <p:spPr>
          <a:xfrm>
            <a:off x="224319" y="3366678"/>
            <a:ext cx="11743362" cy="3454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مستطيل: مشطوف الحواف 28">
            <a:extLst>
              <a:ext uri="{FF2B5EF4-FFF2-40B4-BE49-F238E27FC236}">
                <a16:creationId xmlns:a16="http://schemas.microsoft.com/office/drawing/2014/main" id="{4573DB0B-C114-46A9-BD02-4F6350AF7413}"/>
              </a:ext>
            </a:extLst>
          </p:cNvPr>
          <p:cNvSpPr/>
          <p:nvPr/>
        </p:nvSpPr>
        <p:spPr>
          <a:xfrm>
            <a:off x="11283316" y="3475007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0" name="مستطيل: مشطوف الحواف 29">
            <a:extLst>
              <a:ext uri="{FF2B5EF4-FFF2-40B4-BE49-F238E27FC236}">
                <a16:creationId xmlns:a16="http://schemas.microsoft.com/office/drawing/2014/main" id="{42069FF6-9FF4-42E1-AFBD-E2D3CCC93941}"/>
              </a:ext>
            </a:extLst>
          </p:cNvPr>
          <p:cNvSpPr/>
          <p:nvPr/>
        </p:nvSpPr>
        <p:spPr>
          <a:xfrm>
            <a:off x="4500081" y="3475007"/>
            <a:ext cx="6869133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 في المصفوفة المجاورة ، جد المصفوفة الناتجة عن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ar-JO" sz="1600" b="1" dirty="0">
                <a:solidFill>
                  <a:schemeClr val="tx1"/>
                </a:solidFill>
              </a:rPr>
              <a:t>العملية 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1" name="مستطيل: مشطوف الحواف 30">
            <a:extLst>
              <a:ext uri="{FF2B5EF4-FFF2-40B4-BE49-F238E27FC236}">
                <a16:creationId xmlns:a16="http://schemas.microsoft.com/office/drawing/2014/main" id="{E497C7C7-5DB7-40F3-A0E3-A9382F52B0BF}"/>
              </a:ext>
            </a:extLst>
          </p:cNvPr>
          <p:cNvSpPr/>
          <p:nvPr/>
        </p:nvSpPr>
        <p:spPr>
          <a:xfrm>
            <a:off x="1223059" y="4479109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مستطيل: مشطوف الحواف 31">
            <a:extLst>
              <a:ext uri="{FF2B5EF4-FFF2-40B4-BE49-F238E27FC236}">
                <a16:creationId xmlns:a16="http://schemas.microsoft.com/office/drawing/2014/main" id="{52C08AB6-594F-446F-BEFB-89335FFEB2DB}"/>
              </a:ext>
            </a:extLst>
          </p:cNvPr>
          <p:cNvSpPr/>
          <p:nvPr/>
        </p:nvSpPr>
        <p:spPr>
          <a:xfrm>
            <a:off x="4401576" y="4488920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" name="مستطيل: مشطوف الحواف 32">
            <a:extLst>
              <a:ext uri="{FF2B5EF4-FFF2-40B4-BE49-F238E27FC236}">
                <a16:creationId xmlns:a16="http://schemas.microsoft.com/office/drawing/2014/main" id="{F1B75FF2-8E2A-4A84-A91E-372B583EC912}"/>
              </a:ext>
            </a:extLst>
          </p:cNvPr>
          <p:cNvSpPr/>
          <p:nvPr/>
        </p:nvSpPr>
        <p:spPr>
          <a:xfrm>
            <a:off x="7208226" y="4387851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4" name="مستطيل: مشطوف الحواف 33">
            <a:extLst>
              <a:ext uri="{FF2B5EF4-FFF2-40B4-BE49-F238E27FC236}">
                <a16:creationId xmlns:a16="http://schemas.microsoft.com/office/drawing/2014/main" id="{FA2F6AA2-9E84-4E42-99EC-A9A6604B5AD5}"/>
              </a:ext>
            </a:extLst>
          </p:cNvPr>
          <p:cNvSpPr/>
          <p:nvPr/>
        </p:nvSpPr>
        <p:spPr>
          <a:xfrm>
            <a:off x="10138530" y="4354525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057E0AB9-0579-4E65-9769-B543933137C1}"/>
              </a:ext>
            </a:extLst>
          </p:cNvPr>
          <p:cNvSpPr/>
          <p:nvPr/>
        </p:nvSpPr>
        <p:spPr>
          <a:xfrm>
            <a:off x="9085979" y="4956770"/>
            <a:ext cx="2283235" cy="17840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4F7A584A-DF5E-4977-8A0A-F51358968305}"/>
              </a:ext>
            </a:extLst>
          </p:cNvPr>
          <p:cNvSpPr/>
          <p:nvPr/>
        </p:nvSpPr>
        <p:spPr>
          <a:xfrm>
            <a:off x="6338296" y="4996241"/>
            <a:ext cx="2283235" cy="17445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7" name="مستطيل: زوايا مستديرة 36">
            <a:extLst>
              <a:ext uri="{FF2B5EF4-FFF2-40B4-BE49-F238E27FC236}">
                <a16:creationId xmlns:a16="http://schemas.microsoft.com/office/drawing/2014/main" id="{BCD4B941-A33C-40B6-A09B-92902098BB86}"/>
              </a:ext>
            </a:extLst>
          </p:cNvPr>
          <p:cNvSpPr/>
          <p:nvPr/>
        </p:nvSpPr>
        <p:spPr>
          <a:xfrm>
            <a:off x="3504029" y="5025092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E908F774-6FFF-42CC-9BCF-F16B1902629D}"/>
              </a:ext>
            </a:extLst>
          </p:cNvPr>
          <p:cNvSpPr/>
          <p:nvPr/>
        </p:nvSpPr>
        <p:spPr>
          <a:xfrm>
            <a:off x="398120" y="5025090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6DD7EBD3-834E-4D17-9E2A-D2E3608769A5}"/>
                  </a:ext>
                </a:extLst>
              </p:cNvPr>
              <p:cNvSpPr txBox="1"/>
              <p:nvPr/>
            </p:nvSpPr>
            <p:spPr>
              <a:xfrm>
                <a:off x="4909890" y="3485516"/>
                <a:ext cx="23722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JO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JO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ar-JO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6DD7EBD3-834E-4D17-9E2A-D2E360876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890" y="3485516"/>
                <a:ext cx="2372219" cy="369332"/>
              </a:xfrm>
              <a:prstGeom prst="rect">
                <a:avLst/>
              </a:prstGeom>
              <a:blipFill>
                <a:blip r:embed="rId1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صورة 44">
            <a:extLst>
              <a:ext uri="{FF2B5EF4-FFF2-40B4-BE49-F238E27FC236}">
                <a16:creationId xmlns:a16="http://schemas.microsoft.com/office/drawing/2014/main" id="{9599ECFC-D570-4361-A8F9-674684A914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4929" y="3429896"/>
            <a:ext cx="1933575" cy="1152525"/>
          </a:xfrm>
          <a:prstGeom prst="rect">
            <a:avLst/>
          </a:prstGeom>
        </p:spPr>
      </p:pic>
      <p:pic>
        <p:nvPicPr>
          <p:cNvPr id="49" name="صورة 48">
            <a:extLst>
              <a:ext uri="{FF2B5EF4-FFF2-40B4-BE49-F238E27FC236}">
                <a16:creationId xmlns:a16="http://schemas.microsoft.com/office/drawing/2014/main" id="{2C5B623C-473D-4DDE-AE13-CFCBE5BE39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7421" y="5358634"/>
            <a:ext cx="2076450" cy="1095375"/>
          </a:xfrm>
          <a:prstGeom prst="rect">
            <a:avLst/>
          </a:prstGeom>
        </p:spPr>
      </p:pic>
      <p:pic>
        <p:nvPicPr>
          <p:cNvPr id="50" name="صورة 49">
            <a:extLst>
              <a:ext uri="{FF2B5EF4-FFF2-40B4-BE49-F238E27FC236}">
                <a16:creationId xmlns:a16="http://schemas.microsoft.com/office/drawing/2014/main" id="{D542CDE7-BE22-4A6A-98F2-B12FACA32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2949" y="5364762"/>
            <a:ext cx="1933575" cy="1152525"/>
          </a:xfrm>
          <a:prstGeom prst="rect">
            <a:avLst/>
          </a:prstGeom>
        </p:spPr>
      </p:pic>
      <p:pic>
        <p:nvPicPr>
          <p:cNvPr id="52" name="صورة 51">
            <a:extLst>
              <a:ext uri="{FF2B5EF4-FFF2-40B4-BE49-F238E27FC236}">
                <a16:creationId xmlns:a16="http://schemas.microsoft.com/office/drawing/2014/main" id="{09EA838D-99AA-44D0-9C87-20FA584610A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5983" y="5317867"/>
            <a:ext cx="2162175" cy="1143000"/>
          </a:xfrm>
          <a:prstGeom prst="rect">
            <a:avLst/>
          </a:prstGeom>
        </p:spPr>
      </p:pic>
      <p:pic>
        <p:nvPicPr>
          <p:cNvPr id="54" name="صورة 53">
            <a:extLst>
              <a:ext uri="{FF2B5EF4-FFF2-40B4-BE49-F238E27FC236}">
                <a16:creationId xmlns:a16="http://schemas.microsoft.com/office/drawing/2014/main" id="{0AB97F72-EBB2-4F02-8FC5-6C49804EE67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52512" y="5277412"/>
            <a:ext cx="2057400" cy="1114425"/>
          </a:xfrm>
          <a:prstGeom prst="rect">
            <a:avLst/>
          </a:prstGeom>
        </p:spPr>
      </p:pic>
      <p:sp>
        <p:nvSpPr>
          <p:cNvPr id="40" name="مربع نص 39">
            <a:extLst>
              <a:ext uri="{FF2B5EF4-FFF2-40B4-BE49-F238E27FC236}">
                <a16:creationId xmlns:a16="http://schemas.microsoft.com/office/drawing/2014/main" id="{6706D553-B180-48C7-BBE7-8B4DAF41D277}"/>
              </a:ext>
            </a:extLst>
          </p:cNvPr>
          <p:cNvSpPr txBox="1"/>
          <p:nvPr/>
        </p:nvSpPr>
        <p:spPr>
          <a:xfrm>
            <a:off x="-73355" y="652684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Anas Alqadi</a:t>
            </a:r>
          </a:p>
        </p:txBody>
      </p:sp>
    </p:spTree>
    <p:extLst>
      <p:ext uri="{BB962C8B-B14F-4D97-AF65-F5344CB8AC3E}">
        <p14:creationId xmlns:p14="http://schemas.microsoft.com/office/powerpoint/2010/main" val="3690319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C50F7C7-AFDA-4492-A9D6-96F319DFBA7A}"/>
              </a:ext>
            </a:extLst>
          </p:cNvPr>
          <p:cNvSpPr/>
          <p:nvPr/>
        </p:nvSpPr>
        <p:spPr>
          <a:xfrm>
            <a:off x="224319" y="79780"/>
            <a:ext cx="11743362" cy="30435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61F3DFBC-E445-4B05-8953-1F09A5AA04F6}"/>
              </a:ext>
            </a:extLst>
          </p:cNvPr>
          <p:cNvSpPr/>
          <p:nvPr/>
        </p:nvSpPr>
        <p:spPr>
          <a:xfrm>
            <a:off x="11283316" y="188109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71EFE1EA-B78D-4119-A6B3-A8707DE6CB2B}"/>
              </a:ext>
            </a:extLst>
          </p:cNvPr>
          <p:cNvSpPr/>
          <p:nvPr/>
        </p:nvSpPr>
        <p:spPr>
          <a:xfrm>
            <a:off x="4500081" y="188109"/>
            <a:ext cx="6869133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أي المصفوفات التالية تمثل نموذج درجة الصف المنخفض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F81A5920-7AAC-4458-AB81-C9322844AC9E}"/>
              </a:ext>
            </a:extLst>
          </p:cNvPr>
          <p:cNvSpPr/>
          <p:nvPr/>
        </p:nvSpPr>
        <p:spPr>
          <a:xfrm>
            <a:off x="1223059" y="769893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B8F837BA-10B4-463E-A59F-A1809032F495}"/>
              </a:ext>
            </a:extLst>
          </p:cNvPr>
          <p:cNvSpPr/>
          <p:nvPr/>
        </p:nvSpPr>
        <p:spPr>
          <a:xfrm>
            <a:off x="4401576" y="779704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4A716FC5-DC31-436E-8D97-321F7CEC9B17}"/>
              </a:ext>
            </a:extLst>
          </p:cNvPr>
          <p:cNvSpPr/>
          <p:nvPr/>
        </p:nvSpPr>
        <p:spPr>
          <a:xfrm>
            <a:off x="7208226" y="678635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78EE8D34-F809-40FB-9E07-ED146C2C3225}"/>
              </a:ext>
            </a:extLst>
          </p:cNvPr>
          <p:cNvSpPr/>
          <p:nvPr/>
        </p:nvSpPr>
        <p:spPr>
          <a:xfrm>
            <a:off x="10138530" y="645309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7F66DC41-3B4C-444A-A1A5-0A7B640115B4}"/>
              </a:ext>
            </a:extLst>
          </p:cNvPr>
          <p:cNvSpPr/>
          <p:nvPr/>
        </p:nvSpPr>
        <p:spPr>
          <a:xfrm>
            <a:off x="9085979" y="1247554"/>
            <a:ext cx="2283235" cy="17840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64D00D00-688C-4076-AC69-C96376624CB2}"/>
              </a:ext>
            </a:extLst>
          </p:cNvPr>
          <p:cNvSpPr/>
          <p:nvPr/>
        </p:nvSpPr>
        <p:spPr>
          <a:xfrm>
            <a:off x="6338296" y="1287025"/>
            <a:ext cx="2283235" cy="17445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113BD103-B57C-4E86-B9D1-CF74F8FBF89D}"/>
              </a:ext>
            </a:extLst>
          </p:cNvPr>
          <p:cNvSpPr/>
          <p:nvPr/>
        </p:nvSpPr>
        <p:spPr>
          <a:xfrm>
            <a:off x="3504029" y="1315876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9A05E475-7474-4778-ABA7-FE86B2B95F2F}"/>
              </a:ext>
            </a:extLst>
          </p:cNvPr>
          <p:cNvSpPr/>
          <p:nvPr/>
        </p:nvSpPr>
        <p:spPr>
          <a:xfrm>
            <a:off x="398120" y="1315874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1BA5F082-DBF1-4CDB-8D69-6ED1993CE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84621" y="1568196"/>
            <a:ext cx="1885950" cy="1133475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3D6D0061-80B1-4BF4-A239-9496B6D16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8687" y="1564820"/>
            <a:ext cx="2028825" cy="1123950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C5BEAA21-598C-4294-A100-8294ADF7FD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1664" y="1601533"/>
            <a:ext cx="2114550" cy="1066800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83754A73-CF34-4494-BC8B-42EC9A153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120" y="1592008"/>
            <a:ext cx="2124075" cy="1085850"/>
          </a:xfrm>
          <a:prstGeom prst="rect">
            <a:avLst/>
          </a:prstGeom>
        </p:spPr>
      </p:pic>
      <p:sp>
        <p:nvSpPr>
          <p:cNvPr id="42" name="مستطيل 41">
            <a:extLst>
              <a:ext uri="{FF2B5EF4-FFF2-40B4-BE49-F238E27FC236}">
                <a16:creationId xmlns:a16="http://schemas.microsoft.com/office/drawing/2014/main" id="{194D0354-F574-4627-A866-5E90CD0E8CF0}"/>
              </a:ext>
            </a:extLst>
          </p:cNvPr>
          <p:cNvSpPr/>
          <p:nvPr/>
        </p:nvSpPr>
        <p:spPr>
          <a:xfrm>
            <a:off x="224319" y="3317273"/>
            <a:ext cx="11743362" cy="30435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مستطيل: مشطوف الحواف 42">
            <a:extLst>
              <a:ext uri="{FF2B5EF4-FFF2-40B4-BE49-F238E27FC236}">
                <a16:creationId xmlns:a16="http://schemas.microsoft.com/office/drawing/2014/main" id="{5418B654-EF56-4438-8FCD-6F421F4A89B2}"/>
              </a:ext>
            </a:extLst>
          </p:cNvPr>
          <p:cNvSpPr/>
          <p:nvPr/>
        </p:nvSpPr>
        <p:spPr>
          <a:xfrm>
            <a:off x="11283316" y="3425602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4" name="مستطيل: مشطوف الحواف 43">
            <a:extLst>
              <a:ext uri="{FF2B5EF4-FFF2-40B4-BE49-F238E27FC236}">
                <a16:creationId xmlns:a16="http://schemas.microsoft.com/office/drawing/2014/main" id="{8044FC1C-00FB-4172-BA57-683A061E9D41}"/>
              </a:ext>
            </a:extLst>
          </p:cNvPr>
          <p:cNvSpPr/>
          <p:nvPr/>
        </p:nvSpPr>
        <p:spPr>
          <a:xfrm>
            <a:off x="1558249" y="3425602"/>
            <a:ext cx="9810966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بعد تطبيق عمليات الصف البسيط على مصفوفة موسعة لحل نظام من المعادلات الخطية ، أي المصفوفات التالية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ar-JO" sz="1600" b="1" dirty="0">
                <a:solidFill>
                  <a:schemeClr val="tx1"/>
                </a:solidFill>
              </a:rPr>
              <a:t> إذا نتجت فإنه لا يوجد حل للنظام.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5" name="مستطيل: مشطوف الحواف 44">
            <a:extLst>
              <a:ext uri="{FF2B5EF4-FFF2-40B4-BE49-F238E27FC236}">
                <a16:creationId xmlns:a16="http://schemas.microsoft.com/office/drawing/2014/main" id="{C2879D81-2CBA-41FC-ACF3-C55D8113E9F0}"/>
              </a:ext>
            </a:extLst>
          </p:cNvPr>
          <p:cNvSpPr/>
          <p:nvPr/>
        </p:nvSpPr>
        <p:spPr>
          <a:xfrm>
            <a:off x="1223059" y="4007386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6" name="مستطيل: مشطوف الحواف 45">
            <a:extLst>
              <a:ext uri="{FF2B5EF4-FFF2-40B4-BE49-F238E27FC236}">
                <a16:creationId xmlns:a16="http://schemas.microsoft.com/office/drawing/2014/main" id="{F9E26C0A-25FB-4F95-9DC6-7256C0681344}"/>
              </a:ext>
            </a:extLst>
          </p:cNvPr>
          <p:cNvSpPr/>
          <p:nvPr/>
        </p:nvSpPr>
        <p:spPr>
          <a:xfrm>
            <a:off x="4401576" y="4017197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7" name="مستطيل: مشطوف الحواف 46">
            <a:extLst>
              <a:ext uri="{FF2B5EF4-FFF2-40B4-BE49-F238E27FC236}">
                <a16:creationId xmlns:a16="http://schemas.microsoft.com/office/drawing/2014/main" id="{FB9BF8A9-167D-4413-BD36-F88446217398}"/>
              </a:ext>
            </a:extLst>
          </p:cNvPr>
          <p:cNvSpPr/>
          <p:nvPr/>
        </p:nvSpPr>
        <p:spPr>
          <a:xfrm>
            <a:off x="7208226" y="3916128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8" name="مستطيل: مشطوف الحواف 47">
            <a:extLst>
              <a:ext uri="{FF2B5EF4-FFF2-40B4-BE49-F238E27FC236}">
                <a16:creationId xmlns:a16="http://schemas.microsoft.com/office/drawing/2014/main" id="{ED251744-DB2D-4C0B-91D9-C9FDABE5FA75}"/>
              </a:ext>
            </a:extLst>
          </p:cNvPr>
          <p:cNvSpPr/>
          <p:nvPr/>
        </p:nvSpPr>
        <p:spPr>
          <a:xfrm>
            <a:off x="10138530" y="3882802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49" name="مستطيل: زوايا مستديرة 48">
            <a:extLst>
              <a:ext uri="{FF2B5EF4-FFF2-40B4-BE49-F238E27FC236}">
                <a16:creationId xmlns:a16="http://schemas.microsoft.com/office/drawing/2014/main" id="{0B8B76C4-F40E-4921-BAA1-2937EC6B57BF}"/>
              </a:ext>
            </a:extLst>
          </p:cNvPr>
          <p:cNvSpPr/>
          <p:nvPr/>
        </p:nvSpPr>
        <p:spPr>
          <a:xfrm>
            <a:off x="9085979" y="4485047"/>
            <a:ext cx="2283235" cy="17840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50" name="مستطيل: زوايا مستديرة 49">
            <a:extLst>
              <a:ext uri="{FF2B5EF4-FFF2-40B4-BE49-F238E27FC236}">
                <a16:creationId xmlns:a16="http://schemas.microsoft.com/office/drawing/2014/main" id="{2A590ED6-1325-4D80-A649-513C73CDD3CC}"/>
              </a:ext>
            </a:extLst>
          </p:cNvPr>
          <p:cNvSpPr/>
          <p:nvPr/>
        </p:nvSpPr>
        <p:spPr>
          <a:xfrm>
            <a:off x="6338296" y="4524518"/>
            <a:ext cx="2283235" cy="17445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51" name="مستطيل: زوايا مستديرة 50">
            <a:extLst>
              <a:ext uri="{FF2B5EF4-FFF2-40B4-BE49-F238E27FC236}">
                <a16:creationId xmlns:a16="http://schemas.microsoft.com/office/drawing/2014/main" id="{BEB79115-BD4E-4B63-A334-8CFEA95FA859}"/>
              </a:ext>
            </a:extLst>
          </p:cNvPr>
          <p:cNvSpPr/>
          <p:nvPr/>
        </p:nvSpPr>
        <p:spPr>
          <a:xfrm>
            <a:off x="3504029" y="4553369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BEB43D4C-EC8B-4194-8BE7-5858D50304DB}"/>
              </a:ext>
            </a:extLst>
          </p:cNvPr>
          <p:cNvSpPr/>
          <p:nvPr/>
        </p:nvSpPr>
        <p:spPr>
          <a:xfrm>
            <a:off x="398120" y="4553367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58" name="صورة 57">
            <a:extLst>
              <a:ext uri="{FF2B5EF4-FFF2-40B4-BE49-F238E27FC236}">
                <a16:creationId xmlns:a16="http://schemas.microsoft.com/office/drawing/2014/main" id="{3E48A9CB-0E67-4290-9F8E-6621094980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9938" y="4739724"/>
            <a:ext cx="1800225" cy="1343025"/>
          </a:xfrm>
          <a:prstGeom prst="rect">
            <a:avLst/>
          </a:prstGeom>
        </p:spPr>
      </p:pic>
      <p:pic>
        <p:nvPicPr>
          <p:cNvPr id="60" name="صورة 59">
            <a:extLst>
              <a:ext uri="{FF2B5EF4-FFF2-40B4-BE49-F238E27FC236}">
                <a16:creationId xmlns:a16="http://schemas.microsoft.com/office/drawing/2014/main" id="{5AD89718-F4E9-4387-B21E-FE9352C5D4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15878" y="4863550"/>
            <a:ext cx="1838325" cy="1095375"/>
          </a:xfrm>
          <a:prstGeom prst="rect">
            <a:avLst/>
          </a:prstGeom>
        </p:spPr>
      </p:pic>
      <p:pic>
        <p:nvPicPr>
          <p:cNvPr id="61" name="صورة 60">
            <a:extLst>
              <a:ext uri="{FF2B5EF4-FFF2-40B4-BE49-F238E27FC236}">
                <a16:creationId xmlns:a16="http://schemas.microsoft.com/office/drawing/2014/main" id="{FA3D4A08-847B-478B-9C87-E450466553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5279" y="4877837"/>
            <a:ext cx="2114550" cy="1066800"/>
          </a:xfrm>
          <a:prstGeom prst="rect">
            <a:avLst/>
          </a:prstGeom>
        </p:spPr>
      </p:pic>
      <p:pic>
        <p:nvPicPr>
          <p:cNvPr id="63" name="صورة 62">
            <a:extLst>
              <a:ext uri="{FF2B5EF4-FFF2-40B4-BE49-F238E27FC236}">
                <a16:creationId xmlns:a16="http://schemas.microsoft.com/office/drawing/2014/main" id="{769FBA42-2199-4E25-A942-5264A061E5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851" y="4739724"/>
            <a:ext cx="1819275" cy="1343025"/>
          </a:xfrm>
          <a:prstGeom prst="rect">
            <a:avLst/>
          </a:prstGeom>
        </p:spPr>
      </p:pic>
      <p:sp>
        <p:nvSpPr>
          <p:cNvPr id="32" name="مربع نص 31">
            <a:extLst>
              <a:ext uri="{FF2B5EF4-FFF2-40B4-BE49-F238E27FC236}">
                <a16:creationId xmlns:a16="http://schemas.microsoft.com/office/drawing/2014/main" id="{A9C6A564-15DE-41CF-9A4A-B7D9743DAD93}"/>
              </a:ext>
            </a:extLst>
          </p:cNvPr>
          <p:cNvSpPr txBox="1"/>
          <p:nvPr/>
        </p:nvSpPr>
        <p:spPr>
          <a:xfrm>
            <a:off x="-73355" y="652684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Anas Alqadi</a:t>
            </a:r>
          </a:p>
        </p:txBody>
      </p:sp>
    </p:spTree>
    <p:extLst>
      <p:ext uri="{BB962C8B-B14F-4D97-AF65-F5344CB8AC3E}">
        <p14:creationId xmlns:p14="http://schemas.microsoft.com/office/powerpoint/2010/main" val="1839433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E2655AA-D630-4AD9-AA9D-1B11FE3BFC26}"/>
              </a:ext>
            </a:extLst>
          </p:cNvPr>
          <p:cNvSpPr/>
          <p:nvPr/>
        </p:nvSpPr>
        <p:spPr>
          <a:xfrm>
            <a:off x="224319" y="80913"/>
            <a:ext cx="11743362" cy="30435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AB4D5B31-CA97-4D44-83D4-769BD740BFC5}"/>
              </a:ext>
            </a:extLst>
          </p:cNvPr>
          <p:cNvSpPr/>
          <p:nvPr/>
        </p:nvSpPr>
        <p:spPr>
          <a:xfrm>
            <a:off x="11283316" y="189242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9B2C4E4A-60D3-496C-A27C-4BC24D27820A}"/>
              </a:ext>
            </a:extLst>
          </p:cNvPr>
          <p:cNvSpPr/>
          <p:nvPr/>
        </p:nvSpPr>
        <p:spPr>
          <a:xfrm>
            <a:off x="719191" y="189242"/>
            <a:ext cx="10650024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بعد تطبيق عمليات الصف البسيط على مصفوفة موسعة لحل نظام من المعادلات الخطية ، أي المصفوفات التالية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ar-JO" sz="1600" b="1" dirty="0">
                <a:solidFill>
                  <a:schemeClr val="tx1"/>
                </a:solidFill>
              </a:rPr>
              <a:t> إذا نتجت فإنه يوجد عدد لا نهائي من الحلول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B6A0878D-C175-4C79-8DE0-7BFEA2D98321}"/>
              </a:ext>
            </a:extLst>
          </p:cNvPr>
          <p:cNvSpPr/>
          <p:nvPr/>
        </p:nvSpPr>
        <p:spPr>
          <a:xfrm>
            <a:off x="1223059" y="771026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CA2DB7A3-414B-4FE5-BC0C-0AAE4C4D1BCE}"/>
              </a:ext>
            </a:extLst>
          </p:cNvPr>
          <p:cNvSpPr/>
          <p:nvPr/>
        </p:nvSpPr>
        <p:spPr>
          <a:xfrm>
            <a:off x="4401576" y="780837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35912B9C-1B4F-4812-9DCD-B76941A8F109}"/>
              </a:ext>
            </a:extLst>
          </p:cNvPr>
          <p:cNvSpPr/>
          <p:nvPr/>
        </p:nvSpPr>
        <p:spPr>
          <a:xfrm>
            <a:off x="7208226" y="679768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349F9E69-6A13-40FF-A53D-C12F5C6A1A43}"/>
              </a:ext>
            </a:extLst>
          </p:cNvPr>
          <p:cNvSpPr/>
          <p:nvPr/>
        </p:nvSpPr>
        <p:spPr>
          <a:xfrm>
            <a:off x="10138530" y="646442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96DD51A1-E88E-4C97-BB65-54111763E62E}"/>
              </a:ext>
            </a:extLst>
          </p:cNvPr>
          <p:cNvSpPr/>
          <p:nvPr/>
        </p:nvSpPr>
        <p:spPr>
          <a:xfrm>
            <a:off x="9085979" y="1248687"/>
            <a:ext cx="2283235" cy="17840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7E1208F1-6DC1-4497-92A2-B8B62A67AF5D}"/>
              </a:ext>
            </a:extLst>
          </p:cNvPr>
          <p:cNvSpPr/>
          <p:nvPr/>
        </p:nvSpPr>
        <p:spPr>
          <a:xfrm>
            <a:off x="6338296" y="1288158"/>
            <a:ext cx="2283235" cy="17445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ED3E2FD6-97BA-48A3-B020-E78F11A2D748}"/>
              </a:ext>
            </a:extLst>
          </p:cNvPr>
          <p:cNvSpPr/>
          <p:nvPr/>
        </p:nvSpPr>
        <p:spPr>
          <a:xfrm>
            <a:off x="3504029" y="1317009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0425F55C-71ED-435F-B68F-DD6FA8B7C87E}"/>
              </a:ext>
            </a:extLst>
          </p:cNvPr>
          <p:cNvSpPr/>
          <p:nvPr/>
        </p:nvSpPr>
        <p:spPr>
          <a:xfrm>
            <a:off x="398120" y="1317007"/>
            <a:ext cx="2283235" cy="17157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B97D4317-7BE5-4249-AACD-B11695370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9938" y="1503364"/>
            <a:ext cx="1800225" cy="1343025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E73C01C-B002-41BB-9B1A-7EE1F1DEB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15878" y="1627190"/>
            <a:ext cx="1838325" cy="1095375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46108B5C-01EE-4316-A61E-74A87D1A3B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5279" y="1641477"/>
            <a:ext cx="2114550" cy="106680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4E6F8A9F-E318-46E4-9E9E-E66EBBDCAC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851" y="1503364"/>
            <a:ext cx="1819275" cy="1343025"/>
          </a:xfrm>
          <a:prstGeom prst="rect">
            <a:avLst/>
          </a:prstGeom>
        </p:spPr>
      </p:pic>
      <p:sp>
        <p:nvSpPr>
          <p:cNvPr id="17" name="مستطيل 16">
            <a:extLst>
              <a:ext uri="{FF2B5EF4-FFF2-40B4-BE49-F238E27FC236}">
                <a16:creationId xmlns:a16="http://schemas.microsoft.com/office/drawing/2014/main" id="{D84C7ED5-53D5-4274-BBC9-D5BFF3EFA651}"/>
              </a:ext>
            </a:extLst>
          </p:cNvPr>
          <p:cNvSpPr/>
          <p:nvPr/>
        </p:nvSpPr>
        <p:spPr>
          <a:xfrm>
            <a:off x="224319" y="3314116"/>
            <a:ext cx="11743362" cy="30435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ستطيل: مشطوف الحواف 17">
            <a:extLst>
              <a:ext uri="{FF2B5EF4-FFF2-40B4-BE49-F238E27FC236}">
                <a16:creationId xmlns:a16="http://schemas.microsoft.com/office/drawing/2014/main" id="{8DAEC3A8-F11C-4C2E-ADF1-5A721961F967}"/>
              </a:ext>
            </a:extLst>
          </p:cNvPr>
          <p:cNvSpPr/>
          <p:nvPr/>
        </p:nvSpPr>
        <p:spPr>
          <a:xfrm>
            <a:off x="11283316" y="3422445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9" name="مستطيل: مشطوف الحواف 18">
            <a:extLst>
              <a:ext uri="{FF2B5EF4-FFF2-40B4-BE49-F238E27FC236}">
                <a16:creationId xmlns:a16="http://schemas.microsoft.com/office/drawing/2014/main" id="{EEBD8F72-6692-43E7-B3D7-E7D763BF6FA0}"/>
              </a:ext>
            </a:extLst>
          </p:cNvPr>
          <p:cNvSpPr/>
          <p:nvPr/>
        </p:nvSpPr>
        <p:spPr>
          <a:xfrm>
            <a:off x="5787263" y="3422445"/>
            <a:ext cx="5581951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حل نظام المعادلات التالي باستخدام حذف جاوس أو حذف جاوس – جوردان .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" name="مستطيل: مشطوف الحواف 19">
            <a:extLst>
              <a:ext uri="{FF2B5EF4-FFF2-40B4-BE49-F238E27FC236}">
                <a16:creationId xmlns:a16="http://schemas.microsoft.com/office/drawing/2014/main" id="{4197F7DB-8E82-4469-A28C-2881E3EB92A9}"/>
              </a:ext>
            </a:extLst>
          </p:cNvPr>
          <p:cNvSpPr/>
          <p:nvPr/>
        </p:nvSpPr>
        <p:spPr>
          <a:xfrm>
            <a:off x="1294979" y="4567955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1" name="مستطيل: مشطوف الحواف 20">
            <a:extLst>
              <a:ext uri="{FF2B5EF4-FFF2-40B4-BE49-F238E27FC236}">
                <a16:creationId xmlns:a16="http://schemas.microsoft.com/office/drawing/2014/main" id="{1662492A-5ECB-4CC6-AF8A-B14EC0BA5D96}"/>
              </a:ext>
            </a:extLst>
          </p:cNvPr>
          <p:cNvSpPr/>
          <p:nvPr/>
        </p:nvSpPr>
        <p:spPr>
          <a:xfrm>
            <a:off x="4473496" y="4577766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2" name="مستطيل: مشطوف الحواف 21">
            <a:extLst>
              <a:ext uri="{FF2B5EF4-FFF2-40B4-BE49-F238E27FC236}">
                <a16:creationId xmlns:a16="http://schemas.microsoft.com/office/drawing/2014/main" id="{EE2EA0E0-1A61-42AD-9108-D2FC17DDF4CC}"/>
              </a:ext>
            </a:extLst>
          </p:cNvPr>
          <p:cNvSpPr/>
          <p:nvPr/>
        </p:nvSpPr>
        <p:spPr>
          <a:xfrm>
            <a:off x="7280146" y="4476697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3" name="مستطيل: مشطوف الحواف 22">
            <a:extLst>
              <a:ext uri="{FF2B5EF4-FFF2-40B4-BE49-F238E27FC236}">
                <a16:creationId xmlns:a16="http://schemas.microsoft.com/office/drawing/2014/main" id="{E27B003A-7844-42EF-ABC9-E866F8EABE5D}"/>
              </a:ext>
            </a:extLst>
          </p:cNvPr>
          <p:cNvSpPr/>
          <p:nvPr/>
        </p:nvSpPr>
        <p:spPr>
          <a:xfrm>
            <a:off x="10210450" y="4443371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0D5A975A-E537-4081-AFB0-52F73453DE5A}"/>
              </a:ext>
            </a:extLst>
          </p:cNvPr>
          <p:cNvSpPr/>
          <p:nvPr/>
        </p:nvSpPr>
        <p:spPr>
          <a:xfrm>
            <a:off x="9157899" y="5045617"/>
            <a:ext cx="2283235" cy="5005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3, -11 )</a:t>
            </a:r>
            <a:r>
              <a:rPr lang="ar-JO" sz="2000" b="1" dirty="0"/>
              <a:t>)</a:t>
            </a:r>
            <a:endParaRPr lang="en-US" sz="2000" b="1" dirty="0"/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5B95AE87-E409-43D1-A858-46BDD607D9FD}"/>
              </a:ext>
            </a:extLst>
          </p:cNvPr>
          <p:cNvSpPr/>
          <p:nvPr/>
        </p:nvSpPr>
        <p:spPr>
          <a:xfrm>
            <a:off x="6410216" y="5085087"/>
            <a:ext cx="2283235" cy="48949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-11 , 3 )</a:t>
            </a:r>
            <a:r>
              <a:rPr lang="ar-JO" sz="2000" b="1" dirty="0"/>
              <a:t>)</a:t>
            </a:r>
            <a:endParaRPr lang="en-US" sz="2000" b="1" dirty="0"/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CAD2679E-1C3D-4310-89CF-7BB9436F823E}"/>
              </a:ext>
            </a:extLst>
          </p:cNvPr>
          <p:cNvSpPr/>
          <p:nvPr/>
        </p:nvSpPr>
        <p:spPr>
          <a:xfrm>
            <a:off x="3575949" y="5113938"/>
            <a:ext cx="2283235" cy="481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-3 , 11 )</a:t>
            </a:r>
            <a:r>
              <a:rPr lang="ar-JO" sz="2000" b="1" dirty="0"/>
              <a:t>)</a:t>
            </a:r>
            <a:endParaRPr lang="en-US" sz="2000" b="1" dirty="0"/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679A76A-52E4-4372-BA8E-416E6711E60D}"/>
              </a:ext>
            </a:extLst>
          </p:cNvPr>
          <p:cNvSpPr/>
          <p:nvPr/>
        </p:nvSpPr>
        <p:spPr>
          <a:xfrm>
            <a:off x="470040" y="5113936"/>
            <a:ext cx="2283235" cy="481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11 , 3 )</a:t>
            </a:r>
            <a:r>
              <a:rPr lang="ar-JO" sz="2000" b="1" dirty="0"/>
              <a:t>)</a:t>
            </a:r>
            <a:endParaRPr lang="en-US" sz="2000" b="1" dirty="0"/>
          </a:p>
        </p:txBody>
      </p:sp>
      <p:pic>
        <p:nvPicPr>
          <p:cNvPr id="33" name="صورة 32">
            <a:extLst>
              <a:ext uri="{FF2B5EF4-FFF2-40B4-BE49-F238E27FC236}">
                <a16:creationId xmlns:a16="http://schemas.microsoft.com/office/drawing/2014/main" id="{9E30FAA8-F372-4661-8862-BD301C3B242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2248" y="3456525"/>
            <a:ext cx="1969448" cy="743509"/>
          </a:xfrm>
          <a:prstGeom prst="rect">
            <a:avLst/>
          </a:prstGeom>
        </p:spPr>
      </p:pic>
      <p:sp>
        <p:nvSpPr>
          <p:cNvPr id="29" name="مربع نص 28">
            <a:extLst>
              <a:ext uri="{FF2B5EF4-FFF2-40B4-BE49-F238E27FC236}">
                <a16:creationId xmlns:a16="http://schemas.microsoft.com/office/drawing/2014/main" id="{FD917095-872F-4E2D-846D-CCF2DBBECD52}"/>
              </a:ext>
            </a:extLst>
          </p:cNvPr>
          <p:cNvSpPr txBox="1"/>
          <p:nvPr/>
        </p:nvSpPr>
        <p:spPr>
          <a:xfrm>
            <a:off x="-73355" y="652684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Anas Alqadi</a:t>
            </a:r>
          </a:p>
        </p:txBody>
      </p:sp>
    </p:spTree>
    <p:extLst>
      <p:ext uri="{BB962C8B-B14F-4D97-AF65-F5344CB8AC3E}">
        <p14:creationId xmlns:p14="http://schemas.microsoft.com/office/powerpoint/2010/main" val="463823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465AF4B9-5851-42B3-9741-9826715634D6}"/>
              </a:ext>
            </a:extLst>
          </p:cNvPr>
          <p:cNvSpPr/>
          <p:nvPr/>
        </p:nvSpPr>
        <p:spPr>
          <a:xfrm>
            <a:off x="244867" y="129127"/>
            <a:ext cx="11743362" cy="30435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ستطيل: مشطوف الحواف 2">
            <a:extLst>
              <a:ext uri="{FF2B5EF4-FFF2-40B4-BE49-F238E27FC236}">
                <a16:creationId xmlns:a16="http://schemas.microsoft.com/office/drawing/2014/main" id="{94563B1B-ED45-4F7C-9E59-38DDFC2B9C27}"/>
              </a:ext>
            </a:extLst>
          </p:cNvPr>
          <p:cNvSpPr/>
          <p:nvPr/>
        </p:nvSpPr>
        <p:spPr>
          <a:xfrm>
            <a:off x="11283316" y="237456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980D74A7-6D52-4C15-9DA1-4DEB5CD44E69}"/>
              </a:ext>
            </a:extLst>
          </p:cNvPr>
          <p:cNvSpPr/>
          <p:nvPr/>
        </p:nvSpPr>
        <p:spPr>
          <a:xfrm>
            <a:off x="5787263" y="237456"/>
            <a:ext cx="5581951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1600" b="1" dirty="0">
                <a:solidFill>
                  <a:schemeClr val="tx1"/>
                </a:solidFill>
              </a:rPr>
              <a:t>حل نظام المعادلات التالي باستخدام حذف جاوس أو حذف جاوس – جوردان .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مستطيل: مشطوف الحواف 4">
            <a:extLst>
              <a:ext uri="{FF2B5EF4-FFF2-40B4-BE49-F238E27FC236}">
                <a16:creationId xmlns:a16="http://schemas.microsoft.com/office/drawing/2014/main" id="{BA2B1A7C-20CE-41C3-8965-FE2E01A35064}"/>
              </a:ext>
            </a:extLst>
          </p:cNvPr>
          <p:cNvSpPr/>
          <p:nvPr/>
        </p:nvSpPr>
        <p:spPr>
          <a:xfrm>
            <a:off x="1294979" y="1382966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مستطيل: مشطوف الحواف 5">
            <a:extLst>
              <a:ext uri="{FF2B5EF4-FFF2-40B4-BE49-F238E27FC236}">
                <a16:creationId xmlns:a16="http://schemas.microsoft.com/office/drawing/2014/main" id="{15D4D73F-089E-46B5-B49B-8280D19E535E}"/>
              </a:ext>
            </a:extLst>
          </p:cNvPr>
          <p:cNvSpPr/>
          <p:nvPr/>
        </p:nvSpPr>
        <p:spPr>
          <a:xfrm>
            <a:off x="4473496" y="1392777"/>
            <a:ext cx="578199" cy="457200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" name="مستطيل: مشطوف الحواف 6">
            <a:extLst>
              <a:ext uri="{FF2B5EF4-FFF2-40B4-BE49-F238E27FC236}">
                <a16:creationId xmlns:a16="http://schemas.microsoft.com/office/drawing/2014/main" id="{CB791D78-0756-4202-9726-402B604C305E}"/>
              </a:ext>
            </a:extLst>
          </p:cNvPr>
          <p:cNvSpPr/>
          <p:nvPr/>
        </p:nvSpPr>
        <p:spPr>
          <a:xfrm>
            <a:off x="7280146" y="1291708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" name="مستطيل: مشطوف الحواف 7">
            <a:extLst>
              <a:ext uri="{FF2B5EF4-FFF2-40B4-BE49-F238E27FC236}">
                <a16:creationId xmlns:a16="http://schemas.microsoft.com/office/drawing/2014/main" id="{49BD020C-BD0B-48C3-A9C7-E188F76E7554}"/>
              </a:ext>
            </a:extLst>
          </p:cNvPr>
          <p:cNvSpPr/>
          <p:nvPr/>
        </p:nvSpPr>
        <p:spPr>
          <a:xfrm>
            <a:off x="10210450" y="1258382"/>
            <a:ext cx="495222" cy="500569"/>
          </a:xfrm>
          <a:prstGeom prst="beve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مستطيل: زوايا مستديرة 8">
                <a:extLst>
                  <a:ext uri="{FF2B5EF4-FFF2-40B4-BE49-F238E27FC236}">
                    <a16:creationId xmlns:a16="http://schemas.microsoft.com/office/drawing/2014/main" id="{A5B1A82D-4E44-4684-9498-D832882180BD}"/>
                  </a:ext>
                </a:extLst>
              </p:cNvPr>
              <p:cNvSpPr/>
              <p:nvPr/>
            </p:nvSpPr>
            <p:spPr>
              <a:xfrm>
                <a:off x="9157899" y="1860628"/>
                <a:ext cx="2283235" cy="73873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 , </m:t>
                        </m:r>
                        <m:f>
                          <m:f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b="1" dirty="0"/>
                  <a:t> </a:t>
                </a:r>
              </a:p>
            </p:txBody>
          </p:sp>
        </mc:Choice>
        <mc:Fallback>
          <p:sp>
            <p:nvSpPr>
              <p:cNvPr id="9" name="مستطيل: زوايا مستديرة 8">
                <a:extLst>
                  <a:ext uri="{FF2B5EF4-FFF2-40B4-BE49-F238E27FC236}">
                    <a16:creationId xmlns:a16="http://schemas.microsoft.com/office/drawing/2014/main" id="{A5B1A82D-4E44-4684-9498-D832882180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7899" y="1860628"/>
                <a:ext cx="2283235" cy="73873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مستطيل: زوايا مستديرة 9">
                <a:extLst>
                  <a:ext uri="{FF2B5EF4-FFF2-40B4-BE49-F238E27FC236}">
                    <a16:creationId xmlns:a16="http://schemas.microsoft.com/office/drawing/2014/main" id="{D3C61179-DFA6-4D2B-8CE2-6BFE77EE912A}"/>
                  </a:ext>
                </a:extLst>
              </p:cNvPr>
              <p:cNvSpPr/>
              <p:nvPr/>
            </p:nvSpPr>
            <p:spPr>
              <a:xfrm>
                <a:off x="6410216" y="1900098"/>
                <a:ext cx="2283235" cy="6992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  , −</m:t>
                        </m:r>
                        <m:f>
                          <m:f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b="1" dirty="0"/>
                  <a:t> </a:t>
                </a:r>
              </a:p>
            </p:txBody>
          </p:sp>
        </mc:Choice>
        <mc:Fallback>
          <p:sp>
            <p:nvSpPr>
              <p:cNvPr id="10" name="مستطيل: زوايا مستديرة 9">
                <a:extLst>
                  <a:ext uri="{FF2B5EF4-FFF2-40B4-BE49-F238E27FC236}">
                    <a16:creationId xmlns:a16="http://schemas.microsoft.com/office/drawing/2014/main" id="{D3C61179-DFA6-4D2B-8CE2-6BFE77EE91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216" y="1900098"/>
                <a:ext cx="2283235" cy="6992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مستطيل: زوايا مستديرة 10">
                <a:extLst>
                  <a:ext uri="{FF2B5EF4-FFF2-40B4-BE49-F238E27FC236}">
                    <a16:creationId xmlns:a16="http://schemas.microsoft.com/office/drawing/2014/main" id="{FC297F70-F8D7-4945-B785-254B26B17D9B}"/>
                  </a:ext>
                </a:extLst>
              </p:cNvPr>
              <p:cNvSpPr/>
              <p:nvPr/>
            </p:nvSpPr>
            <p:spPr>
              <a:xfrm>
                <a:off x="3575949" y="1928948"/>
                <a:ext cx="2283235" cy="670413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,   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</m:oMath>
                </a14:m>
                <a:r>
                  <a:rPr lang="en-US" sz="2400" b="1" dirty="0"/>
                  <a:t> </a:t>
                </a:r>
              </a:p>
            </p:txBody>
          </p:sp>
        </mc:Choice>
        <mc:Fallback>
          <p:sp>
            <p:nvSpPr>
              <p:cNvPr id="11" name="مستطيل: زوايا مستديرة 10">
                <a:extLst>
                  <a:ext uri="{FF2B5EF4-FFF2-40B4-BE49-F238E27FC236}">
                    <a16:creationId xmlns:a16="http://schemas.microsoft.com/office/drawing/2014/main" id="{FC297F70-F8D7-4945-B785-254B26B17D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949" y="1928948"/>
                <a:ext cx="2283235" cy="670413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مستطيل: زوايا مستديرة 11">
                <a:extLst>
                  <a:ext uri="{FF2B5EF4-FFF2-40B4-BE49-F238E27FC236}">
                    <a16:creationId xmlns:a16="http://schemas.microsoft.com/office/drawing/2014/main" id="{BA653E08-9623-4B73-8815-BC0F63E7E42D}"/>
                  </a:ext>
                </a:extLst>
              </p:cNvPr>
              <p:cNvSpPr/>
              <p:nvPr/>
            </p:nvSpPr>
            <p:spPr>
              <a:xfrm>
                <a:off x="470040" y="1928947"/>
                <a:ext cx="2283235" cy="67041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 , </m:t>
                        </m:r>
                        <m:f>
                          <m:f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b="1" dirty="0"/>
                  <a:t> </a:t>
                </a:r>
              </a:p>
            </p:txBody>
          </p:sp>
        </mc:Choice>
        <mc:Fallback>
          <p:sp>
            <p:nvSpPr>
              <p:cNvPr id="12" name="مستطيل: زوايا مستديرة 11">
                <a:extLst>
                  <a:ext uri="{FF2B5EF4-FFF2-40B4-BE49-F238E27FC236}">
                    <a16:creationId xmlns:a16="http://schemas.microsoft.com/office/drawing/2014/main" id="{BA653E08-9623-4B73-8815-BC0F63E7E4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40" y="1928947"/>
                <a:ext cx="2283235" cy="670412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صورة 14">
            <a:extLst>
              <a:ext uri="{FF2B5EF4-FFF2-40B4-BE49-F238E27FC236}">
                <a16:creationId xmlns:a16="http://schemas.microsoft.com/office/drawing/2014/main" id="{9A9FE008-B949-47B4-9229-9C649F4A8F6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1325" y="254346"/>
            <a:ext cx="2283235" cy="867928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A0DE221A-1503-4E2C-AE17-CE5B7E5F2E56}"/>
              </a:ext>
            </a:extLst>
          </p:cNvPr>
          <p:cNvSpPr txBox="1"/>
          <p:nvPr/>
        </p:nvSpPr>
        <p:spPr>
          <a:xfrm>
            <a:off x="-73355" y="652684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Anas Alqadi</a:t>
            </a:r>
          </a:p>
        </p:txBody>
      </p:sp>
    </p:spTree>
    <p:extLst>
      <p:ext uri="{BB962C8B-B14F-4D97-AF65-F5344CB8AC3E}">
        <p14:creationId xmlns:p14="http://schemas.microsoft.com/office/powerpoint/2010/main" val="75042086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454</Words>
  <Application>Microsoft Office PowerPoint</Application>
  <PresentationFormat>شاشة عريضة</PresentationFormat>
  <Paragraphs>134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أنس أحمد القاضي</dc:creator>
  <cp:lastModifiedBy>أنس أحمد القاضي</cp:lastModifiedBy>
  <cp:revision>1</cp:revision>
  <dcterms:created xsi:type="dcterms:W3CDTF">2022-01-04T19:56:07Z</dcterms:created>
  <dcterms:modified xsi:type="dcterms:W3CDTF">2022-01-04T20:04:48Z</dcterms:modified>
</cp:coreProperties>
</file>