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62" autoAdjust="0"/>
    <p:restoredTop sz="96327"/>
  </p:normalViewPr>
  <p:slideViewPr>
    <p:cSldViewPr showGuides="1">
      <p:cViewPr varScale="1">
        <p:scale>
          <a:sx n="124" d="100"/>
          <a:sy n="124" d="100"/>
        </p:scale>
        <p:origin x="696"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hyperlink" Target="https://www.mauthor.com/present/6467559418888192" TargetMode="External"/><Relationship Id="rId7" Type="http://schemas.openxmlformats.org/officeDocument/2006/relationships/hyperlink" Target="https://www.mauthor.com/present/4961167839199232" TargetMode="External"/><Relationship Id="rId2" Type="http://schemas.openxmlformats.org/officeDocument/2006/relationships/hyperlink" Target="https://www.mauthor.com/present/4815895922343936" TargetMode="External"/><Relationship Id="rId1" Type="http://schemas.openxmlformats.org/officeDocument/2006/relationships/slideLayout" Target="../slideLayouts/slideLayout14.xml"/><Relationship Id="rId6" Type="http://schemas.openxmlformats.org/officeDocument/2006/relationships/hyperlink" Target="https://emiratesschoolsese.sharepoint.com/:f:/s/LearningDevelopmentandSupport/ErDu4Xd_Kw5Ir593FPV4QFcBdAMCuDdNCtIzwAJD6Np10g?e=XMVWxG" TargetMode="External"/><Relationship Id="rId5" Type="http://schemas.openxmlformats.org/officeDocument/2006/relationships/hyperlink" Target="https://www.mauthor.com/present/4503828900216832" TargetMode="External"/><Relationship Id="rId4" Type="http://schemas.openxmlformats.org/officeDocument/2006/relationships/hyperlink" Target="https://www.mauthor.com/present/4554588165898240"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373619439271936"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503120502816768"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627017713123328"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4806929341087744"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5562850344566784" TargetMode="External"/><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409904487170048"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8.1</a:t>
            </a:r>
            <a:endParaRPr lang="en-GB"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DF674FA-FF49-D09C-20B0-5BA484D989DE}"/>
              </a:ext>
            </a:extLst>
          </p:cNvPr>
          <p:cNvGraphicFramePr>
            <a:graphicFrameLocks noGrp="1"/>
          </p:cNvGraphicFramePr>
          <p:nvPr>
            <p:extLst>
              <p:ext uri="{D42A27DB-BD31-4B8C-83A1-F6EECF244321}">
                <p14:modId xmlns:p14="http://schemas.microsoft.com/office/powerpoint/2010/main" val="3477373243"/>
              </p:ext>
            </p:extLst>
          </p:nvPr>
        </p:nvGraphicFramePr>
        <p:xfrm>
          <a:off x="0" y="0"/>
          <a:ext cx="12192000" cy="6988406"/>
        </p:xfrm>
        <a:graphic>
          <a:graphicData uri="http://schemas.openxmlformats.org/drawingml/2006/table">
            <a:tbl>
              <a:tblPr firstRow="1" firstCol="1" bandRow="1"/>
              <a:tblGrid>
                <a:gridCol w="2490352">
                  <a:extLst>
                    <a:ext uri="{9D8B030D-6E8A-4147-A177-3AD203B41FA5}">
                      <a16:colId xmlns:a16="http://schemas.microsoft.com/office/drawing/2014/main" val="2914872695"/>
                    </a:ext>
                  </a:extLst>
                </a:gridCol>
                <a:gridCol w="2963787">
                  <a:extLst>
                    <a:ext uri="{9D8B030D-6E8A-4147-A177-3AD203B41FA5}">
                      <a16:colId xmlns:a16="http://schemas.microsoft.com/office/drawing/2014/main" val="2992089045"/>
                    </a:ext>
                  </a:extLst>
                </a:gridCol>
                <a:gridCol w="3687766">
                  <a:extLst>
                    <a:ext uri="{9D8B030D-6E8A-4147-A177-3AD203B41FA5}">
                      <a16:colId xmlns:a16="http://schemas.microsoft.com/office/drawing/2014/main" val="2979611404"/>
                    </a:ext>
                  </a:extLst>
                </a:gridCol>
                <a:gridCol w="3050095">
                  <a:extLst>
                    <a:ext uri="{9D8B030D-6E8A-4147-A177-3AD203B41FA5}">
                      <a16:colId xmlns:a16="http://schemas.microsoft.com/office/drawing/2014/main" val="4135529639"/>
                    </a:ext>
                  </a:extLst>
                </a:gridCol>
              </a:tblGrid>
              <a:tr h="404664">
                <a:tc gridSpan="4">
                  <a:txBody>
                    <a:bodyPr/>
                    <a:lstStyle/>
                    <a:p>
                      <a:pPr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US" sz="12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Culture and customs, technology, people.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90786680"/>
                  </a:ext>
                </a:extLst>
              </a:tr>
              <a:tr h="274259">
                <a:tc>
                  <a:txBody>
                    <a:bodyPr/>
                    <a:lstStyle/>
                    <a:p>
                      <a:pPr algn="ctr">
                        <a:lnSpc>
                          <a:spcPct val="107000"/>
                        </a:lnSpc>
                        <a:spcAft>
                          <a:spcPts val="800"/>
                        </a:spcAft>
                      </a:pPr>
                      <a:r>
                        <a:rPr lang="en-US" sz="12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pPr>
                      <a:r>
                        <a:rPr lang="en-US" sz="12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200" b="1">
                          <a:solidFill>
                            <a:srgbClr val="000000"/>
                          </a:solidFill>
                          <a:effectLst/>
                          <a:latin typeface="Arial" panose="020B0604020202020204" pitchFamily="34" charset="0"/>
                          <a:ea typeface="Arial" panose="020B0604020202020204" pitchFamily="34" charset="0"/>
                          <a:cs typeface="Arial" panose="020B0604020202020204" pitchFamily="34" charset="0"/>
                        </a:rPr>
                        <a:t>GSE Grammar</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787606642"/>
                  </a:ext>
                </a:extLst>
              </a:tr>
              <a:tr h="962257">
                <a:tc>
                  <a:txBody>
                    <a:bodyPr/>
                    <a:lstStyle/>
                    <a:p>
                      <a:pPr marL="1968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Conjunctions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link clauses and sentences with a range of basic connectors.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778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first, second and third conditionals.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complex conjunctions in conditional statements (all three types). (64)</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opinion</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past experiences and events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regret</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30588864"/>
                  </a:ext>
                </a:extLst>
              </a:tr>
              <a:tr h="1140904">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Conditionals: wishes / if only</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Can use first, second and third conditionals.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'I wish/if only …' to express regrets and wishes about the past. (62)</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958441044"/>
                  </a:ext>
                </a:extLst>
              </a:tr>
              <a:tr h="962257">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Clauses and phrases: imperatives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verbs in the imperative.</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778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’ll+ infinitive for spontaneous decisions and offers.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'will' + infinitive for orders and instructions. (65)</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794020637"/>
                  </a:ext>
                </a:extLst>
              </a:tr>
              <a:tr h="1140904">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Calibri" panose="020F0502020204030204" pitchFamily="34" charset="0"/>
                          <a:cs typeface="Arial" panose="020B0604020202020204" pitchFamily="34" charset="0"/>
                        </a:rPr>
                        <a:t>Modals: present modals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'had to ...'/'Did … have to…?' to refer to past necessity and obligation. (46)</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'need' with verbs in the gerund to express necessity. (63)</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310229766"/>
                  </a:ext>
                </a:extLst>
              </a:tr>
              <a:tr h="1140904">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Passives: past perfect passive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a:solidFill>
                            <a:srgbClr val="000000"/>
                          </a:solidFill>
                          <a:effectLst/>
                          <a:latin typeface="Arial" panose="020B0604020202020204" pitchFamily="34" charset="0"/>
                          <a:ea typeface="Calibri" panose="020F0502020204030204" pitchFamily="34" charset="0"/>
                          <a:cs typeface="Arial" panose="020B0604020202020204" pitchFamily="34" charset="0"/>
                        </a:rPr>
                        <a:t>Can make affirmative statements using common irregular past simple forms.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past perfect passive. (64)</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493155533"/>
                  </a:ext>
                </a:extLst>
              </a:tr>
              <a:tr h="962257">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Clauses and phrases: defining and non-defining relative clauses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ask a range of </a:t>
                      </a:r>
                      <a:r>
                        <a:rPr lang="en-US" sz="12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wh</a:t>
                      </a: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questions.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7780" algn="ctr">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form questions with prepositional verbs and final prepositions.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defining relative clauses and non-defining relative clauses ending in a preposition, with ‘who/which/that’ as the complement of the preposition. (See English Grammar Profile)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042717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2713824183"/>
              </p:ext>
            </p:extLst>
          </p:nvPr>
        </p:nvGraphicFramePr>
        <p:xfrm>
          <a:off x="474689" y="174011"/>
          <a:ext cx="11242621" cy="6536799"/>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874888">
                <a:tc gridSpan="2">
                  <a:txBody>
                    <a:bodyPr/>
                    <a:lstStyle/>
                    <a:p>
                      <a:pPr marL="342900" indent="-342900" algn="l" defTabSz="914400" rtl="0" eaLnBrk="1" latinLnBrk="0" hangingPunct="1">
                        <a:lnSpc>
                          <a:spcPct val="114000"/>
                        </a:lnSpc>
                        <a:buFont typeface="+mj-lt"/>
                        <a:buAutoNum type="alphaLcPeriod"/>
                      </a:pPr>
                      <a:r>
                        <a:rPr lang="en-US" sz="16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You won’t be allowed in the venue unless you pay for your ticket in advance. </a:t>
                      </a:r>
                    </a:p>
                    <a:p>
                      <a:pPr marL="342900" indent="-342900" algn="l" defTabSz="914400" rtl="0" eaLnBrk="1" latinLnBrk="0" hangingPunct="1">
                        <a:lnSpc>
                          <a:spcPct val="114000"/>
                        </a:lnSpc>
                        <a:buFont typeface="+mj-lt"/>
                        <a:buAutoNum type="alphaLcPeriod"/>
                      </a:pPr>
                      <a:r>
                        <a:rPr lang="en-US" sz="16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Provided I had internet on my phone, I would be happy to live alone on an island!</a:t>
                      </a:r>
                    </a:p>
                    <a:p>
                      <a:pPr marL="342900" indent="-342900" algn="l" defTabSz="914400" rtl="0" eaLnBrk="1" latinLnBrk="0" hangingPunct="1">
                        <a:lnSpc>
                          <a:spcPct val="114000"/>
                        </a:lnSpc>
                        <a:buFont typeface="+mj-lt"/>
                        <a:buAutoNum type="alphaLcPeriod"/>
                      </a:pPr>
                      <a:r>
                        <a:rPr lang="en-US" sz="16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Even if the code had worked, I would have still needed to check the data.</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88091">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342900" lvl="0" indent="-342900" algn="l" rtl="0">
                        <a:lnSpc>
                          <a:spcPct val="115000"/>
                        </a:lnSpc>
                        <a:buFont typeface="+mj-lt"/>
                        <a:buAutoNum type="alphaLcPeriod"/>
                      </a:pPr>
                      <a:r>
                        <a:rPr lang="en-GB"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Is the event in the past, present or future? I’m not allowed in – what do I need to do?</a:t>
                      </a:r>
                    </a:p>
                    <a:p>
                      <a:pPr marL="342900" lvl="0" indent="-342900" algn="l" rtl="0">
                        <a:lnSpc>
                          <a:spcPct val="115000"/>
                        </a:lnSpc>
                        <a:buFont typeface="+mj-lt"/>
                        <a:buAutoNum type="alphaLcPeriod"/>
                      </a:pPr>
                      <a:r>
                        <a:rPr lang="en-GB"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Will the person </a:t>
                      </a:r>
                      <a:r>
                        <a:rPr lang="en-GB" sz="1600" i="1"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really</a:t>
                      </a:r>
                      <a:r>
                        <a:rPr lang="en-GB" sz="1600" i="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live on an island? Would they like to? What’s the one thing they need?</a:t>
                      </a:r>
                      <a:endParaRPr lang="en-GB"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p>
                      <a:pPr marL="342900" lvl="0" indent="-342900" algn="l" rtl="0">
                        <a:lnSpc>
                          <a:spcPct val="115000"/>
                        </a:lnSpc>
                        <a:buFont typeface="+mj-lt"/>
                        <a:buAutoNum type="alphaLcPeriod"/>
                      </a:pPr>
                      <a:r>
                        <a:rPr lang="en-GB"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Did the code work? Did this make a difference to checking the data?</a:t>
                      </a:r>
                    </a:p>
                  </a:txBody>
                  <a:tcPr marL="7200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275954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lvl="0" indent="0" algn="l" rtl="0">
                        <a:buNone/>
                      </a:pPr>
                      <a:endParaRPr lang="en-GB" sz="1600" u="none" baseline="0" dirty="0">
                        <a:solidFill>
                          <a:srgbClr val="405169"/>
                        </a:solidFill>
                        <a:latin typeface="Arial" panose="020B0604020202020204" pitchFamily="34" charset="0"/>
                        <a:cs typeface="Arial" panose="020B0604020202020204" pitchFamily="34" charset="0"/>
                      </a:endParaRPr>
                    </a:p>
                    <a:p>
                      <a:pPr marL="0" lvl="0" indent="0" algn="l" rtl="0">
                        <a:buNone/>
                      </a:pPr>
                      <a:endParaRPr lang="en-GB" sz="1600" baseline="0" dirty="0">
                        <a:solidFill>
                          <a:srgbClr val="405169"/>
                        </a:solidFill>
                        <a:latin typeface="Arial" panose="020B0604020202020204" pitchFamily="34" charset="0"/>
                        <a:cs typeface="Arial" panose="020B0604020202020204" pitchFamily="34" charset="0"/>
                      </a:endParaRPr>
                    </a:p>
                    <a:p>
                      <a:pPr marL="0" lvl="0" indent="0" algn="l" rtl="0">
                        <a:buNone/>
                      </a:pPr>
                      <a:endParaRPr lang="en-GB" sz="1600" baseline="0" dirty="0">
                        <a:solidFill>
                          <a:srgbClr val="405169"/>
                        </a:solidFill>
                        <a:latin typeface="Arial" panose="020B0604020202020204" pitchFamily="34" charset="0"/>
                        <a:cs typeface="Arial" panose="020B0604020202020204" pitchFamily="34" charset="0"/>
                      </a:endParaRPr>
                    </a:p>
                    <a:p>
                      <a:pPr marL="0" lvl="0" indent="0" algn="l" rtl="0">
                        <a:buNone/>
                      </a:pPr>
                      <a:endParaRPr lang="en-GB" sz="1600" baseline="0" dirty="0">
                        <a:solidFill>
                          <a:srgbClr val="405169"/>
                        </a:solidFill>
                        <a:latin typeface="Arial" panose="020B0604020202020204" pitchFamily="34" charset="0"/>
                        <a:cs typeface="Arial" panose="020B0604020202020204" pitchFamily="34" charset="0"/>
                      </a:endParaRPr>
                    </a:p>
                    <a:p>
                      <a:pPr marL="0" lvl="0" indent="0" algn="l" rtl="0">
                        <a:buNone/>
                      </a:pPr>
                      <a:endParaRPr lang="en-GB" sz="1600" baseline="0" dirty="0">
                        <a:solidFill>
                          <a:srgbClr val="405169"/>
                        </a:solidFill>
                        <a:latin typeface="Arial" panose="020B0604020202020204" pitchFamily="34" charset="0"/>
                        <a:cs typeface="Arial" panose="020B0604020202020204" pitchFamily="34" charset="0"/>
                      </a:endParaRPr>
                    </a:p>
                    <a:p>
                      <a:pPr marL="0" lvl="0" indent="0" algn="l" rtl="0">
                        <a:buNone/>
                      </a:pPr>
                      <a:r>
                        <a:rPr lang="en-GB" sz="1600" baseline="0" dirty="0">
                          <a:solidFill>
                            <a:srgbClr val="405169"/>
                          </a:solidFill>
                          <a:latin typeface="Arial" panose="020B0604020202020204" pitchFamily="34" charset="0"/>
                          <a:cs typeface="Arial" panose="020B0604020202020204" pitchFamily="34" charset="0"/>
                        </a:rPr>
                        <a:t>Conjunctions like “unless”, “provided”, “as long as” can replace the “if” in the If-clause.</a:t>
                      </a:r>
                    </a:p>
                    <a:p>
                      <a:pPr marL="0" lvl="0" indent="0" algn="l" rtl="0">
                        <a:buNone/>
                      </a:pPr>
                      <a:r>
                        <a:rPr lang="en-GB" sz="1600" baseline="0" dirty="0">
                          <a:solidFill>
                            <a:srgbClr val="405169"/>
                          </a:solidFill>
                          <a:latin typeface="Arial" panose="020B0604020202020204" pitchFamily="34" charset="0"/>
                          <a:cs typeface="Arial" panose="020B0604020202020204" pitchFamily="34" charset="0"/>
                        </a:rPr>
                        <a:t>Either the if clause or the result clause can come first; you only need a comma if the if clause is first.</a:t>
                      </a: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G.5.1 Conditionals (Zero)</a:t>
                      </a:r>
                      <a:r>
                        <a:rPr lang="en-US" sz="1600" b="1" u="none" strike="noStrike" kern="1200" dirty="0">
                          <a:solidFill>
                            <a:schemeClr val="tx2"/>
                          </a:solidFill>
                          <a:effectLst/>
                          <a:latin typeface="Arial" panose="020B0604020202020204" pitchFamily="34" charset="0"/>
                          <a:ea typeface="+mn-ea"/>
                          <a:cs typeface="Arial" panose="020B0604020202020204" pitchFamily="34" charset="0"/>
                        </a:rPr>
                        <a:t>, </a:t>
                      </a: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G.5.2 Conditionals (First)</a:t>
                      </a:r>
                      <a:r>
                        <a:rPr lang="en-US" sz="1600" b="1" u="none" strike="noStrike" kern="1200" dirty="0">
                          <a:solidFill>
                            <a:schemeClr val="tx2"/>
                          </a:solidFill>
                          <a:effectLst/>
                          <a:latin typeface="Arial" panose="020B0604020202020204" pitchFamily="34" charset="0"/>
                          <a:ea typeface="+mn-ea"/>
                          <a:cs typeface="Arial" panose="020B0604020202020204" pitchFamily="34" charset="0"/>
                        </a:rPr>
                        <a:t>, </a:t>
                      </a: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G.5.3 Conditionals (Second)</a:t>
                      </a:r>
                      <a:endParaRPr lang="en-US" sz="16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G.5.4 Conditionals (Third)</a:t>
                      </a:r>
                      <a:r>
                        <a:rPr lang="en-US" sz="1600" b="1" u="none" strike="noStrike" kern="1200" dirty="0">
                          <a:solidFill>
                            <a:schemeClr val="tx2"/>
                          </a:solidFill>
                          <a:effectLst/>
                          <a:latin typeface="Arial" panose="020B0604020202020204" pitchFamily="34" charset="0"/>
                          <a:ea typeface="+mn-ea"/>
                          <a:cs typeface="Arial" panose="020B0604020202020204" pitchFamily="34" charset="0"/>
                        </a:rPr>
                        <a:t>, </a:t>
                      </a:r>
                      <a:r>
                        <a:rPr lang="en-GB" sz="1600" b="1" u="sng" kern="1200" dirty="0">
                          <a:solidFill>
                            <a:schemeClr val="tx2"/>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New Grammar Lesson_Mixed Conditionals</a:t>
                      </a:r>
                      <a:endParaRPr lang="en-US" sz="16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G.6.2 Conjunctions (subordinating)</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09617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405169"/>
                          </a:solidFill>
                          <a:latin typeface="Arial" panose="020B0604020202020204" pitchFamily="34" charset="0"/>
                          <a:cs typeface="Arial" panose="020B0604020202020204" pitchFamily="34" charset="0"/>
                        </a:rPr>
                        <a:t>“Unless” is used in place of ”If...not” to introduce a negative condition (most often for first conditional).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405169"/>
                          </a:solidFill>
                          <a:latin typeface="Arial" panose="020B0604020202020204" pitchFamily="34" charset="0"/>
                          <a:cs typeface="Arial" panose="020B0604020202020204" pitchFamily="34" charset="0"/>
                        </a:rPr>
                        <a:t>“Provided” or “As long as” is used to say that this is needed - it must be in place.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aseline="0" dirty="0">
                          <a:solidFill>
                            <a:srgbClr val="405169"/>
                          </a:solidFill>
                          <a:latin typeface="Arial" panose="020B0604020202020204" pitchFamily="34" charset="0"/>
                          <a:cs typeface="Arial" panose="020B0604020202020204" pitchFamily="34" charset="0"/>
                        </a:rPr>
                        <a:t>“Even if” means that the ‘if’ condition won’t change the result.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aseline="0" dirty="0">
                          <a:solidFill>
                            <a:srgbClr val="405169"/>
                          </a:solidFill>
                          <a:latin typeface="Arial" panose="020B0604020202020204" pitchFamily="34" charset="0"/>
                          <a:cs typeface="Arial" panose="020B0604020202020204" pitchFamily="34" charset="0"/>
                        </a:rPr>
                        <a:t>“Assuming” means that we guess the ‘if’ condition will be in place.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961495">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gn="l" rtl="0"/>
                      <a:r>
                        <a:rPr lang="en-US" sz="1600" u="sng" dirty="0">
                          <a:solidFill>
                            <a:srgbClr val="405169"/>
                          </a:solidFill>
                          <a:latin typeface="Arial" panose="020B0604020202020204" pitchFamily="34" charset="0"/>
                          <a:cs typeface="Arial" panose="020B0604020202020204" pitchFamily="34" charset="0"/>
                        </a:rPr>
                        <a:t>Providing</a:t>
                      </a:r>
                      <a:r>
                        <a:rPr lang="en-US" sz="1600" u="none" dirty="0">
                          <a:solidFill>
                            <a:srgbClr val="405169"/>
                          </a:solidFill>
                          <a:latin typeface="Arial" panose="020B0604020202020204" pitchFamily="34" charset="0"/>
                          <a:cs typeface="Arial" panose="020B0604020202020204" pitchFamily="34" charset="0"/>
                        </a:rPr>
                        <a:t> all the students remember their laptops, it will be a very successful session.</a:t>
                      </a:r>
                      <a:endParaRPr lang="en-US" sz="1600" u="sng" baseline="0" dirty="0">
                        <a:solidFill>
                          <a:srgbClr val="405169"/>
                        </a:solidFill>
                        <a:latin typeface="Arial" panose="020B0604020202020204" pitchFamily="34" charset="0"/>
                        <a:cs typeface="Arial" panose="020B0604020202020204" pitchFamily="34" charset="0"/>
                      </a:endParaRPr>
                    </a:p>
                    <a:p>
                      <a:pPr lvl="0" algn="l" rtl="0"/>
                      <a:r>
                        <a:rPr lang="en-US" sz="1600" u="none" baseline="0" dirty="0">
                          <a:solidFill>
                            <a:srgbClr val="405169"/>
                          </a:solidFill>
                          <a:latin typeface="Arial" panose="020B0604020202020204" pitchFamily="34" charset="0"/>
                          <a:cs typeface="Arial" panose="020B0604020202020204" pitchFamily="34" charset="0"/>
                        </a:rPr>
                        <a:t>I would still live in my local village </a:t>
                      </a:r>
                      <a:r>
                        <a:rPr lang="en-US" sz="1600" u="sng" baseline="0" dirty="0">
                          <a:solidFill>
                            <a:srgbClr val="405169"/>
                          </a:solidFill>
                          <a:latin typeface="Arial" panose="020B0604020202020204" pitchFamily="34" charset="0"/>
                          <a:cs typeface="Arial" panose="020B0604020202020204" pitchFamily="34" charset="0"/>
                        </a:rPr>
                        <a:t>even if</a:t>
                      </a:r>
                      <a:r>
                        <a:rPr lang="en-US" sz="1600" u="none" baseline="0" dirty="0">
                          <a:solidFill>
                            <a:srgbClr val="405169"/>
                          </a:solidFill>
                          <a:latin typeface="Arial" panose="020B0604020202020204" pitchFamily="34" charset="0"/>
                          <a:cs typeface="Arial" panose="020B0604020202020204" pitchFamily="34" charset="0"/>
                        </a:rPr>
                        <a:t> I were a millionaire.</a:t>
                      </a:r>
                      <a:endParaRPr lang="en-US" sz="1600" baseline="0" dirty="0">
                        <a:solidFill>
                          <a:srgbClr val="405169"/>
                        </a:solidFill>
                        <a:latin typeface="Arial" panose="020B0604020202020204" pitchFamily="34" charset="0"/>
                        <a:cs typeface="Arial" panose="020B0604020202020204" pitchFamily="34" charset="0"/>
                      </a:endParaRPr>
                    </a:p>
                    <a:p>
                      <a:pPr lvl="0" algn="l" rtl="0"/>
                      <a:r>
                        <a:rPr lang="en-US" sz="1600" u="sng" baseline="0" dirty="0">
                          <a:solidFill>
                            <a:srgbClr val="405169"/>
                          </a:solidFill>
                          <a:latin typeface="Arial" panose="020B0604020202020204" pitchFamily="34" charset="0"/>
                          <a:cs typeface="Arial" panose="020B0604020202020204" pitchFamily="34" charset="0"/>
                        </a:rPr>
                        <a:t>Assuming</a:t>
                      </a:r>
                      <a:r>
                        <a:rPr lang="en-US" sz="1600" u="none" baseline="0" dirty="0">
                          <a:solidFill>
                            <a:srgbClr val="405169"/>
                          </a:solidFill>
                          <a:latin typeface="Arial" panose="020B0604020202020204" pitchFamily="34" charset="0"/>
                          <a:cs typeface="Arial" panose="020B0604020202020204" pitchFamily="34" charset="0"/>
                        </a:rPr>
                        <a:t> we had been given the preparation time, our app would have won the competition!</a:t>
                      </a:r>
                      <a:endParaRPr lang="en-US" sz="1600" u="sng" dirty="0">
                        <a:solidFill>
                          <a:srgbClr val="405169"/>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graphicFrame>
        <p:nvGraphicFramePr>
          <p:cNvPr id="2" name="Table 1">
            <a:extLst>
              <a:ext uri="{FF2B5EF4-FFF2-40B4-BE49-F238E27FC236}">
                <a16:creationId xmlns:a16="http://schemas.microsoft.com/office/drawing/2014/main" id="{9F21CC02-8F2B-AB1C-1D91-FE31A3A48B0E}"/>
              </a:ext>
            </a:extLst>
          </p:cNvPr>
          <p:cNvGraphicFramePr>
            <a:graphicFrameLocks noGrp="1"/>
          </p:cNvGraphicFramePr>
          <p:nvPr>
            <p:extLst>
              <p:ext uri="{D42A27DB-BD31-4B8C-83A1-F6EECF244321}">
                <p14:modId xmlns:p14="http://schemas.microsoft.com/office/powerpoint/2010/main" val="3276036233"/>
              </p:ext>
            </p:extLst>
          </p:nvPr>
        </p:nvGraphicFramePr>
        <p:xfrm>
          <a:off x="3071664" y="1988840"/>
          <a:ext cx="7992888" cy="1219200"/>
        </p:xfrm>
        <a:graphic>
          <a:graphicData uri="http://schemas.openxmlformats.org/drawingml/2006/table">
            <a:tbl>
              <a:tblPr firstRow="1" bandRow="1">
                <a:tableStyleId>{5C22544A-7EE6-4342-B048-85BDC9FD1C3A}</a:tableStyleId>
              </a:tblPr>
              <a:tblGrid>
                <a:gridCol w="1853385">
                  <a:extLst>
                    <a:ext uri="{9D8B030D-6E8A-4147-A177-3AD203B41FA5}">
                      <a16:colId xmlns:a16="http://schemas.microsoft.com/office/drawing/2014/main" val="2837143605"/>
                    </a:ext>
                  </a:extLst>
                </a:gridCol>
                <a:gridCol w="2172934">
                  <a:extLst>
                    <a:ext uri="{9D8B030D-6E8A-4147-A177-3AD203B41FA5}">
                      <a16:colId xmlns:a16="http://schemas.microsoft.com/office/drawing/2014/main" val="1669871867"/>
                    </a:ext>
                  </a:extLst>
                </a:gridCol>
                <a:gridCol w="3966569">
                  <a:extLst>
                    <a:ext uri="{9D8B030D-6E8A-4147-A177-3AD203B41FA5}">
                      <a16:colId xmlns:a16="http://schemas.microsoft.com/office/drawing/2014/main" val="2910446682"/>
                    </a:ext>
                  </a:extLst>
                </a:gridCol>
              </a:tblGrid>
              <a:tr h="270030">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Conditional </a:t>
                      </a:r>
                      <a:endParaRPr lang="en-GB" sz="1400" u="none" dirty="0"/>
                    </a:p>
                  </a:txBody>
                  <a:tcPr/>
                </a:tc>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If-clause</a:t>
                      </a:r>
                      <a:endParaRPr lang="en-GB" sz="1400" u="none"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u="none" baseline="0" dirty="0">
                          <a:solidFill>
                            <a:srgbClr val="405169"/>
                          </a:solidFill>
                          <a:latin typeface="Arial" panose="020B0604020202020204" pitchFamily="34" charset="0"/>
                          <a:cs typeface="Arial" panose="020B0604020202020204" pitchFamily="34" charset="0"/>
                        </a:rPr>
                        <a:t>Result clause</a:t>
                      </a:r>
                    </a:p>
                  </a:txBody>
                  <a:tcPr/>
                </a:tc>
                <a:extLst>
                  <a:ext uri="{0D108BD9-81ED-4DB2-BD59-A6C34878D82A}">
                    <a16:rowId xmlns:a16="http://schemas.microsoft.com/office/drawing/2014/main" val="3371492432"/>
                  </a:ext>
                </a:extLst>
              </a:tr>
              <a:tr h="270030">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First</a:t>
                      </a:r>
                      <a:endParaRPr lang="en-GB" sz="1400" dirty="0"/>
                    </a:p>
                  </a:txBody>
                  <a:tcPr/>
                </a:tc>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Present simple</a:t>
                      </a:r>
                      <a:endParaRPr lang="en-GB"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u="none" baseline="0" dirty="0">
                          <a:solidFill>
                            <a:srgbClr val="405169"/>
                          </a:solidFill>
                          <a:latin typeface="Arial" panose="020B0604020202020204" pitchFamily="34" charset="0"/>
                          <a:cs typeface="Arial" panose="020B0604020202020204" pitchFamily="34" charset="0"/>
                        </a:rPr>
                        <a:t>usually uses “will” or “won’t” </a:t>
                      </a:r>
                    </a:p>
                  </a:txBody>
                  <a:tcPr/>
                </a:tc>
                <a:extLst>
                  <a:ext uri="{0D108BD9-81ED-4DB2-BD59-A6C34878D82A}">
                    <a16:rowId xmlns:a16="http://schemas.microsoft.com/office/drawing/2014/main" val="792945039"/>
                  </a:ext>
                </a:extLst>
              </a:tr>
              <a:tr h="270030">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Second</a:t>
                      </a:r>
                      <a:endParaRPr lang="en-GB" sz="1400" dirty="0"/>
                    </a:p>
                  </a:txBody>
                  <a:tcPr/>
                </a:tc>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Past simple</a:t>
                      </a:r>
                      <a:endParaRPr lang="en-GB"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u="none" baseline="0" dirty="0">
                          <a:solidFill>
                            <a:srgbClr val="405169"/>
                          </a:solidFill>
                          <a:latin typeface="Arial" panose="020B0604020202020204" pitchFamily="34" charset="0"/>
                          <a:cs typeface="Arial" panose="020B0604020202020204" pitchFamily="34" charset="0"/>
                        </a:rPr>
                        <a:t>usually uses “would” or “wouldn’t”</a:t>
                      </a:r>
                    </a:p>
                  </a:txBody>
                  <a:tcPr/>
                </a:tc>
                <a:extLst>
                  <a:ext uri="{0D108BD9-81ED-4DB2-BD59-A6C34878D82A}">
                    <a16:rowId xmlns:a16="http://schemas.microsoft.com/office/drawing/2014/main" val="2485930567"/>
                  </a:ext>
                </a:extLst>
              </a:tr>
              <a:tr h="270030">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Third</a:t>
                      </a:r>
                      <a:endParaRPr lang="en-GB" sz="1400" dirty="0"/>
                    </a:p>
                  </a:txBody>
                  <a:tcPr/>
                </a:tc>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Past perfect</a:t>
                      </a:r>
                      <a:endParaRPr lang="en-GB"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u="none" baseline="0" dirty="0">
                          <a:solidFill>
                            <a:srgbClr val="405169"/>
                          </a:solidFill>
                          <a:latin typeface="Arial" panose="020B0604020202020204" pitchFamily="34" charset="0"/>
                          <a:cs typeface="Arial" panose="020B0604020202020204" pitchFamily="34" charset="0"/>
                        </a:rPr>
                        <a:t>usually uses “would(</a:t>
                      </a:r>
                      <a:r>
                        <a:rPr lang="en-GB" sz="1400" u="none" baseline="0" dirty="0" err="1">
                          <a:solidFill>
                            <a:srgbClr val="405169"/>
                          </a:solidFill>
                          <a:latin typeface="Arial" panose="020B0604020202020204" pitchFamily="34" charset="0"/>
                          <a:cs typeface="Arial" panose="020B0604020202020204" pitchFamily="34" charset="0"/>
                        </a:rPr>
                        <a:t>n’t</a:t>
                      </a:r>
                      <a:r>
                        <a:rPr lang="en-GB" sz="1400" u="none" baseline="0" dirty="0">
                          <a:solidFill>
                            <a:srgbClr val="405169"/>
                          </a:solidFill>
                          <a:latin typeface="Arial" panose="020B0604020202020204" pitchFamily="34" charset="0"/>
                          <a:cs typeface="Arial" panose="020B0604020202020204" pitchFamily="34" charset="0"/>
                        </a:rPr>
                        <a:t>) have” + past participle</a:t>
                      </a:r>
                    </a:p>
                  </a:txBody>
                  <a:tcPr/>
                </a:tc>
                <a:extLst>
                  <a:ext uri="{0D108BD9-81ED-4DB2-BD59-A6C34878D82A}">
                    <a16:rowId xmlns:a16="http://schemas.microsoft.com/office/drawing/2014/main" val="289420992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888654502"/>
              </p:ext>
            </p:extLst>
          </p:nvPr>
        </p:nvGraphicFramePr>
        <p:xfrm>
          <a:off x="474689" y="303550"/>
          <a:ext cx="11242621" cy="6348194"/>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chemeClr val="tx2"/>
                          </a:solidFill>
                          <a:latin typeface="Arial" panose="020B0604020202020204" pitchFamily="34" charset="0"/>
                          <a:cs typeface="Arial" panose="020B0604020202020204" pitchFamily="34" charset="0"/>
                          <a:sym typeface="Arial"/>
                        </a:rPr>
                        <a:t>I wish our star player hadn’t been sick!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chemeClr val="tx2"/>
                          </a:solidFill>
                          <a:latin typeface="Arial" panose="020B0604020202020204" pitchFamily="34" charset="0"/>
                          <a:cs typeface="Arial" panose="020B0604020202020204" pitchFamily="34" charset="0"/>
                          <a:sym typeface="Arial"/>
                        </a:rPr>
                        <a:t>If only we had presented with more confidence.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FontTx/>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Was the star player sick? How did they feel about it?</a:t>
                      </a:r>
                    </a:p>
                    <a:p>
                      <a:pPr marL="0" marR="0" indent="0" algn="l" defTabSz="914400" rtl="0" eaLnBrk="1" fontAlgn="auto" latinLnBrk="0" hangingPunct="1">
                        <a:lnSpc>
                          <a:spcPct val="115000"/>
                        </a:lnSpc>
                        <a:spcBef>
                          <a:spcPts val="0"/>
                        </a:spcBef>
                        <a:spcAft>
                          <a:spcPts val="0"/>
                        </a:spcAft>
                        <a:buClrTx/>
                        <a:buSzTx/>
                        <a:buFontTx/>
                        <a:buNone/>
                        <a:tabLst/>
                        <a:defRPr/>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Did they present with confidence? How do they feel about that?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800" b="1" u="none"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Using “wish” and “if only” </a:t>
                      </a:r>
                      <a:r>
                        <a:rPr lang="en-GB" sz="1800" u="none" strike="noStrike" kern="1200" dirty="0">
                          <a:solidFill>
                            <a:schemeClr val="tx1"/>
                          </a:solidFill>
                          <a:effectLst/>
                          <a:latin typeface="Arial" panose="020B0604020202020204" pitchFamily="34" charset="0"/>
                          <a:ea typeface="+mn-ea"/>
                          <a:cs typeface="Arial" panose="020B0604020202020204" pitchFamily="34" charset="0"/>
                        </a:rPr>
                        <a:t>for past regrets and wishes.</a:t>
                      </a: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Subject</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 ”wish” + subject + past perfect.</a:t>
                      </a: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“If only” + subject + past perfect.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We </a:t>
                      </a:r>
                      <a:r>
                        <a:rPr lang="en-US" sz="1800" b="0" dirty="0">
                          <a:solidFill>
                            <a:schemeClr val="tx1"/>
                          </a:solidFill>
                          <a:effectLst/>
                          <a:latin typeface="Arial" panose="020B0604020202020204" pitchFamily="34" charset="0"/>
                          <a:cs typeface="Arial" panose="020B0604020202020204" pitchFamily="34" charset="0"/>
                        </a:rPr>
                        <a:t>u</a:t>
                      </a:r>
                      <a:r>
                        <a:rPr lang="en-US" sz="1800" b="0" dirty="0">
                          <a:solidFill>
                            <a:schemeClr val="tx1"/>
                          </a:solidFill>
                          <a:effectLst/>
                          <a:latin typeface="Arial" panose="020B0604020202020204" pitchFamily="34" charset="0"/>
                          <a:ea typeface="Arial" panose="020B0604020202020204" pitchFamily="34" charset="0"/>
                          <a:cs typeface="Arial" panose="020B0604020202020204" pitchFamily="34" charset="0"/>
                        </a:rPr>
                        <a:t>se </a:t>
                      </a:r>
                      <a:r>
                        <a:rPr lang="en-GB" sz="1800" b="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past perfect with ‘I wish’ or “if only” to t</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alk about something that didn’t occur in the past, with a feeling of regret.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She </a:t>
                      </a:r>
                      <a:r>
                        <a:rPr lang="en-GB" sz="1800" u="sng"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wishes</a:t>
                      </a: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she</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had been</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less competitive with her siblings.</a:t>
                      </a:r>
                    </a:p>
                    <a:p>
                      <a:pPr algn="l" rtl="0">
                        <a:lnSpc>
                          <a:spcPct val="115000"/>
                        </a:lnSpc>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wish</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I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had gathered</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more information about artificial intelligence. </a:t>
                      </a:r>
                    </a:p>
                    <a:p>
                      <a:pPr algn="l" rtl="0">
                        <a:lnSpc>
                          <a:spcPct val="115000"/>
                        </a:lnSpc>
                      </a:pP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If only</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my students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had not spent</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so much time on social media.</a:t>
                      </a:r>
                    </a:p>
                    <a:p>
                      <a:pPr algn="l" rtl="0">
                        <a:lnSpc>
                          <a:spcPct val="115000"/>
                        </a:lnSpc>
                      </a:pP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If only</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we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had taken</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the last exam in a quieter venue. </a:t>
                      </a:r>
                      <a:endParaRPr lang="x-none"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1254890722"/>
              </p:ext>
            </p:extLst>
          </p:nvPr>
        </p:nvGraphicFramePr>
        <p:xfrm>
          <a:off x="474689" y="263027"/>
          <a:ext cx="11242621" cy="633194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0083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You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will gather</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all the toys and put them away.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Students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will submit</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 their projects at 1pm.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010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Font typeface="+mj-lt"/>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Who is speaking? Who are they speaking to? Are they giving the person a choice?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8377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Clauses and phrases: imperatives</a:t>
                      </a:r>
                      <a:endParaRPr lang="en-GB"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p>
                      <a:pPr algn="l" rtl="0">
                        <a:lnSpc>
                          <a:spcPct val="115000"/>
                        </a:lnSpc>
                      </a:pP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Subject (typically ‘you’ for a direct instruction) + will + infinitive </a:t>
                      </a:r>
                    </a:p>
                    <a:p>
                      <a:pPr algn="l" rtl="0">
                        <a:lnSpc>
                          <a:spcPct val="115000"/>
                        </a:lnSpc>
                      </a:pP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will + be + past participle for passive tense</a:t>
                      </a:r>
                      <a:endParaRPr lang="x-none"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08513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15000"/>
                        </a:lnSpc>
                        <a:spcBef>
                          <a:spcPts val="0"/>
                        </a:spcBef>
                        <a:spcAft>
                          <a:spcPts val="0"/>
                        </a:spcAft>
                        <a:buClrTx/>
                        <a:buSzTx/>
                        <a:buFont typeface="Arial" charset="0"/>
                        <a:buNone/>
                        <a:tabLst/>
                        <a:defRPr/>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The future simple ‘will’ can be used with an imperative for direct orders or instructions. You can use the imperative form to give an order, to give a warning or advice, and make a request. We use will + imperatives to give instructions or commands. To make the imperative, use ‘will’ plus the infinitive of the verb without ‘to’. Imperatives are commonly in the second person, directly addressing another person.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kern="1200" baseline="0" dirty="0">
                          <a:solidFill>
                            <a:srgbClr val="405169"/>
                          </a:solidFill>
                          <a:latin typeface="Arial" panose="020B0604020202020204" pitchFamily="34" charset="0"/>
                          <a:ea typeface="+mn-ea"/>
                          <a:cs typeface="Arial" panose="020B0604020202020204" pitchFamily="34" charset="0"/>
                        </a:rPr>
                        <a:t>You </a:t>
                      </a:r>
                      <a:r>
                        <a:rPr lang="en-GB" sz="1800" u="sng" kern="1200" baseline="0" dirty="0">
                          <a:solidFill>
                            <a:srgbClr val="405169"/>
                          </a:solidFill>
                          <a:latin typeface="Arial" panose="020B0604020202020204" pitchFamily="34" charset="0"/>
                          <a:ea typeface="+mn-ea"/>
                          <a:cs typeface="Arial" panose="020B0604020202020204" pitchFamily="34" charset="0"/>
                        </a:rPr>
                        <a:t>will return</a:t>
                      </a:r>
                      <a:r>
                        <a:rPr lang="en-GB" sz="1800" kern="1200" baseline="0" dirty="0">
                          <a:solidFill>
                            <a:srgbClr val="405169"/>
                          </a:solidFill>
                          <a:latin typeface="Arial" panose="020B0604020202020204" pitchFamily="34" charset="0"/>
                          <a:ea typeface="+mn-ea"/>
                          <a:cs typeface="Arial" panose="020B0604020202020204" pitchFamily="34" charset="0"/>
                        </a:rPr>
                        <a:t> the completed data form by the end of the day.</a:t>
                      </a:r>
                    </a:p>
                    <a:p>
                      <a:pPr algn="l" rtl="0">
                        <a:lnSpc>
                          <a:spcPct val="115000"/>
                        </a:lnSpc>
                      </a:pPr>
                      <a:r>
                        <a:rPr lang="en-GB" sz="1800" kern="1200" baseline="0" dirty="0">
                          <a:solidFill>
                            <a:srgbClr val="405169"/>
                          </a:solidFill>
                          <a:latin typeface="Arial" panose="020B0604020202020204" pitchFamily="34" charset="0"/>
                          <a:ea typeface="+mn-ea"/>
                          <a:cs typeface="Arial" panose="020B0604020202020204" pitchFamily="34" charset="0"/>
                        </a:rPr>
                        <a:t>Social media </a:t>
                      </a:r>
                      <a:r>
                        <a:rPr lang="en-GB" sz="1800" u="sng" kern="1200" baseline="0" dirty="0">
                          <a:solidFill>
                            <a:srgbClr val="405169"/>
                          </a:solidFill>
                          <a:latin typeface="Arial" panose="020B0604020202020204" pitchFamily="34" charset="0"/>
                          <a:ea typeface="+mn-ea"/>
                          <a:cs typeface="Arial" panose="020B0604020202020204" pitchFamily="34" charset="0"/>
                        </a:rPr>
                        <a:t>will not be used</a:t>
                      </a:r>
                      <a:r>
                        <a:rPr lang="en-GB" sz="1800" kern="1200" baseline="0" dirty="0">
                          <a:solidFill>
                            <a:srgbClr val="405169"/>
                          </a:solidFill>
                          <a:latin typeface="Arial" panose="020B0604020202020204" pitchFamily="34" charset="0"/>
                          <a:ea typeface="+mn-ea"/>
                          <a:cs typeface="Arial" panose="020B0604020202020204" pitchFamily="34" charset="0"/>
                        </a:rPr>
                        <a:t> during school hours.</a:t>
                      </a:r>
                    </a:p>
                    <a:p>
                      <a:pPr algn="l" rtl="0">
                        <a:lnSpc>
                          <a:spcPct val="115000"/>
                        </a:lnSpc>
                      </a:pPr>
                      <a:r>
                        <a:rPr lang="en-GB" sz="1800" kern="1200" baseline="0" dirty="0">
                          <a:solidFill>
                            <a:srgbClr val="405169"/>
                          </a:solidFill>
                          <a:latin typeface="Arial" panose="020B0604020202020204" pitchFamily="34" charset="0"/>
                          <a:ea typeface="+mn-ea"/>
                          <a:cs typeface="Arial" panose="020B0604020202020204" pitchFamily="34" charset="0"/>
                        </a:rPr>
                        <a:t>You </a:t>
                      </a:r>
                      <a:r>
                        <a:rPr lang="en-GB" sz="1800" u="sng" kern="1200" baseline="0" dirty="0">
                          <a:solidFill>
                            <a:srgbClr val="405169"/>
                          </a:solidFill>
                          <a:latin typeface="Arial" panose="020B0604020202020204" pitchFamily="34" charset="0"/>
                          <a:ea typeface="+mn-ea"/>
                          <a:cs typeface="Arial" panose="020B0604020202020204" pitchFamily="34" charset="0"/>
                        </a:rPr>
                        <a:t>will be</a:t>
                      </a:r>
                      <a:r>
                        <a:rPr lang="en-GB" sz="1800" kern="1200" baseline="0" dirty="0">
                          <a:solidFill>
                            <a:srgbClr val="405169"/>
                          </a:solidFill>
                          <a:latin typeface="Arial" panose="020B0604020202020204" pitchFamily="34" charset="0"/>
                          <a:ea typeface="+mn-ea"/>
                          <a:cs typeface="Arial" panose="020B0604020202020204" pitchFamily="34" charset="0"/>
                        </a:rPr>
                        <a:t> polite to our hosts.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2464836011"/>
              </p:ext>
            </p:extLst>
          </p:nvPr>
        </p:nvGraphicFramePr>
        <p:xfrm>
          <a:off x="474689" y="539796"/>
          <a:ext cx="11242621" cy="5861571"/>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48374">
                <a:tc gridSpan="2">
                  <a:txBody>
                    <a:bodyPr/>
                    <a:lstStyle/>
                    <a:p>
                      <a:pPr algn="l" rtl="0">
                        <a:lnSpc>
                          <a:spcPct val="114000"/>
                        </a:lnSpc>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data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needs checking</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a:t>
                      </a:r>
                    </a:p>
                    <a:p>
                      <a:pPr algn="l" rtl="0">
                        <a:lnSpc>
                          <a:spcPct val="114000"/>
                        </a:lnSpc>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venue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needs cleaning</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a:t>
                      </a:r>
                    </a:p>
                    <a:p>
                      <a:pPr algn="l" rtl="0">
                        <a:lnSpc>
                          <a:spcPct val="114000"/>
                        </a:lnSpc>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students’ confidence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needs boosting</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a:t>
                      </a:r>
                      <a:endParaRPr lang="x-none" sz="1800" b="1" kern="1200" baseline="0">
                        <a:solidFill>
                          <a:schemeClr val="accent2">
                            <a:lumMod val="75000"/>
                          </a:schemeClr>
                        </a:solidFill>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801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How important is it to do these actions? Is the subject doing the action?</a:t>
                      </a:r>
                      <a:endParaRPr lang="x-none"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1" i="0"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Verb forms: gerunds</a:t>
                      </a:r>
                      <a:endParaRPr lang="en-US" sz="1800" b="1" i="0" u="none" dirty="0">
                        <a:solidFill>
                          <a:schemeClr val="tx2"/>
                        </a:solidFill>
                        <a:effectLst/>
                        <a:latin typeface="Arial" panose="020B0604020202020204" pitchFamily="34" charset="0"/>
                        <a:cs typeface="Arial" panose="020B0604020202020204" pitchFamily="34" charset="0"/>
                      </a:endParaRPr>
                    </a:p>
                    <a:p>
                      <a:pPr algn="l"/>
                      <a:r>
                        <a:rPr lang="en-US" sz="1800" b="0" i="0" kern="1200" dirty="0">
                          <a:solidFill>
                            <a:schemeClr val="tx1"/>
                          </a:solidFill>
                          <a:effectLst/>
                          <a:latin typeface="Arial" panose="020B0604020202020204" pitchFamily="34" charset="0"/>
                          <a:ea typeface="+mn-ea"/>
                          <a:cs typeface="Arial" panose="020B0604020202020204" pitchFamily="34" charset="0"/>
                        </a:rPr>
                        <a:t>noun phrase + needs + verb phrase gerund (passive)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We use ‘need’ with verbs in the gerund to express necessity.</a:t>
                      </a:r>
                    </a:p>
                    <a:p>
                      <a:pPr algn="l"/>
                      <a:r>
                        <a:rPr lang="en-US" sz="1800" dirty="0">
                          <a:solidFill>
                            <a:schemeClr val="tx1"/>
                          </a:solidFill>
                          <a:latin typeface="Arial" panose="020B0604020202020204" pitchFamily="34" charset="0"/>
                          <a:cs typeface="Arial" panose="020B0604020202020204" pitchFamily="34" charset="0"/>
                        </a:rPr>
                        <a:t>We use gerunds in the passive form to </a:t>
                      </a:r>
                      <a:r>
                        <a:rPr lang="en-US" sz="1800" dirty="0" err="1">
                          <a:solidFill>
                            <a:schemeClr val="tx1"/>
                          </a:solidFill>
                          <a:latin typeface="Arial" panose="020B0604020202020204" pitchFamily="34" charset="0"/>
                          <a:cs typeface="Arial" panose="020B0604020202020204" pitchFamily="34" charset="0"/>
                        </a:rPr>
                        <a:t>emphasise</a:t>
                      </a:r>
                      <a:r>
                        <a:rPr lang="en-US" sz="1800" dirty="0">
                          <a:solidFill>
                            <a:schemeClr val="tx1"/>
                          </a:solidFill>
                          <a:latin typeface="Arial" panose="020B0604020202020204" pitchFamily="34" charset="0"/>
                          <a:cs typeface="Arial" panose="020B0604020202020204" pitchFamily="34" charset="0"/>
                        </a:rPr>
                        <a:t> actions that are done </a:t>
                      </a:r>
                      <a:r>
                        <a:rPr lang="en-US" sz="1800" b="0" i="1" dirty="0">
                          <a:solidFill>
                            <a:schemeClr val="tx1"/>
                          </a:solidFill>
                          <a:latin typeface="Arial" panose="020B0604020202020204" pitchFamily="34" charset="0"/>
                          <a:cs typeface="Arial" panose="020B0604020202020204" pitchFamily="34" charset="0"/>
                        </a:rPr>
                        <a:t>to</a:t>
                      </a:r>
                      <a:r>
                        <a:rPr lang="en-US" sz="1800" dirty="0">
                          <a:solidFill>
                            <a:schemeClr val="tx1"/>
                          </a:solidFill>
                          <a:latin typeface="Arial" panose="020B0604020202020204" pitchFamily="34" charset="0"/>
                          <a:cs typeface="Arial" panose="020B0604020202020204" pitchFamily="34" charset="0"/>
                        </a:rPr>
                        <a:t> the subject rather than who is doing the action.</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rgbClr val="405169"/>
                          </a:solidFill>
                          <a:effectLst/>
                          <a:latin typeface="Arial" panose="020B0604020202020204" pitchFamily="34" charset="0"/>
                          <a:ea typeface="+mn-ea"/>
                          <a:cs typeface="Arial" panose="020B0604020202020204" pitchFamily="34" charset="0"/>
                        </a:rPr>
                        <a:t>The network </a:t>
                      </a:r>
                      <a:r>
                        <a:rPr lang="en-US" sz="1800" b="0" i="0" u="sng" kern="1200" dirty="0">
                          <a:solidFill>
                            <a:srgbClr val="405169"/>
                          </a:solidFill>
                          <a:effectLst/>
                          <a:latin typeface="Arial" panose="020B0604020202020204" pitchFamily="34" charset="0"/>
                          <a:ea typeface="+mn-ea"/>
                          <a:cs typeface="Arial" panose="020B0604020202020204" pitchFamily="34" charset="0"/>
                        </a:rPr>
                        <a:t>needs expanding.</a:t>
                      </a:r>
                    </a:p>
                    <a:p>
                      <a:pPr algn="l"/>
                      <a:r>
                        <a:rPr lang="en-US" sz="1800" b="0" i="0" kern="1200" dirty="0">
                          <a:solidFill>
                            <a:srgbClr val="405169"/>
                          </a:solidFill>
                          <a:effectLst/>
                          <a:latin typeface="Arial" panose="020B0604020202020204" pitchFamily="34" charset="0"/>
                          <a:ea typeface="+mn-ea"/>
                          <a:cs typeface="Arial" panose="020B0604020202020204" pitchFamily="34" charset="0"/>
                        </a:rPr>
                        <a:t>Telecommunications </a:t>
                      </a:r>
                      <a:r>
                        <a:rPr lang="en-US" sz="1800" b="0" i="0" u="sng" kern="1200" dirty="0">
                          <a:solidFill>
                            <a:srgbClr val="405169"/>
                          </a:solidFill>
                          <a:effectLst/>
                          <a:latin typeface="Arial" panose="020B0604020202020204" pitchFamily="34" charset="0"/>
                          <a:ea typeface="+mn-ea"/>
                          <a:cs typeface="Arial" panose="020B0604020202020204" pitchFamily="34" charset="0"/>
                        </a:rPr>
                        <a:t>need improving </a:t>
                      </a:r>
                      <a:r>
                        <a:rPr lang="en-US" sz="1800" b="0" i="0" kern="1200" dirty="0">
                          <a:solidFill>
                            <a:srgbClr val="405169"/>
                          </a:solidFill>
                          <a:effectLst/>
                          <a:latin typeface="Arial" panose="020B0604020202020204" pitchFamily="34" charset="0"/>
                          <a:ea typeface="+mn-ea"/>
                          <a:cs typeface="Arial" panose="020B0604020202020204" pitchFamily="34" charset="0"/>
                        </a:rPr>
                        <a:t>all over the world.</a:t>
                      </a:r>
                    </a:p>
                    <a:p>
                      <a:pPr algn="l"/>
                      <a:r>
                        <a:rPr lang="en-US" sz="1800" b="0" i="0" kern="1200" dirty="0">
                          <a:solidFill>
                            <a:srgbClr val="405169"/>
                          </a:solidFill>
                          <a:effectLst/>
                          <a:latin typeface="Arial" panose="020B0604020202020204" pitchFamily="34" charset="0"/>
                          <a:ea typeface="+mn-ea"/>
                          <a:cs typeface="Arial" panose="020B0604020202020204" pitchFamily="34" charset="0"/>
                        </a:rPr>
                        <a:t>More up-to-date medical equipment </a:t>
                      </a:r>
                      <a:r>
                        <a:rPr lang="en-US" sz="1800" b="0" i="0" u="sng" kern="1200" dirty="0">
                          <a:solidFill>
                            <a:srgbClr val="405169"/>
                          </a:solidFill>
                          <a:effectLst/>
                          <a:latin typeface="Arial" panose="020B0604020202020204" pitchFamily="34" charset="0"/>
                          <a:ea typeface="+mn-ea"/>
                          <a:cs typeface="Arial" panose="020B0604020202020204" pitchFamily="34" charset="0"/>
                        </a:rPr>
                        <a:t>needs providing</a:t>
                      </a:r>
                      <a:r>
                        <a:rPr lang="en-US" sz="1800" b="0" i="0" u="none" kern="1200" dirty="0">
                          <a:solidFill>
                            <a:srgbClr val="405169"/>
                          </a:solidFill>
                          <a:effectLst/>
                          <a:latin typeface="Arial" panose="020B0604020202020204" pitchFamily="34" charset="0"/>
                          <a:ea typeface="+mn-ea"/>
                          <a:cs typeface="Arial" panose="020B0604020202020204" pitchFamily="34" charset="0"/>
                        </a:rPr>
                        <a:t>.</a:t>
                      </a:r>
                      <a:endParaRPr lang="x-none" sz="1800" b="0" i="0" u="none" kern="1200" dirty="0">
                        <a:solidFill>
                          <a:srgbClr val="405169"/>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1273247698"/>
              </p:ext>
            </p:extLst>
          </p:nvPr>
        </p:nvGraphicFramePr>
        <p:xfrm>
          <a:off x="474689" y="567107"/>
          <a:ext cx="11242621" cy="572378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181234">
                <a:tc gridSpan="2">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000" b="1" kern="1200" baseline="0" dirty="0">
                          <a:solidFill>
                            <a:schemeClr val="accent2">
                              <a:lumMod val="75000"/>
                            </a:schemeClr>
                          </a:solidFill>
                          <a:latin typeface="Arial" panose="020B0604020202020204" pitchFamily="34" charset="0"/>
                          <a:ea typeface="+mn-ea"/>
                          <a:cs typeface="Arial" panose="020B0604020202020204" pitchFamily="34" charset="0"/>
                        </a:rPr>
                        <a:t>The network </a:t>
                      </a:r>
                      <a:r>
                        <a:rPr lang="en-US" sz="2000" b="1" u="sng" kern="1200" baseline="0" dirty="0">
                          <a:solidFill>
                            <a:schemeClr val="accent2">
                              <a:lumMod val="75000"/>
                            </a:schemeClr>
                          </a:solidFill>
                          <a:latin typeface="Arial" panose="020B0604020202020204" pitchFamily="34" charset="0"/>
                          <a:ea typeface="+mn-ea"/>
                          <a:cs typeface="Arial" panose="020B0604020202020204" pitchFamily="34" charset="0"/>
                        </a:rPr>
                        <a:t>had been expanded</a:t>
                      </a:r>
                      <a:r>
                        <a:rPr lang="en-US" sz="2000" b="1" kern="1200" baseline="0" dirty="0">
                          <a:solidFill>
                            <a:schemeClr val="accent2">
                              <a:lumMod val="75000"/>
                            </a:schemeClr>
                          </a:solidFill>
                          <a:latin typeface="Arial" panose="020B0604020202020204" pitchFamily="34" charset="0"/>
                          <a:ea typeface="+mn-ea"/>
                          <a:cs typeface="Arial" panose="020B0604020202020204" pitchFamily="34" charset="0"/>
                        </a:rPr>
                        <a:t>, which allowed the company to use faster internet. </a:t>
                      </a:r>
                      <a:endParaRPr lang="x-none" sz="20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5507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What happened to the network? Do we know who did it?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1"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Passive: </a:t>
                      </a:r>
                      <a:r>
                        <a:rPr lang="en-AE" sz="1800" b="1">
                          <a:solidFill>
                            <a:schemeClr val="tx2"/>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past perfect passive</a:t>
                      </a:r>
                      <a:endParaRPr lang="en-US" sz="1800" b="1" dirty="0">
                        <a:solidFill>
                          <a:schemeClr val="tx2"/>
                        </a:solidFill>
                        <a:latin typeface="Arial" panose="020B0604020202020204" pitchFamily="34" charset="0"/>
                        <a:cs typeface="Arial" panose="020B06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object + h</a:t>
                      </a:r>
                      <a:r>
                        <a:rPr lang="en-AE" sz="1800">
                          <a:solidFill>
                            <a:schemeClr val="tx1"/>
                          </a:solidFill>
                          <a:latin typeface="Arial" panose="020B0604020202020204" pitchFamily="34" charset="0"/>
                          <a:cs typeface="Arial" panose="020B0604020202020204" pitchFamily="34" charset="0"/>
                        </a:rPr>
                        <a:t>ad been + past participle + rest of sentence</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AE" sz="1800">
                          <a:solidFill>
                            <a:schemeClr val="tx1"/>
                          </a:solidFill>
                          <a:latin typeface="Arial" panose="020B0604020202020204" pitchFamily="34" charset="0"/>
                          <a:cs typeface="Arial" panose="020B0604020202020204" pitchFamily="34" charset="0"/>
                        </a:rPr>
                        <a:t>We use the past perfect for actions that start and finish in the past. </a:t>
                      </a:r>
                      <a:r>
                        <a:rPr lang="en-US" sz="1800" b="0" i="0" kern="1200" dirty="0">
                          <a:solidFill>
                            <a:schemeClr val="tx1"/>
                          </a:solidFill>
                          <a:effectLst/>
                          <a:latin typeface="Arial" panose="020B0604020202020204" pitchFamily="34" charset="0"/>
                          <a:ea typeface="+mn-ea"/>
                          <a:cs typeface="Arial" panose="020B0604020202020204" pitchFamily="34" charset="0"/>
                        </a:rPr>
                        <a:t>It is used to make it clear that one event happened before another in the past. </a:t>
                      </a:r>
                      <a:r>
                        <a:rPr lang="en-AE" sz="1800">
                          <a:solidFill>
                            <a:schemeClr val="tx1"/>
                          </a:solidFill>
                          <a:latin typeface="Arial" panose="020B0604020202020204" pitchFamily="34" charset="0"/>
                          <a:cs typeface="Arial" panose="020B0604020202020204" pitchFamily="34" charset="0"/>
                        </a:rPr>
                        <a:t>We use the passive form to describe the actions that have been done </a:t>
                      </a:r>
                      <a:r>
                        <a:rPr lang="en-AE" sz="1800" i="1">
                          <a:solidFill>
                            <a:schemeClr val="tx1"/>
                          </a:solidFill>
                          <a:latin typeface="Arial" panose="020B0604020202020204" pitchFamily="34" charset="0"/>
                          <a:cs typeface="Arial" panose="020B0604020202020204" pitchFamily="34" charset="0"/>
                        </a:rPr>
                        <a:t>to</a:t>
                      </a:r>
                      <a:r>
                        <a:rPr lang="en-AE" sz="1800">
                          <a:solidFill>
                            <a:schemeClr val="tx1"/>
                          </a:solidFill>
                          <a:latin typeface="Arial" panose="020B0604020202020204" pitchFamily="34" charset="0"/>
                          <a:cs typeface="Arial" panose="020B0604020202020204" pitchFamily="34" charset="0"/>
                        </a:rPr>
                        <a:t> an object in the past</a:t>
                      </a:r>
                      <a:r>
                        <a:rPr lang="en-GB" sz="1800" dirty="0">
                          <a:solidFill>
                            <a:schemeClr val="tx1"/>
                          </a:solidFill>
                          <a:latin typeface="Arial" panose="020B0604020202020204" pitchFamily="34" charset="0"/>
                          <a:cs typeface="Arial" panose="020B0604020202020204" pitchFamily="34" charset="0"/>
                        </a:rPr>
                        <a:t> when the action is more important than the doer of the action</a:t>
                      </a:r>
                      <a:r>
                        <a:rPr lang="en-AE" sz="1800">
                          <a:solidFill>
                            <a:schemeClr val="tx1"/>
                          </a:solidFill>
                          <a:latin typeface="Arial" panose="020B0604020202020204" pitchFamily="34" charset="0"/>
                          <a:cs typeface="Arial" panose="020B0604020202020204" pitchFamily="34" charset="0"/>
                        </a:rPr>
                        <a:t>.</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tx1"/>
                          </a:solidFill>
                          <a:effectLst/>
                          <a:latin typeface="Arial" panose="020B0604020202020204" pitchFamily="34" charset="0"/>
                          <a:ea typeface="+mn-ea"/>
                          <a:cs typeface="Arial" panose="020B0604020202020204" pitchFamily="34" charset="0"/>
                        </a:rPr>
                        <a:t>The festival </a:t>
                      </a:r>
                      <a:r>
                        <a:rPr lang="en-US" sz="1800" b="0" i="0" u="sng" kern="1200" dirty="0">
                          <a:solidFill>
                            <a:schemeClr val="tx1"/>
                          </a:solidFill>
                          <a:effectLst/>
                          <a:latin typeface="Arial" panose="020B0604020202020204" pitchFamily="34" charset="0"/>
                          <a:ea typeface="+mn-ea"/>
                          <a:cs typeface="Arial" panose="020B0604020202020204" pitchFamily="34" charset="0"/>
                        </a:rPr>
                        <a:t>had been established</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several decades ago.</a:t>
                      </a:r>
                    </a:p>
                    <a:p>
                      <a:pPr algn="l"/>
                      <a:r>
                        <a:rPr lang="en-US" sz="1800" b="0" i="0" kern="1200" dirty="0">
                          <a:solidFill>
                            <a:schemeClr val="tx1"/>
                          </a:solidFill>
                          <a:effectLst/>
                          <a:latin typeface="Arial" panose="020B0604020202020204" pitchFamily="34" charset="0"/>
                          <a:ea typeface="+mn-ea"/>
                          <a:cs typeface="Arial" panose="020B0604020202020204" pitchFamily="34" charset="0"/>
                        </a:rPr>
                        <a:t>The venue </a:t>
                      </a:r>
                      <a:r>
                        <a:rPr lang="en-US" sz="1800" b="0" i="0" u="sng" kern="1200" dirty="0">
                          <a:solidFill>
                            <a:schemeClr val="tx1"/>
                          </a:solidFill>
                          <a:effectLst/>
                          <a:latin typeface="Arial" panose="020B0604020202020204" pitchFamily="34" charset="0"/>
                          <a:ea typeface="+mn-ea"/>
                          <a:cs typeface="Arial" panose="020B0604020202020204" pitchFamily="34" charset="0"/>
                        </a:rPr>
                        <a:t>had been used</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for three major events before the world cup. </a:t>
                      </a:r>
                    </a:p>
                    <a:p>
                      <a:pPr algn="l"/>
                      <a:r>
                        <a:rPr lang="en-US" sz="1800" b="0" i="0" kern="1200" dirty="0">
                          <a:solidFill>
                            <a:schemeClr val="tx1"/>
                          </a:solidFill>
                          <a:effectLst/>
                          <a:latin typeface="Arial" panose="020B0604020202020204" pitchFamily="34" charset="0"/>
                          <a:ea typeface="+mn-ea"/>
                          <a:cs typeface="Arial" panose="020B0604020202020204" pitchFamily="34" charset="0"/>
                        </a:rPr>
                        <a:t>By the time the technology </a:t>
                      </a:r>
                      <a:r>
                        <a:rPr lang="en-US" sz="1800" b="0" i="0" u="sng" kern="1200" dirty="0">
                          <a:solidFill>
                            <a:schemeClr val="tx1"/>
                          </a:solidFill>
                          <a:effectLst/>
                          <a:latin typeface="Arial" panose="020B0604020202020204" pitchFamily="34" charset="0"/>
                          <a:ea typeface="+mn-ea"/>
                          <a:cs typeface="Arial" panose="020B0604020202020204" pitchFamily="34" charset="0"/>
                        </a:rPr>
                        <a:t>had been developed</a:t>
                      </a:r>
                      <a:r>
                        <a:rPr lang="en-US" sz="1800" b="0" i="0" kern="1200" dirty="0">
                          <a:solidFill>
                            <a:schemeClr val="tx1"/>
                          </a:solidFill>
                          <a:effectLst/>
                          <a:latin typeface="Arial" panose="020B0604020202020204" pitchFamily="34" charset="0"/>
                          <a:ea typeface="+mn-ea"/>
                          <a:cs typeface="Arial" panose="020B0604020202020204" pitchFamily="34" charset="0"/>
                        </a:rPr>
                        <a:t>, the industry was already changing.</a:t>
                      </a:r>
                      <a:endParaRPr lang="x-none"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3780987510"/>
              </p:ext>
            </p:extLst>
          </p:nvPr>
        </p:nvGraphicFramePr>
        <p:xfrm>
          <a:off x="474689" y="263619"/>
          <a:ext cx="11242621" cy="634428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457200" indent="-457200" algn="l" rtl="0">
                        <a:lnSpc>
                          <a:spcPct val="114000"/>
                        </a:lnSpc>
                        <a:buFont typeface="+mj-lt"/>
                        <a:buAutoNum type="alphaLcPeriod"/>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person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who I was speaking to</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is an expert on telecommunications.</a:t>
                      </a:r>
                    </a:p>
                    <a:p>
                      <a:pPr marL="457200" indent="-457200" algn="l" rtl="0">
                        <a:lnSpc>
                          <a:spcPct val="114000"/>
                        </a:lnSpc>
                        <a:buFont typeface="+mj-lt"/>
                        <a:buAutoNum type="alphaLcPeriod"/>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venue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that I went in</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 was hosting a completely different event.</a:t>
                      </a:r>
                    </a:p>
                    <a:p>
                      <a:pPr marL="457200" indent="-457200" algn="l" rtl="0">
                        <a:lnSpc>
                          <a:spcPct val="114000"/>
                        </a:lnSpc>
                        <a:buFont typeface="+mj-lt"/>
                        <a:buAutoNum type="alphaLcPeriod"/>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His first novel,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which many people still talk about</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was set in the Arabian Gulf. </a:t>
                      </a:r>
                      <a:endPar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endParaRPr>
                    </a:p>
                    <a:p>
                      <a:pPr marL="457200" indent="-457200" algn="l" rtl="0">
                        <a:lnSpc>
                          <a:spcPct val="114000"/>
                        </a:lnSpc>
                        <a:buFont typeface="+mj-lt"/>
                        <a:buAutoNum type="alphaLcPeriod"/>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Smith’s code,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which most social media sites depend on</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was one of the first examples of open source coding.  </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     </a:t>
                      </a:r>
                      <a:endParaRPr lang="x-none" sz="1800" b="1" kern="1200" baseline="0" dirty="0">
                        <a:solidFill>
                          <a:schemeClr val="accent2">
                            <a:lumMod val="75000"/>
                          </a:schemeClr>
                        </a:solidFill>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In examples a and b – is it clear what the person/venue is before who/that?</a:t>
                      </a:r>
                    </a:p>
                    <a:p>
                      <a:pPr marL="0" indent="0" algn="l" rtl="0">
                        <a:lnSpc>
                          <a:spcPct val="115000"/>
                        </a:lnSpc>
                        <a:buNone/>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In examples c and d – are “his first novel” and “Smith’s code” defined? Do we know them?</a:t>
                      </a:r>
                    </a:p>
                    <a:p>
                      <a:pPr marL="0" indent="0" algn="l" rtl="0">
                        <a:lnSpc>
                          <a:spcPct val="115000"/>
                        </a:lnSpc>
                        <a:buNone/>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Highlight the preposition ‘to’, ‘in’, ‘about’ and ‘on’ – what do they refer to?</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639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6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Clauses and phrases: defining relative clauses</a:t>
                      </a:r>
                      <a:r>
                        <a:rPr lang="en-GB" sz="1600" b="1" kern="1200" dirty="0">
                          <a:solidFill>
                            <a:schemeClr val="tx2"/>
                          </a:solidFill>
                          <a:effectLst/>
                          <a:latin typeface="Arial" panose="020B0604020202020204" pitchFamily="34" charset="0"/>
                          <a:ea typeface="+mn-ea"/>
                          <a:cs typeface="Arial" panose="020B0604020202020204" pitchFamily="34" charset="0"/>
                        </a:rPr>
                        <a:t> and </a:t>
                      </a:r>
                      <a:r>
                        <a:rPr lang="en-GB" sz="1600" b="1" kern="1200" dirty="0">
                          <a:solidFill>
                            <a:schemeClr val="tx2"/>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non-defining relative clauses</a:t>
                      </a:r>
                      <a:endParaRPr lang="en-GB" sz="16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tx1"/>
                          </a:solidFill>
                          <a:effectLst/>
                          <a:latin typeface="Arial" panose="020B0604020202020204" pitchFamily="34" charset="0"/>
                          <a:ea typeface="+mn-ea"/>
                          <a:cs typeface="Arial" panose="020B0604020202020204" pitchFamily="34" charset="0"/>
                        </a:rPr>
                        <a:t>s</a:t>
                      </a:r>
                      <a:r>
                        <a:rPr lang="en-GB" sz="1600" kern="100" dirty="0" err="1">
                          <a:solidFill>
                            <a:srgbClr val="405169"/>
                          </a:solidFill>
                          <a:effectLst/>
                          <a:latin typeface="Arial" panose="020B0604020202020204" pitchFamily="34" charset="0"/>
                          <a:ea typeface="Yu Gothic" panose="020B0400000000000000" pitchFamily="34" charset="-128"/>
                          <a:cs typeface="Arial" panose="020B0604020202020204" pitchFamily="34" charset="0"/>
                        </a:rPr>
                        <a:t>ubject</a:t>
                      </a:r>
                      <a:r>
                        <a:rPr lang="en-GB"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clause + relative pronoun (who/which/that) + subject + verb clause ending in preposition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Defining relative clauses</a:t>
                      </a:r>
                      <a:r>
                        <a:rPr lang="en-US"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p</a:t>
                      </a: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rovide essential information about the noun – we don’t know what is referred to without it. Non-defining relative clauses provide extra information about the noun.</a:t>
                      </a:r>
                    </a:p>
                    <a:p>
                      <a:pPr marL="0" marR="0" lvl="0" indent="0" algn="l" defTabSz="914400" rtl="0" eaLnBrk="1" fontAlgn="auto" latinLnBrk="0" hangingPunct="1">
                        <a:lnSpc>
                          <a:spcPct val="115000"/>
                        </a:lnSpc>
                        <a:spcBef>
                          <a:spcPts val="0"/>
                        </a:spcBef>
                        <a:spcAft>
                          <a:spcPts val="0"/>
                        </a:spcAft>
                        <a:buClrTx/>
                        <a:buSzTx/>
                        <a:buFontTx/>
                        <a:buNone/>
                        <a:tabLst/>
                        <a:defRPr/>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Non-defining relative clauses use commas but defining relative clauses do not. Non-defining relative clauses do not use “that”.</a:t>
                      </a:r>
                    </a:p>
                    <a:p>
                      <a:pPr marL="0" marR="0" lvl="0" indent="0" algn="l" defTabSz="914400" rtl="0" eaLnBrk="1" fontAlgn="auto" latinLnBrk="0" hangingPunct="1">
                        <a:lnSpc>
                          <a:spcPct val="115000"/>
                        </a:lnSpc>
                        <a:spcBef>
                          <a:spcPts val="0"/>
                        </a:spcBef>
                        <a:spcAft>
                          <a:spcPts val="0"/>
                        </a:spcAft>
                        <a:buClrTx/>
                        <a:buSzTx/>
                        <a:buFontTx/>
                        <a:buNone/>
                        <a:tabLst/>
                        <a:defRPr/>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The preposition refers back to the noun before the relative clause. </a:t>
                      </a:r>
                      <a:endParaRPr lang="x-none"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600" b="0" i="0" kern="1200" dirty="0">
                          <a:solidFill>
                            <a:srgbClr val="405169"/>
                          </a:solidFill>
                          <a:effectLst/>
                          <a:latin typeface="Arial" panose="020B0604020202020204" pitchFamily="34" charset="0"/>
                          <a:ea typeface="+mn-ea"/>
                          <a:cs typeface="Arial" panose="020B0604020202020204" pitchFamily="34" charset="0"/>
                        </a:rPr>
                        <a:t>The tribe </a:t>
                      </a:r>
                      <a:r>
                        <a:rPr lang="en-US" sz="1600" b="0" i="0" u="sng" kern="1200" dirty="0">
                          <a:solidFill>
                            <a:srgbClr val="405169"/>
                          </a:solidFill>
                          <a:effectLst/>
                          <a:latin typeface="Arial" panose="020B0604020202020204" pitchFamily="34" charset="0"/>
                          <a:ea typeface="+mn-ea"/>
                          <a:cs typeface="Arial" panose="020B0604020202020204" pitchFamily="34" charset="0"/>
                        </a:rPr>
                        <a:t>that I</a:t>
                      </a:r>
                      <a:r>
                        <a:rPr lang="en-US" sz="1600" b="0" i="0" u="sng" kern="1200" baseline="0" dirty="0">
                          <a:solidFill>
                            <a:srgbClr val="405169"/>
                          </a:solidFill>
                          <a:effectLst/>
                          <a:latin typeface="Arial" panose="020B0604020202020204" pitchFamily="34" charset="0"/>
                          <a:ea typeface="+mn-ea"/>
                          <a:cs typeface="Arial" panose="020B0604020202020204" pitchFamily="34" charset="0"/>
                        </a:rPr>
                        <a:t> was </a:t>
                      </a:r>
                      <a:r>
                        <a:rPr lang="en-US" sz="1600" b="0" i="0" u="sng" kern="1200" dirty="0">
                          <a:solidFill>
                            <a:srgbClr val="405169"/>
                          </a:solidFill>
                          <a:effectLst/>
                          <a:latin typeface="Arial" panose="020B0604020202020204" pitchFamily="34" charset="0"/>
                          <a:ea typeface="+mn-ea"/>
                          <a:cs typeface="Arial" panose="020B0604020202020204" pitchFamily="34" charset="0"/>
                        </a:rPr>
                        <a:t>talking to you about</a:t>
                      </a:r>
                      <a:r>
                        <a:rPr lang="en-US" sz="1600" b="0" i="0" u="none" kern="1200" dirty="0">
                          <a:solidFill>
                            <a:srgbClr val="405169"/>
                          </a:solidFill>
                          <a:effectLst/>
                          <a:latin typeface="Arial" panose="020B0604020202020204" pitchFamily="34" charset="0"/>
                          <a:ea typeface="+mn-ea"/>
                          <a:cs typeface="Arial" panose="020B0604020202020204" pitchFamily="34" charset="0"/>
                        </a:rPr>
                        <a:t> </a:t>
                      </a:r>
                      <a:r>
                        <a:rPr lang="en-US" sz="1600" b="0" i="0" kern="1200" dirty="0">
                          <a:solidFill>
                            <a:srgbClr val="405169"/>
                          </a:solidFill>
                          <a:effectLst/>
                          <a:latin typeface="Arial" panose="020B0604020202020204" pitchFamily="34" charset="0"/>
                          <a:ea typeface="+mn-ea"/>
                          <a:cs typeface="Arial" panose="020B0604020202020204" pitchFamily="34" charset="0"/>
                        </a:rPr>
                        <a:t>are</a:t>
                      </a:r>
                      <a:r>
                        <a:rPr lang="en-US" sz="1600" b="0" i="0" kern="1200" baseline="0" dirty="0">
                          <a:solidFill>
                            <a:srgbClr val="405169"/>
                          </a:solidFill>
                          <a:effectLst/>
                          <a:latin typeface="Arial" panose="020B0604020202020204" pitchFamily="34" charset="0"/>
                          <a:ea typeface="+mn-ea"/>
                          <a:cs typeface="Arial" panose="020B0604020202020204" pitchFamily="34" charset="0"/>
                        </a:rPr>
                        <a:t> the topic of the next chapter</a:t>
                      </a:r>
                      <a:r>
                        <a:rPr lang="en-US" sz="1600" b="0" i="0" kern="1200" dirty="0">
                          <a:solidFill>
                            <a:srgbClr val="405169"/>
                          </a:solidFill>
                          <a:effectLst/>
                          <a:latin typeface="Arial" panose="020B0604020202020204" pitchFamily="34" charset="0"/>
                          <a:ea typeface="+mn-ea"/>
                          <a:cs typeface="Arial" panose="020B0604020202020204" pitchFamily="34" charset="0"/>
                        </a:rPr>
                        <a:t>.</a:t>
                      </a:r>
                    </a:p>
                    <a:p>
                      <a:pPr algn="l" rtl="0"/>
                      <a:r>
                        <a:rPr lang="en-US" sz="1600" b="0" i="0" kern="1200" dirty="0">
                          <a:solidFill>
                            <a:srgbClr val="405169"/>
                          </a:solidFill>
                          <a:effectLst/>
                          <a:latin typeface="Arial" panose="020B0604020202020204" pitchFamily="34" charset="0"/>
                          <a:ea typeface="+mn-ea"/>
                          <a:cs typeface="Arial" panose="020B0604020202020204" pitchFamily="34" charset="0"/>
                        </a:rPr>
                        <a:t>The agriculture project </a:t>
                      </a:r>
                      <a:r>
                        <a:rPr lang="en-US" sz="1600" b="0" i="0" u="sng" kern="1200" dirty="0">
                          <a:solidFill>
                            <a:srgbClr val="405169"/>
                          </a:solidFill>
                          <a:effectLst/>
                          <a:latin typeface="Arial" panose="020B0604020202020204" pitchFamily="34" charset="0"/>
                          <a:ea typeface="+mn-ea"/>
                          <a:cs typeface="Arial" panose="020B0604020202020204" pitchFamily="34" charset="0"/>
                        </a:rPr>
                        <a:t>which they were working on</a:t>
                      </a:r>
                      <a:r>
                        <a:rPr lang="en-US" sz="1600" b="0" i="0" u="none" kern="1200" dirty="0">
                          <a:solidFill>
                            <a:srgbClr val="405169"/>
                          </a:solidFill>
                          <a:effectLst/>
                          <a:latin typeface="Arial" panose="020B0604020202020204" pitchFamily="34" charset="0"/>
                          <a:ea typeface="+mn-ea"/>
                          <a:cs typeface="Arial" panose="020B0604020202020204" pitchFamily="34" charset="0"/>
                        </a:rPr>
                        <a:t> </a:t>
                      </a:r>
                      <a:r>
                        <a:rPr lang="en-US" sz="1600" b="0" i="0" kern="1200" dirty="0">
                          <a:solidFill>
                            <a:srgbClr val="405169"/>
                          </a:solidFill>
                          <a:effectLst/>
                          <a:latin typeface="Arial" panose="020B0604020202020204" pitchFamily="34" charset="0"/>
                          <a:ea typeface="+mn-ea"/>
                          <a:cs typeface="Arial" panose="020B0604020202020204" pitchFamily="34" charset="0"/>
                        </a:rPr>
                        <a:t>was completed</a:t>
                      </a:r>
                      <a:r>
                        <a:rPr lang="en-US" sz="1600" b="0" i="0" kern="1200" baseline="0" dirty="0">
                          <a:solidFill>
                            <a:srgbClr val="405169"/>
                          </a:solidFill>
                          <a:effectLst/>
                          <a:latin typeface="Arial" panose="020B0604020202020204" pitchFamily="34" charset="0"/>
                          <a:ea typeface="+mn-ea"/>
                          <a:cs typeface="Arial" panose="020B0604020202020204" pitchFamily="34" charset="0"/>
                        </a:rPr>
                        <a:t> this morning</a:t>
                      </a:r>
                      <a:r>
                        <a:rPr lang="en-US" sz="1600" b="0" i="0" kern="1200" dirty="0">
                          <a:solidFill>
                            <a:srgbClr val="405169"/>
                          </a:solidFill>
                          <a:effectLst/>
                          <a:latin typeface="Arial" panose="020B0604020202020204" pitchFamily="34" charset="0"/>
                          <a:ea typeface="+mn-ea"/>
                          <a:cs typeface="Arial" panose="020B0604020202020204" pitchFamily="34" charset="0"/>
                        </a:rPr>
                        <a:t>.</a:t>
                      </a:r>
                    </a:p>
                    <a:p>
                      <a:pPr algn="l" rtl="0"/>
                      <a:r>
                        <a:rPr lang="en-US" sz="1600" b="0" i="0" kern="1200" dirty="0">
                          <a:solidFill>
                            <a:srgbClr val="405169"/>
                          </a:solidFill>
                          <a:effectLst/>
                          <a:latin typeface="Arial" panose="020B0604020202020204" pitchFamily="34" charset="0"/>
                          <a:ea typeface="+mn-ea"/>
                          <a:cs typeface="Arial" panose="020B0604020202020204" pitchFamily="34" charset="0"/>
                        </a:rPr>
                        <a:t>The wedding, </a:t>
                      </a:r>
                      <a:r>
                        <a:rPr lang="en-US" sz="1600" b="0" i="0" u="sng" kern="1200" dirty="0">
                          <a:solidFill>
                            <a:srgbClr val="405169"/>
                          </a:solidFill>
                          <a:effectLst/>
                          <a:latin typeface="Arial" panose="020B0604020202020204" pitchFamily="34" charset="0"/>
                          <a:ea typeface="+mn-ea"/>
                          <a:cs typeface="Arial" panose="020B0604020202020204" pitchFamily="34" charset="0"/>
                        </a:rPr>
                        <a:t>which they had spent thousands of dirhams on</a:t>
                      </a:r>
                      <a:r>
                        <a:rPr lang="en-US" sz="1600" b="0" i="0" kern="1200" dirty="0">
                          <a:solidFill>
                            <a:srgbClr val="405169"/>
                          </a:solidFill>
                          <a:effectLst/>
                          <a:latin typeface="Arial" panose="020B0604020202020204" pitchFamily="34" charset="0"/>
                          <a:ea typeface="+mn-ea"/>
                          <a:cs typeface="Arial" panose="020B0604020202020204" pitchFamily="34" charset="0"/>
                        </a:rPr>
                        <a:t>, was a wonderful event. </a:t>
                      </a:r>
                    </a:p>
                    <a:p>
                      <a:pPr algn="l" rtl="0"/>
                      <a:r>
                        <a:rPr lang="en-US" sz="1600" b="0" i="0" kern="1200" dirty="0">
                          <a:solidFill>
                            <a:srgbClr val="405169"/>
                          </a:solidFill>
                          <a:effectLst/>
                          <a:latin typeface="Arial" panose="020B0604020202020204" pitchFamily="34" charset="0"/>
                          <a:ea typeface="+mn-ea"/>
                          <a:cs typeface="Arial" panose="020B0604020202020204" pitchFamily="34" charset="0"/>
                        </a:rPr>
                        <a:t>Their manager, </a:t>
                      </a:r>
                      <a:r>
                        <a:rPr lang="en-US" sz="1600" b="0" i="0" u="sng" kern="1200" dirty="0">
                          <a:solidFill>
                            <a:srgbClr val="405169"/>
                          </a:solidFill>
                          <a:effectLst/>
                          <a:latin typeface="Arial" panose="020B0604020202020204" pitchFamily="34" charset="0"/>
                          <a:ea typeface="+mn-ea"/>
                          <a:cs typeface="Arial" panose="020B0604020202020204" pitchFamily="34" charset="0"/>
                        </a:rPr>
                        <a:t>who the employees were very loyal to</a:t>
                      </a:r>
                      <a:r>
                        <a:rPr lang="en-US" sz="1600" b="0" i="0" kern="1200" dirty="0">
                          <a:solidFill>
                            <a:srgbClr val="405169"/>
                          </a:solidFill>
                          <a:effectLst/>
                          <a:latin typeface="Arial" panose="020B0604020202020204" pitchFamily="34" charset="0"/>
                          <a:ea typeface="+mn-ea"/>
                          <a:cs typeface="Arial" panose="020B0604020202020204" pitchFamily="34" charset="0"/>
                        </a:rPr>
                        <a:t>, was prepared to support the staff during this difficult time.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301783531"/>
              </p:ext>
            </p:extLst>
          </p:nvPr>
        </p:nvGraphicFramePr>
        <p:xfrm>
          <a:off x="561399" y="1242982"/>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just" rtl="0">
                        <a:lnSpc>
                          <a:spcPct val="150000"/>
                        </a:lnSpc>
                      </a:pPr>
                      <a:r>
                        <a:rPr lang="en-US" sz="1800" b="1" u="sng" dirty="0">
                          <a:solidFill>
                            <a:schemeClr val="tx1"/>
                          </a:solidFill>
                          <a:latin typeface="Arial"/>
                          <a:cs typeface="Arial"/>
                        </a:rPr>
                        <a:t>In my opinion</a:t>
                      </a:r>
                      <a:r>
                        <a:rPr lang="en-US" sz="1800" b="1" u="none" dirty="0">
                          <a:solidFill>
                            <a:schemeClr val="tx1"/>
                          </a:solidFill>
                          <a:latin typeface="Arial"/>
                          <a:cs typeface="Arial"/>
                        </a:rPr>
                        <a:t>, online education offers more flexibility than traditional schooling.</a:t>
                      </a:r>
                    </a:p>
                    <a:p>
                      <a:pPr algn="just" rtl="0">
                        <a:lnSpc>
                          <a:spcPct val="150000"/>
                        </a:lnSpc>
                      </a:pPr>
                      <a:r>
                        <a:rPr lang="en-US" sz="1800" b="1" u="sng" dirty="0">
                          <a:solidFill>
                            <a:schemeClr val="tx1"/>
                          </a:solidFill>
                          <a:latin typeface="Arial"/>
                          <a:cs typeface="Arial"/>
                        </a:rPr>
                        <a:t>I strongly believe that</a:t>
                      </a:r>
                      <a:r>
                        <a:rPr lang="en-US" sz="1800" b="1" u="none" dirty="0">
                          <a:solidFill>
                            <a:schemeClr val="tx1"/>
                          </a:solidFill>
                          <a:latin typeface="Arial"/>
                          <a:cs typeface="Arial"/>
                        </a:rPr>
                        <a:t> climate change should be the top priority for governments worldwide.</a:t>
                      </a:r>
                    </a:p>
                    <a:p>
                      <a:pPr algn="just" rtl="0">
                        <a:lnSpc>
                          <a:spcPct val="150000"/>
                        </a:lnSpc>
                      </a:pPr>
                      <a:r>
                        <a:rPr lang="en-US" sz="1800" b="1" u="sng" dirty="0">
                          <a:solidFill>
                            <a:schemeClr val="tx1"/>
                          </a:solidFill>
                          <a:latin typeface="Arial"/>
                          <a:cs typeface="Arial"/>
                        </a:rPr>
                        <a:t>From my perspective</a:t>
                      </a:r>
                      <a:r>
                        <a:rPr lang="en-US" sz="1800" b="1" u="none" dirty="0">
                          <a:solidFill>
                            <a:schemeClr val="tx1"/>
                          </a:solidFill>
                          <a:latin typeface="Arial"/>
                          <a:cs typeface="Arial"/>
                        </a:rPr>
                        <a:t>, travelling is the best way to learn about different cultures and broaden your horizons.</a:t>
                      </a:r>
                    </a:p>
                    <a:p>
                      <a:pPr algn="just" rtl="0">
                        <a:lnSpc>
                          <a:spcPct val="150000"/>
                        </a:lnSpc>
                      </a:pPr>
                      <a:r>
                        <a:rPr lang="en-US" sz="1800" b="1" u="sng" dirty="0">
                          <a:solidFill>
                            <a:schemeClr val="tx1"/>
                          </a:solidFill>
                          <a:latin typeface="Arial"/>
                          <a:cs typeface="Arial"/>
                        </a:rPr>
                        <a:t>As far as I'm concerned</a:t>
                      </a:r>
                      <a:r>
                        <a:rPr lang="en-US" sz="1800" b="1" u="none" dirty="0">
                          <a:solidFill>
                            <a:schemeClr val="tx1"/>
                          </a:solidFill>
                          <a:latin typeface="Arial"/>
                          <a:cs typeface="Arial"/>
                        </a:rPr>
                        <a:t>, remote work can improve work-life balance for many people.</a:t>
                      </a:r>
                    </a:p>
                    <a:p>
                      <a:pPr algn="just" rtl="0">
                        <a:lnSpc>
                          <a:spcPct val="150000"/>
                        </a:lnSpc>
                      </a:pPr>
                      <a:r>
                        <a:rPr lang="en-US" sz="1800" b="1" u="sng" dirty="0">
                          <a:solidFill>
                            <a:schemeClr val="tx1"/>
                          </a:solidFill>
                          <a:latin typeface="Arial"/>
                          <a:cs typeface="Arial"/>
                        </a:rPr>
                        <a:t>It seems to me that</a:t>
                      </a:r>
                      <a:r>
                        <a:rPr lang="en-US" sz="1800" b="1" u="none" dirty="0">
                          <a:solidFill>
                            <a:schemeClr val="tx1"/>
                          </a:solidFill>
                          <a:latin typeface="Arial"/>
                          <a:cs typeface="Arial"/>
                        </a:rPr>
                        <a:t> social media has a significant influence on young people's self-esteem.</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a:ea typeface="Calibri" panose="020F0502020204030204" pitchFamily="34" charset="0"/>
                          <a:cs typeface="Arial"/>
                          <a:hlinkClick r:id="rId2">
                            <a:extLst>
                              <a:ext uri="{A12FA001-AC4F-418D-AE19-62706E023703}">
                                <ahyp:hlinkClr xmlns:ahyp="http://schemas.microsoft.com/office/drawing/2018/hyperlinkcolor" val="tx"/>
                              </a:ext>
                            </a:extLst>
                          </a:hlinkClick>
                        </a:rPr>
                        <a:t>Expressing opinion</a:t>
                      </a:r>
                      <a:endParaRPr lang="en-US" sz="1800" b="1" dirty="0">
                        <a:solidFill>
                          <a:schemeClr val="tx2"/>
                        </a:solidFill>
                        <a:effectLst/>
                        <a:latin typeface="Arial"/>
                        <a:ea typeface="Calibri" panose="020F0502020204030204" pitchFamily="34" charset="0"/>
                        <a:cs typeface="Arial"/>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rPr>
                        <a:t>Prepositional phrases, noun phrases, comparative degree, conjunctions, modal verbs, defining relative clauses, gerunds.</a:t>
                      </a:r>
                      <a:endParaRPr lang="x-none" sz="1800" kern="100">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169486331"/>
              </p:ext>
            </p:extLst>
          </p:nvPr>
        </p:nvGraphicFramePr>
        <p:xfrm>
          <a:off x="561399" y="1242982"/>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Last summer, I travelled to Greece and visited some of the most beautiful historical sites in the world.</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When I was a child, we used to go camping in the mountains every year.</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In 2020, I completed my degree and started my first full-time job.</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Back in high school, I was a member of the robotics school team.</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One of the best moments of my life was when I hiked to the top of a mountain and saw the sunrise.</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I had never tried skiing before last winter, but it turned out to be a lot of fun.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x-none" sz="1800" b="1" kern="10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noProof="0" dirty="0">
                          <a:solidFill>
                            <a:schemeClr val="tx1"/>
                          </a:solidFill>
                          <a:latin typeface="Arial" panose="020B0604020202020204" pitchFamily="34" charset="0"/>
                          <a:cs typeface="Arial" panose="020B0604020202020204" pitchFamily="34" charset="0"/>
                        </a:rPr>
                        <a:t>Past simple, past perfect, phrasal verbs, “used to” construction, conjunctions, time expressions.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838028606"/>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 wish</a:t>
                      </a:r>
                      <a:r>
                        <a:rPr lang="en-GB" sz="1800" b="1" u="none" dirty="0">
                          <a:solidFill>
                            <a:schemeClr val="tx1"/>
                          </a:solidFill>
                          <a:latin typeface="Arial" panose="020B0604020202020204" pitchFamily="34" charset="0"/>
                          <a:cs typeface="Arial" panose="020B0604020202020204" pitchFamily="34" charset="0"/>
                        </a:rPr>
                        <a:t> I had studied harder for the exam.</a:t>
                      </a:r>
                    </a:p>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If only</a:t>
                      </a:r>
                      <a:r>
                        <a:rPr lang="en-GB" sz="1800" b="1" u="none" dirty="0">
                          <a:solidFill>
                            <a:schemeClr val="tx1"/>
                          </a:solidFill>
                          <a:latin typeface="Arial" panose="020B0604020202020204" pitchFamily="34" charset="0"/>
                          <a:cs typeface="Arial" panose="020B0604020202020204" pitchFamily="34" charset="0"/>
                        </a:rPr>
                        <a:t> I had saved more money, I could have bought a new laptop.</a:t>
                      </a:r>
                    </a:p>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 regret</a:t>
                      </a:r>
                      <a:r>
                        <a:rPr lang="en-GB" sz="1800" b="1" u="none" dirty="0">
                          <a:solidFill>
                            <a:schemeClr val="tx1"/>
                          </a:solidFill>
                          <a:latin typeface="Arial" panose="020B0604020202020204" pitchFamily="34" charset="0"/>
                          <a:cs typeface="Arial" panose="020B0604020202020204" pitchFamily="34" charset="0"/>
                        </a:rPr>
                        <a:t> not spending more time with my family when I had the chance.</a:t>
                      </a:r>
                    </a:p>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 should have</a:t>
                      </a:r>
                      <a:r>
                        <a:rPr lang="en-GB" sz="1800" b="1" u="none" dirty="0">
                          <a:solidFill>
                            <a:schemeClr val="tx1"/>
                          </a:solidFill>
                          <a:latin typeface="Arial" panose="020B0604020202020204" pitchFamily="34" charset="0"/>
                          <a:cs typeface="Arial" panose="020B0604020202020204" pitchFamily="34" charset="0"/>
                        </a:rPr>
                        <a:t> listened to your advice as things might have turned out differently.</a:t>
                      </a:r>
                    </a:p>
                    <a:p>
                      <a:pPr algn="l" rtl="0">
                        <a:lnSpc>
                          <a:spcPct val="150000"/>
                        </a:lnSpc>
                      </a:pPr>
                      <a:r>
                        <a:rPr lang="en-GB" sz="1800" b="1" u="none" dirty="0">
                          <a:solidFill>
                            <a:schemeClr val="tx1"/>
                          </a:solidFill>
                          <a:latin typeface="Arial" panose="020B0604020202020204" pitchFamily="34" charset="0"/>
                          <a:cs typeface="Arial" panose="020B0604020202020204" pitchFamily="34" charset="0"/>
                        </a:rPr>
                        <a:t>Looking back, </a:t>
                      </a:r>
                      <a:r>
                        <a:rPr lang="en-GB" sz="1800" b="1" u="sng" dirty="0">
                          <a:solidFill>
                            <a:schemeClr val="tx1"/>
                          </a:solidFill>
                          <a:latin typeface="Arial" panose="020B0604020202020204" pitchFamily="34" charset="0"/>
                          <a:cs typeface="Arial" panose="020B0604020202020204" pitchFamily="34" charset="0"/>
                        </a:rPr>
                        <a:t>I wish</a:t>
                      </a:r>
                      <a:r>
                        <a:rPr lang="en-GB" sz="1800" b="1" u="none" dirty="0">
                          <a:solidFill>
                            <a:schemeClr val="tx1"/>
                          </a:solidFill>
                          <a:latin typeface="Arial" panose="020B0604020202020204" pitchFamily="34" charset="0"/>
                          <a:cs typeface="Arial" panose="020B0604020202020204" pitchFamily="34" charset="0"/>
                        </a:rPr>
                        <a:t> I had gone to Sharjah University.</a:t>
                      </a:r>
                    </a:p>
                    <a:p>
                      <a:pPr algn="l" rtl="0">
                        <a:lnSpc>
                          <a:spcPct val="150000"/>
                        </a:lnSpc>
                      </a:pPr>
                      <a:r>
                        <a:rPr lang="en-GB" sz="1800" b="1" u="none" dirty="0">
                          <a:solidFill>
                            <a:schemeClr val="tx1"/>
                          </a:solidFill>
                          <a:latin typeface="Arial" panose="020B0604020202020204" pitchFamily="34" charset="0"/>
                          <a:cs typeface="Arial" panose="020B0604020202020204" pitchFamily="34" charset="0"/>
                        </a:rPr>
                        <a:t>If I had started the project earlier, I wouldn’t have got so stressed. </a:t>
                      </a:r>
                    </a:p>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 wish</a:t>
                      </a:r>
                      <a:r>
                        <a:rPr lang="en-GB" sz="1800" b="1" u="none" dirty="0">
                          <a:solidFill>
                            <a:schemeClr val="tx1"/>
                          </a:solidFill>
                          <a:latin typeface="Arial" panose="020B0604020202020204" pitchFamily="34" charset="0"/>
                          <a:cs typeface="Arial" panose="020B0604020202020204" pitchFamily="34" charset="0"/>
                        </a:rPr>
                        <a:t> I hadn’t been so careless with my smartphone.</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Expressing regret</a:t>
                      </a:r>
                      <a:endParaRPr lang="en-US"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“Wish” construction, “if only” construction, third conditional, modal verbs, gerunds, time expressions</a:t>
                      </a:r>
                      <a:r>
                        <a:rPr lang="en-US" sz="18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conjunctions.</a:t>
                      </a:r>
                      <a:endParaRPr lang="x-none" sz="1800" kern="100">
                        <a:solidFill>
                          <a:schemeClr val="tx1"/>
                        </a:solidFill>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81DE0A-B21A-4229-A3F0-DC61D400C95D}"/>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10952</TotalTime>
  <Words>2250</Words>
  <Application>Microsoft Macintosh PowerPoint</Application>
  <PresentationFormat>Widescreen</PresentationFormat>
  <Paragraphs>223</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99</cp:revision>
  <dcterms:created xsi:type="dcterms:W3CDTF">2024-07-05T04:49:36Z</dcterms:created>
  <dcterms:modified xsi:type="dcterms:W3CDTF">2024-11-16T11:14:53Z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