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2" d="100"/>
          <a:sy n="62" d="100"/>
        </p:scale>
        <p:origin x="1400" y="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AE"/>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AE"/>
          </a:p>
        </p:txBody>
      </p:sp>
      <p:sp>
        <p:nvSpPr>
          <p:cNvPr id="4" name="عنصر نائب للتاريخ 3"/>
          <p:cNvSpPr>
            <a:spLocks noGrp="1"/>
          </p:cNvSpPr>
          <p:nvPr>
            <p:ph type="dt" sz="half" idx="10"/>
          </p:nvPr>
        </p:nvSpPr>
        <p:spPr/>
        <p:txBody>
          <a:bodyPr/>
          <a:lstStyle/>
          <a:p>
            <a:fld id="{91BEFE3D-8DAF-4585-AFB8-7FB5E9243097}" type="datetimeFigureOut">
              <a:rPr lang="ar-AE" smtClean="0"/>
              <a:pPr/>
              <a:t>01/03/1446</a:t>
            </a:fld>
            <a:endParaRPr lang="ar-AE"/>
          </a:p>
        </p:txBody>
      </p:sp>
      <p:sp>
        <p:nvSpPr>
          <p:cNvPr id="5" name="عنصر نائب للتذييل 4"/>
          <p:cNvSpPr>
            <a:spLocks noGrp="1"/>
          </p:cNvSpPr>
          <p:nvPr>
            <p:ph type="ftr" sz="quarter" idx="11"/>
          </p:nvPr>
        </p:nvSpPr>
        <p:spPr/>
        <p:txBody>
          <a:bodyPr/>
          <a:lstStyle/>
          <a:p>
            <a:endParaRPr lang="ar-AE"/>
          </a:p>
        </p:txBody>
      </p:sp>
      <p:sp>
        <p:nvSpPr>
          <p:cNvPr id="6" name="عنصر نائب لرقم الشريحة 5"/>
          <p:cNvSpPr>
            <a:spLocks noGrp="1"/>
          </p:cNvSpPr>
          <p:nvPr>
            <p:ph type="sldNum" sz="quarter" idx="12"/>
          </p:nvPr>
        </p:nvSpPr>
        <p:spPr/>
        <p:txBody>
          <a:bodyPr/>
          <a:lstStyle/>
          <a:p>
            <a:fld id="{38C1C89A-77E8-4A28-8F76-E1BCF49D54DA}" type="slidenum">
              <a:rPr lang="ar-AE" smtClean="0"/>
              <a:pPr/>
              <a:t>‹#›</a:t>
            </a:fld>
            <a:endParaRPr lang="ar-A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p:cNvSpPr>
            <a:spLocks noGrp="1"/>
          </p:cNvSpPr>
          <p:nvPr>
            <p:ph type="dt" sz="half" idx="10"/>
          </p:nvPr>
        </p:nvSpPr>
        <p:spPr/>
        <p:txBody>
          <a:bodyPr/>
          <a:lstStyle/>
          <a:p>
            <a:fld id="{91BEFE3D-8DAF-4585-AFB8-7FB5E9243097}" type="datetimeFigureOut">
              <a:rPr lang="ar-AE" smtClean="0"/>
              <a:pPr/>
              <a:t>01/03/1446</a:t>
            </a:fld>
            <a:endParaRPr lang="ar-AE"/>
          </a:p>
        </p:txBody>
      </p:sp>
      <p:sp>
        <p:nvSpPr>
          <p:cNvPr id="5" name="عنصر نائب للتذييل 4"/>
          <p:cNvSpPr>
            <a:spLocks noGrp="1"/>
          </p:cNvSpPr>
          <p:nvPr>
            <p:ph type="ftr" sz="quarter" idx="11"/>
          </p:nvPr>
        </p:nvSpPr>
        <p:spPr/>
        <p:txBody>
          <a:bodyPr/>
          <a:lstStyle/>
          <a:p>
            <a:endParaRPr lang="ar-AE"/>
          </a:p>
        </p:txBody>
      </p:sp>
      <p:sp>
        <p:nvSpPr>
          <p:cNvPr id="6" name="عنصر نائب لرقم الشريحة 5"/>
          <p:cNvSpPr>
            <a:spLocks noGrp="1"/>
          </p:cNvSpPr>
          <p:nvPr>
            <p:ph type="sldNum" sz="quarter" idx="12"/>
          </p:nvPr>
        </p:nvSpPr>
        <p:spPr/>
        <p:txBody>
          <a:bodyPr/>
          <a:lstStyle/>
          <a:p>
            <a:fld id="{38C1C89A-77E8-4A28-8F76-E1BCF49D54DA}" type="slidenum">
              <a:rPr lang="ar-AE" smtClean="0"/>
              <a:pPr/>
              <a:t>‹#›</a:t>
            </a:fld>
            <a:endParaRPr lang="ar-A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AE"/>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91BEFE3D-8DAF-4585-AFB8-7FB5E9243097}" type="datetimeFigureOut">
              <a:rPr lang="ar-AE" smtClean="0"/>
              <a:pPr/>
              <a:t>01/03/1446</a:t>
            </a:fld>
            <a:endParaRPr lang="ar-AE"/>
          </a:p>
        </p:txBody>
      </p:sp>
      <p:sp>
        <p:nvSpPr>
          <p:cNvPr id="5" name="عنصر نائب للتذييل 4"/>
          <p:cNvSpPr>
            <a:spLocks noGrp="1"/>
          </p:cNvSpPr>
          <p:nvPr>
            <p:ph type="ftr" sz="quarter" idx="11"/>
          </p:nvPr>
        </p:nvSpPr>
        <p:spPr/>
        <p:txBody>
          <a:bodyPr/>
          <a:lstStyle/>
          <a:p>
            <a:endParaRPr lang="ar-AE"/>
          </a:p>
        </p:txBody>
      </p:sp>
      <p:sp>
        <p:nvSpPr>
          <p:cNvPr id="6" name="عنصر نائب لرقم الشريحة 5"/>
          <p:cNvSpPr>
            <a:spLocks noGrp="1"/>
          </p:cNvSpPr>
          <p:nvPr>
            <p:ph type="sldNum" sz="quarter" idx="12"/>
          </p:nvPr>
        </p:nvSpPr>
        <p:spPr/>
        <p:txBody>
          <a:bodyPr/>
          <a:lstStyle/>
          <a:p>
            <a:fld id="{38C1C89A-77E8-4A28-8F76-E1BCF49D54DA}" type="slidenum">
              <a:rPr lang="ar-AE" smtClean="0"/>
              <a:pPr/>
              <a:t>‹#›</a:t>
            </a:fld>
            <a:endParaRPr lang="ar-A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p:cNvSpPr>
            <a:spLocks noGrp="1"/>
          </p:cNvSpPr>
          <p:nvPr>
            <p:ph type="dt" sz="half" idx="10"/>
          </p:nvPr>
        </p:nvSpPr>
        <p:spPr/>
        <p:txBody>
          <a:bodyPr/>
          <a:lstStyle/>
          <a:p>
            <a:fld id="{91BEFE3D-8DAF-4585-AFB8-7FB5E9243097}" type="datetimeFigureOut">
              <a:rPr lang="ar-AE" smtClean="0"/>
              <a:pPr/>
              <a:t>01/03/1446</a:t>
            </a:fld>
            <a:endParaRPr lang="ar-AE"/>
          </a:p>
        </p:txBody>
      </p:sp>
      <p:sp>
        <p:nvSpPr>
          <p:cNvPr id="6" name="عنصر نائب للتذييل 5"/>
          <p:cNvSpPr>
            <a:spLocks noGrp="1"/>
          </p:cNvSpPr>
          <p:nvPr>
            <p:ph type="ftr" sz="quarter" idx="11"/>
          </p:nvPr>
        </p:nvSpPr>
        <p:spPr/>
        <p:txBody>
          <a:bodyPr/>
          <a:lstStyle/>
          <a:p>
            <a:endParaRPr lang="ar-AE"/>
          </a:p>
        </p:txBody>
      </p:sp>
      <p:sp>
        <p:nvSpPr>
          <p:cNvPr id="7" name="عنصر نائب لرقم الشريحة 6"/>
          <p:cNvSpPr>
            <a:spLocks noGrp="1"/>
          </p:cNvSpPr>
          <p:nvPr>
            <p:ph type="sldNum" sz="quarter" idx="12"/>
          </p:nvPr>
        </p:nvSpPr>
        <p:spPr/>
        <p:txBody>
          <a:bodyPr/>
          <a:lstStyle/>
          <a:p>
            <a:fld id="{38C1C89A-77E8-4A28-8F76-E1BCF49D54DA}" type="slidenum">
              <a:rPr lang="ar-AE" smtClean="0"/>
              <a:pPr/>
              <a:t>‹#›</a:t>
            </a:fld>
            <a:endParaRPr lang="ar-A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AE"/>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p:cNvSpPr>
            <a:spLocks noGrp="1"/>
          </p:cNvSpPr>
          <p:nvPr>
            <p:ph type="dt" sz="half" idx="10"/>
          </p:nvPr>
        </p:nvSpPr>
        <p:spPr/>
        <p:txBody>
          <a:bodyPr/>
          <a:lstStyle/>
          <a:p>
            <a:fld id="{91BEFE3D-8DAF-4585-AFB8-7FB5E9243097}" type="datetimeFigureOut">
              <a:rPr lang="ar-AE" smtClean="0"/>
              <a:pPr/>
              <a:t>01/03/1446</a:t>
            </a:fld>
            <a:endParaRPr lang="ar-AE"/>
          </a:p>
        </p:txBody>
      </p:sp>
      <p:sp>
        <p:nvSpPr>
          <p:cNvPr id="8" name="عنصر نائب للتذييل 7"/>
          <p:cNvSpPr>
            <a:spLocks noGrp="1"/>
          </p:cNvSpPr>
          <p:nvPr>
            <p:ph type="ftr" sz="quarter" idx="11"/>
          </p:nvPr>
        </p:nvSpPr>
        <p:spPr/>
        <p:txBody>
          <a:bodyPr/>
          <a:lstStyle/>
          <a:p>
            <a:endParaRPr lang="ar-AE"/>
          </a:p>
        </p:txBody>
      </p:sp>
      <p:sp>
        <p:nvSpPr>
          <p:cNvPr id="9" name="عنصر نائب لرقم الشريحة 8"/>
          <p:cNvSpPr>
            <a:spLocks noGrp="1"/>
          </p:cNvSpPr>
          <p:nvPr>
            <p:ph type="sldNum" sz="quarter" idx="12"/>
          </p:nvPr>
        </p:nvSpPr>
        <p:spPr/>
        <p:txBody>
          <a:bodyPr/>
          <a:lstStyle/>
          <a:p>
            <a:fld id="{38C1C89A-77E8-4A28-8F76-E1BCF49D54DA}" type="slidenum">
              <a:rPr lang="ar-AE" smtClean="0"/>
              <a:pPr/>
              <a:t>‹#›</a:t>
            </a:fld>
            <a:endParaRPr lang="ar-A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عنصر نائب للتاريخ 2"/>
          <p:cNvSpPr>
            <a:spLocks noGrp="1"/>
          </p:cNvSpPr>
          <p:nvPr>
            <p:ph type="dt" sz="half" idx="10"/>
          </p:nvPr>
        </p:nvSpPr>
        <p:spPr/>
        <p:txBody>
          <a:bodyPr/>
          <a:lstStyle/>
          <a:p>
            <a:fld id="{91BEFE3D-8DAF-4585-AFB8-7FB5E9243097}" type="datetimeFigureOut">
              <a:rPr lang="ar-AE" smtClean="0"/>
              <a:pPr/>
              <a:t>01/03/1446</a:t>
            </a:fld>
            <a:endParaRPr lang="ar-AE"/>
          </a:p>
        </p:txBody>
      </p:sp>
      <p:sp>
        <p:nvSpPr>
          <p:cNvPr id="4" name="عنصر نائب للتذييل 3"/>
          <p:cNvSpPr>
            <a:spLocks noGrp="1"/>
          </p:cNvSpPr>
          <p:nvPr>
            <p:ph type="ftr" sz="quarter" idx="11"/>
          </p:nvPr>
        </p:nvSpPr>
        <p:spPr/>
        <p:txBody>
          <a:bodyPr/>
          <a:lstStyle/>
          <a:p>
            <a:endParaRPr lang="ar-AE"/>
          </a:p>
        </p:txBody>
      </p:sp>
      <p:sp>
        <p:nvSpPr>
          <p:cNvPr id="5" name="عنصر نائب لرقم الشريحة 4"/>
          <p:cNvSpPr>
            <a:spLocks noGrp="1"/>
          </p:cNvSpPr>
          <p:nvPr>
            <p:ph type="sldNum" sz="quarter" idx="12"/>
          </p:nvPr>
        </p:nvSpPr>
        <p:spPr/>
        <p:txBody>
          <a:bodyPr/>
          <a:lstStyle/>
          <a:p>
            <a:fld id="{38C1C89A-77E8-4A28-8F76-E1BCF49D54DA}" type="slidenum">
              <a:rPr lang="ar-AE" smtClean="0"/>
              <a:pPr/>
              <a:t>‹#›</a:t>
            </a:fld>
            <a:endParaRPr lang="ar-A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1BEFE3D-8DAF-4585-AFB8-7FB5E9243097}" type="datetimeFigureOut">
              <a:rPr lang="ar-AE" smtClean="0"/>
              <a:pPr/>
              <a:t>01/03/1446</a:t>
            </a:fld>
            <a:endParaRPr lang="ar-AE"/>
          </a:p>
        </p:txBody>
      </p:sp>
      <p:sp>
        <p:nvSpPr>
          <p:cNvPr id="3" name="عنصر نائب للتذييل 2"/>
          <p:cNvSpPr>
            <a:spLocks noGrp="1"/>
          </p:cNvSpPr>
          <p:nvPr>
            <p:ph type="ftr" sz="quarter" idx="11"/>
          </p:nvPr>
        </p:nvSpPr>
        <p:spPr/>
        <p:txBody>
          <a:bodyPr/>
          <a:lstStyle/>
          <a:p>
            <a:endParaRPr lang="ar-AE"/>
          </a:p>
        </p:txBody>
      </p:sp>
      <p:sp>
        <p:nvSpPr>
          <p:cNvPr id="4" name="عنصر نائب لرقم الشريحة 3"/>
          <p:cNvSpPr>
            <a:spLocks noGrp="1"/>
          </p:cNvSpPr>
          <p:nvPr>
            <p:ph type="sldNum" sz="quarter" idx="12"/>
          </p:nvPr>
        </p:nvSpPr>
        <p:spPr/>
        <p:txBody>
          <a:bodyPr/>
          <a:lstStyle/>
          <a:p>
            <a:fld id="{38C1C89A-77E8-4A28-8F76-E1BCF49D54DA}" type="slidenum">
              <a:rPr lang="ar-AE" smtClean="0"/>
              <a:pPr/>
              <a:t>‹#›</a:t>
            </a:fld>
            <a:endParaRPr lang="ar-A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AE"/>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91BEFE3D-8DAF-4585-AFB8-7FB5E9243097}" type="datetimeFigureOut">
              <a:rPr lang="ar-AE" smtClean="0"/>
              <a:pPr/>
              <a:t>01/03/1446</a:t>
            </a:fld>
            <a:endParaRPr lang="ar-AE"/>
          </a:p>
        </p:txBody>
      </p:sp>
      <p:sp>
        <p:nvSpPr>
          <p:cNvPr id="6" name="عنصر نائب للتذييل 5"/>
          <p:cNvSpPr>
            <a:spLocks noGrp="1"/>
          </p:cNvSpPr>
          <p:nvPr>
            <p:ph type="ftr" sz="quarter" idx="11"/>
          </p:nvPr>
        </p:nvSpPr>
        <p:spPr/>
        <p:txBody>
          <a:bodyPr/>
          <a:lstStyle/>
          <a:p>
            <a:endParaRPr lang="ar-AE"/>
          </a:p>
        </p:txBody>
      </p:sp>
      <p:sp>
        <p:nvSpPr>
          <p:cNvPr id="7" name="عنصر نائب لرقم الشريحة 6"/>
          <p:cNvSpPr>
            <a:spLocks noGrp="1"/>
          </p:cNvSpPr>
          <p:nvPr>
            <p:ph type="sldNum" sz="quarter" idx="12"/>
          </p:nvPr>
        </p:nvSpPr>
        <p:spPr/>
        <p:txBody>
          <a:bodyPr/>
          <a:lstStyle/>
          <a:p>
            <a:fld id="{38C1C89A-77E8-4A28-8F76-E1BCF49D54DA}" type="slidenum">
              <a:rPr lang="ar-AE" smtClean="0"/>
              <a:pPr/>
              <a:t>‹#›</a:t>
            </a:fld>
            <a:endParaRPr lang="ar-A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AE"/>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91BEFE3D-8DAF-4585-AFB8-7FB5E9243097}" type="datetimeFigureOut">
              <a:rPr lang="ar-AE" smtClean="0"/>
              <a:pPr/>
              <a:t>01/03/1446</a:t>
            </a:fld>
            <a:endParaRPr lang="ar-AE"/>
          </a:p>
        </p:txBody>
      </p:sp>
      <p:sp>
        <p:nvSpPr>
          <p:cNvPr id="6" name="عنصر نائب للتذييل 5"/>
          <p:cNvSpPr>
            <a:spLocks noGrp="1"/>
          </p:cNvSpPr>
          <p:nvPr>
            <p:ph type="ftr" sz="quarter" idx="11"/>
          </p:nvPr>
        </p:nvSpPr>
        <p:spPr/>
        <p:txBody>
          <a:bodyPr/>
          <a:lstStyle/>
          <a:p>
            <a:endParaRPr lang="ar-AE"/>
          </a:p>
        </p:txBody>
      </p:sp>
      <p:sp>
        <p:nvSpPr>
          <p:cNvPr id="7" name="عنصر نائب لرقم الشريحة 6"/>
          <p:cNvSpPr>
            <a:spLocks noGrp="1"/>
          </p:cNvSpPr>
          <p:nvPr>
            <p:ph type="sldNum" sz="quarter" idx="12"/>
          </p:nvPr>
        </p:nvSpPr>
        <p:spPr/>
        <p:txBody>
          <a:bodyPr/>
          <a:lstStyle/>
          <a:p>
            <a:fld id="{38C1C89A-77E8-4A28-8F76-E1BCF49D54DA}" type="slidenum">
              <a:rPr lang="ar-AE" smtClean="0"/>
              <a:pPr/>
              <a:t>‹#›</a:t>
            </a:fld>
            <a:endParaRPr lang="ar-A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p:cNvSpPr>
            <a:spLocks noGrp="1"/>
          </p:cNvSpPr>
          <p:nvPr>
            <p:ph type="dt" sz="half" idx="10"/>
          </p:nvPr>
        </p:nvSpPr>
        <p:spPr/>
        <p:txBody>
          <a:bodyPr/>
          <a:lstStyle/>
          <a:p>
            <a:fld id="{91BEFE3D-8DAF-4585-AFB8-7FB5E9243097}" type="datetimeFigureOut">
              <a:rPr lang="ar-AE" smtClean="0"/>
              <a:pPr/>
              <a:t>01/03/1446</a:t>
            </a:fld>
            <a:endParaRPr lang="ar-AE"/>
          </a:p>
        </p:txBody>
      </p:sp>
      <p:sp>
        <p:nvSpPr>
          <p:cNvPr id="5" name="عنصر نائب للتذييل 4"/>
          <p:cNvSpPr>
            <a:spLocks noGrp="1"/>
          </p:cNvSpPr>
          <p:nvPr>
            <p:ph type="ftr" sz="quarter" idx="11"/>
          </p:nvPr>
        </p:nvSpPr>
        <p:spPr/>
        <p:txBody>
          <a:bodyPr/>
          <a:lstStyle/>
          <a:p>
            <a:endParaRPr lang="ar-AE"/>
          </a:p>
        </p:txBody>
      </p:sp>
      <p:sp>
        <p:nvSpPr>
          <p:cNvPr id="6" name="عنصر نائب لرقم الشريحة 5"/>
          <p:cNvSpPr>
            <a:spLocks noGrp="1"/>
          </p:cNvSpPr>
          <p:nvPr>
            <p:ph type="sldNum" sz="quarter" idx="12"/>
          </p:nvPr>
        </p:nvSpPr>
        <p:spPr/>
        <p:txBody>
          <a:bodyPr/>
          <a:lstStyle/>
          <a:p>
            <a:fld id="{38C1C89A-77E8-4A28-8F76-E1BCF49D54DA}" type="slidenum">
              <a:rPr lang="ar-AE" smtClean="0"/>
              <a:pPr/>
              <a:t>‹#›</a:t>
            </a:fld>
            <a:endParaRPr lang="ar-A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AE"/>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p:cNvSpPr>
            <a:spLocks noGrp="1"/>
          </p:cNvSpPr>
          <p:nvPr>
            <p:ph type="dt" sz="half" idx="10"/>
          </p:nvPr>
        </p:nvSpPr>
        <p:spPr/>
        <p:txBody>
          <a:bodyPr/>
          <a:lstStyle/>
          <a:p>
            <a:fld id="{91BEFE3D-8DAF-4585-AFB8-7FB5E9243097}" type="datetimeFigureOut">
              <a:rPr lang="ar-AE" smtClean="0"/>
              <a:pPr/>
              <a:t>01/03/1446</a:t>
            </a:fld>
            <a:endParaRPr lang="ar-AE"/>
          </a:p>
        </p:txBody>
      </p:sp>
      <p:sp>
        <p:nvSpPr>
          <p:cNvPr id="5" name="عنصر نائب للتذييل 4"/>
          <p:cNvSpPr>
            <a:spLocks noGrp="1"/>
          </p:cNvSpPr>
          <p:nvPr>
            <p:ph type="ftr" sz="quarter" idx="11"/>
          </p:nvPr>
        </p:nvSpPr>
        <p:spPr/>
        <p:txBody>
          <a:bodyPr/>
          <a:lstStyle/>
          <a:p>
            <a:endParaRPr lang="ar-AE"/>
          </a:p>
        </p:txBody>
      </p:sp>
      <p:sp>
        <p:nvSpPr>
          <p:cNvPr id="6" name="عنصر نائب لرقم الشريحة 5"/>
          <p:cNvSpPr>
            <a:spLocks noGrp="1"/>
          </p:cNvSpPr>
          <p:nvPr>
            <p:ph type="sldNum" sz="quarter" idx="12"/>
          </p:nvPr>
        </p:nvSpPr>
        <p:spPr/>
        <p:txBody>
          <a:bodyPr/>
          <a:lstStyle/>
          <a:p>
            <a:fld id="{38C1C89A-77E8-4A28-8F76-E1BCF49D54DA}" type="slidenum">
              <a:rPr lang="ar-AE" smtClean="0"/>
              <a:pPr/>
              <a:t>‹#›</a:t>
            </a:fld>
            <a:endParaRPr lang="ar-A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e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AE"/>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1BEFE3D-8DAF-4585-AFB8-7FB5E9243097}" type="datetimeFigureOut">
              <a:rPr lang="ar-AE" smtClean="0"/>
              <a:pPr/>
              <a:t>01/03/1446</a:t>
            </a:fld>
            <a:endParaRPr lang="ar-AE"/>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8C1C89A-77E8-4A28-8F76-E1BCF49D54DA}" type="slidenum">
              <a:rPr lang="ar-AE" smtClean="0"/>
              <a:pPr/>
              <a:t>‹#›</a:t>
            </a:fld>
            <a:endParaRPr lang="ar-A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Layout" Target="../slideLayouts/slideLayout1.xml" /><Relationship Id="rId5" Type="http://schemas.openxmlformats.org/officeDocument/2006/relationships/image" Target="../media/image5.png" /><Relationship Id="rId4" Type="http://schemas.openxmlformats.org/officeDocument/2006/relationships/image" Target="../media/image4.png" /></Relationships>
</file>

<file path=ppt/slides/_rels/slide2.xml.rels><?xml version="1.0" encoding="UTF-8" standalone="yes"?>
<Relationships xmlns="http://schemas.openxmlformats.org/package/2006/relationships"><Relationship Id="rId8" Type="http://schemas.openxmlformats.org/officeDocument/2006/relationships/image" Target="../media/image12.png" /><Relationship Id="rId3" Type="http://schemas.openxmlformats.org/officeDocument/2006/relationships/image" Target="../media/image7.png" /><Relationship Id="rId7" Type="http://schemas.openxmlformats.org/officeDocument/2006/relationships/image" Target="../media/image11.png" /><Relationship Id="rId2" Type="http://schemas.openxmlformats.org/officeDocument/2006/relationships/image" Target="../media/image6.png" /><Relationship Id="rId1" Type="http://schemas.openxmlformats.org/officeDocument/2006/relationships/slideLayout" Target="../slideLayouts/slideLayout1.xml" /><Relationship Id="rId6" Type="http://schemas.openxmlformats.org/officeDocument/2006/relationships/image" Target="../media/image10.png" /><Relationship Id="rId5" Type="http://schemas.openxmlformats.org/officeDocument/2006/relationships/image" Target="../media/image9.png" /><Relationship Id="rId4" Type="http://schemas.openxmlformats.org/officeDocument/2006/relationships/image" Target="../media/image8.png" /></Relationships>
</file>

<file path=ppt/slides/_rels/slide3.xml.rels><?xml version="1.0" encoding="UTF-8" standalone="yes"?>
<Relationships xmlns="http://schemas.openxmlformats.org/package/2006/relationships"><Relationship Id="rId8" Type="http://schemas.openxmlformats.org/officeDocument/2006/relationships/image" Target="../media/image14.png" /><Relationship Id="rId3" Type="http://schemas.openxmlformats.org/officeDocument/2006/relationships/image" Target="../media/image7.png" /><Relationship Id="rId7" Type="http://schemas.openxmlformats.org/officeDocument/2006/relationships/image" Target="../media/image13.png" /><Relationship Id="rId2" Type="http://schemas.openxmlformats.org/officeDocument/2006/relationships/image" Target="../media/image6.png" /><Relationship Id="rId1" Type="http://schemas.openxmlformats.org/officeDocument/2006/relationships/slideLayout" Target="../slideLayouts/slideLayout1.xml" /><Relationship Id="rId6" Type="http://schemas.openxmlformats.org/officeDocument/2006/relationships/image" Target="../media/image10.png" /><Relationship Id="rId5" Type="http://schemas.openxmlformats.org/officeDocument/2006/relationships/image" Target="../media/image9.png" /><Relationship Id="rId4" Type="http://schemas.openxmlformats.org/officeDocument/2006/relationships/image" Target="../media/image8.png" /><Relationship Id="rId9" Type="http://schemas.openxmlformats.org/officeDocument/2006/relationships/image" Target="../media/image15.png" /></Relationships>
</file>

<file path=ppt/slides/_rels/slide4.xml.rels><?xml version="1.0" encoding="UTF-8" standalone="yes"?>
<Relationships xmlns="http://schemas.openxmlformats.org/package/2006/relationships"><Relationship Id="rId8" Type="http://schemas.openxmlformats.org/officeDocument/2006/relationships/image" Target="../media/image19.png" /><Relationship Id="rId3" Type="http://schemas.openxmlformats.org/officeDocument/2006/relationships/image" Target="../media/image8.png" /><Relationship Id="rId7" Type="http://schemas.openxmlformats.org/officeDocument/2006/relationships/image" Target="../media/image18.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17.png" /><Relationship Id="rId5" Type="http://schemas.openxmlformats.org/officeDocument/2006/relationships/image" Target="../media/image16.png" /><Relationship Id="rId4" Type="http://schemas.openxmlformats.org/officeDocument/2006/relationships/image" Target="../media/image9.png" /><Relationship Id="rId9" Type="http://schemas.openxmlformats.org/officeDocument/2006/relationships/image" Target="../media/image20.png" /></Relationships>
</file>

<file path=ppt/slides/_rels/slide5.xml.rels><?xml version="1.0" encoding="UTF-8" standalone="yes"?>
<Relationships xmlns="http://schemas.openxmlformats.org/package/2006/relationships"><Relationship Id="rId8" Type="http://schemas.openxmlformats.org/officeDocument/2006/relationships/image" Target="../media/image23.png" /><Relationship Id="rId3" Type="http://schemas.openxmlformats.org/officeDocument/2006/relationships/image" Target="../media/image8.png" /><Relationship Id="rId7" Type="http://schemas.openxmlformats.org/officeDocument/2006/relationships/image" Target="../media/image22.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21.png" /><Relationship Id="rId5" Type="http://schemas.openxmlformats.org/officeDocument/2006/relationships/image" Target="../media/image16.png" /><Relationship Id="rId10" Type="http://schemas.openxmlformats.org/officeDocument/2006/relationships/image" Target="../media/image20.png" /><Relationship Id="rId4" Type="http://schemas.openxmlformats.org/officeDocument/2006/relationships/image" Target="../media/image9.png" /><Relationship Id="rId9" Type="http://schemas.openxmlformats.org/officeDocument/2006/relationships/image" Target="../media/image24.png" /></Relationships>
</file>

<file path=ppt/slides/_rels/slide6.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26.png" /><Relationship Id="rId5" Type="http://schemas.openxmlformats.org/officeDocument/2006/relationships/image" Target="../media/image25.png" /><Relationship Id="rId4" Type="http://schemas.openxmlformats.org/officeDocument/2006/relationships/image" Target="../media/image20.png" /></Relationships>
</file>

<file path=ppt/slides/_rels/slide7.xml.rels><?xml version="1.0" encoding="UTF-8" standalone="yes"?>
<Relationships xmlns="http://schemas.openxmlformats.org/package/2006/relationships"><Relationship Id="rId3" Type="http://schemas.openxmlformats.org/officeDocument/2006/relationships/image" Target="../media/image8.png" /><Relationship Id="rId7" Type="http://schemas.openxmlformats.org/officeDocument/2006/relationships/image" Target="../media/image29.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28.png" /><Relationship Id="rId5" Type="http://schemas.openxmlformats.org/officeDocument/2006/relationships/image" Target="../media/image27.png" /><Relationship Id="rId4" Type="http://schemas.openxmlformats.org/officeDocument/2006/relationships/image" Target="../media/image25.png" /></Relationships>
</file>

<file path=ppt/slides/_rels/slide8.xml.rels><?xml version="1.0" encoding="UTF-8" standalone="yes"?>
<Relationships xmlns="http://schemas.openxmlformats.org/package/2006/relationships"><Relationship Id="rId3" Type="http://schemas.openxmlformats.org/officeDocument/2006/relationships/image" Target="../media/image8.png" /><Relationship Id="rId7" Type="http://schemas.openxmlformats.org/officeDocument/2006/relationships/image" Target="../media/image32.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31.png" /><Relationship Id="rId5" Type="http://schemas.openxmlformats.org/officeDocument/2006/relationships/image" Target="../media/image30.png" /><Relationship Id="rId4" Type="http://schemas.openxmlformats.org/officeDocument/2006/relationships/image" Target="../media/image27.png" /></Relationships>
</file>

<file path=ppt/slides/_rels/slide9.xml.rels><?xml version="1.0" encoding="UTF-8" standalone="yes"?>
<Relationships xmlns="http://schemas.openxmlformats.org/package/2006/relationships"><Relationship Id="rId8" Type="http://schemas.openxmlformats.org/officeDocument/2006/relationships/image" Target="../media/image35.png" /><Relationship Id="rId3" Type="http://schemas.openxmlformats.org/officeDocument/2006/relationships/image" Target="../media/image8.png" /><Relationship Id="rId7" Type="http://schemas.openxmlformats.org/officeDocument/2006/relationships/image" Target="../media/image34.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33.png" /><Relationship Id="rId5" Type="http://schemas.openxmlformats.org/officeDocument/2006/relationships/image" Target="../media/image31.png" /><Relationship Id="rId4" Type="http://schemas.openxmlformats.org/officeDocument/2006/relationships/image" Target="../media/image30.png" /></Relationships>
</file>

<file path=ppt/slides/_rels/slide10.xml.rels><?xml version="1.0" encoding="UTF-8" standalone="yes"?>
<Relationships xmlns="http://schemas.openxmlformats.org/package/2006/relationships"><Relationship Id="rId3" Type="http://schemas.openxmlformats.org/officeDocument/2006/relationships/image" Target="../media/image8.png" /><Relationship Id="rId7" Type="http://schemas.openxmlformats.org/officeDocument/2006/relationships/image" Target="../media/image36.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33.png" /><Relationship Id="rId5" Type="http://schemas.openxmlformats.org/officeDocument/2006/relationships/image" Target="../media/image31.png" /><Relationship Id="rId4" Type="http://schemas.openxmlformats.org/officeDocument/2006/relationships/image" Target="../media/image30.png" /></Relationships>
</file>

<file path=ppt/slides/_rels/slide11.xml.rels><?xml version="1.0" encoding="UTF-8" standalone="yes"?>
<Relationships xmlns="http://schemas.openxmlformats.org/package/2006/relationships"><Relationship Id="rId3" Type="http://schemas.openxmlformats.org/officeDocument/2006/relationships/image" Target="../media/image8.png" /><Relationship Id="rId7" Type="http://schemas.openxmlformats.org/officeDocument/2006/relationships/image" Target="../media/image38.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37.png" /><Relationship Id="rId5" Type="http://schemas.openxmlformats.org/officeDocument/2006/relationships/image" Target="../media/image31.png" /><Relationship Id="rId4" Type="http://schemas.openxmlformats.org/officeDocument/2006/relationships/image" Target="../media/image30.png" /></Relationships>
</file>

<file path=ppt/slides/_rels/slide12.xml.rels><?xml version="1.0" encoding="UTF-8" standalone="yes"?>
<Relationships xmlns="http://schemas.openxmlformats.org/package/2006/relationships"><Relationship Id="rId8" Type="http://schemas.openxmlformats.org/officeDocument/2006/relationships/image" Target="../media/image41.png" /><Relationship Id="rId3" Type="http://schemas.openxmlformats.org/officeDocument/2006/relationships/image" Target="../media/image8.png" /><Relationship Id="rId7" Type="http://schemas.openxmlformats.org/officeDocument/2006/relationships/image" Target="../media/image40.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39.png" /><Relationship Id="rId5" Type="http://schemas.openxmlformats.org/officeDocument/2006/relationships/image" Target="../media/image37.png" /><Relationship Id="rId4" Type="http://schemas.openxmlformats.org/officeDocument/2006/relationships/image" Target="../media/image30.png" /></Relationships>
</file>

<file path=ppt/slides/_rels/slide13.xml.rels><?xml version="1.0" encoding="UTF-8" standalone="yes"?>
<Relationships xmlns="http://schemas.openxmlformats.org/package/2006/relationships"><Relationship Id="rId3" Type="http://schemas.openxmlformats.org/officeDocument/2006/relationships/image" Target="../media/image8.png" /><Relationship Id="rId7" Type="http://schemas.openxmlformats.org/officeDocument/2006/relationships/image" Target="../media/image43.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42.png" /><Relationship Id="rId5" Type="http://schemas.openxmlformats.org/officeDocument/2006/relationships/image" Target="../media/image39.png" /><Relationship Id="rId4" Type="http://schemas.openxmlformats.org/officeDocument/2006/relationships/image" Target="../media/image30.png" /></Relationships>
</file>

<file path=ppt/slides/_rels/slide14.xml.rels><?xml version="1.0" encoding="UTF-8" standalone="yes"?>
<Relationships xmlns="http://schemas.openxmlformats.org/package/2006/relationships"><Relationship Id="rId8" Type="http://schemas.openxmlformats.org/officeDocument/2006/relationships/image" Target="../media/image45.png" /><Relationship Id="rId3" Type="http://schemas.openxmlformats.org/officeDocument/2006/relationships/image" Target="../media/image8.png" /><Relationship Id="rId7" Type="http://schemas.openxmlformats.org/officeDocument/2006/relationships/image" Target="../media/image44.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42.png" /><Relationship Id="rId5" Type="http://schemas.openxmlformats.org/officeDocument/2006/relationships/image" Target="../media/image39.png" /><Relationship Id="rId4" Type="http://schemas.openxmlformats.org/officeDocument/2006/relationships/image" Target="../media/image30.png" /></Relationships>
</file>

<file path=ppt/slides/_rels/slide15.xml.rels><?xml version="1.0" encoding="UTF-8" standalone="yes"?>
<Relationships xmlns="http://schemas.openxmlformats.org/package/2006/relationships"><Relationship Id="rId8" Type="http://schemas.openxmlformats.org/officeDocument/2006/relationships/image" Target="../media/image48.png" /><Relationship Id="rId3" Type="http://schemas.openxmlformats.org/officeDocument/2006/relationships/image" Target="../media/image8.png" /><Relationship Id="rId7" Type="http://schemas.openxmlformats.org/officeDocument/2006/relationships/image" Target="../media/image47.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46.png" /><Relationship Id="rId5" Type="http://schemas.openxmlformats.org/officeDocument/2006/relationships/image" Target="../media/image39.png" /><Relationship Id="rId4" Type="http://schemas.openxmlformats.org/officeDocument/2006/relationships/image" Target="../media/image30.png" /><Relationship Id="rId9" Type="http://schemas.openxmlformats.org/officeDocument/2006/relationships/image" Target="../media/image49.png" /></Relationships>
</file>

<file path=ppt/slides/_rels/slide16.xml.rels><?xml version="1.0" encoding="UTF-8" standalone="yes"?>
<Relationships xmlns="http://schemas.openxmlformats.org/package/2006/relationships"><Relationship Id="rId8" Type="http://schemas.openxmlformats.org/officeDocument/2006/relationships/image" Target="../media/image51.png" /><Relationship Id="rId3" Type="http://schemas.openxmlformats.org/officeDocument/2006/relationships/image" Target="../media/image8.png" /><Relationship Id="rId7" Type="http://schemas.openxmlformats.org/officeDocument/2006/relationships/image" Target="../media/image48.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50.png" /><Relationship Id="rId5" Type="http://schemas.openxmlformats.org/officeDocument/2006/relationships/image" Target="../media/image46.png" /><Relationship Id="rId4" Type="http://schemas.openxmlformats.org/officeDocument/2006/relationships/image" Target="../media/image30.png" /></Relationships>
</file>

<file path=ppt/slides/_rels/slide17.xml.rels><?xml version="1.0" encoding="UTF-8" standalone="yes"?>
<Relationships xmlns="http://schemas.openxmlformats.org/package/2006/relationships"><Relationship Id="rId8" Type="http://schemas.openxmlformats.org/officeDocument/2006/relationships/image" Target="../media/image54.png" /><Relationship Id="rId3" Type="http://schemas.openxmlformats.org/officeDocument/2006/relationships/image" Target="../media/image8.png" /><Relationship Id="rId7" Type="http://schemas.openxmlformats.org/officeDocument/2006/relationships/image" Target="../media/image53.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52.png" /><Relationship Id="rId5" Type="http://schemas.openxmlformats.org/officeDocument/2006/relationships/image" Target="../media/image48.png" /><Relationship Id="rId4" Type="http://schemas.openxmlformats.org/officeDocument/2006/relationships/image" Target="../media/image30.png" /></Relationships>
</file>

<file path=ppt/slides/_rels/slide18.xml.rels><?xml version="1.0" encoding="UTF-8" standalone="yes"?>
<Relationships xmlns="http://schemas.openxmlformats.org/package/2006/relationships"><Relationship Id="rId3" Type="http://schemas.openxmlformats.org/officeDocument/2006/relationships/image" Target="../media/image8.png" /><Relationship Id="rId7" Type="http://schemas.openxmlformats.org/officeDocument/2006/relationships/image" Target="../media/image55.png" /><Relationship Id="rId2" Type="http://schemas.openxmlformats.org/officeDocument/2006/relationships/image" Target="../media/image7.png" /><Relationship Id="rId1" Type="http://schemas.openxmlformats.org/officeDocument/2006/relationships/slideLayout" Target="../slideLayouts/slideLayout1.xml" /><Relationship Id="rId6" Type="http://schemas.openxmlformats.org/officeDocument/2006/relationships/image" Target="../media/image53.png" /><Relationship Id="rId5" Type="http://schemas.openxmlformats.org/officeDocument/2006/relationships/image" Target="../media/image48.png" /><Relationship Id="rId4" Type="http://schemas.openxmlformats.org/officeDocument/2006/relationships/image" Target="../media/image30.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6597352"/>
            <a:ext cx="400050" cy="260648"/>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0" y="3717032"/>
            <a:ext cx="9144000" cy="2520280"/>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0" y="5589240"/>
            <a:ext cx="1314450" cy="981075"/>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0" y="0"/>
            <a:ext cx="9144000" cy="3717032"/>
          </a:xfrm>
          <a:prstGeom prst="rect">
            <a:avLst/>
          </a:prstGeom>
          <a:noFill/>
          <a:ln w="9525">
            <a:noFill/>
            <a:miter lim="800000"/>
            <a:headEnd/>
            <a:tailEnd/>
          </a:ln>
        </p:spPr>
      </p:pic>
      <p:sp>
        <p:nvSpPr>
          <p:cNvPr id="6" name="مستطيل 5">
            <a:extLst>
              <a:ext uri="{FF2B5EF4-FFF2-40B4-BE49-F238E27FC236}">
                <a16:creationId xmlns:a16="http://schemas.microsoft.com/office/drawing/2014/main" id="{D3053197-FCCB-4299-80A1-5DD3AC65DDDC}"/>
              </a:ext>
            </a:extLst>
          </p:cNvPr>
          <p:cNvSpPr/>
          <p:nvPr/>
        </p:nvSpPr>
        <p:spPr>
          <a:xfrm>
            <a:off x="0" y="6334850"/>
            <a:ext cx="9144000" cy="483704"/>
          </a:xfrm>
          <a:prstGeom prst="rect">
            <a:avLst/>
          </a:prstGeom>
          <a:solidFill>
            <a:srgbClr val="4472C4"/>
          </a:solidFill>
          <a:ln w="12700" cap="flat" cmpd="sng" algn="ctr">
            <a:solidFill>
              <a:srgbClr val="4472C4">
                <a:shade val="50000"/>
              </a:srgbClr>
            </a:solidFill>
            <a:prstDash val="solid"/>
            <a:miter lim="800000"/>
          </a:ln>
          <a:effectLst/>
        </p:spPr>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AE" sz="1800" b="0" i="0" u="none" strike="noStrike" kern="0" cap="none" spc="0" normalizeH="0" baseline="0" noProof="0" dirty="0">
                <a:ln>
                  <a:noFill/>
                </a:ln>
                <a:solidFill>
                  <a:prstClr val="white"/>
                </a:solidFill>
                <a:effectLst/>
                <a:uLnTx/>
                <a:uFillTx/>
              </a:rPr>
              <a:t>وزارة التربية والتعليم – مدرسة المعارف للتعليم الثانوي– اللغة العربية – الثاني عشر – أ. محمود عبدالله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slide(fromBottom)">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6572250"/>
            <a:ext cx="457200" cy="28575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0" y="0"/>
            <a:ext cx="1457325" cy="466725"/>
          </a:xfrm>
          <a:prstGeom prst="rect">
            <a:avLst/>
          </a:prstGeom>
          <a:noFill/>
          <a:ln w="9525">
            <a:noFill/>
            <a:miter lim="800000"/>
            <a:headEnd/>
            <a:tailEnd/>
          </a:ln>
        </p:spPr>
      </p:pic>
      <p:pic>
        <p:nvPicPr>
          <p:cNvPr id="2053" name="Picture 5"/>
          <p:cNvPicPr>
            <a:picLocks noChangeAspect="1" noChangeArrowheads="1"/>
          </p:cNvPicPr>
          <p:nvPr/>
        </p:nvPicPr>
        <p:blipFill>
          <a:blip r:embed="rId5" cstate="print"/>
          <a:srcRect/>
          <a:stretch>
            <a:fillRect/>
          </a:stretch>
        </p:blipFill>
        <p:spPr bwMode="auto">
          <a:xfrm>
            <a:off x="6876256" y="548680"/>
            <a:ext cx="2267744" cy="432048"/>
          </a:xfrm>
          <a:prstGeom prst="rect">
            <a:avLst/>
          </a:prstGeom>
          <a:noFill/>
          <a:ln w="9525">
            <a:noFill/>
            <a:miter lim="800000"/>
            <a:headEnd/>
            <a:tailEnd/>
          </a:ln>
        </p:spPr>
      </p:pic>
      <p:pic>
        <p:nvPicPr>
          <p:cNvPr id="2054" name="Picture 6"/>
          <p:cNvPicPr>
            <a:picLocks noChangeAspect="1" noChangeArrowheads="1"/>
          </p:cNvPicPr>
          <p:nvPr/>
        </p:nvPicPr>
        <p:blipFill>
          <a:blip r:embed="rId6" cstate="print"/>
          <a:srcRect/>
          <a:stretch>
            <a:fillRect/>
          </a:stretch>
        </p:blipFill>
        <p:spPr bwMode="auto">
          <a:xfrm>
            <a:off x="5292080" y="548680"/>
            <a:ext cx="1352550" cy="424433"/>
          </a:xfrm>
          <a:prstGeom prst="rect">
            <a:avLst/>
          </a:prstGeom>
          <a:noFill/>
          <a:ln w="9525">
            <a:noFill/>
            <a:miter lim="800000"/>
            <a:headEnd/>
            <a:tailEnd/>
          </a:ln>
        </p:spPr>
      </p:pic>
      <p:pic>
        <p:nvPicPr>
          <p:cNvPr id="2055" name="Picture 7"/>
          <p:cNvPicPr>
            <a:picLocks noChangeAspect="1" noChangeArrowheads="1"/>
          </p:cNvPicPr>
          <p:nvPr/>
        </p:nvPicPr>
        <p:blipFill>
          <a:blip r:embed="rId7" cstate="print"/>
          <a:srcRect/>
          <a:stretch>
            <a:fillRect/>
          </a:stretch>
        </p:blipFill>
        <p:spPr bwMode="auto">
          <a:xfrm>
            <a:off x="0" y="1052736"/>
            <a:ext cx="9144000" cy="2232248"/>
          </a:xfrm>
          <a:prstGeom prst="rect">
            <a:avLst/>
          </a:prstGeom>
          <a:noFill/>
          <a:ln w="9525">
            <a:noFill/>
            <a:miter lim="800000"/>
            <a:headEnd/>
            <a:tailEnd/>
          </a:ln>
        </p:spPr>
      </p:pic>
      <p:pic>
        <p:nvPicPr>
          <p:cNvPr id="2056" name="Picture 8"/>
          <p:cNvPicPr>
            <a:picLocks noChangeAspect="1" noChangeArrowheads="1"/>
          </p:cNvPicPr>
          <p:nvPr/>
        </p:nvPicPr>
        <p:blipFill>
          <a:blip r:embed="rId8" cstate="print"/>
          <a:srcRect/>
          <a:stretch>
            <a:fillRect/>
          </a:stretch>
        </p:blipFill>
        <p:spPr bwMode="auto">
          <a:xfrm>
            <a:off x="1" y="3356992"/>
            <a:ext cx="9144000" cy="158417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slide(fromBottom)">
                                      <p:cBhvr>
                                        <p:cTn id="7" dur="500"/>
                                        <p:tgtEl>
                                          <p:spTgt spid="205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056"/>
                                        </p:tgtEl>
                                        <p:attrNameLst>
                                          <p:attrName>style.visibility</p:attrName>
                                        </p:attrNameLst>
                                      </p:cBhvr>
                                      <p:to>
                                        <p:strVal val="visible"/>
                                      </p:to>
                                    </p:set>
                                    <p:animEffect transition="in" filter="slide(fromBottom)">
                                      <p:cBhvr>
                                        <p:cTn id="12"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6572250"/>
            <a:ext cx="457200" cy="28575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0" y="0"/>
            <a:ext cx="1457325" cy="466725"/>
          </a:xfrm>
          <a:prstGeom prst="rect">
            <a:avLst/>
          </a:prstGeom>
          <a:noFill/>
          <a:ln w="9525">
            <a:noFill/>
            <a:miter lim="800000"/>
            <a:headEnd/>
            <a:tailEnd/>
          </a:ln>
        </p:spPr>
      </p:pic>
      <p:pic>
        <p:nvPicPr>
          <p:cNvPr id="2053" name="Picture 5"/>
          <p:cNvPicPr>
            <a:picLocks noChangeAspect="1" noChangeArrowheads="1"/>
          </p:cNvPicPr>
          <p:nvPr/>
        </p:nvPicPr>
        <p:blipFill>
          <a:blip r:embed="rId5" cstate="print"/>
          <a:srcRect/>
          <a:stretch>
            <a:fillRect/>
          </a:stretch>
        </p:blipFill>
        <p:spPr bwMode="auto">
          <a:xfrm>
            <a:off x="6876256" y="548680"/>
            <a:ext cx="2267744" cy="432048"/>
          </a:xfrm>
          <a:prstGeom prst="rect">
            <a:avLst/>
          </a:prstGeom>
          <a:noFill/>
          <a:ln w="9525">
            <a:noFill/>
            <a:miter lim="800000"/>
            <a:headEnd/>
            <a:tailEnd/>
          </a:ln>
        </p:spPr>
      </p:pic>
      <p:pic>
        <p:nvPicPr>
          <p:cNvPr id="2054" name="Picture 6"/>
          <p:cNvPicPr>
            <a:picLocks noChangeAspect="1" noChangeArrowheads="1"/>
          </p:cNvPicPr>
          <p:nvPr/>
        </p:nvPicPr>
        <p:blipFill>
          <a:blip r:embed="rId6" cstate="print"/>
          <a:srcRect/>
          <a:stretch>
            <a:fillRect/>
          </a:stretch>
        </p:blipFill>
        <p:spPr bwMode="auto">
          <a:xfrm>
            <a:off x="5292080" y="548680"/>
            <a:ext cx="1352550" cy="424433"/>
          </a:xfrm>
          <a:prstGeom prst="rect">
            <a:avLst/>
          </a:prstGeom>
          <a:noFill/>
          <a:ln w="9525">
            <a:noFill/>
            <a:miter lim="800000"/>
            <a:headEnd/>
            <a:tailEnd/>
          </a:ln>
        </p:spPr>
      </p:pic>
      <p:pic>
        <p:nvPicPr>
          <p:cNvPr id="3074" name="Picture 2"/>
          <p:cNvPicPr>
            <a:picLocks noChangeAspect="1" noChangeArrowheads="1"/>
          </p:cNvPicPr>
          <p:nvPr/>
        </p:nvPicPr>
        <p:blipFill>
          <a:blip r:embed="rId7" cstate="print"/>
          <a:srcRect/>
          <a:stretch>
            <a:fillRect/>
          </a:stretch>
        </p:blipFill>
        <p:spPr bwMode="auto">
          <a:xfrm>
            <a:off x="7092280" y="1052736"/>
            <a:ext cx="1876425" cy="472058"/>
          </a:xfrm>
          <a:prstGeom prst="rect">
            <a:avLst/>
          </a:prstGeom>
          <a:noFill/>
          <a:ln w="9525">
            <a:noFill/>
            <a:miter lim="800000"/>
            <a:headEnd/>
            <a:tailEnd/>
          </a:ln>
        </p:spPr>
      </p:pic>
      <p:pic>
        <p:nvPicPr>
          <p:cNvPr id="3075" name="Picture 3"/>
          <p:cNvPicPr>
            <a:picLocks noChangeAspect="1" noChangeArrowheads="1"/>
          </p:cNvPicPr>
          <p:nvPr/>
        </p:nvPicPr>
        <p:blipFill>
          <a:blip r:embed="rId8" cstate="print"/>
          <a:srcRect/>
          <a:stretch>
            <a:fillRect/>
          </a:stretch>
        </p:blipFill>
        <p:spPr bwMode="auto">
          <a:xfrm>
            <a:off x="0" y="1556792"/>
            <a:ext cx="9144000" cy="1584176"/>
          </a:xfrm>
          <a:prstGeom prst="rect">
            <a:avLst/>
          </a:prstGeom>
          <a:noFill/>
          <a:ln w="9525">
            <a:noFill/>
            <a:miter lim="800000"/>
            <a:headEnd/>
            <a:tailEnd/>
          </a:ln>
        </p:spPr>
      </p:pic>
      <p:pic>
        <p:nvPicPr>
          <p:cNvPr id="3076" name="Picture 4"/>
          <p:cNvPicPr>
            <a:picLocks noChangeAspect="1" noChangeArrowheads="1"/>
          </p:cNvPicPr>
          <p:nvPr/>
        </p:nvPicPr>
        <p:blipFill>
          <a:blip r:embed="rId9" cstate="print"/>
          <a:srcRect/>
          <a:stretch>
            <a:fillRect/>
          </a:stretch>
        </p:blipFill>
        <p:spPr bwMode="auto">
          <a:xfrm>
            <a:off x="1" y="3717032"/>
            <a:ext cx="9144000" cy="108012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slide(fromBottom)">
                                      <p:cBhvr>
                                        <p:cTn id="7" dur="5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slide(fromBottom)">
                                      <p:cBhvr>
                                        <p:cTn id="12"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2053" name="Picture 5"/>
          <p:cNvPicPr>
            <a:picLocks noChangeAspect="1" noChangeArrowheads="1"/>
          </p:cNvPicPr>
          <p:nvPr/>
        </p:nvPicPr>
        <p:blipFill>
          <a:blip r:embed="rId4" cstate="print"/>
          <a:srcRect/>
          <a:stretch>
            <a:fillRect/>
          </a:stretch>
        </p:blipFill>
        <p:spPr bwMode="auto">
          <a:xfrm>
            <a:off x="6876256" y="548680"/>
            <a:ext cx="2267744" cy="432048"/>
          </a:xfrm>
          <a:prstGeom prst="rect">
            <a:avLst/>
          </a:prstGeom>
          <a:noFill/>
          <a:ln w="9525">
            <a:noFill/>
            <a:miter lim="800000"/>
            <a:headEnd/>
            <a:tailEnd/>
          </a:ln>
        </p:spPr>
      </p:pic>
      <p:pic>
        <p:nvPicPr>
          <p:cNvPr id="4098" name="Picture 2"/>
          <p:cNvPicPr>
            <a:picLocks noChangeAspect="1" noChangeArrowheads="1"/>
          </p:cNvPicPr>
          <p:nvPr/>
        </p:nvPicPr>
        <p:blipFill>
          <a:blip r:embed="rId5" cstate="print"/>
          <a:srcRect/>
          <a:stretch>
            <a:fillRect/>
          </a:stretch>
        </p:blipFill>
        <p:spPr bwMode="auto">
          <a:xfrm>
            <a:off x="5076056" y="548680"/>
            <a:ext cx="1676400" cy="424433"/>
          </a:xfrm>
          <a:prstGeom prst="rect">
            <a:avLst/>
          </a:prstGeom>
          <a:noFill/>
          <a:ln w="9525">
            <a:noFill/>
            <a:miter lim="800000"/>
            <a:headEnd/>
            <a:tailEnd/>
          </a:ln>
        </p:spPr>
      </p:pic>
      <p:pic>
        <p:nvPicPr>
          <p:cNvPr id="4099" name="Picture 3"/>
          <p:cNvPicPr>
            <a:picLocks noChangeAspect="1" noChangeArrowheads="1"/>
          </p:cNvPicPr>
          <p:nvPr/>
        </p:nvPicPr>
        <p:blipFill>
          <a:blip r:embed="rId6" cstate="print"/>
          <a:srcRect/>
          <a:stretch>
            <a:fillRect/>
          </a:stretch>
        </p:blipFill>
        <p:spPr bwMode="auto">
          <a:xfrm>
            <a:off x="7452321" y="1052736"/>
            <a:ext cx="1691680" cy="414908"/>
          </a:xfrm>
          <a:prstGeom prst="rect">
            <a:avLst/>
          </a:prstGeom>
          <a:noFill/>
          <a:ln w="9525">
            <a:noFill/>
            <a:miter lim="800000"/>
            <a:headEnd/>
            <a:tailEnd/>
          </a:ln>
        </p:spPr>
      </p:pic>
      <p:pic>
        <p:nvPicPr>
          <p:cNvPr id="4100" name="Picture 4"/>
          <p:cNvPicPr>
            <a:picLocks noChangeAspect="1" noChangeArrowheads="1"/>
          </p:cNvPicPr>
          <p:nvPr/>
        </p:nvPicPr>
        <p:blipFill>
          <a:blip r:embed="rId7" cstate="print"/>
          <a:srcRect/>
          <a:stretch>
            <a:fillRect/>
          </a:stretch>
        </p:blipFill>
        <p:spPr bwMode="auto">
          <a:xfrm>
            <a:off x="107504" y="1556792"/>
            <a:ext cx="9036496" cy="504056"/>
          </a:xfrm>
          <a:prstGeom prst="rect">
            <a:avLst/>
          </a:prstGeom>
          <a:noFill/>
          <a:ln w="9525">
            <a:noFill/>
            <a:miter lim="800000"/>
            <a:headEnd/>
            <a:tailEnd/>
          </a:ln>
        </p:spPr>
      </p:pic>
      <p:pic>
        <p:nvPicPr>
          <p:cNvPr id="4101" name="Picture 5"/>
          <p:cNvPicPr>
            <a:picLocks noChangeAspect="1" noChangeArrowheads="1"/>
          </p:cNvPicPr>
          <p:nvPr/>
        </p:nvPicPr>
        <p:blipFill>
          <a:blip r:embed="rId8" cstate="print"/>
          <a:srcRect/>
          <a:stretch>
            <a:fillRect/>
          </a:stretch>
        </p:blipFill>
        <p:spPr bwMode="auto">
          <a:xfrm>
            <a:off x="7668344" y="2132856"/>
            <a:ext cx="1233289" cy="3744416"/>
          </a:xfrm>
          <a:prstGeom prst="rect">
            <a:avLst/>
          </a:prstGeom>
          <a:noFill/>
          <a:ln w="9525">
            <a:noFill/>
            <a:miter lim="800000"/>
            <a:headEnd/>
            <a:tailEnd/>
          </a:ln>
        </p:spPr>
      </p:pic>
      <p:pic>
        <p:nvPicPr>
          <p:cNvPr id="4102" name="Picture 6"/>
          <p:cNvPicPr>
            <a:picLocks noChangeAspect="1" noChangeArrowheads="1"/>
          </p:cNvPicPr>
          <p:nvPr/>
        </p:nvPicPr>
        <p:blipFill>
          <a:blip r:embed="rId9" cstate="print"/>
          <a:srcRect/>
          <a:stretch>
            <a:fillRect/>
          </a:stretch>
        </p:blipFill>
        <p:spPr bwMode="auto">
          <a:xfrm>
            <a:off x="0" y="6562725"/>
            <a:ext cx="371475" cy="295275"/>
          </a:xfrm>
          <a:prstGeom prst="rect">
            <a:avLst/>
          </a:prstGeom>
          <a:noFill/>
          <a:ln w="9525">
            <a:noFill/>
            <a:miter lim="800000"/>
            <a:headEnd/>
            <a:tailEnd/>
          </a:ln>
        </p:spPr>
      </p:pic>
      <p:sp>
        <p:nvSpPr>
          <p:cNvPr id="10" name="مربع نص 9"/>
          <p:cNvSpPr txBox="1"/>
          <p:nvPr/>
        </p:nvSpPr>
        <p:spPr>
          <a:xfrm>
            <a:off x="1835696" y="2204864"/>
            <a:ext cx="5760640" cy="584775"/>
          </a:xfrm>
          <a:prstGeom prst="rect">
            <a:avLst/>
          </a:prstGeom>
          <a:noFill/>
        </p:spPr>
        <p:txBody>
          <a:bodyPr wrap="square" rtlCol="0">
            <a:spAutoFit/>
          </a:bodyPr>
          <a:lstStyle/>
          <a:p>
            <a:r>
              <a:rPr lang="ar-AE" sz="3200" b="1" dirty="0"/>
              <a:t>تدخل جسدها في مكان ضيق.</a:t>
            </a:r>
            <a:endParaRPr lang="en-US" sz="3200" b="1" dirty="0"/>
          </a:p>
        </p:txBody>
      </p:sp>
      <p:sp>
        <p:nvSpPr>
          <p:cNvPr id="11" name="مربع نص 10"/>
          <p:cNvSpPr txBox="1"/>
          <p:nvPr/>
        </p:nvSpPr>
        <p:spPr>
          <a:xfrm>
            <a:off x="611560" y="2852936"/>
            <a:ext cx="7056784" cy="584775"/>
          </a:xfrm>
          <a:prstGeom prst="rect">
            <a:avLst/>
          </a:prstGeom>
          <a:noFill/>
        </p:spPr>
        <p:txBody>
          <a:bodyPr wrap="square" rtlCol="0">
            <a:spAutoFit/>
          </a:bodyPr>
          <a:lstStyle/>
          <a:p>
            <a:r>
              <a:rPr lang="ar-AE" sz="3200" b="1" dirty="0"/>
              <a:t>الجمع حفْنات </a:t>
            </a:r>
            <a:r>
              <a:rPr lang="ar-AE" sz="3200" b="1" dirty="0" err="1"/>
              <a:t>وحَفَنَات </a:t>
            </a:r>
            <a:r>
              <a:rPr lang="ar-AE" sz="3200" b="1" dirty="0"/>
              <a:t>= ملْ الكف من </a:t>
            </a:r>
            <a:r>
              <a:rPr lang="ar-AE" sz="3200" b="1" dirty="0" err="1"/>
              <a:t>شيء.</a:t>
            </a:r>
            <a:r>
              <a:rPr lang="ar-AE" sz="3200" b="1" dirty="0"/>
              <a:t> </a:t>
            </a:r>
            <a:endParaRPr lang="en-US" sz="3200" b="1" dirty="0"/>
          </a:p>
        </p:txBody>
      </p:sp>
      <p:sp>
        <p:nvSpPr>
          <p:cNvPr id="14" name="مربع نص 13"/>
          <p:cNvSpPr txBox="1"/>
          <p:nvPr/>
        </p:nvSpPr>
        <p:spPr>
          <a:xfrm>
            <a:off x="1907704" y="3429000"/>
            <a:ext cx="5760640" cy="584775"/>
          </a:xfrm>
          <a:prstGeom prst="rect">
            <a:avLst/>
          </a:prstGeom>
          <a:noFill/>
        </p:spPr>
        <p:txBody>
          <a:bodyPr wrap="square" rtlCol="0">
            <a:spAutoFit/>
          </a:bodyPr>
          <a:lstStyle/>
          <a:p>
            <a:r>
              <a:rPr lang="ar-AE" sz="3200" b="1" dirty="0"/>
              <a:t>إبعاد.</a:t>
            </a:r>
            <a:endParaRPr lang="en-US" sz="3200" b="1" dirty="0"/>
          </a:p>
        </p:txBody>
      </p:sp>
      <p:sp>
        <p:nvSpPr>
          <p:cNvPr id="15" name="مربع نص 14"/>
          <p:cNvSpPr txBox="1"/>
          <p:nvPr/>
        </p:nvSpPr>
        <p:spPr>
          <a:xfrm>
            <a:off x="1907704" y="4077072"/>
            <a:ext cx="5760640" cy="584775"/>
          </a:xfrm>
          <a:prstGeom prst="rect">
            <a:avLst/>
          </a:prstGeom>
          <a:noFill/>
        </p:spPr>
        <p:txBody>
          <a:bodyPr wrap="square" rtlCol="0">
            <a:spAutoFit/>
          </a:bodyPr>
          <a:lstStyle/>
          <a:p>
            <a:r>
              <a:rPr lang="ar-AE" sz="3200" b="1" dirty="0" err="1"/>
              <a:t>تابع </a:t>
            </a:r>
            <a:r>
              <a:rPr lang="ar-AE" sz="3200" b="1" dirty="0"/>
              <a:t>,توالى وتتابع.</a:t>
            </a:r>
            <a:endParaRPr lang="en-US" sz="3200" b="1" dirty="0"/>
          </a:p>
        </p:txBody>
      </p:sp>
      <p:sp>
        <p:nvSpPr>
          <p:cNvPr id="16" name="مربع نص 15"/>
          <p:cNvSpPr txBox="1"/>
          <p:nvPr/>
        </p:nvSpPr>
        <p:spPr>
          <a:xfrm>
            <a:off x="1835696" y="4725144"/>
            <a:ext cx="5760640" cy="584775"/>
          </a:xfrm>
          <a:prstGeom prst="rect">
            <a:avLst/>
          </a:prstGeom>
          <a:noFill/>
        </p:spPr>
        <p:txBody>
          <a:bodyPr wrap="square" rtlCol="0">
            <a:spAutoFit/>
          </a:bodyPr>
          <a:lstStyle/>
          <a:p>
            <a:r>
              <a:rPr lang="ar-AE" sz="3200" b="1" dirty="0"/>
              <a:t>تَتضجُّر </a:t>
            </a:r>
            <a:r>
              <a:rPr lang="ar-AE" sz="3200" b="1" dirty="0" err="1"/>
              <a:t>وسأم .</a:t>
            </a:r>
            <a:endParaRPr lang="en-US" sz="3200" b="1" dirty="0"/>
          </a:p>
        </p:txBody>
      </p:sp>
      <p:sp>
        <p:nvSpPr>
          <p:cNvPr id="17" name="مربع نص 16"/>
          <p:cNvSpPr txBox="1"/>
          <p:nvPr/>
        </p:nvSpPr>
        <p:spPr>
          <a:xfrm>
            <a:off x="1835696" y="5301208"/>
            <a:ext cx="5760640" cy="584775"/>
          </a:xfrm>
          <a:prstGeom prst="rect">
            <a:avLst/>
          </a:prstGeom>
          <a:noFill/>
        </p:spPr>
        <p:txBody>
          <a:bodyPr wrap="square" rtlCol="0">
            <a:spAutoFit/>
          </a:bodyPr>
          <a:lstStyle/>
          <a:p>
            <a:r>
              <a:rPr lang="ar-AE" sz="3200" b="1" dirty="0"/>
              <a:t>جارح.</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slide(fromBottom)">
                                      <p:cBhvr>
                                        <p:cTn id="7" dur="500"/>
                                        <p:tgtEl>
                                          <p:spTgt spid="410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101"/>
                                        </p:tgtEl>
                                        <p:attrNameLst>
                                          <p:attrName>style.visibility</p:attrName>
                                        </p:attrNameLst>
                                      </p:cBhvr>
                                      <p:to>
                                        <p:strVal val="visible"/>
                                      </p:to>
                                    </p:set>
                                    <p:animEffect transition="in" filter="slide(fromBottom)">
                                      <p:cBhvr>
                                        <p:cTn id="12" dur="500"/>
                                        <p:tgtEl>
                                          <p:spTgt spid="410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Bottom)">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lide(fromBottom)">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slide(fromBottom)">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slide(fromBottom)">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slide(fromBottom)">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2053" name="Picture 5"/>
          <p:cNvPicPr>
            <a:picLocks noChangeAspect="1" noChangeArrowheads="1"/>
          </p:cNvPicPr>
          <p:nvPr/>
        </p:nvPicPr>
        <p:blipFill>
          <a:blip r:embed="rId4" cstate="print"/>
          <a:srcRect/>
          <a:stretch>
            <a:fillRect/>
          </a:stretch>
        </p:blipFill>
        <p:spPr bwMode="auto">
          <a:xfrm>
            <a:off x="6876256" y="548680"/>
            <a:ext cx="2267744" cy="432048"/>
          </a:xfrm>
          <a:prstGeom prst="rect">
            <a:avLst/>
          </a:prstGeom>
          <a:noFill/>
          <a:ln w="9525">
            <a:noFill/>
            <a:miter lim="800000"/>
            <a:headEnd/>
            <a:tailEnd/>
          </a:ln>
        </p:spPr>
      </p:pic>
      <p:pic>
        <p:nvPicPr>
          <p:cNvPr id="4098" name="Picture 2"/>
          <p:cNvPicPr>
            <a:picLocks noChangeAspect="1" noChangeArrowheads="1"/>
          </p:cNvPicPr>
          <p:nvPr/>
        </p:nvPicPr>
        <p:blipFill>
          <a:blip r:embed="rId5" cstate="print"/>
          <a:srcRect/>
          <a:stretch>
            <a:fillRect/>
          </a:stretch>
        </p:blipFill>
        <p:spPr bwMode="auto">
          <a:xfrm>
            <a:off x="5076056" y="548680"/>
            <a:ext cx="1676400" cy="424433"/>
          </a:xfrm>
          <a:prstGeom prst="rect">
            <a:avLst/>
          </a:prstGeom>
          <a:noFill/>
          <a:ln w="9525">
            <a:noFill/>
            <a:miter lim="800000"/>
            <a:headEnd/>
            <a:tailEnd/>
          </a:ln>
        </p:spPr>
      </p:pic>
      <p:pic>
        <p:nvPicPr>
          <p:cNvPr id="5122" name="Picture 2"/>
          <p:cNvPicPr>
            <a:picLocks noChangeAspect="1" noChangeArrowheads="1"/>
          </p:cNvPicPr>
          <p:nvPr/>
        </p:nvPicPr>
        <p:blipFill>
          <a:blip r:embed="rId6" cstate="print"/>
          <a:srcRect/>
          <a:stretch>
            <a:fillRect/>
          </a:stretch>
        </p:blipFill>
        <p:spPr bwMode="auto">
          <a:xfrm>
            <a:off x="6372225" y="1052736"/>
            <a:ext cx="2771775" cy="504056"/>
          </a:xfrm>
          <a:prstGeom prst="rect">
            <a:avLst/>
          </a:prstGeom>
          <a:noFill/>
          <a:ln w="9525">
            <a:noFill/>
            <a:miter lim="800000"/>
            <a:headEnd/>
            <a:tailEnd/>
          </a:ln>
        </p:spPr>
      </p:pic>
      <p:pic>
        <p:nvPicPr>
          <p:cNvPr id="5123" name="Picture 3"/>
          <p:cNvPicPr>
            <a:picLocks noChangeAspect="1" noChangeArrowheads="1"/>
          </p:cNvPicPr>
          <p:nvPr/>
        </p:nvPicPr>
        <p:blipFill>
          <a:blip r:embed="rId7" cstate="print"/>
          <a:srcRect/>
          <a:stretch>
            <a:fillRect/>
          </a:stretch>
        </p:blipFill>
        <p:spPr bwMode="auto">
          <a:xfrm>
            <a:off x="5148064" y="1556792"/>
            <a:ext cx="3995936" cy="576064"/>
          </a:xfrm>
          <a:prstGeom prst="rect">
            <a:avLst/>
          </a:prstGeom>
          <a:noFill/>
          <a:ln w="9525">
            <a:noFill/>
            <a:miter lim="800000"/>
            <a:headEnd/>
            <a:tailEnd/>
          </a:ln>
        </p:spPr>
      </p:pic>
      <p:pic>
        <p:nvPicPr>
          <p:cNvPr id="5124" name="Picture 4"/>
          <p:cNvPicPr>
            <a:picLocks noChangeAspect="1" noChangeArrowheads="1"/>
          </p:cNvPicPr>
          <p:nvPr/>
        </p:nvPicPr>
        <p:blipFill>
          <a:blip r:embed="rId8" cstate="print"/>
          <a:srcRect/>
          <a:stretch>
            <a:fillRect/>
          </a:stretch>
        </p:blipFill>
        <p:spPr bwMode="auto">
          <a:xfrm>
            <a:off x="4499992" y="2708920"/>
            <a:ext cx="4644008" cy="576064"/>
          </a:xfrm>
          <a:prstGeom prst="rect">
            <a:avLst/>
          </a:prstGeom>
          <a:noFill/>
          <a:ln w="9525">
            <a:noFill/>
            <a:miter lim="800000"/>
            <a:headEnd/>
            <a:tailEnd/>
          </a:ln>
        </p:spPr>
      </p:pic>
      <p:pic>
        <p:nvPicPr>
          <p:cNvPr id="5125" name="Picture 5"/>
          <p:cNvPicPr>
            <a:picLocks noChangeAspect="1" noChangeArrowheads="1"/>
          </p:cNvPicPr>
          <p:nvPr/>
        </p:nvPicPr>
        <p:blipFill>
          <a:blip r:embed="rId9" cstate="print"/>
          <a:srcRect/>
          <a:stretch>
            <a:fillRect/>
          </a:stretch>
        </p:blipFill>
        <p:spPr bwMode="auto">
          <a:xfrm>
            <a:off x="3347864" y="4797152"/>
            <a:ext cx="5796136" cy="648072"/>
          </a:xfrm>
          <a:prstGeom prst="rect">
            <a:avLst/>
          </a:prstGeom>
          <a:noFill/>
          <a:ln w="9525">
            <a:noFill/>
            <a:miter lim="800000"/>
            <a:headEnd/>
            <a:tailEnd/>
          </a:ln>
        </p:spPr>
      </p:pic>
      <p:pic>
        <p:nvPicPr>
          <p:cNvPr id="5126" name="Picture 6"/>
          <p:cNvPicPr>
            <a:picLocks noChangeAspect="1" noChangeArrowheads="1"/>
          </p:cNvPicPr>
          <p:nvPr/>
        </p:nvPicPr>
        <p:blipFill>
          <a:blip r:embed="rId10" cstate="print"/>
          <a:srcRect/>
          <a:stretch>
            <a:fillRect/>
          </a:stretch>
        </p:blipFill>
        <p:spPr bwMode="auto">
          <a:xfrm>
            <a:off x="0" y="6562725"/>
            <a:ext cx="371475" cy="295275"/>
          </a:xfrm>
          <a:prstGeom prst="rect">
            <a:avLst/>
          </a:prstGeom>
          <a:noFill/>
          <a:ln w="9525">
            <a:noFill/>
            <a:miter lim="800000"/>
            <a:headEnd/>
            <a:tailEnd/>
          </a:ln>
        </p:spPr>
      </p:pic>
      <p:sp>
        <p:nvSpPr>
          <p:cNvPr id="11" name="مربع نص 10"/>
          <p:cNvSpPr txBox="1"/>
          <p:nvPr/>
        </p:nvSpPr>
        <p:spPr>
          <a:xfrm>
            <a:off x="2123728" y="2132856"/>
            <a:ext cx="6768752" cy="584775"/>
          </a:xfrm>
          <a:prstGeom prst="rect">
            <a:avLst/>
          </a:prstGeom>
          <a:noFill/>
        </p:spPr>
        <p:txBody>
          <a:bodyPr wrap="square" rtlCol="0">
            <a:spAutoFit/>
          </a:bodyPr>
          <a:lstStyle/>
          <a:p>
            <a:r>
              <a:rPr lang="ar-AE" sz="3200" b="1" dirty="0">
                <a:solidFill>
                  <a:srgbClr val="FF0000"/>
                </a:solidFill>
              </a:rPr>
              <a:t>أقصى</a:t>
            </a:r>
            <a:r>
              <a:rPr lang="ar-AE" sz="3200" b="1" dirty="0"/>
              <a:t> مدير المعمل أحد عماله </a:t>
            </a:r>
            <a:r>
              <a:rPr lang="ar-AE" sz="3200" b="1" dirty="0">
                <a:solidFill>
                  <a:srgbClr val="FF0000"/>
                </a:solidFill>
              </a:rPr>
              <a:t>إقصاء</a:t>
            </a:r>
            <a:r>
              <a:rPr lang="ar-AE" sz="3200" b="1" dirty="0"/>
              <a:t> مهينا.</a:t>
            </a:r>
            <a:endParaRPr lang="en-US" sz="3200" b="1" dirty="0"/>
          </a:p>
        </p:txBody>
      </p:sp>
      <p:sp>
        <p:nvSpPr>
          <p:cNvPr id="12" name="مربع نص 11"/>
          <p:cNvSpPr txBox="1"/>
          <p:nvPr/>
        </p:nvSpPr>
        <p:spPr>
          <a:xfrm>
            <a:off x="0" y="3284984"/>
            <a:ext cx="9144000" cy="1569660"/>
          </a:xfrm>
          <a:prstGeom prst="rect">
            <a:avLst/>
          </a:prstGeom>
          <a:noFill/>
        </p:spPr>
        <p:txBody>
          <a:bodyPr wrap="square" rtlCol="0">
            <a:spAutoFit/>
          </a:bodyPr>
          <a:lstStyle/>
          <a:p>
            <a:pPr>
              <a:buFontTx/>
              <a:buChar char="-"/>
            </a:pPr>
            <a:r>
              <a:rPr lang="ar-AE" sz="3200" b="1" dirty="0"/>
              <a:t>خالد: أخي سعيد مالك </a:t>
            </a:r>
            <a:r>
              <a:rPr lang="ar-AE" sz="3200" b="1" dirty="0">
                <a:solidFill>
                  <a:srgbClr val="FF0000"/>
                </a:solidFill>
              </a:rPr>
              <a:t>تتبرَّم</a:t>
            </a:r>
            <a:r>
              <a:rPr lang="ar-AE" sz="3200" b="1" dirty="0"/>
              <a:t> من كل نصيحة أنصحك </a:t>
            </a:r>
            <a:r>
              <a:rPr lang="ar-AE" sz="3200" b="1" dirty="0" err="1"/>
              <a:t>بها؟!</a:t>
            </a:r>
            <a:endParaRPr lang="ar-AE" sz="3200" b="1" dirty="0"/>
          </a:p>
          <a:p>
            <a:pPr>
              <a:buFontTx/>
              <a:buChar char="-"/>
            </a:pPr>
            <a:r>
              <a:rPr lang="ar-AE" sz="3200" b="1" dirty="0" err="1"/>
              <a:t>سعيد </a:t>
            </a:r>
            <a:r>
              <a:rPr lang="ar-AE" sz="3200" b="1" dirty="0"/>
              <a:t>: ما كنت </a:t>
            </a:r>
            <a:r>
              <a:rPr lang="ar-AE" sz="3200" b="1" dirty="0">
                <a:solidFill>
                  <a:srgbClr val="FF0000"/>
                </a:solidFill>
              </a:rPr>
              <a:t>لأتبرم</a:t>
            </a:r>
            <a:r>
              <a:rPr lang="ar-AE" sz="3200" b="1" dirty="0"/>
              <a:t> من نصائحك لو كانت بيني </a:t>
            </a:r>
            <a:r>
              <a:rPr lang="ar-AE" sz="3200" b="1" dirty="0" err="1"/>
              <a:t>وبينك </a:t>
            </a:r>
            <a:r>
              <a:rPr lang="ar-AE" sz="3200" b="1" dirty="0"/>
              <a:t>, ولكنك</a:t>
            </a:r>
          </a:p>
          <a:p>
            <a:r>
              <a:rPr lang="ar-AE" sz="3200" b="1" dirty="0"/>
              <a:t>         يا خالد بنصحك كأنك تشهِّر </a:t>
            </a:r>
            <a:r>
              <a:rPr lang="ar-AE" sz="3200" b="1" dirty="0" err="1"/>
              <a:t>بي!!</a:t>
            </a:r>
            <a:endParaRPr lang="en-US" sz="3200" b="1" dirty="0"/>
          </a:p>
        </p:txBody>
      </p:sp>
      <p:sp>
        <p:nvSpPr>
          <p:cNvPr id="13" name="مربع نص 12"/>
          <p:cNvSpPr txBox="1"/>
          <p:nvPr/>
        </p:nvSpPr>
        <p:spPr>
          <a:xfrm>
            <a:off x="467544" y="5517232"/>
            <a:ext cx="8496944" cy="584775"/>
          </a:xfrm>
          <a:prstGeom prst="rect">
            <a:avLst/>
          </a:prstGeom>
          <a:noFill/>
        </p:spPr>
        <p:txBody>
          <a:bodyPr wrap="square" rtlCol="0">
            <a:spAutoFit/>
          </a:bodyPr>
          <a:lstStyle/>
          <a:p>
            <a:r>
              <a:rPr lang="ar-AE" sz="3200" b="1" dirty="0"/>
              <a:t>ـ أي أنه باع مبادئه وأخلاقه مقابل بعض الدولارات.</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slide(fromBottom)">
                                      <p:cBhvr>
                                        <p:cTn id="12" dur="5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5125"/>
                                        </p:tgtEl>
                                        <p:attrNameLst>
                                          <p:attrName>style.visibility</p:attrName>
                                        </p:attrNameLst>
                                      </p:cBhvr>
                                      <p:to>
                                        <p:strVal val="visible"/>
                                      </p:to>
                                    </p:set>
                                    <p:animEffect transition="in" filter="slide(fromBottom)">
                                      <p:cBhvr>
                                        <p:cTn id="22" dur="500"/>
                                        <p:tgtEl>
                                          <p:spTgt spid="512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lide(fromBottom)">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5126" name="Picture 6"/>
          <p:cNvPicPr>
            <a:picLocks noChangeAspect="1" noChangeArrowheads="1"/>
          </p:cNvPicPr>
          <p:nvPr/>
        </p:nvPicPr>
        <p:blipFill>
          <a:blip r:embed="rId4" cstate="print"/>
          <a:srcRect/>
          <a:stretch>
            <a:fillRect/>
          </a:stretch>
        </p:blipFill>
        <p:spPr bwMode="auto">
          <a:xfrm>
            <a:off x="0" y="6562725"/>
            <a:ext cx="371475" cy="295275"/>
          </a:xfrm>
          <a:prstGeom prst="rect">
            <a:avLst/>
          </a:prstGeom>
          <a:noFill/>
          <a:ln w="9525">
            <a:noFill/>
            <a:miter lim="800000"/>
            <a:headEnd/>
            <a:tailEnd/>
          </a:ln>
        </p:spPr>
      </p:pic>
      <p:pic>
        <p:nvPicPr>
          <p:cNvPr id="6146" name="Picture 2"/>
          <p:cNvPicPr>
            <a:picLocks noChangeAspect="1" noChangeArrowheads="1"/>
          </p:cNvPicPr>
          <p:nvPr/>
        </p:nvPicPr>
        <p:blipFill>
          <a:blip r:embed="rId5" cstate="print"/>
          <a:srcRect/>
          <a:stretch>
            <a:fillRect/>
          </a:stretch>
        </p:blipFill>
        <p:spPr bwMode="auto">
          <a:xfrm>
            <a:off x="7164288" y="548680"/>
            <a:ext cx="1838325" cy="432048"/>
          </a:xfrm>
          <a:prstGeom prst="rect">
            <a:avLst/>
          </a:prstGeom>
          <a:noFill/>
          <a:ln w="9525">
            <a:noFill/>
            <a:miter lim="800000"/>
            <a:headEnd/>
            <a:tailEnd/>
          </a:ln>
        </p:spPr>
      </p:pic>
      <p:pic>
        <p:nvPicPr>
          <p:cNvPr id="6148" name="Picture 4"/>
          <p:cNvPicPr>
            <a:picLocks noChangeAspect="1" noChangeArrowheads="1"/>
          </p:cNvPicPr>
          <p:nvPr/>
        </p:nvPicPr>
        <p:blipFill>
          <a:blip r:embed="rId6" cstate="print"/>
          <a:srcRect/>
          <a:stretch>
            <a:fillRect/>
          </a:stretch>
        </p:blipFill>
        <p:spPr bwMode="auto">
          <a:xfrm>
            <a:off x="0" y="1052736"/>
            <a:ext cx="9144000" cy="1368152"/>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6146" name="Picture 2"/>
          <p:cNvPicPr>
            <a:picLocks noChangeAspect="1" noChangeArrowheads="1"/>
          </p:cNvPicPr>
          <p:nvPr/>
        </p:nvPicPr>
        <p:blipFill>
          <a:blip r:embed="rId4" cstate="print"/>
          <a:srcRect/>
          <a:stretch>
            <a:fillRect/>
          </a:stretch>
        </p:blipFill>
        <p:spPr bwMode="auto">
          <a:xfrm>
            <a:off x="7164288" y="548680"/>
            <a:ext cx="1838325" cy="432048"/>
          </a:xfrm>
          <a:prstGeom prst="rect">
            <a:avLst/>
          </a:prstGeom>
          <a:noFill/>
          <a:ln w="9525">
            <a:noFill/>
            <a:miter lim="800000"/>
            <a:headEnd/>
            <a:tailEnd/>
          </a:ln>
        </p:spPr>
      </p:pic>
      <p:pic>
        <p:nvPicPr>
          <p:cNvPr id="7170" name="Picture 2"/>
          <p:cNvPicPr>
            <a:picLocks noChangeAspect="1" noChangeArrowheads="1"/>
          </p:cNvPicPr>
          <p:nvPr/>
        </p:nvPicPr>
        <p:blipFill>
          <a:blip r:embed="rId5" cstate="print"/>
          <a:srcRect/>
          <a:stretch>
            <a:fillRect/>
          </a:stretch>
        </p:blipFill>
        <p:spPr bwMode="auto">
          <a:xfrm>
            <a:off x="0" y="6581775"/>
            <a:ext cx="285750" cy="276225"/>
          </a:xfrm>
          <a:prstGeom prst="rect">
            <a:avLst/>
          </a:prstGeom>
          <a:noFill/>
          <a:ln w="9525">
            <a:noFill/>
            <a:miter lim="800000"/>
            <a:headEnd/>
            <a:tailEnd/>
          </a:ln>
        </p:spPr>
      </p:pic>
      <p:pic>
        <p:nvPicPr>
          <p:cNvPr id="7171" name="Picture 3"/>
          <p:cNvPicPr>
            <a:picLocks noChangeAspect="1" noChangeArrowheads="1"/>
          </p:cNvPicPr>
          <p:nvPr/>
        </p:nvPicPr>
        <p:blipFill>
          <a:blip r:embed="rId6" cstate="print"/>
          <a:srcRect/>
          <a:stretch>
            <a:fillRect/>
          </a:stretch>
        </p:blipFill>
        <p:spPr bwMode="auto">
          <a:xfrm>
            <a:off x="5652120" y="548680"/>
            <a:ext cx="1333500" cy="424433"/>
          </a:xfrm>
          <a:prstGeom prst="rect">
            <a:avLst/>
          </a:prstGeom>
          <a:noFill/>
          <a:ln w="9525">
            <a:noFill/>
            <a:miter lim="800000"/>
            <a:headEnd/>
            <a:tailEnd/>
          </a:ln>
        </p:spPr>
      </p:pic>
      <p:pic>
        <p:nvPicPr>
          <p:cNvPr id="7172" name="Picture 4"/>
          <p:cNvPicPr>
            <a:picLocks noChangeAspect="1" noChangeArrowheads="1"/>
          </p:cNvPicPr>
          <p:nvPr/>
        </p:nvPicPr>
        <p:blipFill>
          <a:blip r:embed="rId7" cstate="print"/>
          <a:srcRect/>
          <a:stretch>
            <a:fillRect/>
          </a:stretch>
        </p:blipFill>
        <p:spPr bwMode="auto">
          <a:xfrm>
            <a:off x="0" y="1124744"/>
            <a:ext cx="9144000" cy="295232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7170" name="Picture 2"/>
          <p:cNvPicPr>
            <a:picLocks noChangeAspect="1" noChangeArrowheads="1"/>
          </p:cNvPicPr>
          <p:nvPr/>
        </p:nvPicPr>
        <p:blipFill>
          <a:blip r:embed="rId4" cstate="print"/>
          <a:srcRect/>
          <a:stretch>
            <a:fillRect/>
          </a:stretch>
        </p:blipFill>
        <p:spPr bwMode="auto">
          <a:xfrm>
            <a:off x="0" y="6475649"/>
            <a:ext cx="395536" cy="382351"/>
          </a:xfrm>
          <a:prstGeom prst="rect">
            <a:avLst/>
          </a:prstGeom>
          <a:noFill/>
          <a:ln w="9525">
            <a:noFill/>
            <a:miter lim="800000"/>
            <a:headEnd/>
            <a:tailEnd/>
          </a:ln>
        </p:spPr>
      </p:pic>
      <p:pic>
        <p:nvPicPr>
          <p:cNvPr id="1026" name="Picture 2"/>
          <p:cNvPicPr>
            <a:picLocks noChangeAspect="1" noChangeArrowheads="1"/>
          </p:cNvPicPr>
          <p:nvPr/>
        </p:nvPicPr>
        <p:blipFill>
          <a:blip r:embed="rId5" cstate="print"/>
          <a:srcRect/>
          <a:stretch>
            <a:fillRect/>
          </a:stretch>
        </p:blipFill>
        <p:spPr bwMode="auto">
          <a:xfrm>
            <a:off x="7020273" y="548680"/>
            <a:ext cx="2123728" cy="504056"/>
          </a:xfrm>
          <a:prstGeom prst="rect">
            <a:avLst/>
          </a:prstGeom>
          <a:noFill/>
          <a:ln w="9525">
            <a:noFill/>
            <a:miter lim="800000"/>
            <a:headEnd/>
            <a:tailEnd/>
          </a:ln>
        </p:spPr>
      </p:pic>
      <p:pic>
        <p:nvPicPr>
          <p:cNvPr id="1027" name="Picture 3"/>
          <p:cNvPicPr>
            <a:picLocks noChangeAspect="1" noChangeArrowheads="1"/>
          </p:cNvPicPr>
          <p:nvPr/>
        </p:nvPicPr>
        <p:blipFill>
          <a:blip r:embed="rId6" cstate="print"/>
          <a:srcRect/>
          <a:stretch>
            <a:fillRect/>
          </a:stretch>
        </p:blipFill>
        <p:spPr bwMode="auto">
          <a:xfrm>
            <a:off x="5364088" y="548680"/>
            <a:ext cx="1239391" cy="504056"/>
          </a:xfrm>
          <a:prstGeom prst="rect">
            <a:avLst/>
          </a:prstGeom>
          <a:noFill/>
          <a:ln w="9525">
            <a:noFill/>
            <a:miter lim="800000"/>
            <a:headEnd/>
            <a:tailEnd/>
          </a:ln>
        </p:spPr>
      </p:pic>
      <p:pic>
        <p:nvPicPr>
          <p:cNvPr id="1028" name="Picture 4"/>
          <p:cNvPicPr>
            <a:picLocks noChangeAspect="1" noChangeArrowheads="1"/>
          </p:cNvPicPr>
          <p:nvPr/>
        </p:nvPicPr>
        <p:blipFill>
          <a:blip r:embed="rId7" cstate="print"/>
          <a:srcRect/>
          <a:stretch>
            <a:fillRect/>
          </a:stretch>
        </p:blipFill>
        <p:spPr bwMode="auto">
          <a:xfrm>
            <a:off x="0" y="1268760"/>
            <a:ext cx="9144000" cy="1008112"/>
          </a:xfrm>
          <a:prstGeom prst="rect">
            <a:avLst/>
          </a:prstGeom>
          <a:noFill/>
          <a:ln w="9525">
            <a:noFill/>
            <a:miter lim="800000"/>
            <a:headEnd/>
            <a:tailEnd/>
          </a:ln>
        </p:spPr>
      </p:pic>
      <p:sp>
        <p:nvSpPr>
          <p:cNvPr id="9" name="مربع نص 8"/>
          <p:cNvSpPr txBox="1"/>
          <p:nvPr/>
        </p:nvSpPr>
        <p:spPr>
          <a:xfrm>
            <a:off x="0" y="2276872"/>
            <a:ext cx="9144000" cy="4524315"/>
          </a:xfrm>
          <a:prstGeom prst="rect">
            <a:avLst/>
          </a:prstGeom>
          <a:noFill/>
        </p:spPr>
        <p:txBody>
          <a:bodyPr wrap="square" rtlCol="0">
            <a:spAutoFit/>
          </a:bodyPr>
          <a:lstStyle/>
          <a:p>
            <a:pPr algn="just"/>
            <a:r>
              <a:rPr lang="ar-AE" sz="3200" b="1" dirty="0"/>
              <a:t>   امرأة شابة في مقتبل العمر، لكن الحمل أتعبها وجعلها تشعر بالألم</a:t>
            </a:r>
          </a:p>
          <a:p>
            <a:pPr algn="just"/>
            <a:r>
              <a:rPr lang="ar-AE" sz="3200" b="1" dirty="0"/>
              <a:t>والمعاناة، وخاصة أن زوجها لا يرافقها في ذهابها إلى المشفى أثناء المراجعات للحصول على بعض الفيتامينات، ومما زاد في سخطها على زوجها وغيرتها أيضاً أنها كانت ترى بعض الزوجات في المشفى برفقة أزواجهنّ، ولكنها لم تكن يائسة أو مستسلمة بل كانت متمسكة بالأمل، ودليل ذلك رضاها عن نظام الأرقام الجديد في الانتظار وتمنيها بأن يكون زوجها برفقتها </a:t>
            </a:r>
            <a:r>
              <a:rPr lang="ar-AE" sz="3200" b="1" dirty="0">
                <a:solidFill>
                  <a:srgbClr val="FF0000"/>
                </a:solidFill>
              </a:rPr>
              <a:t>"</a:t>
            </a:r>
            <a:r>
              <a:rPr lang="ar-AE" sz="3200" b="1" dirty="0"/>
              <a:t> </a:t>
            </a:r>
            <a:r>
              <a:rPr lang="ar-AE" sz="3200" b="1" dirty="0">
                <a:solidFill>
                  <a:srgbClr val="FF0000"/>
                </a:solidFill>
              </a:rPr>
              <a:t>لو كان أبوك معنا "</a:t>
            </a:r>
            <a:r>
              <a:rPr lang="ar-AE" sz="3200" b="1" dirty="0"/>
              <a:t> وكذلك إقصاء التفكير عن نفسها كلما شعرت بالحزن والأسى بسبب شعورها بالوحدة.</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7020273" y="548680"/>
            <a:ext cx="2123728" cy="504056"/>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5364088" y="548680"/>
            <a:ext cx="1239391" cy="504056"/>
          </a:xfrm>
          <a:prstGeom prst="rect">
            <a:avLst/>
          </a:prstGeom>
          <a:noFill/>
          <a:ln w="9525">
            <a:noFill/>
            <a:miter lim="800000"/>
            <a:headEnd/>
            <a:tailEnd/>
          </a:ln>
        </p:spPr>
      </p:pic>
      <p:pic>
        <p:nvPicPr>
          <p:cNvPr id="2050" name="Picture 2"/>
          <p:cNvPicPr>
            <a:picLocks noChangeAspect="1" noChangeArrowheads="1"/>
          </p:cNvPicPr>
          <p:nvPr/>
        </p:nvPicPr>
        <p:blipFill>
          <a:blip r:embed="rId6" cstate="print"/>
          <a:srcRect/>
          <a:stretch>
            <a:fillRect/>
          </a:stretch>
        </p:blipFill>
        <p:spPr bwMode="auto">
          <a:xfrm>
            <a:off x="0" y="6525344"/>
            <a:ext cx="473395" cy="332656"/>
          </a:xfrm>
          <a:prstGeom prst="rect">
            <a:avLst/>
          </a:prstGeom>
          <a:noFill/>
          <a:ln w="9525">
            <a:noFill/>
            <a:miter lim="800000"/>
            <a:headEnd/>
            <a:tailEnd/>
          </a:ln>
        </p:spPr>
      </p:pic>
      <p:pic>
        <p:nvPicPr>
          <p:cNvPr id="2" name="Picture 3"/>
          <p:cNvPicPr>
            <a:picLocks noChangeAspect="1" noChangeArrowheads="1"/>
          </p:cNvPicPr>
          <p:nvPr/>
        </p:nvPicPr>
        <p:blipFill>
          <a:blip r:embed="rId7" cstate="print"/>
          <a:srcRect/>
          <a:stretch>
            <a:fillRect/>
          </a:stretch>
        </p:blipFill>
        <p:spPr bwMode="auto">
          <a:xfrm>
            <a:off x="0" y="1196752"/>
            <a:ext cx="9144000" cy="1008112"/>
          </a:xfrm>
          <a:prstGeom prst="rect">
            <a:avLst/>
          </a:prstGeom>
          <a:noFill/>
          <a:ln w="9525">
            <a:noFill/>
            <a:miter lim="800000"/>
            <a:headEnd/>
            <a:tailEnd/>
          </a:ln>
        </p:spPr>
      </p:pic>
      <p:pic>
        <p:nvPicPr>
          <p:cNvPr id="3" name="Picture 4"/>
          <p:cNvPicPr>
            <a:picLocks noChangeAspect="1" noChangeArrowheads="1"/>
          </p:cNvPicPr>
          <p:nvPr/>
        </p:nvPicPr>
        <p:blipFill>
          <a:blip r:embed="rId8" cstate="print"/>
          <a:srcRect/>
          <a:stretch>
            <a:fillRect/>
          </a:stretch>
        </p:blipFill>
        <p:spPr bwMode="auto">
          <a:xfrm>
            <a:off x="0" y="3717032"/>
            <a:ext cx="9144000" cy="1008112"/>
          </a:xfrm>
          <a:prstGeom prst="rect">
            <a:avLst/>
          </a:prstGeom>
          <a:noFill/>
          <a:ln w="9525">
            <a:noFill/>
            <a:miter lim="800000"/>
            <a:headEnd/>
            <a:tailEnd/>
          </a:ln>
        </p:spPr>
      </p:pic>
      <p:sp>
        <p:nvSpPr>
          <p:cNvPr id="11" name="مربع نص 10"/>
          <p:cNvSpPr txBox="1"/>
          <p:nvPr/>
        </p:nvSpPr>
        <p:spPr>
          <a:xfrm>
            <a:off x="0" y="2204864"/>
            <a:ext cx="9144000" cy="1569660"/>
          </a:xfrm>
          <a:prstGeom prst="rect">
            <a:avLst/>
          </a:prstGeom>
          <a:noFill/>
        </p:spPr>
        <p:txBody>
          <a:bodyPr wrap="square" rtlCol="0">
            <a:spAutoFit/>
          </a:bodyPr>
          <a:lstStyle/>
          <a:p>
            <a:r>
              <a:rPr lang="ar-AE" sz="3200" b="1" dirty="0"/>
              <a:t>   لكي تكون الأحداث أكثر واقعية، ولكي تجعلنا نشعر  بما تشعر به الشخصية ونعيش الحالة النفسية الحقيقية التي تعيشها.</a:t>
            </a:r>
          </a:p>
          <a:p>
            <a:r>
              <a:rPr lang="ar-AE" sz="3200" b="1" dirty="0"/>
              <a:t>    وربما كان الشعور بذلك أبعد فيما لو كان  الراوي خارجياً.</a:t>
            </a:r>
            <a:endParaRPr lang="en-US" sz="3200" b="1" dirty="0"/>
          </a:p>
        </p:txBody>
      </p:sp>
      <p:sp>
        <p:nvSpPr>
          <p:cNvPr id="12" name="مربع نص 11"/>
          <p:cNvSpPr txBox="1"/>
          <p:nvPr/>
        </p:nvSpPr>
        <p:spPr>
          <a:xfrm>
            <a:off x="0" y="4725144"/>
            <a:ext cx="9144000" cy="2062103"/>
          </a:xfrm>
          <a:prstGeom prst="rect">
            <a:avLst/>
          </a:prstGeom>
          <a:noFill/>
        </p:spPr>
        <p:txBody>
          <a:bodyPr wrap="square" rtlCol="0">
            <a:spAutoFit/>
          </a:bodyPr>
          <a:lstStyle/>
          <a:p>
            <a:r>
              <a:rPr lang="ar-AE" sz="3200" b="1" dirty="0"/>
              <a:t>   </a:t>
            </a:r>
            <a:r>
              <a:rPr lang="ar-AE" sz="3200" b="1" dirty="0">
                <a:solidFill>
                  <a:srgbClr val="7030A0"/>
                </a:solidFill>
              </a:rPr>
              <a:t>حوارها مع </a:t>
            </a:r>
            <a:r>
              <a:rPr lang="ar-AE" sz="3200" b="1" dirty="0" err="1">
                <a:solidFill>
                  <a:srgbClr val="7030A0"/>
                </a:solidFill>
              </a:rPr>
              <a:t>زوجها </a:t>
            </a:r>
            <a:r>
              <a:rPr lang="ar-AE" sz="3200" b="1" dirty="0"/>
              <a:t>: </a:t>
            </a:r>
            <a:r>
              <a:rPr lang="ar-AE" sz="3200" b="1" dirty="0">
                <a:solidFill>
                  <a:srgbClr val="FF0000"/>
                </a:solidFill>
              </a:rPr>
              <a:t>ـ لديك </a:t>
            </a:r>
            <a:r>
              <a:rPr lang="ar-AE" sz="3200" b="1" dirty="0" err="1">
                <a:solidFill>
                  <a:srgbClr val="FF0000"/>
                </a:solidFill>
              </a:rPr>
              <a:t>السائق ..</a:t>
            </a:r>
            <a:r>
              <a:rPr lang="ar-AE" sz="3200" b="1" dirty="0">
                <a:solidFill>
                  <a:srgbClr val="FF0000"/>
                </a:solidFill>
              </a:rPr>
              <a:t> يوصلك أينما </a:t>
            </a:r>
            <a:r>
              <a:rPr lang="ar-AE" sz="3200" b="1" dirty="0" err="1">
                <a:solidFill>
                  <a:srgbClr val="FF0000"/>
                </a:solidFill>
              </a:rPr>
              <a:t>تريدين!!</a:t>
            </a:r>
            <a:endParaRPr lang="ar-AE" sz="3200" b="1" dirty="0">
              <a:solidFill>
                <a:srgbClr val="FF0000"/>
              </a:solidFill>
            </a:endParaRPr>
          </a:p>
          <a:p>
            <a:r>
              <a:rPr lang="ar-AE" sz="3200" b="1" dirty="0">
                <a:solidFill>
                  <a:srgbClr val="FF0000"/>
                </a:solidFill>
              </a:rPr>
              <a:t>                           ـ أنت زوجي وليس </a:t>
            </a:r>
            <a:r>
              <a:rPr lang="ar-AE" sz="3200" b="1" dirty="0" err="1">
                <a:solidFill>
                  <a:srgbClr val="FF0000"/>
                </a:solidFill>
              </a:rPr>
              <a:t>السائق!!</a:t>
            </a:r>
            <a:r>
              <a:rPr lang="ar-AE" sz="3200" b="1" dirty="0">
                <a:solidFill>
                  <a:srgbClr val="FF0000"/>
                </a:solidFill>
              </a:rPr>
              <a:t> </a:t>
            </a:r>
            <a:r>
              <a:rPr lang="ar-AE" sz="3200" b="1" dirty="0" err="1">
                <a:solidFill>
                  <a:srgbClr val="FF0000"/>
                </a:solidFill>
              </a:rPr>
              <a:t>..</a:t>
            </a:r>
            <a:r>
              <a:rPr lang="ar-AE" sz="3200" b="1" dirty="0">
                <a:solidFill>
                  <a:srgbClr val="FF0000"/>
                </a:solidFill>
              </a:rPr>
              <a:t> يتأفف</a:t>
            </a:r>
            <a:r>
              <a:rPr lang="ar-AE" sz="3200" b="1" dirty="0"/>
              <a:t>.</a:t>
            </a:r>
          </a:p>
          <a:p>
            <a:r>
              <a:rPr lang="ar-AE" sz="3200" b="1" dirty="0"/>
              <a:t>وهذا الاسترجاع هو الذي وضع القارئ في صلب القضية والمشكلة التي تعانيها الشخصية وزاد من وضوح معاناتها ومشاعرها.</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7020273" y="548680"/>
            <a:ext cx="2123728" cy="504056"/>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5364088" y="548680"/>
            <a:ext cx="1239391" cy="504056"/>
          </a:xfrm>
          <a:prstGeom prst="rect">
            <a:avLst/>
          </a:prstGeom>
          <a:noFill/>
          <a:ln w="9525">
            <a:noFill/>
            <a:miter lim="800000"/>
            <a:headEnd/>
            <a:tailEnd/>
          </a:ln>
        </p:spPr>
      </p:pic>
      <p:pic>
        <p:nvPicPr>
          <p:cNvPr id="2050" name="Picture 2"/>
          <p:cNvPicPr>
            <a:picLocks noChangeAspect="1" noChangeArrowheads="1"/>
          </p:cNvPicPr>
          <p:nvPr/>
        </p:nvPicPr>
        <p:blipFill>
          <a:blip r:embed="rId6" cstate="print"/>
          <a:srcRect/>
          <a:stretch>
            <a:fillRect/>
          </a:stretch>
        </p:blipFill>
        <p:spPr bwMode="auto">
          <a:xfrm>
            <a:off x="0" y="6525344"/>
            <a:ext cx="473395" cy="332656"/>
          </a:xfrm>
          <a:prstGeom prst="rect">
            <a:avLst/>
          </a:prstGeom>
          <a:noFill/>
          <a:ln w="9525">
            <a:noFill/>
            <a:miter lim="800000"/>
            <a:headEnd/>
            <a:tailEnd/>
          </a:ln>
        </p:spPr>
      </p:pic>
      <p:pic>
        <p:nvPicPr>
          <p:cNvPr id="3074" name="Picture 2"/>
          <p:cNvPicPr>
            <a:picLocks noChangeAspect="1" noChangeArrowheads="1"/>
          </p:cNvPicPr>
          <p:nvPr/>
        </p:nvPicPr>
        <p:blipFill>
          <a:blip r:embed="rId7" cstate="print"/>
          <a:srcRect/>
          <a:stretch>
            <a:fillRect/>
          </a:stretch>
        </p:blipFill>
        <p:spPr bwMode="auto">
          <a:xfrm>
            <a:off x="0" y="1196752"/>
            <a:ext cx="9144000" cy="1152128"/>
          </a:xfrm>
          <a:prstGeom prst="rect">
            <a:avLst/>
          </a:prstGeom>
          <a:noFill/>
          <a:ln w="9525">
            <a:noFill/>
            <a:miter lim="800000"/>
            <a:headEnd/>
            <a:tailEnd/>
          </a:ln>
        </p:spPr>
      </p:pic>
      <p:sp>
        <p:nvSpPr>
          <p:cNvPr id="10" name="مربع نص 9"/>
          <p:cNvSpPr txBox="1"/>
          <p:nvPr/>
        </p:nvSpPr>
        <p:spPr>
          <a:xfrm>
            <a:off x="323528" y="2492896"/>
            <a:ext cx="8568952" cy="3046988"/>
          </a:xfrm>
          <a:prstGeom prst="rect">
            <a:avLst/>
          </a:prstGeom>
          <a:noFill/>
        </p:spPr>
        <p:txBody>
          <a:bodyPr wrap="square" rtlCol="0">
            <a:spAutoFit/>
          </a:bodyPr>
          <a:lstStyle/>
          <a:p>
            <a:r>
              <a:rPr lang="ar-AE" sz="3200" b="1" dirty="0"/>
              <a:t>   الزوج بدا رجلاً أنانياً غير مهتم بزوجته، يتركها تذهب إلى </a:t>
            </a:r>
          </a:p>
          <a:p>
            <a:r>
              <a:rPr lang="ar-AE" sz="3200" b="1" dirty="0"/>
              <a:t>المشفى وحدها دون أن يرافقها حتى ولو لمرة واحدة، والدليل على ذلك قوله :   </a:t>
            </a:r>
            <a:r>
              <a:rPr lang="ar-AE" sz="3200" b="1" dirty="0">
                <a:solidFill>
                  <a:srgbClr val="FF0000"/>
                </a:solidFill>
              </a:rPr>
              <a:t>ـ لديك السائق .. يوصلك أينما تريدين</a:t>
            </a:r>
            <a:r>
              <a:rPr lang="ar-AE" sz="3200" b="1" dirty="0"/>
              <a:t>.</a:t>
            </a:r>
          </a:p>
          <a:p>
            <a:r>
              <a:rPr lang="ar-AE" sz="3200" b="1" dirty="0"/>
              <a:t>    </a:t>
            </a:r>
            <a:r>
              <a:rPr lang="ar-AE" sz="3200" b="1" dirty="0" err="1"/>
              <a:t>وقوله </a:t>
            </a:r>
            <a:r>
              <a:rPr lang="ar-AE" sz="3200" b="1" dirty="0"/>
              <a:t>:  </a:t>
            </a:r>
            <a:r>
              <a:rPr lang="ar-AE" sz="3200" b="1" dirty="0">
                <a:solidFill>
                  <a:srgbClr val="FF0000"/>
                </a:solidFill>
              </a:rPr>
              <a:t>ـ لا وقت </a:t>
            </a:r>
            <a:r>
              <a:rPr lang="ar-AE" sz="3200" b="1" dirty="0" err="1">
                <a:solidFill>
                  <a:srgbClr val="FF0000"/>
                </a:solidFill>
              </a:rPr>
              <a:t>لديّ </a:t>
            </a:r>
            <a:r>
              <a:rPr lang="ar-AE" sz="3200" b="1" dirty="0" err="1"/>
              <a:t>,,,</a:t>
            </a:r>
            <a:r>
              <a:rPr lang="ar-AE" sz="3200" b="1" dirty="0"/>
              <a:t> </a:t>
            </a:r>
          </a:p>
          <a:p>
            <a:r>
              <a:rPr lang="ar-AE" sz="3200" b="1" dirty="0"/>
              <a:t>إذاً هو منشغل عن زوجته وأسرته ربما بعمله، وربما بإهماله ولا مبالاته.</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7020273" y="548680"/>
            <a:ext cx="2123728" cy="504056"/>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5364088" y="548680"/>
            <a:ext cx="1239391" cy="504056"/>
          </a:xfrm>
          <a:prstGeom prst="rect">
            <a:avLst/>
          </a:prstGeom>
          <a:noFill/>
          <a:ln w="9525">
            <a:noFill/>
            <a:miter lim="800000"/>
            <a:headEnd/>
            <a:tailEnd/>
          </a:ln>
        </p:spPr>
      </p:pic>
      <p:pic>
        <p:nvPicPr>
          <p:cNvPr id="4098" name="Picture 2"/>
          <p:cNvPicPr>
            <a:picLocks noChangeAspect="1" noChangeArrowheads="1"/>
          </p:cNvPicPr>
          <p:nvPr/>
        </p:nvPicPr>
        <p:blipFill>
          <a:blip r:embed="rId6" cstate="print"/>
          <a:srcRect/>
          <a:stretch>
            <a:fillRect/>
          </a:stretch>
        </p:blipFill>
        <p:spPr bwMode="auto">
          <a:xfrm>
            <a:off x="0" y="6453337"/>
            <a:ext cx="524564" cy="404664"/>
          </a:xfrm>
          <a:prstGeom prst="rect">
            <a:avLst/>
          </a:prstGeom>
          <a:noFill/>
          <a:ln w="9525">
            <a:noFill/>
            <a:miter lim="800000"/>
            <a:headEnd/>
            <a:tailEnd/>
          </a:ln>
        </p:spPr>
      </p:pic>
      <p:pic>
        <p:nvPicPr>
          <p:cNvPr id="4099" name="Picture 3"/>
          <p:cNvPicPr>
            <a:picLocks noChangeAspect="1" noChangeArrowheads="1"/>
          </p:cNvPicPr>
          <p:nvPr/>
        </p:nvPicPr>
        <p:blipFill>
          <a:blip r:embed="rId7" cstate="print"/>
          <a:srcRect/>
          <a:stretch>
            <a:fillRect/>
          </a:stretch>
        </p:blipFill>
        <p:spPr bwMode="auto">
          <a:xfrm>
            <a:off x="0" y="1268760"/>
            <a:ext cx="9144000" cy="1224136"/>
          </a:xfrm>
          <a:prstGeom prst="rect">
            <a:avLst/>
          </a:prstGeom>
          <a:noFill/>
          <a:ln w="9525">
            <a:noFill/>
            <a:miter lim="800000"/>
            <a:headEnd/>
            <a:tailEnd/>
          </a:ln>
        </p:spPr>
      </p:pic>
      <p:sp>
        <p:nvSpPr>
          <p:cNvPr id="10" name="مربع نص 9"/>
          <p:cNvSpPr txBox="1"/>
          <p:nvPr/>
        </p:nvSpPr>
        <p:spPr>
          <a:xfrm>
            <a:off x="0" y="2564904"/>
            <a:ext cx="9144000" cy="2554545"/>
          </a:xfrm>
          <a:prstGeom prst="rect">
            <a:avLst/>
          </a:prstGeom>
          <a:noFill/>
        </p:spPr>
        <p:txBody>
          <a:bodyPr wrap="square" rtlCol="0">
            <a:spAutoFit/>
          </a:bodyPr>
          <a:lstStyle/>
          <a:p>
            <a:pPr algn="just"/>
            <a:r>
              <a:rPr lang="ar-AE" sz="3200" b="1" dirty="0"/>
              <a:t>     اتضح ذلك من خلال حديث العجوز المملّ وتذمرها من كل شيء</a:t>
            </a:r>
          </a:p>
          <a:p>
            <a:pPr algn="just"/>
            <a:r>
              <a:rPr lang="ar-AE" sz="3200" b="1" dirty="0"/>
              <a:t>  حولها ، ومن </a:t>
            </a:r>
            <a:r>
              <a:rPr lang="ar-AE" sz="3200" b="1" dirty="0" err="1"/>
              <a:t>حشريتها</a:t>
            </a:r>
            <a:r>
              <a:rPr lang="ar-AE" sz="3200" b="1" dirty="0"/>
              <a:t> وتدخلها في كل ما لا يعنيها ، وخاصة </a:t>
            </a:r>
          </a:p>
          <a:p>
            <a:pPr algn="just"/>
            <a:r>
              <a:rPr lang="ar-AE" sz="3200" b="1" dirty="0"/>
              <a:t>  جلوسها دون استئذان بجانب الشخصية أو الزوجة، مما جعل </a:t>
            </a:r>
          </a:p>
          <a:p>
            <a:pPr algn="just"/>
            <a:r>
              <a:rPr lang="ar-AE" sz="3200" b="1" dirty="0"/>
              <a:t>  الشخصية تشعر بالانزعاج والتضجر منها وخاصة بأنها ترى </a:t>
            </a:r>
          </a:p>
          <a:p>
            <a:pPr algn="just"/>
            <a:r>
              <a:rPr lang="ar-AE" sz="3200" b="1" dirty="0"/>
              <a:t>  الزوجات برفقة أزواجهنّ وهي وحدها تسمع ما تقوله هذه العجوز. </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3347864" y="0"/>
            <a:ext cx="2123728" cy="504056"/>
          </a:xfrm>
          <a:prstGeom prst="rect">
            <a:avLst/>
          </a:prstGeom>
          <a:noFill/>
          <a:ln w="9525">
            <a:noFill/>
            <a:miter lim="800000"/>
            <a:headEnd/>
            <a:tailEnd/>
          </a:ln>
        </p:spPr>
      </p:pic>
      <p:pic>
        <p:nvPicPr>
          <p:cNvPr id="4098" name="Picture 2"/>
          <p:cNvPicPr>
            <a:picLocks noChangeAspect="1" noChangeArrowheads="1"/>
          </p:cNvPicPr>
          <p:nvPr/>
        </p:nvPicPr>
        <p:blipFill>
          <a:blip r:embed="rId5" cstate="print"/>
          <a:srcRect/>
          <a:stretch>
            <a:fillRect/>
          </a:stretch>
        </p:blipFill>
        <p:spPr bwMode="auto">
          <a:xfrm>
            <a:off x="0" y="6453337"/>
            <a:ext cx="524564" cy="404664"/>
          </a:xfrm>
          <a:prstGeom prst="rect">
            <a:avLst/>
          </a:prstGeom>
          <a:noFill/>
          <a:ln w="9525">
            <a:noFill/>
            <a:miter lim="800000"/>
            <a:headEnd/>
            <a:tailEnd/>
          </a:ln>
        </p:spPr>
      </p:pic>
      <p:pic>
        <p:nvPicPr>
          <p:cNvPr id="5122" name="Picture 2"/>
          <p:cNvPicPr>
            <a:picLocks noChangeAspect="1" noChangeArrowheads="1"/>
          </p:cNvPicPr>
          <p:nvPr/>
        </p:nvPicPr>
        <p:blipFill>
          <a:blip r:embed="rId6" cstate="print"/>
          <a:srcRect/>
          <a:stretch>
            <a:fillRect/>
          </a:stretch>
        </p:blipFill>
        <p:spPr bwMode="auto">
          <a:xfrm>
            <a:off x="1475656" y="0"/>
            <a:ext cx="1754882" cy="504056"/>
          </a:xfrm>
          <a:prstGeom prst="rect">
            <a:avLst/>
          </a:prstGeom>
          <a:noFill/>
          <a:ln w="9525">
            <a:noFill/>
            <a:miter lim="800000"/>
            <a:headEnd/>
            <a:tailEnd/>
          </a:ln>
        </p:spPr>
      </p:pic>
      <p:pic>
        <p:nvPicPr>
          <p:cNvPr id="5123" name="Picture 3"/>
          <p:cNvPicPr>
            <a:picLocks noChangeAspect="1" noChangeArrowheads="1"/>
          </p:cNvPicPr>
          <p:nvPr/>
        </p:nvPicPr>
        <p:blipFill>
          <a:blip r:embed="rId7" cstate="print"/>
          <a:srcRect/>
          <a:stretch>
            <a:fillRect/>
          </a:stretch>
        </p:blipFill>
        <p:spPr bwMode="auto">
          <a:xfrm>
            <a:off x="0" y="548680"/>
            <a:ext cx="9144000" cy="1512168"/>
          </a:xfrm>
          <a:prstGeom prst="rect">
            <a:avLst/>
          </a:prstGeom>
          <a:noFill/>
          <a:ln w="9525">
            <a:noFill/>
            <a:miter lim="800000"/>
            <a:headEnd/>
            <a:tailEnd/>
          </a:ln>
        </p:spPr>
      </p:pic>
      <p:pic>
        <p:nvPicPr>
          <p:cNvPr id="5124" name="Picture 4"/>
          <p:cNvPicPr>
            <a:picLocks noChangeAspect="1" noChangeArrowheads="1"/>
          </p:cNvPicPr>
          <p:nvPr/>
        </p:nvPicPr>
        <p:blipFill>
          <a:blip r:embed="rId8" cstate="print"/>
          <a:srcRect/>
          <a:stretch>
            <a:fillRect/>
          </a:stretch>
        </p:blipFill>
        <p:spPr bwMode="auto">
          <a:xfrm>
            <a:off x="0" y="2060848"/>
            <a:ext cx="9144000" cy="2232248"/>
          </a:xfrm>
          <a:prstGeom prst="rect">
            <a:avLst/>
          </a:prstGeom>
          <a:noFill/>
          <a:ln w="9525">
            <a:noFill/>
            <a:miter lim="800000"/>
            <a:headEnd/>
            <a:tailEnd/>
          </a:ln>
        </p:spPr>
      </p:pic>
      <p:sp>
        <p:nvSpPr>
          <p:cNvPr id="11" name="مربع نص 10"/>
          <p:cNvSpPr txBox="1"/>
          <p:nvPr/>
        </p:nvSpPr>
        <p:spPr>
          <a:xfrm>
            <a:off x="0" y="4180344"/>
            <a:ext cx="9144000" cy="2677656"/>
          </a:xfrm>
          <a:prstGeom prst="rect">
            <a:avLst/>
          </a:prstGeom>
          <a:noFill/>
        </p:spPr>
        <p:txBody>
          <a:bodyPr wrap="square" rtlCol="0">
            <a:spAutoFit/>
          </a:bodyPr>
          <a:lstStyle/>
          <a:p>
            <a:r>
              <a:rPr lang="ar-AE" sz="2800" b="1" dirty="0"/>
              <a:t>  كان لاختيار الكاتبة بعض الكلمات الأثر الكبير في نفس القارئ، ونقل إحساس الشخصية على حقيقته، فكلمة تحشر تدلُّ على التدخل بالشيء عنوة دون أدنى</a:t>
            </a:r>
          </a:p>
          <a:p>
            <a:r>
              <a:rPr lang="ar-AE" sz="2800" b="1" dirty="0"/>
              <a:t>لباقة، وكلمة "يستسغْها" تدلّ على عدم القبول بهذه العجوز بأي شكل من الأشكال وليس حبها، كذلك جاءت  كلمة " </a:t>
            </a:r>
            <a:r>
              <a:rPr lang="ar-AE" sz="2800" b="1" dirty="0" err="1"/>
              <a:t>المتكوم</a:t>
            </a:r>
            <a:r>
              <a:rPr lang="ar-AE" sz="2800" b="1" dirty="0"/>
              <a:t>" لتعبر عن حالة الحنق والغيظ والحزن التي تعيشها الشخصية نتيجة شعورها بالوحدة وابتعاد الزوج عنها، فلو كان يرافقها لربما هدأت حالتها النفسية .</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3275856" y="0"/>
            <a:ext cx="2123728" cy="504056"/>
          </a:xfrm>
          <a:prstGeom prst="rect">
            <a:avLst/>
          </a:prstGeom>
          <a:noFill/>
          <a:ln w="9525">
            <a:noFill/>
            <a:miter lim="800000"/>
            <a:headEnd/>
            <a:tailEnd/>
          </a:ln>
        </p:spPr>
      </p:pic>
      <p:pic>
        <p:nvPicPr>
          <p:cNvPr id="5122" name="Picture 2"/>
          <p:cNvPicPr>
            <a:picLocks noChangeAspect="1" noChangeArrowheads="1"/>
          </p:cNvPicPr>
          <p:nvPr/>
        </p:nvPicPr>
        <p:blipFill>
          <a:blip r:embed="rId5" cstate="print"/>
          <a:srcRect/>
          <a:stretch>
            <a:fillRect/>
          </a:stretch>
        </p:blipFill>
        <p:spPr bwMode="auto">
          <a:xfrm>
            <a:off x="1475656" y="0"/>
            <a:ext cx="1754882" cy="504056"/>
          </a:xfrm>
          <a:prstGeom prst="rect">
            <a:avLst/>
          </a:prstGeom>
          <a:noFill/>
          <a:ln w="9525">
            <a:noFill/>
            <a:miter lim="800000"/>
            <a:headEnd/>
            <a:tailEnd/>
          </a:ln>
        </p:spPr>
      </p:pic>
      <p:pic>
        <p:nvPicPr>
          <p:cNvPr id="6146" name="Picture 2"/>
          <p:cNvPicPr>
            <a:picLocks noChangeAspect="1" noChangeArrowheads="1"/>
          </p:cNvPicPr>
          <p:nvPr/>
        </p:nvPicPr>
        <p:blipFill>
          <a:blip r:embed="rId6" cstate="print"/>
          <a:srcRect/>
          <a:stretch>
            <a:fillRect/>
          </a:stretch>
        </p:blipFill>
        <p:spPr bwMode="auto">
          <a:xfrm>
            <a:off x="0" y="6525344"/>
            <a:ext cx="512845" cy="332656"/>
          </a:xfrm>
          <a:prstGeom prst="rect">
            <a:avLst/>
          </a:prstGeom>
          <a:noFill/>
          <a:ln w="9525">
            <a:noFill/>
            <a:miter lim="800000"/>
            <a:headEnd/>
            <a:tailEnd/>
          </a:ln>
        </p:spPr>
      </p:pic>
      <p:pic>
        <p:nvPicPr>
          <p:cNvPr id="6147" name="Picture 3"/>
          <p:cNvPicPr>
            <a:picLocks noChangeAspect="1" noChangeArrowheads="1"/>
          </p:cNvPicPr>
          <p:nvPr/>
        </p:nvPicPr>
        <p:blipFill>
          <a:blip r:embed="rId7" cstate="print"/>
          <a:srcRect/>
          <a:stretch>
            <a:fillRect/>
          </a:stretch>
        </p:blipFill>
        <p:spPr bwMode="auto">
          <a:xfrm>
            <a:off x="0" y="620688"/>
            <a:ext cx="9144000" cy="3168352"/>
          </a:xfrm>
          <a:prstGeom prst="rect">
            <a:avLst/>
          </a:prstGeom>
          <a:noFill/>
          <a:ln w="9525">
            <a:noFill/>
            <a:miter lim="800000"/>
            <a:headEnd/>
            <a:tailEnd/>
          </a:ln>
        </p:spPr>
      </p:pic>
      <p:sp>
        <p:nvSpPr>
          <p:cNvPr id="11" name="مربع نص 10"/>
          <p:cNvSpPr txBox="1"/>
          <p:nvPr/>
        </p:nvSpPr>
        <p:spPr>
          <a:xfrm>
            <a:off x="7956376" y="3717032"/>
            <a:ext cx="1187624" cy="584775"/>
          </a:xfrm>
          <a:prstGeom prst="rect">
            <a:avLst/>
          </a:prstGeom>
          <a:noFill/>
        </p:spPr>
        <p:txBody>
          <a:bodyPr wrap="square" rtlCol="0">
            <a:spAutoFit/>
          </a:bodyPr>
          <a:lstStyle/>
          <a:p>
            <a:r>
              <a:rPr lang="ar-AE" sz="3200" b="1" dirty="0">
                <a:solidFill>
                  <a:srgbClr val="002060"/>
                </a:solidFill>
              </a:rPr>
              <a:t>ـ </a:t>
            </a:r>
            <a:r>
              <a:rPr lang="ar-AE" sz="2800" b="1" dirty="0">
                <a:solidFill>
                  <a:srgbClr val="002060"/>
                </a:solidFill>
              </a:rPr>
              <a:t>الحاد</a:t>
            </a:r>
            <a:r>
              <a:rPr lang="ar-AE" sz="3200" b="1" dirty="0">
                <a:solidFill>
                  <a:srgbClr val="002060"/>
                </a:solidFill>
              </a:rPr>
              <a:t>:</a:t>
            </a:r>
            <a:endParaRPr lang="en-US" sz="3200" b="1" dirty="0">
              <a:solidFill>
                <a:srgbClr val="002060"/>
              </a:solidFill>
            </a:endParaRPr>
          </a:p>
        </p:txBody>
      </p:sp>
      <p:sp>
        <p:nvSpPr>
          <p:cNvPr id="12" name="مربع نص 11"/>
          <p:cNvSpPr txBox="1"/>
          <p:nvPr/>
        </p:nvSpPr>
        <p:spPr>
          <a:xfrm>
            <a:off x="7956376" y="4221088"/>
            <a:ext cx="1187624" cy="584775"/>
          </a:xfrm>
          <a:prstGeom prst="rect">
            <a:avLst/>
          </a:prstGeom>
          <a:noFill/>
        </p:spPr>
        <p:txBody>
          <a:bodyPr wrap="square" rtlCol="0">
            <a:spAutoFit/>
          </a:bodyPr>
          <a:lstStyle/>
          <a:p>
            <a:r>
              <a:rPr lang="ar-AE" sz="3200" b="1" dirty="0">
                <a:solidFill>
                  <a:srgbClr val="002060"/>
                </a:solidFill>
              </a:rPr>
              <a:t>ـ </a:t>
            </a:r>
            <a:r>
              <a:rPr lang="ar-AE" sz="2800" b="1" dirty="0">
                <a:solidFill>
                  <a:srgbClr val="002060"/>
                </a:solidFill>
              </a:rPr>
              <a:t>كثيرة</a:t>
            </a:r>
            <a:r>
              <a:rPr lang="ar-AE" sz="3200" b="1" dirty="0">
                <a:solidFill>
                  <a:srgbClr val="002060"/>
                </a:solidFill>
              </a:rPr>
              <a:t>:</a:t>
            </a:r>
            <a:endParaRPr lang="en-US" sz="3200" b="1" dirty="0">
              <a:solidFill>
                <a:srgbClr val="002060"/>
              </a:solidFill>
            </a:endParaRPr>
          </a:p>
        </p:txBody>
      </p:sp>
      <p:sp>
        <p:nvSpPr>
          <p:cNvPr id="14" name="مربع نص 13"/>
          <p:cNvSpPr txBox="1"/>
          <p:nvPr/>
        </p:nvSpPr>
        <p:spPr>
          <a:xfrm>
            <a:off x="7740352" y="4725144"/>
            <a:ext cx="1403648" cy="523220"/>
          </a:xfrm>
          <a:prstGeom prst="rect">
            <a:avLst/>
          </a:prstGeom>
          <a:noFill/>
        </p:spPr>
        <p:txBody>
          <a:bodyPr wrap="square" rtlCol="0">
            <a:spAutoFit/>
          </a:bodyPr>
          <a:lstStyle/>
          <a:p>
            <a:r>
              <a:rPr lang="ar-AE" sz="2800" b="1" dirty="0">
                <a:solidFill>
                  <a:srgbClr val="002060"/>
                </a:solidFill>
              </a:rPr>
              <a:t>ـ مقتضبة:</a:t>
            </a:r>
            <a:endParaRPr lang="en-US" sz="2800" b="1" dirty="0">
              <a:solidFill>
                <a:srgbClr val="002060"/>
              </a:solidFill>
            </a:endParaRPr>
          </a:p>
        </p:txBody>
      </p:sp>
      <p:sp>
        <p:nvSpPr>
          <p:cNvPr id="15" name="مربع نص 14"/>
          <p:cNvSpPr txBox="1"/>
          <p:nvPr/>
        </p:nvSpPr>
        <p:spPr>
          <a:xfrm>
            <a:off x="7812360" y="5229200"/>
            <a:ext cx="1331640" cy="584775"/>
          </a:xfrm>
          <a:prstGeom prst="rect">
            <a:avLst/>
          </a:prstGeom>
          <a:noFill/>
        </p:spPr>
        <p:txBody>
          <a:bodyPr wrap="square" rtlCol="0">
            <a:spAutoFit/>
          </a:bodyPr>
          <a:lstStyle/>
          <a:p>
            <a:r>
              <a:rPr lang="ar-AE" sz="3200" b="1" dirty="0">
                <a:solidFill>
                  <a:srgbClr val="002060"/>
                </a:solidFill>
              </a:rPr>
              <a:t>ـ </a:t>
            </a:r>
            <a:r>
              <a:rPr lang="ar-AE" sz="2800" b="1" dirty="0">
                <a:solidFill>
                  <a:srgbClr val="002060"/>
                </a:solidFill>
              </a:rPr>
              <a:t>مكورة</a:t>
            </a:r>
            <a:r>
              <a:rPr lang="ar-AE" sz="3200" b="1" dirty="0">
                <a:solidFill>
                  <a:srgbClr val="002060"/>
                </a:solidFill>
              </a:rPr>
              <a:t>:</a:t>
            </a:r>
            <a:endParaRPr lang="en-US" sz="3200" b="1" dirty="0">
              <a:solidFill>
                <a:srgbClr val="002060"/>
              </a:solidFill>
            </a:endParaRPr>
          </a:p>
        </p:txBody>
      </p:sp>
      <p:sp>
        <p:nvSpPr>
          <p:cNvPr id="18" name="مربع نص 17"/>
          <p:cNvSpPr txBox="1"/>
          <p:nvPr/>
        </p:nvSpPr>
        <p:spPr>
          <a:xfrm>
            <a:off x="683568" y="3717032"/>
            <a:ext cx="7272808" cy="523220"/>
          </a:xfrm>
          <a:prstGeom prst="rect">
            <a:avLst/>
          </a:prstGeom>
          <a:noFill/>
        </p:spPr>
        <p:txBody>
          <a:bodyPr wrap="square" rtlCol="0">
            <a:spAutoFit/>
          </a:bodyPr>
          <a:lstStyle/>
          <a:p>
            <a:r>
              <a:rPr lang="ar-AE" sz="2800" b="1" dirty="0"/>
              <a:t>وصف صوت المرأة العجوز الذي يوحي بانزعاج الطفل منه.</a:t>
            </a:r>
            <a:endParaRPr lang="en-US" sz="2800" b="1" dirty="0"/>
          </a:p>
        </p:txBody>
      </p:sp>
      <p:sp>
        <p:nvSpPr>
          <p:cNvPr id="19" name="مربع نص 18"/>
          <p:cNvSpPr txBox="1"/>
          <p:nvPr/>
        </p:nvSpPr>
        <p:spPr>
          <a:xfrm>
            <a:off x="323528" y="4221088"/>
            <a:ext cx="7740352" cy="523220"/>
          </a:xfrm>
          <a:prstGeom prst="rect">
            <a:avLst/>
          </a:prstGeom>
          <a:noFill/>
        </p:spPr>
        <p:txBody>
          <a:bodyPr wrap="square" rtlCol="0">
            <a:spAutoFit/>
          </a:bodyPr>
          <a:lstStyle/>
          <a:p>
            <a:r>
              <a:rPr lang="ar-AE" sz="2800" b="1" dirty="0"/>
              <a:t>وصف الأسئلة وهذا الوصف يوحي بملل الشخصية من العجوز.</a:t>
            </a:r>
            <a:endParaRPr lang="en-US" sz="2800" b="1" dirty="0"/>
          </a:p>
        </p:txBody>
      </p:sp>
      <p:sp>
        <p:nvSpPr>
          <p:cNvPr id="20" name="مربع نص 19"/>
          <p:cNvSpPr txBox="1"/>
          <p:nvPr/>
        </p:nvSpPr>
        <p:spPr>
          <a:xfrm>
            <a:off x="0" y="4725144"/>
            <a:ext cx="7956376" cy="523220"/>
          </a:xfrm>
          <a:prstGeom prst="rect">
            <a:avLst/>
          </a:prstGeom>
          <a:noFill/>
        </p:spPr>
        <p:txBody>
          <a:bodyPr wrap="square" rtlCol="0">
            <a:spAutoFit/>
          </a:bodyPr>
          <a:lstStyle/>
          <a:p>
            <a:r>
              <a:rPr lang="ar-AE" sz="2800" b="1" dirty="0"/>
              <a:t>وصف الردود المختصرة مما يوحي بتضجر الزوجة من العجوز.</a:t>
            </a:r>
            <a:endParaRPr lang="en-US" sz="2800" b="1" dirty="0"/>
          </a:p>
        </p:txBody>
      </p:sp>
      <p:sp>
        <p:nvSpPr>
          <p:cNvPr id="21" name="مربع نص 20"/>
          <p:cNvSpPr txBox="1"/>
          <p:nvPr/>
        </p:nvSpPr>
        <p:spPr>
          <a:xfrm>
            <a:off x="611560" y="5229200"/>
            <a:ext cx="7524328" cy="954107"/>
          </a:xfrm>
          <a:prstGeom prst="rect">
            <a:avLst/>
          </a:prstGeom>
          <a:noFill/>
        </p:spPr>
        <p:txBody>
          <a:bodyPr wrap="square" rtlCol="0">
            <a:spAutoFit/>
          </a:bodyPr>
          <a:lstStyle/>
          <a:p>
            <a:r>
              <a:rPr lang="ar-AE" sz="2800" b="1" dirty="0"/>
              <a:t>  وصفت </a:t>
            </a:r>
            <a:r>
              <a:rPr lang="ar-AE" sz="2800" b="1" dirty="0" err="1"/>
              <a:t>المرأة </a:t>
            </a:r>
            <a:r>
              <a:rPr lang="ar-AE" sz="2800" b="1" dirty="0"/>
              <a:t>( </a:t>
            </a:r>
            <a:r>
              <a:rPr lang="ar-AE" sz="2800" b="1" dirty="0" err="1"/>
              <a:t>الحامل </a:t>
            </a:r>
            <a:r>
              <a:rPr lang="ar-AE" sz="2800" b="1" dirty="0"/>
              <a:t>) والذي يوحي بثقل الحَمل وشدة   المعاناة وغرابة المشهد.</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slide(fromBottom)">
                                      <p:cBhvr>
                                        <p:cTn id="10" dur="500"/>
                                        <p:tgtEl>
                                          <p:spTgt spid="12"/>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slide(fromBottom)">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slide(fromBottom)">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slide(fromBottom)">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slide(fromBottom)">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slide(fromBottom)">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7020273" y="548680"/>
            <a:ext cx="2123728" cy="504056"/>
          </a:xfrm>
          <a:prstGeom prst="rect">
            <a:avLst/>
          </a:prstGeom>
          <a:noFill/>
          <a:ln w="9525">
            <a:noFill/>
            <a:miter lim="800000"/>
            <a:headEnd/>
            <a:tailEnd/>
          </a:ln>
        </p:spPr>
      </p:pic>
      <p:pic>
        <p:nvPicPr>
          <p:cNvPr id="5122" name="Picture 2"/>
          <p:cNvPicPr>
            <a:picLocks noChangeAspect="1" noChangeArrowheads="1"/>
          </p:cNvPicPr>
          <p:nvPr/>
        </p:nvPicPr>
        <p:blipFill>
          <a:blip r:embed="rId5" cstate="print"/>
          <a:srcRect/>
          <a:stretch>
            <a:fillRect/>
          </a:stretch>
        </p:blipFill>
        <p:spPr bwMode="auto">
          <a:xfrm>
            <a:off x="4644008" y="548680"/>
            <a:ext cx="1754882" cy="504056"/>
          </a:xfrm>
          <a:prstGeom prst="rect">
            <a:avLst/>
          </a:prstGeom>
          <a:noFill/>
          <a:ln w="9525">
            <a:noFill/>
            <a:miter lim="800000"/>
            <a:headEnd/>
            <a:tailEnd/>
          </a:ln>
        </p:spPr>
      </p:pic>
      <p:pic>
        <p:nvPicPr>
          <p:cNvPr id="6146" name="Picture 2"/>
          <p:cNvPicPr>
            <a:picLocks noChangeAspect="1" noChangeArrowheads="1"/>
          </p:cNvPicPr>
          <p:nvPr/>
        </p:nvPicPr>
        <p:blipFill>
          <a:blip r:embed="rId6" cstate="print"/>
          <a:srcRect/>
          <a:stretch>
            <a:fillRect/>
          </a:stretch>
        </p:blipFill>
        <p:spPr bwMode="auto">
          <a:xfrm>
            <a:off x="0" y="6525344"/>
            <a:ext cx="512845" cy="332656"/>
          </a:xfrm>
          <a:prstGeom prst="rect">
            <a:avLst/>
          </a:prstGeom>
          <a:noFill/>
          <a:ln w="9525">
            <a:noFill/>
            <a:miter lim="800000"/>
            <a:headEnd/>
            <a:tailEnd/>
          </a:ln>
        </p:spPr>
      </p:pic>
      <p:pic>
        <p:nvPicPr>
          <p:cNvPr id="7170" name="Picture 2"/>
          <p:cNvPicPr>
            <a:picLocks noChangeAspect="1" noChangeArrowheads="1"/>
          </p:cNvPicPr>
          <p:nvPr/>
        </p:nvPicPr>
        <p:blipFill>
          <a:blip r:embed="rId7" cstate="print"/>
          <a:srcRect/>
          <a:stretch>
            <a:fillRect/>
          </a:stretch>
        </p:blipFill>
        <p:spPr bwMode="auto">
          <a:xfrm>
            <a:off x="1" y="1124744"/>
            <a:ext cx="9144000" cy="1728192"/>
          </a:xfrm>
          <a:prstGeom prst="rect">
            <a:avLst/>
          </a:prstGeom>
          <a:noFill/>
          <a:ln w="9525">
            <a:noFill/>
            <a:miter lim="800000"/>
            <a:headEnd/>
            <a:tailEnd/>
          </a:ln>
        </p:spPr>
      </p:pic>
      <p:pic>
        <p:nvPicPr>
          <p:cNvPr id="7171" name="Picture 3"/>
          <p:cNvPicPr>
            <a:picLocks noChangeAspect="1" noChangeArrowheads="1"/>
          </p:cNvPicPr>
          <p:nvPr/>
        </p:nvPicPr>
        <p:blipFill>
          <a:blip r:embed="rId8" cstate="print"/>
          <a:srcRect/>
          <a:stretch>
            <a:fillRect/>
          </a:stretch>
        </p:blipFill>
        <p:spPr bwMode="auto">
          <a:xfrm>
            <a:off x="3707904" y="4437112"/>
            <a:ext cx="5436096" cy="648072"/>
          </a:xfrm>
          <a:prstGeom prst="rect">
            <a:avLst/>
          </a:prstGeom>
          <a:noFill/>
          <a:ln w="9525">
            <a:noFill/>
            <a:miter lim="800000"/>
            <a:headEnd/>
            <a:tailEnd/>
          </a:ln>
        </p:spPr>
      </p:pic>
      <p:sp>
        <p:nvSpPr>
          <p:cNvPr id="10" name="مربع نص 9"/>
          <p:cNvSpPr txBox="1"/>
          <p:nvPr/>
        </p:nvSpPr>
        <p:spPr>
          <a:xfrm>
            <a:off x="0" y="2852936"/>
            <a:ext cx="9144000" cy="1569660"/>
          </a:xfrm>
          <a:prstGeom prst="rect">
            <a:avLst/>
          </a:prstGeom>
          <a:noFill/>
        </p:spPr>
        <p:txBody>
          <a:bodyPr wrap="square" rtlCol="0">
            <a:spAutoFit/>
          </a:bodyPr>
          <a:lstStyle/>
          <a:p>
            <a:r>
              <a:rPr lang="ar-AE" sz="3200" b="1" dirty="0"/>
              <a:t>ـ شبهت الوقت بالسلحفاة </a:t>
            </a:r>
            <a:r>
              <a:rPr lang="ar-AE" sz="3200" b="1" dirty="0" err="1"/>
              <a:t>البطيئة </a:t>
            </a:r>
            <a:r>
              <a:rPr lang="ar-AE" sz="3200" b="1" dirty="0"/>
              <a:t>( تشبيه </a:t>
            </a:r>
            <a:r>
              <a:rPr lang="ar-AE" sz="3200" b="1" dirty="0" err="1"/>
              <a:t>تام </a:t>
            </a:r>
            <a:r>
              <a:rPr lang="ar-AE" sz="3200" b="1" dirty="0"/>
              <a:t>) يوحي بملل الشخصية</a:t>
            </a:r>
          </a:p>
          <a:p>
            <a:r>
              <a:rPr lang="ar-AE" sz="3200" b="1" dirty="0"/>
              <a:t>  وضجرها من طول الانتظار وإبراز مشاعر الانزعاج من زوجها الذي تركها تأتي إلى </a:t>
            </a:r>
            <a:r>
              <a:rPr lang="ar-AE" sz="3200" b="1" dirty="0" err="1"/>
              <a:t>المشفى</a:t>
            </a:r>
            <a:r>
              <a:rPr lang="ar-AE" sz="3200" b="1" dirty="0"/>
              <a:t> </a:t>
            </a:r>
            <a:r>
              <a:rPr lang="ar-AE" sz="3200" b="1" dirty="0" err="1"/>
              <a:t>وحدها.</a:t>
            </a:r>
            <a:r>
              <a:rPr lang="ar-AE" sz="3200" b="1" dirty="0"/>
              <a:t> </a:t>
            </a:r>
            <a:endParaRPr lang="en-US" sz="3200" b="1" dirty="0"/>
          </a:p>
        </p:txBody>
      </p:sp>
      <p:sp>
        <p:nvSpPr>
          <p:cNvPr id="11" name="مربع نص 10"/>
          <p:cNvSpPr txBox="1"/>
          <p:nvPr/>
        </p:nvSpPr>
        <p:spPr>
          <a:xfrm>
            <a:off x="251520" y="5157192"/>
            <a:ext cx="8892480" cy="1569660"/>
          </a:xfrm>
          <a:prstGeom prst="rect">
            <a:avLst/>
          </a:prstGeom>
          <a:noFill/>
        </p:spPr>
        <p:txBody>
          <a:bodyPr wrap="square" rtlCol="0">
            <a:spAutoFit/>
          </a:bodyPr>
          <a:lstStyle/>
          <a:p>
            <a:r>
              <a:rPr lang="ar-AE" sz="3200" b="1" dirty="0" err="1"/>
              <a:t>1ـ</a:t>
            </a:r>
            <a:r>
              <a:rPr lang="ar-AE" sz="3200" b="1" dirty="0"/>
              <a:t> شبهت </a:t>
            </a:r>
            <a:r>
              <a:rPr lang="ar-AE" sz="3200" b="1" dirty="0">
                <a:solidFill>
                  <a:srgbClr val="002060"/>
                </a:solidFill>
              </a:rPr>
              <a:t>الصحيفة بالحائط </a:t>
            </a:r>
            <a:r>
              <a:rPr lang="ar-AE" sz="3200" b="1" dirty="0"/>
              <a:t>الذي ينظر </a:t>
            </a:r>
            <a:r>
              <a:rPr lang="ar-AE" sz="3200" b="1" dirty="0" err="1"/>
              <a:t>بوقاحة </a:t>
            </a:r>
            <a:r>
              <a:rPr lang="ar-AE" sz="3200" b="1" dirty="0"/>
              <a:t>, تشبيهٌ </a:t>
            </a:r>
            <a:r>
              <a:rPr lang="ar-AE" sz="3200" b="1" dirty="0" err="1"/>
              <a:t>بليغٌ .</a:t>
            </a:r>
            <a:endParaRPr lang="ar-AE" sz="3200" b="1" dirty="0"/>
          </a:p>
          <a:p>
            <a:r>
              <a:rPr lang="ar-AE" sz="3200" b="1" dirty="0" err="1"/>
              <a:t>2ـ</a:t>
            </a:r>
            <a:r>
              <a:rPr lang="ar-AE" sz="3200" b="1" dirty="0"/>
              <a:t> </a:t>
            </a:r>
            <a:r>
              <a:rPr lang="ar-AE" sz="3200" b="1" dirty="0">
                <a:solidFill>
                  <a:srgbClr val="002060"/>
                </a:solidFill>
              </a:rPr>
              <a:t>وتطالعني </a:t>
            </a:r>
            <a:r>
              <a:rPr lang="ar-AE" sz="3200" b="1" dirty="0" err="1">
                <a:solidFill>
                  <a:srgbClr val="002060"/>
                </a:solidFill>
              </a:rPr>
              <a:t>بوقاحة </a:t>
            </a:r>
            <a:r>
              <a:rPr lang="ar-AE" sz="3200" b="1" dirty="0"/>
              <a:t>: استعارة مكنية وهي توحي بامتعاض الشخصية من زوجها وانزعاجها وكرهها </a:t>
            </a:r>
            <a:r>
              <a:rPr lang="ar-AE" sz="3200" b="1" dirty="0" err="1"/>
              <a:t>للصحيفة .</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171"/>
                                        </p:tgtEl>
                                        <p:attrNameLst>
                                          <p:attrName>style.visibility</p:attrName>
                                        </p:attrNameLst>
                                      </p:cBhvr>
                                      <p:to>
                                        <p:strVal val="visible"/>
                                      </p:to>
                                    </p:set>
                                    <p:animEffect transition="in" filter="slide(fromBottom)">
                                      <p:cBhvr>
                                        <p:cTn id="12" dur="500"/>
                                        <p:tgtEl>
                                          <p:spTgt spid="717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7020273" y="548680"/>
            <a:ext cx="2123728" cy="504056"/>
          </a:xfrm>
          <a:prstGeom prst="rect">
            <a:avLst/>
          </a:prstGeom>
          <a:noFill/>
          <a:ln w="9525">
            <a:noFill/>
            <a:miter lim="800000"/>
            <a:headEnd/>
            <a:tailEnd/>
          </a:ln>
        </p:spPr>
      </p:pic>
      <p:pic>
        <p:nvPicPr>
          <p:cNvPr id="5122" name="Picture 2"/>
          <p:cNvPicPr>
            <a:picLocks noChangeAspect="1" noChangeArrowheads="1"/>
          </p:cNvPicPr>
          <p:nvPr/>
        </p:nvPicPr>
        <p:blipFill>
          <a:blip r:embed="rId5" cstate="print"/>
          <a:srcRect/>
          <a:stretch>
            <a:fillRect/>
          </a:stretch>
        </p:blipFill>
        <p:spPr bwMode="auto">
          <a:xfrm>
            <a:off x="4067944" y="548680"/>
            <a:ext cx="1754882" cy="504056"/>
          </a:xfrm>
          <a:prstGeom prst="rect">
            <a:avLst/>
          </a:prstGeom>
          <a:noFill/>
          <a:ln w="9525">
            <a:noFill/>
            <a:miter lim="800000"/>
            <a:headEnd/>
            <a:tailEnd/>
          </a:ln>
        </p:spPr>
      </p:pic>
      <p:pic>
        <p:nvPicPr>
          <p:cNvPr id="8194" name="Picture 2"/>
          <p:cNvPicPr>
            <a:picLocks noChangeAspect="1" noChangeArrowheads="1"/>
          </p:cNvPicPr>
          <p:nvPr/>
        </p:nvPicPr>
        <p:blipFill>
          <a:blip r:embed="rId6" cstate="print"/>
          <a:srcRect/>
          <a:stretch>
            <a:fillRect/>
          </a:stretch>
        </p:blipFill>
        <p:spPr bwMode="auto">
          <a:xfrm>
            <a:off x="0" y="6453337"/>
            <a:ext cx="467544" cy="404664"/>
          </a:xfrm>
          <a:prstGeom prst="rect">
            <a:avLst/>
          </a:prstGeom>
          <a:noFill/>
          <a:ln w="9525">
            <a:noFill/>
            <a:miter lim="800000"/>
            <a:headEnd/>
            <a:tailEnd/>
          </a:ln>
        </p:spPr>
      </p:pic>
      <p:pic>
        <p:nvPicPr>
          <p:cNvPr id="8195" name="Picture 3"/>
          <p:cNvPicPr>
            <a:picLocks noChangeAspect="1" noChangeArrowheads="1"/>
          </p:cNvPicPr>
          <p:nvPr/>
        </p:nvPicPr>
        <p:blipFill>
          <a:blip r:embed="rId7" cstate="print"/>
          <a:srcRect/>
          <a:stretch>
            <a:fillRect/>
          </a:stretch>
        </p:blipFill>
        <p:spPr bwMode="auto">
          <a:xfrm>
            <a:off x="4355976" y="1124744"/>
            <a:ext cx="4788024" cy="648072"/>
          </a:xfrm>
          <a:prstGeom prst="rect">
            <a:avLst/>
          </a:prstGeom>
          <a:noFill/>
          <a:ln w="9525">
            <a:noFill/>
            <a:miter lim="800000"/>
            <a:headEnd/>
            <a:tailEnd/>
          </a:ln>
        </p:spPr>
      </p:pic>
      <p:pic>
        <p:nvPicPr>
          <p:cNvPr id="8196" name="Picture 4"/>
          <p:cNvPicPr>
            <a:picLocks noChangeAspect="1" noChangeArrowheads="1"/>
          </p:cNvPicPr>
          <p:nvPr/>
        </p:nvPicPr>
        <p:blipFill>
          <a:blip r:embed="rId8" cstate="print"/>
          <a:srcRect/>
          <a:stretch>
            <a:fillRect/>
          </a:stretch>
        </p:blipFill>
        <p:spPr bwMode="auto">
          <a:xfrm>
            <a:off x="4139952" y="3645024"/>
            <a:ext cx="1725166" cy="544066"/>
          </a:xfrm>
          <a:prstGeom prst="rect">
            <a:avLst/>
          </a:prstGeom>
          <a:noFill/>
          <a:ln w="9525">
            <a:noFill/>
            <a:miter lim="800000"/>
            <a:headEnd/>
            <a:tailEnd/>
          </a:ln>
        </p:spPr>
      </p:pic>
      <p:pic>
        <p:nvPicPr>
          <p:cNvPr id="8197" name="Picture 5"/>
          <p:cNvPicPr>
            <a:picLocks noChangeAspect="1" noChangeArrowheads="1"/>
          </p:cNvPicPr>
          <p:nvPr/>
        </p:nvPicPr>
        <p:blipFill>
          <a:blip r:embed="rId9" cstate="print"/>
          <a:srcRect/>
          <a:stretch>
            <a:fillRect/>
          </a:stretch>
        </p:blipFill>
        <p:spPr bwMode="auto">
          <a:xfrm>
            <a:off x="0" y="4221088"/>
            <a:ext cx="9144000" cy="1772791"/>
          </a:xfrm>
          <a:prstGeom prst="rect">
            <a:avLst/>
          </a:prstGeom>
          <a:noFill/>
          <a:ln w="9525">
            <a:noFill/>
            <a:miter lim="800000"/>
            <a:headEnd/>
            <a:tailEnd/>
          </a:ln>
        </p:spPr>
      </p:pic>
      <p:sp>
        <p:nvSpPr>
          <p:cNvPr id="13" name="مربع نص 12"/>
          <p:cNvSpPr txBox="1"/>
          <p:nvPr/>
        </p:nvSpPr>
        <p:spPr>
          <a:xfrm>
            <a:off x="0" y="1844824"/>
            <a:ext cx="9144000" cy="2062103"/>
          </a:xfrm>
          <a:prstGeom prst="rect">
            <a:avLst/>
          </a:prstGeom>
          <a:noFill/>
        </p:spPr>
        <p:txBody>
          <a:bodyPr wrap="square" rtlCol="0">
            <a:spAutoFit/>
          </a:bodyPr>
          <a:lstStyle/>
          <a:p>
            <a:r>
              <a:rPr lang="ar-AE" sz="3200" b="1" dirty="0"/>
              <a:t>  شبهت نظرات العجوز بالوحش الذي ( ينهش ) حذفت المشبه به وأبقت شيئاً من لوازمه على سبيل الاستعارة المكنية وهي توحي  بتضجر الشخصية من المرأة العجوز، كما توحي باستغراب العجوز مما تراه واستيائها منه.</a:t>
            </a:r>
            <a:endParaRPr lang="en-US" sz="3200" b="1" dirty="0"/>
          </a:p>
        </p:txBody>
      </p:sp>
      <p:sp>
        <p:nvSpPr>
          <p:cNvPr id="14" name="مربع نص 13"/>
          <p:cNvSpPr txBox="1"/>
          <p:nvPr/>
        </p:nvSpPr>
        <p:spPr>
          <a:xfrm>
            <a:off x="0" y="6021288"/>
            <a:ext cx="9144000" cy="584775"/>
          </a:xfrm>
          <a:prstGeom prst="rect">
            <a:avLst/>
          </a:prstGeom>
          <a:noFill/>
        </p:spPr>
        <p:txBody>
          <a:bodyPr wrap="square" rtlCol="0">
            <a:spAutoFit/>
          </a:bodyPr>
          <a:lstStyle/>
          <a:p>
            <a:r>
              <a:rPr lang="ar-AE" sz="3200" b="1" dirty="0"/>
              <a:t>ـ ذهاب الزوجة لقضاء حاجاتها </a:t>
            </a:r>
            <a:r>
              <a:rPr lang="ar-AE" sz="3200" b="1" dirty="0" err="1"/>
              <a:t>وحدها.</a:t>
            </a:r>
            <a:r>
              <a:rPr lang="ar-AE" sz="3200" b="1" dirty="0"/>
              <a:t> ـ ترك الزوج زوجته وحدها.</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Effect transition="in" filter="slide(fromBottom)">
                                      <p:cBhvr>
                                        <p:cTn id="12" dur="500"/>
                                        <p:tgtEl>
                                          <p:spTgt spid="8196"/>
                                        </p:tgtEl>
                                      </p:cBhvr>
                                    </p:animEffect>
                                  </p:childTnLst>
                                </p:cTn>
                              </p:par>
                              <p:par>
                                <p:cTn id="13" presetID="12" presetClass="entr" presetSubtype="4" fill="hold" nodeType="withEffect">
                                  <p:stCondLst>
                                    <p:cond delay="0"/>
                                  </p:stCondLst>
                                  <p:childTnLst>
                                    <p:set>
                                      <p:cBhvr>
                                        <p:cTn id="14" dur="1" fill="hold">
                                          <p:stCondLst>
                                            <p:cond delay="0"/>
                                          </p:stCondLst>
                                        </p:cTn>
                                        <p:tgtEl>
                                          <p:spTgt spid="8197"/>
                                        </p:tgtEl>
                                        <p:attrNameLst>
                                          <p:attrName>style.visibility</p:attrName>
                                        </p:attrNameLst>
                                      </p:cBhvr>
                                      <p:to>
                                        <p:strVal val="visible"/>
                                      </p:to>
                                    </p:set>
                                    <p:animEffect transition="in" filter="slide(fromBottom)">
                                      <p:cBhvr>
                                        <p:cTn id="15" dur="500"/>
                                        <p:tgtEl>
                                          <p:spTgt spid="8197"/>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lide(fromBottom)">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7020273" y="548680"/>
            <a:ext cx="2123728" cy="504056"/>
          </a:xfrm>
          <a:prstGeom prst="rect">
            <a:avLst/>
          </a:prstGeom>
          <a:noFill/>
          <a:ln w="9525">
            <a:noFill/>
            <a:miter lim="800000"/>
            <a:headEnd/>
            <a:tailEnd/>
          </a:ln>
        </p:spPr>
      </p:pic>
      <p:pic>
        <p:nvPicPr>
          <p:cNvPr id="8194" name="Picture 2"/>
          <p:cNvPicPr>
            <a:picLocks noChangeAspect="1" noChangeArrowheads="1"/>
          </p:cNvPicPr>
          <p:nvPr/>
        </p:nvPicPr>
        <p:blipFill>
          <a:blip r:embed="rId5" cstate="print"/>
          <a:srcRect/>
          <a:stretch>
            <a:fillRect/>
          </a:stretch>
        </p:blipFill>
        <p:spPr bwMode="auto">
          <a:xfrm>
            <a:off x="0" y="6453337"/>
            <a:ext cx="467544" cy="404664"/>
          </a:xfrm>
          <a:prstGeom prst="rect">
            <a:avLst/>
          </a:prstGeom>
          <a:noFill/>
          <a:ln w="9525">
            <a:noFill/>
            <a:miter lim="800000"/>
            <a:headEnd/>
            <a:tailEnd/>
          </a:ln>
        </p:spPr>
      </p:pic>
      <p:pic>
        <p:nvPicPr>
          <p:cNvPr id="9218" name="Picture 2"/>
          <p:cNvPicPr>
            <a:picLocks noChangeAspect="1" noChangeArrowheads="1"/>
          </p:cNvPicPr>
          <p:nvPr/>
        </p:nvPicPr>
        <p:blipFill>
          <a:blip r:embed="rId6" cstate="print"/>
          <a:srcRect/>
          <a:stretch>
            <a:fillRect/>
          </a:stretch>
        </p:blipFill>
        <p:spPr bwMode="auto">
          <a:xfrm>
            <a:off x="3491880" y="1124744"/>
            <a:ext cx="5452095" cy="1224136"/>
          </a:xfrm>
          <a:prstGeom prst="rect">
            <a:avLst/>
          </a:prstGeom>
          <a:noFill/>
          <a:ln w="9525">
            <a:noFill/>
            <a:miter lim="800000"/>
            <a:headEnd/>
            <a:tailEnd/>
          </a:ln>
        </p:spPr>
      </p:pic>
      <p:pic>
        <p:nvPicPr>
          <p:cNvPr id="11" name="Picture 4"/>
          <p:cNvPicPr>
            <a:picLocks noChangeAspect="1" noChangeArrowheads="1"/>
          </p:cNvPicPr>
          <p:nvPr/>
        </p:nvPicPr>
        <p:blipFill>
          <a:blip r:embed="rId7" cstate="print"/>
          <a:srcRect/>
          <a:stretch>
            <a:fillRect/>
          </a:stretch>
        </p:blipFill>
        <p:spPr bwMode="auto">
          <a:xfrm>
            <a:off x="4427984" y="548680"/>
            <a:ext cx="1725166" cy="472058"/>
          </a:xfrm>
          <a:prstGeom prst="rect">
            <a:avLst/>
          </a:prstGeom>
          <a:noFill/>
          <a:ln w="9525">
            <a:noFill/>
            <a:miter lim="800000"/>
            <a:headEnd/>
            <a:tailEnd/>
          </a:ln>
        </p:spPr>
      </p:pic>
      <p:pic>
        <p:nvPicPr>
          <p:cNvPr id="9219" name="Picture 3"/>
          <p:cNvPicPr>
            <a:picLocks noChangeAspect="1" noChangeArrowheads="1"/>
          </p:cNvPicPr>
          <p:nvPr/>
        </p:nvPicPr>
        <p:blipFill>
          <a:blip r:embed="rId8" cstate="print"/>
          <a:srcRect/>
          <a:stretch>
            <a:fillRect/>
          </a:stretch>
        </p:blipFill>
        <p:spPr bwMode="auto">
          <a:xfrm>
            <a:off x="2123728" y="3429000"/>
            <a:ext cx="6777211" cy="1592957"/>
          </a:xfrm>
          <a:prstGeom prst="rect">
            <a:avLst/>
          </a:prstGeom>
          <a:noFill/>
          <a:ln w="9525">
            <a:noFill/>
            <a:miter lim="800000"/>
            <a:headEnd/>
            <a:tailEnd/>
          </a:ln>
        </p:spPr>
      </p:pic>
      <p:sp>
        <p:nvSpPr>
          <p:cNvPr id="13" name="مربع نص 12"/>
          <p:cNvSpPr txBox="1"/>
          <p:nvPr/>
        </p:nvSpPr>
        <p:spPr>
          <a:xfrm>
            <a:off x="1187624" y="2636912"/>
            <a:ext cx="7524328" cy="584775"/>
          </a:xfrm>
          <a:prstGeom prst="rect">
            <a:avLst/>
          </a:prstGeom>
          <a:noFill/>
        </p:spPr>
        <p:txBody>
          <a:bodyPr wrap="square" rtlCol="0">
            <a:spAutoFit/>
          </a:bodyPr>
          <a:lstStyle/>
          <a:p>
            <a:pPr algn="ctr"/>
            <a:r>
              <a:rPr lang="ar-AE" sz="3200" b="1" dirty="0"/>
              <a:t>المناقشة والحوار</a:t>
            </a:r>
            <a:endParaRPr lang="en-US" sz="3200" b="1" dirty="0"/>
          </a:p>
        </p:txBody>
      </p:sp>
      <p:sp>
        <p:nvSpPr>
          <p:cNvPr id="14" name="مربع نص 13"/>
          <p:cNvSpPr txBox="1"/>
          <p:nvPr/>
        </p:nvSpPr>
        <p:spPr>
          <a:xfrm>
            <a:off x="1259632" y="5157192"/>
            <a:ext cx="7524328" cy="1077218"/>
          </a:xfrm>
          <a:prstGeom prst="rect">
            <a:avLst/>
          </a:prstGeom>
          <a:noFill/>
        </p:spPr>
        <p:txBody>
          <a:bodyPr wrap="square" rtlCol="0">
            <a:spAutoFit/>
          </a:bodyPr>
          <a:lstStyle/>
          <a:p>
            <a:r>
              <a:rPr lang="ar-AE" sz="3200" b="1" dirty="0"/>
              <a:t>   موقف سلبيّ، بعيد عن تعاليم الرسول الكريم صلى الله عليه وسلم..</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9219"/>
                                        </p:tgtEl>
                                        <p:attrNameLst>
                                          <p:attrName>style.visibility</p:attrName>
                                        </p:attrNameLst>
                                      </p:cBhvr>
                                      <p:to>
                                        <p:strVal val="visible"/>
                                      </p:to>
                                    </p:set>
                                    <p:animEffect transition="in" filter="slide(fromBottom)">
                                      <p:cBhvr>
                                        <p:cTn id="12" dur="500"/>
                                        <p:tgtEl>
                                          <p:spTgt spid="921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7020273" y="548680"/>
            <a:ext cx="2123728" cy="504056"/>
          </a:xfrm>
          <a:prstGeom prst="rect">
            <a:avLst/>
          </a:prstGeom>
          <a:noFill/>
          <a:ln w="9525">
            <a:noFill/>
            <a:miter lim="800000"/>
            <a:headEnd/>
            <a:tailEnd/>
          </a:ln>
        </p:spPr>
      </p:pic>
      <p:pic>
        <p:nvPicPr>
          <p:cNvPr id="11" name="Picture 4"/>
          <p:cNvPicPr>
            <a:picLocks noChangeAspect="1" noChangeArrowheads="1"/>
          </p:cNvPicPr>
          <p:nvPr/>
        </p:nvPicPr>
        <p:blipFill>
          <a:blip r:embed="rId5" cstate="print"/>
          <a:srcRect/>
          <a:stretch>
            <a:fillRect/>
          </a:stretch>
        </p:blipFill>
        <p:spPr bwMode="auto">
          <a:xfrm>
            <a:off x="4427984" y="548680"/>
            <a:ext cx="1725166" cy="472058"/>
          </a:xfrm>
          <a:prstGeom prst="rect">
            <a:avLst/>
          </a:prstGeom>
          <a:noFill/>
          <a:ln w="9525">
            <a:noFill/>
            <a:miter lim="800000"/>
            <a:headEnd/>
            <a:tailEnd/>
          </a:ln>
        </p:spPr>
      </p:pic>
      <p:pic>
        <p:nvPicPr>
          <p:cNvPr id="10242" name="Picture 2"/>
          <p:cNvPicPr>
            <a:picLocks noChangeAspect="1" noChangeArrowheads="1"/>
          </p:cNvPicPr>
          <p:nvPr/>
        </p:nvPicPr>
        <p:blipFill>
          <a:blip r:embed="rId6" cstate="print"/>
          <a:srcRect/>
          <a:stretch>
            <a:fillRect/>
          </a:stretch>
        </p:blipFill>
        <p:spPr bwMode="auto">
          <a:xfrm>
            <a:off x="2123728" y="1268760"/>
            <a:ext cx="7020272" cy="648072"/>
          </a:xfrm>
          <a:prstGeom prst="rect">
            <a:avLst/>
          </a:prstGeom>
          <a:noFill/>
          <a:ln w="9525">
            <a:noFill/>
            <a:miter lim="800000"/>
            <a:headEnd/>
            <a:tailEnd/>
          </a:ln>
        </p:spPr>
      </p:pic>
      <p:pic>
        <p:nvPicPr>
          <p:cNvPr id="10243" name="Picture 3"/>
          <p:cNvPicPr>
            <a:picLocks noChangeAspect="1" noChangeArrowheads="1"/>
          </p:cNvPicPr>
          <p:nvPr/>
        </p:nvPicPr>
        <p:blipFill>
          <a:blip r:embed="rId7" cstate="print"/>
          <a:srcRect/>
          <a:stretch>
            <a:fillRect/>
          </a:stretch>
        </p:blipFill>
        <p:spPr bwMode="auto">
          <a:xfrm>
            <a:off x="0" y="6453336"/>
            <a:ext cx="611560" cy="404664"/>
          </a:xfrm>
          <a:prstGeom prst="rect">
            <a:avLst/>
          </a:prstGeom>
          <a:noFill/>
          <a:ln w="9525">
            <a:noFill/>
            <a:miter lim="800000"/>
            <a:headEnd/>
            <a:tailEnd/>
          </a:ln>
        </p:spPr>
      </p:pic>
      <p:pic>
        <p:nvPicPr>
          <p:cNvPr id="10244" name="Picture 4"/>
          <p:cNvPicPr>
            <a:picLocks noChangeAspect="1" noChangeArrowheads="1"/>
          </p:cNvPicPr>
          <p:nvPr/>
        </p:nvPicPr>
        <p:blipFill>
          <a:blip r:embed="rId8" cstate="print"/>
          <a:srcRect/>
          <a:stretch>
            <a:fillRect/>
          </a:stretch>
        </p:blipFill>
        <p:spPr bwMode="auto">
          <a:xfrm>
            <a:off x="251520" y="3573016"/>
            <a:ext cx="8892480" cy="720080"/>
          </a:xfrm>
          <a:prstGeom prst="rect">
            <a:avLst/>
          </a:prstGeom>
          <a:noFill/>
          <a:ln w="9525">
            <a:noFill/>
            <a:miter lim="800000"/>
            <a:headEnd/>
            <a:tailEnd/>
          </a:ln>
        </p:spPr>
      </p:pic>
      <p:sp>
        <p:nvSpPr>
          <p:cNvPr id="12" name="مربع نص 11"/>
          <p:cNvSpPr txBox="1"/>
          <p:nvPr/>
        </p:nvSpPr>
        <p:spPr>
          <a:xfrm>
            <a:off x="1187624" y="1988840"/>
            <a:ext cx="7524328" cy="1077218"/>
          </a:xfrm>
          <a:prstGeom prst="rect">
            <a:avLst/>
          </a:prstGeom>
          <a:noFill/>
        </p:spPr>
        <p:txBody>
          <a:bodyPr wrap="square" rtlCol="0">
            <a:spAutoFit/>
          </a:bodyPr>
          <a:lstStyle/>
          <a:p>
            <a:r>
              <a:rPr lang="ar-AE" sz="3200" b="1" dirty="0"/>
              <a:t>جملتان اسميتان، يتكونان من المبتدأ والخبر، وهذا الحديث جاء على صيغة الإخبار والتقرير. </a:t>
            </a:r>
            <a:endParaRPr lang="en-US" sz="3200" b="1" dirty="0"/>
          </a:p>
        </p:txBody>
      </p:sp>
      <p:sp>
        <p:nvSpPr>
          <p:cNvPr id="13" name="مربع نص 12"/>
          <p:cNvSpPr txBox="1"/>
          <p:nvPr/>
        </p:nvSpPr>
        <p:spPr>
          <a:xfrm>
            <a:off x="1187624" y="4653136"/>
            <a:ext cx="7524328" cy="584775"/>
          </a:xfrm>
          <a:prstGeom prst="rect">
            <a:avLst/>
          </a:prstGeom>
          <a:noFill/>
        </p:spPr>
        <p:txBody>
          <a:bodyPr wrap="square" rtlCol="0">
            <a:spAutoFit/>
          </a:bodyPr>
          <a:lstStyle/>
          <a:p>
            <a:pPr algn="ctr"/>
            <a:r>
              <a:rPr lang="ar-AE" sz="3200" b="1" dirty="0"/>
              <a:t>المناقشة والحوار</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slide(fromBottom)">
                                      <p:cBhvr>
                                        <p:cTn id="12" dur="500"/>
                                        <p:tgtEl>
                                          <p:spTgt spid="1024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Bottom)">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23728" y="0"/>
            <a:ext cx="7020272" cy="5486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0" y="0"/>
            <a:ext cx="1457325" cy="46672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7020273" y="548680"/>
            <a:ext cx="2123728" cy="504056"/>
          </a:xfrm>
          <a:prstGeom prst="rect">
            <a:avLst/>
          </a:prstGeom>
          <a:noFill/>
          <a:ln w="9525">
            <a:noFill/>
            <a:miter lim="800000"/>
            <a:headEnd/>
            <a:tailEnd/>
          </a:ln>
        </p:spPr>
      </p:pic>
      <p:pic>
        <p:nvPicPr>
          <p:cNvPr id="11" name="Picture 4"/>
          <p:cNvPicPr>
            <a:picLocks noChangeAspect="1" noChangeArrowheads="1"/>
          </p:cNvPicPr>
          <p:nvPr/>
        </p:nvPicPr>
        <p:blipFill>
          <a:blip r:embed="rId5" cstate="print"/>
          <a:srcRect/>
          <a:stretch>
            <a:fillRect/>
          </a:stretch>
        </p:blipFill>
        <p:spPr bwMode="auto">
          <a:xfrm>
            <a:off x="4427984" y="548680"/>
            <a:ext cx="1725166" cy="472058"/>
          </a:xfrm>
          <a:prstGeom prst="rect">
            <a:avLst/>
          </a:prstGeom>
          <a:noFill/>
          <a:ln w="9525">
            <a:noFill/>
            <a:miter lim="800000"/>
            <a:headEnd/>
            <a:tailEnd/>
          </a:ln>
        </p:spPr>
      </p:pic>
      <p:pic>
        <p:nvPicPr>
          <p:cNvPr id="10243" name="Picture 3"/>
          <p:cNvPicPr>
            <a:picLocks noChangeAspect="1" noChangeArrowheads="1"/>
          </p:cNvPicPr>
          <p:nvPr/>
        </p:nvPicPr>
        <p:blipFill>
          <a:blip r:embed="rId6" cstate="print"/>
          <a:srcRect/>
          <a:stretch>
            <a:fillRect/>
          </a:stretch>
        </p:blipFill>
        <p:spPr bwMode="auto">
          <a:xfrm>
            <a:off x="0" y="6453336"/>
            <a:ext cx="611560" cy="404664"/>
          </a:xfrm>
          <a:prstGeom prst="rect">
            <a:avLst/>
          </a:prstGeom>
          <a:noFill/>
          <a:ln w="9525">
            <a:noFill/>
            <a:miter lim="800000"/>
            <a:headEnd/>
            <a:tailEnd/>
          </a:ln>
        </p:spPr>
      </p:pic>
      <p:pic>
        <p:nvPicPr>
          <p:cNvPr id="11266" name="Picture 2"/>
          <p:cNvPicPr>
            <a:picLocks noChangeAspect="1" noChangeArrowheads="1"/>
          </p:cNvPicPr>
          <p:nvPr/>
        </p:nvPicPr>
        <p:blipFill>
          <a:blip r:embed="rId7" cstate="print"/>
          <a:srcRect/>
          <a:stretch>
            <a:fillRect/>
          </a:stretch>
        </p:blipFill>
        <p:spPr bwMode="auto">
          <a:xfrm>
            <a:off x="1" y="1196752"/>
            <a:ext cx="9144000" cy="3528392"/>
          </a:xfrm>
          <a:prstGeom prst="rect">
            <a:avLst/>
          </a:prstGeom>
          <a:noFill/>
          <a:ln w="9525">
            <a:noFill/>
            <a:miter lim="800000"/>
            <a:headEnd/>
            <a:tailEnd/>
          </a:ln>
        </p:spPr>
      </p:pic>
      <p:sp>
        <p:nvSpPr>
          <p:cNvPr id="10" name="مربع نص 9"/>
          <p:cNvSpPr txBox="1"/>
          <p:nvPr/>
        </p:nvSpPr>
        <p:spPr>
          <a:xfrm>
            <a:off x="611560" y="692696"/>
            <a:ext cx="720080" cy="1107996"/>
          </a:xfrm>
          <a:prstGeom prst="rect">
            <a:avLst/>
          </a:prstGeom>
          <a:noFill/>
        </p:spPr>
        <p:txBody>
          <a:bodyPr wrap="square" rtlCol="0">
            <a:spAutoFit/>
          </a:bodyPr>
          <a:lstStyle/>
          <a:p>
            <a:endParaRPr lang="en-US" dirty="0"/>
          </a:p>
          <a:p>
            <a:r>
              <a:rPr lang="en-US" sz="4800" dirty="0">
                <a:solidFill>
                  <a:srgbClr val="FF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654</Words>
  <Application>Microsoft Office PowerPoint</Application>
  <PresentationFormat>On-screen Show (4:3)</PresentationFormat>
  <Paragraphs>50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سمة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MOE UAE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admin</dc:creator>
  <cp:lastModifiedBy>asifhammoud1978@gmail.com</cp:lastModifiedBy>
  <cp:revision>21</cp:revision>
  <dcterms:created xsi:type="dcterms:W3CDTF">2017-10-04T09:45:47Z</dcterms:created>
  <dcterms:modified xsi:type="dcterms:W3CDTF">2024-09-04T20:53:01Z</dcterms:modified>
</cp:coreProperties>
</file>