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sldIdLst>
    <p:sldId id="292" r:id="rId3"/>
    <p:sldId id="293" r:id="rId4"/>
    <p:sldId id="290" r:id="rId5"/>
    <p:sldId id="291" r:id="rId6"/>
    <p:sldId id="294" r:id="rId7"/>
    <p:sldId id="258" r:id="rId8"/>
    <p:sldId id="259" r:id="rId9"/>
    <p:sldId id="278" r:id="rId10"/>
    <p:sldId id="279" r:id="rId11"/>
    <p:sldId id="280" r:id="rId12"/>
    <p:sldId id="281" r:id="rId13"/>
    <p:sldId id="265" r:id="rId14"/>
    <p:sldId id="266" r:id="rId15"/>
    <p:sldId id="282" r:id="rId16"/>
    <p:sldId id="283" r:id="rId17"/>
    <p:sldId id="284" r:id="rId18"/>
    <p:sldId id="268" r:id="rId19"/>
    <p:sldId id="269" r:id="rId20"/>
    <p:sldId id="270" r:id="rId21"/>
    <p:sldId id="285" r:id="rId22"/>
    <p:sldId id="271" r:id="rId23"/>
    <p:sldId id="286" r:id="rId24"/>
    <p:sldId id="288" r:id="rId25"/>
    <p:sldId id="273" r:id="rId26"/>
    <p:sldId id="274" r:id="rId27"/>
    <p:sldId id="287" r:id="rId28"/>
    <p:sldId id="27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FA0A2-426E-4BEA-94E8-D25235AC0DC7}"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05FEEF-ECAA-419D-9283-8C72D1DBC2B8}" type="slidenum">
              <a:rPr lang="en-US" smtClean="0"/>
              <a:t>‹#›</a:t>
            </a:fld>
            <a:endParaRPr lang="en-US"/>
          </a:p>
        </p:txBody>
      </p:sp>
    </p:spTree>
    <p:extLst>
      <p:ext uri="{BB962C8B-B14F-4D97-AF65-F5344CB8AC3E}">
        <p14:creationId xmlns:p14="http://schemas.microsoft.com/office/powerpoint/2010/main" val="3114618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05FEEF-ECAA-419D-9283-8C72D1DBC2B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311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27AC4-5A03-EF2A-B2B5-58AE8BD31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AAFE1-3B23-C8C9-385C-7898F6F7DB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C6E5EAF-93DE-43A8-55CC-526D35A4B2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94AD66-880A-7714-E2CF-B56BB501409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05FEEF-ECAA-419D-9283-8C72D1DBC2B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45027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F5298-441A-C61C-A455-D9B42B779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B3B11D-DD50-F4A9-F37D-EDB636CF89D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AAA264-72FD-DB93-722F-B72D49C7C5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8F3FAD-DB8B-E03B-EB61-1AF2AE606B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05FEEF-ECAA-419D-9283-8C72D1DBC2B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58564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4C310-87A6-F3BD-7EDE-32904B7718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635291-0125-9EB8-5862-67FB6522ED3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0C6361-FCFD-FB38-CB65-EB27CE5FB2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0DEE29-9124-EBFF-6B51-C26E47F77A8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05FEEF-ECAA-419D-9283-8C72D1DBC2B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65268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70E6E-5746-23DF-7CEC-ABE83B16E6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1253A-5961-DE5E-17F8-44170E1679B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63C219E-4161-FC50-3E55-F2E38A0EA3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2D27F9-B3C5-FD79-2397-DB6FC15A5A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05FEEF-ECAA-419D-9283-8C72D1DBC2B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25492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F279A-7F89-188C-E83F-EA55FA9640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449A27-1AE2-D8D2-39E8-83A4288681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837E35-B673-9D7C-47FE-112AC22D9A10}"/>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294A2D1A-AA5A-8999-FD1E-CD1E122BA3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7C532-192F-65DD-F5E1-F1A503F655C3}"/>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4207418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1CFCC-8820-EA85-275B-4FC0EF284C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1287EE-F5C6-C1C8-BF41-AB00D27E17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CE28C-84F1-6E1C-63DE-A30DB1FB960B}"/>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6957B67B-76A7-A4E1-613C-9BF4AA64C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DCE7F1-9D82-2F77-53CC-5ED55D0CC900}"/>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1556847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F16F9-A345-82F6-118D-3ABAEA16F9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FB31DA-59B8-C11F-5BC2-850C147E2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EA5B44-4264-C7F0-2976-D7ABDCD9F021}"/>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E91B3285-85AD-46FC-6DA0-AB62B8EEE0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A968EF-AF96-ADE7-E601-087DB13142F0}"/>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1965640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49101" y="1956634"/>
            <a:ext cx="10652964" cy="1897613"/>
          </a:xfrm>
          <a:noFill/>
          <a:effectLst>
            <a:outerShdw blurRad="50800" dist="38100" dir="2700000" algn="tl" rotWithShape="0">
              <a:prstClr val="black">
                <a:alpha val="40000"/>
              </a:prstClr>
            </a:outerShdw>
          </a:effectLst>
        </p:spPr>
        <p:txBody>
          <a:bodyPr>
            <a:normAutofit/>
          </a:bodyPr>
          <a:lstStyle>
            <a:lvl1pPr algn="r">
              <a:defRPr sz="48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939273" y="3854258"/>
            <a:ext cx="10633977" cy="914388"/>
          </a:xfrm>
        </p:spPr>
        <p:txBody>
          <a:bodyPr>
            <a:normAutofit/>
          </a:bodyPr>
          <a:lstStyle>
            <a:lvl1pPr marL="0" indent="0" algn="r">
              <a:buNone/>
              <a:defRPr sz="3733" b="0" i="0">
                <a:solidFill>
                  <a:srgbClr val="D8AD8C"/>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39868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69123" y="436764"/>
            <a:ext cx="10994760" cy="1018035"/>
          </a:xfrm>
        </p:spPr>
        <p:txBody>
          <a:bodyPr>
            <a:normAutofit/>
          </a:bodyPr>
          <a:lstStyle>
            <a:lvl1pPr algn="r">
              <a:defRPr sz="48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69124" y="1681316"/>
            <a:ext cx="10994760" cy="4369160"/>
          </a:xfrm>
        </p:spPr>
        <p:txBody>
          <a:bodyPr/>
          <a:lstStyle>
            <a:lvl1pPr algn="l">
              <a:defRPr sz="3733">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586043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8065" y="620707"/>
            <a:ext cx="9173496" cy="967132"/>
          </a:xfrm>
        </p:spPr>
        <p:txBody>
          <a:bodyPr>
            <a:normAutofit/>
          </a:bodyPr>
          <a:lstStyle>
            <a:lvl1pPr algn="l">
              <a:defRPr sz="48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458065" y="1638741"/>
            <a:ext cx="9173496" cy="4681415"/>
          </a:xfrm>
        </p:spPr>
        <p:txBody>
          <a:bodyPr/>
          <a:lstStyle>
            <a:lvl1pPr>
              <a:defRPr sz="3733">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34919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347348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678973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00424" y="322864"/>
            <a:ext cx="10791153" cy="1018033"/>
          </a:xfrm>
        </p:spPr>
        <p:txBody>
          <a:bodyPr>
            <a:normAutofit/>
          </a:bodyPr>
          <a:lstStyle>
            <a:lvl1pPr algn="r">
              <a:defRPr sz="48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715839" y="2128713"/>
            <a:ext cx="5386917" cy="639763"/>
          </a:xfrm>
        </p:spPr>
        <p:txBody>
          <a:bodyPr anchor="b"/>
          <a:lstStyle>
            <a:lvl1pPr marL="0" indent="0" algn="ctr">
              <a:buNone/>
              <a:defRPr sz="3200" b="1">
                <a:solidFill>
                  <a:schemeClr val="tx1"/>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4" name="Content Placeholder 3"/>
          <p:cNvSpPr>
            <a:spLocks noGrp="1"/>
          </p:cNvSpPr>
          <p:nvPr>
            <p:ph sz="half" idx="2"/>
          </p:nvPr>
        </p:nvSpPr>
        <p:spPr>
          <a:xfrm>
            <a:off x="715839" y="2758576"/>
            <a:ext cx="5386917" cy="3035059"/>
          </a:xfrm>
        </p:spPr>
        <p:txBody>
          <a:bodyPr/>
          <a:lstStyle>
            <a:lvl1pPr algn="ctr">
              <a:defRPr sz="3200">
                <a:solidFill>
                  <a:schemeClr val="tx1"/>
                </a:solidFill>
              </a:defRPr>
            </a:lvl1pPr>
            <a:lvl2pPr algn="ctr">
              <a:defRPr sz="2667">
                <a:solidFill>
                  <a:schemeClr val="tx1"/>
                </a:solidFill>
              </a:defRPr>
            </a:lvl2pPr>
            <a:lvl3pPr algn="ctr">
              <a:defRPr sz="2400">
                <a:solidFill>
                  <a:schemeClr val="tx1"/>
                </a:solidFill>
              </a:defRPr>
            </a:lvl3pPr>
            <a:lvl4pPr algn="ctr">
              <a:defRPr sz="2133">
                <a:solidFill>
                  <a:schemeClr val="tx1"/>
                </a:solidFill>
              </a:defRPr>
            </a:lvl4pPr>
            <a:lvl5pPr algn="ctr">
              <a:defRPr sz="2133">
                <a:solidFill>
                  <a:schemeClr val="tx1"/>
                </a:solidFill>
              </a:defRPr>
            </a:lvl5pPr>
            <a:lvl6pPr>
              <a:defRPr sz="2133"/>
            </a:lvl6pPr>
            <a:lvl7pPr>
              <a:defRPr sz="2133"/>
            </a:lvl7pPr>
            <a:lvl8pPr>
              <a:defRPr sz="2133"/>
            </a:lvl8pPr>
            <a:lvl9pPr>
              <a:defRPr sz="21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96001" y="2128713"/>
            <a:ext cx="5389033" cy="639763"/>
          </a:xfrm>
        </p:spPr>
        <p:txBody>
          <a:bodyPr anchor="b"/>
          <a:lstStyle>
            <a:lvl1pPr marL="0" indent="0" algn="ctr">
              <a:buNone/>
              <a:defRPr sz="3200" b="1">
                <a:solidFill>
                  <a:schemeClr val="tx1"/>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6" name="Content Placeholder 5"/>
          <p:cNvSpPr>
            <a:spLocks noGrp="1"/>
          </p:cNvSpPr>
          <p:nvPr>
            <p:ph sz="quarter" idx="4"/>
          </p:nvPr>
        </p:nvSpPr>
        <p:spPr>
          <a:xfrm>
            <a:off x="6096001" y="2758576"/>
            <a:ext cx="5389033" cy="3035059"/>
          </a:xfrm>
        </p:spPr>
        <p:txBody>
          <a:bodyPr/>
          <a:lstStyle>
            <a:lvl1pPr algn="ctr">
              <a:defRPr sz="3200">
                <a:solidFill>
                  <a:schemeClr val="tx1"/>
                </a:solidFill>
              </a:defRPr>
            </a:lvl1pPr>
            <a:lvl2pPr algn="ctr">
              <a:defRPr sz="2667">
                <a:solidFill>
                  <a:schemeClr val="tx1"/>
                </a:solidFill>
              </a:defRPr>
            </a:lvl2pPr>
            <a:lvl3pPr algn="ctr">
              <a:defRPr sz="2400">
                <a:solidFill>
                  <a:schemeClr val="tx1"/>
                </a:solidFill>
              </a:defRPr>
            </a:lvl3pPr>
            <a:lvl4pPr algn="ctr">
              <a:defRPr sz="2133">
                <a:solidFill>
                  <a:schemeClr val="tx1"/>
                </a:solidFill>
              </a:defRPr>
            </a:lvl4pPr>
            <a:lvl5pPr algn="ctr">
              <a:defRPr sz="2133">
                <a:solidFill>
                  <a:schemeClr val="tx1"/>
                </a:solidFill>
              </a:defRPr>
            </a:lvl5pPr>
            <a:lvl6pPr>
              <a:defRPr sz="2133"/>
            </a:lvl6pPr>
            <a:lvl7pPr>
              <a:defRPr sz="2133"/>
            </a:lvl7pPr>
            <a:lvl8pPr>
              <a:defRPr sz="2133"/>
            </a:lvl8pPr>
            <a:lvl9pPr>
              <a:defRPr sz="21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5438059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0957607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51026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0D227-BEA7-F007-3147-330FD4FD8A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B7622C-EC98-1A5C-84B0-CFA1E512CE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56AFE4-7C0B-EFDA-3F0C-A04F63ACFFA8}"/>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9EEF131E-724E-E981-FC2D-5C5C70C30D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3EBADF-8F4D-A375-7557-9C8C3E9F43EE}"/>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2339015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6941860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552383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901764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5077967" y="3101618"/>
            <a:ext cx="1951712" cy="70261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292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C32F-9D2D-77EA-4BFC-B8B6959ED3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6A5558-B9F7-BFCE-AEC2-CA00C78D4E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5241D3-8C88-1CE2-9D02-E16A21C18433}"/>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F0B79899-BC35-B6DD-5121-DFA96A9B3D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8E8291-0ABF-0D8F-84FE-D56A07088B7A}"/>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377205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50276-E4D6-95FF-F0B8-DD03009A78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F4B31B-7AE9-EA52-942D-C5A41E6C8F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1D5AE7-7086-2F68-013F-51ABF5B61D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CA397A-CFE7-8A4C-BC9B-D15911174735}"/>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6" name="Footer Placeholder 5">
            <a:extLst>
              <a:ext uri="{FF2B5EF4-FFF2-40B4-BE49-F238E27FC236}">
                <a16:creationId xmlns:a16="http://schemas.microsoft.com/office/drawing/2014/main" id="{02D293B2-0E3A-27C1-15D0-1E90E28AF6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17188F-1A32-C705-B80B-D4DA9BBB4A7C}"/>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937263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239D4-FF20-0FC5-E0BC-2FE5FAFE42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C71978-4642-E372-A1B3-AC3B9F6CA5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8C4505-24AC-CE52-74CD-C0AA276E7C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0035A4-98DD-3064-CF24-056B10CBF3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CB56F3-CCF6-BD2B-3426-0E9D98408E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58CD63-08F1-4F4F-BD7D-9FB08A0E1AEE}"/>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8" name="Footer Placeholder 7">
            <a:extLst>
              <a:ext uri="{FF2B5EF4-FFF2-40B4-BE49-F238E27FC236}">
                <a16:creationId xmlns:a16="http://schemas.microsoft.com/office/drawing/2014/main" id="{1156CA4F-3855-49C2-FD3A-A68CF03C01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EC713E-0568-DC32-C18F-99F3DBE5F39F}"/>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894242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551B4-94F8-CE0E-05AB-8409D8717D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38360A-A171-8D63-9598-9950E0E2591C}"/>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4" name="Footer Placeholder 3">
            <a:extLst>
              <a:ext uri="{FF2B5EF4-FFF2-40B4-BE49-F238E27FC236}">
                <a16:creationId xmlns:a16="http://schemas.microsoft.com/office/drawing/2014/main" id="{92BF7944-3682-FAFA-1F40-D42B2A70DB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D1FA5E-2E82-9E34-F272-59244B6392A4}"/>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643592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3D06D8-B44A-8143-0089-F6B2307AE30E}"/>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3" name="Footer Placeholder 2">
            <a:extLst>
              <a:ext uri="{FF2B5EF4-FFF2-40B4-BE49-F238E27FC236}">
                <a16:creationId xmlns:a16="http://schemas.microsoft.com/office/drawing/2014/main" id="{7E0342C7-6B5F-D758-EC27-6EE4090B45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4AF425-10F0-5B8B-4145-A65C35B60D7B}"/>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2994966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01296-0F23-0C32-C2A6-907D9F165D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2E84EF-617B-AE0B-1B2F-550B849250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7FDA7B-1268-3370-55FD-A7B1CF8EAB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EAD7FF-B260-71F1-8CCA-E28DB312988A}"/>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6" name="Footer Placeholder 5">
            <a:extLst>
              <a:ext uri="{FF2B5EF4-FFF2-40B4-BE49-F238E27FC236}">
                <a16:creationId xmlns:a16="http://schemas.microsoft.com/office/drawing/2014/main" id="{82D2DB47-C0DE-75C7-095F-3E2DFCDACD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C8191A-AD52-E06D-3DBB-00975AC11415}"/>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173563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27BA-F813-F63C-FC58-2DD1562A6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40FBD4-64AE-24E0-B060-4A0881E3B0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EF18D0-C029-E83F-57AA-040C2E9B2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8171F0-4EFA-FD47-C8CD-44F383889BC3}"/>
              </a:ext>
            </a:extLst>
          </p:cNvPr>
          <p:cNvSpPr>
            <a:spLocks noGrp="1"/>
          </p:cNvSpPr>
          <p:nvPr>
            <p:ph type="dt" sz="half" idx="10"/>
          </p:nvPr>
        </p:nvSpPr>
        <p:spPr/>
        <p:txBody>
          <a:bodyPr/>
          <a:lstStyle/>
          <a:p>
            <a:fld id="{23715024-3793-4F67-9181-D78F46547860}" type="datetimeFigureOut">
              <a:rPr lang="en-US" smtClean="0"/>
              <a:t>11/24/2025</a:t>
            </a:fld>
            <a:endParaRPr lang="en-US"/>
          </a:p>
        </p:txBody>
      </p:sp>
      <p:sp>
        <p:nvSpPr>
          <p:cNvPr id="6" name="Footer Placeholder 5">
            <a:extLst>
              <a:ext uri="{FF2B5EF4-FFF2-40B4-BE49-F238E27FC236}">
                <a16:creationId xmlns:a16="http://schemas.microsoft.com/office/drawing/2014/main" id="{8ED8F767-A95C-733B-3D68-16D884EF42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CF00FB-16C9-827B-26CF-40436F8606C7}"/>
              </a:ext>
            </a:extLst>
          </p:cNvPr>
          <p:cNvSpPr>
            <a:spLocks noGrp="1"/>
          </p:cNvSpPr>
          <p:nvPr>
            <p:ph type="sldNum" sz="quarter" idx="12"/>
          </p:nvPr>
        </p:nvSpPr>
        <p:spPr/>
        <p:txBody>
          <a:bodyPr/>
          <a:lstStyle/>
          <a:p>
            <a:fld id="{A0DFFE81-5150-4048-89BA-13A05F8E60E9}" type="slidenum">
              <a:rPr lang="en-US" smtClean="0"/>
              <a:t>‹#›</a:t>
            </a:fld>
            <a:endParaRPr lang="en-US"/>
          </a:p>
        </p:txBody>
      </p:sp>
    </p:spTree>
    <p:extLst>
      <p:ext uri="{BB962C8B-B14F-4D97-AF65-F5344CB8AC3E}">
        <p14:creationId xmlns:p14="http://schemas.microsoft.com/office/powerpoint/2010/main" val="571832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879BF3-75E5-55B2-F8BC-A24FBEC5FE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96424F-891B-9143-B2F2-51D285E63C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C2C7F0-73B2-55BD-958F-85DDF55602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3715024-3793-4F67-9181-D78F46547860}" type="datetimeFigureOut">
              <a:rPr lang="en-US" smtClean="0"/>
              <a:t>11/24/2025</a:t>
            </a:fld>
            <a:endParaRPr lang="en-US"/>
          </a:p>
        </p:txBody>
      </p:sp>
      <p:sp>
        <p:nvSpPr>
          <p:cNvPr id="5" name="Footer Placeholder 4">
            <a:extLst>
              <a:ext uri="{FF2B5EF4-FFF2-40B4-BE49-F238E27FC236}">
                <a16:creationId xmlns:a16="http://schemas.microsoft.com/office/drawing/2014/main" id="{C690033A-C572-E5F5-7CE6-E70103AE4E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8D19755-B648-CF0B-6BE5-57496E0EB3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DFFE81-5150-4048-89BA-13A05F8E60E9}" type="slidenum">
              <a:rPr lang="en-US" smtClean="0"/>
              <a:t>‹#›</a:t>
            </a:fld>
            <a:endParaRPr lang="en-US"/>
          </a:p>
        </p:txBody>
      </p:sp>
    </p:spTree>
    <p:extLst>
      <p:ext uri="{BB962C8B-B14F-4D97-AF65-F5344CB8AC3E}">
        <p14:creationId xmlns:p14="http://schemas.microsoft.com/office/powerpoint/2010/main" val="387263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74F12-AA26-4AC8-9962-C36BB8F32554}" type="datetimeFigureOut">
              <a:rPr lang="en-US" smtClean="0"/>
              <a:pPr/>
              <a:t>11/24/2025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12200" y="6951663"/>
            <a:ext cx="11186167" cy="666977"/>
          </a:xfrm>
          <a:prstGeom prst="rect">
            <a:avLst/>
          </a:prstGeom>
          <a:noFill/>
        </p:spPr>
        <p:txBody>
          <a:bodyPr wrap="square" rtlCol="0">
            <a:spAutoFit/>
          </a:bodyPr>
          <a:lstStyle/>
          <a:p>
            <a:r>
              <a:rPr lang="en-US" sz="1867" dirty="0">
                <a:solidFill>
                  <a:schemeClr val="bg1">
                    <a:lumMod val="65000"/>
                  </a:schemeClr>
                </a:solidFill>
              </a:rPr>
              <a:t>This presentation uses a free template provided by FPPT.com</a:t>
            </a:r>
          </a:p>
          <a:p>
            <a:r>
              <a:rPr lang="en-US" sz="1867" dirty="0">
                <a:solidFill>
                  <a:schemeClr val="bg1">
                    <a:lumMod val="65000"/>
                  </a:schemeClr>
                </a:solidFill>
              </a:rPr>
              <a:t>www.free-power-point-templates.com</a:t>
            </a:r>
          </a:p>
        </p:txBody>
      </p:sp>
    </p:spTree>
    <p:extLst>
      <p:ext uri="{BB962C8B-B14F-4D97-AF65-F5344CB8AC3E}">
        <p14:creationId xmlns:p14="http://schemas.microsoft.com/office/powerpoint/2010/main" val="250293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jp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hyperlink" Target="https://t.me/English_WithAliHassan" TargetMode="External"/><Relationship Id="rId5" Type="http://schemas.openxmlformats.org/officeDocument/2006/relationships/hyperlink" Target="https://shorturl.at/NshZg" TargetMode="Externa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t="-12000" b="-1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BA31E-4BED-5353-282C-6FF58BDBA678}"/>
              </a:ext>
            </a:extLst>
          </p:cNvPr>
          <p:cNvSpPr>
            <a:spLocks noGrp="1"/>
          </p:cNvSpPr>
          <p:nvPr>
            <p:ph type="ctrTitle"/>
          </p:nvPr>
        </p:nvSpPr>
        <p:spPr>
          <a:xfrm>
            <a:off x="1168195" y="811246"/>
            <a:ext cx="10204655" cy="1193800"/>
          </a:xfrm>
        </p:spPr>
        <p:txBody>
          <a:bodyPr>
            <a:noAutofit/>
          </a:bodyPr>
          <a:lstStyle/>
          <a:p>
            <a:r>
              <a:rPr lang="en-US" sz="6600" dirty="0">
                <a:latin typeface="Congenial SemiBold" panose="02000503040000020004" pitchFamily="2" charset="0"/>
              </a:rPr>
              <a:t>Quick EOT 1 Exam Review</a:t>
            </a:r>
          </a:p>
        </p:txBody>
      </p:sp>
      <p:sp>
        <p:nvSpPr>
          <p:cNvPr id="3" name="Subtitle 2">
            <a:extLst>
              <a:ext uri="{FF2B5EF4-FFF2-40B4-BE49-F238E27FC236}">
                <a16:creationId xmlns:a16="http://schemas.microsoft.com/office/drawing/2014/main" id="{E5F1C26D-B59D-B4B3-9015-492B1984A8A7}"/>
              </a:ext>
            </a:extLst>
          </p:cNvPr>
          <p:cNvSpPr>
            <a:spLocks noGrp="1"/>
          </p:cNvSpPr>
          <p:nvPr>
            <p:ph type="subTitle" idx="1"/>
          </p:nvPr>
        </p:nvSpPr>
        <p:spPr>
          <a:xfrm>
            <a:off x="2787446" y="2416867"/>
            <a:ext cx="6373760" cy="797385"/>
          </a:xfrm>
        </p:spPr>
        <p:txBody>
          <a:bodyPr>
            <a:normAutofit fontScale="85000" lnSpcReduction="10000"/>
          </a:bodyPr>
          <a:lstStyle/>
          <a:p>
            <a:r>
              <a:rPr lang="en-US" sz="4000" b="1" dirty="0">
                <a:solidFill>
                  <a:srgbClr val="C00000"/>
                </a:solidFill>
                <a:latin typeface="Congenial" panose="02000503040000020004" pitchFamily="2" charset="0"/>
              </a:rPr>
              <a:t>1</a:t>
            </a:r>
            <a:r>
              <a:rPr lang="ar-AE" sz="4000" b="1" dirty="0">
                <a:solidFill>
                  <a:srgbClr val="C00000"/>
                </a:solidFill>
                <a:latin typeface="Congenial" panose="02000503040000020004" pitchFamily="2" charset="0"/>
              </a:rPr>
              <a:t>1</a:t>
            </a:r>
            <a:r>
              <a:rPr lang="en-US" sz="4000" b="1" dirty="0">
                <a:solidFill>
                  <a:srgbClr val="C00000"/>
                </a:solidFill>
                <a:latin typeface="Congenial" panose="02000503040000020004" pitchFamily="2" charset="0"/>
              </a:rPr>
              <a:t> ADVANCED &amp; 12 GENERAL</a:t>
            </a:r>
            <a:r>
              <a:rPr lang="ar-AE" sz="4000" b="1" dirty="0">
                <a:solidFill>
                  <a:srgbClr val="C00000"/>
                </a:solidFill>
                <a:latin typeface="Congenial" panose="02000503040000020004" pitchFamily="2" charset="0"/>
              </a:rPr>
              <a:t> </a:t>
            </a:r>
            <a:endParaRPr lang="en-US" sz="4000" b="1" dirty="0">
              <a:solidFill>
                <a:srgbClr val="C00000"/>
              </a:solidFill>
              <a:latin typeface="Congenial" panose="02000503040000020004" pitchFamily="2" charset="0"/>
            </a:endParaRPr>
          </a:p>
        </p:txBody>
      </p:sp>
      <p:pic>
        <p:nvPicPr>
          <p:cNvPr id="4" name="Picture 3">
            <a:extLst>
              <a:ext uri="{FF2B5EF4-FFF2-40B4-BE49-F238E27FC236}">
                <a16:creationId xmlns:a16="http://schemas.microsoft.com/office/drawing/2014/main" id="{E22224A3-BC03-722B-036E-B781E867810B}"/>
              </a:ext>
            </a:extLst>
          </p:cNvPr>
          <p:cNvPicPr>
            <a:picLocks noChangeAspect="1"/>
          </p:cNvPicPr>
          <p:nvPr/>
        </p:nvPicPr>
        <p:blipFill>
          <a:blip r:embed="rId3"/>
          <a:stretch>
            <a:fillRect/>
          </a:stretch>
        </p:blipFill>
        <p:spPr>
          <a:xfrm>
            <a:off x="1961536" y="5174402"/>
            <a:ext cx="825910" cy="825910"/>
          </a:xfrm>
          <a:prstGeom prst="rect">
            <a:avLst/>
          </a:prstGeom>
        </p:spPr>
      </p:pic>
      <p:pic>
        <p:nvPicPr>
          <p:cNvPr id="7" name="Picture 6">
            <a:extLst>
              <a:ext uri="{FF2B5EF4-FFF2-40B4-BE49-F238E27FC236}">
                <a16:creationId xmlns:a16="http://schemas.microsoft.com/office/drawing/2014/main" id="{8738C203-2152-6677-6A2E-C41D66AE9961}"/>
              </a:ext>
            </a:extLst>
          </p:cNvPr>
          <p:cNvPicPr>
            <a:picLocks noChangeAspect="1"/>
          </p:cNvPicPr>
          <p:nvPr/>
        </p:nvPicPr>
        <p:blipFill>
          <a:blip r:embed="rId4"/>
          <a:stretch>
            <a:fillRect/>
          </a:stretch>
        </p:blipFill>
        <p:spPr>
          <a:xfrm>
            <a:off x="9839631" y="5127875"/>
            <a:ext cx="825909" cy="738045"/>
          </a:xfrm>
          <a:prstGeom prst="rect">
            <a:avLst/>
          </a:prstGeom>
        </p:spPr>
      </p:pic>
      <p:sp>
        <p:nvSpPr>
          <p:cNvPr id="9" name="TextBox 8">
            <a:extLst>
              <a:ext uri="{FF2B5EF4-FFF2-40B4-BE49-F238E27FC236}">
                <a16:creationId xmlns:a16="http://schemas.microsoft.com/office/drawing/2014/main" id="{9E877EAE-341F-C92D-08E5-A6214EFA0421}"/>
              </a:ext>
            </a:extLst>
          </p:cNvPr>
          <p:cNvSpPr txBox="1"/>
          <p:nvPr/>
        </p:nvSpPr>
        <p:spPr>
          <a:xfrm>
            <a:off x="7489108" y="6048710"/>
            <a:ext cx="4406080" cy="563424"/>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hlinkClick r:id="rId5">
                  <a:extLst>
                    <a:ext uri="{A12FA001-AC4F-418D-AE19-62706E023703}">
                      <ahyp:hlinkClr xmlns:ahyp="http://schemas.microsoft.com/office/drawing/2018/hyperlinkcolor" val="tx"/>
                    </a:ext>
                  </a:extLst>
                </a:hlinkClick>
              </a:rPr>
              <a:t>https://shorturl.at/NshZg</a:t>
            </a:r>
            <a:endPar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endParaRPr>
          </a:p>
        </p:txBody>
      </p:sp>
      <p:sp>
        <p:nvSpPr>
          <p:cNvPr id="10" name="Subtitle 2">
            <a:extLst>
              <a:ext uri="{FF2B5EF4-FFF2-40B4-BE49-F238E27FC236}">
                <a16:creationId xmlns:a16="http://schemas.microsoft.com/office/drawing/2014/main" id="{C6D5C4F0-408B-3E65-AB1C-D9C136AE89F7}"/>
              </a:ext>
            </a:extLst>
          </p:cNvPr>
          <p:cNvSpPr txBox="1">
            <a:spLocks/>
          </p:cNvSpPr>
          <p:nvPr/>
        </p:nvSpPr>
        <p:spPr>
          <a:xfrm>
            <a:off x="3379840" y="5174402"/>
            <a:ext cx="5781366" cy="79738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1" i="0" u="none" strike="noStrike" kern="1200" cap="none" spc="0" normalizeH="0" baseline="0" noProof="0" dirty="0">
                <a:ln>
                  <a:noFill/>
                </a:ln>
                <a:solidFill>
                  <a:srgbClr val="C00000"/>
                </a:solidFill>
                <a:effectLst/>
                <a:uLnTx/>
                <a:uFillTx/>
                <a:latin typeface="Congenial" panose="02000503040000020004" pitchFamily="2" charset="0"/>
                <a:ea typeface="+mn-ea"/>
                <a:cs typeface="+mn-cs"/>
              </a:rPr>
              <a:t>English With Ali Hassan</a:t>
            </a:r>
          </a:p>
        </p:txBody>
      </p:sp>
      <p:sp>
        <p:nvSpPr>
          <p:cNvPr id="5" name="TextBox 4">
            <a:extLst>
              <a:ext uri="{FF2B5EF4-FFF2-40B4-BE49-F238E27FC236}">
                <a16:creationId xmlns:a16="http://schemas.microsoft.com/office/drawing/2014/main" id="{864056A1-52AC-EB30-C7DB-9B03E886EFA9}"/>
              </a:ext>
            </a:extLst>
          </p:cNvPr>
          <p:cNvSpPr txBox="1"/>
          <p:nvPr/>
        </p:nvSpPr>
        <p:spPr>
          <a:xfrm>
            <a:off x="78657" y="6068812"/>
            <a:ext cx="6098458"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hlinkClick r:id="rId6">
                  <a:extLst>
                    <a:ext uri="{A12FA001-AC4F-418D-AE19-62706E023703}">
                      <ahyp:hlinkClr xmlns:ahyp="http://schemas.microsoft.com/office/drawing/2018/hyperlinkcolor" val="tx"/>
                    </a:ext>
                  </a:extLst>
                </a:hlinkClick>
              </a:rPr>
              <a:t>https://t.me/English_WithAliHassan</a:t>
            </a:r>
            <a:r>
              <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rPr>
              <a:t> </a:t>
            </a:r>
          </a:p>
        </p:txBody>
      </p:sp>
      <p:pic>
        <p:nvPicPr>
          <p:cNvPr id="8" name="Picture 7" descr="A blue background with text and a book&#10;&#10;AI-generated content may be incorrect.">
            <a:extLst>
              <a:ext uri="{FF2B5EF4-FFF2-40B4-BE49-F238E27FC236}">
                <a16:creationId xmlns:a16="http://schemas.microsoft.com/office/drawing/2014/main" id="{1A3031D9-99E4-110A-6615-8A5834D79C85}"/>
              </a:ext>
            </a:extLst>
          </p:cNvPr>
          <p:cNvPicPr>
            <a:picLocks noChangeAspect="1"/>
          </p:cNvPicPr>
          <p:nvPr/>
        </p:nvPicPr>
        <p:blipFill>
          <a:blip r:embed="rId7">
            <a:extLst>
              <a:ext uri="{28A0092B-C50C-407E-A947-70E740481C1C}">
                <a14:useLocalDpi xmlns:a14="http://schemas.microsoft.com/office/drawing/2010/main" val="0"/>
              </a:ext>
            </a:extLst>
          </a:blip>
          <a:srcRect t="5806" r="2330"/>
          <a:stretch>
            <a:fillRect/>
          </a:stretch>
        </p:blipFill>
        <p:spPr>
          <a:xfrm>
            <a:off x="4572000" y="2835426"/>
            <a:ext cx="2917108" cy="2449448"/>
          </a:xfrm>
          <a:prstGeom prst="ellipse">
            <a:avLst/>
          </a:prstGeom>
          <a:ln>
            <a:noFill/>
          </a:ln>
          <a:effectLst>
            <a:softEdge rad="112500"/>
          </a:effectLst>
        </p:spPr>
      </p:pic>
    </p:spTree>
    <p:extLst>
      <p:ext uri="{BB962C8B-B14F-4D97-AF65-F5344CB8AC3E}">
        <p14:creationId xmlns:p14="http://schemas.microsoft.com/office/powerpoint/2010/main" val="1372868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5C444-E213-CFA1-6A3E-91E6C122473E}"/>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33DA64B9-F79E-2F38-2256-6D09EA2951C3}"/>
              </a:ext>
            </a:extLst>
          </p:cNvPr>
          <p:cNvGraphicFramePr>
            <a:graphicFrameLocks noGrp="1"/>
          </p:cNvGraphicFramePr>
          <p:nvPr>
            <p:ph idx="1"/>
            <p:extLst>
              <p:ext uri="{D42A27DB-BD31-4B8C-83A1-F6EECF244321}">
                <p14:modId xmlns:p14="http://schemas.microsoft.com/office/powerpoint/2010/main" val="1065017670"/>
              </p:ext>
            </p:extLst>
          </p:nvPr>
        </p:nvGraphicFramePr>
        <p:xfrm>
          <a:off x="634180" y="792277"/>
          <a:ext cx="11076039" cy="5869526"/>
        </p:xfrm>
        <a:graphic>
          <a:graphicData uri="http://schemas.openxmlformats.org/drawingml/2006/table">
            <a:tbl>
              <a:tblPr firstRow="1" bandRow="1">
                <a:tableStyleId>{ED083AE6-46FA-4A59-8FB0-9F97EB10719F}</a:tableStyleId>
              </a:tblPr>
              <a:tblGrid>
                <a:gridCol w="2215207">
                  <a:extLst>
                    <a:ext uri="{9D8B030D-6E8A-4147-A177-3AD203B41FA5}">
                      <a16:colId xmlns:a16="http://schemas.microsoft.com/office/drawing/2014/main" val="3508598356"/>
                    </a:ext>
                  </a:extLst>
                </a:gridCol>
                <a:gridCol w="1575128">
                  <a:extLst>
                    <a:ext uri="{9D8B030D-6E8A-4147-A177-3AD203B41FA5}">
                      <a16:colId xmlns:a16="http://schemas.microsoft.com/office/drawing/2014/main" val="1515465424"/>
                    </a:ext>
                  </a:extLst>
                </a:gridCol>
                <a:gridCol w="7285704">
                  <a:extLst>
                    <a:ext uri="{9D8B030D-6E8A-4147-A177-3AD203B41FA5}">
                      <a16:colId xmlns:a16="http://schemas.microsoft.com/office/drawing/2014/main" val="978667631"/>
                    </a:ext>
                  </a:extLst>
                </a:gridCol>
              </a:tblGrid>
              <a:tr h="793925">
                <a:tc gridSpan="3">
                  <a:txBody>
                    <a:bodyPr/>
                    <a:lstStyle/>
                    <a:p>
                      <a:r>
                        <a:rPr lang="en-US" sz="2000" b="0" i="0" u="none" strike="noStrike" baseline="0" dirty="0">
                          <a:solidFill>
                            <a:srgbClr val="000000"/>
                          </a:solidFill>
                          <a:latin typeface="Daytona" panose="020B0604030500040204" pitchFamily="34" charset="0"/>
                        </a:rPr>
                        <a:t>You shouldn’t eat too much sugar, otherwise you will gain weight.</a:t>
                      </a:r>
                    </a:p>
                    <a:p>
                      <a:r>
                        <a:rPr lang="en-US" sz="2000" b="0" i="0" u="none" strike="noStrike" baseline="0" dirty="0">
                          <a:solidFill>
                            <a:srgbClr val="000000"/>
                          </a:solidFill>
                          <a:latin typeface="Daytona" panose="020B0604030500040204" pitchFamily="34" charset="0"/>
                        </a:rPr>
                        <a:t>The plane should land very soon.</a:t>
                      </a:r>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extLst>
                  <a:ext uri="{0D108BD9-81ED-4DB2-BD59-A6C34878D82A}">
                    <a16:rowId xmlns:a16="http://schemas.microsoft.com/office/drawing/2014/main" val="3331080682"/>
                  </a:ext>
                </a:extLst>
              </a:tr>
              <a:tr h="7394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2">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it a good thing to eat too much sugar?</a:t>
                      </a:r>
                    </a:p>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it expected for the plane to land soon?</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3855358974"/>
                  </a:ext>
                </a:extLst>
              </a:tr>
              <a:tr h="385794">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Affirmative</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Subject + should + base verb</a:t>
                      </a:r>
                    </a:p>
                  </a:txBody>
                  <a:tcPr/>
                </a:tc>
                <a:extLst>
                  <a:ext uri="{0D108BD9-81ED-4DB2-BD59-A6C34878D82A}">
                    <a16:rowId xmlns:a16="http://schemas.microsoft.com/office/drawing/2014/main" val="1437483924"/>
                  </a:ext>
                </a:extLst>
              </a:tr>
              <a:tr h="385794">
                <a:tc vMerge="1">
                  <a:txBody>
                    <a:bodyPr/>
                    <a:lstStyle/>
                    <a:p>
                      <a:endParaRPr lang="en-US"/>
                    </a:p>
                  </a:txBody>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Negative</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Subject + should not (shouldn’t) + base verb</a:t>
                      </a:r>
                    </a:p>
                  </a:txBody>
                  <a:tcPr/>
                </a:tc>
                <a:extLst>
                  <a:ext uri="{0D108BD9-81ED-4DB2-BD59-A6C34878D82A}">
                    <a16:rowId xmlns:a16="http://schemas.microsoft.com/office/drawing/2014/main" val="425277875"/>
                  </a:ext>
                </a:extLst>
              </a:tr>
              <a:tr h="385794">
                <a:tc vMerge="1">
                  <a:txBody>
                    <a:bodyPr/>
                    <a:lstStyle/>
                    <a:p>
                      <a:endParaRPr lang="en-US"/>
                    </a:p>
                  </a:txBody>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Question</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Should + Subject + base verb</a:t>
                      </a:r>
                    </a:p>
                  </a:txBody>
                  <a:tcPr/>
                </a:tc>
                <a:extLst>
                  <a:ext uri="{0D108BD9-81ED-4DB2-BD59-A6C34878D82A}">
                    <a16:rowId xmlns:a16="http://schemas.microsoft.com/office/drawing/2014/main" val="3880738493"/>
                  </a:ext>
                </a:extLst>
              </a:tr>
              <a:tr h="1382428">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2">
                  <a:txBody>
                    <a:bodyPr/>
                    <a:lstStyle/>
                    <a:p>
                      <a:r>
                        <a:rPr lang="en-US" sz="2000" b="0" i="0" u="none" strike="noStrike" baseline="0" dirty="0">
                          <a:solidFill>
                            <a:schemeClr val="tx1"/>
                          </a:solidFill>
                          <a:latin typeface="Daytona" panose="020B0604030500040204" pitchFamily="34" charset="0"/>
                        </a:rPr>
                        <a:t>The modal verb “should” is used to give </a:t>
                      </a:r>
                      <a:r>
                        <a:rPr lang="en-US" sz="2000" b="1" i="0" u="none" strike="noStrike" baseline="0" dirty="0">
                          <a:solidFill>
                            <a:schemeClr val="tx1"/>
                          </a:solidFill>
                          <a:latin typeface="Daytona" panose="020B0604030500040204" pitchFamily="34" charset="0"/>
                        </a:rPr>
                        <a:t>advice</a:t>
                      </a:r>
                      <a:r>
                        <a:rPr lang="en-US" sz="2000" b="0" i="0" u="none" strike="noStrike" baseline="0" dirty="0">
                          <a:solidFill>
                            <a:schemeClr val="tx1"/>
                          </a:solidFill>
                          <a:latin typeface="Daytona" panose="020B0604030500040204" pitchFamily="34" charset="0"/>
                        </a:rPr>
                        <a:t>, </a:t>
                      </a:r>
                      <a:r>
                        <a:rPr lang="en-US" sz="2000" b="1" i="0" u="none" strike="noStrike" baseline="0" dirty="0">
                          <a:solidFill>
                            <a:schemeClr val="tx1"/>
                          </a:solidFill>
                          <a:latin typeface="Daytona" panose="020B0604030500040204" pitchFamily="34" charset="0"/>
                        </a:rPr>
                        <a:t>suggestions</a:t>
                      </a:r>
                      <a:r>
                        <a:rPr lang="en-US" sz="2000" b="0" i="0" u="none" strike="noStrike" baseline="0" dirty="0">
                          <a:solidFill>
                            <a:schemeClr val="tx1"/>
                          </a:solidFill>
                          <a:latin typeface="Daytona" panose="020B0604030500040204" pitchFamily="34" charset="0"/>
                        </a:rPr>
                        <a:t>, </a:t>
                      </a:r>
                      <a:r>
                        <a:rPr lang="en-US" sz="2000" b="1" i="0" u="none" strike="noStrike" baseline="0" dirty="0">
                          <a:solidFill>
                            <a:schemeClr val="tx1"/>
                          </a:solidFill>
                          <a:latin typeface="Daytona" panose="020B0604030500040204" pitchFamily="34" charset="0"/>
                        </a:rPr>
                        <a:t>opinions </a:t>
                      </a:r>
                      <a:r>
                        <a:rPr lang="en-US" sz="2000" b="0" i="0" u="none" strike="noStrike" baseline="0" dirty="0">
                          <a:solidFill>
                            <a:schemeClr val="tx1"/>
                          </a:solidFill>
                          <a:latin typeface="Daytona" panose="020B0604030500040204" pitchFamily="34" charset="0"/>
                        </a:rPr>
                        <a:t>, </a:t>
                      </a:r>
                      <a:r>
                        <a:rPr lang="en-US" sz="2000" b="1" i="0" u="none" strike="noStrike" baseline="0" dirty="0">
                          <a:solidFill>
                            <a:schemeClr val="tx1"/>
                          </a:solidFill>
                          <a:latin typeface="Daytona" panose="020B0604030500040204" pitchFamily="34" charset="0"/>
                        </a:rPr>
                        <a:t>expectations</a:t>
                      </a:r>
                      <a:r>
                        <a:rPr lang="en-US" sz="2000" b="0" i="0" u="none" strike="noStrike" baseline="0" dirty="0">
                          <a:solidFill>
                            <a:schemeClr val="tx1"/>
                          </a:solidFill>
                          <a:latin typeface="Daytona" panose="020B0604030500040204" pitchFamily="34" charset="0"/>
                        </a:rPr>
                        <a:t> or to express </a:t>
                      </a:r>
                      <a:r>
                        <a:rPr lang="en-US" sz="2000" b="1" i="0" u="none" strike="noStrike" baseline="0" dirty="0">
                          <a:solidFill>
                            <a:schemeClr val="tx1"/>
                          </a:solidFill>
                          <a:latin typeface="Daytona" panose="020B0604030500040204" pitchFamily="34" charset="0"/>
                        </a:rPr>
                        <a:t>what is the right or best thing to do</a:t>
                      </a:r>
                      <a:r>
                        <a:rPr lang="en-US" sz="2000" b="0" i="0" u="none" strike="noStrike" baseline="0" dirty="0">
                          <a:solidFill>
                            <a:schemeClr val="tx1"/>
                          </a:solidFill>
                          <a:latin typeface="Daytona" panose="020B0604030500040204" pitchFamily="34" charset="0"/>
                        </a:rPr>
                        <a:t>. We use “should” to say that something is a good idea or the right thing to do. </a:t>
                      </a:r>
                      <a:endPar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endParaRP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2632704196"/>
                  </a:ext>
                </a:extLst>
              </a:tr>
              <a:tr h="1796353">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2">
                  <a:txBody>
                    <a:bodyPr/>
                    <a:lstStyle/>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You </a:t>
                      </a:r>
                      <a:r>
                        <a:rPr lang="en-US" sz="1800" b="1" i="0" u="none" strike="noStrike" baseline="0" dirty="0">
                          <a:solidFill>
                            <a:srgbClr val="000000"/>
                          </a:solidFill>
                          <a:latin typeface="Daytona" panose="020B0604030500040204" pitchFamily="34" charset="0"/>
                        </a:rPr>
                        <a:t>should</a:t>
                      </a:r>
                      <a:r>
                        <a:rPr lang="en-US" sz="1800" b="0" i="0" u="none" strike="noStrike" baseline="0" dirty="0">
                          <a:solidFill>
                            <a:srgbClr val="000000"/>
                          </a:solidFill>
                          <a:latin typeface="Daytona" panose="020B0604030500040204" pitchFamily="34" charset="0"/>
                        </a:rPr>
                        <a:t> drink more water to stay healthy. ( </a:t>
                      </a:r>
                      <a:r>
                        <a:rPr lang="en-US" sz="1800" b="1" i="0" u="none" strike="noStrike" baseline="0" dirty="0">
                          <a:solidFill>
                            <a:srgbClr val="000000"/>
                          </a:solidFill>
                          <a:latin typeface="Daytona" panose="020B0604030500040204" pitchFamily="34" charset="0"/>
                        </a:rPr>
                        <a:t>Advice</a:t>
                      </a:r>
                      <a:r>
                        <a:rPr lang="en-US" sz="1800" b="0" i="0" u="none" strike="noStrike" baseline="0" dirty="0">
                          <a:solidFill>
                            <a:srgbClr val="000000"/>
                          </a:solidFill>
                          <a:latin typeface="Daytona" panose="020B0604030500040204" pitchFamily="34" charset="0"/>
                        </a:rPr>
                        <a:t>)</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We </a:t>
                      </a:r>
                      <a:r>
                        <a:rPr lang="en-US" sz="1800" b="1" i="0" u="none" strike="noStrike" baseline="0" dirty="0">
                          <a:solidFill>
                            <a:srgbClr val="000000"/>
                          </a:solidFill>
                          <a:latin typeface="Daytona" panose="020B0604030500040204" pitchFamily="34" charset="0"/>
                        </a:rPr>
                        <a:t>should</a:t>
                      </a:r>
                      <a:r>
                        <a:rPr lang="en-US" sz="1800" b="0" i="0" u="none" strike="noStrike" baseline="0" dirty="0">
                          <a:solidFill>
                            <a:srgbClr val="000000"/>
                          </a:solidFill>
                          <a:latin typeface="Daytona" panose="020B0604030500040204" pitchFamily="34" charset="0"/>
                        </a:rPr>
                        <a:t> take a taxi. It is a little bit late. ( </a:t>
                      </a:r>
                      <a:r>
                        <a:rPr lang="en-US" sz="1800" b="1" i="0" u="none" strike="noStrike" baseline="0" dirty="0">
                          <a:solidFill>
                            <a:srgbClr val="000000"/>
                          </a:solidFill>
                          <a:latin typeface="Daytona" panose="020B0604030500040204" pitchFamily="34" charset="0"/>
                        </a:rPr>
                        <a:t>Suggestion</a:t>
                      </a:r>
                      <a:r>
                        <a:rPr lang="en-US" sz="1800" b="0" i="0" u="none" strike="noStrike" baseline="0" dirty="0">
                          <a:solidFill>
                            <a:srgbClr val="000000"/>
                          </a:solidFill>
                          <a:latin typeface="Daytona" panose="020B0604030500040204" pitchFamily="34" charset="0"/>
                        </a:rPr>
                        <a:t>)</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People </a:t>
                      </a:r>
                      <a:r>
                        <a:rPr lang="en-US" sz="1800" b="1" i="0" u="none" strike="noStrike" baseline="0" dirty="0">
                          <a:solidFill>
                            <a:srgbClr val="000000"/>
                          </a:solidFill>
                          <a:latin typeface="Daytona" panose="020B0604030500040204" pitchFamily="34" charset="0"/>
                        </a:rPr>
                        <a:t>should</a:t>
                      </a:r>
                      <a:r>
                        <a:rPr lang="en-US" sz="1800" b="0" i="0" u="none" strike="noStrike" baseline="0" dirty="0">
                          <a:solidFill>
                            <a:srgbClr val="000000"/>
                          </a:solidFill>
                          <a:latin typeface="Daytona" panose="020B0604030500040204" pitchFamily="34" charset="0"/>
                        </a:rPr>
                        <a:t> lower their energy consumption. ( </a:t>
                      </a:r>
                      <a:r>
                        <a:rPr lang="en-US" sz="1800" b="1" i="0" u="none" strike="noStrike" baseline="0" dirty="0">
                          <a:solidFill>
                            <a:srgbClr val="000000"/>
                          </a:solidFill>
                          <a:latin typeface="Daytona" panose="020B0604030500040204" pitchFamily="34" charset="0"/>
                        </a:rPr>
                        <a:t>Opinion</a:t>
                      </a:r>
                      <a:r>
                        <a:rPr lang="en-US" sz="1800" b="0" i="0" u="none" strike="noStrike" baseline="0" dirty="0">
                          <a:solidFill>
                            <a:srgbClr val="000000"/>
                          </a:solidFill>
                          <a:latin typeface="Daytona" panose="020B0604030500040204" pitchFamily="34" charset="0"/>
                        </a:rPr>
                        <a:t>)	</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The meeting </a:t>
                      </a:r>
                      <a:r>
                        <a:rPr lang="en-US" sz="1800" b="1" i="0" u="none" strike="noStrike" baseline="0" dirty="0">
                          <a:solidFill>
                            <a:srgbClr val="000000"/>
                          </a:solidFill>
                          <a:latin typeface="Daytona" panose="020B0604030500040204" pitchFamily="34" charset="0"/>
                        </a:rPr>
                        <a:t>should</a:t>
                      </a:r>
                      <a:r>
                        <a:rPr lang="en-US" sz="1800" b="0" i="0" u="none" strike="noStrike" baseline="0" dirty="0">
                          <a:solidFill>
                            <a:srgbClr val="000000"/>
                          </a:solidFill>
                          <a:latin typeface="Daytona" panose="020B0604030500040204" pitchFamily="34" charset="0"/>
                        </a:rPr>
                        <a:t> start in at 8:00 pm.  ( </a:t>
                      </a:r>
                      <a:r>
                        <a:rPr lang="en-US" sz="1800" b="1" i="0" u="none" strike="noStrike" baseline="0" dirty="0">
                          <a:solidFill>
                            <a:srgbClr val="000000"/>
                          </a:solidFill>
                          <a:latin typeface="Daytona" panose="020B0604030500040204" pitchFamily="34" charset="0"/>
                        </a:rPr>
                        <a:t>Expectation</a:t>
                      </a:r>
                      <a:r>
                        <a:rPr lang="en-US" sz="1800" b="0" i="0" u="none" strike="noStrike" baseline="0" dirty="0">
                          <a:solidFill>
                            <a:srgbClr val="000000"/>
                          </a:solidFill>
                          <a:latin typeface="Daytona" panose="020B0604030500040204" pitchFamily="34" charset="0"/>
                        </a:rPr>
                        <a:t>)</a:t>
                      </a:r>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63CAD184-A0C7-072E-229E-FAEDA166DBC1}"/>
              </a:ext>
            </a:extLst>
          </p:cNvPr>
          <p:cNvSpPr txBox="1"/>
          <p:nvPr/>
        </p:nvSpPr>
        <p:spPr>
          <a:xfrm>
            <a:off x="634180" y="196196"/>
            <a:ext cx="4513007"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ongenial SemiBold" panose="02000503040000020004" pitchFamily="2" charset="0"/>
                <a:ea typeface="+mn-ea"/>
                <a:cs typeface="+mn-cs"/>
              </a:rPr>
              <a:t>Modal Verbs “ Should”</a:t>
            </a:r>
          </a:p>
        </p:txBody>
      </p:sp>
    </p:spTree>
    <p:extLst>
      <p:ext uri="{BB962C8B-B14F-4D97-AF65-F5344CB8AC3E}">
        <p14:creationId xmlns:p14="http://schemas.microsoft.com/office/powerpoint/2010/main" val="2724205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1ED1C9-04E5-F885-B2A4-8C5304B75A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DABD5-1245-C684-C748-2D595EB85A8B}"/>
              </a:ext>
            </a:extLst>
          </p:cNvPr>
          <p:cNvSpPr>
            <a:spLocks noGrp="1"/>
          </p:cNvSpPr>
          <p:nvPr>
            <p:ph type="title"/>
          </p:nvPr>
        </p:nvSpPr>
        <p:spPr>
          <a:xfrm>
            <a:off x="542412" y="384989"/>
            <a:ext cx="6694973" cy="505030"/>
          </a:xfrm>
        </p:spPr>
        <p:txBody>
          <a:bodyPr>
            <a:noAutofit/>
          </a:bodyPr>
          <a:lstStyle/>
          <a:p>
            <a:r>
              <a:rPr lang="en-US" sz="2400" dirty="0">
                <a:solidFill>
                  <a:srgbClr val="C00000"/>
                </a:solidFill>
                <a:latin typeface="Congenial SemiBold" panose="02000503040000020004" pitchFamily="2" charset="0"/>
              </a:rPr>
              <a:t>Practice </a:t>
            </a:r>
            <a:r>
              <a:rPr kumimoji="0" lang="en-US" sz="2400" b="0" i="0" u="none" strike="noStrike" kern="1200" cap="none" spc="0" normalizeH="0" baseline="0" noProof="0" dirty="0">
                <a:ln>
                  <a:noFill/>
                </a:ln>
                <a:solidFill>
                  <a:srgbClr val="C00000"/>
                </a:solidFill>
                <a:effectLst/>
                <a:uLnTx/>
                <a:uFillTx/>
                <a:latin typeface="Congenial SemiBold" panose="02000503040000020004" pitchFamily="2" charset="0"/>
                <a:ea typeface="+mj-ea"/>
                <a:cs typeface="+mj-cs"/>
              </a:rPr>
              <a:t>(Modal Verbs  </a:t>
            </a:r>
            <a:r>
              <a:rPr lang="en-US" sz="2400" dirty="0">
                <a:solidFill>
                  <a:srgbClr val="C00000"/>
                </a:solidFill>
                <a:latin typeface="Congenial SemiBold" panose="02000503040000020004" pitchFamily="2" charset="0"/>
              </a:rPr>
              <a:t>“</a:t>
            </a:r>
            <a:r>
              <a:rPr kumimoji="0" lang="en-US" sz="2400" b="0" i="0" u="none" strike="noStrike" kern="1200" cap="none" spc="0" normalizeH="0" baseline="0" noProof="0" dirty="0">
                <a:ln>
                  <a:noFill/>
                </a:ln>
                <a:solidFill>
                  <a:srgbClr val="C00000"/>
                </a:solidFill>
                <a:effectLst/>
                <a:uLnTx/>
                <a:uFillTx/>
                <a:latin typeface="Congenial SemiBold" panose="02000503040000020004" pitchFamily="2" charset="0"/>
                <a:ea typeface="+mj-ea"/>
                <a:cs typeface="+mj-cs"/>
              </a:rPr>
              <a:t>Should” )</a:t>
            </a:r>
            <a:r>
              <a:rPr lang="en-US" sz="2400" dirty="0">
                <a:solidFill>
                  <a:srgbClr val="C00000"/>
                </a:solidFill>
                <a:latin typeface="Congenial SemiBold" panose="02000503040000020004" pitchFamily="2" charset="0"/>
              </a:rPr>
              <a:t>   </a:t>
            </a:r>
          </a:p>
        </p:txBody>
      </p:sp>
      <p:graphicFrame>
        <p:nvGraphicFramePr>
          <p:cNvPr id="6" name="Table 5">
            <a:extLst>
              <a:ext uri="{FF2B5EF4-FFF2-40B4-BE49-F238E27FC236}">
                <a16:creationId xmlns:a16="http://schemas.microsoft.com/office/drawing/2014/main" id="{17D95A7C-E44D-226F-7790-7AD45ACD6FED}"/>
              </a:ext>
            </a:extLst>
          </p:cNvPr>
          <p:cNvGraphicFramePr>
            <a:graphicFrameLocks noGrp="1"/>
          </p:cNvGraphicFramePr>
          <p:nvPr>
            <p:extLst>
              <p:ext uri="{D42A27DB-BD31-4B8C-83A1-F6EECF244321}">
                <p14:modId xmlns:p14="http://schemas.microsoft.com/office/powerpoint/2010/main" val="1427913404"/>
              </p:ext>
            </p:extLst>
          </p:nvPr>
        </p:nvGraphicFramePr>
        <p:xfrm>
          <a:off x="542412" y="940891"/>
          <a:ext cx="11330040" cy="5223510"/>
        </p:xfrm>
        <a:graphic>
          <a:graphicData uri="http://schemas.openxmlformats.org/drawingml/2006/table">
            <a:tbl>
              <a:tblPr firstRow="1" bandRow="1">
                <a:tableStyleId>{D27102A9-8310-4765-A935-A1911B00CA55}</a:tableStyleId>
              </a:tblPr>
              <a:tblGrid>
                <a:gridCol w="5665020">
                  <a:extLst>
                    <a:ext uri="{9D8B030D-6E8A-4147-A177-3AD203B41FA5}">
                      <a16:colId xmlns:a16="http://schemas.microsoft.com/office/drawing/2014/main" val="1994957670"/>
                    </a:ext>
                  </a:extLst>
                </a:gridCol>
                <a:gridCol w="5665020">
                  <a:extLst>
                    <a:ext uri="{9D8B030D-6E8A-4147-A177-3AD203B41FA5}">
                      <a16:colId xmlns:a16="http://schemas.microsoft.com/office/drawing/2014/main" val="1131630853"/>
                    </a:ext>
                  </a:extLst>
                </a:gridCol>
              </a:tblGrid>
              <a:tr h="1780640">
                <a:tc>
                  <a:txBody>
                    <a:bodyPr/>
                    <a:lstStyle/>
                    <a:p>
                      <a:pPr>
                        <a:lnSpc>
                          <a:spcPct val="150000"/>
                        </a:lnSpc>
                      </a:pPr>
                      <a:r>
                        <a:rPr lang="en-US" sz="1800" b="0" i="0" u="none" strike="noStrike" baseline="0" dirty="0">
                          <a:solidFill>
                            <a:srgbClr val="000000"/>
                          </a:solidFill>
                          <a:latin typeface="Daytona" panose="020B0604030500040204" pitchFamily="34" charset="0"/>
                        </a:rPr>
                        <a:t>When you feel stressed, you ___ talk to someone you trust.</a:t>
                      </a:r>
                    </a:p>
                    <a:p>
                      <a:pPr>
                        <a:lnSpc>
                          <a:spcPct val="200000"/>
                        </a:lnSpc>
                      </a:pPr>
                      <a:br>
                        <a:rPr lang="en-US" sz="600" b="0" dirty="0">
                          <a:latin typeface="Daytona" panose="020B0604030500040204" pitchFamily="34" charset="0"/>
                        </a:rPr>
                      </a:br>
                      <a:r>
                        <a:rPr lang="en-US" b="0" dirty="0">
                          <a:latin typeface="Daytona" panose="020B0604030500040204" pitchFamily="34" charset="0"/>
                        </a:rPr>
                        <a:t>a) must</a:t>
                      </a:r>
                      <a:br>
                        <a:rPr lang="en-US" b="0" dirty="0">
                          <a:latin typeface="Daytona" panose="020B0604030500040204" pitchFamily="34" charset="0"/>
                        </a:rPr>
                      </a:br>
                      <a:r>
                        <a:rPr lang="en-US" b="0" dirty="0">
                          <a:latin typeface="Daytona" panose="020B0604030500040204" pitchFamily="34" charset="0"/>
                        </a:rPr>
                        <a:t>b) should</a:t>
                      </a:r>
                      <a:br>
                        <a:rPr lang="en-US" b="0" dirty="0">
                          <a:latin typeface="Daytona" panose="020B0604030500040204" pitchFamily="34" charset="0"/>
                        </a:rPr>
                      </a:br>
                      <a:r>
                        <a:rPr lang="en-US" b="0" dirty="0">
                          <a:latin typeface="Daytona" panose="020B0604030500040204" pitchFamily="34" charset="0"/>
                        </a:rPr>
                        <a:t>c) might</a:t>
                      </a:r>
                    </a:p>
                  </a:txBody>
                  <a:tcPr>
                    <a:solidFill>
                      <a:schemeClr val="tx2">
                        <a:lumMod val="10000"/>
                        <a:lumOff val="9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To reduce plastic waste, communities ___ recycle more.</a:t>
                      </a:r>
                    </a:p>
                    <a:p>
                      <a:pPr>
                        <a:lnSpc>
                          <a:spcPct val="150000"/>
                        </a:lnSpc>
                      </a:pPr>
                      <a:endParaRPr lang="en-US" sz="1050" b="0" kern="1200" dirty="0">
                        <a:solidFill>
                          <a:schemeClr val="tx1"/>
                        </a:solidFill>
                        <a:latin typeface="Daytona" panose="020B0604030500040204" pitchFamily="34" charset="0"/>
                        <a:ea typeface="+mn-ea"/>
                        <a:cs typeface="+mn-cs"/>
                      </a:endParaRPr>
                    </a:p>
                    <a:p>
                      <a:pPr>
                        <a:lnSpc>
                          <a:spcPct val="200000"/>
                        </a:lnSpc>
                      </a:pPr>
                      <a:r>
                        <a:rPr lang="en-US" sz="1800" b="0" kern="1200" dirty="0">
                          <a:solidFill>
                            <a:schemeClr val="tx1"/>
                          </a:solidFill>
                          <a:latin typeface="Daytona" panose="020B0604030500040204" pitchFamily="34" charset="0"/>
                          <a:ea typeface="+mn-ea"/>
                          <a:cs typeface="+mn-cs"/>
                        </a:rPr>
                        <a:t>a) should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shouldn’t</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can</a:t>
                      </a:r>
                    </a:p>
                  </a:txBody>
                  <a:tcPr>
                    <a:solidFill>
                      <a:schemeClr val="tx2">
                        <a:lumMod val="10000"/>
                        <a:lumOff val="90000"/>
                      </a:schemeClr>
                    </a:solidFill>
                  </a:tcPr>
                </a:tc>
                <a:extLst>
                  <a:ext uri="{0D108BD9-81ED-4DB2-BD59-A6C34878D82A}">
                    <a16:rowId xmlns:a16="http://schemas.microsoft.com/office/drawing/2014/main" val="1185208971"/>
                  </a:ext>
                </a:extLst>
              </a:tr>
              <a:tr h="17806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800" b="0" kern="1200" dirty="0">
                          <a:solidFill>
                            <a:schemeClr val="tx1"/>
                          </a:solidFill>
                          <a:latin typeface="Daytona" panose="020B0604030500040204" pitchFamily="34" charset="0"/>
                          <a:ea typeface="+mn-ea"/>
                          <a:cs typeface="+mn-cs"/>
                        </a:rPr>
                        <a:t>You ___ control your emotions calmly</a:t>
                      </a:r>
                    </a:p>
                    <a:p>
                      <a:pPr>
                        <a:lnSpc>
                          <a:spcPct val="150000"/>
                        </a:lnSpc>
                      </a:pPr>
                      <a:r>
                        <a:rPr lang="en-US" sz="1800" b="0" kern="1200" dirty="0">
                          <a:solidFill>
                            <a:schemeClr val="tx1"/>
                          </a:solidFill>
                          <a:latin typeface="Daytona" panose="020B0604030500040204" pitchFamily="34" charset="0"/>
                          <a:ea typeface="+mn-ea"/>
                          <a:cs typeface="+mn-cs"/>
                        </a:rPr>
                        <a:t>when you feel angry.</a:t>
                      </a:r>
                    </a:p>
                    <a:p>
                      <a:pPr>
                        <a:lnSpc>
                          <a:spcPct val="200000"/>
                        </a:lnSpc>
                      </a:pPr>
                      <a:r>
                        <a:rPr lang="en-US" sz="1800" b="0" kern="1200" dirty="0">
                          <a:solidFill>
                            <a:schemeClr val="tx1"/>
                          </a:solidFill>
                          <a:latin typeface="Daytona" panose="020B0604030500040204" pitchFamily="34" charset="0"/>
                          <a:ea typeface="+mn-ea"/>
                          <a:cs typeface="+mn-cs"/>
                        </a:rPr>
                        <a:t>a) can</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may</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should</a:t>
                      </a:r>
                    </a:p>
                  </a:txBody>
                  <a:tcPr>
                    <a:solidFill>
                      <a:schemeClr val="accent6">
                        <a:lumMod val="60000"/>
                        <a:lumOff val="40000"/>
                        <a:alpha val="2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We ________ waste clean water because it is a valuable resource.</a:t>
                      </a:r>
                    </a:p>
                    <a:p>
                      <a:pPr>
                        <a:lnSpc>
                          <a:spcPct val="150000"/>
                        </a:lnSpc>
                      </a:pPr>
                      <a:endParaRPr lang="en-US" sz="1100" b="0" kern="1200" dirty="0">
                        <a:solidFill>
                          <a:schemeClr val="tx1"/>
                        </a:solidFill>
                        <a:latin typeface="Daytona" panose="020B0604030500040204" pitchFamily="34" charset="0"/>
                        <a:ea typeface="+mn-ea"/>
                        <a:cs typeface="+mn-cs"/>
                      </a:endParaRPr>
                    </a:p>
                    <a:p>
                      <a:pPr>
                        <a:lnSpc>
                          <a:spcPct val="150000"/>
                        </a:lnSpc>
                      </a:pPr>
                      <a:r>
                        <a:rPr lang="en-US" sz="1800" b="0" kern="1200" dirty="0">
                          <a:solidFill>
                            <a:schemeClr val="tx1"/>
                          </a:solidFill>
                          <a:latin typeface="Daytona" panose="020B0604030500040204" pitchFamily="34" charset="0"/>
                          <a:ea typeface="+mn-ea"/>
                          <a:cs typeface="+mn-cs"/>
                        </a:rPr>
                        <a:t>a) shouldn’t</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should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may</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CB24AC23-6EE8-A8F5-478D-D9ADBDD018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7709" y="2566860"/>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50A6AFCD-A23D-91DA-50F3-5424FD726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7852" y="4729058"/>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E7560A4E-E4DC-65C9-5023-E0745CCF67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7710" y="5677044"/>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64636325-8194-DA9D-3BCD-C786D2D19A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2262" y="2086731"/>
            <a:ext cx="480129" cy="480129"/>
          </a:xfrm>
          <a:prstGeom prst="rect">
            <a:avLst/>
          </a:prstGeom>
        </p:spPr>
      </p:pic>
    </p:spTree>
    <p:extLst>
      <p:ext uri="{BB962C8B-B14F-4D97-AF65-F5344CB8AC3E}">
        <p14:creationId xmlns:p14="http://schemas.microsoft.com/office/powerpoint/2010/main" val="513845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66F4A-E19B-3618-01AF-C036B657F5C2}"/>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5BB188E2-9EE8-7F66-0BC3-E117C03BB388}"/>
              </a:ext>
            </a:extLst>
          </p:cNvPr>
          <p:cNvGraphicFramePr>
            <a:graphicFrameLocks noGrp="1"/>
          </p:cNvGraphicFramePr>
          <p:nvPr>
            <p:ph idx="1"/>
            <p:extLst>
              <p:ext uri="{D42A27DB-BD31-4B8C-83A1-F6EECF244321}">
                <p14:modId xmlns:p14="http://schemas.microsoft.com/office/powerpoint/2010/main" val="3260069448"/>
              </p:ext>
            </p:extLst>
          </p:nvPr>
        </p:nvGraphicFramePr>
        <p:xfrm>
          <a:off x="368710" y="653523"/>
          <a:ext cx="11488993" cy="5909979"/>
        </p:xfrm>
        <a:graphic>
          <a:graphicData uri="http://schemas.openxmlformats.org/drawingml/2006/table">
            <a:tbl>
              <a:tblPr firstRow="1" bandRow="1">
                <a:tableStyleId>{ED083AE6-46FA-4A59-8FB0-9F97EB10719F}</a:tableStyleId>
              </a:tblPr>
              <a:tblGrid>
                <a:gridCol w="2297798">
                  <a:extLst>
                    <a:ext uri="{9D8B030D-6E8A-4147-A177-3AD203B41FA5}">
                      <a16:colId xmlns:a16="http://schemas.microsoft.com/office/drawing/2014/main" val="3508598356"/>
                    </a:ext>
                  </a:extLst>
                </a:gridCol>
                <a:gridCol w="3041296">
                  <a:extLst>
                    <a:ext uri="{9D8B030D-6E8A-4147-A177-3AD203B41FA5}">
                      <a16:colId xmlns:a16="http://schemas.microsoft.com/office/drawing/2014/main" val="1515465424"/>
                    </a:ext>
                  </a:extLst>
                </a:gridCol>
                <a:gridCol w="6149899">
                  <a:extLst>
                    <a:ext uri="{9D8B030D-6E8A-4147-A177-3AD203B41FA5}">
                      <a16:colId xmlns:a16="http://schemas.microsoft.com/office/drawing/2014/main" val="318824228"/>
                    </a:ext>
                  </a:extLst>
                </a:gridCol>
              </a:tblGrid>
              <a:tr h="646039">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baseline="0" dirty="0">
                          <a:solidFill>
                            <a:srgbClr val="000000"/>
                          </a:solidFill>
                          <a:latin typeface="Daytona" panose="020B0604030500040204" pitchFamily="34" charset="0"/>
                        </a:rPr>
                        <a:t>He bought a second-hand car. He’s a kind-hearted person.</a:t>
                      </a:r>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extLst>
                  <a:ext uri="{0D108BD9-81ED-4DB2-BD59-A6C34878D82A}">
                    <a16:rowId xmlns:a16="http://schemas.microsoft.com/office/drawing/2014/main" val="3331080682"/>
                  </a:ext>
                </a:extLst>
              </a:tr>
              <a:tr h="2886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2">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“second-hand “ originally one or two words?</a:t>
                      </a:r>
                    </a:p>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What does “ kind-hearted” describe?</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3855358974"/>
                  </a:ext>
                </a:extLst>
              </a:tr>
              <a:tr h="497186">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gridSpan="2">
                  <a:txBody>
                    <a:bodyPr/>
                    <a:lstStyle/>
                    <a:p>
                      <a:endParaRPr lang="en-US" sz="500" b="0" i="0" u="none" strike="noStrike" baseline="0" dirty="0">
                        <a:solidFill>
                          <a:srgbClr val="000000"/>
                        </a:solidFill>
                        <a:latin typeface="Daytona" panose="020B0604030500040204" pitchFamily="34" charset="0"/>
                      </a:endParaRPr>
                    </a:p>
                    <a:p>
                      <a:r>
                        <a:rPr lang="en-US" sz="1800" b="0" i="0" u="none" strike="noStrike" baseline="0" dirty="0">
                          <a:solidFill>
                            <a:srgbClr val="000000"/>
                          </a:solidFill>
                          <a:latin typeface="Daytona" panose="020B0604030500040204" pitchFamily="34" charset="0"/>
                        </a:rPr>
                        <a:t> adjective/adverb/noun + past participle / noun / present participle/adjective</a:t>
                      </a:r>
                    </a:p>
                  </a:txBody>
                  <a:tcPr/>
                </a:tc>
                <a:tc hMerge="1">
                  <a:txBody>
                    <a:bodyPr/>
                    <a:lstStyle/>
                    <a:p>
                      <a:endParaRPr lang="en-US"/>
                    </a:p>
                  </a:txBody>
                  <a:tcPr/>
                </a:tc>
                <a:extLst>
                  <a:ext uri="{0D108BD9-81ED-4DB2-BD59-A6C34878D82A}">
                    <a16:rowId xmlns:a16="http://schemas.microsoft.com/office/drawing/2014/main" val="1437483924"/>
                  </a:ext>
                </a:extLst>
              </a:tr>
              <a:tr h="191197">
                <a:tc vMerge="1">
                  <a:txBody>
                    <a:bodyPr/>
                    <a:lstStyle/>
                    <a:p>
                      <a:endParaRPr lang="en-US"/>
                    </a:p>
                  </a:txBody>
                  <a:tcPr/>
                </a:tc>
                <a:tc>
                  <a:txBody>
                    <a:bodyPr/>
                    <a:lstStyle/>
                    <a:p>
                      <a:r>
                        <a:rPr lang="en-US" sz="1800" b="1" i="0" u="none" strike="noStrike" baseline="0" dirty="0">
                          <a:solidFill>
                            <a:srgbClr val="000000"/>
                          </a:solidFill>
                          <a:latin typeface="Daytona" panose="020B0604030500040204" pitchFamily="34" charset="0"/>
                        </a:rPr>
                        <a:t>Type</a:t>
                      </a:r>
                    </a:p>
                  </a:txBody>
                  <a:tcPr>
                    <a:solidFill>
                      <a:schemeClr val="tx2">
                        <a:lumMod val="50000"/>
                        <a:lumOff val="50000"/>
                        <a:alpha val="20000"/>
                      </a:schemeClr>
                    </a:solidFill>
                  </a:tcPr>
                </a:tc>
                <a:tc>
                  <a:txBody>
                    <a:bodyPr/>
                    <a:lstStyle/>
                    <a:p>
                      <a:r>
                        <a:rPr lang="en-US" sz="1800" b="1" i="0" u="none" strike="noStrike" baseline="0" dirty="0">
                          <a:solidFill>
                            <a:srgbClr val="000000"/>
                          </a:solidFill>
                          <a:latin typeface="Daytona" panose="020B0604030500040204" pitchFamily="34" charset="0"/>
                        </a:rPr>
                        <a:t>Example</a:t>
                      </a:r>
                    </a:p>
                  </a:txBody>
                  <a:tcPr>
                    <a:solidFill>
                      <a:schemeClr val="tx2">
                        <a:lumMod val="50000"/>
                        <a:lumOff val="50000"/>
                        <a:alpha val="20000"/>
                      </a:schemeClr>
                    </a:solidFill>
                  </a:tcPr>
                </a:tc>
                <a:extLst>
                  <a:ext uri="{0D108BD9-81ED-4DB2-BD59-A6C34878D82A}">
                    <a16:rowId xmlns:a16="http://schemas.microsoft.com/office/drawing/2014/main" val="448617221"/>
                  </a:ext>
                </a:extLst>
              </a:tr>
              <a:tr h="191197">
                <a:tc vMerge="1">
                  <a:txBody>
                    <a:bodyPr/>
                    <a:lstStyle/>
                    <a:p>
                      <a:endParaRPr lang="en-US"/>
                    </a:p>
                  </a:txBody>
                  <a:tcPr/>
                </a:tc>
                <a:tc>
                  <a:txBody>
                    <a:bodyPr/>
                    <a:lstStyle/>
                    <a:p>
                      <a:r>
                        <a:rPr lang="en-US" sz="1800" b="0" i="0" u="none" strike="noStrike" baseline="0" dirty="0">
                          <a:solidFill>
                            <a:srgbClr val="000000"/>
                          </a:solidFill>
                          <a:latin typeface="Daytona" panose="020B0604030500040204" pitchFamily="34" charset="0"/>
                        </a:rPr>
                        <a:t>adj + past participle</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old-fashioned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dress</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739985974"/>
                  </a:ext>
                </a:extLst>
              </a:tr>
              <a:tr h="191197">
                <a:tc vMerge="1">
                  <a:txBody>
                    <a:bodyPr/>
                    <a:lstStyle/>
                    <a:p>
                      <a:endParaRPr lang="en-US"/>
                    </a:p>
                  </a:txBody>
                  <a:tcPr/>
                </a:tc>
                <a:tc>
                  <a:txBody>
                    <a:bodyPr/>
                    <a:lstStyle/>
                    <a:p>
                      <a:r>
                        <a:rPr lang="en-US" sz="1800" b="0" i="0" u="none" strike="noStrike" baseline="0" dirty="0">
                          <a:solidFill>
                            <a:srgbClr val="000000"/>
                          </a:solidFill>
                          <a:latin typeface="Daytona" panose="020B0604030500040204" pitchFamily="34" charset="0"/>
                        </a:rPr>
                        <a:t>adj + present participle</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good-looking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man</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3157141655"/>
                  </a:ext>
                </a:extLst>
              </a:tr>
              <a:tr h="191197">
                <a:tc vMerge="1">
                  <a:txBody>
                    <a:bodyPr/>
                    <a:lstStyle/>
                    <a:p>
                      <a:endParaRPr lang="en-US"/>
                    </a:p>
                  </a:txBody>
                  <a:tcPr/>
                </a:tc>
                <a:tc>
                  <a:txBody>
                    <a:bodyPr/>
                    <a:lstStyle/>
                    <a:p>
                      <a:r>
                        <a:rPr lang="en-US" sz="1800" b="0" i="0" u="none" strike="noStrike" baseline="0" dirty="0">
                          <a:solidFill>
                            <a:srgbClr val="000000"/>
                          </a:solidFill>
                          <a:latin typeface="Daytona" panose="020B0604030500040204" pitchFamily="34" charset="0"/>
                        </a:rPr>
                        <a:t>adv + past participle</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well-prepared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student</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3554146253"/>
                  </a:ext>
                </a:extLst>
              </a:tr>
              <a:tr h="191197">
                <a:tc vMerge="1">
                  <a:txBody>
                    <a:bodyPr/>
                    <a:lstStyle/>
                    <a:p>
                      <a:endParaRPr lang="en-US" dirty="0">
                        <a:solidFill>
                          <a:srgbClr val="C00000"/>
                        </a:solidFill>
                      </a:endParaRPr>
                    </a:p>
                  </a:txBody>
                  <a:tcPr>
                    <a:solidFill>
                      <a:schemeClr val="bg1">
                        <a:lumMod val="85000"/>
                      </a:schemeClr>
                    </a:solidFill>
                  </a:tcPr>
                </a:tc>
                <a:tc>
                  <a:txBody>
                    <a:bodyPr/>
                    <a:lstStyle/>
                    <a:p>
                      <a:r>
                        <a:rPr lang="en-US" sz="1800" b="0" i="0" u="none" strike="noStrike" baseline="0" dirty="0">
                          <a:solidFill>
                            <a:srgbClr val="000000"/>
                          </a:solidFill>
                          <a:latin typeface="Daytona" panose="020B0604030500040204" pitchFamily="34" charset="0"/>
                        </a:rPr>
                        <a:t>noun + past participle</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sun-dried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tomatoes</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2595390564"/>
                  </a:ext>
                </a:extLst>
              </a:tr>
              <a:tr h="191197">
                <a:tc vMerge="1">
                  <a:txBody>
                    <a:bodyPr/>
                    <a:lstStyle/>
                    <a:p>
                      <a:endParaRPr lang="en-US" dirty="0">
                        <a:solidFill>
                          <a:srgbClr val="C00000"/>
                        </a:solidFill>
                      </a:endParaRPr>
                    </a:p>
                  </a:txBody>
                  <a:tcPr>
                    <a:solidFill>
                      <a:schemeClr val="bg1">
                        <a:lumMod val="85000"/>
                      </a:schemeClr>
                    </a:solidFill>
                  </a:tcPr>
                </a:tc>
                <a:tc>
                  <a:txBody>
                    <a:bodyPr/>
                    <a:lstStyle/>
                    <a:p>
                      <a:r>
                        <a:rPr lang="en-US" sz="1800" b="0" i="0" u="none" strike="noStrike" baseline="0" dirty="0">
                          <a:solidFill>
                            <a:srgbClr val="000000"/>
                          </a:solidFill>
                          <a:latin typeface="Daytona" panose="020B0604030500040204" pitchFamily="34" charset="0"/>
                        </a:rPr>
                        <a:t>noun + adjective</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world-famous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singer</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2226824903"/>
                  </a:ext>
                </a:extLst>
              </a:tr>
              <a:tr h="191197">
                <a:tc vMerge="1">
                  <a:txBody>
                    <a:bodyPr/>
                    <a:lstStyle/>
                    <a:p>
                      <a:endParaRPr lang="en-US" dirty="0">
                        <a:solidFill>
                          <a:srgbClr val="C00000"/>
                        </a:solidFill>
                      </a:endParaRPr>
                    </a:p>
                  </a:txBody>
                  <a:tcPr>
                    <a:solidFill>
                      <a:schemeClr val="bg1">
                        <a:lumMod val="85000"/>
                      </a:schemeClr>
                    </a:solidFill>
                  </a:tcPr>
                </a:tc>
                <a:tc>
                  <a:txBody>
                    <a:bodyPr/>
                    <a:lstStyle/>
                    <a:p>
                      <a:r>
                        <a:rPr lang="en-US" sz="1800" b="0" i="0" u="none" strike="noStrike" baseline="0" dirty="0">
                          <a:solidFill>
                            <a:srgbClr val="000000"/>
                          </a:solidFill>
                          <a:latin typeface="Daytona" panose="020B0604030500040204" pitchFamily="34" charset="0"/>
                        </a:rPr>
                        <a:t>number + noun</a:t>
                      </a:r>
                    </a:p>
                  </a:txBody>
                  <a:tcPr/>
                </a:tc>
                <a:tc>
                  <a:txBody>
                    <a:bodyPr/>
                    <a:lstStyle/>
                    <a:p>
                      <a:r>
                        <a:rPr lang="en-US" sz="180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five-star </a:t>
                      </a:r>
                      <a:r>
                        <a:rPr lang="en-US" sz="1800" kern="0" dirty="0">
                          <a:effectLst/>
                          <a:latin typeface="Daytona" panose="020B0604030500040204" pitchFamily="34" charset="0"/>
                          <a:ea typeface="Times New Roman" panose="02020603050405020304" pitchFamily="18" charset="0"/>
                          <a:cs typeface="Times New Roman" panose="02020603050405020304" pitchFamily="18" charset="0"/>
                        </a:rPr>
                        <a:t>hotel</a:t>
                      </a:r>
                      <a:endParaRPr lang="en-US" sz="1800" b="0" i="0" u="none" strike="noStrike" baseline="0" dirty="0">
                        <a:solidFill>
                          <a:srgbClr val="000000"/>
                        </a:solidFill>
                        <a:latin typeface="Daytona" panose="020B0604030500040204" pitchFamily="34" charset="0"/>
                      </a:endParaRPr>
                    </a:p>
                  </a:txBody>
                  <a:tcPr/>
                </a:tc>
                <a:extLst>
                  <a:ext uri="{0D108BD9-81ED-4DB2-BD59-A6C34878D82A}">
                    <a16:rowId xmlns:a16="http://schemas.microsoft.com/office/drawing/2014/main" val="1584470878"/>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2">
                  <a:txBody>
                    <a:bodyPr/>
                    <a:lstStyle/>
                    <a:p>
                      <a:r>
                        <a:rPr lang="en-US" sz="2000" b="0" i="0" u="none" strike="noStrike" baseline="0" dirty="0">
                          <a:solidFill>
                            <a:schemeClr val="tx1"/>
                          </a:solidFill>
                          <a:latin typeface="Daytona" panose="020B0604030500040204" pitchFamily="34" charset="0"/>
                        </a:rPr>
                        <a:t>A compound adjective is made up of two or more words joined together (usually with a hyphen) that work as one adjective to describe a noun.</a:t>
                      </a:r>
                      <a:endPar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endParaRP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2632704196"/>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2">
                  <a:txBody>
                    <a:bodyPr/>
                    <a:lstStyle/>
                    <a:p>
                      <a:pPr marL="285750" indent="-285750">
                        <a:lnSpc>
                          <a:spcPct val="10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We stayed in a </a:t>
                      </a:r>
                      <a:r>
                        <a:rPr lang="en-US" sz="1800" b="1" i="0" u="none" strike="noStrike" baseline="0" dirty="0">
                          <a:solidFill>
                            <a:srgbClr val="000000"/>
                          </a:solidFill>
                          <a:latin typeface="Daytona" panose="020B0604030500040204" pitchFamily="34" charset="0"/>
                        </a:rPr>
                        <a:t>four-star</a:t>
                      </a:r>
                      <a:r>
                        <a:rPr lang="en-US" sz="1800" b="0" i="0" u="none" strike="noStrike" baseline="0" dirty="0">
                          <a:solidFill>
                            <a:srgbClr val="000000"/>
                          </a:solidFill>
                          <a:latin typeface="Daytona" panose="020B0604030500040204" pitchFamily="34" charset="0"/>
                        </a:rPr>
                        <a:t> hotel.</a:t>
                      </a:r>
                      <a:r>
                        <a:rPr lang="ar-AE" sz="1800" b="0" i="0" u="none" strike="noStrike" baseline="0" dirty="0">
                          <a:solidFill>
                            <a:srgbClr val="000000"/>
                          </a:solidFill>
                          <a:latin typeface="Daytona" panose="020B0604030500040204" pitchFamily="34" charset="0"/>
                        </a:rPr>
                        <a:t> </a:t>
                      </a:r>
                      <a:r>
                        <a:rPr lang="en-US" sz="1800" b="0" i="0" u="none" strike="noStrike" baseline="0" dirty="0">
                          <a:solidFill>
                            <a:srgbClr val="000000"/>
                          </a:solidFill>
                          <a:latin typeface="Daytona" panose="020B0604030500040204" pitchFamily="34" charset="0"/>
                        </a:rPr>
                        <a:t>        It’s a </a:t>
                      </a:r>
                      <a:r>
                        <a:rPr lang="en-US" sz="1800" b="1" i="0" u="none" strike="noStrike" baseline="0" dirty="0">
                          <a:solidFill>
                            <a:srgbClr val="000000"/>
                          </a:solidFill>
                          <a:latin typeface="Daytona" panose="020B0604030500040204" pitchFamily="34" charset="0"/>
                        </a:rPr>
                        <a:t>mouth-watering</a:t>
                      </a:r>
                      <a:r>
                        <a:rPr lang="en-US" sz="1800" b="0" i="0" u="none" strike="noStrike" baseline="0" dirty="0">
                          <a:solidFill>
                            <a:srgbClr val="000000"/>
                          </a:solidFill>
                          <a:latin typeface="Daytona" panose="020B0604030500040204" pitchFamily="34" charset="0"/>
                        </a:rPr>
                        <a:t> meal.</a:t>
                      </a:r>
                      <a:endParaRPr lang="ar-AE" sz="1800" b="0" i="0" u="none" strike="noStrike" baseline="0" dirty="0">
                        <a:solidFill>
                          <a:srgbClr val="000000"/>
                        </a:solidFill>
                        <a:latin typeface="Daytona" panose="020B0604030500040204" pitchFamily="34" charset="0"/>
                      </a:endParaRPr>
                    </a:p>
                    <a:p>
                      <a:pPr marL="285750" indent="-285750">
                        <a:lnSpc>
                          <a:spcPct val="10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She’s a </a:t>
                      </a:r>
                      <a:r>
                        <a:rPr lang="en-US" sz="1800" b="1" i="0" u="none" strike="noStrike" baseline="0" dirty="0">
                          <a:solidFill>
                            <a:srgbClr val="000000"/>
                          </a:solidFill>
                          <a:latin typeface="Daytona" panose="020B0604030500040204" pitchFamily="34" charset="0"/>
                        </a:rPr>
                        <a:t>hard-working</a:t>
                      </a:r>
                      <a:r>
                        <a:rPr lang="en-US" sz="1800" b="0" i="0" u="none" strike="noStrike" baseline="0" dirty="0">
                          <a:solidFill>
                            <a:srgbClr val="000000"/>
                          </a:solidFill>
                          <a:latin typeface="Daytona" panose="020B0604030500040204" pitchFamily="34" charset="0"/>
                        </a:rPr>
                        <a:t> student.          They live in a </a:t>
                      </a:r>
                      <a:r>
                        <a:rPr lang="en-US" sz="1800" b="1" i="0" u="none" strike="noStrike" baseline="0" dirty="0">
                          <a:solidFill>
                            <a:srgbClr val="000000"/>
                          </a:solidFill>
                          <a:latin typeface="Daytona" panose="020B0604030500040204" pitchFamily="34" charset="0"/>
                        </a:rPr>
                        <a:t>twenty-story</a:t>
                      </a:r>
                      <a:r>
                        <a:rPr lang="en-US" sz="1800" b="0" i="0" u="none" strike="noStrike" baseline="0" dirty="0">
                          <a:solidFill>
                            <a:srgbClr val="000000"/>
                          </a:solidFill>
                          <a:latin typeface="Daytona" panose="020B0604030500040204" pitchFamily="34" charset="0"/>
                        </a:rPr>
                        <a:t> building.</a:t>
                      </a:r>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CCC5D48B-DA05-1F56-950B-DB2852B05733}"/>
              </a:ext>
            </a:extLst>
          </p:cNvPr>
          <p:cNvSpPr txBox="1"/>
          <p:nvPr/>
        </p:nvSpPr>
        <p:spPr>
          <a:xfrm>
            <a:off x="368710" y="48839"/>
            <a:ext cx="4232787"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ongenial SemiBold" panose="02000503040000020004" pitchFamily="2" charset="0"/>
                <a:ea typeface="+mn-ea"/>
                <a:cs typeface="+mn-cs"/>
              </a:rPr>
              <a:t>Compound Adjectives</a:t>
            </a:r>
          </a:p>
        </p:txBody>
      </p:sp>
    </p:spTree>
    <p:extLst>
      <p:ext uri="{BB962C8B-B14F-4D97-AF65-F5344CB8AC3E}">
        <p14:creationId xmlns:p14="http://schemas.microsoft.com/office/powerpoint/2010/main" val="4159203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FD9B6-E91E-898E-F0BD-0343A2135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2C56A-563C-B74C-218A-000FDC17A6ED}"/>
              </a:ext>
            </a:extLst>
          </p:cNvPr>
          <p:cNvSpPr>
            <a:spLocks noGrp="1"/>
          </p:cNvSpPr>
          <p:nvPr>
            <p:ph type="title"/>
          </p:nvPr>
        </p:nvSpPr>
        <p:spPr>
          <a:xfrm>
            <a:off x="542412" y="384989"/>
            <a:ext cx="6694973" cy="505030"/>
          </a:xfrm>
        </p:spPr>
        <p:txBody>
          <a:bodyPr>
            <a:noAutofit/>
          </a:bodyPr>
          <a:lstStyle/>
          <a:p>
            <a:r>
              <a:rPr lang="en-US" sz="2400" dirty="0">
                <a:solidFill>
                  <a:srgbClr val="C00000"/>
                </a:solidFill>
                <a:latin typeface="Congenial SemiBold" panose="02000503040000020004" pitchFamily="2" charset="0"/>
              </a:rPr>
              <a:t>Practice </a:t>
            </a:r>
            <a:r>
              <a:rPr kumimoji="0" lang="en-US" sz="2400" b="0" i="0" u="none" strike="noStrike" kern="1200" cap="none" spc="0" normalizeH="0" baseline="0" noProof="0" dirty="0">
                <a:ln>
                  <a:noFill/>
                </a:ln>
                <a:solidFill>
                  <a:srgbClr val="C00000"/>
                </a:solidFill>
                <a:effectLst/>
                <a:uLnTx/>
                <a:uFillTx/>
                <a:latin typeface="Congenial SemiBold" panose="02000503040000020004" pitchFamily="2" charset="0"/>
                <a:ea typeface="+mj-ea"/>
                <a:cs typeface="+mj-cs"/>
              </a:rPr>
              <a:t>(Compound Adjectives)</a:t>
            </a:r>
            <a:r>
              <a:rPr lang="en-US" sz="2400" dirty="0">
                <a:solidFill>
                  <a:srgbClr val="C00000"/>
                </a:solidFill>
                <a:latin typeface="Congenial SemiBold" panose="02000503040000020004" pitchFamily="2" charset="0"/>
              </a:rPr>
              <a:t>   </a:t>
            </a:r>
          </a:p>
        </p:txBody>
      </p:sp>
      <p:graphicFrame>
        <p:nvGraphicFramePr>
          <p:cNvPr id="6" name="Table 5">
            <a:extLst>
              <a:ext uri="{FF2B5EF4-FFF2-40B4-BE49-F238E27FC236}">
                <a16:creationId xmlns:a16="http://schemas.microsoft.com/office/drawing/2014/main" id="{5E8D79E9-177D-EEE3-0CA1-0AFC904D6A4B}"/>
              </a:ext>
            </a:extLst>
          </p:cNvPr>
          <p:cNvGraphicFramePr>
            <a:graphicFrameLocks noGrp="1"/>
          </p:cNvGraphicFramePr>
          <p:nvPr>
            <p:extLst>
              <p:ext uri="{D42A27DB-BD31-4B8C-83A1-F6EECF244321}">
                <p14:modId xmlns:p14="http://schemas.microsoft.com/office/powerpoint/2010/main" val="1748656652"/>
              </p:ext>
            </p:extLst>
          </p:nvPr>
        </p:nvGraphicFramePr>
        <p:xfrm>
          <a:off x="530942" y="940890"/>
          <a:ext cx="11341510" cy="5769626"/>
        </p:xfrm>
        <a:graphic>
          <a:graphicData uri="http://schemas.openxmlformats.org/drawingml/2006/table">
            <a:tbl>
              <a:tblPr firstRow="1" bandRow="1">
                <a:tableStyleId>{D27102A9-8310-4765-A935-A1911B00CA55}</a:tableStyleId>
              </a:tblPr>
              <a:tblGrid>
                <a:gridCol w="5676490">
                  <a:extLst>
                    <a:ext uri="{9D8B030D-6E8A-4147-A177-3AD203B41FA5}">
                      <a16:colId xmlns:a16="http://schemas.microsoft.com/office/drawing/2014/main" val="1994957670"/>
                    </a:ext>
                  </a:extLst>
                </a:gridCol>
                <a:gridCol w="5665020">
                  <a:extLst>
                    <a:ext uri="{9D8B030D-6E8A-4147-A177-3AD203B41FA5}">
                      <a16:colId xmlns:a16="http://schemas.microsoft.com/office/drawing/2014/main" val="1131630853"/>
                    </a:ext>
                  </a:extLst>
                </a:gridCol>
              </a:tblGrid>
              <a:tr h="2884813">
                <a:tc>
                  <a:txBody>
                    <a:bodyPr/>
                    <a:lstStyle/>
                    <a:p>
                      <a:pPr>
                        <a:lnSpc>
                          <a:spcPct val="200000"/>
                        </a:lnSpc>
                      </a:pPr>
                      <a:r>
                        <a:rPr lang="en-US" sz="1800" b="0" i="0" u="none" strike="noStrike" baseline="0" dirty="0">
                          <a:solidFill>
                            <a:srgbClr val="000000"/>
                          </a:solidFill>
                          <a:latin typeface="Daytona" panose="020B0604030500040204" pitchFamily="34" charset="0"/>
                        </a:rPr>
                        <a:t>She works as a __________ teacher.</a:t>
                      </a:r>
                    </a:p>
                    <a:p>
                      <a:pPr>
                        <a:lnSpc>
                          <a:spcPct val="200000"/>
                        </a:lnSpc>
                      </a:pPr>
                      <a:endParaRPr lang="en-US" sz="1050" b="0" i="0" u="none" strike="noStrike" baseline="0" dirty="0">
                        <a:solidFill>
                          <a:srgbClr val="000000"/>
                        </a:solidFill>
                        <a:latin typeface="Daytona" panose="020B0604030500040204" pitchFamily="34" charset="0"/>
                      </a:endParaRPr>
                    </a:p>
                    <a:p>
                      <a:pPr>
                        <a:lnSpc>
                          <a:spcPct val="200000"/>
                        </a:lnSpc>
                      </a:pPr>
                      <a:r>
                        <a:rPr lang="en-US" dirty="0"/>
                        <a:t>a</a:t>
                      </a:r>
                      <a:r>
                        <a:rPr lang="en-US" sz="1800" b="0" i="0" u="none" strike="noStrike" kern="1200" baseline="0" dirty="0">
                          <a:solidFill>
                            <a:srgbClr val="000000"/>
                          </a:solidFill>
                          <a:latin typeface="Daytona" panose="020B0604030500040204" pitchFamily="34" charset="0"/>
                          <a:ea typeface="+mn-ea"/>
                          <a:cs typeface="+mn-cs"/>
                        </a:rPr>
                        <a:t>) full time</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full-time</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fulltime</a:t>
                      </a:r>
                    </a:p>
                  </a:txBody>
                  <a:tcPr>
                    <a:solidFill>
                      <a:schemeClr val="tx2">
                        <a:lumMod val="10000"/>
                        <a:lumOff val="90000"/>
                      </a:schemeClr>
                    </a:solidFill>
                  </a:tcPr>
                </a:tc>
                <a:tc>
                  <a:txBody>
                    <a:bodyPr/>
                    <a:lstStyle/>
                    <a:p>
                      <a:pPr>
                        <a:lnSpc>
                          <a:spcPct val="200000"/>
                        </a:lnSpc>
                      </a:pPr>
                      <a:r>
                        <a:rPr lang="en-US" sz="1800" b="0" kern="1200" dirty="0">
                          <a:solidFill>
                            <a:schemeClr val="tx1"/>
                          </a:solidFill>
                          <a:latin typeface="Daytona" panose="020B0604030500040204" pitchFamily="34" charset="0"/>
                          <a:ea typeface="+mn-ea"/>
                          <a:cs typeface="+mn-cs"/>
                        </a:rPr>
                        <a:t>He’s a __________ actor; everyone knows him.</a:t>
                      </a:r>
                    </a:p>
                    <a:p>
                      <a:pPr>
                        <a:lnSpc>
                          <a:spcPct val="200000"/>
                        </a:lnSpc>
                      </a:pPr>
                      <a:endParaRPr lang="en-US" sz="1200" b="0" i="0" u="none" strike="noStrike" kern="1200" baseline="0" dirty="0">
                        <a:solidFill>
                          <a:schemeClr val="tx1"/>
                        </a:solidFill>
                        <a:latin typeface="Daytona" panose="020B0604030500040204" pitchFamily="34" charset="0"/>
                        <a:ea typeface="+mn-ea"/>
                        <a:cs typeface="+mn-cs"/>
                      </a:endParaRPr>
                    </a:p>
                    <a:p>
                      <a:pPr>
                        <a:lnSpc>
                          <a:spcPct val="200000"/>
                        </a:lnSpc>
                      </a:pPr>
                      <a:r>
                        <a:rPr lang="en-US" sz="1800" b="0" i="0" u="none" strike="noStrike" kern="1200" baseline="0" dirty="0">
                          <a:solidFill>
                            <a:srgbClr val="000000"/>
                          </a:solidFill>
                          <a:latin typeface="Daytona" panose="020B0604030500040204" pitchFamily="34" charset="0"/>
                          <a:ea typeface="+mn-ea"/>
                          <a:cs typeface="+mn-cs"/>
                        </a:rPr>
                        <a:t>a) world fame</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world famous</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world-famous</a:t>
                      </a:r>
                    </a:p>
                  </a:txBody>
                  <a:tcPr>
                    <a:solidFill>
                      <a:schemeClr val="tx2">
                        <a:lumMod val="10000"/>
                        <a:lumOff val="90000"/>
                      </a:schemeClr>
                    </a:solidFill>
                  </a:tcPr>
                </a:tc>
                <a:extLst>
                  <a:ext uri="{0D108BD9-81ED-4DB2-BD59-A6C34878D82A}">
                    <a16:rowId xmlns:a16="http://schemas.microsoft.com/office/drawing/2014/main" val="1185208971"/>
                  </a:ext>
                </a:extLst>
              </a:tr>
              <a:tr h="2884813">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sz="1800" b="0" i="0" u="none" strike="noStrike" kern="1200" baseline="0" dirty="0">
                          <a:solidFill>
                            <a:srgbClr val="000000"/>
                          </a:solidFill>
                          <a:latin typeface="Daytona" panose="020B0604030500040204" pitchFamily="34" charset="0"/>
                          <a:ea typeface="+mn-ea"/>
                          <a:cs typeface="+mn-cs"/>
                        </a:rPr>
                        <a:t>This website is very __________. It’s easy to use.</a:t>
                      </a:r>
                    </a:p>
                    <a:p>
                      <a:pPr marL="0" marR="0" lvl="0" indent="0" algn="l" defTabSz="914400" rtl="0" eaLnBrk="1" fontAlgn="auto" latinLnBrk="0" hangingPunct="1">
                        <a:lnSpc>
                          <a:spcPct val="200000"/>
                        </a:lnSpc>
                        <a:spcBef>
                          <a:spcPts val="0"/>
                        </a:spcBef>
                        <a:spcAft>
                          <a:spcPts val="0"/>
                        </a:spcAft>
                        <a:buClrTx/>
                        <a:buSzTx/>
                        <a:buFontTx/>
                        <a:buNone/>
                        <a:tabLst/>
                        <a:defRPr/>
                      </a:pPr>
                      <a:br>
                        <a:rPr lang="en-US" sz="11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a. user friendly</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user friend</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user-friendly</a:t>
                      </a:r>
                    </a:p>
                  </a:txBody>
                  <a:tcPr>
                    <a:solidFill>
                      <a:schemeClr val="accent6">
                        <a:lumMod val="60000"/>
                        <a:lumOff val="40000"/>
                        <a:alpha val="20000"/>
                      </a:schemeClr>
                    </a:solidFill>
                  </a:tcPr>
                </a:tc>
                <a:tc>
                  <a:txBody>
                    <a:bodyPr/>
                    <a:lstStyle/>
                    <a:p>
                      <a:pPr>
                        <a:lnSpc>
                          <a:spcPct val="200000"/>
                        </a:lnSpc>
                      </a:pPr>
                      <a:r>
                        <a:rPr lang="en-US" sz="1800" b="0" kern="1200" dirty="0">
                          <a:solidFill>
                            <a:schemeClr val="tx1"/>
                          </a:solidFill>
                          <a:latin typeface="Daytona" panose="020B0604030500040204" pitchFamily="34" charset="0"/>
                          <a:ea typeface="+mn-ea"/>
                          <a:cs typeface="+mn-cs"/>
                        </a:rPr>
                        <a:t>He’s a __________ man who always helps others.</a:t>
                      </a:r>
                    </a:p>
                    <a:p>
                      <a:pPr>
                        <a:lnSpc>
                          <a:spcPct val="200000"/>
                        </a:lnSpc>
                      </a:pPr>
                      <a:endParaRPr lang="en-US" sz="1200" b="0" kern="1200" dirty="0">
                        <a:solidFill>
                          <a:schemeClr val="tx1"/>
                        </a:solidFill>
                        <a:latin typeface="Daytona" panose="020B0604030500040204" pitchFamily="34" charset="0"/>
                        <a:ea typeface="+mn-ea"/>
                        <a:cs typeface="+mn-cs"/>
                      </a:endParaRPr>
                    </a:p>
                    <a:p>
                      <a:pPr>
                        <a:lnSpc>
                          <a:spcPct val="200000"/>
                        </a:lnSpc>
                      </a:pPr>
                      <a:r>
                        <a:rPr lang="en-US" sz="1800" b="0" kern="1200" dirty="0">
                          <a:solidFill>
                            <a:schemeClr val="tx1"/>
                          </a:solidFill>
                          <a:latin typeface="Daytona" panose="020B0604030500040204" pitchFamily="34" charset="0"/>
                          <a:ea typeface="+mn-ea"/>
                          <a:cs typeface="+mn-cs"/>
                        </a:rPr>
                        <a:t>a) kind-hearted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kind hearted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kindhearted</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3BA2A02F-C84B-B2E0-5E20-01DEEC8E52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8320" y="2504461"/>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E89D7E25-8D6D-EF59-A882-5D4A721A8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6365" y="4838287"/>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43D412D6-FB27-F413-F7DD-E44B07FF64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8449" y="5917110"/>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50015B9F-0DDD-D598-2BA5-A04785160C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6365" y="2984590"/>
            <a:ext cx="480129" cy="480129"/>
          </a:xfrm>
          <a:prstGeom prst="rect">
            <a:avLst/>
          </a:prstGeom>
        </p:spPr>
      </p:pic>
    </p:spTree>
    <p:extLst>
      <p:ext uri="{BB962C8B-B14F-4D97-AF65-F5344CB8AC3E}">
        <p14:creationId xmlns:p14="http://schemas.microsoft.com/office/powerpoint/2010/main" val="160790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DC58-0DB0-1D13-78CD-BE274759F350}"/>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24577067-2FFB-603F-4E66-21A84FBC4AB6}"/>
              </a:ext>
            </a:extLst>
          </p:cNvPr>
          <p:cNvGraphicFramePr>
            <a:graphicFrameLocks noGrp="1"/>
          </p:cNvGraphicFramePr>
          <p:nvPr>
            <p:ph idx="1"/>
            <p:extLst>
              <p:ext uri="{D42A27DB-BD31-4B8C-83A1-F6EECF244321}">
                <p14:modId xmlns:p14="http://schemas.microsoft.com/office/powerpoint/2010/main" val="720986268"/>
              </p:ext>
            </p:extLst>
          </p:nvPr>
        </p:nvGraphicFramePr>
        <p:xfrm>
          <a:off x="368710" y="678532"/>
          <a:ext cx="11583398" cy="6033336"/>
        </p:xfrm>
        <a:graphic>
          <a:graphicData uri="http://schemas.openxmlformats.org/drawingml/2006/table">
            <a:tbl>
              <a:tblPr firstRow="1" bandRow="1">
                <a:tableStyleId>{ED083AE6-46FA-4A59-8FB0-9F97EB10719F}</a:tableStyleId>
              </a:tblPr>
              <a:tblGrid>
                <a:gridCol w="2297798">
                  <a:extLst>
                    <a:ext uri="{9D8B030D-6E8A-4147-A177-3AD203B41FA5}">
                      <a16:colId xmlns:a16="http://schemas.microsoft.com/office/drawing/2014/main" val="3508598356"/>
                    </a:ext>
                  </a:extLst>
                </a:gridCol>
                <a:gridCol w="2834640">
                  <a:extLst>
                    <a:ext uri="{9D8B030D-6E8A-4147-A177-3AD203B41FA5}">
                      <a16:colId xmlns:a16="http://schemas.microsoft.com/office/drawing/2014/main" val="1515465424"/>
                    </a:ext>
                  </a:extLst>
                </a:gridCol>
                <a:gridCol w="2477729">
                  <a:extLst>
                    <a:ext uri="{9D8B030D-6E8A-4147-A177-3AD203B41FA5}">
                      <a16:colId xmlns:a16="http://schemas.microsoft.com/office/drawing/2014/main" val="287080482"/>
                    </a:ext>
                  </a:extLst>
                </a:gridCol>
                <a:gridCol w="3973231">
                  <a:extLst>
                    <a:ext uri="{9D8B030D-6E8A-4147-A177-3AD203B41FA5}">
                      <a16:colId xmlns:a16="http://schemas.microsoft.com/office/drawing/2014/main" val="242016768"/>
                    </a:ext>
                  </a:extLst>
                </a:gridCol>
              </a:tblGrid>
              <a:tr h="646039">
                <a:tc gridSpan="4">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u="none" strike="noStrike" baseline="0" dirty="0">
                          <a:solidFill>
                            <a:srgbClr val="000000"/>
                          </a:solidFill>
                          <a:latin typeface="Daytona" panose="020B0604030500040204" pitchFamily="34" charset="0"/>
                        </a:rPr>
                        <a:t>She was frightened by the noise.</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u="none" strike="noStrike" baseline="0" dirty="0">
                          <a:solidFill>
                            <a:srgbClr val="000000"/>
                          </a:solidFill>
                          <a:latin typeface="Daytona" panose="020B0604030500040204" pitchFamily="34" charset="0"/>
                        </a:rPr>
                        <a:t>I saw a frightening movie last night.</a:t>
                      </a:r>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1080682"/>
                  </a:ext>
                </a:extLst>
              </a:tr>
              <a:tr h="2886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3">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Does “ frightened” describe a thing or a person?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rPr>
                        <a:t>Does “ frightening” describe a thing or a person?</a:t>
                      </a:r>
                    </a:p>
                  </a:txBody>
                  <a:tcPr>
                    <a:solidFill>
                      <a:schemeClr val="tx1">
                        <a:lumMod val="65000"/>
                        <a:lumOff val="35000"/>
                        <a:alpha val="2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5358974"/>
                  </a:ext>
                </a:extLst>
              </a:tr>
              <a:tr h="497186">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gridSpan="3">
                  <a:txBody>
                    <a:bodyPr/>
                    <a:lstStyle/>
                    <a:p>
                      <a:endParaRPr lang="en-US" sz="500" b="0" i="0" u="none" strike="noStrike" baseline="0" dirty="0">
                        <a:solidFill>
                          <a:srgbClr val="000000"/>
                        </a:solidFill>
                        <a:latin typeface="Daytona" panose="020B0604030500040204" pitchFamily="34" charset="0"/>
                      </a:endParaRPr>
                    </a:p>
                    <a:p>
                      <a:r>
                        <a:rPr lang="en-US" sz="1800" b="0" i="0" u="none" strike="noStrike" baseline="0" dirty="0">
                          <a:solidFill>
                            <a:srgbClr val="000000"/>
                          </a:solidFill>
                          <a:latin typeface="Daytona" panose="020B0604030500040204" pitchFamily="34" charset="0"/>
                        </a:rPr>
                        <a:t> adjective/adverb/noun + past participle / noun / present participle/adjective</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7483924"/>
                  </a:ext>
                </a:extLst>
              </a:tr>
              <a:tr h="0">
                <a:tc vMerge="1">
                  <a:txBody>
                    <a:bodyPr/>
                    <a:lstStyle/>
                    <a:p>
                      <a:endParaRPr lang="en-US"/>
                    </a:p>
                  </a:txBody>
                  <a:tcPr/>
                </a:tc>
                <a:tc>
                  <a:txBody>
                    <a:bodyPr/>
                    <a:lstStyle/>
                    <a:p>
                      <a:pPr algn="ctr"/>
                      <a:r>
                        <a:rPr lang="en-US" sz="1800" b="1" i="0" u="none" strike="noStrike" baseline="0" dirty="0">
                          <a:solidFill>
                            <a:srgbClr val="000000"/>
                          </a:solidFill>
                          <a:latin typeface="Daytona" panose="020B0604030500040204" pitchFamily="34" charset="0"/>
                        </a:rPr>
                        <a:t>Type</a:t>
                      </a:r>
                    </a:p>
                  </a:txBody>
                  <a:tcPr>
                    <a:solidFill>
                      <a:schemeClr val="tx2">
                        <a:lumMod val="50000"/>
                        <a:lumOff val="50000"/>
                        <a:alpha val="20000"/>
                      </a:schemeClr>
                    </a:solidFill>
                  </a:tcPr>
                </a:tc>
                <a:tc>
                  <a:txBody>
                    <a:bodyPr/>
                    <a:lstStyle/>
                    <a:p>
                      <a:pPr algn="ctr"/>
                      <a:r>
                        <a:rPr lang="en-US" sz="1800" b="1" i="0" u="none" strike="noStrike" baseline="0" dirty="0">
                          <a:solidFill>
                            <a:srgbClr val="000000"/>
                          </a:solidFill>
                          <a:latin typeface="Daytona" panose="020B0604030500040204" pitchFamily="34" charset="0"/>
                        </a:rPr>
                        <a:t>Form </a:t>
                      </a:r>
                    </a:p>
                  </a:txBody>
                  <a:tcPr>
                    <a:solidFill>
                      <a:schemeClr val="tx2">
                        <a:lumMod val="50000"/>
                        <a:lumOff val="50000"/>
                        <a:alpha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Daytona" panose="020B0604030500040204" pitchFamily="34" charset="0"/>
                          <a:ea typeface="+mn-ea"/>
                          <a:cs typeface="+mn-cs"/>
                        </a:rPr>
                        <a:t>Describes</a:t>
                      </a:r>
                    </a:p>
                  </a:txBody>
                  <a:tcPr>
                    <a:solidFill>
                      <a:schemeClr val="tx2">
                        <a:lumMod val="50000"/>
                        <a:lumOff val="50000"/>
                        <a:alpha val="20000"/>
                      </a:schemeClr>
                    </a:solidFill>
                  </a:tcPr>
                </a:tc>
                <a:extLst>
                  <a:ext uri="{0D108BD9-81ED-4DB2-BD59-A6C34878D82A}">
                    <a16:rowId xmlns:a16="http://schemas.microsoft.com/office/drawing/2014/main" val="448617221"/>
                  </a:ext>
                </a:extLst>
              </a:tr>
              <a:tr h="382394">
                <a:tc vMerge="1">
                  <a:txBody>
                    <a:bodyPr/>
                    <a:lstStyle/>
                    <a:p>
                      <a:endParaRPr lang="en-US"/>
                    </a:p>
                  </a:txBody>
                  <a:tcPr/>
                </a:tc>
                <a:tc>
                  <a:txBody>
                    <a:bodyPr/>
                    <a:lstStyle/>
                    <a:p>
                      <a:r>
                        <a:rPr lang="en-US" sz="1800" b="0" i="0" u="none" strike="noStrike" baseline="0" dirty="0">
                          <a:solidFill>
                            <a:srgbClr val="000000"/>
                          </a:solidFill>
                          <a:latin typeface="Daytona" panose="020B0604030500040204" pitchFamily="34" charset="0"/>
                        </a:rPr>
                        <a:t>Present participle</a:t>
                      </a:r>
                    </a:p>
                  </a:txBody>
                  <a:tcPr/>
                </a:tc>
                <a:tc>
                  <a:txBody>
                    <a:bodyPr/>
                    <a:lstStyle/>
                    <a:p>
                      <a:r>
                        <a:rPr lang="en-US" sz="1800" b="0" i="0" u="none" strike="noStrike" kern="1200" baseline="0" dirty="0">
                          <a:solidFill>
                            <a:srgbClr val="000000"/>
                          </a:solidFill>
                          <a:latin typeface="Daytona" panose="020B0604030500040204" pitchFamily="34" charset="0"/>
                          <a:ea typeface="+mn-ea"/>
                          <a:cs typeface="+mn-cs"/>
                        </a:rPr>
                        <a:t>Verb + </a:t>
                      </a:r>
                      <a:r>
                        <a:rPr lang="en-US" sz="1800" b="0" i="0" u="none" strike="noStrike" kern="1200" baseline="0" dirty="0" err="1">
                          <a:solidFill>
                            <a:srgbClr val="000000"/>
                          </a:solidFill>
                          <a:latin typeface="Daytona" panose="020B0604030500040204" pitchFamily="34" charset="0"/>
                          <a:ea typeface="+mn-ea"/>
                          <a:cs typeface="+mn-cs"/>
                        </a:rPr>
                        <a:t>ing</a:t>
                      </a:r>
                      <a:endParaRPr lang="en-US" sz="1800" b="0" i="0" u="none" strike="noStrike" kern="1200" baseline="0" dirty="0">
                        <a:solidFill>
                          <a:srgbClr val="000000"/>
                        </a:solidFill>
                        <a:latin typeface="Daytona" panose="020B060403050004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Daytona" panose="020B0604030500040204" pitchFamily="34" charset="0"/>
                          <a:ea typeface="+mn-ea"/>
                          <a:cs typeface="+mn-cs"/>
                        </a:rPr>
                        <a:t>Objects / Places</a:t>
                      </a:r>
                    </a:p>
                  </a:txBody>
                  <a:tcPr/>
                </a:tc>
                <a:extLst>
                  <a:ext uri="{0D108BD9-81ED-4DB2-BD59-A6C34878D82A}">
                    <a16:rowId xmlns:a16="http://schemas.microsoft.com/office/drawing/2014/main" val="739985974"/>
                  </a:ext>
                </a:extLst>
              </a:tr>
              <a:tr h="448406">
                <a:tc vMerge="1">
                  <a:txBody>
                    <a:bodyPr/>
                    <a:lstStyle/>
                    <a:p>
                      <a:endParaRPr lang="en-US"/>
                    </a:p>
                  </a:txBody>
                  <a:tcPr/>
                </a:tc>
                <a:tc>
                  <a:txBody>
                    <a:bodyPr/>
                    <a:lstStyle/>
                    <a:p>
                      <a:r>
                        <a:rPr lang="en-US" sz="1800" b="0" i="0" u="none" strike="noStrike" baseline="0" dirty="0">
                          <a:solidFill>
                            <a:srgbClr val="000000"/>
                          </a:solidFill>
                          <a:latin typeface="Daytona" panose="020B0604030500040204" pitchFamily="34" charset="0"/>
                        </a:rPr>
                        <a:t>Past participle </a:t>
                      </a:r>
                    </a:p>
                  </a:txBody>
                  <a:tcPr/>
                </a:tc>
                <a:tc>
                  <a:txBody>
                    <a:bodyPr/>
                    <a:lstStyle/>
                    <a:p>
                      <a:pPr algn="l"/>
                      <a:r>
                        <a:rPr lang="en-US" sz="1800" b="0" i="0" u="none" strike="noStrike" kern="1200" baseline="0" dirty="0">
                          <a:solidFill>
                            <a:srgbClr val="000000"/>
                          </a:solidFill>
                          <a:latin typeface="Daytona" panose="020B0604030500040204" pitchFamily="34" charset="0"/>
                          <a:ea typeface="+mn-ea"/>
                          <a:cs typeface="+mn-cs"/>
                        </a:rPr>
                        <a:t>Verb + ed</a:t>
                      </a:r>
                    </a:p>
                  </a:txBody>
                  <a:tcPr/>
                </a:tc>
                <a:tc>
                  <a:txBody>
                    <a:bodyPr/>
                    <a:lstStyle/>
                    <a:p>
                      <a:r>
                        <a:rPr lang="en-US" sz="1800" b="0" i="0" u="none" strike="noStrike" baseline="0" dirty="0">
                          <a:solidFill>
                            <a:srgbClr val="000000"/>
                          </a:solidFill>
                          <a:latin typeface="Daytona" panose="020B0604030500040204" pitchFamily="34" charset="0"/>
                        </a:rPr>
                        <a:t>People</a:t>
                      </a:r>
                    </a:p>
                  </a:txBody>
                  <a:tcPr/>
                </a:tc>
                <a:extLst>
                  <a:ext uri="{0D108BD9-81ED-4DB2-BD59-A6C34878D82A}">
                    <a16:rowId xmlns:a16="http://schemas.microsoft.com/office/drawing/2014/main" val="3804229133"/>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3">
                  <a:txBody>
                    <a:bodyPr/>
                    <a:lstStyle/>
                    <a:p>
                      <a:pPr>
                        <a:lnSpc>
                          <a:spcPct val="150000"/>
                        </a:lnSpc>
                      </a:pPr>
                      <a:r>
                        <a:rPr lang="en-US" sz="2000" b="0" i="0" u="none" strike="noStrike" baseline="0" dirty="0">
                          <a:solidFill>
                            <a:schemeClr val="tx1"/>
                          </a:solidFill>
                          <a:latin typeface="Daytona" panose="020B0604030500040204" pitchFamily="34" charset="0"/>
                        </a:rPr>
                        <a:t>Participles are verb forms (usually ending in -</a:t>
                      </a:r>
                      <a:r>
                        <a:rPr lang="en-US" sz="2000" b="1" i="0" u="none" strike="noStrike" baseline="0" dirty="0" err="1">
                          <a:solidFill>
                            <a:schemeClr val="tx1"/>
                          </a:solidFill>
                          <a:latin typeface="Daytona" panose="020B0604030500040204" pitchFamily="34" charset="0"/>
                        </a:rPr>
                        <a:t>ing</a:t>
                      </a:r>
                      <a:r>
                        <a:rPr lang="en-US" sz="2000" b="0" i="0" u="none" strike="noStrike" baseline="0" dirty="0">
                          <a:solidFill>
                            <a:schemeClr val="tx1"/>
                          </a:solidFill>
                          <a:latin typeface="Daytona" panose="020B0604030500040204" pitchFamily="34" charset="0"/>
                        </a:rPr>
                        <a:t> or -</a:t>
                      </a:r>
                      <a:r>
                        <a:rPr lang="en-US" sz="2000" b="1" i="0" u="none" strike="noStrike" baseline="0" dirty="0">
                          <a:solidFill>
                            <a:schemeClr val="tx1"/>
                          </a:solidFill>
                          <a:latin typeface="Daytona" panose="020B0604030500040204" pitchFamily="34" charset="0"/>
                        </a:rPr>
                        <a:t>ed</a:t>
                      </a:r>
                      <a:r>
                        <a:rPr lang="en-US" sz="2000" b="0" i="0" u="none" strike="noStrike" baseline="0" dirty="0">
                          <a:solidFill>
                            <a:schemeClr val="tx1"/>
                          </a:solidFill>
                          <a:latin typeface="Daytona" panose="020B0604030500040204" pitchFamily="34" charset="0"/>
                        </a:rPr>
                        <a:t>) that can function as adjectives to describe nouns or pronouns.</a:t>
                      </a:r>
                      <a:endPar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endParaRPr>
                    </a:p>
                  </a:txBody>
                  <a:tcPr>
                    <a:solidFill>
                      <a:schemeClr val="tx1">
                        <a:lumMod val="65000"/>
                        <a:lumOff val="35000"/>
                        <a:alpha val="2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2704196"/>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3">
                  <a:txBody>
                    <a:bodyPr/>
                    <a:lstStyle/>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The lecture was boring.</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The students were bored.</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I’m confused about the answer.</a:t>
                      </a:r>
                    </a:p>
                    <a:p>
                      <a:pPr marL="285750" indent="-285750">
                        <a:lnSpc>
                          <a:spcPct val="15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This is a confusing question.</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8E1B731C-AD38-B0F6-D65F-A3227458A036}"/>
              </a:ext>
            </a:extLst>
          </p:cNvPr>
          <p:cNvSpPr txBox="1"/>
          <p:nvPr/>
        </p:nvSpPr>
        <p:spPr>
          <a:xfrm>
            <a:off x="368710" y="107832"/>
            <a:ext cx="4321277"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ongenial SemiBold" panose="02000503040000020004" pitchFamily="2" charset="0"/>
                <a:ea typeface="+mn-ea"/>
                <a:cs typeface="+mn-cs"/>
              </a:rPr>
              <a:t>Participles as Adjectives</a:t>
            </a:r>
          </a:p>
        </p:txBody>
      </p:sp>
    </p:spTree>
    <p:extLst>
      <p:ext uri="{BB962C8B-B14F-4D97-AF65-F5344CB8AC3E}">
        <p14:creationId xmlns:p14="http://schemas.microsoft.com/office/powerpoint/2010/main" val="4055882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23678-12C2-A1AC-FA43-B9D9F62873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98C606-6DD0-F209-61AD-BFB53050B1F6}"/>
              </a:ext>
            </a:extLst>
          </p:cNvPr>
          <p:cNvSpPr>
            <a:spLocks noGrp="1"/>
          </p:cNvSpPr>
          <p:nvPr>
            <p:ph type="title"/>
          </p:nvPr>
        </p:nvSpPr>
        <p:spPr>
          <a:xfrm>
            <a:off x="542412" y="384989"/>
            <a:ext cx="6694973" cy="505030"/>
          </a:xfrm>
        </p:spPr>
        <p:txBody>
          <a:bodyPr>
            <a:noAutofit/>
          </a:bodyPr>
          <a:lstStyle/>
          <a:p>
            <a:r>
              <a:rPr lang="en-US" sz="2400" dirty="0">
                <a:solidFill>
                  <a:srgbClr val="C00000"/>
                </a:solidFill>
                <a:latin typeface="Congenial SemiBold" panose="02000503040000020004" pitchFamily="2" charset="0"/>
              </a:rPr>
              <a:t>Practice </a:t>
            </a:r>
            <a:r>
              <a:rPr kumimoji="0" lang="en-US" sz="2400" b="0" i="0" u="none" strike="noStrike" kern="1200" cap="none" spc="0" normalizeH="0" baseline="0" noProof="0" dirty="0">
                <a:ln>
                  <a:noFill/>
                </a:ln>
                <a:solidFill>
                  <a:srgbClr val="C00000"/>
                </a:solidFill>
                <a:effectLst/>
                <a:uLnTx/>
                <a:uFillTx/>
                <a:latin typeface="Congenial SemiBold" panose="02000503040000020004" pitchFamily="2" charset="0"/>
                <a:ea typeface="+mj-ea"/>
                <a:cs typeface="+mj-cs"/>
              </a:rPr>
              <a:t>(Compound Adjectives)</a:t>
            </a:r>
            <a:r>
              <a:rPr lang="en-US" sz="2400" dirty="0">
                <a:solidFill>
                  <a:srgbClr val="C00000"/>
                </a:solidFill>
                <a:latin typeface="Congenial SemiBold" panose="02000503040000020004" pitchFamily="2" charset="0"/>
              </a:rPr>
              <a:t>   </a:t>
            </a:r>
          </a:p>
        </p:txBody>
      </p:sp>
      <p:graphicFrame>
        <p:nvGraphicFramePr>
          <p:cNvPr id="6" name="Table 5">
            <a:extLst>
              <a:ext uri="{FF2B5EF4-FFF2-40B4-BE49-F238E27FC236}">
                <a16:creationId xmlns:a16="http://schemas.microsoft.com/office/drawing/2014/main" id="{7B742411-B6F5-DB80-A4A3-7C53F603B9A4}"/>
              </a:ext>
            </a:extLst>
          </p:cNvPr>
          <p:cNvGraphicFramePr>
            <a:graphicFrameLocks noGrp="1"/>
          </p:cNvGraphicFramePr>
          <p:nvPr>
            <p:extLst>
              <p:ext uri="{D42A27DB-BD31-4B8C-83A1-F6EECF244321}">
                <p14:modId xmlns:p14="http://schemas.microsoft.com/office/powerpoint/2010/main" val="3388742740"/>
              </p:ext>
            </p:extLst>
          </p:nvPr>
        </p:nvGraphicFramePr>
        <p:xfrm>
          <a:off x="530942" y="940890"/>
          <a:ext cx="11341510" cy="5769626"/>
        </p:xfrm>
        <a:graphic>
          <a:graphicData uri="http://schemas.openxmlformats.org/drawingml/2006/table">
            <a:tbl>
              <a:tblPr firstRow="1" bandRow="1">
                <a:tableStyleId>{D27102A9-8310-4765-A935-A1911B00CA55}</a:tableStyleId>
              </a:tblPr>
              <a:tblGrid>
                <a:gridCol w="5676490">
                  <a:extLst>
                    <a:ext uri="{9D8B030D-6E8A-4147-A177-3AD203B41FA5}">
                      <a16:colId xmlns:a16="http://schemas.microsoft.com/office/drawing/2014/main" val="1994957670"/>
                    </a:ext>
                  </a:extLst>
                </a:gridCol>
                <a:gridCol w="5665020">
                  <a:extLst>
                    <a:ext uri="{9D8B030D-6E8A-4147-A177-3AD203B41FA5}">
                      <a16:colId xmlns:a16="http://schemas.microsoft.com/office/drawing/2014/main" val="1131630853"/>
                    </a:ext>
                  </a:extLst>
                </a:gridCol>
              </a:tblGrid>
              <a:tr h="2884813">
                <a:tc>
                  <a:txBody>
                    <a:bodyPr/>
                    <a:lstStyle/>
                    <a:p>
                      <a:pPr>
                        <a:lnSpc>
                          <a:spcPct val="200000"/>
                        </a:lnSpc>
                      </a:pPr>
                      <a:r>
                        <a:rPr lang="en-US" sz="1800" b="0" i="0" u="none" strike="noStrike" kern="1200" baseline="0" dirty="0">
                          <a:solidFill>
                            <a:srgbClr val="000000"/>
                          </a:solidFill>
                          <a:latin typeface="Daytona" panose="020B0604030500040204" pitchFamily="34" charset="0"/>
                          <a:ea typeface="+mn-ea"/>
                          <a:cs typeface="+mn-cs"/>
                        </a:rPr>
                        <a:t>The children were __________ after playing all day.</a:t>
                      </a: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tired</a:t>
                      </a: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tiring</a:t>
                      </a: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tire</a:t>
                      </a:r>
                    </a:p>
                  </a:txBody>
                  <a:tcPr>
                    <a:solidFill>
                      <a:schemeClr val="tx2">
                        <a:lumMod val="10000"/>
                        <a:lumOff val="90000"/>
                      </a:schemeClr>
                    </a:solidFill>
                  </a:tcPr>
                </a:tc>
                <a:tc>
                  <a:txBody>
                    <a:bodyPr/>
                    <a:lstStyle/>
                    <a:p>
                      <a:pPr>
                        <a:lnSpc>
                          <a:spcPct val="200000"/>
                        </a:lnSpc>
                      </a:pPr>
                      <a:r>
                        <a:rPr lang="en-US" sz="1800" b="0" i="0" u="none" strike="noStrike" kern="1200" baseline="0" dirty="0">
                          <a:solidFill>
                            <a:srgbClr val="000000"/>
                          </a:solidFill>
                          <a:latin typeface="Daytona" panose="020B0604030500040204" pitchFamily="34" charset="0"/>
                          <a:ea typeface="+mn-ea"/>
                          <a:cs typeface="+mn-cs"/>
                        </a:rPr>
                        <a:t>This math problem is so __________!</a:t>
                      </a:r>
                    </a:p>
                    <a:p>
                      <a:pPr>
                        <a:lnSpc>
                          <a:spcPct val="200000"/>
                        </a:lnSpc>
                      </a:pPr>
                      <a:endParaRPr lang="en-US" sz="1800" b="0" i="0" u="none" strike="noStrike" kern="1200" baseline="0" dirty="0">
                        <a:solidFill>
                          <a:srgbClr val="000000"/>
                        </a:solidFill>
                        <a:latin typeface="Daytona" panose="020B0604030500040204" pitchFamily="34" charset="0"/>
                        <a:ea typeface="+mn-ea"/>
                        <a:cs typeface="+mn-cs"/>
                      </a:endParaRP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confused</a:t>
                      </a: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confusing</a:t>
                      </a:r>
                    </a:p>
                    <a:p>
                      <a:pPr marL="342900" indent="-342900">
                        <a:lnSpc>
                          <a:spcPct val="200000"/>
                        </a:lnSpc>
                        <a:buAutoNum type="alphaLcPeriod"/>
                      </a:pPr>
                      <a:r>
                        <a:rPr lang="en-US" sz="1800" b="0" i="0" u="none" strike="noStrike" kern="1200" baseline="0" dirty="0">
                          <a:solidFill>
                            <a:srgbClr val="000000"/>
                          </a:solidFill>
                          <a:latin typeface="Daytona" panose="020B0604030500040204" pitchFamily="34" charset="0"/>
                          <a:ea typeface="+mn-ea"/>
                          <a:cs typeface="+mn-cs"/>
                        </a:rPr>
                        <a:t>confuse</a:t>
                      </a:r>
                    </a:p>
                  </a:txBody>
                  <a:tcPr>
                    <a:solidFill>
                      <a:schemeClr val="tx2">
                        <a:lumMod val="10000"/>
                        <a:lumOff val="90000"/>
                      </a:schemeClr>
                    </a:solidFill>
                  </a:tcPr>
                </a:tc>
                <a:extLst>
                  <a:ext uri="{0D108BD9-81ED-4DB2-BD59-A6C34878D82A}">
                    <a16:rowId xmlns:a16="http://schemas.microsoft.com/office/drawing/2014/main" val="1185208971"/>
                  </a:ext>
                </a:extLst>
              </a:tr>
              <a:tr h="2884813">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sz="1800" b="0" i="0" u="none" strike="noStrike" kern="1200" baseline="0" dirty="0">
                          <a:solidFill>
                            <a:srgbClr val="000000"/>
                          </a:solidFill>
                          <a:latin typeface="Daytona" panose="020B0604030500040204" pitchFamily="34" charset="0"/>
                          <a:ea typeface="+mn-ea"/>
                          <a:cs typeface="+mn-cs"/>
                        </a:rPr>
                        <a:t>The news about yesterday’s accident was __________ .</a:t>
                      </a:r>
                    </a:p>
                    <a:p>
                      <a:pPr marL="342900" marR="0" lvl="0" indent="-342900" algn="l" defTabSz="914400" rtl="0" eaLnBrk="1" fontAlgn="auto" latinLnBrk="0" hangingPunct="1">
                        <a:lnSpc>
                          <a:spcPct val="200000"/>
                        </a:lnSpc>
                        <a:spcBef>
                          <a:spcPts val="0"/>
                        </a:spcBef>
                        <a:spcAft>
                          <a:spcPts val="0"/>
                        </a:spcAft>
                        <a:buClrTx/>
                        <a:buSzTx/>
                        <a:buFontTx/>
                        <a:buAutoNum type="alphaLcPeriod"/>
                        <a:tabLst/>
                        <a:defRPr/>
                      </a:pPr>
                      <a:r>
                        <a:rPr lang="en-US" sz="1800" b="0" i="0" u="none" strike="noStrike" kern="1200" baseline="0" dirty="0">
                          <a:solidFill>
                            <a:srgbClr val="000000"/>
                          </a:solidFill>
                          <a:latin typeface="Daytona" panose="020B0604030500040204" pitchFamily="34" charset="0"/>
                          <a:ea typeface="+mn-ea"/>
                          <a:cs typeface="+mn-cs"/>
                        </a:rPr>
                        <a:t>shocked</a:t>
                      </a:r>
                    </a:p>
                    <a:p>
                      <a:pPr marL="342900" marR="0" lvl="0" indent="-342900" algn="l" defTabSz="914400" rtl="0" eaLnBrk="1" fontAlgn="auto" latinLnBrk="0" hangingPunct="1">
                        <a:lnSpc>
                          <a:spcPct val="200000"/>
                        </a:lnSpc>
                        <a:spcBef>
                          <a:spcPts val="0"/>
                        </a:spcBef>
                        <a:spcAft>
                          <a:spcPts val="0"/>
                        </a:spcAft>
                        <a:buClrTx/>
                        <a:buSzTx/>
                        <a:buFontTx/>
                        <a:buAutoNum type="alphaLcPeriod"/>
                        <a:tabLst/>
                        <a:defRPr/>
                      </a:pPr>
                      <a:r>
                        <a:rPr lang="en-US" sz="1800" b="0" i="0" u="none" strike="noStrike" kern="1200" baseline="0" dirty="0">
                          <a:solidFill>
                            <a:srgbClr val="000000"/>
                          </a:solidFill>
                          <a:latin typeface="Daytona" panose="020B0604030500040204" pitchFamily="34" charset="0"/>
                          <a:ea typeface="+mn-ea"/>
                          <a:cs typeface="+mn-cs"/>
                        </a:rPr>
                        <a:t>shocking</a:t>
                      </a:r>
                    </a:p>
                    <a:p>
                      <a:pPr marL="342900" marR="0" lvl="0" indent="-342900" algn="l" defTabSz="914400" rtl="0" eaLnBrk="1" fontAlgn="auto" latinLnBrk="0" hangingPunct="1">
                        <a:lnSpc>
                          <a:spcPct val="200000"/>
                        </a:lnSpc>
                        <a:spcBef>
                          <a:spcPts val="0"/>
                        </a:spcBef>
                        <a:spcAft>
                          <a:spcPts val="0"/>
                        </a:spcAft>
                        <a:buClrTx/>
                        <a:buSzTx/>
                        <a:buFontTx/>
                        <a:buAutoNum type="alphaLcPeriod"/>
                        <a:tabLst/>
                        <a:defRPr/>
                      </a:pPr>
                      <a:r>
                        <a:rPr lang="en-US" sz="1800" b="0" i="0" u="none" strike="noStrike" kern="1200" baseline="0" dirty="0">
                          <a:solidFill>
                            <a:srgbClr val="000000"/>
                          </a:solidFill>
                          <a:latin typeface="Daytona" panose="020B0604030500040204" pitchFamily="34" charset="0"/>
                          <a:ea typeface="+mn-ea"/>
                          <a:cs typeface="+mn-cs"/>
                        </a:rPr>
                        <a:t>shock </a:t>
                      </a:r>
                    </a:p>
                  </a:txBody>
                  <a:tcPr>
                    <a:solidFill>
                      <a:schemeClr val="accent6">
                        <a:lumMod val="60000"/>
                        <a:lumOff val="40000"/>
                        <a:alpha val="20000"/>
                      </a:schemeClr>
                    </a:solidFill>
                  </a:tcPr>
                </a:tc>
                <a:tc>
                  <a:txBody>
                    <a:bodyPr/>
                    <a:lstStyle/>
                    <a:p>
                      <a:pPr>
                        <a:lnSpc>
                          <a:spcPct val="200000"/>
                        </a:lnSpc>
                      </a:pPr>
                      <a:r>
                        <a:rPr lang="en-US" sz="1800" b="0" kern="1200" dirty="0">
                          <a:solidFill>
                            <a:schemeClr val="tx1"/>
                          </a:solidFill>
                          <a:latin typeface="Daytona" panose="020B0604030500040204" pitchFamily="34" charset="0"/>
                          <a:ea typeface="+mn-ea"/>
                          <a:cs typeface="+mn-cs"/>
                        </a:rPr>
                        <a:t>We were __________ by the magician’s tricks.</a:t>
                      </a:r>
                    </a:p>
                    <a:p>
                      <a:pPr>
                        <a:lnSpc>
                          <a:spcPct val="200000"/>
                        </a:lnSpc>
                      </a:pPr>
                      <a:endParaRPr lang="en-US" sz="1800" b="0" kern="1200" dirty="0">
                        <a:solidFill>
                          <a:schemeClr val="tx1"/>
                        </a:solidFill>
                        <a:latin typeface="Daytona" panose="020B0604030500040204" pitchFamily="34" charset="0"/>
                        <a:ea typeface="+mn-ea"/>
                        <a:cs typeface="+mn-cs"/>
                      </a:endParaRPr>
                    </a:p>
                    <a:p>
                      <a:pPr marL="342900" indent="-342900">
                        <a:lnSpc>
                          <a:spcPct val="200000"/>
                        </a:lnSpc>
                        <a:buAutoNum type="alphaLcPeriod"/>
                      </a:pPr>
                      <a:r>
                        <a:rPr lang="en-US" sz="1800" b="0" kern="1200" dirty="0">
                          <a:solidFill>
                            <a:schemeClr val="tx1"/>
                          </a:solidFill>
                          <a:latin typeface="Daytona" panose="020B0604030500040204" pitchFamily="34" charset="0"/>
                          <a:ea typeface="+mn-ea"/>
                          <a:cs typeface="+mn-cs"/>
                        </a:rPr>
                        <a:t>amazing</a:t>
                      </a:r>
                    </a:p>
                    <a:p>
                      <a:pPr marL="342900" indent="-342900">
                        <a:lnSpc>
                          <a:spcPct val="200000"/>
                        </a:lnSpc>
                        <a:buAutoNum type="alphaLcPeriod"/>
                      </a:pPr>
                      <a:r>
                        <a:rPr lang="en-US" sz="1800" b="0" kern="1200" dirty="0">
                          <a:solidFill>
                            <a:schemeClr val="tx1"/>
                          </a:solidFill>
                          <a:latin typeface="Daytona" panose="020B0604030500040204" pitchFamily="34" charset="0"/>
                          <a:ea typeface="+mn-ea"/>
                          <a:cs typeface="+mn-cs"/>
                        </a:rPr>
                        <a:t>amaze</a:t>
                      </a:r>
                    </a:p>
                    <a:p>
                      <a:pPr marL="342900" indent="-342900">
                        <a:lnSpc>
                          <a:spcPct val="200000"/>
                        </a:lnSpc>
                        <a:buAutoNum type="alphaLcPeriod"/>
                      </a:pPr>
                      <a:r>
                        <a:rPr lang="en-US" sz="1800" b="0" kern="1200" dirty="0">
                          <a:solidFill>
                            <a:schemeClr val="tx1"/>
                          </a:solidFill>
                          <a:latin typeface="Daytona" panose="020B0604030500040204" pitchFamily="34" charset="0"/>
                          <a:ea typeface="+mn-ea"/>
                          <a:cs typeface="+mn-cs"/>
                        </a:rPr>
                        <a:t>amazed</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D548B5AA-E26A-0A18-BF94-48C21696EC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8604" y="2135751"/>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D2016D27-7DC5-7B70-5149-57C03A685F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2341" y="6162657"/>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47AF242E-9B39-4288-B399-F86F603574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5494" y="5677045"/>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96235787-1451-4DD4-7549-AD0CDD78C1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2405" y="2737847"/>
            <a:ext cx="480129" cy="480129"/>
          </a:xfrm>
          <a:prstGeom prst="rect">
            <a:avLst/>
          </a:prstGeom>
        </p:spPr>
      </p:pic>
    </p:spTree>
    <p:extLst>
      <p:ext uri="{BB962C8B-B14F-4D97-AF65-F5344CB8AC3E}">
        <p14:creationId xmlns:p14="http://schemas.microsoft.com/office/powerpoint/2010/main" val="4100510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0FDBF-DF04-D2E3-8FDF-4B9C26702C5F}"/>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0459AEF2-E3B2-B82C-48F3-D5CC47E308AF}"/>
              </a:ext>
            </a:extLst>
          </p:cNvPr>
          <p:cNvGraphicFramePr>
            <a:graphicFrameLocks noGrp="1"/>
          </p:cNvGraphicFramePr>
          <p:nvPr>
            <p:ph idx="1"/>
            <p:extLst>
              <p:ext uri="{D42A27DB-BD31-4B8C-83A1-F6EECF244321}">
                <p14:modId xmlns:p14="http://schemas.microsoft.com/office/powerpoint/2010/main" val="784485937"/>
              </p:ext>
            </p:extLst>
          </p:nvPr>
        </p:nvGraphicFramePr>
        <p:xfrm>
          <a:off x="634180" y="792277"/>
          <a:ext cx="11076039" cy="5943600"/>
        </p:xfrm>
        <a:graphic>
          <a:graphicData uri="http://schemas.openxmlformats.org/drawingml/2006/table">
            <a:tbl>
              <a:tblPr firstRow="1" bandRow="1">
                <a:tableStyleId>{ED083AE6-46FA-4A59-8FB0-9F97EB10719F}</a:tableStyleId>
              </a:tblPr>
              <a:tblGrid>
                <a:gridCol w="2215207">
                  <a:extLst>
                    <a:ext uri="{9D8B030D-6E8A-4147-A177-3AD203B41FA5}">
                      <a16:colId xmlns:a16="http://schemas.microsoft.com/office/drawing/2014/main" val="3508598356"/>
                    </a:ext>
                  </a:extLst>
                </a:gridCol>
                <a:gridCol w="1988084">
                  <a:extLst>
                    <a:ext uri="{9D8B030D-6E8A-4147-A177-3AD203B41FA5}">
                      <a16:colId xmlns:a16="http://schemas.microsoft.com/office/drawing/2014/main" val="1515465424"/>
                    </a:ext>
                  </a:extLst>
                </a:gridCol>
                <a:gridCol w="3406877">
                  <a:extLst>
                    <a:ext uri="{9D8B030D-6E8A-4147-A177-3AD203B41FA5}">
                      <a16:colId xmlns:a16="http://schemas.microsoft.com/office/drawing/2014/main" val="3282613978"/>
                    </a:ext>
                  </a:extLst>
                </a:gridCol>
                <a:gridCol w="3465871">
                  <a:extLst>
                    <a:ext uri="{9D8B030D-6E8A-4147-A177-3AD203B41FA5}">
                      <a16:colId xmlns:a16="http://schemas.microsoft.com/office/drawing/2014/main" val="2521174020"/>
                    </a:ext>
                  </a:extLst>
                </a:gridCol>
              </a:tblGrid>
              <a:tr h="752697">
                <a:tc gridSpan="4">
                  <a:txBody>
                    <a:bodyPr/>
                    <a:lstStyle/>
                    <a:p>
                      <a:r>
                        <a:rPr lang="en-US" sz="2000" b="0" i="0" u="none" strike="noStrike" baseline="0" dirty="0">
                          <a:solidFill>
                            <a:srgbClr val="000000"/>
                          </a:solidFill>
                          <a:latin typeface="Daytona" panose="020B0604030500040204" pitchFamily="34" charset="0"/>
                        </a:rPr>
                        <a:t>I need a new notebook for school.</a:t>
                      </a:r>
                    </a:p>
                    <a:p>
                      <a:r>
                        <a:rPr lang="en-US" sz="2000" b="0" i="0" u="none" strike="noStrike" baseline="0" dirty="0">
                          <a:solidFill>
                            <a:srgbClr val="000000"/>
                          </a:solidFill>
                          <a:latin typeface="Daytona" panose="020B0604030500040204" pitchFamily="34" charset="0"/>
                        </a:rPr>
                        <a:t>There’s a swimming pool in our hotel.</a:t>
                      </a:r>
                    </a:p>
                    <a:p>
                      <a:r>
                        <a:rPr lang="en-US" sz="2000" b="0" i="0" u="none" strike="noStrike" baseline="0" dirty="0">
                          <a:solidFill>
                            <a:srgbClr val="000000"/>
                          </a:solidFill>
                          <a:latin typeface="Daytona" panose="020B0604030500040204" pitchFamily="34" charset="0"/>
                        </a:rPr>
                        <a:t>My mother-in-law is visiting us.</a:t>
                      </a:r>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1080682"/>
                  </a:ext>
                </a:extLst>
              </a:tr>
              <a:tr h="2886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3">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“notebook “  originally one or two words?</a:t>
                      </a:r>
                    </a:p>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How is “ swimming pool “ written?</a:t>
                      </a:r>
                    </a:p>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What is written between each word in “mother-in-law”?</a:t>
                      </a:r>
                    </a:p>
                  </a:txBody>
                  <a:tcPr>
                    <a:solidFill>
                      <a:schemeClr val="tx1">
                        <a:lumMod val="65000"/>
                        <a:lumOff val="35000"/>
                        <a:alpha val="2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5358974"/>
                  </a:ext>
                </a:extLst>
              </a:tr>
              <a:tr h="22860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a:txBody>
                    <a:bodyPr/>
                    <a:lstStyle/>
                    <a:p>
                      <a:pPr algn="ctr"/>
                      <a:r>
                        <a:rPr lang="en-US" sz="1800" b="1" i="0" u="none" strike="noStrike" baseline="0" dirty="0">
                          <a:solidFill>
                            <a:srgbClr val="000000"/>
                          </a:solidFill>
                          <a:latin typeface="Daytona" panose="020B0604030500040204" pitchFamily="34" charset="0"/>
                        </a:rPr>
                        <a:t>Type</a:t>
                      </a:r>
                    </a:p>
                  </a:txBody>
                  <a:tcPr/>
                </a:tc>
                <a:tc>
                  <a:txBody>
                    <a:bodyPr/>
                    <a:lstStyle/>
                    <a:p>
                      <a:pPr algn="ctr"/>
                      <a:r>
                        <a:rPr lang="en-US" sz="1800" b="1" i="0" u="none" strike="noStrike" baseline="0" dirty="0">
                          <a:solidFill>
                            <a:srgbClr val="000000"/>
                          </a:solidFill>
                          <a:latin typeface="Daytona" panose="020B0604030500040204" pitchFamily="34" charset="0"/>
                        </a:rPr>
                        <a:t>Explanation</a:t>
                      </a:r>
                    </a:p>
                  </a:txBody>
                  <a:tcPr/>
                </a:tc>
                <a:tc>
                  <a:txBody>
                    <a:bodyPr/>
                    <a:lstStyle/>
                    <a:p>
                      <a:pPr algn="ctr"/>
                      <a:r>
                        <a:rPr lang="en-US" sz="1800" b="1" i="0" u="none" strike="noStrike" baseline="0" dirty="0">
                          <a:solidFill>
                            <a:srgbClr val="000000"/>
                          </a:solidFill>
                          <a:latin typeface="Daytona" panose="020B0604030500040204" pitchFamily="34" charset="0"/>
                        </a:rPr>
                        <a:t>Example</a:t>
                      </a:r>
                    </a:p>
                  </a:txBody>
                  <a:tcPr/>
                </a:tc>
                <a:extLst>
                  <a:ext uri="{0D108BD9-81ED-4DB2-BD59-A6C34878D82A}">
                    <a16:rowId xmlns:a16="http://schemas.microsoft.com/office/drawing/2014/main" val="1437483924"/>
                  </a:ext>
                </a:extLst>
              </a:tr>
              <a:tr h="228600">
                <a:tc vMerge="1">
                  <a:txBody>
                    <a:bodyPr/>
                    <a:lstStyle/>
                    <a:p>
                      <a:endParaRPr lang="en-US"/>
                    </a:p>
                  </a:txBody>
                  <a:tcPr/>
                </a:tc>
                <a:tc>
                  <a:txBody>
                    <a:bodyPr/>
                    <a:lstStyle/>
                    <a:p>
                      <a:r>
                        <a:rPr lang="en-US" sz="1800" b="1" i="0" u="none" strike="noStrike" baseline="0" dirty="0">
                          <a:solidFill>
                            <a:srgbClr val="000000"/>
                          </a:solidFill>
                          <a:latin typeface="Daytona" panose="020B0604030500040204" pitchFamily="34" charset="0"/>
                        </a:rPr>
                        <a:t>Closed form</a:t>
                      </a:r>
                    </a:p>
                  </a:txBody>
                  <a:tcPr/>
                </a:tc>
                <a:tc>
                  <a:txBody>
                    <a:bodyPr/>
                    <a:lstStyle/>
                    <a:p>
                      <a:r>
                        <a:rPr lang="en-US" sz="1800" b="0" i="0" u="none" strike="noStrike" baseline="0" dirty="0">
                          <a:solidFill>
                            <a:srgbClr val="000000"/>
                          </a:solidFill>
                          <a:latin typeface="Daytona" panose="020B0604030500040204" pitchFamily="34" charset="0"/>
                        </a:rPr>
                        <a:t>words are joined together </a:t>
                      </a:r>
                    </a:p>
                  </a:txBody>
                  <a:tcPr/>
                </a:tc>
                <a:tc>
                  <a:txBody>
                    <a:bodyPr/>
                    <a:lstStyle/>
                    <a:p>
                      <a:r>
                        <a:rPr lang="en-US" sz="1800" b="0" i="0" u="none" strike="noStrike" baseline="0" dirty="0">
                          <a:solidFill>
                            <a:srgbClr val="000000"/>
                          </a:solidFill>
                          <a:latin typeface="Daytona" panose="020B0604030500040204" pitchFamily="34" charset="0"/>
                        </a:rPr>
                        <a:t>toothpaste, bedroom</a:t>
                      </a:r>
                    </a:p>
                  </a:txBody>
                  <a:tcPr/>
                </a:tc>
                <a:extLst>
                  <a:ext uri="{0D108BD9-81ED-4DB2-BD59-A6C34878D82A}">
                    <a16:rowId xmlns:a16="http://schemas.microsoft.com/office/drawing/2014/main" val="1259577315"/>
                  </a:ext>
                </a:extLst>
              </a:tr>
              <a:tr h="228600">
                <a:tc vMerge="1">
                  <a:txBody>
                    <a:bodyPr/>
                    <a:lstStyle/>
                    <a:p>
                      <a:endParaRPr lang="en-US"/>
                    </a:p>
                  </a:txBody>
                  <a:tcPr/>
                </a:tc>
                <a:tc>
                  <a:txBody>
                    <a:bodyPr/>
                    <a:lstStyle/>
                    <a:p>
                      <a:r>
                        <a:rPr lang="en-US" sz="1800" b="1" i="0" u="none" strike="noStrike" baseline="0" dirty="0">
                          <a:solidFill>
                            <a:srgbClr val="000000"/>
                          </a:solidFill>
                          <a:latin typeface="Daytona" panose="020B0604030500040204" pitchFamily="34" charset="0"/>
                        </a:rPr>
                        <a:t>Hyphenated form</a:t>
                      </a:r>
                    </a:p>
                  </a:txBody>
                  <a:tcPr/>
                </a:tc>
                <a:tc>
                  <a:txBody>
                    <a:bodyPr/>
                    <a:lstStyle/>
                    <a:p>
                      <a:r>
                        <a:rPr lang="en-US" sz="1800" b="0" i="0" u="none" strike="noStrike" baseline="0" dirty="0">
                          <a:solidFill>
                            <a:srgbClr val="000000"/>
                          </a:solidFill>
                          <a:latin typeface="Daytona" panose="020B0604030500040204" pitchFamily="34" charset="0"/>
                        </a:rPr>
                        <a:t>words are joined with a hyphen (-)</a:t>
                      </a:r>
                    </a:p>
                  </a:txBody>
                  <a:tcPr/>
                </a:tc>
                <a:tc>
                  <a:txBody>
                    <a:bodyPr/>
                    <a:lstStyle/>
                    <a:p>
                      <a:r>
                        <a:rPr lang="en-US" sz="1800" b="0" i="0" u="none" strike="noStrike" baseline="0" dirty="0">
                          <a:solidFill>
                            <a:srgbClr val="000000"/>
                          </a:solidFill>
                          <a:latin typeface="Daytona" panose="020B0604030500040204" pitchFamily="34" charset="0"/>
                        </a:rPr>
                        <a:t>check-in, mother-in-law</a:t>
                      </a:r>
                    </a:p>
                  </a:txBody>
                  <a:tcPr/>
                </a:tc>
                <a:extLst>
                  <a:ext uri="{0D108BD9-81ED-4DB2-BD59-A6C34878D82A}">
                    <a16:rowId xmlns:a16="http://schemas.microsoft.com/office/drawing/2014/main" val="1770230175"/>
                  </a:ext>
                </a:extLst>
              </a:tr>
              <a:tr h="228600">
                <a:tc vMerge="1">
                  <a:txBody>
                    <a:bodyPr/>
                    <a:lstStyle/>
                    <a:p>
                      <a:endParaRPr lang="en-US"/>
                    </a:p>
                  </a:txBody>
                  <a:tcPr/>
                </a:tc>
                <a:tc>
                  <a:txBody>
                    <a:bodyPr/>
                    <a:lstStyle/>
                    <a:p>
                      <a:r>
                        <a:rPr lang="en-US" sz="1800" b="1" i="0" u="none" strike="noStrike" baseline="0" dirty="0">
                          <a:solidFill>
                            <a:srgbClr val="000000"/>
                          </a:solidFill>
                          <a:latin typeface="Daytona" panose="020B0604030500040204" pitchFamily="34" charset="0"/>
                        </a:rPr>
                        <a:t>Open form</a:t>
                      </a:r>
                    </a:p>
                  </a:txBody>
                  <a:tcPr/>
                </a:tc>
                <a:tc>
                  <a:txBody>
                    <a:bodyPr/>
                    <a:lstStyle/>
                    <a:p>
                      <a:r>
                        <a:rPr lang="en-US" sz="1800" b="0" i="0" u="none" strike="noStrike" baseline="0" dirty="0">
                          <a:solidFill>
                            <a:srgbClr val="000000"/>
                          </a:solidFill>
                          <a:latin typeface="Daytona" panose="020B0604030500040204" pitchFamily="34" charset="0"/>
                        </a:rPr>
                        <a:t>words are written separately but used together</a:t>
                      </a:r>
                    </a:p>
                  </a:txBody>
                  <a:tcPr/>
                </a:tc>
                <a:tc>
                  <a:txBody>
                    <a:bodyPr/>
                    <a:lstStyle/>
                    <a:p>
                      <a:r>
                        <a:rPr lang="en-US" sz="1800" b="0" i="0" u="none" strike="noStrike" baseline="0" dirty="0">
                          <a:solidFill>
                            <a:srgbClr val="000000"/>
                          </a:solidFill>
                          <a:latin typeface="Daytona" panose="020B0604030500040204" pitchFamily="34" charset="0"/>
                        </a:rPr>
                        <a:t>post office, swimming pool</a:t>
                      </a:r>
                    </a:p>
                  </a:txBody>
                  <a:tcPr/>
                </a:tc>
                <a:extLst>
                  <a:ext uri="{0D108BD9-81ED-4DB2-BD59-A6C34878D82A}">
                    <a16:rowId xmlns:a16="http://schemas.microsoft.com/office/drawing/2014/main" val="2816696201"/>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3">
                  <a:txBody>
                    <a:bodyPr/>
                    <a:lstStyle/>
                    <a:p>
                      <a:r>
                        <a:rPr lang="en-US" sz="2000" b="0" i="0" u="none" strike="noStrike" baseline="0" dirty="0">
                          <a:solidFill>
                            <a:schemeClr val="tx1"/>
                          </a:solidFill>
                          <a:latin typeface="Daytona" panose="020B0604030500040204" pitchFamily="34" charset="0"/>
                        </a:rPr>
                        <a:t>A compound noun is made up of two or more words that function as one noun. Compound nouns create specific meanings and make sentences more concise.</a:t>
                      </a:r>
                      <a:endPar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endParaRPr>
                    </a:p>
                  </a:txBody>
                  <a:tcPr>
                    <a:solidFill>
                      <a:schemeClr val="tx1">
                        <a:lumMod val="65000"/>
                        <a:lumOff val="35000"/>
                        <a:alpha val="2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2704196"/>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3">
                  <a:txBody>
                    <a:bodyPr/>
                    <a:lstStyle/>
                    <a:p>
                      <a:pPr marL="285750" indent="-285750">
                        <a:lnSpc>
                          <a:spcPct val="10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He bought a new toothbrush from the store </a:t>
                      </a:r>
                      <a:r>
                        <a:rPr kumimoji="0" lang="en-US" sz="1800" b="0" i="0" u="none" strike="noStrike" kern="1200" cap="none" spc="0" normalizeH="0" baseline="0" noProof="0" dirty="0">
                          <a:ln>
                            <a:noFill/>
                          </a:ln>
                          <a:solidFill>
                            <a:srgbClr val="000000"/>
                          </a:solidFill>
                          <a:effectLst/>
                          <a:uLnTx/>
                          <a:uFillTx/>
                          <a:latin typeface="Daytona" panose="020B0604030500040204" pitchFamily="34" charset="0"/>
                          <a:ea typeface="+mn-ea"/>
                          <a:cs typeface="+mn-cs"/>
                        </a:rPr>
                        <a:t>yesterday</a:t>
                      </a:r>
                      <a:r>
                        <a:rPr lang="en-US" sz="1800" b="0" i="0" u="none" strike="noStrike" baseline="0" dirty="0">
                          <a:solidFill>
                            <a:srgbClr val="000000"/>
                          </a:solidFill>
                          <a:latin typeface="Daytona" panose="020B0604030500040204" pitchFamily="34" charset="0"/>
                        </a:rPr>
                        <a:t> .</a:t>
                      </a:r>
                    </a:p>
                    <a:p>
                      <a:pPr marL="285750" indent="-285750">
                        <a:lnSpc>
                          <a:spcPct val="10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She works in a post office in the city.</a:t>
                      </a:r>
                    </a:p>
                    <a:p>
                      <a:pPr marL="285750" indent="-285750">
                        <a:lnSpc>
                          <a:spcPct val="100000"/>
                        </a:lnSpc>
                        <a:buFont typeface="Arial" panose="020B0604020202020204" pitchFamily="34" charset="0"/>
                        <a:buChar char="•"/>
                      </a:pPr>
                      <a:r>
                        <a:rPr lang="en-US" sz="1800" b="0" i="0" u="none" strike="noStrike" baseline="0" dirty="0">
                          <a:solidFill>
                            <a:srgbClr val="000000"/>
                          </a:solidFill>
                          <a:latin typeface="Daytona" panose="020B0604030500040204" pitchFamily="34" charset="0"/>
                        </a:rPr>
                        <a:t>He is my brother-in-law from my wife's family.</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EA0D6FD4-A413-4859-8518-9F2E9379AC0F}"/>
              </a:ext>
            </a:extLst>
          </p:cNvPr>
          <p:cNvSpPr txBox="1"/>
          <p:nvPr/>
        </p:nvSpPr>
        <p:spPr>
          <a:xfrm>
            <a:off x="634181" y="196196"/>
            <a:ext cx="3318388"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ongenial SemiBold" panose="02000503040000020004" pitchFamily="2" charset="0"/>
                <a:ea typeface="+mn-ea"/>
                <a:cs typeface="+mn-cs"/>
              </a:rPr>
              <a:t>Compound Nouns</a:t>
            </a:r>
          </a:p>
        </p:txBody>
      </p:sp>
    </p:spTree>
    <p:extLst>
      <p:ext uri="{BB962C8B-B14F-4D97-AF65-F5344CB8AC3E}">
        <p14:creationId xmlns:p14="http://schemas.microsoft.com/office/powerpoint/2010/main" val="984719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702EA-B815-ADF9-4542-81B1C61F87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785BE-D519-6E42-3384-1EF09E640D3D}"/>
              </a:ext>
            </a:extLst>
          </p:cNvPr>
          <p:cNvSpPr>
            <a:spLocks noGrp="1"/>
          </p:cNvSpPr>
          <p:nvPr>
            <p:ph type="title"/>
          </p:nvPr>
        </p:nvSpPr>
        <p:spPr>
          <a:xfrm>
            <a:off x="542412" y="384989"/>
            <a:ext cx="6694973" cy="505030"/>
          </a:xfrm>
        </p:spPr>
        <p:txBody>
          <a:bodyPr>
            <a:noAutofit/>
          </a:bodyPr>
          <a:lstStyle/>
          <a:p>
            <a:r>
              <a:rPr lang="en-US" sz="2400" dirty="0">
                <a:solidFill>
                  <a:srgbClr val="C00000"/>
                </a:solidFill>
                <a:latin typeface="Congenial SemiBold" panose="02000503040000020004" pitchFamily="2" charset="0"/>
              </a:rPr>
              <a:t>Practice </a:t>
            </a:r>
            <a:r>
              <a:rPr kumimoji="0" lang="en-US" sz="2400" b="0" i="0" u="none" strike="noStrike" kern="1200" cap="none" spc="0" normalizeH="0" baseline="0" noProof="0" dirty="0">
                <a:ln>
                  <a:noFill/>
                </a:ln>
                <a:solidFill>
                  <a:srgbClr val="C00000"/>
                </a:solidFill>
                <a:effectLst/>
                <a:uLnTx/>
                <a:uFillTx/>
                <a:latin typeface="Congenial SemiBold" panose="02000503040000020004" pitchFamily="2" charset="0"/>
                <a:ea typeface="+mj-ea"/>
                <a:cs typeface="+mj-cs"/>
              </a:rPr>
              <a:t>(Modal Verbs : Should )</a:t>
            </a:r>
            <a:r>
              <a:rPr lang="en-US" sz="2400" dirty="0">
                <a:solidFill>
                  <a:srgbClr val="C00000"/>
                </a:solidFill>
                <a:latin typeface="Congenial SemiBold" panose="02000503040000020004" pitchFamily="2" charset="0"/>
              </a:rPr>
              <a:t>   </a:t>
            </a:r>
          </a:p>
        </p:txBody>
      </p:sp>
      <p:graphicFrame>
        <p:nvGraphicFramePr>
          <p:cNvPr id="6" name="Table 5">
            <a:extLst>
              <a:ext uri="{FF2B5EF4-FFF2-40B4-BE49-F238E27FC236}">
                <a16:creationId xmlns:a16="http://schemas.microsoft.com/office/drawing/2014/main" id="{2BE581F4-E999-FA32-CFFA-8FC5FB0B6C0F}"/>
              </a:ext>
            </a:extLst>
          </p:cNvPr>
          <p:cNvGraphicFramePr>
            <a:graphicFrameLocks noGrp="1"/>
          </p:cNvGraphicFramePr>
          <p:nvPr>
            <p:extLst>
              <p:ext uri="{D42A27DB-BD31-4B8C-83A1-F6EECF244321}">
                <p14:modId xmlns:p14="http://schemas.microsoft.com/office/powerpoint/2010/main" val="3599106327"/>
              </p:ext>
            </p:extLst>
          </p:nvPr>
        </p:nvGraphicFramePr>
        <p:xfrm>
          <a:off x="530942" y="940891"/>
          <a:ext cx="11341510" cy="5284470"/>
        </p:xfrm>
        <a:graphic>
          <a:graphicData uri="http://schemas.openxmlformats.org/drawingml/2006/table">
            <a:tbl>
              <a:tblPr firstRow="1" bandRow="1">
                <a:tableStyleId>{D27102A9-8310-4765-A935-A1911B00CA55}</a:tableStyleId>
              </a:tblPr>
              <a:tblGrid>
                <a:gridCol w="5676490">
                  <a:extLst>
                    <a:ext uri="{9D8B030D-6E8A-4147-A177-3AD203B41FA5}">
                      <a16:colId xmlns:a16="http://schemas.microsoft.com/office/drawing/2014/main" val="1994957670"/>
                    </a:ext>
                  </a:extLst>
                </a:gridCol>
                <a:gridCol w="5665020">
                  <a:extLst>
                    <a:ext uri="{9D8B030D-6E8A-4147-A177-3AD203B41FA5}">
                      <a16:colId xmlns:a16="http://schemas.microsoft.com/office/drawing/2014/main" val="1131630853"/>
                    </a:ext>
                  </a:extLst>
                </a:gridCol>
              </a:tblGrid>
              <a:tr h="1780640">
                <a:tc>
                  <a:txBody>
                    <a:bodyPr/>
                    <a:lstStyle/>
                    <a:p>
                      <a:pPr>
                        <a:lnSpc>
                          <a:spcPct val="150000"/>
                        </a:lnSpc>
                      </a:pPr>
                      <a:r>
                        <a:rPr lang="en-US" sz="1800" b="0" i="0" u="none" strike="noStrike" baseline="0" dirty="0">
                          <a:solidFill>
                            <a:srgbClr val="000000"/>
                          </a:solidFill>
                          <a:latin typeface="Daytona" panose="020B0604030500040204" pitchFamily="34" charset="0"/>
                        </a:rPr>
                        <a:t>The city is planning to build a new __________ station to produce clean power.</a:t>
                      </a:r>
                    </a:p>
                    <a:p>
                      <a:pPr>
                        <a:lnSpc>
                          <a:spcPct val="150000"/>
                        </a:lnSpc>
                      </a:pPr>
                      <a:endParaRPr lang="en-US" sz="1050" b="0" i="0" u="none" strike="noStrike" baseline="0" dirty="0">
                        <a:solidFill>
                          <a:srgbClr val="000000"/>
                        </a:solidFill>
                        <a:latin typeface="Daytona" panose="020B0604030500040204" pitchFamily="34" charset="0"/>
                      </a:endParaRPr>
                    </a:p>
                    <a:p>
                      <a:pPr>
                        <a:lnSpc>
                          <a:spcPct val="200000"/>
                        </a:lnSpc>
                      </a:pPr>
                      <a:r>
                        <a:rPr lang="en-US" dirty="0"/>
                        <a:t>a</a:t>
                      </a:r>
                      <a:r>
                        <a:rPr lang="en-US" sz="1800" b="0" i="0" u="none" strike="noStrike" kern="1200" baseline="0" dirty="0">
                          <a:solidFill>
                            <a:srgbClr val="000000"/>
                          </a:solidFill>
                          <a:latin typeface="Daytona" panose="020B0604030500040204" pitchFamily="34" charset="0"/>
                          <a:ea typeface="+mn-ea"/>
                          <a:cs typeface="+mn-cs"/>
                        </a:rPr>
                        <a:t>) solar-panel</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a:t>
                      </a:r>
                      <a:r>
                        <a:rPr lang="en-US" sz="1800" b="0" i="0" u="none" strike="noStrike" kern="1200" baseline="0" dirty="0" err="1">
                          <a:solidFill>
                            <a:srgbClr val="000000"/>
                          </a:solidFill>
                          <a:latin typeface="Daytona" panose="020B0604030500040204" pitchFamily="34" charset="0"/>
                          <a:ea typeface="+mn-ea"/>
                          <a:cs typeface="+mn-cs"/>
                        </a:rPr>
                        <a:t>solarpanel</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solar panel</a:t>
                      </a:r>
                    </a:p>
                  </a:txBody>
                  <a:tcPr>
                    <a:solidFill>
                      <a:schemeClr val="tx2">
                        <a:lumMod val="10000"/>
                        <a:lumOff val="9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She works in a __________ that cares for animals in danger.</a:t>
                      </a:r>
                    </a:p>
                    <a:p>
                      <a:pPr>
                        <a:lnSpc>
                          <a:spcPct val="150000"/>
                        </a:lnSpc>
                      </a:pPr>
                      <a:endParaRPr lang="en-US" sz="1050" b="0" kern="1200" dirty="0">
                        <a:solidFill>
                          <a:schemeClr val="tx1"/>
                        </a:solidFill>
                        <a:latin typeface="Daytona" panose="020B0604030500040204" pitchFamily="34" charset="0"/>
                        <a:ea typeface="+mn-ea"/>
                        <a:cs typeface="+mn-cs"/>
                      </a:endParaRPr>
                    </a:p>
                    <a:p>
                      <a:pPr>
                        <a:lnSpc>
                          <a:spcPct val="200000"/>
                        </a:lnSpc>
                      </a:pPr>
                      <a:r>
                        <a:rPr lang="en-US" sz="1800" b="0" i="0" u="none" strike="noStrike" kern="1200" baseline="0" dirty="0">
                          <a:solidFill>
                            <a:srgbClr val="000000"/>
                          </a:solidFill>
                          <a:latin typeface="Daytona" panose="020B0604030500040204" pitchFamily="34" charset="0"/>
                          <a:ea typeface="+mn-ea"/>
                          <a:cs typeface="+mn-cs"/>
                        </a:rPr>
                        <a:t>a) wildlife-center</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wildlife center</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wildlifecenter</a:t>
                      </a:r>
                    </a:p>
                  </a:txBody>
                  <a:tcPr>
                    <a:solidFill>
                      <a:schemeClr val="tx2">
                        <a:lumMod val="10000"/>
                        <a:lumOff val="90000"/>
                      </a:schemeClr>
                    </a:solidFill>
                  </a:tcPr>
                </a:tc>
                <a:extLst>
                  <a:ext uri="{0D108BD9-81ED-4DB2-BD59-A6C34878D82A}">
                    <a16:rowId xmlns:a16="http://schemas.microsoft.com/office/drawing/2014/main" val="1185208971"/>
                  </a:ext>
                </a:extLst>
              </a:tr>
              <a:tr h="1780640">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sz="1800" b="0" i="0" u="none" strike="noStrike" kern="1200" baseline="0" dirty="0">
                          <a:solidFill>
                            <a:srgbClr val="000000"/>
                          </a:solidFill>
                          <a:latin typeface="Daytona" panose="020B0604030500040204" pitchFamily="34" charset="0"/>
                          <a:ea typeface="+mn-ea"/>
                          <a:cs typeface="+mn-cs"/>
                        </a:rPr>
                        <a:t>My</a:t>
                      </a:r>
                      <a:r>
                        <a:rPr lang="en-US" dirty="0"/>
                        <a:t> </a:t>
                      </a:r>
                      <a:r>
                        <a:rPr lang="en-US" sz="1800" b="0" i="0" u="none" strike="noStrike" kern="1200" baseline="0" dirty="0">
                          <a:solidFill>
                            <a:srgbClr val="000000"/>
                          </a:solidFill>
                          <a:latin typeface="Daytona" panose="020B0604030500040204" pitchFamily="34" charset="0"/>
                          <a:ea typeface="+mn-ea"/>
                          <a:cs typeface="+mn-cs"/>
                        </a:rPr>
                        <a:t>__________ is coming to visit next month.</a:t>
                      </a:r>
                    </a:p>
                    <a:p>
                      <a:pPr marL="0" marR="0" lvl="0" indent="0" algn="l" defTabSz="914400" rtl="0" eaLnBrk="1" fontAlgn="auto" latinLnBrk="0" hangingPunct="1">
                        <a:lnSpc>
                          <a:spcPct val="200000"/>
                        </a:lnSpc>
                        <a:spcBef>
                          <a:spcPts val="0"/>
                        </a:spcBef>
                        <a:spcAft>
                          <a:spcPts val="0"/>
                        </a:spcAft>
                        <a:buClrTx/>
                        <a:buSzTx/>
                        <a:buFontTx/>
                        <a:buNone/>
                        <a:tabLst/>
                        <a:defRPr/>
                      </a:pPr>
                      <a:br>
                        <a:rPr lang="en-US" sz="11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a. sister in law</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b. sister-in-law</a:t>
                      </a:r>
                      <a:br>
                        <a:rPr lang="en-US" sz="1800" b="0" i="0" u="none" strike="noStrike" kern="1200" baseline="0" dirty="0">
                          <a:solidFill>
                            <a:srgbClr val="000000"/>
                          </a:solidFill>
                          <a:latin typeface="Daytona" panose="020B0604030500040204" pitchFamily="34" charset="0"/>
                          <a:ea typeface="+mn-ea"/>
                          <a:cs typeface="+mn-cs"/>
                        </a:rPr>
                      </a:br>
                      <a:r>
                        <a:rPr lang="en-US" sz="1800" b="0" i="0" u="none" strike="noStrike" kern="1200" baseline="0" dirty="0">
                          <a:solidFill>
                            <a:srgbClr val="000000"/>
                          </a:solidFill>
                          <a:latin typeface="Daytona" panose="020B0604030500040204" pitchFamily="34" charset="0"/>
                          <a:ea typeface="+mn-ea"/>
                          <a:cs typeface="+mn-cs"/>
                        </a:rPr>
                        <a:t>c. sisterinlaw</a:t>
                      </a:r>
                    </a:p>
                  </a:txBody>
                  <a:tcPr>
                    <a:solidFill>
                      <a:schemeClr val="accent6">
                        <a:lumMod val="60000"/>
                        <a:lumOff val="40000"/>
                        <a:alpha val="20000"/>
                      </a:schemeClr>
                    </a:solidFill>
                  </a:tcPr>
                </a:tc>
                <a:tc>
                  <a:txBody>
                    <a:bodyPr/>
                    <a:lstStyle/>
                    <a:p>
                      <a:pPr>
                        <a:lnSpc>
                          <a:spcPct val="200000"/>
                        </a:lnSpc>
                      </a:pPr>
                      <a:r>
                        <a:rPr lang="en-US" sz="1800" b="0" kern="1200" dirty="0">
                          <a:solidFill>
                            <a:schemeClr val="tx1"/>
                          </a:solidFill>
                          <a:latin typeface="Daytona" panose="020B0604030500040204" pitchFamily="34" charset="0"/>
                          <a:ea typeface="+mn-ea"/>
                          <a:cs typeface="+mn-cs"/>
                        </a:rPr>
                        <a:t>She went shopping at the ____.</a:t>
                      </a:r>
                    </a:p>
                    <a:p>
                      <a:pPr>
                        <a:lnSpc>
                          <a:spcPct val="200000"/>
                        </a:lnSpc>
                      </a:pPr>
                      <a:endParaRPr lang="en-US" sz="1000" b="0" kern="1200" dirty="0">
                        <a:solidFill>
                          <a:schemeClr val="tx1"/>
                        </a:solidFill>
                        <a:latin typeface="Daytona" panose="020B0604030500040204" pitchFamily="34" charset="0"/>
                        <a:ea typeface="+mn-ea"/>
                        <a:cs typeface="+mn-cs"/>
                      </a:endParaRPr>
                    </a:p>
                    <a:p>
                      <a:pPr>
                        <a:lnSpc>
                          <a:spcPct val="200000"/>
                        </a:lnSpc>
                      </a:pPr>
                      <a:r>
                        <a:rPr lang="en-US" sz="1800" b="0" kern="1200" dirty="0">
                          <a:solidFill>
                            <a:schemeClr val="tx1"/>
                          </a:solidFill>
                          <a:latin typeface="Daytona" panose="020B0604030500040204" pitchFamily="34" charset="0"/>
                          <a:ea typeface="+mn-ea"/>
                          <a:cs typeface="+mn-cs"/>
                        </a:rPr>
                        <a:t>a) supermarket</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super market</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super-market</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6946523A-5422-F3D8-E126-91BF47E6A8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1342" y="3226822"/>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F2745306-511E-9224-6620-22693ECAA2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2456" y="4697256"/>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A6B9909F-B1D0-0A43-3002-30657D34AF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1342" y="5177385"/>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8AF5EF2B-DEA8-5063-8990-F16F113EAE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2520" y="2742004"/>
            <a:ext cx="480129" cy="480129"/>
          </a:xfrm>
          <a:prstGeom prst="rect">
            <a:avLst/>
          </a:prstGeom>
        </p:spPr>
      </p:pic>
    </p:spTree>
    <p:extLst>
      <p:ext uri="{BB962C8B-B14F-4D97-AF65-F5344CB8AC3E}">
        <p14:creationId xmlns:p14="http://schemas.microsoft.com/office/powerpoint/2010/main" val="1593493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8000"/>
            <a:lum/>
          </a:blip>
          <a:srcRect/>
          <a:stretch>
            <a:fillRect/>
          </a:stretch>
        </a:blipFill>
        <a:effectLst/>
      </p:bgPr>
    </p:bg>
    <p:spTree>
      <p:nvGrpSpPr>
        <p:cNvPr id="1" name="">
          <a:extLst>
            <a:ext uri="{FF2B5EF4-FFF2-40B4-BE49-F238E27FC236}">
              <a16:creationId xmlns:a16="http://schemas.microsoft.com/office/drawing/2014/main" id="{7ADA4FA3-E2AC-42CF-1EBC-FC453452B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EDCA47-51D8-2BB4-331C-3D4776C1A1FB}"/>
              </a:ext>
            </a:extLst>
          </p:cNvPr>
          <p:cNvSpPr>
            <a:spLocks noGrp="1"/>
          </p:cNvSpPr>
          <p:nvPr>
            <p:ph type="title"/>
          </p:nvPr>
        </p:nvSpPr>
        <p:spPr>
          <a:xfrm>
            <a:off x="2639961" y="2389240"/>
            <a:ext cx="6607278" cy="1946786"/>
          </a:xfrm>
        </p:spPr>
        <p:txBody>
          <a:bodyPr>
            <a:normAutofit/>
          </a:bodyPr>
          <a:lstStyle/>
          <a:p>
            <a:pPr algn="ctr"/>
            <a:r>
              <a:rPr lang="en-US" sz="8000" b="1" dirty="0">
                <a:solidFill>
                  <a:schemeClr val="bg1"/>
                </a:solidFill>
                <a:latin typeface="Congenial" panose="02000503040000020004" pitchFamily="2" charset="0"/>
              </a:rPr>
              <a:t>Writing</a:t>
            </a:r>
            <a:r>
              <a:rPr lang="en-US" sz="8000" b="1" dirty="0">
                <a:solidFill>
                  <a:schemeClr val="bg1"/>
                </a:solidFill>
                <a:latin typeface="Congenial Black" panose="02000503040000020004" pitchFamily="2" charset="0"/>
              </a:rPr>
              <a:t> </a:t>
            </a:r>
          </a:p>
        </p:txBody>
      </p:sp>
    </p:spTree>
    <p:extLst>
      <p:ext uri="{BB962C8B-B14F-4D97-AF65-F5344CB8AC3E}">
        <p14:creationId xmlns:p14="http://schemas.microsoft.com/office/powerpoint/2010/main" val="94594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6AEFA14-EB7B-99D2-A5C9-38F84BB88AAA}"/>
              </a:ext>
            </a:extLst>
          </p:cNvPr>
          <p:cNvSpPr txBox="1"/>
          <p:nvPr/>
        </p:nvSpPr>
        <p:spPr>
          <a:xfrm>
            <a:off x="545691" y="892254"/>
            <a:ext cx="11208772" cy="2845010"/>
          </a:xfrm>
          <a:prstGeom prst="rect">
            <a:avLst/>
          </a:prstGeom>
          <a:noFill/>
        </p:spPr>
        <p:txBody>
          <a:bodyPr wrap="square" rtlCol="0">
            <a:spAutoFit/>
          </a:bodyPr>
          <a:lstStyle/>
          <a:p>
            <a:r>
              <a:rPr lang="en-US" sz="2400" b="1" u="sng" dirty="0">
                <a:solidFill>
                  <a:srgbClr val="C00000"/>
                </a:solidFill>
                <a:latin typeface="Congenial" panose="02000503040000020004" pitchFamily="2" charset="0"/>
              </a:rPr>
              <a:t>Overview </a:t>
            </a:r>
            <a:r>
              <a:rPr lang="en-US" sz="2400" b="1" dirty="0">
                <a:solidFill>
                  <a:srgbClr val="C00000"/>
                </a:solidFill>
                <a:latin typeface="Congenial" panose="02000503040000020004" pitchFamily="2" charset="0"/>
              </a:rPr>
              <a:t>:</a:t>
            </a:r>
            <a:endParaRPr lang="en-US" b="1" dirty="0">
              <a:solidFill>
                <a:srgbClr val="C00000"/>
              </a:solidFill>
              <a:latin typeface="Daytona" panose="020B0604030500040204" pitchFamily="34" charset="0"/>
            </a:endParaRPr>
          </a:p>
          <a:p>
            <a:pPr marL="285750" indent="-285750">
              <a:lnSpc>
                <a:spcPct val="150000"/>
              </a:lnSpc>
              <a:buFont typeface="Arial" panose="020B0604020202020204" pitchFamily="34" charset="0"/>
              <a:buChar char="•"/>
            </a:pPr>
            <a:r>
              <a:rPr lang="en-US" sz="2100" dirty="0">
                <a:latin typeface="Daytona" panose="020B0604030500040204" pitchFamily="34" charset="0"/>
              </a:rPr>
              <a:t>A 180-word text related to theme that expresses opinion, states facts and presents arguments. </a:t>
            </a:r>
          </a:p>
          <a:p>
            <a:pPr marL="285750" indent="-285750">
              <a:lnSpc>
                <a:spcPct val="150000"/>
              </a:lnSpc>
              <a:buFont typeface="Arial" panose="020B0604020202020204" pitchFamily="34" charset="0"/>
              <a:buChar char="•"/>
            </a:pPr>
            <a:r>
              <a:rPr lang="en-US" sz="2100" dirty="0">
                <a:latin typeface="Daytona" panose="020B0604030500040204" pitchFamily="34" charset="0"/>
              </a:rPr>
              <a:t>One question asking what writer’s opinion is and if they agree with the writer</a:t>
            </a:r>
          </a:p>
          <a:p>
            <a:pPr marL="285750" indent="-285750">
              <a:lnSpc>
                <a:spcPct val="150000"/>
              </a:lnSpc>
              <a:buFont typeface="Arial" panose="020B0604020202020204" pitchFamily="34" charset="0"/>
              <a:buChar char="•"/>
            </a:pPr>
            <a:r>
              <a:rPr lang="en-US" sz="2100" dirty="0">
                <a:latin typeface="Daytona" panose="020B0604030500040204" pitchFamily="34" charset="0"/>
              </a:rPr>
              <a:t>In 4-5 sentences , you write about the two points of view ,supporting your answer from the text in your </a:t>
            </a:r>
            <a:r>
              <a:rPr lang="en-US" sz="2100" b="1" dirty="0">
                <a:latin typeface="Daytona" panose="020B0604030500040204" pitchFamily="34" charset="0"/>
              </a:rPr>
              <a:t>OWN</a:t>
            </a:r>
            <a:r>
              <a:rPr lang="en-US" sz="2100" dirty="0">
                <a:latin typeface="Daytona" panose="020B0604030500040204" pitchFamily="34" charset="0"/>
              </a:rPr>
              <a:t> words.</a:t>
            </a:r>
          </a:p>
        </p:txBody>
      </p:sp>
      <p:sp>
        <p:nvSpPr>
          <p:cNvPr id="6" name="TextBox 5">
            <a:extLst>
              <a:ext uri="{FF2B5EF4-FFF2-40B4-BE49-F238E27FC236}">
                <a16:creationId xmlns:a16="http://schemas.microsoft.com/office/drawing/2014/main" id="{CA898A32-1EC5-5A1D-5EA8-FBB234864C2C}"/>
              </a:ext>
            </a:extLst>
          </p:cNvPr>
          <p:cNvSpPr txBox="1"/>
          <p:nvPr/>
        </p:nvSpPr>
        <p:spPr>
          <a:xfrm>
            <a:off x="781664" y="4159023"/>
            <a:ext cx="11090787" cy="2189061"/>
          </a:xfrm>
          <a:prstGeom prst="rect">
            <a:avLst/>
          </a:prstGeom>
          <a:noFill/>
        </p:spPr>
        <p:txBody>
          <a:bodyPr wrap="square" rtlCol="0">
            <a:spAutoFit/>
          </a:bodyPr>
          <a:lstStyle/>
          <a:p>
            <a:r>
              <a:rPr lang="en-US" sz="2400" b="1" u="sng" dirty="0">
                <a:latin typeface="Congenial" panose="02000503040000020004" pitchFamily="2" charset="0"/>
              </a:rPr>
              <a:t>Steps to answer this question :</a:t>
            </a:r>
          </a:p>
          <a:p>
            <a:endParaRPr lang="en-US" sz="1200" b="1" dirty="0">
              <a:latin typeface="Daytona" panose="020B0604030500040204" pitchFamily="34" charset="0"/>
            </a:endParaRPr>
          </a:p>
          <a:p>
            <a:pPr marL="457200" indent="-457200">
              <a:lnSpc>
                <a:spcPct val="150000"/>
              </a:lnSpc>
              <a:buFont typeface="+mj-lt"/>
              <a:buAutoNum type="arabicPeriod"/>
            </a:pPr>
            <a:r>
              <a:rPr lang="en-US" sz="2300" kern="100" dirty="0">
                <a:solidFill>
                  <a:srgbClr val="C00000"/>
                </a:solidFill>
                <a:latin typeface="Congenial" panose="02000503040000020004" pitchFamily="2" charset="0"/>
                <a:cs typeface="Times New Roman" panose="02020603050405020304" pitchFamily="18" charset="0"/>
              </a:rPr>
              <a:t>Read and understand the question and text well</a:t>
            </a:r>
          </a:p>
          <a:p>
            <a:pPr marL="457200" indent="-457200">
              <a:lnSpc>
                <a:spcPct val="150000"/>
              </a:lnSpc>
              <a:buFont typeface="+mj-lt"/>
              <a:buAutoNum type="arabicPeriod"/>
            </a:pPr>
            <a:r>
              <a:rPr lang="en-US" sz="2300" kern="100" dirty="0">
                <a:solidFill>
                  <a:srgbClr val="C00000"/>
                </a:solidFill>
                <a:latin typeface="Congenial" panose="02000503040000020004" pitchFamily="2" charset="0"/>
                <a:cs typeface="Times New Roman" panose="02020603050405020304" pitchFamily="18" charset="0"/>
              </a:rPr>
              <a:t>Identify key words and themes in the text</a:t>
            </a:r>
          </a:p>
          <a:p>
            <a:pPr marL="457200" indent="-457200">
              <a:lnSpc>
                <a:spcPct val="150000"/>
              </a:lnSpc>
              <a:buFont typeface="+mj-lt"/>
              <a:buAutoNum type="arabicPeriod"/>
            </a:pPr>
            <a:r>
              <a:rPr lang="en-US" sz="2300" kern="100" dirty="0">
                <a:solidFill>
                  <a:srgbClr val="C00000"/>
                </a:solidFill>
                <a:latin typeface="Congenial" panose="02000503040000020004" pitchFamily="2" charset="0"/>
                <a:cs typeface="Times New Roman" panose="02020603050405020304" pitchFamily="18" charset="0"/>
              </a:rPr>
              <a:t>Identify and summarize the writer’s main opinion</a:t>
            </a:r>
          </a:p>
        </p:txBody>
      </p:sp>
      <p:sp>
        <p:nvSpPr>
          <p:cNvPr id="8" name="TextBox 7">
            <a:extLst>
              <a:ext uri="{FF2B5EF4-FFF2-40B4-BE49-F238E27FC236}">
                <a16:creationId xmlns:a16="http://schemas.microsoft.com/office/drawing/2014/main" id="{EA612026-C13F-E4C4-12A7-50BC03AD22F8}"/>
              </a:ext>
            </a:extLst>
          </p:cNvPr>
          <p:cNvSpPr txBox="1"/>
          <p:nvPr/>
        </p:nvSpPr>
        <p:spPr>
          <a:xfrm>
            <a:off x="545691" y="166569"/>
            <a:ext cx="11208773" cy="523220"/>
          </a:xfrm>
          <a:prstGeom prst="rect">
            <a:avLst/>
          </a:prstGeom>
          <a:solidFill>
            <a:schemeClr val="accent6"/>
          </a:solidFill>
        </p:spPr>
        <p:txBody>
          <a:bodyPr wrap="square">
            <a:spAutoFit/>
          </a:bodyPr>
          <a:lstStyle/>
          <a:p>
            <a:r>
              <a:rPr kumimoji="0" lang="en-US" sz="2800" b="1" i="0" strike="noStrike" kern="1200" cap="none" spc="0" normalizeH="0" baseline="0" noProof="0" dirty="0">
                <a:ln>
                  <a:noFill/>
                </a:ln>
                <a:solidFill>
                  <a:schemeClr val="bg1"/>
                </a:solidFill>
                <a:effectLst/>
                <a:uLnTx/>
                <a:uFillTx/>
                <a:latin typeface="Congenial" panose="02000503040000020004" pitchFamily="2" charset="0"/>
                <a:ea typeface="+mn-ea"/>
                <a:cs typeface="+mn-cs"/>
              </a:rPr>
              <a:t>TASK 1</a:t>
            </a:r>
            <a:endParaRPr lang="en-US" dirty="0">
              <a:solidFill>
                <a:schemeClr val="bg1"/>
              </a:solidFill>
            </a:endParaRPr>
          </a:p>
        </p:txBody>
      </p:sp>
    </p:spTree>
    <p:extLst>
      <p:ext uri="{BB962C8B-B14F-4D97-AF65-F5344CB8AC3E}">
        <p14:creationId xmlns:p14="http://schemas.microsoft.com/office/powerpoint/2010/main" val="2320061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dow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down)">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1000"/>
            <a:lum/>
          </a:blip>
          <a:srcRect/>
          <a:stretch>
            <a:fillRect/>
          </a:stretch>
        </a:blipFill>
        <a:effectLst/>
      </p:bgPr>
    </p:bg>
    <p:spTree>
      <p:nvGrpSpPr>
        <p:cNvPr id="1" name="">
          <a:extLst>
            <a:ext uri="{FF2B5EF4-FFF2-40B4-BE49-F238E27FC236}">
              <a16:creationId xmlns:a16="http://schemas.microsoft.com/office/drawing/2014/main" id="{E384A905-E260-3906-0D01-3A3F6AA366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9EAFA8-E0C2-A2B8-32DB-224EEB7F00F4}"/>
              </a:ext>
            </a:extLst>
          </p:cNvPr>
          <p:cNvSpPr>
            <a:spLocks noGrp="1"/>
          </p:cNvSpPr>
          <p:nvPr>
            <p:ph type="title"/>
          </p:nvPr>
        </p:nvSpPr>
        <p:spPr>
          <a:xfrm>
            <a:off x="3097160" y="2766218"/>
            <a:ext cx="5997679" cy="1325563"/>
          </a:xfrm>
        </p:spPr>
        <p:txBody>
          <a:bodyPr>
            <a:noAutofit/>
          </a:bodyPr>
          <a:lstStyle/>
          <a:p>
            <a:pPr algn="ctr"/>
            <a:r>
              <a:rPr lang="en-US" sz="8000" b="1" dirty="0">
                <a:solidFill>
                  <a:schemeClr val="bg1"/>
                </a:solidFill>
                <a:latin typeface="Congenial" panose="02000503040000020004" pitchFamily="2" charset="0"/>
              </a:rPr>
              <a:t>Vocabulary</a:t>
            </a:r>
          </a:p>
        </p:txBody>
      </p:sp>
    </p:spTree>
    <p:extLst>
      <p:ext uri="{BB962C8B-B14F-4D97-AF65-F5344CB8AC3E}">
        <p14:creationId xmlns:p14="http://schemas.microsoft.com/office/powerpoint/2010/main" val="890114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4BD4CFC0-F64D-2542-6E89-81C1BAADC1E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A8C2DC72-C32D-A5CE-A94D-FF4A987F2F49}"/>
              </a:ext>
            </a:extLst>
          </p:cNvPr>
          <p:cNvSpPr txBox="1"/>
          <p:nvPr/>
        </p:nvSpPr>
        <p:spPr>
          <a:xfrm>
            <a:off x="479322" y="1143399"/>
            <a:ext cx="11090787" cy="106375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sng" dirty="0">
                <a:latin typeface="Congenial" panose="02000503040000020004" pitchFamily="2" charset="0"/>
              </a:rPr>
              <a:t>Steps to answer this question :</a:t>
            </a:r>
          </a:p>
          <a:p>
            <a:pPr marR="0" lvl="0" algn="l" defTabSz="914400" rtl="0" eaLnBrk="1" fontAlgn="auto" latinLnBrk="0" hangingPunct="1">
              <a:lnSpc>
                <a:spcPct val="150000"/>
              </a:lnSpc>
              <a:spcBef>
                <a:spcPts val="0"/>
              </a:spcBef>
              <a:spcAft>
                <a:spcPts val="0"/>
              </a:spcAft>
              <a:buClrTx/>
              <a:buSzTx/>
              <a:tabLst/>
              <a:defRPr/>
            </a:pPr>
            <a:endParaRPr lang="en-US" sz="500" dirty="0">
              <a:solidFill>
                <a:prstClr val="black"/>
              </a:solidFill>
              <a:latin typeface="Daytona" panose="020B0604030500040204" pitchFamily="34" charset="0"/>
            </a:endParaRPr>
          </a:p>
          <a:p>
            <a:pPr marR="0" lvl="0" algn="l" defTabSz="914400" rtl="0" eaLnBrk="1" fontAlgn="auto" latinLnBrk="0" hangingPunct="1">
              <a:lnSpc>
                <a:spcPct val="150000"/>
              </a:lnSpc>
              <a:spcBef>
                <a:spcPts val="0"/>
              </a:spcBef>
              <a:spcAft>
                <a:spcPts val="0"/>
              </a:spcAft>
              <a:buClrTx/>
              <a:buSzTx/>
              <a:tabLst/>
              <a:defRPr/>
            </a:pPr>
            <a:r>
              <a:rPr lang="en-US" sz="2300" kern="100" dirty="0">
                <a:solidFill>
                  <a:srgbClr val="C00000"/>
                </a:solidFill>
                <a:latin typeface="Congenial" panose="02000503040000020004" pitchFamily="2" charset="0"/>
                <a:cs typeface="Times New Roman" panose="02020603050405020304" pitchFamily="18" charset="0"/>
              </a:rPr>
              <a:t>4.Structure your answer in 4-5 sentences and support it with 2 reasons</a:t>
            </a:r>
          </a:p>
        </p:txBody>
      </p:sp>
      <p:sp>
        <p:nvSpPr>
          <p:cNvPr id="8" name="TextBox 7">
            <a:extLst>
              <a:ext uri="{FF2B5EF4-FFF2-40B4-BE49-F238E27FC236}">
                <a16:creationId xmlns:a16="http://schemas.microsoft.com/office/drawing/2014/main" id="{A7500FC8-860E-09B1-4AA2-432D278E9391}"/>
              </a:ext>
            </a:extLst>
          </p:cNvPr>
          <p:cNvSpPr txBox="1"/>
          <p:nvPr/>
        </p:nvSpPr>
        <p:spPr>
          <a:xfrm>
            <a:off x="545692" y="166569"/>
            <a:ext cx="10958050" cy="523220"/>
          </a:xfrm>
          <a:prstGeom prst="rect">
            <a:avLst/>
          </a:prstGeom>
          <a:solidFill>
            <a:schemeClr val="accent6"/>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Congenial" panose="02000503040000020004" pitchFamily="2" charset="0"/>
                <a:ea typeface="+mn-ea"/>
                <a:cs typeface="+mn-cs"/>
              </a:rPr>
              <a:t>TASK 1</a:t>
            </a:r>
            <a:endParaRPr kumimoji="0" lang="en-US" sz="18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5E63367A-FFAC-A6B0-D8FD-EBF026B0BBA0}"/>
              </a:ext>
            </a:extLst>
          </p:cNvPr>
          <p:cNvSpPr txBox="1"/>
          <p:nvPr/>
        </p:nvSpPr>
        <p:spPr>
          <a:xfrm>
            <a:off x="663679" y="2489344"/>
            <a:ext cx="10840063" cy="2389116"/>
          </a:xfrm>
          <a:prstGeom prst="rect">
            <a:avLst/>
          </a:prstGeom>
          <a:noFill/>
        </p:spPr>
        <p:txBody>
          <a:bodyPr wrap="square">
            <a:spAutoFit/>
          </a:bodyPr>
          <a:lstStyle/>
          <a:p>
            <a:pPr marL="342900" indent="-342900">
              <a:lnSpc>
                <a:spcPct val="150000"/>
              </a:lnSpc>
              <a:spcAft>
                <a:spcPts val="800"/>
              </a:spcAft>
              <a:buFont typeface="Arial" panose="020B0604020202020204" pitchFamily="34" charset="0"/>
              <a:buChar char="•"/>
            </a:pPr>
            <a:r>
              <a:rPr lang="en-US" sz="22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Sentence 1</a:t>
            </a:r>
            <a:r>
              <a:rPr lang="en-US" sz="22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a:t>
            </a:r>
            <a:r>
              <a:rPr lang="en-US" sz="2200" dirty="0">
                <a:solidFill>
                  <a:prstClr val="black"/>
                </a:solidFill>
                <a:latin typeface="Daytona" panose="020B0604030500040204" pitchFamily="34" charset="0"/>
              </a:rPr>
              <a:t>State the writer’s opinion.</a:t>
            </a:r>
          </a:p>
          <a:p>
            <a:pPr marL="342900" indent="-342900">
              <a:lnSpc>
                <a:spcPct val="150000"/>
              </a:lnSpc>
              <a:spcAft>
                <a:spcPts val="800"/>
              </a:spcAft>
              <a:buFont typeface="Arial" panose="020B0604020202020204" pitchFamily="34" charset="0"/>
              <a:buChar char="•"/>
            </a:pPr>
            <a:r>
              <a:rPr lang="en-US" sz="22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Sentence 2</a:t>
            </a:r>
            <a:r>
              <a:rPr lang="en-US" sz="22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Summarize their reasons.</a:t>
            </a:r>
          </a:p>
          <a:p>
            <a:pPr marL="342900" indent="-342900">
              <a:lnSpc>
                <a:spcPct val="150000"/>
              </a:lnSpc>
              <a:spcAft>
                <a:spcPts val="800"/>
              </a:spcAft>
              <a:buFont typeface="Arial" panose="020B0604020202020204" pitchFamily="34" charset="0"/>
              <a:buChar char="•"/>
            </a:pPr>
            <a:r>
              <a:rPr lang="en-US" sz="22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Sentence 3</a:t>
            </a:r>
            <a:r>
              <a:rPr lang="en-US" sz="22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Say if you agree or disagree.</a:t>
            </a:r>
          </a:p>
          <a:p>
            <a:pPr marL="342900" indent="-342900">
              <a:lnSpc>
                <a:spcPct val="150000"/>
              </a:lnSpc>
              <a:spcAft>
                <a:spcPts val="800"/>
              </a:spcAft>
              <a:buFont typeface="Arial" panose="020B0604020202020204" pitchFamily="34" charset="0"/>
              <a:buChar char="•"/>
            </a:pPr>
            <a:r>
              <a:rPr lang="en-US" sz="22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Sentence 4–5</a:t>
            </a:r>
            <a:r>
              <a:rPr lang="en-US" sz="22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Explain your reasons in your own words..</a:t>
            </a:r>
          </a:p>
        </p:txBody>
      </p:sp>
      <p:sp>
        <p:nvSpPr>
          <p:cNvPr id="3" name="TextBox 2">
            <a:extLst>
              <a:ext uri="{FF2B5EF4-FFF2-40B4-BE49-F238E27FC236}">
                <a16:creationId xmlns:a16="http://schemas.microsoft.com/office/drawing/2014/main" id="{0C67E7AC-91F2-AB7C-08F5-FC8F4D2B4752}"/>
              </a:ext>
            </a:extLst>
          </p:cNvPr>
          <p:cNvSpPr txBox="1"/>
          <p:nvPr/>
        </p:nvSpPr>
        <p:spPr>
          <a:xfrm>
            <a:off x="550606" y="5197919"/>
            <a:ext cx="11090787" cy="557845"/>
          </a:xfrm>
          <a:prstGeom prst="rect">
            <a:avLst/>
          </a:prstGeom>
          <a:noFill/>
        </p:spPr>
        <p:txBody>
          <a:bodyPr wrap="square" rtlCol="0">
            <a:spAutoFit/>
          </a:bodyPr>
          <a:lstStyle/>
          <a:p>
            <a:pPr lvl="0">
              <a:lnSpc>
                <a:spcPct val="150000"/>
              </a:lnSpc>
            </a:pPr>
            <a:r>
              <a:rPr lang="en-US" sz="2200" dirty="0">
                <a:solidFill>
                  <a:prstClr val="black"/>
                </a:solidFill>
                <a:latin typeface="Daytona" panose="020B0604030500040204" pitchFamily="34" charset="0"/>
              </a:rPr>
              <a:t>Make sure your explanation connects logically to the writer’s ideas.</a:t>
            </a:r>
          </a:p>
        </p:txBody>
      </p:sp>
    </p:spTree>
    <p:extLst>
      <p:ext uri="{BB962C8B-B14F-4D97-AF65-F5344CB8AC3E}">
        <p14:creationId xmlns:p14="http://schemas.microsoft.com/office/powerpoint/2010/main" val="20906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down)">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wipe(down)">
                                      <p:cBhvr>
                                        <p:cTn id="2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CBE78CC7-86CB-FDE0-338E-259F9906966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4084482-6424-E44F-3837-D87A9419A10D}"/>
              </a:ext>
            </a:extLst>
          </p:cNvPr>
          <p:cNvSpPr txBox="1"/>
          <p:nvPr/>
        </p:nvSpPr>
        <p:spPr>
          <a:xfrm>
            <a:off x="206479" y="0"/>
            <a:ext cx="11503740" cy="464357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effectLst/>
                <a:uLnTx/>
                <a:uFillTx/>
                <a:latin typeface="Congenial" panose="02000503040000020004" pitchFamily="2" charset="0"/>
                <a:ea typeface="+mn-ea"/>
                <a:cs typeface="+mn-cs"/>
              </a:rPr>
              <a:t>Example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effectLst/>
              <a:uLnTx/>
              <a:uFillTx/>
              <a:latin typeface="Daytona" panose="020B0604030500040204" pitchFamily="34" charset="0"/>
              <a:ea typeface="+mn-ea"/>
              <a:cs typeface="+mn-cs"/>
            </a:endParaRPr>
          </a:p>
          <a:p>
            <a:pPr lvl="0"/>
            <a:r>
              <a:rPr lang="en-US" sz="2000" u="sng" dirty="0">
                <a:solidFill>
                  <a:srgbClr val="FF0000"/>
                </a:solidFill>
                <a:latin typeface="Congenial" panose="02000503040000020004" pitchFamily="2" charset="0"/>
              </a:rPr>
              <a:t>1st Part of the Text</a:t>
            </a:r>
          </a:p>
          <a:p>
            <a:pPr lvl="0" algn="just">
              <a:lnSpc>
                <a:spcPct val="150000"/>
              </a:lnSpc>
              <a:defRPr/>
            </a:pPr>
            <a:r>
              <a:rPr lang="en-US" dirty="0">
                <a:solidFill>
                  <a:prstClr val="black"/>
                </a:solidFill>
                <a:latin typeface="Daytona" panose="020B0604030500040204" pitchFamily="34" charset="0"/>
              </a:rPr>
              <a:t>Everyone </a:t>
            </a:r>
            <a:r>
              <a:rPr lang="en-US" dirty="0">
                <a:solidFill>
                  <a:prstClr val="black"/>
                </a:solidFill>
                <a:highlight>
                  <a:srgbClr val="FFFF00"/>
                </a:highlight>
                <a:latin typeface="Daytona" panose="020B0604030500040204" pitchFamily="34" charset="0"/>
              </a:rPr>
              <a:t>dreams of finding a job </a:t>
            </a:r>
            <a:r>
              <a:rPr lang="en-US" dirty="0">
                <a:solidFill>
                  <a:prstClr val="black"/>
                </a:solidFill>
                <a:latin typeface="Daytona" panose="020B0604030500040204" pitchFamily="34" charset="0"/>
              </a:rPr>
              <a:t>that truly </a:t>
            </a:r>
            <a:r>
              <a:rPr lang="en-US" dirty="0">
                <a:solidFill>
                  <a:prstClr val="black"/>
                </a:solidFill>
                <a:highlight>
                  <a:srgbClr val="FFFF00"/>
                </a:highlight>
                <a:latin typeface="Daytona" panose="020B0604030500040204" pitchFamily="34" charset="0"/>
              </a:rPr>
              <a:t>matches their interests and values</a:t>
            </a:r>
            <a:r>
              <a:rPr lang="en-US" dirty="0">
                <a:solidFill>
                  <a:prstClr val="black"/>
                </a:solidFill>
                <a:latin typeface="Daytona" panose="020B0604030500040204" pitchFamily="34" charset="0"/>
              </a:rPr>
              <a:t>. For me, becoming a teacher has always been my goal because it combines </a:t>
            </a:r>
            <a:r>
              <a:rPr lang="en-US" dirty="0">
                <a:solidFill>
                  <a:prstClr val="black"/>
                </a:solidFill>
                <a:highlight>
                  <a:srgbClr val="FFFF00"/>
                </a:highlight>
                <a:latin typeface="Daytona" panose="020B0604030500040204" pitchFamily="34" charset="0"/>
              </a:rPr>
              <a:t>knowledge, creativity, and service</a:t>
            </a:r>
            <a:r>
              <a:rPr lang="en-US" dirty="0">
                <a:solidFill>
                  <a:prstClr val="black"/>
                </a:solidFill>
                <a:latin typeface="Daytona" panose="020B0604030500040204" pitchFamily="34" charset="0"/>
              </a:rPr>
              <a:t>. Teaching allows me to </a:t>
            </a:r>
            <a:r>
              <a:rPr lang="en-US" dirty="0">
                <a:solidFill>
                  <a:prstClr val="black"/>
                </a:solidFill>
                <a:highlight>
                  <a:srgbClr val="FFFF00"/>
                </a:highlight>
                <a:latin typeface="Daytona" panose="020B0604030500040204" pitchFamily="34" charset="0"/>
              </a:rPr>
              <a:t>help others grow, share ideas, and discover their strengths</a:t>
            </a:r>
            <a:r>
              <a:rPr lang="en-US" dirty="0">
                <a:solidFill>
                  <a:prstClr val="black"/>
                </a:solidFill>
                <a:latin typeface="Daytona" panose="020B0604030500040204" pitchFamily="34" charset="0"/>
              </a:rPr>
              <a:t>. Some people say teaching is </a:t>
            </a:r>
            <a:r>
              <a:rPr lang="en-US" dirty="0">
                <a:solidFill>
                  <a:prstClr val="black"/>
                </a:solidFill>
                <a:highlight>
                  <a:srgbClr val="FFFF00"/>
                </a:highlight>
                <a:latin typeface="Daytona" panose="020B0604030500040204" pitchFamily="34" charset="0"/>
              </a:rPr>
              <a:t>stressful and demanding</a:t>
            </a:r>
            <a:r>
              <a:rPr lang="en-US" dirty="0">
                <a:solidFill>
                  <a:prstClr val="black"/>
                </a:solidFill>
                <a:latin typeface="Daytona" panose="020B0604030500040204" pitchFamily="34" charset="0"/>
              </a:rPr>
              <a:t>, but I believe the rewards go far </a:t>
            </a:r>
            <a:r>
              <a:rPr lang="en-US" dirty="0">
                <a:solidFill>
                  <a:prstClr val="black"/>
                </a:solidFill>
                <a:highlight>
                  <a:srgbClr val="FFFF00"/>
                </a:highlight>
                <a:latin typeface="Daytona" panose="020B0604030500040204" pitchFamily="34" charset="0"/>
              </a:rPr>
              <a:t>beyond salary</a:t>
            </a:r>
            <a:r>
              <a:rPr lang="en-US" dirty="0">
                <a:solidFill>
                  <a:prstClr val="black"/>
                </a:solidFill>
                <a:latin typeface="Daytona" panose="020B0604030500040204" pitchFamily="34" charset="0"/>
              </a:rPr>
              <a:t>. When a student finally understands a difficult lesson, that </a:t>
            </a:r>
            <a:r>
              <a:rPr lang="en-US" dirty="0">
                <a:solidFill>
                  <a:prstClr val="black"/>
                </a:solidFill>
                <a:highlight>
                  <a:srgbClr val="FFFF00"/>
                </a:highlight>
                <a:latin typeface="Daytona" panose="020B0604030500040204" pitchFamily="34" charset="0"/>
              </a:rPr>
              <a:t>sense of achievement </a:t>
            </a:r>
            <a:r>
              <a:rPr lang="en-US" dirty="0">
                <a:solidFill>
                  <a:prstClr val="black"/>
                </a:solidFill>
                <a:latin typeface="Daytona" panose="020B0604030500040204" pitchFamily="34" charset="0"/>
              </a:rPr>
              <a:t>feels priceless.</a:t>
            </a:r>
          </a:p>
          <a:p>
            <a:pPr lvl="0" algn="just">
              <a:lnSpc>
                <a:spcPct val="150000"/>
              </a:lnSpc>
              <a:defRPr/>
            </a:pPr>
            <a:r>
              <a:rPr lang="en-US" dirty="0">
                <a:solidFill>
                  <a:prstClr val="black"/>
                </a:solidFill>
                <a:latin typeface="Daytona" panose="020B0604030500040204" pitchFamily="34" charset="0"/>
              </a:rPr>
              <a:t>I also value the opportunity to </a:t>
            </a:r>
            <a:r>
              <a:rPr lang="en-US" dirty="0">
                <a:solidFill>
                  <a:prstClr val="black"/>
                </a:solidFill>
                <a:highlight>
                  <a:srgbClr val="FFFF00"/>
                </a:highlight>
                <a:latin typeface="Daytona" panose="020B0604030500040204" pitchFamily="34" charset="0"/>
              </a:rPr>
              <a:t>keep learning</a:t>
            </a:r>
            <a:r>
              <a:rPr lang="en-US" dirty="0">
                <a:solidFill>
                  <a:prstClr val="black"/>
                </a:solidFill>
                <a:latin typeface="Daytona" panose="020B0604030500040204" pitchFamily="34" charset="0"/>
              </a:rPr>
              <a:t>. Teachers must </a:t>
            </a:r>
            <a:r>
              <a:rPr lang="en-US" dirty="0">
                <a:solidFill>
                  <a:prstClr val="black"/>
                </a:solidFill>
                <a:highlight>
                  <a:srgbClr val="FFFF00"/>
                </a:highlight>
                <a:latin typeface="Daytona" panose="020B0604030500040204" pitchFamily="34" charset="0"/>
              </a:rPr>
              <a:t>update their skills</a:t>
            </a:r>
            <a:r>
              <a:rPr lang="en-US" dirty="0">
                <a:solidFill>
                  <a:prstClr val="black"/>
                </a:solidFill>
                <a:latin typeface="Daytona" panose="020B0604030500040204" pitchFamily="34" charset="0"/>
              </a:rPr>
              <a:t>, explore </a:t>
            </a:r>
            <a:r>
              <a:rPr lang="en-US" dirty="0">
                <a:solidFill>
                  <a:prstClr val="black"/>
                </a:solidFill>
                <a:highlight>
                  <a:srgbClr val="FFFF00"/>
                </a:highlight>
                <a:latin typeface="Daytona" panose="020B0604030500040204" pitchFamily="34" charset="0"/>
              </a:rPr>
              <a:t>new technology</a:t>
            </a:r>
            <a:r>
              <a:rPr lang="en-US" dirty="0">
                <a:solidFill>
                  <a:prstClr val="black"/>
                </a:solidFill>
                <a:latin typeface="Daytona" panose="020B0604030500040204" pitchFamily="34" charset="0"/>
              </a:rPr>
              <a:t>, and adapt to </a:t>
            </a:r>
            <a:r>
              <a:rPr lang="en-US" dirty="0">
                <a:solidFill>
                  <a:prstClr val="black"/>
                </a:solidFill>
                <a:highlight>
                  <a:srgbClr val="FFFF00"/>
                </a:highlight>
                <a:latin typeface="Daytona" panose="020B0604030500040204" pitchFamily="34" charset="0"/>
              </a:rPr>
              <a:t>social changes</a:t>
            </a:r>
            <a:r>
              <a:rPr lang="en-US" dirty="0">
                <a:solidFill>
                  <a:prstClr val="black"/>
                </a:solidFill>
                <a:latin typeface="Daytona" panose="020B0604030500040204" pitchFamily="34" charset="0"/>
              </a:rPr>
              <a:t>, which keeps the job </a:t>
            </a:r>
            <a:r>
              <a:rPr lang="en-US" dirty="0">
                <a:solidFill>
                  <a:prstClr val="black"/>
                </a:solidFill>
                <a:highlight>
                  <a:srgbClr val="FFFF00"/>
                </a:highlight>
                <a:latin typeface="Daytona" panose="020B0604030500040204" pitchFamily="34" charset="0"/>
              </a:rPr>
              <a:t>dynamic and meaningful</a:t>
            </a:r>
            <a:r>
              <a:rPr lang="en-US" dirty="0">
                <a:solidFill>
                  <a:prstClr val="black"/>
                </a:solidFill>
                <a:latin typeface="Daytona" panose="020B0604030500040204" pitchFamily="34" charset="0"/>
              </a:rPr>
              <a:t>. Of course, there are challenges—</a:t>
            </a:r>
            <a:r>
              <a:rPr lang="en-US" dirty="0">
                <a:solidFill>
                  <a:prstClr val="black"/>
                </a:solidFill>
                <a:highlight>
                  <a:srgbClr val="FFFF00"/>
                </a:highlight>
                <a:latin typeface="Daytona" panose="020B0604030500040204" pitchFamily="34" charset="0"/>
              </a:rPr>
              <a:t>long hours</a:t>
            </a:r>
            <a:r>
              <a:rPr lang="en-US" dirty="0">
                <a:solidFill>
                  <a:prstClr val="black"/>
                </a:solidFill>
                <a:latin typeface="Daytona" panose="020B0604030500040204" pitchFamily="34" charset="0"/>
              </a:rPr>
              <a:t>, heavy </a:t>
            </a:r>
            <a:r>
              <a:rPr lang="en-US" dirty="0">
                <a:solidFill>
                  <a:prstClr val="black"/>
                </a:solidFill>
                <a:highlight>
                  <a:srgbClr val="FFFF00"/>
                </a:highlight>
                <a:latin typeface="Daytona" panose="020B0604030500040204" pitchFamily="34" charset="0"/>
              </a:rPr>
              <a:t>preparation</a:t>
            </a:r>
            <a:r>
              <a:rPr lang="en-US" dirty="0">
                <a:solidFill>
                  <a:prstClr val="black"/>
                </a:solidFill>
                <a:latin typeface="Daytona" panose="020B0604030500040204" pitchFamily="34" charset="0"/>
              </a:rPr>
              <a:t>, and high </a:t>
            </a:r>
            <a:r>
              <a:rPr lang="en-US" dirty="0">
                <a:solidFill>
                  <a:prstClr val="black"/>
                </a:solidFill>
                <a:highlight>
                  <a:srgbClr val="FFFF00"/>
                </a:highlight>
                <a:latin typeface="Daytona" panose="020B0604030500040204" pitchFamily="34" charset="0"/>
              </a:rPr>
              <a:t>responsibility</a:t>
            </a:r>
            <a:r>
              <a:rPr lang="en-US" dirty="0">
                <a:solidFill>
                  <a:prstClr val="black"/>
                </a:solidFill>
                <a:latin typeface="Daytona" panose="020B0604030500040204" pitchFamily="34" charset="0"/>
              </a:rPr>
              <a:t>—yet these make the work more </a:t>
            </a:r>
            <a:r>
              <a:rPr lang="en-US" dirty="0">
                <a:solidFill>
                  <a:prstClr val="black"/>
                </a:solidFill>
                <a:highlight>
                  <a:srgbClr val="FFFF00"/>
                </a:highlight>
                <a:latin typeface="Daytona" panose="020B0604030500040204" pitchFamily="34" charset="0"/>
              </a:rPr>
              <a:t>rewarding.</a:t>
            </a:r>
          </a:p>
        </p:txBody>
      </p:sp>
      <p:sp>
        <p:nvSpPr>
          <p:cNvPr id="6" name="TextBox 5">
            <a:extLst>
              <a:ext uri="{FF2B5EF4-FFF2-40B4-BE49-F238E27FC236}">
                <a16:creationId xmlns:a16="http://schemas.microsoft.com/office/drawing/2014/main" id="{5A4D6389-276D-968A-BDAF-B10E8C1CB6E2}"/>
              </a:ext>
            </a:extLst>
          </p:cNvPr>
          <p:cNvSpPr txBox="1"/>
          <p:nvPr/>
        </p:nvSpPr>
        <p:spPr>
          <a:xfrm>
            <a:off x="206479" y="4850409"/>
            <a:ext cx="11503740" cy="1777410"/>
          </a:xfrm>
          <a:prstGeom prst="rect">
            <a:avLst/>
          </a:prstGeom>
          <a:noFill/>
        </p:spPr>
        <p:txBody>
          <a:bodyPr wrap="square" rtlCol="0">
            <a:spAutoFit/>
          </a:bodyPr>
          <a:lstStyle/>
          <a:p>
            <a:pPr marR="0" fontAlgn="auto">
              <a:lnSpc>
                <a:spcPct val="100000"/>
              </a:lnSpc>
              <a:spcBef>
                <a:spcPts val="0"/>
              </a:spcBef>
              <a:spcAft>
                <a:spcPts val="0"/>
              </a:spcAft>
              <a:buClrTx/>
              <a:buSzTx/>
              <a:tabLst/>
              <a:defRPr/>
            </a:pPr>
            <a:r>
              <a:rPr lang="en-US" sz="2000" u="sng" dirty="0">
                <a:solidFill>
                  <a:srgbClr val="FF0000"/>
                </a:solidFill>
                <a:latin typeface="Congenial" panose="02000503040000020004" pitchFamily="2" charset="0"/>
              </a:rPr>
              <a:t>1st Part of the Answer:</a:t>
            </a:r>
          </a:p>
          <a:p>
            <a:pPr marR="0" algn="just" fontAlgn="auto">
              <a:lnSpc>
                <a:spcPct val="150000"/>
              </a:lnSpc>
              <a:spcBef>
                <a:spcPts val="0"/>
              </a:spcBef>
              <a:spcAft>
                <a:spcPts val="0"/>
              </a:spcAft>
              <a:buClrTx/>
              <a:buSzTx/>
              <a:tabLst/>
              <a:defRPr/>
            </a:pPr>
            <a:r>
              <a:rPr lang="en-US" sz="2000" dirty="0">
                <a:solidFill>
                  <a:prstClr val="black"/>
                </a:solidFill>
                <a:latin typeface="Daytona" panose="020B0604030500040204" pitchFamily="34" charset="0"/>
              </a:rPr>
              <a:t>The writer believes that teaching is their dream job because it is meaningful, creative, and allows them to help others grow. They think the rewards of teaching are more valuable than money, especially when students succeed. </a:t>
            </a:r>
            <a:endPar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endParaRPr>
          </a:p>
        </p:txBody>
      </p:sp>
    </p:spTree>
    <p:extLst>
      <p:ext uri="{BB962C8B-B14F-4D97-AF65-F5344CB8AC3E}">
        <p14:creationId xmlns:p14="http://schemas.microsoft.com/office/powerpoint/2010/main" val="119209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wipe(down)">
                                      <p:cBhvr>
                                        <p:cTn id="15"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3DBD214B-A2D0-0533-DAB7-6AA25DA7100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C650E01-14F0-7AEC-FD39-E6DA5D396BFF}"/>
              </a:ext>
            </a:extLst>
          </p:cNvPr>
          <p:cNvSpPr txBox="1"/>
          <p:nvPr/>
        </p:nvSpPr>
        <p:spPr>
          <a:xfrm>
            <a:off x="344130" y="412954"/>
            <a:ext cx="11503740" cy="28892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ongenial" panose="02000503040000020004" pitchFamily="2" charset="0"/>
                <a:ea typeface="+mn-ea"/>
                <a:cs typeface="+mn-cs"/>
              </a:rPr>
              <a:t>Example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u="sng" dirty="0">
                <a:solidFill>
                  <a:srgbClr val="FF0000"/>
                </a:solidFill>
                <a:latin typeface="Congenial" panose="02000503040000020004" pitchFamily="2" charset="0"/>
              </a:rPr>
              <a:t>2</a:t>
            </a:r>
            <a:r>
              <a:rPr lang="en-US" sz="2000" u="sng" baseline="30000" dirty="0">
                <a:solidFill>
                  <a:srgbClr val="FF0000"/>
                </a:solidFill>
                <a:latin typeface="Congenial" panose="02000503040000020004" pitchFamily="2" charset="0"/>
              </a:rPr>
              <a:t>nd</a:t>
            </a:r>
            <a:r>
              <a:rPr lang="en-US" sz="2000" u="sng" dirty="0">
                <a:solidFill>
                  <a:srgbClr val="FF0000"/>
                </a:solidFill>
                <a:latin typeface="Congenial" panose="02000503040000020004" pitchFamily="2" charset="0"/>
              </a:rPr>
              <a:t> </a:t>
            </a:r>
            <a:r>
              <a:rPr kumimoji="0" lang="en-US" sz="2000" b="0" i="0" u="sng" strike="noStrike" kern="1200" cap="none" spc="0" normalizeH="0" baseline="0" noProof="0" dirty="0">
                <a:ln>
                  <a:noFill/>
                </a:ln>
                <a:solidFill>
                  <a:srgbClr val="FF0000"/>
                </a:solidFill>
                <a:effectLst/>
                <a:uLnTx/>
                <a:uFillTx/>
                <a:latin typeface="Congenial" panose="02000503040000020004" pitchFamily="2" charset="0"/>
                <a:ea typeface="+mn-ea"/>
                <a:cs typeface="+mn-cs"/>
              </a:rPr>
              <a:t> Part of the Text</a:t>
            </a:r>
          </a:p>
          <a:p>
            <a:pPr lvl="0" algn="just">
              <a:lnSpc>
                <a:spcPct val="150000"/>
              </a:lnSpc>
              <a:defRPr/>
            </a:pPr>
            <a:r>
              <a:rPr lang="en-US" dirty="0">
                <a:solidFill>
                  <a:prstClr val="black"/>
                </a:solidFill>
                <a:latin typeface="Daytona" panose="020B0604030500040204" pitchFamily="34" charset="0"/>
              </a:rPr>
              <a:t>In my opinion, a dream job should offer </a:t>
            </a:r>
            <a:r>
              <a:rPr lang="en-US" dirty="0">
                <a:solidFill>
                  <a:prstClr val="black"/>
                </a:solidFill>
                <a:highlight>
                  <a:srgbClr val="FFFF00"/>
                </a:highlight>
                <a:latin typeface="Daytona" panose="020B0604030500040204" pitchFamily="34" charset="0"/>
              </a:rPr>
              <a:t>purpose, growth, and connection</a:t>
            </a:r>
            <a:r>
              <a:rPr lang="en-US" dirty="0">
                <a:solidFill>
                  <a:prstClr val="black"/>
                </a:solidFill>
                <a:latin typeface="Daytona" panose="020B0604030500040204" pitchFamily="34" charset="0"/>
              </a:rPr>
              <a:t>, not only </a:t>
            </a:r>
            <a:r>
              <a:rPr lang="en-US" dirty="0">
                <a:solidFill>
                  <a:prstClr val="black"/>
                </a:solidFill>
                <a:highlight>
                  <a:srgbClr val="FFFF00"/>
                </a:highlight>
                <a:latin typeface="Daytona" panose="020B0604030500040204" pitchFamily="34" charset="0"/>
              </a:rPr>
              <a:t>financial</a:t>
            </a:r>
            <a:r>
              <a:rPr lang="en-US" dirty="0">
                <a:solidFill>
                  <a:prstClr val="black"/>
                </a:solidFill>
                <a:latin typeface="Daytona" panose="020B0604030500040204" pitchFamily="34" charset="0"/>
              </a:rPr>
              <a:t> success. It should inspire you to learn, to guide others, and to contribute something positive to society. Although teaching is not easy, it proves that meaningful work can bring both </a:t>
            </a:r>
            <a:r>
              <a:rPr lang="en-US" dirty="0">
                <a:solidFill>
                  <a:prstClr val="black"/>
                </a:solidFill>
                <a:highlight>
                  <a:srgbClr val="FFFF00"/>
                </a:highlight>
                <a:latin typeface="Daytona" panose="020B0604030500040204" pitchFamily="34" charset="0"/>
              </a:rPr>
              <a:t>personal and professional satisfaction</a:t>
            </a:r>
            <a:r>
              <a:rPr lang="en-US" dirty="0">
                <a:solidFill>
                  <a:prstClr val="black"/>
                </a:solidFill>
                <a:latin typeface="Daytona" panose="020B0604030500040204" pitchFamily="34" charset="0"/>
              </a:rPr>
              <a:t>. Everyone deserves a career that challenges them and makes them proud every single day. For me, teaching is exactly that.</a:t>
            </a:r>
          </a:p>
        </p:txBody>
      </p:sp>
      <p:sp>
        <p:nvSpPr>
          <p:cNvPr id="6" name="TextBox 5">
            <a:extLst>
              <a:ext uri="{FF2B5EF4-FFF2-40B4-BE49-F238E27FC236}">
                <a16:creationId xmlns:a16="http://schemas.microsoft.com/office/drawing/2014/main" id="{EBE3A7A9-F80F-11A5-89FB-9F5411299ADA}"/>
              </a:ext>
            </a:extLst>
          </p:cNvPr>
          <p:cNvSpPr txBox="1"/>
          <p:nvPr/>
        </p:nvSpPr>
        <p:spPr>
          <a:xfrm>
            <a:off x="344130" y="3750051"/>
            <a:ext cx="11503740" cy="22082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sng" dirty="0">
                <a:solidFill>
                  <a:srgbClr val="FF0000"/>
                </a:solidFill>
                <a:latin typeface="Congenial" panose="02000503040000020004" pitchFamily="2" charset="0"/>
              </a:rPr>
              <a:t>2</a:t>
            </a:r>
            <a:r>
              <a:rPr lang="en-US" sz="2000" u="sng" baseline="30000" dirty="0">
                <a:solidFill>
                  <a:srgbClr val="FF0000"/>
                </a:solidFill>
                <a:latin typeface="Congenial" panose="02000503040000020004" pitchFamily="2" charset="0"/>
              </a:rPr>
              <a:t>nd</a:t>
            </a:r>
            <a:r>
              <a:rPr lang="en-US" sz="2000" u="sng" dirty="0">
                <a:solidFill>
                  <a:srgbClr val="FF0000"/>
                </a:solidFill>
                <a:latin typeface="Congenial" panose="02000503040000020004" pitchFamily="2" charset="0"/>
              </a:rPr>
              <a:t> </a:t>
            </a:r>
            <a:r>
              <a:rPr kumimoji="0" lang="en-US" sz="2000" b="0" i="0" u="sng" strike="noStrike" kern="1200" cap="none" spc="0" normalizeH="0" baseline="0" noProof="0" dirty="0">
                <a:ln>
                  <a:noFill/>
                </a:ln>
                <a:solidFill>
                  <a:srgbClr val="FF0000"/>
                </a:solidFill>
                <a:effectLst/>
                <a:uLnTx/>
                <a:uFillTx/>
                <a:latin typeface="Congenial" panose="02000503040000020004" pitchFamily="2" charset="0"/>
                <a:ea typeface="+mn-ea"/>
                <a:cs typeface="+mn-cs"/>
              </a:rPr>
              <a:t> Part of the Answer:</a:t>
            </a:r>
          </a:p>
          <a:p>
            <a:pPr lvl="0" algn="just">
              <a:lnSpc>
                <a:spcPct val="150000"/>
              </a:lnSpc>
              <a:defRPr/>
            </a:pPr>
            <a:r>
              <a:rPr lang="en-US" sz="2000" dirty="0">
                <a:solidFill>
                  <a:prstClr val="black"/>
                </a:solidFill>
                <a:latin typeface="Daytona" panose="020B0604030500040204" pitchFamily="34" charset="0"/>
              </a:rPr>
              <a:t>I agree with the writer’s opinion because a dream job should give a person purpose and happiness, not just a good salary. Helping others and continuing to learn are important parts of a satisfying career. In my view, a job that inspires you and makes you proud is truly worth pursuing.</a:t>
            </a:r>
            <a:endPar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endParaRPr>
          </a:p>
        </p:txBody>
      </p:sp>
    </p:spTree>
    <p:extLst>
      <p:ext uri="{BB962C8B-B14F-4D97-AF65-F5344CB8AC3E}">
        <p14:creationId xmlns:p14="http://schemas.microsoft.com/office/powerpoint/2010/main" val="3179851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wipe(down)">
                                      <p:cBhvr>
                                        <p:cTn id="15"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FE40B5E0-92DD-E30D-0CFE-A1D706B8DE8A}"/>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176E05C3-7CAA-EFE0-3718-3EF16EC759F0}"/>
              </a:ext>
            </a:extLst>
          </p:cNvPr>
          <p:cNvSpPr txBox="1"/>
          <p:nvPr/>
        </p:nvSpPr>
        <p:spPr>
          <a:xfrm>
            <a:off x="344130" y="2253050"/>
            <a:ext cx="11503740" cy="2823850"/>
          </a:xfrm>
          <a:prstGeom prst="rect">
            <a:avLst/>
          </a:prstGeom>
          <a:noFill/>
        </p:spPr>
        <p:txBody>
          <a:bodyPr wrap="square" rtlCol="0">
            <a:spAutoFit/>
          </a:bodyPr>
          <a:lstStyle/>
          <a:p>
            <a:pPr lvl="0" algn="just">
              <a:lnSpc>
                <a:spcPct val="150000"/>
              </a:lnSpc>
              <a:defRPr/>
            </a:pPr>
            <a:r>
              <a:rPr lang="en-US" sz="2000" dirty="0">
                <a:solidFill>
                  <a:prstClr val="black"/>
                </a:solidFill>
                <a:latin typeface="Daytona" panose="020B0604030500040204" pitchFamily="34" charset="0"/>
              </a:rPr>
              <a:t>The writer believes that teaching is their dream job because it is meaningful, creative, and allows them to help others grow. They think the rewards of teaching are more valuable than money, especially when students succeed.</a:t>
            </a:r>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rPr>
              <a:t>I agree with the writer’s opinion because a dream job should give a person purpose and happiness, not just a good salary. Helping others and continuing to learn are important parts of a satisfying career. In my view, a job that inspires you and makes you proud is truly worth pursuing.</a:t>
            </a:r>
          </a:p>
        </p:txBody>
      </p:sp>
      <p:sp>
        <p:nvSpPr>
          <p:cNvPr id="2" name="TextBox 1">
            <a:extLst>
              <a:ext uri="{FF2B5EF4-FFF2-40B4-BE49-F238E27FC236}">
                <a16:creationId xmlns:a16="http://schemas.microsoft.com/office/drawing/2014/main" id="{8F4B091C-5591-0D99-9142-7886C440972B}"/>
              </a:ext>
            </a:extLst>
          </p:cNvPr>
          <p:cNvSpPr txBox="1"/>
          <p:nvPr/>
        </p:nvSpPr>
        <p:spPr>
          <a:xfrm>
            <a:off x="344130" y="446788"/>
            <a:ext cx="11222292" cy="461665"/>
          </a:xfrm>
          <a:prstGeom prst="rect">
            <a:avLst/>
          </a:prstGeom>
          <a:solidFill>
            <a:schemeClr val="accent6"/>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schemeClr val="bg1"/>
                </a:solidFill>
                <a:effectLst/>
                <a:uLnTx/>
                <a:uFillTx/>
                <a:latin typeface="Congenial" panose="02000503040000020004" pitchFamily="2" charset="0"/>
                <a:ea typeface="+mn-ea"/>
                <a:cs typeface="+mn-cs"/>
              </a:rPr>
              <a:t>Model answer</a:t>
            </a:r>
            <a:endParaRPr kumimoji="0" lang="en-US" sz="160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9230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B45DAF4D-C8E1-F848-001B-109CBE14133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8676DF8-6874-E781-4C31-E8C50C9CE764}"/>
              </a:ext>
            </a:extLst>
          </p:cNvPr>
          <p:cNvSpPr txBox="1"/>
          <p:nvPr/>
        </p:nvSpPr>
        <p:spPr>
          <a:xfrm>
            <a:off x="545692" y="1111704"/>
            <a:ext cx="10958050"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sng" strike="noStrike" kern="1200" cap="none" spc="0" normalizeH="0" baseline="0" noProof="0" dirty="0">
                <a:ln>
                  <a:noFill/>
                </a:ln>
                <a:solidFill>
                  <a:srgbClr val="FF0000"/>
                </a:solidFill>
                <a:effectLst/>
                <a:uLnTx/>
                <a:uFillTx/>
                <a:latin typeface="Daytona" panose="020B0604030500040204" pitchFamily="34" charset="0"/>
              </a:rPr>
              <a:t>Overview</a:t>
            </a:r>
            <a:endParaRPr kumimoji="0" lang="en-US" sz="2200" b="1" i="0" u="none" strike="noStrike" kern="1200" cap="none" spc="0" normalizeH="0" baseline="0" noProof="0" dirty="0">
              <a:ln>
                <a:noFill/>
              </a:ln>
              <a:solidFill>
                <a:prstClr val="black"/>
              </a:solidFill>
              <a:effectLst/>
              <a:uLnTx/>
              <a:uFillTx/>
              <a:latin typeface="Daytona" panose="020B0604030500040204" pitchFamily="34" charset="0"/>
            </a:endParaRPr>
          </a:p>
          <a:p>
            <a:pPr marL="342900" indent="-342900">
              <a:buFont typeface="Arial" panose="020B0604020202020204" pitchFamily="34" charset="0"/>
              <a:buChar char="•"/>
            </a:pPr>
            <a:endParaRPr kumimoji="0" lang="en-US" sz="12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endParaRPr>
          </a:p>
          <a:p>
            <a:pPr marL="342900" indent="-342900">
              <a:buFont typeface="Arial" panose="020B0604020202020204" pitchFamily="34" charset="0"/>
              <a:buChar char="•"/>
            </a:pPr>
            <a:r>
              <a:rPr kumimoji="0" lang="en-US" sz="22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rPr>
              <a:t>You are asked </a:t>
            </a:r>
            <a:r>
              <a:rPr kumimoji="0" lang="en-US" sz="2200" b="0" i="0" u="none" strike="noStrike" kern="1200" cap="none" spc="0" normalizeH="0" noProof="0" dirty="0">
                <a:ln>
                  <a:noFill/>
                </a:ln>
                <a:solidFill>
                  <a:prstClr val="black"/>
                </a:solidFill>
                <a:effectLst/>
                <a:uLnTx/>
                <a:uFillTx/>
                <a:latin typeface="Daytona" panose="020B0604030500040204" pitchFamily="34" charset="0"/>
                <a:ea typeface="+mn-ea"/>
                <a:cs typeface="+mn-cs"/>
              </a:rPr>
              <a:t>to write a response on the issue raised in the text in Task1 </a:t>
            </a:r>
            <a:r>
              <a:rPr lang="en-US" sz="2400" dirty="0">
                <a:latin typeface="Univers" panose="020B0503020202020204" pitchFamily="34" charset="0"/>
              </a:rPr>
              <a:t>with clear reasons to support your opinion and examples from the text </a:t>
            </a:r>
            <a:r>
              <a:rPr kumimoji="0" lang="en-US" sz="2200" b="0" i="0" u="none" strike="noStrike" kern="1200" cap="none" spc="0" normalizeH="0" noProof="0" dirty="0">
                <a:ln>
                  <a:noFill/>
                </a:ln>
                <a:solidFill>
                  <a:prstClr val="black"/>
                </a:solidFill>
                <a:effectLst/>
                <a:uLnTx/>
                <a:uFillTx/>
                <a:latin typeface="Daytona" panose="020B0604030500040204" pitchFamily="34" charset="0"/>
                <a:ea typeface="+mn-ea"/>
                <a:cs typeface="+mn-cs"/>
              </a:rPr>
              <a:t>in a 200-word essay</a:t>
            </a:r>
            <a:r>
              <a:rPr lang="en-US" sz="2200" dirty="0">
                <a:solidFill>
                  <a:prstClr val="black"/>
                </a:solidFill>
                <a:latin typeface="Daytona" panose="020B0604030500040204" pitchFamily="34" charset="0"/>
              </a:rPr>
              <a:t> with three prompts to elicit an argumentative text. </a:t>
            </a:r>
            <a:endParaRPr kumimoji="0" lang="en-US" sz="22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endParaRPr>
          </a:p>
        </p:txBody>
      </p:sp>
      <p:sp>
        <p:nvSpPr>
          <p:cNvPr id="6" name="TextBox 5">
            <a:extLst>
              <a:ext uri="{FF2B5EF4-FFF2-40B4-BE49-F238E27FC236}">
                <a16:creationId xmlns:a16="http://schemas.microsoft.com/office/drawing/2014/main" id="{FFC7B25E-A853-22B2-0537-64D95D325F6C}"/>
              </a:ext>
            </a:extLst>
          </p:cNvPr>
          <p:cNvSpPr txBox="1"/>
          <p:nvPr/>
        </p:nvSpPr>
        <p:spPr>
          <a:xfrm>
            <a:off x="653845" y="3429000"/>
            <a:ext cx="11090787" cy="309700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sng" strike="noStrike" kern="1200" cap="none" spc="0" normalizeH="0" baseline="0" noProof="0" dirty="0">
                <a:ln>
                  <a:noFill/>
                </a:ln>
                <a:effectLst/>
                <a:uLnTx/>
                <a:uFillTx/>
                <a:latin typeface="Congenial" panose="02000503040000020004" pitchFamily="2" charset="0"/>
                <a:ea typeface="+mn-ea"/>
                <a:cs typeface="+mn-cs"/>
              </a:rPr>
              <a:t>Steps to answer this question </a:t>
            </a:r>
            <a:r>
              <a:rPr kumimoji="0" lang="en-US" sz="2400" i="0" u="none" strike="noStrike" kern="1200" cap="none" spc="0" normalizeH="0" baseline="0" noProof="0" dirty="0">
                <a:ln>
                  <a:noFill/>
                </a:ln>
                <a:effectLst/>
                <a:uLnTx/>
                <a:uFillTx/>
                <a:latin typeface="Congenial" panose="02000503040000020004" pitchFamily="2" charset="0"/>
                <a:ea typeface="+mn-ea"/>
                <a:cs typeface="+mn-cs"/>
              </a:rPr>
              <a:t>:</a:t>
            </a:r>
            <a:endParaRPr kumimoji="0" lang="en-US" sz="2400" i="0" u="none" strike="noStrike" kern="1200" cap="none" spc="0" normalizeH="0" baseline="0" noProof="0" dirty="0">
              <a:ln>
                <a:noFill/>
              </a:ln>
              <a:effectLst/>
              <a:uLnTx/>
              <a:uFillTx/>
              <a:latin typeface="Daytona" panose="020B0604030500040204" pitchFamily="34" charset="0"/>
              <a:ea typeface="+mn-ea"/>
              <a:cs typeface="+mn-cs"/>
            </a:endParaRPr>
          </a:p>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lang="en-US" sz="2400" kern="100" dirty="0">
                <a:solidFill>
                  <a:srgbClr val="C00000"/>
                </a:solidFill>
                <a:latin typeface="Congenial" panose="02000503040000020004" pitchFamily="2" charset="0"/>
                <a:ea typeface="+mj-ea"/>
                <a:cs typeface="Times New Roman" panose="02020603050405020304" pitchFamily="18" charset="0"/>
              </a:rPr>
              <a:t>Read and understand the task and the text carefully</a:t>
            </a:r>
          </a:p>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kumimoji="0" lang="en-US" sz="2400" b="0" i="0" u="none" strike="noStrike" kern="100" cap="none" spc="0" normalizeH="0" baseline="0" noProof="0" dirty="0">
                <a:ln>
                  <a:noFill/>
                </a:ln>
                <a:solidFill>
                  <a:srgbClr val="C00000"/>
                </a:solidFill>
                <a:effectLst/>
                <a:uLnTx/>
                <a:uFillTx/>
                <a:latin typeface="Congenial" panose="02000503040000020004" pitchFamily="2" charset="0"/>
                <a:ea typeface="+mj-ea"/>
                <a:cs typeface="Times New Roman" panose="02020603050405020304" pitchFamily="18" charset="0"/>
              </a:rPr>
              <a:t>Decide your own opinion about what makes a job meaningful</a:t>
            </a:r>
          </a:p>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kumimoji="0" lang="en-US" sz="2300" b="0" i="0" u="none" strike="noStrike" kern="100" cap="none" spc="0" normalizeH="0" baseline="0" noProof="0" dirty="0">
                <a:ln>
                  <a:noFill/>
                </a:ln>
                <a:solidFill>
                  <a:srgbClr val="C00000"/>
                </a:solidFill>
                <a:effectLst/>
                <a:uLnTx/>
                <a:uFillTx/>
                <a:latin typeface="Congenial" panose="02000503040000020004" pitchFamily="2" charset="0"/>
                <a:ea typeface="+mn-ea"/>
                <a:cs typeface="Times New Roman" panose="02020603050405020304" pitchFamily="18" charset="0"/>
              </a:rPr>
              <a:t>Identify two strong reasons to support your opinion</a:t>
            </a:r>
          </a:p>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kumimoji="0" lang="en-US" sz="2300" b="0" i="0" u="none" strike="noStrike" kern="100" cap="none" spc="0" normalizeH="0" baseline="0" noProof="0" dirty="0">
                <a:ln>
                  <a:noFill/>
                </a:ln>
                <a:solidFill>
                  <a:srgbClr val="C00000"/>
                </a:solidFill>
                <a:effectLst/>
                <a:uLnTx/>
                <a:uFillTx/>
                <a:latin typeface="Congenial" panose="02000503040000020004" pitchFamily="2" charset="0"/>
                <a:ea typeface="+mn-ea"/>
                <a:cs typeface="Times New Roman" panose="02020603050405020304" pitchFamily="18" charset="0"/>
              </a:rPr>
              <a:t>Choose one example from the text to support your point</a:t>
            </a:r>
          </a:p>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kumimoji="0" lang="en-US" sz="2300" b="0" i="0" u="none" strike="noStrike" kern="100" cap="none" spc="0" normalizeH="0" baseline="0" noProof="0" dirty="0">
                <a:ln>
                  <a:noFill/>
                </a:ln>
                <a:solidFill>
                  <a:srgbClr val="C00000"/>
                </a:solidFill>
                <a:effectLst/>
                <a:uLnTx/>
                <a:uFillTx/>
                <a:latin typeface="Congenial" panose="02000503040000020004" pitchFamily="2" charset="0"/>
                <a:ea typeface="+mn-ea"/>
                <a:cs typeface="Times New Roman" panose="02020603050405020304" pitchFamily="18" charset="0"/>
              </a:rPr>
              <a:t>Include what you’ve heard other people say about dream jobs</a:t>
            </a:r>
            <a:endParaRPr kumimoji="0" lang="en-US" sz="2200" b="1" i="0" u="none" strike="noStrike" kern="1200" cap="none" spc="0" normalizeH="0" baseline="0" noProof="0" dirty="0">
              <a:ln>
                <a:noFill/>
              </a:ln>
              <a:effectLst/>
              <a:uLnTx/>
              <a:uFillTx/>
              <a:latin typeface="Daytona" panose="020B0604030500040204" pitchFamily="34" charset="0"/>
              <a:ea typeface="+mn-ea"/>
              <a:cs typeface="+mn-cs"/>
            </a:endParaRPr>
          </a:p>
        </p:txBody>
      </p:sp>
      <p:sp>
        <p:nvSpPr>
          <p:cNvPr id="8" name="TextBox 7">
            <a:extLst>
              <a:ext uri="{FF2B5EF4-FFF2-40B4-BE49-F238E27FC236}">
                <a16:creationId xmlns:a16="http://schemas.microsoft.com/office/drawing/2014/main" id="{D878612F-0E0C-F354-B7DD-25AEE503E671}"/>
              </a:ext>
            </a:extLst>
          </p:cNvPr>
          <p:cNvSpPr txBox="1"/>
          <p:nvPr/>
        </p:nvSpPr>
        <p:spPr>
          <a:xfrm>
            <a:off x="545692" y="166569"/>
            <a:ext cx="10958050" cy="523220"/>
          </a:xfrm>
          <a:prstGeom prst="rect">
            <a:avLst/>
          </a:prstGeom>
          <a:solidFill>
            <a:schemeClr val="accent6"/>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Congenial" panose="02000503040000020004" pitchFamily="2" charset="0"/>
                <a:ea typeface="+mn-ea"/>
                <a:cs typeface="+mn-cs"/>
              </a:rPr>
              <a:t>TASK 2</a:t>
            </a:r>
            <a:endParaRPr kumimoji="0" lang="en-US" sz="18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07557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down)">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down)">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down)">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down)">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Effect transition="in" filter="wipe(down)">
                                      <p:cBhvr>
                                        <p:cTn id="3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5642513C-2EBC-2361-1389-3E1C4FE81DD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97E642DD-4E6E-F4D9-5FD7-A74BAFC34D5E}"/>
              </a:ext>
            </a:extLst>
          </p:cNvPr>
          <p:cNvSpPr txBox="1"/>
          <p:nvPr/>
        </p:nvSpPr>
        <p:spPr>
          <a:xfrm>
            <a:off x="545692" y="166569"/>
            <a:ext cx="10958050" cy="523220"/>
          </a:xfrm>
          <a:prstGeom prst="rect">
            <a:avLst/>
          </a:prstGeom>
          <a:solidFill>
            <a:schemeClr val="accent6"/>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Congenial" panose="02000503040000020004" pitchFamily="2" charset="0"/>
                <a:ea typeface="+mn-ea"/>
                <a:cs typeface="+mn-cs"/>
              </a:rPr>
              <a:t>TASK 2</a:t>
            </a:r>
            <a:endParaRPr kumimoji="0" lang="en-US" sz="18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4FCC8DF0-69E5-FF8B-C023-D0C279C15127}"/>
              </a:ext>
            </a:extLst>
          </p:cNvPr>
          <p:cNvSpPr txBox="1"/>
          <p:nvPr/>
        </p:nvSpPr>
        <p:spPr>
          <a:xfrm>
            <a:off x="535858" y="528205"/>
            <a:ext cx="10958050" cy="2820003"/>
          </a:xfrm>
          <a:prstGeom prst="rect">
            <a:avLst/>
          </a:prstGeom>
          <a:noFill/>
        </p:spPr>
        <p:txBody>
          <a:bodyPr wrap="square">
            <a:spAutoFit/>
          </a:bodyPr>
          <a:lstStyle/>
          <a:p>
            <a:pPr>
              <a:lnSpc>
                <a:spcPct val="200000"/>
              </a:lnSpc>
              <a:defRPr/>
            </a:pPr>
            <a:r>
              <a:rPr lang="en-US" sz="2400" kern="100" dirty="0">
                <a:solidFill>
                  <a:srgbClr val="C00000"/>
                </a:solidFill>
                <a:latin typeface="Congenial" panose="02000503040000020004" pitchFamily="2" charset="0"/>
                <a:ea typeface="+mj-ea"/>
                <a:cs typeface="Times New Roman" panose="02020603050405020304" pitchFamily="18" charset="0"/>
              </a:rPr>
              <a:t>6. Organise it in four paragraphs as the following:</a:t>
            </a:r>
          </a:p>
          <a:p>
            <a:pPr marL="342900" indent="-342900">
              <a:lnSpc>
                <a:spcPct val="150000"/>
              </a:lnSpc>
              <a:buFont typeface="Arial" panose="020B0604020202020204" pitchFamily="34" charset="0"/>
              <a:buChar char="•"/>
              <a:defRPr/>
            </a:pPr>
            <a:r>
              <a:rPr lang="en-US" sz="2200" kern="0" dirty="0">
                <a:solidFill>
                  <a:srgbClr val="FF0000"/>
                </a:solidFill>
                <a:latin typeface="Congenial" panose="02000503040000020004" pitchFamily="2" charset="0"/>
                <a:cs typeface="Times New Roman" panose="02020603050405020304" pitchFamily="18" charset="0"/>
              </a:rPr>
              <a:t>Introduction</a:t>
            </a:r>
            <a:r>
              <a:rPr lang="en-US" sz="2200" kern="0" dirty="0">
                <a:solidFill>
                  <a:prstClr val="black"/>
                </a:solidFill>
                <a:latin typeface="Daytona" panose="020B0604030500040204" pitchFamily="34" charset="0"/>
                <a:cs typeface="Times New Roman" panose="02020603050405020304" pitchFamily="18" charset="0"/>
              </a:rPr>
              <a:t>: Your main idea about meaningful work</a:t>
            </a:r>
          </a:p>
          <a:p>
            <a:pPr marL="342900" indent="-342900">
              <a:lnSpc>
                <a:spcPct val="150000"/>
              </a:lnSpc>
              <a:buFont typeface="Arial" panose="020B0604020202020204" pitchFamily="34" charset="0"/>
              <a:buChar char="•"/>
              <a:defRPr/>
            </a:pPr>
            <a:r>
              <a:rPr lang="en-US" sz="2200" kern="0" dirty="0">
                <a:solidFill>
                  <a:srgbClr val="FF0000"/>
                </a:solidFill>
                <a:latin typeface="Congenial" panose="02000503040000020004" pitchFamily="2" charset="0"/>
                <a:cs typeface="Times New Roman" panose="02020603050405020304" pitchFamily="18" charset="0"/>
              </a:rPr>
              <a:t>Body</a:t>
            </a:r>
            <a:r>
              <a:rPr lang="en-US" sz="2200" kern="0" dirty="0">
                <a:solidFill>
                  <a:prstClr val="black"/>
                </a:solidFill>
                <a:latin typeface="Daytona" panose="020B0604030500040204" pitchFamily="34" charset="0"/>
                <a:cs typeface="Times New Roman" panose="02020603050405020304" pitchFamily="18" charset="0"/>
              </a:rPr>
              <a:t>: Two reasons + example from the text</a:t>
            </a:r>
          </a:p>
          <a:p>
            <a:pPr marL="342900" indent="-342900">
              <a:lnSpc>
                <a:spcPct val="150000"/>
              </a:lnSpc>
              <a:buFont typeface="Arial" panose="020B0604020202020204" pitchFamily="34" charset="0"/>
              <a:buChar char="•"/>
              <a:defRPr/>
            </a:pPr>
            <a:r>
              <a:rPr lang="en-US" sz="2200" kern="0" dirty="0">
                <a:solidFill>
                  <a:srgbClr val="FF0000"/>
                </a:solidFill>
                <a:latin typeface="Congenial" panose="02000503040000020004" pitchFamily="2" charset="0"/>
                <a:cs typeface="Times New Roman" panose="02020603050405020304" pitchFamily="18" charset="0"/>
              </a:rPr>
              <a:t>Discussion</a:t>
            </a:r>
            <a:r>
              <a:rPr lang="en-US" sz="2200" kern="0" dirty="0">
                <a:solidFill>
                  <a:prstClr val="black"/>
                </a:solidFill>
                <a:latin typeface="Daytona" panose="020B0604030500040204" pitchFamily="34" charset="0"/>
                <a:cs typeface="Times New Roman" panose="02020603050405020304" pitchFamily="18" charset="0"/>
              </a:rPr>
              <a:t>: What others say about dream jobs</a:t>
            </a:r>
          </a:p>
          <a:p>
            <a:pPr marL="342900" indent="-342900">
              <a:lnSpc>
                <a:spcPct val="150000"/>
              </a:lnSpc>
              <a:buFont typeface="Arial" panose="020B0604020202020204" pitchFamily="34" charset="0"/>
              <a:buChar char="•"/>
              <a:defRPr/>
            </a:pPr>
            <a:r>
              <a:rPr lang="en-US" sz="2200" kern="0" dirty="0">
                <a:solidFill>
                  <a:srgbClr val="FF0000"/>
                </a:solidFill>
                <a:latin typeface="Congenial" panose="02000503040000020004" pitchFamily="2" charset="0"/>
                <a:cs typeface="Times New Roman" panose="02020603050405020304" pitchFamily="18" charset="0"/>
              </a:rPr>
              <a:t>Conclusion</a:t>
            </a:r>
            <a:r>
              <a:rPr lang="en-US" sz="2200" kern="0" dirty="0">
                <a:solidFill>
                  <a:prstClr val="black"/>
                </a:solidFill>
                <a:latin typeface="Daytona" panose="020B0604030500040204" pitchFamily="34" charset="0"/>
                <a:cs typeface="Times New Roman" panose="02020603050405020304" pitchFamily="18" charset="0"/>
              </a:rPr>
              <a:t>: Final reflection</a:t>
            </a:r>
          </a:p>
        </p:txBody>
      </p:sp>
      <p:sp>
        <p:nvSpPr>
          <p:cNvPr id="3" name="TextBox 2">
            <a:extLst>
              <a:ext uri="{FF2B5EF4-FFF2-40B4-BE49-F238E27FC236}">
                <a16:creationId xmlns:a16="http://schemas.microsoft.com/office/drawing/2014/main" id="{A442D405-A569-9C4B-CE52-321AA8986D16}"/>
              </a:ext>
            </a:extLst>
          </p:cNvPr>
          <p:cNvSpPr txBox="1"/>
          <p:nvPr/>
        </p:nvSpPr>
        <p:spPr>
          <a:xfrm>
            <a:off x="545693" y="3482219"/>
            <a:ext cx="10948216" cy="3209212"/>
          </a:xfrm>
          <a:prstGeom prst="rect">
            <a:avLst/>
          </a:prstGeom>
          <a:noFill/>
        </p:spPr>
        <p:txBody>
          <a:bodyPr wrap="square">
            <a:spAutoFit/>
          </a:bodyPr>
          <a:lstStyle/>
          <a:p>
            <a:pPr>
              <a:lnSpc>
                <a:spcPct val="115000"/>
              </a:lnSpc>
              <a:spcAft>
                <a:spcPts val="1000"/>
              </a:spcAft>
            </a:pPr>
            <a:r>
              <a:rPr lang="en-US" b="1"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b="1"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a:t>
            </a:r>
            <a:r>
              <a:rPr lang="en-US" sz="2800" kern="100" dirty="0">
                <a:solidFill>
                  <a:srgbClr val="C00000"/>
                </a:solidFill>
                <a:latin typeface="Congenial" panose="02000503040000020004" pitchFamily="2" charset="0"/>
                <a:ea typeface="Times New Roman" panose="02020603050405020304" pitchFamily="18" charset="0"/>
                <a:cs typeface="Times New Roman" panose="02020603050405020304" pitchFamily="18" charset="0"/>
              </a:rPr>
              <a:t>3. Writing tips</a:t>
            </a:r>
            <a:endParaRPr lang="en-US" sz="2000" dirty="0">
              <a:solidFill>
                <a:prstClr val="black"/>
              </a:solidFill>
              <a:latin typeface="Cambria" panose="02040503050406030204" pitchFamily="18" charset="0"/>
              <a:ea typeface="MS Mincho" panose="02020609040205080304" pitchFamily="49" charset="-128"/>
              <a:cs typeface="Arial" panose="020B0604020202020204" pitchFamily="34" charset="0"/>
            </a:endParaRPr>
          </a:p>
          <a:p>
            <a:pPr>
              <a:lnSpc>
                <a:spcPct val="150000"/>
              </a:lnSpc>
              <a:spcAft>
                <a:spcPts val="1000"/>
              </a:spcAft>
            </a:pPr>
            <a:r>
              <a:rPr lang="en-US" sz="2200"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sz="22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Use linking words: </a:t>
            </a:r>
            <a:r>
              <a:rPr lang="en-US" sz="2100" dirty="0">
                <a:solidFill>
                  <a:srgbClr val="0070C0"/>
                </a:solidFill>
                <a:latin typeface="Daytona" panose="020B0604030500040204" pitchFamily="34" charset="0"/>
                <a:ea typeface="Times New Roman" panose="02020603050405020304" pitchFamily="18" charset="0"/>
                <a:cs typeface="Times New Roman" panose="02020603050405020304" pitchFamily="18" charset="0"/>
              </a:rPr>
              <a:t>however, also, for example, in addition, therefore</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a:t>
            </a:r>
            <a:b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br>
            <a:r>
              <a:rPr lang="en-US" sz="2100"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Keep your ideas clear and connected.</a:t>
            </a:r>
            <a:b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br>
            <a:r>
              <a:rPr lang="en-US" sz="2100"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Don’t just list — explain each point briefly.</a:t>
            </a:r>
            <a:b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br>
            <a:r>
              <a:rPr lang="en-US" sz="2100"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Write in </a:t>
            </a:r>
            <a:r>
              <a:rPr lang="en-US" sz="2100" dirty="0">
                <a:solidFill>
                  <a:srgbClr val="0070C0"/>
                </a:solidFill>
                <a:latin typeface="Daytona" panose="020B0604030500040204" pitchFamily="34" charset="0"/>
                <a:ea typeface="Times New Roman" panose="02020603050405020304" pitchFamily="18" charset="0"/>
                <a:cs typeface="Times New Roman" panose="02020603050405020304" pitchFamily="18" charset="0"/>
              </a:rPr>
              <a:t>complete sentences </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and use your own words and way of writing</a:t>
            </a:r>
            <a:b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br>
            <a:r>
              <a:rPr lang="en-US" sz="2100" dirty="0">
                <a:solidFill>
                  <a:prstClr val="black"/>
                </a:solidFill>
                <a:latin typeface="Segoe UI Emoji" panose="020B0502040204020203" pitchFamily="34" charset="0"/>
                <a:ea typeface="Times New Roman" panose="02020603050405020304" pitchFamily="18" charset="0"/>
                <a:cs typeface="Segoe UI Emoji" panose="020B0502040204020203" pitchFamily="34" charset="0"/>
              </a:rPr>
              <a:t>✅</a:t>
            </a:r>
            <a:r>
              <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Check grammar, punctuation, and spelling before submitting your answer</a:t>
            </a:r>
            <a:endParaRPr lang="en-US" sz="2100" dirty="0">
              <a:solidFill>
                <a:prstClr val="black"/>
              </a:solidFill>
              <a:latin typeface="Cambria" panose="02040503050406030204" pitchFamily="18" charset="0"/>
              <a:ea typeface="MS Mincho" panose="02020609040205080304" pitchFamily="49" charset="-128"/>
              <a:cs typeface="Arial" panose="020B0604020202020204" pitchFamily="34" charset="0"/>
            </a:endParaRPr>
          </a:p>
        </p:txBody>
      </p:sp>
    </p:spTree>
    <p:extLst>
      <p:ext uri="{BB962C8B-B14F-4D97-AF65-F5344CB8AC3E}">
        <p14:creationId xmlns:p14="http://schemas.microsoft.com/office/powerpoint/2010/main" val="67610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BDEB82A8-8FC3-DE16-A9FD-7F438ADE46F8}"/>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71C2497-E9F7-8497-B798-B6429BA2EC50}"/>
              </a:ext>
            </a:extLst>
          </p:cNvPr>
          <p:cNvSpPr txBox="1"/>
          <p:nvPr/>
        </p:nvSpPr>
        <p:spPr>
          <a:xfrm>
            <a:off x="545692" y="166569"/>
            <a:ext cx="11222292" cy="461665"/>
          </a:xfrm>
          <a:prstGeom prst="rect">
            <a:avLst/>
          </a:prstGeom>
          <a:solidFill>
            <a:schemeClr val="accent6"/>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schemeClr val="bg1"/>
                </a:solidFill>
                <a:effectLst/>
                <a:uLnTx/>
                <a:uFillTx/>
                <a:latin typeface="Congenial" panose="02000503040000020004" pitchFamily="2" charset="0"/>
                <a:ea typeface="+mn-ea"/>
                <a:cs typeface="+mn-cs"/>
              </a:rPr>
              <a:t>Model answer</a:t>
            </a:r>
            <a:endParaRPr kumimoji="0" lang="en-US" sz="160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C916DBFC-B0D1-C2DD-AB95-833815B44126}"/>
              </a:ext>
            </a:extLst>
          </p:cNvPr>
          <p:cNvSpPr txBox="1"/>
          <p:nvPr/>
        </p:nvSpPr>
        <p:spPr>
          <a:xfrm>
            <a:off x="424016" y="866760"/>
            <a:ext cx="11343968" cy="5516895"/>
          </a:xfrm>
          <a:prstGeom prst="rect">
            <a:avLst/>
          </a:prstGeom>
          <a:solidFill>
            <a:srgbClr val="4F81BD">
              <a:lumMod val="20000"/>
              <a:lumOff val="80000"/>
            </a:srgbClr>
          </a:solidFill>
        </p:spPr>
        <p:txBody>
          <a:bodyPr wrap="square">
            <a:spAutoFit/>
          </a:bodyPr>
          <a:lstStyle/>
          <a:p>
            <a:pPr marL="0" marR="0" lvl="0" indent="0" defTabSz="914400" eaLnBrk="1" fontAlgn="auto" latinLnBrk="0" hangingPunct="1">
              <a:lnSpc>
                <a:spcPct val="150000"/>
              </a:lnSpc>
              <a:spcBef>
                <a:spcPts val="0"/>
              </a:spcBef>
              <a:spcAft>
                <a:spcPts val="0"/>
              </a:spcAft>
              <a:buClrTx/>
              <a:buSzTx/>
              <a:buFontTx/>
              <a:buNone/>
              <a:tabLst/>
              <a:defRPr/>
            </a:pPr>
            <a:endParaRPr kumimoji="0" lang="en-US" sz="100" b="0" i="0" u="none" strike="noStrike" kern="0" cap="none" spc="0" normalizeH="0" baseline="0" noProof="0" dirty="0">
              <a:ln>
                <a:noFill/>
              </a:ln>
              <a:solidFill>
                <a:prstClr val="black"/>
              </a:solidFill>
              <a:effectLst/>
              <a:uLnTx/>
              <a:uFillTx/>
              <a:latin typeface="Daytona" panose="020B0604030500040204" pitchFamily="34" charset="0"/>
            </a:endParaRPr>
          </a:p>
          <a:p>
            <a:pPr marL="0" marR="0" lvl="0" indent="0" algn="just" defTabSz="914400" eaLnBrk="1" fontAlgn="auto" latinLnBrk="0" hangingPunct="1">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Daytona" panose="020B0604030500040204" pitchFamily="34" charset="0"/>
              </a:rPr>
              <a:t>In fact, a job becomes truly meaningful when it allows a person to grow, contribute to others, and feel proud of what they achieve. While salary is important, I believe that a meaningful job should provide purpose and long-term satisfaction. </a:t>
            </a:r>
          </a:p>
          <a:p>
            <a:pPr marL="0" marR="0" lvl="0" indent="0" defTabSz="914400" eaLnBrk="1" fontAlgn="auto" latinLnBrk="0" hangingPunct="1">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Daytona" panose="020B0604030500040204" pitchFamily="34" charset="0"/>
            </a:endParaRPr>
          </a:p>
          <a:p>
            <a:pPr marL="0" marR="0" lvl="0" indent="0" algn="just" defTabSz="914400" eaLnBrk="1" fontAlgn="auto" latinLnBrk="0" hangingPunct="1">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Daytona" panose="020B0604030500040204" pitchFamily="34" charset="0"/>
              </a:rPr>
              <a:t>One reason for this is that people spend a large part of their lives working, so their job should give them a sense of fulfillment. If someone feels that their work helps others or makes a positive difference, they are more likely to enjoy going to work every day. Another reason is that a meaningful job should offer opportunities for learning and self-improvement. This idea is also shown in the text, where the writer explains that teachers must constantly update their skills and adapt to new changes. The example of a student finally understanding a difficult lesson shows how meaningful moments at work can feel “priceless.” </a:t>
            </a:r>
          </a:p>
          <a:p>
            <a:pPr marL="0" marR="0" lvl="0" indent="0" defTabSz="914400" eaLnBrk="1" fontAlgn="auto" latinLnBrk="0" hangingPunct="1">
              <a:spcBef>
                <a:spcPts val="0"/>
              </a:spcBef>
              <a:spcAft>
                <a:spcPts val="0"/>
              </a:spcAft>
              <a:buClrTx/>
              <a:buSzTx/>
              <a:buFontTx/>
              <a:buNone/>
              <a:tabLst/>
              <a:defRPr/>
            </a:pPr>
            <a:endParaRPr kumimoji="0" lang="en-US" sz="1100" b="0" i="0" u="none" strike="noStrike" kern="0" cap="none" spc="0" normalizeH="0" baseline="0" noProof="0" dirty="0">
              <a:ln>
                <a:noFill/>
              </a:ln>
              <a:solidFill>
                <a:prstClr val="black"/>
              </a:solidFill>
              <a:effectLst/>
              <a:uLnTx/>
              <a:uFillTx/>
              <a:latin typeface="Daytona" panose="020B0604030500040204" pitchFamily="34" charset="0"/>
            </a:endParaRPr>
          </a:p>
          <a:p>
            <a:pPr marL="0" marR="0" lvl="0" indent="0" algn="just" defTabSz="914400" eaLnBrk="1" fontAlgn="auto" latinLnBrk="0" hangingPunct="1">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Daytona" panose="020B0604030500040204" pitchFamily="34" charset="0"/>
              </a:rPr>
              <a:t>I have heard many people say that a dream job should pay very well or be easy and comfortable, but I do not fully agree. A high salary alone does not guarantee happiness, and an easy job might not provide challenge or growth. </a:t>
            </a:r>
          </a:p>
          <a:p>
            <a:pPr marL="0" marR="0" lvl="0" indent="0" defTabSz="914400" eaLnBrk="1" fontAlgn="auto" latinLnBrk="0" hangingPunct="1">
              <a:spcBef>
                <a:spcPts val="0"/>
              </a:spcBef>
              <a:spcAft>
                <a:spcPts val="0"/>
              </a:spcAft>
              <a:buClrTx/>
              <a:buSzTx/>
              <a:buFontTx/>
              <a:buNone/>
              <a:tabLst/>
              <a:defRPr/>
            </a:pPr>
            <a:endParaRPr kumimoji="0" lang="en-US" sz="1100" b="0" i="0" u="none" strike="noStrike" kern="0" cap="none" spc="0" normalizeH="0" baseline="0" noProof="0" dirty="0">
              <a:ln>
                <a:noFill/>
              </a:ln>
              <a:solidFill>
                <a:prstClr val="black"/>
              </a:solidFill>
              <a:effectLst/>
              <a:uLnTx/>
              <a:uFillTx/>
              <a:latin typeface="Daytona" panose="020B0604030500040204" pitchFamily="34" charset="0"/>
            </a:endParaRPr>
          </a:p>
          <a:p>
            <a:pPr marL="0" marR="0" lvl="0" indent="0" algn="just" defTabSz="914400" eaLnBrk="1" fontAlgn="auto" latinLnBrk="0" hangingPunct="1">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Daytona" panose="020B0604030500040204" pitchFamily="34" charset="0"/>
              </a:rPr>
              <a:t>Overall, I believe a meaningful job is one that inspires you, helps you develop, and allows you to make a positive impact on others. </a:t>
            </a:r>
          </a:p>
        </p:txBody>
      </p:sp>
    </p:spTree>
    <p:extLst>
      <p:ext uri="{BB962C8B-B14F-4D97-AF65-F5344CB8AC3E}">
        <p14:creationId xmlns:p14="http://schemas.microsoft.com/office/powerpoint/2010/main" val="1483834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FF1ACF-77C7-2FEC-1129-5E3CB5F5BA36}"/>
              </a:ext>
            </a:extLst>
          </p:cNvPr>
          <p:cNvSpPr txBox="1"/>
          <p:nvPr/>
        </p:nvSpPr>
        <p:spPr>
          <a:xfrm>
            <a:off x="5828370" y="2546707"/>
            <a:ext cx="6110868" cy="1733680"/>
          </a:xfrm>
          <a:prstGeom prst="rect">
            <a:avLst/>
          </a:prstGeom>
          <a:noFill/>
        </p:spPr>
        <p:txBody>
          <a:bodyPr wrap="square" rtlCol="0">
            <a:spAutoFit/>
          </a:bodyPr>
          <a:lstStyle/>
          <a:p>
            <a:pPr defTabSz="1219170"/>
            <a:r>
              <a:rPr lang="en-US" sz="10666" b="1" dirty="0">
                <a:solidFill>
                  <a:srgbClr val="FFFF00"/>
                </a:solidFill>
                <a:latin typeface="Monotype Corsiva" panose="03010101010201010101" pitchFamily="66" charset="0"/>
                <a:ea typeface="DotumChe" panose="020B0503020000020004" pitchFamily="49" charset="-127"/>
                <a:cs typeface="Forte Forward" panose="020F0502020204030204" pitchFamily="2" charset="0"/>
              </a:rPr>
              <a:t>Thank You</a:t>
            </a:r>
          </a:p>
        </p:txBody>
      </p:sp>
      <p:sp>
        <p:nvSpPr>
          <p:cNvPr id="3" name="TextBox 2">
            <a:extLst>
              <a:ext uri="{FF2B5EF4-FFF2-40B4-BE49-F238E27FC236}">
                <a16:creationId xmlns:a16="http://schemas.microsoft.com/office/drawing/2014/main" id="{0CC00A28-1F5B-F093-13BA-9F36A15AF46F}"/>
              </a:ext>
            </a:extLst>
          </p:cNvPr>
          <p:cNvSpPr txBox="1"/>
          <p:nvPr/>
        </p:nvSpPr>
        <p:spPr>
          <a:xfrm>
            <a:off x="6423101" y="4579435"/>
            <a:ext cx="5516136" cy="666786"/>
          </a:xfrm>
          <a:prstGeom prst="rect">
            <a:avLst/>
          </a:prstGeom>
          <a:noFill/>
        </p:spPr>
        <p:txBody>
          <a:bodyPr wrap="square" rtlCol="0">
            <a:spAutoFit/>
          </a:bodyPr>
          <a:lstStyle/>
          <a:p>
            <a:pPr defTabSz="1219170"/>
            <a:r>
              <a:rPr lang="en-US" sz="3733" dirty="0">
                <a:solidFill>
                  <a:prstClr val="white"/>
                </a:solidFill>
                <a:latin typeface="Congenial" panose="02000503040000020004" pitchFamily="2" charset="0"/>
              </a:rPr>
              <a:t>English With Ali Hassan</a:t>
            </a:r>
          </a:p>
        </p:txBody>
      </p:sp>
    </p:spTree>
    <p:extLst>
      <p:ext uri="{BB962C8B-B14F-4D97-AF65-F5344CB8AC3E}">
        <p14:creationId xmlns:p14="http://schemas.microsoft.com/office/powerpoint/2010/main" val="363920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03E0FF9-5FD2-B321-EC24-DE0A06755A8D}"/>
              </a:ext>
            </a:extLst>
          </p:cNvPr>
          <p:cNvGraphicFramePr>
            <a:graphicFrameLocks noGrp="1"/>
          </p:cNvGraphicFramePr>
          <p:nvPr/>
        </p:nvGraphicFramePr>
        <p:xfrm>
          <a:off x="571500" y="307172"/>
          <a:ext cx="5524500" cy="6353599"/>
        </p:xfrm>
        <a:graphic>
          <a:graphicData uri="http://schemas.openxmlformats.org/drawingml/2006/table">
            <a:tbl>
              <a:tblPr firstRow="1" firstCol="1" bandRow="1"/>
              <a:tblGrid>
                <a:gridCol w="2619068">
                  <a:extLst>
                    <a:ext uri="{9D8B030D-6E8A-4147-A177-3AD203B41FA5}">
                      <a16:colId xmlns:a16="http://schemas.microsoft.com/office/drawing/2014/main" val="121878651"/>
                    </a:ext>
                  </a:extLst>
                </a:gridCol>
                <a:gridCol w="2905432">
                  <a:extLst>
                    <a:ext uri="{9D8B030D-6E8A-4147-A177-3AD203B41FA5}">
                      <a16:colId xmlns:a16="http://schemas.microsoft.com/office/drawing/2014/main" val="3668487294"/>
                    </a:ext>
                  </a:extLst>
                </a:gridCol>
              </a:tblGrid>
              <a:tr h="430239">
                <a:tc>
                  <a:txBody>
                    <a:bodyPr/>
                    <a:lstStyle/>
                    <a:p>
                      <a:pPr marL="0" marR="0" algn="l">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Word / Phrase (</a:t>
                      </a:r>
                      <a:r>
                        <a:rPr lang="en-US" sz="1600" kern="0" dirty="0" err="1">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PoS</a:t>
                      </a: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Arabic Meaning</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769691668"/>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determined (adj.)</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مُصمِّم / عازم</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5511580"/>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independently (adv.)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بشكلٍ مستقل</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3971485"/>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motivate (v.)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يُحفِّز / يُشجِّع</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416609"/>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pride (n.)</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فخر</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8788597"/>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primarily (adv.)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أساسًا</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9598463"/>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reward (n./v.)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مكافأة / يُكافِئ</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368202"/>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successfully (adv.)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بنجاح</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2462687"/>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surprising (adj.)</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مُفاجئ</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4045320"/>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found (v.)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يؤسِّس / ينشئ</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53050"/>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highly (adv.)</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جدًا / بدرجة عالية</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9581704"/>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hire (v.)</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يُوظِّف / يستأجر</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3354029"/>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identify (v.)</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يُحدِّد / يتعرّف على</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4887135"/>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in common (phrase)</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مشترك / على نحو مشترك</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8089235"/>
                  </a:ext>
                </a:extLst>
              </a:tr>
              <a:tr h="370210">
                <a:tc>
                  <a:txBody>
                    <a:bodyPr/>
                    <a:lstStyle/>
                    <a:p>
                      <a:pPr marL="0" marR="0">
                        <a:lnSpc>
                          <a:spcPct val="150000"/>
                        </a:lnSpc>
                        <a:spcAft>
                          <a:spcPts val="800"/>
                        </a:spcAft>
                        <a:buNone/>
                      </a:pPr>
                      <a:r>
                        <a:rPr lang="en-US" sz="1600" kern="0" dirty="0">
                          <a:effectLst/>
                          <a:latin typeface="Daytona" panose="020B0604030500040204" pitchFamily="34" charset="0"/>
                          <a:ea typeface="Times New Roman" panose="02020603050405020304" pitchFamily="18" charset="0"/>
                          <a:cs typeface="Times New Roman" panose="02020603050405020304" pitchFamily="18" charset="0"/>
                        </a:rPr>
                        <a:t>quantity (n.)</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كميّة</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9826125"/>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raise capital (v)</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جمع رأس المال</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324552"/>
                  </a:ext>
                </a:extLst>
              </a:tr>
              <a:tr h="370210">
                <a:tc>
                  <a:txBody>
                    <a:bodyPr/>
                    <a:lstStyle/>
                    <a:p>
                      <a:pPr marL="0" marR="0">
                        <a:lnSpc>
                          <a:spcPct val="150000"/>
                        </a:lnSpc>
                        <a:spcAft>
                          <a:spcPts val="800"/>
                        </a:spcAft>
                        <a:buNone/>
                      </a:pPr>
                      <a:r>
                        <a:rPr lang="en-US" sz="1600" kern="0">
                          <a:effectLst/>
                          <a:latin typeface="Daytona" panose="020B0604030500040204" pitchFamily="34" charset="0"/>
                          <a:ea typeface="Times New Roman" panose="02020603050405020304" pitchFamily="18" charset="0"/>
                          <a:cs typeface="Times New Roman" panose="02020603050405020304" pitchFamily="18" charset="0"/>
                        </a:rPr>
                        <a:t>remarkable (adj.)</a:t>
                      </a:r>
                      <a:endParaRPr lang="en-US"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50000"/>
                        </a:lnSpc>
                        <a:spcAft>
                          <a:spcPts val="1000"/>
                        </a:spcAft>
                        <a:buNone/>
                      </a:pPr>
                      <a:r>
                        <a:rPr lang="ar-SA" sz="1600" kern="0" dirty="0">
                          <a:effectLst/>
                          <a:latin typeface="Aptos" panose="020B0004020202020204" pitchFamily="34" charset="0"/>
                          <a:ea typeface="Times New Roman" panose="02020603050405020304" pitchFamily="18" charset="0"/>
                          <a:cs typeface="Dubai Medium" panose="020B0603030403030204" pitchFamily="34" charset="-78"/>
                        </a:rPr>
                        <a:t>رائع / لافت للنظر</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749107"/>
                  </a:ext>
                </a:extLst>
              </a:tr>
            </a:tbl>
          </a:graphicData>
        </a:graphic>
      </p:graphicFrame>
      <p:graphicFrame>
        <p:nvGraphicFramePr>
          <p:cNvPr id="5" name="Table 4">
            <a:extLst>
              <a:ext uri="{FF2B5EF4-FFF2-40B4-BE49-F238E27FC236}">
                <a16:creationId xmlns:a16="http://schemas.microsoft.com/office/drawing/2014/main" id="{902D2A8B-C8AF-A1CA-8D18-2C8C3168E226}"/>
              </a:ext>
            </a:extLst>
          </p:cNvPr>
          <p:cNvGraphicFramePr>
            <a:graphicFrameLocks noGrp="1"/>
          </p:cNvGraphicFramePr>
          <p:nvPr/>
        </p:nvGraphicFramePr>
        <p:xfrm>
          <a:off x="6366389" y="307180"/>
          <a:ext cx="5391765" cy="6353591"/>
        </p:xfrm>
        <a:graphic>
          <a:graphicData uri="http://schemas.openxmlformats.org/drawingml/2006/table">
            <a:tbl>
              <a:tblPr firstRow="1" firstCol="1" bandRow="1"/>
              <a:tblGrid>
                <a:gridCol w="2959735">
                  <a:extLst>
                    <a:ext uri="{9D8B030D-6E8A-4147-A177-3AD203B41FA5}">
                      <a16:colId xmlns:a16="http://schemas.microsoft.com/office/drawing/2014/main" val="1560130551"/>
                    </a:ext>
                  </a:extLst>
                </a:gridCol>
                <a:gridCol w="2432030">
                  <a:extLst>
                    <a:ext uri="{9D8B030D-6E8A-4147-A177-3AD203B41FA5}">
                      <a16:colId xmlns:a16="http://schemas.microsoft.com/office/drawing/2014/main" val="3608014353"/>
                    </a:ext>
                  </a:extLst>
                </a:gridCol>
              </a:tblGrid>
              <a:tr h="394133">
                <a:tc>
                  <a:txBody>
                    <a:bodyPr/>
                    <a:lstStyle/>
                    <a:p>
                      <a:pPr marL="0" marR="0" algn="l">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Word / Phrase (</a:t>
                      </a:r>
                      <a:r>
                        <a:rPr lang="en-US" sz="1600" kern="0" dirty="0" err="1">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PoS</a:t>
                      </a: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Arabic Meaning</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91056633"/>
                  </a:ext>
                </a:extLst>
              </a:tr>
              <a:tr h="331081">
                <a:tc>
                  <a:txBody>
                    <a:bodyPr/>
                    <a:lstStyle/>
                    <a:p>
                      <a:pPr marL="0" marR="0" algn="l">
                        <a:lnSpc>
                          <a:spcPct val="115000"/>
                        </a:lnSpc>
                        <a:spcAft>
                          <a:spcPts val="800"/>
                        </a:spcAft>
                        <a:buNone/>
                      </a:pPr>
                      <a:r>
                        <a:rPr lang="en-US" sz="1600" kern="0" dirty="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take risks (v.)</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يُخاطِر </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036617"/>
                  </a:ext>
                </a:extLst>
              </a:tr>
              <a:tr h="331081">
                <a:tc>
                  <a:txBody>
                    <a:bodyPr/>
                    <a:lstStyle/>
                    <a:p>
                      <a:pPr marL="0" marR="0">
                        <a:lnSpc>
                          <a:spcPct val="115000"/>
                        </a:lnSpc>
                        <a:spcAft>
                          <a:spcPts val="800"/>
                        </a:spcAft>
                        <a:buNone/>
                      </a:pPr>
                      <a:r>
                        <a:rPr lang="en-US" sz="1600" kern="0" dirty="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vision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رؤية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627036"/>
                  </a:ext>
                </a:extLst>
              </a:tr>
              <a:tr h="331081">
                <a:tc>
                  <a:txBody>
                    <a:bodyPr/>
                    <a:lstStyle/>
                    <a:p>
                      <a:pPr marL="0" marR="0">
                        <a:lnSpc>
                          <a:spcPct val="115000"/>
                        </a:lnSpc>
                        <a:spcAft>
                          <a:spcPts val="800"/>
                        </a:spcAft>
                        <a:buNone/>
                      </a:pPr>
                      <a:r>
                        <a:rPr lang="en-US" sz="1600" kern="0" dirty="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access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وصول / إمكانية الدخول</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4655470"/>
                  </a:ext>
                </a:extLst>
              </a:tr>
              <a:tr h="331081">
                <a:tc>
                  <a:txBody>
                    <a:bodyPr/>
                    <a:lstStyle/>
                    <a:p>
                      <a:pPr marL="0" marR="0">
                        <a:lnSpc>
                          <a:spcPct val="115000"/>
                        </a:lnSpc>
                        <a:spcAft>
                          <a:spcPts val="800"/>
                        </a:spcAft>
                        <a:buNone/>
                      </a:pPr>
                      <a:r>
                        <a:rPr lang="en-US" sz="1600" kern="0" dirty="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consume (v.)</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يستهلك</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7042395"/>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consumers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المستهلكون</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1436938"/>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economy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اقتصاد</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893244"/>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identical (adj.)</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متماثل</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4612421"/>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items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عناصر / مواد / أغراض</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5261031"/>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victim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ضحية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4532053"/>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sustainably (adv.)</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بشكلٍ مستدام</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4928624"/>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consumerism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النزعة الاستهلاكية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3847843"/>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motivation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دافع / تحفيز</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5854694"/>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accomplishment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إنجاز</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1470937"/>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autonomy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استقلالية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4512360"/>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creativity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إبداع</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8912063"/>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critical thinking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التفكير النقدي</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8857115"/>
                  </a:ext>
                </a:extLst>
              </a:tr>
              <a:tr h="331081">
                <a:tc>
                  <a:txBody>
                    <a:bodyPr/>
                    <a:lstStyle/>
                    <a:p>
                      <a:pPr marL="0" marR="0">
                        <a:lnSpc>
                          <a:spcPct val="115000"/>
                        </a:lnSpc>
                        <a:spcAft>
                          <a:spcPts val="800"/>
                        </a:spcAft>
                        <a:buNone/>
                      </a:pPr>
                      <a:r>
                        <a:rPr lang="en-US" sz="1600" kern="0" dirty="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mastery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إتقان</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712539"/>
                  </a:ext>
                </a:extLst>
              </a:tr>
              <a:tr h="331081">
                <a:tc>
                  <a:txBody>
                    <a:bodyPr/>
                    <a:lstStyle/>
                    <a:p>
                      <a:pPr marL="0" marR="0">
                        <a:lnSpc>
                          <a:spcPct val="115000"/>
                        </a:lnSpc>
                        <a:spcAft>
                          <a:spcPts val="800"/>
                        </a:spcAft>
                        <a:buNone/>
                      </a:pPr>
                      <a:r>
                        <a:rPr lang="en-US" sz="1600" kern="0">
                          <a:solidFill>
                            <a:schemeClr val="tx1"/>
                          </a:solidFill>
                          <a:effectLst/>
                          <a:latin typeface="Daytona" panose="020B0604030500040204" pitchFamily="34" charset="0"/>
                          <a:ea typeface="Times New Roman" panose="02020603050405020304" pitchFamily="18" charset="0"/>
                          <a:cs typeface="Times New Roman" panose="02020603050405020304" pitchFamily="18" charset="0"/>
                        </a:rPr>
                        <a:t>purpose (n.)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ar-SA"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هدف / غاية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79882"/>
                  </a:ext>
                </a:extLst>
              </a:tr>
            </a:tbl>
          </a:graphicData>
        </a:graphic>
      </p:graphicFrame>
      <p:sp>
        <p:nvSpPr>
          <p:cNvPr id="2" name="TextBox 1">
            <a:extLst>
              <a:ext uri="{FF2B5EF4-FFF2-40B4-BE49-F238E27FC236}">
                <a16:creationId xmlns:a16="http://schemas.microsoft.com/office/drawing/2014/main" id="{790A3F2D-2AE0-863E-6A26-73F5EC1F0B36}"/>
              </a:ext>
            </a:extLst>
          </p:cNvPr>
          <p:cNvSpPr txBox="1"/>
          <p:nvPr/>
        </p:nvSpPr>
        <p:spPr>
          <a:xfrm>
            <a:off x="2460" y="3105834"/>
            <a:ext cx="433846" cy="646331"/>
          </a:xfrm>
          <a:prstGeom prst="rect">
            <a:avLst/>
          </a:prstGeom>
          <a:noFill/>
        </p:spPr>
        <p:txBody>
          <a:bodyPr wrap="square" rtlCol="0">
            <a:spAutoFit/>
          </a:bodyPr>
          <a:lstStyle/>
          <a:p>
            <a:r>
              <a:rPr lang="en-US" sz="3600" b="1" dirty="0">
                <a:solidFill>
                  <a:srgbClr val="FF0000"/>
                </a:solidFill>
              </a:rPr>
              <a:t>1</a:t>
            </a:r>
          </a:p>
        </p:txBody>
      </p:sp>
    </p:spTree>
    <p:extLst>
      <p:ext uri="{BB962C8B-B14F-4D97-AF65-F5344CB8AC3E}">
        <p14:creationId xmlns:p14="http://schemas.microsoft.com/office/powerpoint/2010/main" val="258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9000"/>
            <a:lum/>
          </a:blip>
          <a:srcRect/>
          <a:stretch>
            <a:fillRect/>
          </a:stretch>
        </a:blipFill>
        <a:effectLst/>
      </p:bgPr>
    </p:bg>
    <p:spTree>
      <p:nvGrpSpPr>
        <p:cNvPr id="1" name="">
          <a:extLst>
            <a:ext uri="{FF2B5EF4-FFF2-40B4-BE49-F238E27FC236}">
              <a16:creationId xmlns:a16="http://schemas.microsoft.com/office/drawing/2014/main" id="{63BAD835-2E82-7E88-167C-9FBE14B9351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0B578CC-2F3B-1A34-7E98-54A0BDB014EA}"/>
              </a:ext>
            </a:extLst>
          </p:cNvPr>
          <p:cNvGraphicFramePr>
            <a:graphicFrameLocks noGrp="1"/>
          </p:cNvGraphicFramePr>
          <p:nvPr/>
        </p:nvGraphicFramePr>
        <p:xfrm>
          <a:off x="571500" y="307172"/>
          <a:ext cx="5524500" cy="6418077"/>
        </p:xfrm>
        <a:graphic>
          <a:graphicData uri="http://schemas.openxmlformats.org/drawingml/2006/table">
            <a:tbl>
              <a:tblPr firstRow="1" firstCol="1" bandRow="1"/>
              <a:tblGrid>
                <a:gridCol w="2619068">
                  <a:extLst>
                    <a:ext uri="{9D8B030D-6E8A-4147-A177-3AD203B41FA5}">
                      <a16:colId xmlns:a16="http://schemas.microsoft.com/office/drawing/2014/main" val="121878651"/>
                    </a:ext>
                  </a:extLst>
                </a:gridCol>
                <a:gridCol w="2905432">
                  <a:extLst>
                    <a:ext uri="{9D8B030D-6E8A-4147-A177-3AD203B41FA5}">
                      <a16:colId xmlns:a16="http://schemas.microsoft.com/office/drawing/2014/main" val="3668487294"/>
                    </a:ext>
                  </a:extLst>
                </a:gridCol>
              </a:tblGrid>
              <a:tr h="491933">
                <a:tc>
                  <a:txBody>
                    <a:bodyPr/>
                    <a:lstStyle/>
                    <a:p>
                      <a:pPr marL="0" marR="0" algn="ctr">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Word / Phrase (</a:t>
                      </a:r>
                      <a:r>
                        <a:rPr lang="en-US" sz="1600" kern="0" dirty="0" err="1">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PoS</a:t>
                      </a: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t>
                      </a:r>
                      <a:endParaRPr lang="en-US" sz="1600" kern="0" dirty="0">
                        <a:solidFill>
                          <a:srgbClr val="000000"/>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Arabic Meaning</a:t>
                      </a:r>
                      <a:endParaRPr lang="en-US" sz="1600" kern="0" dirty="0">
                        <a:solidFill>
                          <a:srgbClr val="000000"/>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769691668"/>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distract (v.)</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يُشتّت</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الانتباه</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5511580"/>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overworked (adj.)</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مُجهَد</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من</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العمل</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3971485"/>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worldwide (adv./adj.)</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عالميًا</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416609"/>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drawback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عَيْب</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8788597"/>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livelihood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مَعِيشة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9598463"/>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secure (v./adj.)</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يؤمّن</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آمِن</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368202"/>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upgrade (v./n.)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يُطوّر</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تَطْوير</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ترقية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2462687"/>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workaholism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إدمان</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العمل</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4045320"/>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gridlock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ازدحام</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مروري</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تام</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شلل</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مروري</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53050"/>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overcrowding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ازدحام</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شديد</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9581704"/>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background (n.)</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خلفيّة</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سيرة</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بيئة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3354029"/>
                  </a:ext>
                </a:extLst>
              </a:tr>
              <a:tr h="423296">
                <a:tc>
                  <a:txBody>
                    <a:bodyPr/>
                    <a:lstStyle/>
                    <a:p>
                      <a:pPr marL="0" marR="0">
                        <a:lnSpc>
                          <a:spcPct val="115000"/>
                        </a:lnSpc>
                        <a:spcAft>
                          <a:spcPts val="1000"/>
                        </a:spcAft>
                        <a:buNone/>
                      </a:pPr>
                      <a:r>
                        <a:rPr lang="en-US" sz="1600" kern="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overwork (v./n.)</a:t>
                      </a:r>
                      <a:endParaRPr lang="en-US" sz="1600" kern="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يُرهِق</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نفسه</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بالعمل</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4887135"/>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overdo (v.)</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يُبالغ</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يُفرط</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في</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8089235"/>
                  </a:ext>
                </a:extLst>
              </a:tr>
              <a:tr h="423296">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overdue (adj.)</a:t>
                      </a:r>
                      <a:endParaRPr lang="en-US" sz="1600" kern="0" dirty="0">
                        <a:solidFill>
                          <a:schemeClr val="tx1"/>
                        </a:solidFill>
                        <a:effectLst/>
                        <a:latin typeface="Daytona" panose="020B060403050004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مُتأخِّر</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عن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الموعد</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9826125"/>
                  </a:ext>
                </a:extLst>
              </a:tr>
            </a:tbl>
          </a:graphicData>
        </a:graphic>
      </p:graphicFrame>
      <p:graphicFrame>
        <p:nvGraphicFramePr>
          <p:cNvPr id="5" name="Table 4">
            <a:extLst>
              <a:ext uri="{FF2B5EF4-FFF2-40B4-BE49-F238E27FC236}">
                <a16:creationId xmlns:a16="http://schemas.microsoft.com/office/drawing/2014/main" id="{A5F3B199-DB25-CF36-E21B-51CC5FDD138E}"/>
              </a:ext>
            </a:extLst>
          </p:cNvPr>
          <p:cNvGraphicFramePr>
            <a:graphicFrameLocks noGrp="1"/>
          </p:cNvGraphicFramePr>
          <p:nvPr/>
        </p:nvGraphicFramePr>
        <p:xfrm>
          <a:off x="6366389" y="307180"/>
          <a:ext cx="5391765" cy="6418084"/>
        </p:xfrm>
        <a:graphic>
          <a:graphicData uri="http://schemas.openxmlformats.org/drawingml/2006/table">
            <a:tbl>
              <a:tblPr firstRow="1" firstCol="1" bandRow="1"/>
              <a:tblGrid>
                <a:gridCol w="2959735">
                  <a:extLst>
                    <a:ext uri="{9D8B030D-6E8A-4147-A177-3AD203B41FA5}">
                      <a16:colId xmlns:a16="http://schemas.microsoft.com/office/drawing/2014/main" val="1560130551"/>
                    </a:ext>
                  </a:extLst>
                </a:gridCol>
                <a:gridCol w="2432030">
                  <a:extLst>
                    <a:ext uri="{9D8B030D-6E8A-4147-A177-3AD203B41FA5}">
                      <a16:colId xmlns:a16="http://schemas.microsoft.com/office/drawing/2014/main" val="3608014353"/>
                    </a:ext>
                  </a:extLst>
                </a:gridCol>
              </a:tblGrid>
              <a:tr h="502972">
                <a:tc>
                  <a:txBody>
                    <a:bodyPr/>
                    <a:lstStyle/>
                    <a:p>
                      <a:pPr marL="0" marR="0" algn="l">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Word / Phrase (</a:t>
                      </a:r>
                      <a:r>
                        <a:rPr lang="en-US" sz="1600" kern="0" dirty="0" err="1">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PoS</a:t>
                      </a: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15000"/>
                        </a:lnSpc>
                        <a:spcAft>
                          <a:spcPts val="800"/>
                        </a:spcAft>
                        <a:buNone/>
                      </a:pPr>
                      <a:r>
                        <a:rPr lang="en-US" sz="1600" kern="0" dirty="0">
                          <a:solidFill>
                            <a:srgbClr val="000000"/>
                          </a:solidFill>
                          <a:effectLst/>
                          <a:latin typeface="Daytona" panose="020B0604030500040204" pitchFamily="34" charset="0"/>
                          <a:ea typeface="Times New Roman" panose="02020603050405020304" pitchFamily="18" charset="0"/>
                          <a:cs typeface="Times New Roman" panose="02020603050405020304" pitchFamily="18" charset="0"/>
                        </a:rPr>
                        <a:t>Arabic Meaning</a:t>
                      </a:r>
                      <a:endParaRPr lang="en-US" sz="16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91056633"/>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overcrowded (adj.)</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مزدحم</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036617"/>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overestimate (v.)</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يُبالغ</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في</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التقدير</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627036"/>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overpopulated (adj.)</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مكتظّ</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بالسكان</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4655470"/>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job-hunting (n.)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البحث</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عن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عمل</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7042395"/>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unique (adj.)</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فريد</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متميّز</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1436938"/>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long-term career (n.)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مسيرة</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مهنية</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طويلة</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893244"/>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approach (n./v.)</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أسلوب</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يقترب</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منهج</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4612421"/>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encourage (v.)</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يُشجّع</a:t>
                      </a:r>
                      <a:endParaRPr lang="en-US" sz="1600" kern="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5261031"/>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evaluate (v.)</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يُقيّم</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4532053"/>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accomplishment (n.)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إنجاز</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تحقيق</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4928624"/>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uncover (v.)</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يكشف</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يُظهر</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3847843"/>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motivated (adj.)</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مُتحمّس</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5854694"/>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distracted (adj.)</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مُشتّت</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الانتباه</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1470937"/>
                  </a:ext>
                </a:extLst>
              </a:tr>
              <a:tr h="422508">
                <a:tc>
                  <a:txBody>
                    <a:bodyPr/>
                    <a:lstStyle/>
                    <a:p>
                      <a:pPr marL="0" marR="0">
                        <a:lnSpc>
                          <a:spcPct val="115000"/>
                        </a:lnSpc>
                        <a:spcAft>
                          <a:spcPts val="1000"/>
                        </a:spcAft>
                        <a:buNone/>
                      </a:pPr>
                      <a:r>
                        <a:rPr lang="en-US" sz="1600" kern="0" dirty="0">
                          <a:solidFill>
                            <a:schemeClr val="tx1"/>
                          </a:solidFill>
                          <a:effectLst/>
                          <a:latin typeface="Daytona" panose="020B0604030500040204" pitchFamily="34" charset="0"/>
                          <a:ea typeface="MS Mincho" panose="02020609040205080304" pitchFamily="49" charset="-128"/>
                          <a:cs typeface="Times New Roman" panose="02020603050405020304" pitchFamily="18" charset="0"/>
                        </a:rPr>
                        <a:t>leisure time (n.)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lnSpc>
                          <a:spcPct val="115000"/>
                        </a:lnSpc>
                        <a:spcAft>
                          <a:spcPts val="1000"/>
                        </a:spcAft>
                        <a:buNone/>
                      </a:pP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وقت</a:t>
                      </a:r>
                      <a:r>
                        <a:rPr lang="en-US" sz="1600" kern="0" dirty="0">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 </a:t>
                      </a:r>
                      <a:r>
                        <a:rPr lang="en-US" sz="1600" kern="0" dirty="0" err="1">
                          <a:solidFill>
                            <a:schemeClr val="tx1"/>
                          </a:solidFill>
                          <a:effectLst/>
                          <a:latin typeface="Aptos" panose="020B0004020202020204" pitchFamily="34" charset="0"/>
                          <a:ea typeface="Times New Roman" panose="02020603050405020304" pitchFamily="18" charset="0"/>
                          <a:cs typeface="Dubai Medium" panose="020B0603030403030204" pitchFamily="34" charset="-78"/>
                        </a:rPr>
                        <a:t>الفراغ</a:t>
                      </a:r>
                      <a:endParaRPr lang="en-US" sz="1600" kern="0" dirty="0">
                        <a:solidFill>
                          <a:schemeClr val="tx1"/>
                        </a:solidFill>
                        <a:effectLst/>
                        <a:latin typeface="Aptos" panose="020B0004020202020204" pitchFamily="34" charset="0"/>
                        <a:ea typeface="Aptos" panose="020B0004020202020204" pitchFamily="34" charset="0"/>
                        <a:cs typeface="Dubai Medium" panose="020B0603030403030204" pitchFamily="34"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4512360"/>
                  </a:ext>
                </a:extLst>
              </a:tr>
            </a:tbl>
          </a:graphicData>
        </a:graphic>
      </p:graphicFrame>
      <p:sp>
        <p:nvSpPr>
          <p:cNvPr id="2" name="TextBox 1">
            <a:extLst>
              <a:ext uri="{FF2B5EF4-FFF2-40B4-BE49-F238E27FC236}">
                <a16:creationId xmlns:a16="http://schemas.microsoft.com/office/drawing/2014/main" id="{B76C2FE7-4146-180E-6740-4AA5077FD205}"/>
              </a:ext>
            </a:extLst>
          </p:cNvPr>
          <p:cNvSpPr txBox="1"/>
          <p:nvPr/>
        </p:nvSpPr>
        <p:spPr>
          <a:xfrm>
            <a:off x="0" y="3105834"/>
            <a:ext cx="433846" cy="646331"/>
          </a:xfrm>
          <a:prstGeom prst="rect">
            <a:avLst/>
          </a:prstGeom>
          <a:noFill/>
        </p:spPr>
        <p:txBody>
          <a:bodyPr wrap="square" rtlCol="0">
            <a:spAutoFit/>
          </a:bodyPr>
          <a:lstStyle/>
          <a:p>
            <a:r>
              <a:rPr lang="en-US" sz="3600" b="1" dirty="0">
                <a:solidFill>
                  <a:srgbClr val="FF0000"/>
                </a:solidFill>
              </a:rPr>
              <a:t>2</a:t>
            </a:r>
          </a:p>
        </p:txBody>
      </p:sp>
    </p:spTree>
    <p:extLst>
      <p:ext uri="{BB962C8B-B14F-4D97-AF65-F5344CB8AC3E}">
        <p14:creationId xmlns:p14="http://schemas.microsoft.com/office/powerpoint/2010/main" val="472516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1000"/>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245C8-19F6-6204-7905-E944071C0E31}"/>
              </a:ext>
            </a:extLst>
          </p:cNvPr>
          <p:cNvSpPr>
            <a:spLocks noGrp="1"/>
          </p:cNvSpPr>
          <p:nvPr>
            <p:ph type="title"/>
          </p:nvPr>
        </p:nvSpPr>
        <p:spPr>
          <a:xfrm>
            <a:off x="3234812" y="2618735"/>
            <a:ext cx="5390535" cy="1325563"/>
          </a:xfrm>
        </p:spPr>
        <p:txBody>
          <a:bodyPr>
            <a:noAutofit/>
          </a:bodyPr>
          <a:lstStyle/>
          <a:p>
            <a:pPr algn="ctr"/>
            <a:r>
              <a:rPr lang="en-US" sz="8000" b="1" dirty="0">
                <a:solidFill>
                  <a:schemeClr val="bg1"/>
                </a:solidFill>
                <a:latin typeface="Congenial" panose="02000503040000020004" pitchFamily="2" charset="0"/>
              </a:rPr>
              <a:t>Grammar</a:t>
            </a:r>
          </a:p>
        </p:txBody>
      </p:sp>
    </p:spTree>
    <p:extLst>
      <p:ext uri="{BB962C8B-B14F-4D97-AF65-F5344CB8AC3E}">
        <p14:creationId xmlns:p14="http://schemas.microsoft.com/office/powerpoint/2010/main" val="2888725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F7868734-0502-E214-B44E-E5942962D15A}"/>
              </a:ext>
            </a:extLst>
          </p:cNvPr>
          <p:cNvGraphicFramePr>
            <a:graphicFrameLocks noGrp="1"/>
          </p:cNvGraphicFramePr>
          <p:nvPr>
            <p:ph idx="1"/>
            <p:extLst>
              <p:ext uri="{D42A27DB-BD31-4B8C-83A1-F6EECF244321}">
                <p14:modId xmlns:p14="http://schemas.microsoft.com/office/powerpoint/2010/main" val="2281100554"/>
              </p:ext>
            </p:extLst>
          </p:nvPr>
        </p:nvGraphicFramePr>
        <p:xfrm>
          <a:off x="634181" y="911223"/>
          <a:ext cx="11076039" cy="5620194"/>
        </p:xfrm>
        <a:graphic>
          <a:graphicData uri="http://schemas.openxmlformats.org/drawingml/2006/table">
            <a:tbl>
              <a:tblPr firstRow="1" bandRow="1">
                <a:tableStyleId>{ED083AE6-46FA-4A59-8FB0-9F97EB10719F}</a:tableStyleId>
              </a:tblPr>
              <a:tblGrid>
                <a:gridCol w="2215207">
                  <a:extLst>
                    <a:ext uri="{9D8B030D-6E8A-4147-A177-3AD203B41FA5}">
                      <a16:colId xmlns:a16="http://schemas.microsoft.com/office/drawing/2014/main" val="3508598356"/>
                    </a:ext>
                  </a:extLst>
                </a:gridCol>
                <a:gridCol w="1899593">
                  <a:extLst>
                    <a:ext uri="{9D8B030D-6E8A-4147-A177-3AD203B41FA5}">
                      <a16:colId xmlns:a16="http://schemas.microsoft.com/office/drawing/2014/main" val="1515465424"/>
                    </a:ext>
                  </a:extLst>
                </a:gridCol>
                <a:gridCol w="6961239">
                  <a:extLst>
                    <a:ext uri="{9D8B030D-6E8A-4147-A177-3AD203B41FA5}">
                      <a16:colId xmlns:a16="http://schemas.microsoft.com/office/drawing/2014/main" val="407427146"/>
                    </a:ext>
                  </a:extLst>
                </a:gridCol>
              </a:tblGrid>
              <a:tr h="752697">
                <a:tc gridSpan="3">
                  <a:txBody>
                    <a:bodyPr/>
                    <a:lstStyle/>
                    <a:p>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j-ea"/>
                          <a:cs typeface="+mj-cs"/>
                        </a:rPr>
                        <a:t>He </a:t>
                      </a:r>
                      <a:r>
                        <a:rPr kumimoji="0" lang="en-US" sz="2000" b="1" i="0" u="none" strike="noStrike" kern="1200" cap="none" spc="0" normalizeH="0" baseline="0" noProof="0" dirty="0">
                          <a:ln>
                            <a:noFill/>
                          </a:ln>
                          <a:solidFill>
                            <a:prstClr val="black"/>
                          </a:solidFill>
                          <a:effectLst/>
                          <a:uLnTx/>
                          <a:uFillTx/>
                          <a:latin typeface="Daytona" panose="020B0604030500040204" pitchFamily="34" charset="0"/>
                          <a:ea typeface="+mj-ea"/>
                          <a:cs typeface="+mj-cs"/>
                        </a:rPr>
                        <a:t>is going to start </a:t>
                      </a:r>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j-ea"/>
                          <a:cs typeface="+mj-cs"/>
                        </a:rPr>
                        <a:t>a new business in fashion next week.</a:t>
                      </a:r>
                      <a:endParaRPr lang="en-US" dirty="0"/>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extLst>
                  <a:ext uri="{0D108BD9-81ED-4DB2-BD59-A6C34878D82A}">
                    <a16:rowId xmlns:a16="http://schemas.microsoft.com/office/drawing/2014/main" val="3331080682"/>
                  </a:ext>
                </a:extLst>
              </a:tr>
              <a:tr h="7526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2">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Has he already started his business? Has he planned for starting his business next week?</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3855358974"/>
                  </a:ext>
                </a:extLst>
              </a:tr>
              <a:tr h="30480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a:txBody>
                    <a:bodyPr/>
                    <a:lstStyle/>
                    <a:p>
                      <a:pPr algn="l"/>
                      <a:r>
                        <a:rPr kumimoji="0" lang="en-US" sz="1800" b="1" i="0" u="none" strike="noStrike" kern="1200" cap="none" spc="0" normalizeH="0" baseline="0" dirty="0">
                          <a:ln>
                            <a:noFill/>
                          </a:ln>
                          <a:solidFill>
                            <a:prstClr val="black"/>
                          </a:solidFill>
                          <a:effectLst/>
                          <a:uLnTx/>
                          <a:uFillTx/>
                          <a:latin typeface="Daytona" panose="020B0604030500040204" pitchFamily="34" charset="0"/>
                          <a:ea typeface="+mj-ea"/>
                          <a:cs typeface="+mj-cs"/>
                        </a:rPr>
                        <a:t>Affirmative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dirty="0">
                          <a:ln>
                            <a:noFill/>
                          </a:ln>
                          <a:solidFill>
                            <a:srgbClr val="000000"/>
                          </a:solidFill>
                          <a:effectLst/>
                          <a:uLnTx/>
                          <a:uFillTx/>
                          <a:latin typeface="Daytona" panose="020B0604030500040204" pitchFamily="34" charset="0"/>
                          <a:ea typeface="+mn-ea"/>
                          <a:cs typeface="+mn-cs"/>
                        </a:rPr>
                        <a:t>Subject + (am/is/ are) + going to + base verb</a:t>
                      </a:r>
                    </a:p>
                  </a:txBody>
                  <a:tcPr/>
                </a:tc>
                <a:extLst>
                  <a:ext uri="{0D108BD9-81ED-4DB2-BD59-A6C34878D82A}">
                    <a16:rowId xmlns:a16="http://schemas.microsoft.com/office/drawing/2014/main" val="1437483924"/>
                  </a:ext>
                </a:extLst>
              </a:tr>
              <a:tr h="304800">
                <a:tc vMerge="1">
                  <a:txBody>
                    <a:bodyPr/>
                    <a:lstStyle/>
                    <a:p>
                      <a:endParaRPr lang="en-US"/>
                    </a:p>
                  </a:txBody>
                  <a:tcPr/>
                </a:tc>
                <a:tc>
                  <a:txBody>
                    <a:bodyPr/>
                    <a:lstStyle/>
                    <a:p>
                      <a:pPr algn="l"/>
                      <a:r>
                        <a:rPr kumimoji="0" lang="en-US" sz="1800" b="1" i="0" u="none" strike="noStrike" kern="1200" cap="none" spc="0" normalizeH="0" baseline="0" dirty="0">
                          <a:ln>
                            <a:noFill/>
                          </a:ln>
                          <a:solidFill>
                            <a:prstClr val="black"/>
                          </a:solidFill>
                          <a:effectLst/>
                          <a:uLnTx/>
                          <a:uFillTx/>
                          <a:latin typeface="Daytona" panose="020B0604030500040204" pitchFamily="34" charset="0"/>
                          <a:ea typeface="+mj-ea"/>
                          <a:cs typeface="+mj-cs"/>
                        </a:rPr>
                        <a:t>Negative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Daytona" panose="020B0604030500040204" pitchFamily="34" charset="0"/>
                          <a:ea typeface="+mn-ea"/>
                          <a:cs typeface="+mn-cs"/>
                        </a:rPr>
                        <a:t>Subject + (am/is/ are) not + going to + base verb</a:t>
                      </a:r>
                      <a:endParaRPr kumimoji="0" lang="en-US" sz="2000" b="0" i="0" u="none" strike="noStrike" kern="1200" cap="none" spc="0" normalizeH="0" baseline="0" dirty="0">
                        <a:ln>
                          <a:noFill/>
                        </a:ln>
                        <a:solidFill>
                          <a:srgbClr val="000000"/>
                        </a:solidFill>
                        <a:effectLst/>
                        <a:uLnTx/>
                        <a:uFillTx/>
                        <a:latin typeface="Daytona" panose="020B0604030500040204" pitchFamily="34" charset="0"/>
                        <a:ea typeface="+mn-ea"/>
                        <a:cs typeface="+mn-cs"/>
                      </a:endParaRPr>
                    </a:p>
                  </a:txBody>
                  <a:tcPr/>
                </a:tc>
                <a:extLst>
                  <a:ext uri="{0D108BD9-81ED-4DB2-BD59-A6C34878D82A}">
                    <a16:rowId xmlns:a16="http://schemas.microsoft.com/office/drawing/2014/main" val="1894054100"/>
                  </a:ext>
                </a:extLst>
              </a:tr>
              <a:tr h="304800">
                <a:tc vMerge="1">
                  <a:txBody>
                    <a:bodyPr/>
                    <a:lstStyle/>
                    <a:p>
                      <a:endParaRPr lang="en-US"/>
                    </a:p>
                  </a:txBody>
                  <a:tcPr/>
                </a:tc>
                <a:tc>
                  <a:txBody>
                    <a:bodyPr/>
                    <a:lstStyle/>
                    <a:p>
                      <a:pPr algn="l"/>
                      <a:r>
                        <a:rPr kumimoji="0" lang="en-US" sz="1800" b="1" i="0" u="none" strike="noStrike" kern="1200" cap="none" spc="0" normalizeH="0" baseline="0" dirty="0">
                          <a:ln>
                            <a:noFill/>
                          </a:ln>
                          <a:solidFill>
                            <a:prstClr val="black"/>
                          </a:solidFill>
                          <a:effectLst/>
                          <a:uLnTx/>
                          <a:uFillTx/>
                          <a:latin typeface="Daytona" panose="020B0604030500040204" pitchFamily="34" charset="0"/>
                          <a:ea typeface="+mj-ea"/>
                          <a:cs typeface="+mj-cs"/>
                        </a:rPr>
                        <a:t>Question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dirty="0">
                          <a:ln>
                            <a:noFill/>
                          </a:ln>
                          <a:solidFill>
                            <a:srgbClr val="000000"/>
                          </a:solidFill>
                          <a:effectLst/>
                          <a:uLnTx/>
                          <a:uFillTx/>
                          <a:latin typeface="Daytona" panose="020B0604030500040204" pitchFamily="34" charset="0"/>
                          <a:ea typeface="+mn-ea"/>
                          <a:cs typeface="+mn-cs"/>
                        </a:rPr>
                        <a:t>(Am/Is/Are) + Subject + going to + base verb</a:t>
                      </a:r>
                    </a:p>
                  </a:txBody>
                  <a:tcPr/>
                </a:tc>
                <a:extLst>
                  <a:ext uri="{0D108BD9-81ED-4DB2-BD59-A6C34878D82A}">
                    <a16:rowId xmlns:a16="http://schemas.microsoft.com/office/drawing/2014/main" val="212609562"/>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1.</a:t>
                      </a:r>
                      <a:r>
                        <a:rPr kumimoji="0" lang="en-US" sz="2000" b="1" i="0" u="none" strike="noStrike" kern="1200" cap="none" spc="0" normalizeH="0" baseline="0" dirty="0">
                          <a:ln>
                            <a:noFill/>
                          </a:ln>
                          <a:solidFill>
                            <a:prstClr val="black"/>
                          </a:solidFill>
                          <a:effectLst/>
                          <a:uLnTx/>
                          <a:uFillTx/>
                          <a:latin typeface="Daytona" panose="020B0604030500040204" pitchFamily="34" charset="0"/>
                          <a:ea typeface="+mj-ea"/>
                          <a:cs typeface="+mj-cs"/>
                        </a:rPr>
                        <a:t>Plans or intentions </a:t>
                      </a:r>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(something we have already decided to do). I’m going to study medicine next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2. </a:t>
                      </a:r>
                      <a:r>
                        <a:rPr kumimoji="0" lang="en-US" sz="2000" b="1" i="0" u="none" strike="noStrike" kern="1200" cap="none" spc="0" normalizeH="0" baseline="0" dirty="0">
                          <a:ln>
                            <a:noFill/>
                          </a:ln>
                          <a:solidFill>
                            <a:prstClr val="black"/>
                          </a:solidFill>
                          <a:effectLst/>
                          <a:uLnTx/>
                          <a:uFillTx/>
                          <a:latin typeface="Daytona" panose="020B0604030500040204" pitchFamily="34" charset="0"/>
                          <a:ea typeface="+mj-ea"/>
                          <a:cs typeface="+mj-cs"/>
                        </a:rPr>
                        <a:t>Predictions</a:t>
                      </a:r>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 based on present evidence (we can see that something will happen). Look at those dark clouds! It’s going to rain.</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2632704196"/>
                  </a:ext>
                </a:extLst>
              </a:tr>
              <a:tr h="752697">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2">
                  <a:txBody>
                    <a:bodyPr/>
                    <a:lstStyle/>
                    <a:p>
                      <a:pPr marL="342900" indent="-342900" algn="l">
                        <a:buFont typeface="Arial" panose="020B0604020202020204" pitchFamily="34" charset="0"/>
                        <a:buChar char="•"/>
                      </a:pPr>
                      <a:r>
                        <a:rPr lang="en-US" sz="2000" b="1" i="0" u="none" strike="noStrike" baseline="0" dirty="0">
                          <a:latin typeface="Daytona" panose="020B0604030500040204" pitchFamily="34" charset="0"/>
                        </a:rPr>
                        <a:t>I’m going to call </a:t>
                      </a:r>
                      <a:r>
                        <a:rPr lang="en-US" sz="2000" b="0" i="0" u="none" strike="noStrike" baseline="0" dirty="0">
                          <a:latin typeface="Daytona" panose="020B0604030500040204" pitchFamily="34" charset="0"/>
                        </a:rPr>
                        <a:t>my friend after class.</a:t>
                      </a:r>
                    </a:p>
                    <a:p>
                      <a:pPr marL="342900" indent="-342900" algn="l">
                        <a:buFont typeface="Arial" panose="020B0604020202020204" pitchFamily="34" charset="0"/>
                        <a:buChar char="•"/>
                      </a:pPr>
                      <a:r>
                        <a:rPr lang="en-US" sz="2000" b="0" i="0" u="none" strike="noStrike" baseline="0" dirty="0">
                          <a:latin typeface="Daytona" panose="020B0604030500040204" pitchFamily="34" charset="0"/>
                        </a:rPr>
                        <a:t>She</a:t>
                      </a:r>
                      <a:r>
                        <a:rPr lang="en-US" sz="2000" b="1" i="0" u="none" strike="noStrike" baseline="0" dirty="0">
                          <a:latin typeface="Daytona" panose="020B0604030500040204" pitchFamily="34" charset="0"/>
                        </a:rPr>
                        <a:t>’s going to bake </a:t>
                      </a:r>
                      <a:r>
                        <a:rPr lang="en-US" sz="2000" b="0" i="0" u="none" strike="noStrike" baseline="0" dirty="0">
                          <a:latin typeface="Daytona" panose="020B0604030500040204" pitchFamily="34" charset="0"/>
                        </a:rPr>
                        <a:t>a cake for her birthday.</a:t>
                      </a:r>
                    </a:p>
                    <a:p>
                      <a:pPr marL="342900" indent="-342900" algn="l">
                        <a:buFont typeface="Arial" panose="020B0604020202020204" pitchFamily="34" charset="0"/>
                        <a:buChar char="•"/>
                      </a:pPr>
                      <a:r>
                        <a:rPr lang="en-US" sz="2000" b="0" i="0" u="none" strike="noStrike" baseline="0" dirty="0">
                          <a:latin typeface="Daytona" panose="020B0604030500040204" pitchFamily="34" charset="0"/>
                        </a:rPr>
                        <a:t>We</a:t>
                      </a:r>
                      <a:r>
                        <a:rPr lang="en-US" sz="2000" b="1" i="0" u="none" strike="noStrike" baseline="0" dirty="0">
                          <a:latin typeface="Daytona" panose="020B0604030500040204" pitchFamily="34" charset="0"/>
                        </a:rPr>
                        <a:t>’re not going to go out </a:t>
                      </a:r>
                      <a:r>
                        <a:rPr lang="en-US" sz="2000" b="0" i="0" u="none" strike="noStrike" baseline="0" dirty="0">
                          <a:latin typeface="Daytona" panose="020B0604030500040204" pitchFamily="34" charset="0"/>
                        </a:rPr>
                        <a:t>tonight.</a:t>
                      </a:r>
                    </a:p>
                    <a:p>
                      <a:pPr marL="342900" indent="-342900" algn="l">
                        <a:buFont typeface="Arial" panose="020B0604020202020204" pitchFamily="34" charset="0"/>
                        <a:buChar char="•"/>
                      </a:pPr>
                      <a:r>
                        <a:rPr lang="en-US" sz="2000" b="1" i="0" u="none" strike="noStrike" baseline="0" dirty="0">
                          <a:latin typeface="Daytona" panose="020B0604030500040204" pitchFamily="34" charset="0"/>
                        </a:rPr>
                        <a:t>Are</a:t>
                      </a:r>
                      <a:r>
                        <a:rPr lang="en-US" sz="2000" b="0" i="0" u="none" strike="noStrike" baseline="0" dirty="0">
                          <a:latin typeface="Daytona" panose="020B0604030500040204" pitchFamily="34" charset="0"/>
                        </a:rPr>
                        <a:t> they </a:t>
                      </a:r>
                      <a:r>
                        <a:rPr lang="en-US" sz="2000" b="1" i="0" u="none" strike="noStrike" baseline="0" dirty="0">
                          <a:latin typeface="Daytona" panose="020B0604030500040204" pitchFamily="34" charset="0"/>
                        </a:rPr>
                        <a:t>going to play </a:t>
                      </a:r>
                      <a:r>
                        <a:rPr lang="en-US" sz="2000" b="0" i="0" u="none" strike="noStrike" baseline="0" dirty="0">
                          <a:latin typeface="Daytona" panose="020B0604030500040204" pitchFamily="34" charset="0"/>
                        </a:rPr>
                        <a:t>football tomorrow?</a:t>
                      </a:r>
                    </a:p>
                    <a:p>
                      <a:pPr marL="342900" indent="-342900" algn="l">
                        <a:buFont typeface="Arial" panose="020B0604020202020204" pitchFamily="34" charset="0"/>
                        <a:buChar char="•"/>
                      </a:pPr>
                      <a:r>
                        <a:rPr lang="en-US" sz="2000" b="0" i="0" u="none" strike="noStrike" baseline="0" dirty="0">
                          <a:latin typeface="Daytona" panose="020B0604030500040204" pitchFamily="34" charset="0"/>
                        </a:rPr>
                        <a:t>Look! He</a:t>
                      </a:r>
                      <a:r>
                        <a:rPr lang="en-US" sz="2000" b="1" i="0" u="none" strike="noStrike" baseline="0" dirty="0">
                          <a:latin typeface="Daytona" panose="020B0604030500040204" pitchFamily="34" charset="0"/>
                        </a:rPr>
                        <a:t>’s going to fall off </a:t>
                      </a:r>
                      <a:r>
                        <a:rPr lang="en-US" sz="2000" b="0" i="0" u="none" strike="noStrike" baseline="0" dirty="0">
                          <a:latin typeface="Daytona" panose="020B0604030500040204" pitchFamily="34" charset="0"/>
                        </a:rPr>
                        <a:t>his bike!</a:t>
                      </a:r>
                      <a:endParaRPr kumimoji="0" lang="en-US" sz="2000" b="0" i="0" u="none" strike="noStrike" kern="1200" cap="none" spc="0" normalizeH="0" baseline="0" dirty="0">
                        <a:ln>
                          <a:noFill/>
                        </a:ln>
                        <a:solidFill>
                          <a:srgbClr val="000000"/>
                        </a:solidFill>
                        <a:effectLst/>
                        <a:uLnTx/>
                        <a:uFillTx/>
                        <a:latin typeface="Daytona" panose="020B0604030500040204" pitchFamily="34" charset="0"/>
                        <a:ea typeface="+mn-ea"/>
                        <a:cs typeface="+mn-cs"/>
                      </a:endParaRPr>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84E92036-99F6-461B-EBBE-BA7FA2773124}"/>
              </a:ext>
            </a:extLst>
          </p:cNvPr>
          <p:cNvSpPr txBox="1"/>
          <p:nvPr/>
        </p:nvSpPr>
        <p:spPr>
          <a:xfrm>
            <a:off x="634181" y="196196"/>
            <a:ext cx="4630993"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Congenial SemiBold" panose="02000503040000020004" pitchFamily="2" charset="0"/>
                <a:ea typeface="+mn-ea"/>
                <a:cs typeface="+mn-cs"/>
              </a:rPr>
              <a:t>Future Tense “ Going to “</a:t>
            </a:r>
          </a:p>
        </p:txBody>
      </p:sp>
    </p:spTree>
    <p:extLst>
      <p:ext uri="{BB962C8B-B14F-4D97-AF65-F5344CB8AC3E}">
        <p14:creationId xmlns:p14="http://schemas.microsoft.com/office/powerpoint/2010/main" val="2003095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CED2-E17C-E244-001C-DF297E81E93F}"/>
              </a:ext>
            </a:extLst>
          </p:cNvPr>
          <p:cNvSpPr>
            <a:spLocks noGrp="1"/>
          </p:cNvSpPr>
          <p:nvPr>
            <p:ph type="title"/>
          </p:nvPr>
        </p:nvSpPr>
        <p:spPr>
          <a:xfrm>
            <a:off x="542412" y="384989"/>
            <a:ext cx="10902336" cy="505030"/>
          </a:xfrm>
        </p:spPr>
        <p:txBody>
          <a:bodyPr>
            <a:noAutofit/>
          </a:bodyPr>
          <a:lstStyle/>
          <a:p>
            <a:r>
              <a:rPr lang="en-US" sz="2400" dirty="0">
                <a:solidFill>
                  <a:srgbClr val="C00000"/>
                </a:solidFill>
                <a:latin typeface="Congenial SemiBold" panose="02000503040000020004" pitchFamily="2" charset="0"/>
              </a:rPr>
              <a:t>Practice  (Future Tense : Going to )</a:t>
            </a:r>
          </a:p>
        </p:txBody>
      </p:sp>
      <p:graphicFrame>
        <p:nvGraphicFramePr>
          <p:cNvPr id="6" name="Table 5">
            <a:extLst>
              <a:ext uri="{FF2B5EF4-FFF2-40B4-BE49-F238E27FC236}">
                <a16:creationId xmlns:a16="http://schemas.microsoft.com/office/drawing/2014/main" id="{61356648-BB6F-0EEC-F873-4AACE66E36C5}"/>
              </a:ext>
            </a:extLst>
          </p:cNvPr>
          <p:cNvGraphicFramePr>
            <a:graphicFrameLocks noGrp="1"/>
          </p:cNvGraphicFramePr>
          <p:nvPr>
            <p:extLst>
              <p:ext uri="{D42A27DB-BD31-4B8C-83A1-F6EECF244321}">
                <p14:modId xmlns:p14="http://schemas.microsoft.com/office/powerpoint/2010/main" val="1143601831"/>
              </p:ext>
            </p:extLst>
          </p:nvPr>
        </p:nvGraphicFramePr>
        <p:xfrm>
          <a:off x="542412" y="940891"/>
          <a:ext cx="11035072" cy="5273040"/>
        </p:xfrm>
        <a:graphic>
          <a:graphicData uri="http://schemas.openxmlformats.org/drawingml/2006/table">
            <a:tbl>
              <a:tblPr firstRow="1" bandRow="1">
                <a:tableStyleId>{D27102A9-8310-4765-A935-A1911B00CA55}</a:tableStyleId>
              </a:tblPr>
              <a:tblGrid>
                <a:gridCol w="5517536">
                  <a:extLst>
                    <a:ext uri="{9D8B030D-6E8A-4147-A177-3AD203B41FA5}">
                      <a16:colId xmlns:a16="http://schemas.microsoft.com/office/drawing/2014/main" val="1994957670"/>
                    </a:ext>
                  </a:extLst>
                </a:gridCol>
                <a:gridCol w="5517536">
                  <a:extLst>
                    <a:ext uri="{9D8B030D-6E8A-4147-A177-3AD203B41FA5}">
                      <a16:colId xmlns:a16="http://schemas.microsoft.com/office/drawing/2014/main" val="1131630853"/>
                    </a:ext>
                  </a:extLst>
                </a:gridCol>
              </a:tblGrid>
              <a:tr h="1780640">
                <a:tc>
                  <a:txBody>
                    <a:bodyPr/>
                    <a:lstStyle/>
                    <a:p>
                      <a:pPr>
                        <a:lnSpc>
                          <a:spcPct val="200000"/>
                        </a:lnSpc>
                      </a:pPr>
                      <a:r>
                        <a:rPr lang="en-US" sz="1800" b="0" kern="1200" dirty="0">
                          <a:solidFill>
                            <a:schemeClr val="tx1"/>
                          </a:solidFill>
                          <a:latin typeface="Daytona" panose="020B0604030500040204" pitchFamily="34" charset="0"/>
                          <a:ea typeface="+mn-ea"/>
                          <a:cs typeface="+mn-cs"/>
                        </a:rPr>
                        <a:t>They ______ a beach clean-up this weekend.</a:t>
                      </a:r>
                    </a:p>
                    <a:p>
                      <a:pPr>
                        <a:lnSpc>
                          <a:spcPct val="200000"/>
                        </a:lnSpc>
                      </a:pPr>
                      <a:br>
                        <a:rPr lang="en-US" sz="1050" b="0" dirty="0">
                          <a:latin typeface="Daytona" panose="020B0604030500040204" pitchFamily="34" charset="0"/>
                        </a:rPr>
                      </a:br>
                      <a:r>
                        <a:rPr lang="en-US" b="0" dirty="0">
                          <a:latin typeface="Daytona" panose="020B0604030500040204" pitchFamily="34" charset="0"/>
                        </a:rPr>
                        <a:t>a) will </a:t>
                      </a:r>
                      <a:r>
                        <a:rPr kumimoji="0" lang="en-US" sz="18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rPr>
                        <a:t>going to organize </a:t>
                      </a:r>
                      <a:br>
                        <a:rPr lang="en-US" b="0" dirty="0">
                          <a:latin typeface="Daytona" panose="020B0604030500040204" pitchFamily="34" charset="0"/>
                        </a:rPr>
                      </a:br>
                      <a:r>
                        <a:rPr lang="en-US" b="0" dirty="0">
                          <a:latin typeface="Daytona" panose="020B0604030500040204" pitchFamily="34" charset="0"/>
                        </a:rPr>
                        <a:t>b) are going to organize </a:t>
                      </a:r>
                      <a:br>
                        <a:rPr lang="en-US" b="0" dirty="0">
                          <a:latin typeface="Daytona" panose="020B0604030500040204" pitchFamily="34" charset="0"/>
                        </a:rPr>
                      </a:br>
                      <a:r>
                        <a:rPr lang="en-US" b="0" dirty="0">
                          <a:latin typeface="Daytona" panose="020B0604030500040204" pitchFamily="34" charset="0"/>
                        </a:rPr>
                        <a:t>c) will </a:t>
                      </a:r>
                      <a:r>
                        <a:rPr kumimoji="0" lang="en-US" sz="1800" b="0" i="0" u="none" strike="noStrike" kern="1200" cap="none" spc="0" normalizeH="0" baseline="0" noProof="0" dirty="0">
                          <a:ln>
                            <a:noFill/>
                          </a:ln>
                          <a:solidFill>
                            <a:prstClr val="black"/>
                          </a:solidFill>
                          <a:effectLst/>
                          <a:uLnTx/>
                          <a:uFillTx/>
                          <a:latin typeface="Daytona" panose="020B0604030500040204" pitchFamily="34" charset="0"/>
                          <a:ea typeface="+mn-ea"/>
                          <a:cs typeface="+mn-cs"/>
                        </a:rPr>
                        <a:t>go to organize </a:t>
                      </a:r>
                      <a:endParaRPr lang="en-US" b="0" dirty="0">
                        <a:latin typeface="Daytona" panose="020B0604030500040204" pitchFamily="34" charset="0"/>
                      </a:endParaRPr>
                    </a:p>
                  </a:txBody>
                  <a:tcPr>
                    <a:solidFill>
                      <a:schemeClr val="tx2">
                        <a:lumMod val="10000"/>
                        <a:lumOff val="9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She ______ to calm her emotions next Friday.</a:t>
                      </a:r>
                    </a:p>
                    <a:p>
                      <a:pPr marL="342900" indent="-342900">
                        <a:lnSpc>
                          <a:spcPct val="200000"/>
                        </a:lnSpc>
                        <a:buAutoNum type="alphaLcParenR"/>
                      </a:pPr>
                      <a:r>
                        <a:rPr lang="en-US" sz="1800" b="0" kern="1200" dirty="0">
                          <a:solidFill>
                            <a:schemeClr val="tx1"/>
                          </a:solidFill>
                          <a:latin typeface="Daytona" panose="020B0604030500040204" pitchFamily="34" charset="0"/>
                          <a:ea typeface="+mn-ea"/>
                          <a:cs typeface="+mn-cs"/>
                        </a:rPr>
                        <a:t>is going to meditate</a:t>
                      </a:r>
                    </a:p>
                    <a:p>
                      <a:pPr marL="342900" indent="-342900">
                        <a:lnSpc>
                          <a:spcPct val="200000"/>
                        </a:lnSpc>
                        <a:buAutoNum type="alphaLcParenR"/>
                      </a:pPr>
                      <a:r>
                        <a:rPr lang="en-US" sz="1800" b="0" kern="1200" dirty="0">
                          <a:solidFill>
                            <a:schemeClr val="tx1"/>
                          </a:solidFill>
                          <a:latin typeface="Daytona" panose="020B0604030500040204" pitchFamily="34" charset="0"/>
                          <a:ea typeface="+mn-ea"/>
                          <a:cs typeface="+mn-cs"/>
                        </a:rPr>
                        <a:t>will go to meditate</a:t>
                      </a:r>
                    </a:p>
                    <a:p>
                      <a:pPr marL="342900" indent="-342900">
                        <a:lnSpc>
                          <a:spcPct val="200000"/>
                        </a:lnSpc>
                        <a:buAutoNum type="alphaLcParenR"/>
                      </a:pPr>
                      <a:r>
                        <a:rPr lang="en-US" sz="1800" b="0" kern="1200" dirty="0">
                          <a:solidFill>
                            <a:schemeClr val="tx1"/>
                          </a:solidFill>
                          <a:latin typeface="Daytona" panose="020B0604030500040204" pitchFamily="34" charset="0"/>
                          <a:ea typeface="+mn-ea"/>
                          <a:cs typeface="+mn-cs"/>
                        </a:rPr>
                        <a:t>is go to meditate</a:t>
                      </a:r>
                    </a:p>
                  </a:txBody>
                  <a:tcPr>
                    <a:solidFill>
                      <a:schemeClr val="tx2">
                        <a:lumMod val="10000"/>
                        <a:lumOff val="90000"/>
                      </a:schemeClr>
                    </a:solidFill>
                  </a:tcPr>
                </a:tc>
                <a:extLst>
                  <a:ext uri="{0D108BD9-81ED-4DB2-BD59-A6C34878D82A}">
                    <a16:rowId xmlns:a16="http://schemas.microsoft.com/office/drawing/2014/main" val="1185208971"/>
                  </a:ext>
                </a:extLst>
              </a:tr>
              <a:tr h="1780640">
                <a:tc>
                  <a:txBody>
                    <a:bodyPr/>
                    <a:lstStyle/>
                    <a:p>
                      <a:pPr>
                        <a:lnSpc>
                          <a:spcPct val="150000"/>
                        </a:lnSpc>
                      </a:pPr>
                      <a:r>
                        <a:rPr lang="en-US" sz="1800" b="0" kern="1200" dirty="0">
                          <a:solidFill>
                            <a:schemeClr val="tx1"/>
                          </a:solidFill>
                          <a:latin typeface="Daytona" panose="020B0604030500040204" pitchFamily="34" charset="0"/>
                          <a:ea typeface="+mn-ea"/>
                          <a:cs typeface="+mn-cs"/>
                        </a:rPr>
                        <a:t>He ______ take a walk to feel better after a long day.</a:t>
                      </a:r>
                    </a:p>
                    <a:p>
                      <a:pPr>
                        <a:lnSpc>
                          <a:spcPct val="200000"/>
                        </a:lnSpc>
                      </a:pPr>
                      <a:r>
                        <a:rPr lang="en-US" sz="1800" b="0" kern="1200" dirty="0">
                          <a:solidFill>
                            <a:schemeClr val="tx1"/>
                          </a:solidFill>
                          <a:latin typeface="Daytona" panose="020B0604030500040204" pitchFamily="34" charset="0"/>
                          <a:ea typeface="+mn-ea"/>
                          <a:cs typeface="+mn-cs"/>
                        </a:rPr>
                        <a:t>a) will go to</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is going </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is going to </a:t>
                      </a:r>
                    </a:p>
                  </a:txBody>
                  <a:tcPr>
                    <a:solidFill>
                      <a:schemeClr val="accent6">
                        <a:lumMod val="60000"/>
                        <a:lumOff val="40000"/>
                        <a:alpha val="2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The environment __________ cooler and cleaner if a city plants more trees.</a:t>
                      </a:r>
                    </a:p>
                    <a:p>
                      <a:pPr>
                        <a:lnSpc>
                          <a:spcPct val="200000"/>
                        </a:lnSpc>
                      </a:pPr>
                      <a:br>
                        <a:rPr lang="en-US" sz="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a) will go to become</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is going to become</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is going become</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40546ECD-C6E7-BB14-A45F-8208C182A7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0797" y="2466473"/>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C99457EC-F3D4-35DB-9991-721CFB4FDD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6713" y="5144496"/>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08A399A7-AAF5-306A-4D13-DCDE20FC4A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7374" y="5562887"/>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87142AFB-425A-BE22-BF66-425F67EF2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3157" y="1928365"/>
            <a:ext cx="480129" cy="480129"/>
          </a:xfrm>
          <a:prstGeom prst="rect">
            <a:avLst/>
          </a:prstGeom>
        </p:spPr>
      </p:pic>
    </p:spTree>
    <p:extLst>
      <p:ext uri="{BB962C8B-B14F-4D97-AF65-F5344CB8AC3E}">
        <p14:creationId xmlns:p14="http://schemas.microsoft.com/office/powerpoint/2010/main" val="3884679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AF04C-6DFA-DFE7-5411-2978048EC21C}"/>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58E6F4DC-276E-8EE4-AE77-EB20C995B781}"/>
              </a:ext>
            </a:extLst>
          </p:cNvPr>
          <p:cNvGraphicFramePr>
            <a:graphicFrameLocks noGrp="1"/>
          </p:cNvGraphicFramePr>
          <p:nvPr>
            <p:ph idx="1"/>
            <p:extLst>
              <p:ext uri="{D42A27DB-BD31-4B8C-83A1-F6EECF244321}">
                <p14:modId xmlns:p14="http://schemas.microsoft.com/office/powerpoint/2010/main" val="3026067937"/>
              </p:ext>
            </p:extLst>
          </p:nvPr>
        </p:nvGraphicFramePr>
        <p:xfrm>
          <a:off x="634181" y="734242"/>
          <a:ext cx="11076039" cy="6019838"/>
        </p:xfrm>
        <a:graphic>
          <a:graphicData uri="http://schemas.openxmlformats.org/drawingml/2006/table">
            <a:tbl>
              <a:tblPr firstRow="1" bandRow="1">
                <a:tableStyleId>{ED083AE6-46FA-4A59-8FB0-9F97EB10719F}</a:tableStyleId>
              </a:tblPr>
              <a:tblGrid>
                <a:gridCol w="2215207">
                  <a:extLst>
                    <a:ext uri="{9D8B030D-6E8A-4147-A177-3AD203B41FA5}">
                      <a16:colId xmlns:a16="http://schemas.microsoft.com/office/drawing/2014/main" val="3508598356"/>
                    </a:ext>
                  </a:extLst>
                </a:gridCol>
                <a:gridCol w="1575128">
                  <a:extLst>
                    <a:ext uri="{9D8B030D-6E8A-4147-A177-3AD203B41FA5}">
                      <a16:colId xmlns:a16="http://schemas.microsoft.com/office/drawing/2014/main" val="1515465424"/>
                    </a:ext>
                  </a:extLst>
                </a:gridCol>
                <a:gridCol w="7285704">
                  <a:extLst>
                    <a:ext uri="{9D8B030D-6E8A-4147-A177-3AD203B41FA5}">
                      <a16:colId xmlns:a16="http://schemas.microsoft.com/office/drawing/2014/main" val="978667631"/>
                    </a:ext>
                  </a:extLst>
                </a:gridCol>
              </a:tblGrid>
              <a:tr h="775496">
                <a:tc gridSpan="3">
                  <a:txBody>
                    <a:bodyPr/>
                    <a:lstStyle/>
                    <a:p>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j-ea"/>
                          <a:cs typeface="+mj-cs"/>
                        </a:rPr>
                        <a:t>My brother can speak three foreign languages fluently.</a:t>
                      </a:r>
                    </a:p>
                    <a:p>
                      <a:r>
                        <a:rPr kumimoji="0" lang="en-US" sz="2000" b="0" i="0" u="none" strike="noStrike" kern="1200" cap="none" spc="0" normalizeH="0" baseline="0" noProof="0" dirty="0">
                          <a:ln>
                            <a:noFill/>
                          </a:ln>
                          <a:solidFill>
                            <a:prstClr val="black"/>
                          </a:solidFill>
                          <a:effectLst/>
                          <a:uLnTx/>
                          <a:uFillTx/>
                          <a:latin typeface="Daytona" panose="020B0604030500040204" pitchFamily="34" charset="0"/>
                          <a:ea typeface="+mj-ea"/>
                          <a:cs typeface="+mj-cs"/>
                        </a:rPr>
                        <a:t>It can be so cold in winter.</a:t>
                      </a:r>
                      <a:endParaRPr lang="en-US" dirty="0"/>
                    </a:p>
                  </a:txBody>
                  <a:tcPr anchor="ctr">
                    <a:solidFill>
                      <a:schemeClr val="accent2">
                        <a:lumMod val="40000"/>
                        <a:lumOff val="60000"/>
                      </a:schemeClr>
                    </a:solidFill>
                  </a:tcPr>
                </a:tc>
                <a:tc hMerge="1">
                  <a:txBody>
                    <a:bodyPr/>
                    <a:lstStyle/>
                    <a:p>
                      <a:endParaRPr lang="en-US" dirty="0"/>
                    </a:p>
                  </a:txBody>
                  <a:tcPr>
                    <a:solidFill>
                      <a:schemeClr val="accent2"/>
                    </a:solidFill>
                  </a:tcPr>
                </a:tc>
                <a:tc hMerge="1">
                  <a:txBody>
                    <a:bodyPr/>
                    <a:lstStyle/>
                    <a:p>
                      <a:endParaRPr lang="en-US"/>
                    </a:p>
                  </a:txBody>
                  <a:tcPr/>
                </a:tc>
                <a:extLst>
                  <a:ext uri="{0D108BD9-81ED-4DB2-BD59-A6C34878D82A}">
                    <a16:rowId xmlns:a16="http://schemas.microsoft.com/office/drawing/2014/main" val="3331080682"/>
                  </a:ext>
                </a:extLst>
              </a:tr>
              <a:tr h="7222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Checking questions</a:t>
                      </a:r>
                      <a:endPar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endParaRPr>
                    </a:p>
                  </a:txBody>
                  <a:tcPr>
                    <a:solidFill>
                      <a:schemeClr val="bg1">
                        <a:lumMod val="85000"/>
                      </a:schemeClr>
                    </a:solidFill>
                  </a:tcPr>
                </a:tc>
                <a:tc gridSpan="2">
                  <a:txBody>
                    <a:bodyPr/>
                    <a:lstStyle/>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my brother able to speak foreign languages fluently?</a:t>
                      </a:r>
                    </a:p>
                    <a:p>
                      <a:r>
                        <a:rPr kumimoji="0" lang="en-US" sz="2000" b="0" i="0" u="none" strike="noStrike" kern="1200" cap="none" spc="0" normalizeH="0" baseline="0" dirty="0">
                          <a:ln>
                            <a:noFill/>
                          </a:ln>
                          <a:solidFill>
                            <a:prstClr val="black"/>
                          </a:solidFill>
                          <a:effectLst/>
                          <a:uLnTx/>
                          <a:uFillTx/>
                          <a:latin typeface="Daytona" panose="020B0604030500040204" pitchFamily="34" charset="0"/>
                          <a:ea typeface="+mj-ea"/>
                          <a:cs typeface="+mj-cs"/>
                        </a:rPr>
                        <a:t>Is it likely to be cold in winter?</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3855358974"/>
                  </a:ext>
                </a:extLst>
              </a:tr>
              <a:tr h="376839">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E" sz="1800" b="1" i="0" u="none" strike="noStrike" kern="1200" cap="none" spc="0" normalizeH="0" baseline="0" noProof="0" dirty="0">
                          <a:ln>
                            <a:noFill/>
                          </a:ln>
                          <a:solidFill>
                            <a:srgbClr val="C00000"/>
                          </a:solidFill>
                          <a:effectLst/>
                          <a:uLnTx/>
                          <a:uFillTx/>
                          <a:latin typeface="Daytona" panose="020B0604030500040204" pitchFamily="34" charset="0"/>
                          <a:ea typeface="+mn-ea"/>
                          <a:cs typeface="Arial" panose="020B0604020202020204" pitchFamily="34" charset="0"/>
                        </a:rPr>
                        <a:t>Grammatical structure</a:t>
                      </a:r>
                    </a:p>
                    <a:p>
                      <a:endParaRPr lang="en-US" dirty="0">
                        <a:solidFill>
                          <a:srgbClr val="C00000"/>
                        </a:solidFill>
                      </a:endParaRPr>
                    </a:p>
                  </a:txBody>
                  <a:tcPr>
                    <a:solidFill>
                      <a:schemeClr val="bg1">
                        <a:lumMod val="85000"/>
                      </a:schemeClr>
                    </a:solidFill>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Affirmative</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Subject + can + base verb</a:t>
                      </a:r>
                    </a:p>
                  </a:txBody>
                  <a:tcPr/>
                </a:tc>
                <a:extLst>
                  <a:ext uri="{0D108BD9-81ED-4DB2-BD59-A6C34878D82A}">
                    <a16:rowId xmlns:a16="http://schemas.microsoft.com/office/drawing/2014/main" val="1437483924"/>
                  </a:ext>
                </a:extLst>
              </a:tr>
              <a:tr h="376839">
                <a:tc vMerge="1">
                  <a:txBody>
                    <a:bodyPr/>
                    <a:lstStyle/>
                    <a:p>
                      <a:endParaRPr lang="en-US"/>
                    </a:p>
                  </a:txBody>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Negative</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Subject + cannot (can’t) + base verb</a:t>
                      </a:r>
                    </a:p>
                  </a:txBody>
                  <a:tcPr/>
                </a:tc>
                <a:extLst>
                  <a:ext uri="{0D108BD9-81ED-4DB2-BD59-A6C34878D82A}">
                    <a16:rowId xmlns:a16="http://schemas.microsoft.com/office/drawing/2014/main" val="425277875"/>
                  </a:ext>
                </a:extLst>
              </a:tr>
              <a:tr h="376839">
                <a:tc vMerge="1">
                  <a:txBody>
                    <a:bodyPr/>
                    <a:lstStyle/>
                    <a:p>
                      <a:endParaRPr lang="en-US"/>
                    </a:p>
                  </a:txBody>
                  <a:tcPr/>
                </a:tc>
                <a:tc>
                  <a:txBody>
                    <a:bodyPr/>
                    <a:lstStyle/>
                    <a:p>
                      <a:pPr algn="l"/>
                      <a:r>
                        <a:rPr kumimoji="0" lang="en-US" sz="1700" b="1" i="0" u="none" strike="noStrike" kern="1200" cap="none" spc="0" normalizeH="0" baseline="0" dirty="0">
                          <a:ln>
                            <a:noFill/>
                          </a:ln>
                          <a:solidFill>
                            <a:prstClr val="black"/>
                          </a:solidFill>
                          <a:effectLst/>
                          <a:uLnTx/>
                          <a:uFillTx/>
                          <a:latin typeface="Daytona" panose="020B0604030500040204" pitchFamily="34" charset="0"/>
                          <a:ea typeface="+mj-ea"/>
                          <a:cs typeface="+mj-cs"/>
                        </a:rPr>
                        <a:t>Question</a:t>
                      </a:r>
                    </a:p>
                  </a:txBody>
                  <a:tcPr/>
                </a:tc>
                <a:tc>
                  <a:txBody>
                    <a:bodyPr/>
                    <a:lstStyle/>
                    <a:p>
                      <a:pPr algn="l"/>
                      <a:r>
                        <a:rPr kumimoji="0" lang="en-US" sz="1800" b="0" i="0" u="none" strike="noStrike" kern="1200" cap="none" spc="0" normalizeH="0" baseline="0" dirty="0">
                          <a:ln>
                            <a:noFill/>
                          </a:ln>
                          <a:solidFill>
                            <a:srgbClr val="000000"/>
                          </a:solidFill>
                          <a:effectLst/>
                          <a:uLnTx/>
                          <a:uFillTx/>
                          <a:latin typeface="Daytona" panose="020B0604030500040204" pitchFamily="34" charset="0"/>
                          <a:ea typeface="+mn-ea"/>
                          <a:cs typeface="+mn-cs"/>
                        </a:rPr>
                        <a:t>     Can + Subject + base verb</a:t>
                      </a:r>
                    </a:p>
                  </a:txBody>
                  <a:tcPr/>
                </a:tc>
                <a:extLst>
                  <a:ext uri="{0D108BD9-81ED-4DB2-BD59-A6C34878D82A}">
                    <a16:rowId xmlns:a16="http://schemas.microsoft.com/office/drawing/2014/main" val="3880738493"/>
                  </a:ext>
                </a:extLst>
              </a:tr>
              <a:tr h="1664372">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Usage</a:t>
                      </a:r>
                    </a:p>
                  </a:txBody>
                  <a:tcP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chemeClr val="tx1"/>
                          </a:solidFill>
                          <a:effectLst/>
                          <a:uLnTx/>
                          <a:uFillTx/>
                          <a:latin typeface="Daytona" panose="020B0604030500040204" pitchFamily="34" charset="0"/>
                          <a:ea typeface="+mn-ea"/>
                          <a:cs typeface="+mn-cs"/>
                        </a:rPr>
                        <a:t>The modal verb </a:t>
                      </a:r>
                      <a:r>
                        <a:rPr kumimoji="0" lang="en-US" sz="2000" b="1" i="0" u="sng" strike="noStrike" kern="1200" cap="none" spc="0" normalizeH="0" baseline="0" noProof="0" dirty="0">
                          <a:ln>
                            <a:noFill/>
                          </a:ln>
                          <a:solidFill>
                            <a:schemeClr val="tx1"/>
                          </a:solidFill>
                          <a:effectLst/>
                          <a:uLnTx/>
                          <a:uFillTx/>
                          <a:latin typeface="Daytona,Bold"/>
                          <a:ea typeface="+mn-ea"/>
                          <a:cs typeface="+mn-cs"/>
                        </a:rPr>
                        <a:t>“can” </a:t>
                      </a:r>
                      <a:r>
                        <a:rPr kumimoji="0" lang="en-US" sz="2000" b="0" i="0" u="sng" strike="noStrike" kern="1200" cap="none" spc="0" normalizeH="0" baseline="0" noProof="0" dirty="0">
                          <a:ln>
                            <a:noFill/>
                          </a:ln>
                          <a:solidFill>
                            <a:schemeClr val="tx1"/>
                          </a:solidFill>
                          <a:effectLst/>
                          <a:uLnTx/>
                          <a:uFillTx/>
                          <a:latin typeface="Daytona" panose="020B0604030500040204" pitchFamily="34" charset="0"/>
                          <a:ea typeface="+mn-ea"/>
                          <a:cs typeface="+mn-cs"/>
                        </a:rPr>
                        <a:t>is used to express</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1.</a:t>
                      </a:r>
                      <a:r>
                        <a:rPr kumimoji="0" lang="en-US" sz="2000" b="1" i="0" u="none" strike="noStrike" kern="1200" cap="none" spc="0" normalizeH="0" baseline="0" noProof="0" dirty="0">
                          <a:ln>
                            <a:noFill/>
                          </a:ln>
                          <a:solidFill>
                            <a:schemeClr val="tx1"/>
                          </a:solidFill>
                          <a:effectLst/>
                          <a:uLnTx/>
                          <a:uFillTx/>
                          <a:latin typeface="Daytona,Bold"/>
                          <a:ea typeface="+mn-ea"/>
                          <a:cs typeface="+mn-cs"/>
                        </a:rPr>
                        <a:t>Ability </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 ( what someone is </a:t>
                      </a:r>
                      <a:r>
                        <a:rPr kumimoji="0" lang="en-US" sz="2000" b="0" i="0" u="none" strike="noStrike" kern="1200" cap="none" spc="0" normalizeH="0" baseline="0" noProof="0" dirty="0">
                          <a:ln>
                            <a:noFill/>
                          </a:ln>
                          <a:solidFill>
                            <a:schemeClr val="tx1"/>
                          </a:solidFill>
                          <a:effectLst/>
                          <a:uLnTx/>
                          <a:uFillTx/>
                          <a:latin typeface="TimesNewRomanPSMT"/>
                          <a:ea typeface="+mn-ea"/>
                          <a:cs typeface="+mn-cs"/>
                        </a:rPr>
                        <a:t>/</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isn’t able to do)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2.</a:t>
                      </a:r>
                      <a:r>
                        <a:rPr kumimoji="0" lang="en-US" sz="2000" b="1" i="0" u="none" strike="noStrike" kern="1200" cap="none" spc="0" normalizeH="0" baseline="0" noProof="0" dirty="0">
                          <a:ln>
                            <a:noFill/>
                          </a:ln>
                          <a:solidFill>
                            <a:schemeClr val="tx1"/>
                          </a:solidFill>
                          <a:effectLst/>
                          <a:uLnTx/>
                          <a:uFillTx/>
                          <a:latin typeface="Daytona,Bold"/>
                          <a:ea typeface="+mn-ea"/>
                          <a:cs typeface="+mn-cs"/>
                        </a:rPr>
                        <a:t>Permission </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 ( when someone is allowed to do something)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3.</a:t>
                      </a:r>
                      <a:r>
                        <a:rPr kumimoji="0" lang="en-US" sz="2000" b="1" i="0" u="none" strike="noStrike" kern="1200" cap="none" spc="0" normalizeH="0" baseline="0" noProof="0" dirty="0">
                          <a:ln>
                            <a:noFill/>
                          </a:ln>
                          <a:solidFill>
                            <a:schemeClr val="tx1"/>
                          </a:solidFill>
                          <a:effectLst/>
                          <a:uLnTx/>
                          <a:uFillTx/>
                          <a:latin typeface="Daytona,Bold"/>
                          <a:ea typeface="+mn-ea"/>
                          <a:cs typeface="+mn-cs"/>
                        </a:rPr>
                        <a:t>Possibility </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 when something is possible.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5.</a:t>
                      </a:r>
                      <a:r>
                        <a:rPr kumimoji="0" lang="en-US" sz="2000" b="1" i="0" u="none" strike="noStrike" kern="1200" cap="none" spc="0" normalizeH="0" baseline="0" noProof="0" dirty="0">
                          <a:ln>
                            <a:noFill/>
                          </a:ln>
                          <a:solidFill>
                            <a:schemeClr val="tx1"/>
                          </a:solidFill>
                          <a:effectLst/>
                          <a:uLnTx/>
                          <a:uFillTx/>
                          <a:latin typeface="Daytona,Bold"/>
                          <a:ea typeface="+mn-ea"/>
                          <a:cs typeface="+mn-cs"/>
                        </a:rPr>
                        <a:t>Requests or Offers </a:t>
                      </a:r>
                      <a:r>
                        <a:rPr kumimoji="0" lang="en-US" sz="2000" b="0" i="0" u="none" strike="noStrike" kern="1200" cap="none" spc="0" normalizeH="0" baseline="0" noProof="0" dirty="0">
                          <a:ln>
                            <a:noFill/>
                          </a:ln>
                          <a:solidFill>
                            <a:schemeClr val="tx1"/>
                          </a:solidFill>
                          <a:effectLst/>
                          <a:uLnTx/>
                          <a:uFillTx/>
                          <a:latin typeface="Daytona" panose="020B0604030500040204" pitchFamily="34" charset="0"/>
                          <a:ea typeface="+mn-ea"/>
                          <a:cs typeface="+mn-cs"/>
                        </a:rPr>
                        <a:t>– to ask or offer politely. </a:t>
                      </a:r>
                    </a:p>
                  </a:txBody>
                  <a:tcPr>
                    <a:solidFill>
                      <a:schemeClr val="tx1">
                        <a:lumMod val="65000"/>
                        <a:lumOff val="35000"/>
                        <a:alpha val="20000"/>
                      </a:schemeClr>
                    </a:solidFill>
                  </a:tcPr>
                </a:tc>
                <a:tc hMerge="1">
                  <a:txBody>
                    <a:bodyPr/>
                    <a:lstStyle/>
                    <a:p>
                      <a:endParaRPr lang="en-US"/>
                    </a:p>
                  </a:txBody>
                  <a:tcPr/>
                </a:tc>
                <a:extLst>
                  <a:ext uri="{0D108BD9-81ED-4DB2-BD59-A6C34878D82A}">
                    <a16:rowId xmlns:a16="http://schemas.microsoft.com/office/drawing/2014/main" val="2632704196"/>
                  </a:ext>
                </a:extLst>
              </a:tr>
              <a:tr h="1727178">
                <a:tc>
                  <a:txBody>
                    <a:bodyPr/>
                    <a:lstStyle/>
                    <a:p>
                      <a:r>
                        <a:rPr kumimoji="0" lang="en-US" sz="1800" b="1" i="0" u="none" strike="noStrike" kern="1200" cap="none" spc="0" normalizeH="0" baseline="0" dirty="0">
                          <a:ln>
                            <a:noFill/>
                          </a:ln>
                          <a:solidFill>
                            <a:srgbClr val="C00000"/>
                          </a:solidFill>
                          <a:effectLst/>
                          <a:uLnTx/>
                          <a:uFillTx/>
                          <a:latin typeface="Daytona" panose="020B0604030500040204" pitchFamily="34" charset="0"/>
                          <a:ea typeface="+mn-ea"/>
                          <a:cs typeface="Arial" panose="020B0604020202020204" pitchFamily="34" charset="0"/>
                        </a:rPr>
                        <a:t>Other examples</a:t>
                      </a:r>
                    </a:p>
                  </a:txBody>
                  <a:tcPr>
                    <a:solidFill>
                      <a:schemeClr val="bg1">
                        <a:lumMod val="85000"/>
                      </a:schemeClr>
                    </a:solidFill>
                  </a:tcPr>
                </a:tc>
                <a:tc gridSpan="2">
                  <a:txBody>
                    <a:bodyPr/>
                    <a:lstStyle/>
                    <a:p>
                      <a:r>
                        <a:rPr lang="en-US" sz="1800" b="1" i="0" u="none" strike="noStrike" baseline="0" dirty="0">
                          <a:solidFill>
                            <a:srgbClr val="000000"/>
                          </a:solidFill>
                          <a:latin typeface="Daytona" panose="020B0604030500040204" pitchFamily="34" charset="0"/>
                        </a:rPr>
                        <a:t>1</a:t>
                      </a:r>
                      <a:r>
                        <a:rPr lang="en-US" sz="2400" b="1" i="0" u="none" strike="noStrike" baseline="0" dirty="0">
                          <a:solidFill>
                            <a:srgbClr val="000000"/>
                          </a:solidFill>
                          <a:latin typeface="Daytona" panose="020B0604030500040204" pitchFamily="34" charset="0"/>
                        </a:rPr>
                        <a:t>. </a:t>
                      </a:r>
                      <a:r>
                        <a:rPr lang="en-US" sz="2000" b="0" i="0" u="none" strike="noStrike" baseline="0" dirty="0">
                          <a:solidFill>
                            <a:srgbClr val="000000"/>
                          </a:solidFill>
                          <a:latin typeface="Daytona" panose="020B0604030500040204" pitchFamily="34" charset="0"/>
                        </a:rPr>
                        <a:t>I </a:t>
                      </a:r>
                      <a:r>
                        <a:rPr lang="en-US" sz="2000" b="1" i="0" u="none" strike="noStrike" baseline="0" dirty="0">
                          <a:solidFill>
                            <a:srgbClr val="000000"/>
                          </a:solidFill>
                          <a:latin typeface="Daytona" panose="020B0604030500040204" pitchFamily="34" charset="0"/>
                        </a:rPr>
                        <a:t>can</a:t>
                      </a:r>
                      <a:r>
                        <a:rPr lang="en-US" sz="2000" b="0" i="0" u="none" strike="noStrike" baseline="0" dirty="0">
                          <a:solidFill>
                            <a:srgbClr val="000000"/>
                          </a:solidFill>
                          <a:latin typeface="Daytona" panose="020B0604030500040204" pitchFamily="34" charset="0"/>
                        </a:rPr>
                        <a:t> </a:t>
                      </a:r>
                      <a:r>
                        <a:rPr lang="en-US" sz="2000" b="1" i="0" u="none" strike="noStrike" baseline="0" dirty="0">
                          <a:solidFill>
                            <a:srgbClr val="000000"/>
                          </a:solidFill>
                          <a:latin typeface="Daytona" panose="020B0604030500040204" pitchFamily="34" charset="0"/>
                        </a:rPr>
                        <a:t>swim</a:t>
                      </a:r>
                      <a:r>
                        <a:rPr lang="en-US" sz="2000" b="0" i="0" u="none" strike="noStrike" baseline="0" dirty="0">
                          <a:solidFill>
                            <a:srgbClr val="000000"/>
                          </a:solidFill>
                          <a:latin typeface="Daytona" panose="020B0604030500040204" pitchFamily="34" charset="0"/>
                        </a:rPr>
                        <a:t> very fast.          He </a:t>
                      </a:r>
                      <a:r>
                        <a:rPr lang="en-US" sz="2000" b="1" i="0" u="none" strike="noStrike" baseline="0" dirty="0">
                          <a:solidFill>
                            <a:srgbClr val="000000"/>
                          </a:solidFill>
                          <a:latin typeface="Daytona" panose="020B0604030500040204" pitchFamily="34" charset="0"/>
                        </a:rPr>
                        <a:t>can’t speak</a:t>
                      </a:r>
                      <a:r>
                        <a:rPr lang="en-US" sz="2000" b="0" i="0" u="none" strike="noStrike" baseline="0" dirty="0">
                          <a:solidFill>
                            <a:srgbClr val="000000"/>
                          </a:solidFill>
                          <a:latin typeface="Daytona" panose="020B0604030500040204" pitchFamily="34" charset="0"/>
                        </a:rPr>
                        <a:t> a foreign language. </a:t>
                      </a:r>
                    </a:p>
                    <a:p>
                      <a:pPr algn="l"/>
                      <a:r>
                        <a:rPr kumimoji="0" lang="en-US" sz="2000" b="0" i="0" u="none" strike="noStrike" kern="1200" cap="none" spc="0" normalizeH="0" baseline="0" dirty="0">
                          <a:ln>
                            <a:noFill/>
                          </a:ln>
                          <a:solidFill>
                            <a:srgbClr val="000000"/>
                          </a:solidFill>
                          <a:effectLst/>
                          <a:uLnTx/>
                          <a:uFillTx/>
                          <a:latin typeface="Daytona" panose="020B0604030500040204" pitchFamily="34" charset="0"/>
                          <a:ea typeface="+mn-ea"/>
                          <a:cs typeface="+mn-cs"/>
                        </a:rPr>
                        <a:t>2. </a:t>
                      </a:r>
                      <a:r>
                        <a:rPr lang="en-US" sz="2000" b="0" i="0" u="none" strike="noStrike" kern="1200" baseline="0" dirty="0">
                          <a:solidFill>
                            <a:srgbClr val="000000"/>
                          </a:solidFill>
                          <a:latin typeface="Daytona" panose="020B0604030500040204" pitchFamily="34" charset="0"/>
                          <a:ea typeface="+mn-ea"/>
                          <a:cs typeface="+mn-cs"/>
                        </a:rPr>
                        <a:t>You </a:t>
                      </a:r>
                      <a:r>
                        <a:rPr lang="en-US" sz="2000" b="1" i="0" u="none" strike="noStrike" kern="1200" baseline="0" dirty="0">
                          <a:solidFill>
                            <a:srgbClr val="000000"/>
                          </a:solidFill>
                          <a:latin typeface="Daytona" panose="020B0604030500040204" pitchFamily="34" charset="0"/>
                          <a:ea typeface="+mn-ea"/>
                          <a:cs typeface="+mn-cs"/>
                        </a:rPr>
                        <a:t>can go </a:t>
                      </a:r>
                      <a:r>
                        <a:rPr lang="en-US" sz="2000" b="0" i="0" u="none" strike="noStrike" kern="1200" baseline="0" dirty="0">
                          <a:solidFill>
                            <a:srgbClr val="000000"/>
                          </a:solidFill>
                          <a:latin typeface="Daytona" panose="020B0604030500040204" pitchFamily="34" charset="0"/>
                          <a:ea typeface="+mn-ea"/>
                          <a:cs typeface="+mn-cs"/>
                        </a:rPr>
                        <a:t>out after you finish your homework. </a:t>
                      </a:r>
                    </a:p>
                    <a:p>
                      <a:pPr algn="l"/>
                      <a:r>
                        <a:rPr lang="en-US" sz="2000" b="0" i="0" u="none" strike="noStrike" kern="1200" baseline="0" dirty="0">
                          <a:solidFill>
                            <a:srgbClr val="000000"/>
                          </a:solidFill>
                          <a:latin typeface="Daytona" panose="020B0604030500040204" pitchFamily="34" charset="0"/>
                          <a:ea typeface="+mn-ea"/>
                          <a:cs typeface="+mn-cs"/>
                        </a:rPr>
                        <a:t>3. It </a:t>
                      </a:r>
                      <a:r>
                        <a:rPr lang="en-US" sz="2000" b="1" i="0" u="none" strike="noStrike" kern="1200" baseline="0" dirty="0">
                          <a:solidFill>
                            <a:srgbClr val="000000"/>
                          </a:solidFill>
                          <a:latin typeface="Daytona" panose="020B0604030500040204" pitchFamily="34" charset="0"/>
                          <a:ea typeface="+mn-ea"/>
                          <a:cs typeface="+mn-cs"/>
                        </a:rPr>
                        <a:t>can be </a:t>
                      </a:r>
                      <a:r>
                        <a:rPr lang="en-US" sz="2000" b="0" i="0" u="none" strike="noStrike" kern="1200" baseline="0" dirty="0">
                          <a:solidFill>
                            <a:srgbClr val="000000"/>
                          </a:solidFill>
                          <a:latin typeface="Daytona" panose="020B0604030500040204" pitchFamily="34" charset="0"/>
                          <a:ea typeface="+mn-ea"/>
                          <a:cs typeface="+mn-cs"/>
                        </a:rPr>
                        <a:t>foggy tomorrow. </a:t>
                      </a:r>
                    </a:p>
                    <a:p>
                      <a:pPr algn="l"/>
                      <a:r>
                        <a:rPr lang="en-US" sz="2000" b="0" i="0" u="none" strike="noStrike" kern="1200" baseline="0" dirty="0">
                          <a:solidFill>
                            <a:srgbClr val="000000"/>
                          </a:solidFill>
                          <a:latin typeface="Daytona" panose="020B0604030500040204" pitchFamily="34" charset="0"/>
                          <a:ea typeface="+mn-ea"/>
                          <a:cs typeface="+mn-cs"/>
                        </a:rPr>
                        <a:t>4. </a:t>
                      </a:r>
                      <a:r>
                        <a:rPr lang="en-US" sz="2000" b="1" i="0" u="none" strike="noStrike" baseline="0" dirty="0">
                          <a:solidFill>
                            <a:srgbClr val="000000"/>
                          </a:solidFill>
                          <a:latin typeface="Daytona" panose="020B0604030500040204" pitchFamily="34" charset="0"/>
                        </a:rPr>
                        <a:t>Can</a:t>
                      </a:r>
                      <a:r>
                        <a:rPr lang="en-US" sz="2000" b="0" i="0" u="none" strike="noStrike" baseline="0" dirty="0">
                          <a:solidFill>
                            <a:srgbClr val="000000"/>
                          </a:solidFill>
                          <a:latin typeface="Daytona" panose="020B0604030500040204" pitchFamily="34" charset="0"/>
                        </a:rPr>
                        <a:t> you </a:t>
                      </a:r>
                      <a:r>
                        <a:rPr lang="en-US" sz="2000" b="1" i="0" u="none" strike="noStrike" baseline="0" dirty="0">
                          <a:solidFill>
                            <a:srgbClr val="000000"/>
                          </a:solidFill>
                          <a:latin typeface="Daytona" panose="020B0604030500040204" pitchFamily="34" charset="0"/>
                        </a:rPr>
                        <a:t>help</a:t>
                      </a:r>
                      <a:r>
                        <a:rPr lang="en-US" sz="2000" b="0" i="0" u="none" strike="noStrike" baseline="0" dirty="0">
                          <a:solidFill>
                            <a:srgbClr val="000000"/>
                          </a:solidFill>
                          <a:latin typeface="Daytona" panose="020B0604030500040204" pitchFamily="34" charset="0"/>
                        </a:rPr>
                        <a:t> me answer this question, please?</a:t>
                      </a:r>
                    </a:p>
                    <a:p>
                      <a:pPr algn="l"/>
                      <a:r>
                        <a:rPr lang="en-US" sz="2000" b="0" i="0" u="none" strike="noStrike" baseline="0" dirty="0">
                          <a:solidFill>
                            <a:srgbClr val="000000"/>
                          </a:solidFill>
                          <a:latin typeface="Daytona" panose="020B0604030500040204" pitchFamily="34" charset="0"/>
                        </a:rPr>
                        <a:t>    </a:t>
                      </a:r>
                      <a:r>
                        <a:rPr lang="en-US" sz="2000" b="1" i="0" u="none" strike="noStrike" baseline="0" dirty="0">
                          <a:solidFill>
                            <a:srgbClr val="000000"/>
                          </a:solidFill>
                          <a:latin typeface="Daytona" panose="020B0604030500040204" pitchFamily="34" charset="0"/>
                        </a:rPr>
                        <a:t>Can </a:t>
                      </a:r>
                      <a:r>
                        <a:rPr lang="en-US" sz="2000" b="0" i="0" u="none" strike="noStrike" baseline="0" dirty="0">
                          <a:solidFill>
                            <a:srgbClr val="000000"/>
                          </a:solidFill>
                          <a:latin typeface="Daytona" panose="020B0604030500040204" pitchFamily="34" charset="0"/>
                        </a:rPr>
                        <a:t>I </a:t>
                      </a:r>
                      <a:r>
                        <a:rPr lang="en-US" sz="2000" b="1" i="0" u="none" strike="noStrike" baseline="0" dirty="0">
                          <a:solidFill>
                            <a:srgbClr val="000000"/>
                          </a:solidFill>
                          <a:latin typeface="Daytona" panose="020B0604030500040204" pitchFamily="34" charset="0"/>
                        </a:rPr>
                        <a:t>bring </a:t>
                      </a:r>
                      <a:r>
                        <a:rPr lang="en-US" sz="2000" b="0" i="0" u="none" strike="noStrike" baseline="0" dirty="0">
                          <a:solidFill>
                            <a:srgbClr val="000000"/>
                          </a:solidFill>
                          <a:latin typeface="Daytona" panose="020B0604030500040204" pitchFamily="34" charset="0"/>
                        </a:rPr>
                        <a:t>you something to drink?</a:t>
                      </a:r>
                    </a:p>
                  </a:txBody>
                  <a:tcPr/>
                </a:tc>
                <a:tc hMerge="1">
                  <a:txBody>
                    <a:bodyPr/>
                    <a:lstStyle/>
                    <a:p>
                      <a:endParaRPr lang="en-US"/>
                    </a:p>
                  </a:txBody>
                  <a:tcPr/>
                </a:tc>
                <a:extLst>
                  <a:ext uri="{0D108BD9-81ED-4DB2-BD59-A6C34878D82A}">
                    <a16:rowId xmlns:a16="http://schemas.microsoft.com/office/drawing/2014/main" val="3924001157"/>
                  </a:ext>
                </a:extLst>
              </a:tr>
            </a:tbl>
          </a:graphicData>
        </a:graphic>
      </p:graphicFrame>
      <p:sp>
        <p:nvSpPr>
          <p:cNvPr id="5" name="TextBox 4">
            <a:extLst>
              <a:ext uri="{FF2B5EF4-FFF2-40B4-BE49-F238E27FC236}">
                <a16:creationId xmlns:a16="http://schemas.microsoft.com/office/drawing/2014/main" id="{9FC35FDC-F25F-0F3D-BC8F-D65851FA42D1}"/>
              </a:ext>
            </a:extLst>
          </p:cNvPr>
          <p:cNvSpPr txBox="1"/>
          <p:nvPr/>
        </p:nvSpPr>
        <p:spPr>
          <a:xfrm>
            <a:off x="634181" y="103920"/>
            <a:ext cx="3613354" cy="523220"/>
          </a:xfrm>
          <a:prstGeom prst="rect">
            <a:avLst/>
          </a:prstGeom>
          <a:solidFill>
            <a:schemeClr val="accent2">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ongenial SemiBold" panose="02000503040000020004" pitchFamily="2" charset="0"/>
                <a:ea typeface="+mn-ea"/>
                <a:cs typeface="+mn-cs"/>
              </a:rPr>
              <a:t>Modal Verbs “ Can”</a:t>
            </a:r>
          </a:p>
        </p:txBody>
      </p:sp>
    </p:spTree>
    <p:extLst>
      <p:ext uri="{BB962C8B-B14F-4D97-AF65-F5344CB8AC3E}">
        <p14:creationId xmlns:p14="http://schemas.microsoft.com/office/powerpoint/2010/main" val="406004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C72BB-CF43-B158-15F1-4319F64D5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02B53E-41C4-6D38-6722-A494BA8D801B}"/>
              </a:ext>
            </a:extLst>
          </p:cNvPr>
          <p:cNvSpPr>
            <a:spLocks noGrp="1"/>
          </p:cNvSpPr>
          <p:nvPr>
            <p:ph type="title"/>
          </p:nvPr>
        </p:nvSpPr>
        <p:spPr>
          <a:xfrm>
            <a:off x="542412" y="218343"/>
            <a:ext cx="5061975" cy="505030"/>
          </a:xfrm>
        </p:spPr>
        <p:txBody>
          <a:bodyPr>
            <a:noAutofit/>
          </a:bodyPr>
          <a:lstStyle/>
          <a:p>
            <a:r>
              <a:rPr lang="en-US" sz="2400" dirty="0">
                <a:solidFill>
                  <a:srgbClr val="C00000"/>
                </a:solidFill>
                <a:latin typeface="Congenial SemiBold" panose="02000503040000020004" pitchFamily="2" charset="0"/>
              </a:rPr>
              <a:t>Practice (Modal Verbs “ Can” ) </a:t>
            </a:r>
          </a:p>
        </p:txBody>
      </p:sp>
      <p:graphicFrame>
        <p:nvGraphicFramePr>
          <p:cNvPr id="6" name="Table 5">
            <a:extLst>
              <a:ext uri="{FF2B5EF4-FFF2-40B4-BE49-F238E27FC236}">
                <a16:creationId xmlns:a16="http://schemas.microsoft.com/office/drawing/2014/main" id="{2F67EDEC-8921-FC05-8BD0-36DE8E5D88FD}"/>
              </a:ext>
            </a:extLst>
          </p:cNvPr>
          <p:cNvGraphicFramePr>
            <a:graphicFrameLocks noGrp="1"/>
          </p:cNvGraphicFramePr>
          <p:nvPr>
            <p:extLst>
              <p:ext uri="{D42A27DB-BD31-4B8C-83A1-F6EECF244321}">
                <p14:modId xmlns:p14="http://schemas.microsoft.com/office/powerpoint/2010/main" val="1825809546"/>
              </p:ext>
            </p:extLst>
          </p:nvPr>
        </p:nvGraphicFramePr>
        <p:xfrm>
          <a:off x="542412" y="940891"/>
          <a:ext cx="11330040" cy="5698766"/>
        </p:xfrm>
        <a:graphic>
          <a:graphicData uri="http://schemas.openxmlformats.org/drawingml/2006/table">
            <a:tbl>
              <a:tblPr firstRow="1" bandRow="1">
                <a:tableStyleId>{D27102A9-8310-4765-A935-A1911B00CA55}</a:tableStyleId>
              </a:tblPr>
              <a:tblGrid>
                <a:gridCol w="5665020">
                  <a:extLst>
                    <a:ext uri="{9D8B030D-6E8A-4147-A177-3AD203B41FA5}">
                      <a16:colId xmlns:a16="http://schemas.microsoft.com/office/drawing/2014/main" val="1994957670"/>
                    </a:ext>
                  </a:extLst>
                </a:gridCol>
                <a:gridCol w="5665020">
                  <a:extLst>
                    <a:ext uri="{9D8B030D-6E8A-4147-A177-3AD203B41FA5}">
                      <a16:colId xmlns:a16="http://schemas.microsoft.com/office/drawing/2014/main" val="1131630853"/>
                    </a:ext>
                  </a:extLst>
                </a:gridCol>
              </a:tblGrid>
              <a:tr h="2700720">
                <a:tc>
                  <a:txBody>
                    <a:bodyPr/>
                    <a:lstStyle/>
                    <a:p>
                      <a:pPr>
                        <a:lnSpc>
                          <a:spcPct val="200000"/>
                        </a:lnSpc>
                      </a:pPr>
                      <a:r>
                        <a:rPr lang="en-US" sz="1800" b="0" i="0" u="none" strike="noStrike" baseline="0" dirty="0">
                          <a:solidFill>
                            <a:srgbClr val="000000"/>
                          </a:solidFill>
                          <a:latin typeface="Daytona" panose="020B0604030500040204" pitchFamily="34" charset="0"/>
                        </a:rPr>
                        <a:t>_________ you help me carry these bags, please? </a:t>
                      </a:r>
                      <a:br>
                        <a:rPr lang="en-US" b="0" dirty="0">
                          <a:latin typeface="Daytona" panose="020B0604030500040204" pitchFamily="34" charset="0"/>
                        </a:rPr>
                      </a:br>
                      <a:r>
                        <a:rPr lang="en-US" b="0" dirty="0">
                          <a:latin typeface="Daytona" panose="020B0604030500040204" pitchFamily="34" charset="0"/>
                        </a:rPr>
                        <a:t>a) Do</a:t>
                      </a:r>
                      <a:br>
                        <a:rPr lang="en-US" b="0" dirty="0">
                          <a:latin typeface="Daytona" panose="020B0604030500040204" pitchFamily="34" charset="0"/>
                        </a:rPr>
                      </a:br>
                      <a:r>
                        <a:rPr lang="en-US" b="0" dirty="0">
                          <a:latin typeface="Daytona" panose="020B0604030500040204" pitchFamily="34" charset="0"/>
                        </a:rPr>
                        <a:t>b) Can</a:t>
                      </a:r>
                      <a:br>
                        <a:rPr lang="en-US" b="0" dirty="0">
                          <a:latin typeface="Daytona" panose="020B0604030500040204" pitchFamily="34" charset="0"/>
                        </a:rPr>
                      </a:br>
                      <a:r>
                        <a:rPr lang="en-US" b="0" dirty="0">
                          <a:latin typeface="Daytona" panose="020B0604030500040204" pitchFamily="34" charset="0"/>
                        </a:rPr>
                        <a:t>c) May</a:t>
                      </a:r>
                    </a:p>
                  </a:txBody>
                  <a:tcPr>
                    <a:solidFill>
                      <a:schemeClr val="tx2">
                        <a:lumMod val="10000"/>
                        <a:lumOff val="9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He’s only two years old, so he __________ read yet.</a:t>
                      </a:r>
                    </a:p>
                    <a:p>
                      <a:pPr>
                        <a:lnSpc>
                          <a:spcPct val="200000"/>
                        </a:lnSpc>
                      </a:pPr>
                      <a:r>
                        <a:rPr lang="en-US" sz="1800" b="0" kern="1200" dirty="0">
                          <a:solidFill>
                            <a:schemeClr val="tx1"/>
                          </a:solidFill>
                          <a:latin typeface="Daytona" panose="020B0604030500040204" pitchFamily="34" charset="0"/>
                          <a:ea typeface="+mn-ea"/>
                          <a:cs typeface="+mn-cs"/>
                        </a:rPr>
                        <a:t>a) can</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could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can’t</a:t>
                      </a:r>
                    </a:p>
                  </a:txBody>
                  <a:tcPr>
                    <a:solidFill>
                      <a:schemeClr val="tx2">
                        <a:lumMod val="10000"/>
                        <a:lumOff val="90000"/>
                      </a:schemeClr>
                    </a:solidFill>
                  </a:tcPr>
                </a:tc>
                <a:extLst>
                  <a:ext uri="{0D108BD9-81ED-4DB2-BD59-A6C34878D82A}">
                    <a16:rowId xmlns:a16="http://schemas.microsoft.com/office/drawing/2014/main" val="1185208971"/>
                  </a:ext>
                </a:extLst>
              </a:tr>
              <a:tr h="2998046">
                <a:tc>
                  <a:txBody>
                    <a:bodyPr/>
                    <a:lstStyle/>
                    <a:p>
                      <a:pPr>
                        <a:lnSpc>
                          <a:spcPct val="150000"/>
                        </a:lnSpc>
                      </a:pPr>
                      <a:r>
                        <a:rPr lang="en-US" sz="1800" b="0" kern="1200" dirty="0">
                          <a:solidFill>
                            <a:schemeClr val="tx1"/>
                          </a:solidFill>
                          <a:latin typeface="Daytona" panose="020B0604030500040204" pitchFamily="34" charset="0"/>
                          <a:ea typeface="+mn-ea"/>
                          <a:cs typeface="+mn-cs"/>
                        </a:rPr>
                        <a:t>__________ I use your phone for a moment?</a:t>
                      </a:r>
                    </a:p>
                    <a:p>
                      <a:pPr>
                        <a:lnSpc>
                          <a:spcPct val="150000"/>
                        </a:lnSpc>
                      </a:pPr>
                      <a:endParaRPr lang="en-US" sz="1800" b="0" kern="1200" dirty="0">
                        <a:solidFill>
                          <a:schemeClr val="tx1"/>
                        </a:solidFill>
                        <a:latin typeface="Daytona" panose="020B0604030500040204" pitchFamily="34" charset="0"/>
                        <a:ea typeface="+mn-ea"/>
                        <a:cs typeface="+mn-cs"/>
                      </a:endParaRPr>
                    </a:p>
                    <a:p>
                      <a:pPr>
                        <a:lnSpc>
                          <a:spcPct val="200000"/>
                        </a:lnSpc>
                      </a:pPr>
                      <a:r>
                        <a:rPr lang="en-US" sz="1800" b="0" kern="1200" dirty="0">
                          <a:solidFill>
                            <a:schemeClr val="tx1"/>
                          </a:solidFill>
                          <a:latin typeface="Daytona" panose="020B0604030500040204" pitchFamily="34" charset="0"/>
                          <a:ea typeface="+mn-ea"/>
                          <a:cs typeface="+mn-cs"/>
                        </a:rPr>
                        <a:t>a) Could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Can’t</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Can</a:t>
                      </a:r>
                    </a:p>
                  </a:txBody>
                  <a:tcPr>
                    <a:solidFill>
                      <a:schemeClr val="accent6">
                        <a:lumMod val="60000"/>
                        <a:lumOff val="40000"/>
                        <a:alpha val="20000"/>
                      </a:schemeClr>
                    </a:solidFill>
                  </a:tcPr>
                </a:tc>
                <a:tc>
                  <a:txBody>
                    <a:bodyPr/>
                    <a:lstStyle/>
                    <a:p>
                      <a:pPr>
                        <a:lnSpc>
                          <a:spcPct val="150000"/>
                        </a:lnSpc>
                      </a:pPr>
                      <a:r>
                        <a:rPr lang="en-US" sz="1800" b="0" kern="1200" dirty="0">
                          <a:solidFill>
                            <a:schemeClr val="tx1"/>
                          </a:solidFill>
                          <a:latin typeface="Daytona" panose="020B0604030500040204" pitchFamily="34" charset="0"/>
                          <a:ea typeface="+mn-ea"/>
                          <a:cs typeface="+mn-cs"/>
                        </a:rPr>
                        <a:t>Very soon, people _______use flying taxis to commute to work.</a:t>
                      </a:r>
                    </a:p>
                    <a:p>
                      <a:pPr>
                        <a:lnSpc>
                          <a:spcPct val="200000"/>
                        </a:lnSpc>
                      </a:pPr>
                      <a:br>
                        <a:rPr lang="en-US" sz="7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a) can</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b) could</a:t>
                      </a:r>
                      <a:br>
                        <a:rPr lang="en-US" sz="1800" b="0" kern="1200" dirty="0">
                          <a:solidFill>
                            <a:schemeClr val="tx1"/>
                          </a:solidFill>
                          <a:latin typeface="Daytona" panose="020B0604030500040204" pitchFamily="34" charset="0"/>
                          <a:ea typeface="+mn-ea"/>
                          <a:cs typeface="+mn-cs"/>
                        </a:rPr>
                      </a:br>
                      <a:r>
                        <a:rPr lang="en-US" sz="1800" b="0" kern="1200" dirty="0">
                          <a:solidFill>
                            <a:schemeClr val="tx1"/>
                          </a:solidFill>
                          <a:latin typeface="Daytona" panose="020B0604030500040204" pitchFamily="34" charset="0"/>
                          <a:ea typeface="+mn-ea"/>
                          <a:cs typeface="+mn-cs"/>
                        </a:rPr>
                        <a:t>c) won’t</a:t>
                      </a:r>
                    </a:p>
                  </a:txBody>
                  <a:tcPr>
                    <a:solidFill>
                      <a:schemeClr val="accent6">
                        <a:lumMod val="60000"/>
                        <a:lumOff val="40000"/>
                        <a:alpha val="20000"/>
                      </a:schemeClr>
                    </a:solidFill>
                  </a:tcPr>
                </a:tc>
                <a:extLst>
                  <a:ext uri="{0D108BD9-81ED-4DB2-BD59-A6C34878D82A}">
                    <a16:rowId xmlns:a16="http://schemas.microsoft.com/office/drawing/2014/main" val="2688967201"/>
                  </a:ext>
                </a:extLst>
              </a:tr>
            </a:tbl>
          </a:graphicData>
        </a:graphic>
      </p:graphicFrame>
      <p:pic>
        <p:nvPicPr>
          <p:cNvPr id="8" name="Picture 7" descr="A green check mark in a circle&#10;&#10;AI-generated content may be incorrect.">
            <a:extLst>
              <a:ext uri="{FF2B5EF4-FFF2-40B4-BE49-F238E27FC236}">
                <a16:creationId xmlns:a16="http://schemas.microsoft.com/office/drawing/2014/main" id="{3D4340C6-BC5C-E737-24B1-170C34E8A7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3696" y="2168012"/>
            <a:ext cx="480129" cy="480129"/>
          </a:xfrm>
          <a:prstGeom prst="rect">
            <a:avLst/>
          </a:prstGeom>
        </p:spPr>
      </p:pic>
      <p:pic>
        <p:nvPicPr>
          <p:cNvPr id="9" name="Picture 8" descr="A green check mark in a circle&#10;&#10;AI-generated content may be incorrect.">
            <a:extLst>
              <a:ext uri="{FF2B5EF4-FFF2-40B4-BE49-F238E27FC236}">
                <a16:creationId xmlns:a16="http://schemas.microsoft.com/office/drawing/2014/main" id="{55D78496-B091-3F7F-6CC7-18FE376CC6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4146" y="4802800"/>
            <a:ext cx="480129" cy="480129"/>
          </a:xfrm>
          <a:prstGeom prst="rect">
            <a:avLst/>
          </a:prstGeom>
        </p:spPr>
      </p:pic>
      <p:pic>
        <p:nvPicPr>
          <p:cNvPr id="10" name="Picture 9" descr="A green check mark in a circle&#10;&#10;AI-generated content may be incorrect.">
            <a:extLst>
              <a:ext uri="{FF2B5EF4-FFF2-40B4-BE49-F238E27FC236}">
                <a16:creationId xmlns:a16="http://schemas.microsoft.com/office/drawing/2014/main" id="{BBEC2BBC-0D6B-A72A-A181-BFDBFC9197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7582" y="5734125"/>
            <a:ext cx="480129" cy="480129"/>
          </a:xfrm>
          <a:prstGeom prst="rect">
            <a:avLst/>
          </a:prstGeom>
        </p:spPr>
      </p:pic>
      <p:pic>
        <p:nvPicPr>
          <p:cNvPr id="11" name="Picture 10" descr="A green check mark in a circle&#10;&#10;AI-generated content may be incorrect.">
            <a:extLst>
              <a:ext uri="{FF2B5EF4-FFF2-40B4-BE49-F238E27FC236}">
                <a16:creationId xmlns:a16="http://schemas.microsoft.com/office/drawing/2014/main" id="{02837C94-4AA9-FDC2-3298-D8B1E1950F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4210" y="2964634"/>
            <a:ext cx="480129" cy="480129"/>
          </a:xfrm>
          <a:prstGeom prst="rect">
            <a:avLst/>
          </a:prstGeom>
        </p:spPr>
      </p:pic>
    </p:spTree>
    <p:extLst>
      <p:ext uri="{BB962C8B-B14F-4D97-AF65-F5344CB8AC3E}">
        <p14:creationId xmlns:p14="http://schemas.microsoft.com/office/powerpoint/2010/main" val="365560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901</TotalTime>
  <Words>3078</Words>
  <Application>Microsoft Office PowerPoint</Application>
  <PresentationFormat>Widescreen</PresentationFormat>
  <Paragraphs>429</Paragraphs>
  <Slides>27</Slides>
  <Notes>5</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27</vt:i4>
      </vt:variant>
    </vt:vector>
  </HeadingPairs>
  <TitlesOfParts>
    <vt:vector size="43" baseType="lpstr">
      <vt:lpstr>Aptos</vt:lpstr>
      <vt:lpstr>Aptos Display</vt:lpstr>
      <vt:lpstr>Arial</vt:lpstr>
      <vt:lpstr>Calibri</vt:lpstr>
      <vt:lpstr>Cambria</vt:lpstr>
      <vt:lpstr>Congenial</vt:lpstr>
      <vt:lpstr>Congenial Black</vt:lpstr>
      <vt:lpstr>Congenial SemiBold</vt:lpstr>
      <vt:lpstr>Daytona</vt:lpstr>
      <vt:lpstr>Daytona,Bold</vt:lpstr>
      <vt:lpstr>Monotype Corsiva</vt:lpstr>
      <vt:lpstr>Segoe UI Emoji</vt:lpstr>
      <vt:lpstr>TimesNewRomanPSMT</vt:lpstr>
      <vt:lpstr>Univers</vt:lpstr>
      <vt:lpstr>Office Theme</vt:lpstr>
      <vt:lpstr>1_Office Theme</vt:lpstr>
      <vt:lpstr>Quick EOT 1 Exam Review</vt:lpstr>
      <vt:lpstr>Vocabulary</vt:lpstr>
      <vt:lpstr>PowerPoint Presentation</vt:lpstr>
      <vt:lpstr>PowerPoint Presentation</vt:lpstr>
      <vt:lpstr>Grammar</vt:lpstr>
      <vt:lpstr>PowerPoint Presentation</vt:lpstr>
      <vt:lpstr>Practice  (Future Tense : Going to )</vt:lpstr>
      <vt:lpstr>PowerPoint Presentation</vt:lpstr>
      <vt:lpstr>Practice (Modal Verbs “ Can” ) </vt:lpstr>
      <vt:lpstr>PowerPoint Presentation</vt:lpstr>
      <vt:lpstr>Practice (Modal Verbs  “Should” )   </vt:lpstr>
      <vt:lpstr>PowerPoint Presentation</vt:lpstr>
      <vt:lpstr>Practice (Compound Adjectives)   </vt:lpstr>
      <vt:lpstr>PowerPoint Presentation</vt:lpstr>
      <vt:lpstr>Practice (Compound Adjectives)   </vt:lpstr>
      <vt:lpstr>PowerPoint Presentation</vt:lpstr>
      <vt:lpstr>Practice (Modal Verbs : Should )   </vt:lpstr>
      <vt:lpstr>Writing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Mohammed Ali  Hassan</dc:creator>
  <cp:lastModifiedBy>Ali Mohammed Ali  Hassan</cp:lastModifiedBy>
  <cp:revision>13</cp:revision>
  <dcterms:created xsi:type="dcterms:W3CDTF">2025-11-22T07:54:36Z</dcterms:created>
  <dcterms:modified xsi:type="dcterms:W3CDTF">2025-11-24T12:16:50Z</dcterms:modified>
</cp:coreProperties>
</file>