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89" r:id="rId4"/>
    <p:sldId id="290" r:id="rId5"/>
    <p:sldId id="258" r:id="rId6"/>
    <p:sldId id="291" r:id="rId7"/>
    <p:sldId id="259" r:id="rId8"/>
    <p:sldId id="260" r:id="rId9"/>
    <p:sldId id="261" r:id="rId10"/>
    <p:sldId id="262" r:id="rId11"/>
    <p:sldId id="264" r:id="rId12"/>
    <p:sldId id="292" r:id="rId13"/>
    <p:sldId id="265" r:id="rId14"/>
    <p:sldId id="266" r:id="rId15"/>
    <p:sldId id="293" r:id="rId16"/>
    <p:sldId id="270" r:id="rId17"/>
    <p:sldId id="268" r:id="rId18"/>
    <p:sldId id="271" r:id="rId19"/>
    <p:sldId id="294" r:id="rId20"/>
    <p:sldId id="295" r:id="rId21"/>
    <p:sldId id="296" r:id="rId22"/>
    <p:sldId id="297" r:id="rId23"/>
    <p:sldId id="298" r:id="rId24"/>
    <p:sldId id="272" r:id="rId25"/>
    <p:sldId id="273" r:id="rId26"/>
    <p:sldId id="279" r:id="rId27"/>
    <p:sldId id="280" r:id="rId28"/>
    <p:sldId id="281" r:id="rId29"/>
    <p:sldId id="282" r:id="rId30"/>
    <p:sldId id="283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8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4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5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0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8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0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2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6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2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7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0095-CF71-4153-BC53-B47C8DF312E0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8F6B0-216D-4541-90FF-D380DADB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3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emf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emf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em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.emf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2.emf" /><Relationship Id="rId4" Type="http://schemas.openxmlformats.org/officeDocument/2006/relationships/image" Target="../media/image11.emf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.emf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6.emf" /><Relationship Id="rId4" Type="http://schemas.openxmlformats.org/officeDocument/2006/relationships/image" Target="../media/image15.emf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 /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1.emf" /><Relationship Id="rId4" Type="http://schemas.openxmlformats.org/officeDocument/2006/relationships/image" Target="../media/image20.emf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3.emf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 /><Relationship Id="rId2" Type="http://schemas.openxmlformats.org/officeDocument/2006/relationships/image" Target="../media/image24.emf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 /><Relationship Id="rId2" Type="http://schemas.openxmlformats.org/officeDocument/2006/relationships/image" Target="../media/image25.emf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 /><Relationship Id="rId2" Type="http://schemas.openxmlformats.org/officeDocument/2006/relationships/image" Target="../media/image27.emf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9.emf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1.emf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0.emf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4.emf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4.emf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7.emf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9.emf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9.emf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9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46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5060" y="2874168"/>
            <a:ext cx="7534141" cy="1384949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ar-AE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الجملة الاسمية </a:t>
            </a:r>
            <a:endParaRPr 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326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858" y="313609"/>
            <a:ext cx="3013657" cy="78109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rtl="1"/>
            <a:r>
              <a:rPr lang="ar-AE" b="1" dirty="0">
                <a:solidFill>
                  <a:schemeClr val="accent1">
                    <a:lumMod val="75000"/>
                  </a:schemeClr>
                </a:solidFill>
              </a:rPr>
              <a:t>نواتج التعلم :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594" y="1248846"/>
            <a:ext cx="6037664" cy="5264491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marL="0" indent="0" algn="r" rtl="1">
              <a:buNone/>
            </a:pPr>
            <a:endParaRPr lang="ar-AE" sz="300" b="1" dirty="0">
              <a:solidFill>
                <a:srgbClr val="FFFF00"/>
              </a:solidFill>
            </a:endParaRP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b="1" dirty="0">
                <a:solidFill>
                  <a:srgbClr val="FFFF00"/>
                </a:solidFill>
              </a:rPr>
              <a:t> </a:t>
            </a:r>
            <a:r>
              <a:rPr lang="ar-AE" sz="3200" b="1" dirty="0">
                <a:solidFill>
                  <a:srgbClr val="FFFF00"/>
                </a:solidFill>
              </a:rPr>
              <a:t>يتذكر الطالب أنواع الكلمة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يميز بين الاسم والفعل والحرف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يصوغ جملا اسمية وفعلية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يحدد ركني الجمة الاسمية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يعدد أنواع المبتدأ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يستخرج الخبر ويحدد نوعه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يتعرف مواضع تقديم الخبر على المبتدأ </a:t>
            </a:r>
          </a:p>
          <a:p>
            <a:pPr marL="0" indent="0" algn="r" rtl="1">
              <a:lnSpc>
                <a:spcPts val="5000"/>
              </a:lnSpc>
              <a:spcBef>
                <a:spcPts val="0"/>
              </a:spcBef>
            </a:pPr>
            <a:r>
              <a:rPr lang="ar-AE" sz="3200" b="1" dirty="0">
                <a:solidFill>
                  <a:srgbClr val="FFFF00"/>
                </a:solidFill>
              </a:rPr>
              <a:t> يتعرف مواضع حذف المبتدأ 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8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2" y="365126"/>
            <a:ext cx="2405576" cy="106978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 rtl="1"/>
            <a:r>
              <a:rPr lang="ar-AE" b="1" dirty="0">
                <a:solidFill>
                  <a:schemeClr val="bg1"/>
                </a:solidFill>
              </a:rPr>
              <a:t>أنواع الكلام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ecagon 3"/>
          <p:cNvSpPr/>
          <p:nvPr/>
        </p:nvSpPr>
        <p:spPr>
          <a:xfrm>
            <a:off x="9720776" y="196631"/>
            <a:ext cx="1547446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اسم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Decagon 4"/>
          <p:cNvSpPr/>
          <p:nvPr/>
        </p:nvSpPr>
        <p:spPr>
          <a:xfrm>
            <a:off x="5251923" y="1603399"/>
            <a:ext cx="1547446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FF00"/>
                </a:solidFill>
              </a:rPr>
              <a:t>حرف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Decagon 5"/>
          <p:cNvSpPr/>
          <p:nvPr/>
        </p:nvSpPr>
        <p:spPr>
          <a:xfrm>
            <a:off x="1134787" y="196630"/>
            <a:ext cx="1547446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FF00"/>
                </a:solidFill>
              </a:rPr>
              <a:t>فعل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251924" y="3178661"/>
            <a:ext cx="1303622" cy="129486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AE" sz="2800" b="1" dirty="0"/>
              <a:t>من </a:t>
            </a:r>
          </a:p>
          <a:p>
            <a:pPr algn="ctr" rtl="1"/>
            <a:r>
              <a:rPr lang="ar-AE" sz="2800" b="1" dirty="0"/>
              <a:t>إلى </a:t>
            </a:r>
          </a:p>
          <a:p>
            <a:pPr algn="ctr" rtl="1"/>
            <a:r>
              <a:rPr lang="ar-AE" sz="2800" b="1" dirty="0"/>
              <a:t>إن</a:t>
            </a:r>
            <a:endParaRPr lang="en-US" sz="28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66092" y="1885061"/>
            <a:ext cx="1064424" cy="1505253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00000"/>
              </a:lnSpc>
            </a:pPr>
            <a:r>
              <a:rPr lang="ar-AE" sz="2800" b="1" dirty="0"/>
              <a:t>كتب </a:t>
            </a:r>
          </a:p>
          <a:p>
            <a:pPr algn="ctr" rtl="1">
              <a:lnSpc>
                <a:spcPct val="100000"/>
              </a:lnSpc>
            </a:pPr>
            <a:r>
              <a:rPr lang="ar-AE" sz="2800" b="1" dirty="0"/>
              <a:t>يسمع </a:t>
            </a:r>
          </a:p>
          <a:p>
            <a:pPr algn="ctr" rtl="1">
              <a:lnSpc>
                <a:spcPct val="100000"/>
              </a:lnSpc>
            </a:pPr>
            <a:r>
              <a:rPr lang="ar-AE" sz="2800" b="1" dirty="0"/>
              <a:t>اخرج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03656" y="1870355"/>
            <a:ext cx="1322363" cy="151995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/>
              <a:t>محمد 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حديقة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حرية </a:t>
            </a:r>
            <a:endParaRPr lang="en-US" sz="28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467556" y="3516119"/>
            <a:ext cx="2194561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علامات الاسم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945859" y="4261871"/>
            <a:ext cx="1322363" cy="2264899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/>
              <a:t>الجر 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التنوين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النداء 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ال 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ة</a:t>
            </a:r>
            <a:endParaRPr lang="en-US" sz="2800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56484" y="3516119"/>
            <a:ext cx="2194561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علامات الفعل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56485" y="4261871"/>
            <a:ext cx="1800666" cy="2264899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/>
              <a:t>يقبل كلا من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أدوات النصب</a:t>
            </a:r>
          </a:p>
          <a:p>
            <a:pPr algn="ctr" rtl="1">
              <a:lnSpc>
                <a:spcPct val="110000"/>
              </a:lnSpc>
            </a:pPr>
            <a:r>
              <a:rPr lang="ar-AE" sz="2800" b="1" dirty="0"/>
              <a:t>أدوات الجزم </a:t>
            </a:r>
          </a:p>
          <a:p>
            <a:pPr algn="ctr" rtl="1">
              <a:lnSpc>
                <a:spcPct val="110000"/>
              </a:lnSpc>
            </a:pPr>
            <a:r>
              <a:rPr lang="ar-AE" sz="2400" b="1" dirty="0"/>
              <a:t>س ، سوف ، قد</a:t>
            </a:r>
            <a:endParaRPr lang="en-US" sz="2400" b="1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50183" y="4642019"/>
            <a:ext cx="2194561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علامات الحرف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750183" y="5430460"/>
            <a:ext cx="2194561" cy="129389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400" b="1" dirty="0"/>
              <a:t>لا يقبل علامات الاسم ولا علامات الفعل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6798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2" y="365126"/>
            <a:ext cx="2405576" cy="1069780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 rtl="1"/>
            <a:r>
              <a:rPr lang="ar-AE" b="1" dirty="0">
                <a:solidFill>
                  <a:schemeClr val="bg1"/>
                </a:solidFill>
              </a:rPr>
              <a:t>أنواع الجملة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ecagon 3"/>
          <p:cNvSpPr/>
          <p:nvPr/>
        </p:nvSpPr>
        <p:spPr>
          <a:xfrm>
            <a:off x="8567198" y="259533"/>
            <a:ext cx="1899163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اسمية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Decagon 5"/>
          <p:cNvSpPr/>
          <p:nvPr/>
        </p:nvSpPr>
        <p:spPr>
          <a:xfrm>
            <a:off x="1873377" y="196631"/>
            <a:ext cx="1812385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FF00"/>
                </a:solidFill>
              </a:rPr>
              <a:t>فعلية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845241" y="1694438"/>
            <a:ext cx="1992915" cy="1505253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3200" b="1" dirty="0">
                <a:solidFill>
                  <a:prstClr val="black"/>
                </a:solidFill>
              </a:rPr>
              <a:t>هي الجملة التي تبدأ باسم 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440600" y="1744079"/>
            <a:ext cx="2152357" cy="151995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3200" b="1" dirty="0">
                <a:solidFill>
                  <a:prstClr val="black"/>
                </a:solidFill>
              </a:rPr>
              <a:t>هي الجملة التي تبدأ باسم 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869664" y="3374969"/>
            <a:ext cx="1294227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أمثلة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638743" y="4105847"/>
            <a:ext cx="3756075" cy="24356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ar-AE" sz="2800" b="1" dirty="0">
              <a:solidFill>
                <a:prstClr val="black"/>
              </a:solidFill>
            </a:endParaRP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الولد نشيط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المهندستان بارعتان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المعلمون يشرحون للطلاب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الرجلان في الساحة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الطبيبات أخلاقهن حسنة 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138316" y="3290729"/>
            <a:ext cx="1324687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أمثلة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60278" y="4105847"/>
            <a:ext cx="3756075" cy="25397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ar-AE" sz="2800" b="1" dirty="0">
              <a:solidFill>
                <a:prstClr val="black"/>
              </a:solidFill>
            </a:endParaRP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نام الولد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خرجت المهندستان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يشرح المعلمون الدرس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وقف الرجلان في الساحة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تعالج الطبيبات المرضى  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 </a:t>
            </a:r>
            <a:endParaRPr 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2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48" y="-1"/>
            <a:ext cx="11367753" cy="59940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5831" y="5952442"/>
            <a:ext cx="1116169" cy="90555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916899" y="1144349"/>
            <a:ext cx="264222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16899" y="1879068"/>
            <a:ext cx="264222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6899" y="2724710"/>
            <a:ext cx="264222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16899" y="3459429"/>
            <a:ext cx="264222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6899" y="4205156"/>
            <a:ext cx="264222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16899" y="4939875"/>
            <a:ext cx="264222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7107" y="5486266"/>
            <a:ext cx="9312813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000" b="1" dirty="0">
                <a:latin typeface="Arial Black" panose="020B0A04020102020204" pitchFamily="34" charset="0"/>
              </a:rPr>
              <a:t>( أدوات الاستفهام «هل – كيف – متى – أين» وشبه الجملة ) </a:t>
            </a:r>
            <a:endParaRPr lang="en-US" sz="3000" b="1" dirty="0">
              <a:latin typeface="Arial Black" panose="020B0A04020102020204" pitchFamily="34" charset="0"/>
            </a:endParaRPr>
          </a:p>
          <a:p>
            <a:pPr algn="ctr" rtl="1"/>
            <a:r>
              <a:rPr lang="ar-AE" sz="3000" b="1" dirty="0">
                <a:latin typeface="Arial Black" panose="020B0A04020102020204" pitchFamily="34" charset="0"/>
              </a:rPr>
              <a:t>لا يعتد بها في معرفة نوع الجملة ، بل يعتد بما بعدها </a:t>
            </a:r>
            <a:endParaRPr lang="en-US" sz="3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2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1" y="365126"/>
            <a:ext cx="2715051" cy="1069780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 rtl="1"/>
            <a:r>
              <a:rPr lang="ar-AE" b="1" dirty="0">
                <a:solidFill>
                  <a:schemeClr val="bg1"/>
                </a:solidFill>
              </a:rPr>
              <a:t>الجملة الاسمية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ecagon 3"/>
          <p:cNvSpPr/>
          <p:nvPr/>
        </p:nvSpPr>
        <p:spPr>
          <a:xfrm>
            <a:off x="8173310" y="1434906"/>
            <a:ext cx="1899163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مبتدأ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Decagon 5"/>
          <p:cNvSpPr/>
          <p:nvPr/>
        </p:nvSpPr>
        <p:spPr>
          <a:xfrm>
            <a:off x="2672862" y="1434906"/>
            <a:ext cx="1615439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FF00"/>
                </a:solidFill>
              </a:rPr>
              <a:t>خبر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517975" y="3022463"/>
            <a:ext cx="1294227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أمثلة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244853" y="3823196"/>
            <a:ext cx="3756075" cy="24356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ar-AE" sz="2800" b="1" dirty="0">
              <a:solidFill>
                <a:prstClr val="black"/>
              </a:solidFill>
            </a:endParaRP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الولد</a:t>
            </a:r>
            <a:r>
              <a:rPr lang="ar-AE" sz="2800" b="1" dirty="0">
                <a:solidFill>
                  <a:prstClr val="black"/>
                </a:solidFill>
              </a:rPr>
              <a:t> نشيط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هاتان</a:t>
            </a:r>
            <a:r>
              <a:rPr lang="ar-AE" sz="2800" b="1" dirty="0">
                <a:solidFill>
                  <a:prstClr val="black"/>
                </a:solidFill>
              </a:rPr>
              <a:t> بارعتان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هم</a:t>
            </a:r>
            <a:r>
              <a:rPr lang="ar-AE" sz="2800" b="1" dirty="0">
                <a:solidFill>
                  <a:prstClr val="black"/>
                </a:solidFill>
              </a:rPr>
              <a:t> يشرحون للطلاب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ما</a:t>
            </a:r>
            <a:r>
              <a:rPr lang="ar-AE" sz="2800" b="1" dirty="0">
                <a:solidFill>
                  <a:prstClr val="black"/>
                </a:solidFill>
              </a:rPr>
              <a:t> أجمل المساء !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الذي</a:t>
            </a:r>
            <a:r>
              <a:rPr lang="ar-AE" sz="2800" b="1" dirty="0">
                <a:solidFill>
                  <a:prstClr val="black"/>
                </a:solidFill>
              </a:rPr>
              <a:t> يصدق يحبه الناس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852234" y="3022462"/>
            <a:ext cx="1324687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أمثلة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74652" y="3823196"/>
            <a:ext cx="3756075" cy="25397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ar-AE" sz="2800" b="1" dirty="0">
              <a:solidFill>
                <a:prstClr val="black"/>
              </a:solidFill>
            </a:endParaRP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الولد </a:t>
            </a:r>
            <a:r>
              <a:rPr lang="ar-AE" sz="2800" b="1" dirty="0">
                <a:solidFill>
                  <a:srgbClr val="FF0000"/>
                </a:solidFill>
              </a:rPr>
              <a:t>نشيط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المهندستان </a:t>
            </a:r>
            <a:r>
              <a:rPr lang="ar-AE" sz="2800" b="1" dirty="0">
                <a:solidFill>
                  <a:srgbClr val="FF0000"/>
                </a:solidFill>
              </a:rPr>
              <a:t>بارعتان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المعلمون </a:t>
            </a:r>
            <a:r>
              <a:rPr lang="ar-AE" sz="2800" b="1" dirty="0">
                <a:solidFill>
                  <a:srgbClr val="FF0000"/>
                </a:solidFill>
              </a:rPr>
              <a:t>يشرحون</a:t>
            </a:r>
            <a:r>
              <a:rPr lang="ar-AE" sz="2800" b="1" dirty="0">
                <a:solidFill>
                  <a:prstClr val="black"/>
                </a:solidFill>
              </a:rPr>
              <a:t> للطلاب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الرجلان </a:t>
            </a:r>
            <a:r>
              <a:rPr lang="ar-AE" sz="2800" b="1" dirty="0">
                <a:solidFill>
                  <a:srgbClr val="FF0000"/>
                </a:solidFill>
              </a:rPr>
              <a:t>في</a:t>
            </a:r>
            <a:r>
              <a:rPr lang="ar-AE" sz="2800" b="1" dirty="0">
                <a:solidFill>
                  <a:prstClr val="black"/>
                </a:solidFill>
              </a:rPr>
              <a:t> </a:t>
            </a:r>
            <a:r>
              <a:rPr lang="ar-AE" sz="2800" b="1" dirty="0">
                <a:solidFill>
                  <a:srgbClr val="FF0000"/>
                </a:solidFill>
              </a:rPr>
              <a:t>الساحة</a:t>
            </a:r>
          </a:p>
          <a:p>
            <a:pPr marL="457200" indent="-457200" algn="r" rt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prstClr val="black"/>
                </a:solidFill>
              </a:rPr>
              <a:t>الطبيبات </a:t>
            </a:r>
            <a:r>
              <a:rPr lang="ar-AE" sz="2800" b="1" dirty="0">
                <a:solidFill>
                  <a:srgbClr val="FF0000"/>
                </a:solidFill>
              </a:rPr>
              <a:t>أخلاقهن</a:t>
            </a:r>
            <a:r>
              <a:rPr lang="ar-AE" sz="2800" b="1" dirty="0">
                <a:solidFill>
                  <a:prstClr val="black"/>
                </a:solidFill>
              </a:rPr>
              <a:t> حسنة 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 </a:t>
            </a:r>
            <a:endParaRPr 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6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75" y="1"/>
            <a:ext cx="10775325" cy="59403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335" y="5940355"/>
            <a:ext cx="1115665" cy="90838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740203" y="1144348"/>
            <a:ext cx="837126" cy="6586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97003" y="2095238"/>
            <a:ext cx="1311498" cy="8282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060028" y="3074032"/>
            <a:ext cx="877910" cy="7252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28079" y="4052827"/>
            <a:ext cx="1427408" cy="824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3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99" y="-1"/>
            <a:ext cx="11391801" cy="5705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733" y="6014435"/>
            <a:ext cx="969267" cy="84356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53070" y="1195864"/>
            <a:ext cx="5267459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58344" y="1195864"/>
            <a:ext cx="4363791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62153" y="2172512"/>
            <a:ext cx="7045214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28800" y="2129858"/>
            <a:ext cx="1618445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64558" y="3149160"/>
            <a:ext cx="4363791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65349" y="3149160"/>
            <a:ext cx="4363791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31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859" y="0"/>
            <a:ext cx="10582141" cy="60127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6708" y="6012738"/>
            <a:ext cx="1005292" cy="84526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955369" y="2007233"/>
            <a:ext cx="938012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0" y="2007233"/>
            <a:ext cx="746975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019763" y="3577607"/>
            <a:ext cx="873618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2332" y="3577607"/>
            <a:ext cx="953037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762186" y="5068413"/>
            <a:ext cx="1066801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53837" y="5156869"/>
            <a:ext cx="721217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3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741" y="6016970"/>
            <a:ext cx="1000259" cy="841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41" y="0"/>
            <a:ext cx="11324359" cy="530609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586434" y="101160"/>
            <a:ext cx="938012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152328" y="101160"/>
            <a:ext cx="875764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753858" y="1067076"/>
            <a:ext cx="770587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937938" y="1067076"/>
            <a:ext cx="837129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560675" y="1931832"/>
            <a:ext cx="938012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646276" y="1931832"/>
            <a:ext cx="850005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650827" y="2897748"/>
            <a:ext cx="873618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403464" y="2897748"/>
            <a:ext cx="792051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586434" y="3863664"/>
            <a:ext cx="873618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822030" y="3863664"/>
            <a:ext cx="953037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72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35" y="1363288"/>
            <a:ext cx="11327506" cy="3863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0226" y="5918383"/>
            <a:ext cx="1051776" cy="93961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72197" y="2685651"/>
            <a:ext cx="56411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ناجحٌ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7355" y="3713011"/>
            <a:ext cx="4657983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الذي يبرُّ والديه ناجحٌ</a:t>
            </a:r>
          </a:p>
        </p:txBody>
      </p:sp>
    </p:spTree>
    <p:extLst>
      <p:ext uri="{BB962C8B-B14F-4D97-AF65-F5344CB8AC3E}">
        <p14:creationId xmlns:p14="http://schemas.microsoft.com/office/powerpoint/2010/main" val="70986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1" y="365126"/>
            <a:ext cx="2715051" cy="106978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 rtl="1"/>
            <a:r>
              <a:rPr lang="ar-AE" b="1" dirty="0">
                <a:solidFill>
                  <a:schemeClr val="bg1"/>
                </a:solidFill>
              </a:rPr>
              <a:t>أنواع المبتدأ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076050" y="1561514"/>
            <a:ext cx="4262503" cy="514877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محمد </a:t>
            </a:r>
            <a:r>
              <a:rPr lang="ar-AE" sz="2800" b="1" dirty="0">
                <a:solidFill>
                  <a:prstClr val="black"/>
                </a:solidFill>
              </a:rPr>
              <a:t>يؤدي واجبه</a:t>
            </a: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أنتم </a:t>
            </a:r>
            <a:r>
              <a:rPr lang="ar-AE" sz="2800" b="1" dirty="0">
                <a:solidFill>
                  <a:prstClr val="black"/>
                </a:solidFill>
              </a:rPr>
              <a:t>طلاب بارعون</a:t>
            </a: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هاتان</a:t>
            </a:r>
            <a:r>
              <a:rPr lang="ar-AE" sz="2800" b="1" dirty="0">
                <a:solidFill>
                  <a:prstClr val="black"/>
                </a:solidFill>
              </a:rPr>
              <a:t> بارعتان</a:t>
            </a: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الذي</a:t>
            </a:r>
            <a:r>
              <a:rPr lang="ar-AE" sz="2800" b="1" dirty="0">
                <a:solidFill>
                  <a:prstClr val="black"/>
                </a:solidFill>
              </a:rPr>
              <a:t> يصدق يحبه الناس</a:t>
            </a:r>
            <a:endParaRPr lang="ar-AE" sz="2800" b="1" dirty="0">
              <a:solidFill>
                <a:srgbClr val="FF0000"/>
              </a:solidFill>
            </a:endParaRP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الولد</a:t>
            </a:r>
            <a:r>
              <a:rPr lang="ar-AE" sz="2800" b="1" dirty="0">
                <a:solidFill>
                  <a:prstClr val="black"/>
                </a:solidFill>
              </a:rPr>
              <a:t> نشيط</a:t>
            </a: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طلاب </a:t>
            </a:r>
            <a:r>
              <a:rPr lang="ar-AE" sz="2800" b="1" dirty="0">
                <a:solidFill>
                  <a:prstClr val="black"/>
                </a:solidFill>
              </a:rPr>
              <a:t>المدرسة ذكاؤهم شديد</a:t>
            </a: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ما</a:t>
            </a:r>
            <a:r>
              <a:rPr lang="ar-AE" sz="2800" b="1" dirty="0">
                <a:solidFill>
                  <a:prstClr val="black"/>
                </a:solidFill>
              </a:rPr>
              <a:t> أروع الانضباط !</a:t>
            </a:r>
          </a:p>
          <a:p>
            <a:pPr marL="457200" indent="-457200" algn="r" rtl="1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solidFill>
                  <a:srgbClr val="FF0000"/>
                </a:solidFill>
              </a:rPr>
              <a:t>وأن تصوموا</a:t>
            </a:r>
            <a:r>
              <a:rPr lang="ar-AE" sz="2800" b="1" dirty="0">
                <a:solidFill>
                  <a:prstClr val="black"/>
                </a:solidFill>
              </a:rPr>
              <a:t> خير لكم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711474" y="1632291"/>
            <a:ext cx="1139484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عــلـــم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923691" y="3655690"/>
            <a:ext cx="1927267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اسم موصول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923691" y="4284050"/>
            <a:ext cx="1927267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معرف بأل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712677" y="4923243"/>
            <a:ext cx="2138281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معرف بالإضافة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4712677" y="5579010"/>
            <a:ext cx="2138281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ما التعجبية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923691" y="6234777"/>
            <a:ext cx="1927267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مصدر مؤول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923691" y="2306369"/>
            <a:ext cx="1927267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ضمير منفصل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923691" y="2964031"/>
            <a:ext cx="1927267" cy="42203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</a:rPr>
              <a:t> اسم إشارة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73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3" grpId="0" animBg="1"/>
      <p:bldP spid="14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5" y="0"/>
            <a:ext cx="11329115" cy="5867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9459" y="6040193"/>
            <a:ext cx="992541" cy="81780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2885" y="1028438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نجيبُ محفوظ روائيٌ مصريٌ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2885" y="1763157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نحن أحرارٌ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2885" y="2713270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 الكلامُ صحيحٌ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2885" y="3447989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مَنْ لا يكدحُ لا يفرحُ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2885" y="4290405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العلمُ في الصِغَرِ كالنقشِ على الحجرِ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2885" y="5025124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رأسُ الحكمةِ مخافةُ اللهِ</a:t>
            </a:r>
          </a:p>
        </p:txBody>
      </p:sp>
    </p:spTree>
    <p:extLst>
      <p:ext uri="{BB962C8B-B14F-4D97-AF65-F5344CB8AC3E}">
        <p14:creationId xmlns:p14="http://schemas.microsoft.com/office/powerpoint/2010/main" val="84453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5983" y="6012611"/>
            <a:ext cx="1026017" cy="8453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25" y="-1"/>
            <a:ext cx="11418575" cy="399608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223493" y="1076666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ناجحٌ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23493" y="1768223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هو ناجحٌ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3493" y="2540569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 ناجحٌ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3493" y="3232138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الذي يجتهدُ ينجحُ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971" y="3655576"/>
            <a:ext cx="11110030" cy="257577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223493" y="4144847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المجتهدُ ناجحٌ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23493" y="5006178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سلوكُ الطالبِ محبوبٌ</a:t>
            </a:r>
          </a:p>
        </p:txBody>
      </p:sp>
    </p:spTree>
    <p:extLst>
      <p:ext uri="{BB962C8B-B14F-4D97-AF65-F5344CB8AC3E}">
        <p14:creationId xmlns:p14="http://schemas.microsoft.com/office/powerpoint/2010/main" val="14927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1" y="365126"/>
            <a:ext cx="2715051" cy="1069780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pPr algn="ctr" rtl="1"/>
            <a:r>
              <a:rPr lang="ar-AE" b="1" dirty="0">
                <a:solidFill>
                  <a:schemeClr val="bg1"/>
                </a:solidFill>
              </a:rPr>
              <a:t>أنواع الخبــر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ecagon 3"/>
          <p:cNvSpPr/>
          <p:nvPr/>
        </p:nvSpPr>
        <p:spPr>
          <a:xfrm>
            <a:off x="9404232" y="187447"/>
            <a:ext cx="1899163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مفرد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Decagon 5"/>
          <p:cNvSpPr/>
          <p:nvPr/>
        </p:nvSpPr>
        <p:spPr>
          <a:xfrm>
            <a:off x="815926" y="187446"/>
            <a:ext cx="1615439" cy="140676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FF00"/>
                </a:solidFill>
              </a:rPr>
              <a:t>شبه جملة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706699" y="1699129"/>
            <a:ext cx="1294227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أمثلة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286983" y="2515783"/>
            <a:ext cx="2536899" cy="3394877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r" rtl="1">
              <a:lnSpc>
                <a:spcPct val="110000"/>
              </a:lnSpc>
            </a:pPr>
            <a:endParaRPr lang="ar-AE" sz="2800" b="1" dirty="0">
              <a:solidFill>
                <a:prstClr val="black"/>
              </a:solidFill>
            </a:endParaRPr>
          </a:p>
          <a:p>
            <a:pPr lvl="1" algn="r" rtl="1">
              <a:lnSpc>
                <a:spcPct val="110000"/>
              </a:lnSpc>
            </a:pPr>
            <a:endParaRPr lang="ar-AE" sz="200" b="1" dirty="0">
              <a:solidFill>
                <a:prstClr val="black"/>
              </a:solidFill>
            </a:endParaRPr>
          </a:p>
          <a:p>
            <a:pPr algn="r" rtl="1">
              <a:lnSpc>
                <a:spcPct val="110000"/>
              </a:lnSpc>
            </a:pPr>
            <a:r>
              <a:rPr lang="ar-AE" sz="2800" b="1" dirty="0"/>
              <a:t>هاتان </a:t>
            </a:r>
            <a:r>
              <a:rPr lang="ar-AE" sz="2800" b="1" dirty="0">
                <a:solidFill>
                  <a:srgbClr val="FF0000"/>
                </a:solidFill>
              </a:rPr>
              <a:t>بارعتان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/>
              <a:t>هم </a:t>
            </a:r>
            <a:r>
              <a:rPr lang="ar-AE" sz="2800" b="1" dirty="0">
                <a:solidFill>
                  <a:srgbClr val="FF0000"/>
                </a:solidFill>
              </a:rPr>
              <a:t>مهذبون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/>
              <a:t>الطالب </a:t>
            </a:r>
            <a:r>
              <a:rPr lang="ar-AE" sz="2800" b="1" dirty="0">
                <a:solidFill>
                  <a:srgbClr val="FF0000"/>
                </a:solidFill>
              </a:rPr>
              <a:t>نشيط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/>
              <a:t>الرجال </a:t>
            </a:r>
            <a:r>
              <a:rPr lang="ar-AE" sz="2800" b="1" dirty="0">
                <a:solidFill>
                  <a:srgbClr val="FF0000"/>
                </a:solidFill>
              </a:rPr>
              <a:t>بارعون</a:t>
            </a:r>
          </a:p>
          <a:p>
            <a:pPr algn="r" rtl="1">
              <a:lnSpc>
                <a:spcPct val="110000"/>
              </a:lnSpc>
            </a:pPr>
            <a:r>
              <a:rPr lang="ar-AE" sz="2400" b="1" dirty="0"/>
              <a:t>الولد في الشارع</a:t>
            </a:r>
            <a:r>
              <a:rPr lang="ar-AE" sz="2400" b="1" dirty="0">
                <a:solidFill>
                  <a:srgbClr val="FF0000"/>
                </a:solidFill>
              </a:rPr>
              <a:t> مستقيم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/>
              <a:t>الحقيقة</a:t>
            </a:r>
            <a:r>
              <a:rPr lang="ar-AE" sz="2800" b="1" dirty="0">
                <a:solidFill>
                  <a:srgbClr val="FF0000"/>
                </a:solidFill>
              </a:rPr>
              <a:t> ساطعة 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15926" y="1699129"/>
            <a:ext cx="1324687" cy="619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10000"/>
              </a:lnSpc>
            </a:pPr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أمثلة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62575" y="2515783"/>
            <a:ext cx="2930791" cy="25397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المهندستان </a:t>
            </a:r>
            <a:r>
              <a:rPr lang="ar-AE" sz="2800" b="1" dirty="0">
                <a:solidFill>
                  <a:srgbClr val="FF0000"/>
                </a:solidFill>
              </a:rPr>
              <a:t>في الموقع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المعلمون </a:t>
            </a:r>
            <a:r>
              <a:rPr lang="ar-AE" sz="2800" b="1" dirty="0">
                <a:solidFill>
                  <a:srgbClr val="FF0000"/>
                </a:solidFill>
              </a:rPr>
              <a:t>بين الطلاب</a:t>
            </a:r>
            <a:endParaRPr lang="ar-AE" sz="2800" b="1" dirty="0">
              <a:solidFill>
                <a:prstClr val="black"/>
              </a:solidFill>
            </a:endParaRP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الرجلان </a:t>
            </a:r>
            <a:r>
              <a:rPr lang="ar-AE" sz="2800" b="1" dirty="0">
                <a:solidFill>
                  <a:srgbClr val="FF0000"/>
                </a:solidFill>
              </a:rPr>
              <a:t>أمام السيارة</a:t>
            </a: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الطبيبات </a:t>
            </a:r>
            <a:r>
              <a:rPr lang="ar-AE" sz="2800" b="1" dirty="0">
                <a:solidFill>
                  <a:srgbClr val="FF0000"/>
                </a:solidFill>
              </a:rPr>
              <a:t>مع المرضى</a:t>
            </a:r>
            <a:endParaRPr lang="ar-AE" sz="2800" b="1" dirty="0">
              <a:solidFill>
                <a:prstClr val="black"/>
              </a:solidFill>
            </a:endParaRPr>
          </a:p>
          <a:p>
            <a:pPr algn="r" rtl="1">
              <a:lnSpc>
                <a:spcPct val="110000"/>
              </a:lnSpc>
            </a:pPr>
            <a:r>
              <a:rPr lang="ar-AE" sz="2800" b="1" dirty="0">
                <a:solidFill>
                  <a:prstClr val="black"/>
                </a:solidFill>
              </a:rPr>
              <a:t>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9" name="Decagon 8"/>
          <p:cNvSpPr/>
          <p:nvPr/>
        </p:nvSpPr>
        <p:spPr>
          <a:xfrm>
            <a:off x="5345690" y="1460944"/>
            <a:ext cx="1899163" cy="10548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جملة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Decagon 12"/>
          <p:cNvSpPr/>
          <p:nvPr/>
        </p:nvSpPr>
        <p:spPr>
          <a:xfrm>
            <a:off x="3737263" y="2515783"/>
            <a:ext cx="1899163" cy="10548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فعلية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Decagon 13"/>
          <p:cNvSpPr/>
          <p:nvPr/>
        </p:nvSpPr>
        <p:spPr>
          <a:xfrm>
            <a:off x="6916582" y="2495187"/>
            <a:ext cx="1899163" cy="10548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FF00"/>
                </a:solidFill>
              </a:rPr>
              <a:t>اسمية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95271" y="3777783"/>
            <a:ext cx="2700996" cy="23140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000"/>
              </a:lnSpc>
            </a:pPr>
            <a:r>
              <a:rPr lang="ar-AE" sz="2600" b="1" dirty="0"/>
              <a:t>الرجال </a:t>
            </a:r>
            <a:r>
              <a:rPr lang="ar-AE" sz="2600" b="1" dirty="0">
                <a:solidFill>
                  <a:srgbClr val="FF0000"/>
                </a:solidFill>
              </a:rPr>
              <a:t>كلامهم صداق</a:t>
            </a:r>
          </a:p>
          <a:p>
            <a:pPr algn="r" rtl="1">
              <a:lnSpc>
                <a:spcPts val="4000"/>
              </a:lnSpc>
            </a:pPr>
            <a:r>
              <a:rPr lang="ar-AE" sz="2600" b="1" dirty="0"/>
              <a:t>الفتاة </a:t>
            </a:r>
            <a:r>
              <a:rPr lang="ar-AE" sz="2600" b="1" dirty="0">
                <a:solidFill>
                  <a:srgbClr val="FF0000"/>
                </a:solidFill>
              </a:rPr>
              <a:t>كلامها مرتب</a:t>
            </a:r>
          </a:p>
          <a:p>
            <a:pPr algn="r" rtl="1">
              <a:lnSpc>
                <a:spcPts val="4000"/>
              </a:lnSpc>
            </a:pPr>
            <a:r>
              <a:rPr lang="ar-AE" sz="2600" b="1" dirty="0"/>
              <a:t>الحقيقة</a:t>
            </a:r>
            <a:r>
              <a:rPr lang="ar-AE" sz="2600" b="1" dirty="0">
                <a:solidFill>
                  <a:srgbClr val="FF0000"/>
                </a:solidFill>
              </a:rPr>
              <a:t> ضوؤها ساطع</a:t>
            </a:r>
          </a:p>
          <a:p>
            <a:pPr algn="r" rtl="1">
              <a:lnSpc>
                <a:spcPts val="4000"/>
              </a:lnSpc>
            </a:pPr>
            <a:r>
              <a:rPr lang="ar-AE" sz="2600" b="1" dirty="0"/>
              <a:t>الطالب </a:t>
            </a:r>
            <a:r>
              <a:rPr lang="ar-AE" sz="2600" b="1" dirty="0">
                <a:solidFill>
                  <a:srgbClr val="FF0000"/>
                </a:solidFill>
              </a:rPr>
              <a:t>ملابسه منسقة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266066" y="3780996"/>
            <a:ext cx="2738489" cy="23140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r" rtl="1">
              <a:lnSpc>
                <a:spcPct val="110000"/>
              </a:lnSpc>
            </a:pPr>
            <a:endParaRPr lang="ar-AE" sz="200" b="1" dirty="0">
              <a:solidFill>
                <a:prstClr val="black"/>
              </a:solidFill>
            </a:endParaRPr>
          </a:p>
          <a:p>
            <a:pPr algn="r" rtl="1">
              <a:lnSpc>
                <a:spcPts val="4000"/>
              </a:lnSpc>
            </a:pPr>
            <a:r>
              <a:rPr lang="ar-AE" sz="2600" b="1" dirty="0"/>
              <a:t>هم </a:t>
            </a:r>
            <a:r>
              <a:rPr lang="ar-AE" sz="2600" b="1" dirty="0">
                <a:solidFill>
                  <a:srgbClr val="FF0000"/>
                </a:solidFill>
              </a:rPr>
              <a:t>يلعبون</a:t>
            </a:r>
          </a:p>
          <a:p>
            <a:pPr algn="r" rtl="1">
              <a:lnSpc>
                <a:spcPts val="4000"/>
              </a:lnSpc>
            </a:pPr>
            <a:r>
              <a:rPr lang="ar-AE" sz="2600" b="1" dirty="0"/>
              <a:t>الطالب </a:t>
            </a:r>
            <a:r>
              <a:rPr lang="ar-AE" sz="2600" b="1" dirty="0">
                <a:solidFill>
                  <a:srgbClr val="FF0000"/>
                </a:solidFill>
              </a:rPr>
              <a:t>يكتب الدرس</a:t>
            </a:r>
          </a:p>
          <a:p>
            <a:pPr algn="r" rtl="1">
              <a:lnSpc>
                <a:spcPts val="4000"/>
              </a:lnSpc>
            </a:pPr>
            <a:r>
              <a:rPr lang="ar-AE" sz="2600" b="1" dirty="0"/>
              <a:t>الفتاة </a:t>
            </a:r>
            <a:r>
              <a:rPr lang="ar-AE" sz="2600" b="1" dirty="0">
                <a:solidFill>
                  <a:srgbClr val="FF0000"/>
                </a:solidFill>
              </a:rPr>
              <a:t>تطيع والديها</a:t>
            </a:r>
          </a:p>
          <a:p>
            <a:pPr algn="r" rtl="1">
              <a:lnSpc>
                <a:spcPts val="4000"/>
              </a:lnSpc>
            </a:pPr>
            <a:r>
              <a:rPr lang="ar-AE" sz="2400" b="1" dirty="0"/>
              <a:t>الطبيبات </a:t>
            </a:r>
            <a:r>
              <a:rPr lang="ar-AE" sz="2600" b="1" dirty="0">
                <a:solidFill>
                  <a:srgbClr val="FF0000"/>
                </a:solidFill>
              </a:rPr>
              <a:t>يتابعن المرضى</a:t>
            </a:r>
          </a:p>
        </p:txBody>
      </p:sp>
    </p:spTree>
    <p:extLst>
      <p:ext uri="{BB962C8B-B14F-4D97-AF65-F5344CB8AC3E}">
        <p14:creationId xmlns:p14="http://schemas.microsoft.com/office/powerpoint/2010/main" val="274834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0" grpId="0" animBg="1"/>
      <p:bldP spid="11" grpId="0" animBg="1"/>
      <p:bldP spid="12" grpId="0" animBg="1"/>
      <p:bldP spid="16" grpId="0" animBg="1"/>
      <p:bldP spid="9" grpId="0" animBg="1"/>
      <p:bldP spid="13" grpId="0" animBg="1"/>
      <p:bldP spid="14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589" y="6024007"/>
            <a:ext cx="1090411" cy="8339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45" y="0"/>
            <a:ext cx="11005287" cy="5500468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11" name="Straight Connector 10"/>
          <p:cNvCxnSpPr/>
          <p:nvPr/>
        </p:nvCxnSpPr>
        <p:spPr>
          <a:xfrm flipH="1">
            <a:off x="6597748" y="1463041"/>
            <a:ext cx="3235570" cy="14067"/>
          </a:xfrm>
          <a:prstGeom prst="line">
            <a:avLst/>
          </a:prstGeom>
          <a:ln w="444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441811" y="2250830"/>
            <a:ext cx="844063" cy="1"/>
          </a:xfrm>
          <a:prstGeom prst="line">
            <a:avLst/>
          </a:prstGeom>
          <a:ln w="444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9017391" y="3657600"/>
            <a:ext cx="984738" cy="14069"/>
          </a:xfrm>
          <a:prstGeom prst="line">
            <a:avLst/>
          </a:prstGeom>
          <a:ln w="508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9017391" y="4466492"/>
            <a:ext cx="829995" cy="7033"/>
          </a:xfrm>
          <a:prstGeom prst="line">
            <a:avLst/>
          </a:prstGeom>
          <a:ln w="44450">
            <a:solidFill>
              <a:schemeClr val="dk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418320" y="5268348"/>
            <a:ext cx="829995" cy="7033"/>
          </a:xfrm>
          <a:prstGeom prst="line">
            <a:avLst/>
          </a:prstGeom>
          <a:ln w="44450">
            <a:solidFill>
              <a:schemeClr val="dk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36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52" y="0"/>
            <a:ext cx="11104654" cy="22789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880" y="6027313"/>
            <a:ext cx="1131120" cy="83068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0004" y="1295868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الشوارعُ نظيفةٌ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43" y="1828799"/>
            <a:ext cx="9985684" cy="461420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281062" y="2099074"/>
            <a:ext cx="599739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دوامُ الحالِ مِنَ المحالِ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23" y="2769783"/>
            <a:ext cx="513995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ثمرةُ النجاحِ تأتي من الصبرِ</a:t>
            </a:r>
            <a:endParaRPr lang="ar-AE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07629" y="4477566"/>
            <a:ext cx="7270610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مجتهدٌ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4916" y="5141945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في الصفِّ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93556" y="5825822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يقرأُ</a:t>
            </a:r>
          </a:p>
        </p:txBody>
      </p:sp>
    </p:spTree>
    <p:extLst>
      <p:ext uri="{BB962C8B-B14F-4D97-AF65-F5344CB8AC3E}">
        <p14:creationId xmlns:p14="http://schemas.microsoft.com/office/powerpoint/2010/main" val="21956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721" y="6022776"/>
            <a:ext cx="1091279" cy="835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37" y="-1"/>
            <a:ext cx="11418163" cy="453336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06609" y="1383605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تدخُلَ الجنةَ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64405" y="2252554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تبِرَّ والديكَ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64406" y="3392958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تعينَ صديقكَ عند حاجته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172" y="4277388"/>
            <a:ext cx="970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- </a:t>
            </a:r>
            <a:r>
              <a:rPr lang="ar-AE" sz="3200" b="1" dirty="0"/>
              <a:t>الصيام </a:t>
            </a:r>
            <a:r>
              <a:rPr lang="ar-AE" b="1" dirty="0"/>
              <a:t>........................................................................................................................ </a:t>
            </a:r>
            <a:endParaRPr 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73837" y="5385369"/>
            <a:ext cx="10072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/>
              <a:t>- الاحترام </a:t>
            </a:r>
            <a:r>
              <a:rPr lang="ar-AE" b="1" dirty="0"/>
              <a:t>........................................................................................................................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6029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727938" y="182881"/>
            <a:ext cx="4431323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FF00"/>
                </a:solidFill>
                <a:cs typeface="+mj-cs"/>
              </a:rPr>
              <a:t>تقديم الخبر على المبتدأ </a:t>
            </a:r>
            <a:endParaRPr lang="en-US" sz="4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34376" y="1277817"/>
            <a:ext cx="750980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SA" sz="3200" b="1" dirty="0"/>
              <a:t>أولاً</a:t>
            </a:r>
            <a:r>
              <a:rPr lang="ar-EG" sz="3200" b="1" dirty="0"/>
              <a:t>  </a:t>
            </a:r>
            <a:r>
              <a:rPr lang="ar-SA" sz="3200" b="1" dirty="0"/>
              <a:t>:  يتقدم الخبر على المبتدأ جوازا</a:t>
            </a:r>
            <a:r>
              <a:rPr lang="ar-EG" sz="3200" b="1" dirty="0"/>
              <a:t> فى حالة واحدة  </a:t>
            </a:r>
            <a:r>
              <a:rPr lang="ar-SA" sz="3200" b="1" dirty="0"/>
              <a:t> 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6710289" y="1926477"/>
            <a:ext cx="50338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SA" sz="2800" b="1" dirty="0"/>
              <a:t>إذا كان الخبر شبه جملة والمبتدأ معرفة .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953042" y="2575137"/>
            <a:ext cx="5033888" cy="21441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>
              <a:lnSpc>
                <a:spcPts val="4000"/>
              </a:lnSpc>
            </a:pPr>
            <a:r>
              <a:rPr lang="ar-SA" sz="2800" b="1" dirty="0"/>
              <a:t>* " لله </a:t>
            </a:r>
            <a:r>
              <a:rPr lang="ar-SA" sz="2800" b="1" u="sng" dirty="0">
                <a:solidFill>
                  <a:srgbClr val="FF0000"/>
                </a:solidFill>
              </a:rPr>
              <a:t>العزة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/>
              <a:t>ولرسوله وللمؤمنين " .</a:t>
            </a:r>
            <a:endParaRPr lang="en-US" sz="2800" dirty="0"/>
          </a:p>
          <a:p>
            <a:pPr algn="r" rtl="1">
              <a:lnSpc>
                <a:spcPts val="4000"/>
              </a:lnSpc>
            </a:pPr>
            <a:r>
              <a:rPr lang="ar-SA" sz="2800" b="1" dirty="0"/>
              <a:t>* " لله </a:t>
            </a:r>
            <a:r>
              <a:rPr lang="ar-SA" sz="2800" b="1" u="sng" dirty="0">
                <a:solidFill>
                  <a:srgbClr val="FF0000"/>
                </a:solidFill>
              </a:rPr>
              <a:t>الأمر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/>
              <a:t>من قبل ومن قبل ومن بعد</a:t>
            </a:r>
            <a:endParaRPr lang="en-US" sz="2800" dirty="0"/>
          </a:p>
          <a:p>
            <a:pPr algn="r" rtl="1">
              <a:lnSpc>
                <a:spcPts val="4000"/>
              </a:lnSpc>
            </a:pPr>
            <a:r>
              <a:rPr lang="ar-SA" sz="2800" b="1" dirty="0"/>
              <a:t>*  فى التأنى </a:t>
            </a:r>
            <a:r>
              <a:rPr lang="ar-SA" sz="2800" b="1" u="sng" dirty="0">
                <a:solidFill>
                  <a:srgbClr val="FF0000"/>
                </a:solidFill>
              </a:rPr>
              <a:t>السلامة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/>
              <a:t>وفي العجلة </a:t>
            </a:r>
            <a:r>
              <a:rPr lang="ar-SA" sz="2800" b="1" u="sng" dirty="0">
                <a:solidFill>
                  <a:srgbClr val="FF0000"/>
                </a:solidFill>
              </a:rPr>
              <a:t>الندامة</a:t>
            </a:r>
            <a:r>
              <a:rPr lang="ar-SA" sz="2800" b="1" dirty="0"/>
              <a:t>.</a:t>
            </a:r>
            <a:endParaRPr lang="en-US" sz="2800" dirty="0"/>
          </a:p>
          <a:p>
            <a:pPr algn="r" rtl="1">
              <a:lnSpc>
                <a:spcPts val="4000"/>
              </a:lnSpc>
            </a:pPr>
            <a:r>
              <a:rPr lang="ar-SA" sz="2800" b="1" dirty="0"/>
              <a:t>*</a:t>
            </a:r>
            <a:r>
              <a:rPr lang="ar-EG" sz="2800" b="1" dirty="0"/>
              <a:t>  </a:t>
            </a:r>
            <a:r>
              <a:rPr lang="ar-SA" sz="2800" b="1" dirty="0"/>
              <a:t>فوق الشجرة </a:t>
            </a:r>
            <a:r>
              <a:rPr lang="ar-SA" sz="2800" b="1" u="sng" dirty="0">
                <a:solidFill>
                  <a:srgbClr val="FF0000"/>
                </a:solidFill>
              </a:rPr>
              <a:t>البلبل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/>
              <a:t>الجميل.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799" y="4844754"/>
            <a:ext cx="8818097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Low" rtl="1">
              <a:lnSpc>
                <a:spcPts val="4000"/>
              </a:lnSpc>
            </a:pP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لله :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اللام حرف جر (الله) لفظ الجلالة اسم مجرور وعلامة جر</a:t>
            </a:r>
            <a:r>
              <a:rPr lang="ar-EG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ه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الكسرة الظاهرة 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،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وشبه الجملة </a:t>
            </a:r>
            <a:r>
              <a:rPr lang="ar-EG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المكون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من الجار والمجرور فى محل رفع خبر مقدم.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lnSpc>
                <a:spcPts val="4000"/>
              </a:lnSpc>
            </a:pP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العزة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: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مبتدأ مؤخر جوازًا مرفوع وعلامة الرفع الضمة الظاهرة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134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727938" y="182881"/>
            <a:ext cx="4431323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FF00"/>
                </a:solidFill>
                <a:cs typeface="+mj-cs"/>
              </a:rPr>
              <a:t>تقديم الخبر على المبتدأ </a:t>
            </a:r>
            <a:endParaRPr lang="en-US" sz="4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4382" y="1277817"/>
            <a:ext cx="8339796" cy="584775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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ثانيًا</a:t>
            </a:r>
            <a:r>
              <a:rPr lang="ar-EG" sz="3200" b="1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ar-SA" sz="3200" b="1" dirty="0">
                <a:solidFill>
                  <a:srgbClr val="FF0000"/>
                </a:solidFill>
              </a:rPr>
              <a:t>:  يتقدم الخبر على المبتدأ وجوباً في ثلاثة مواضع 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7582" y="1926477"/>
            <a:ext cx="559659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AE" sz="2800" b="1" dirty="0"/>
              <a:t>1 - </a:t>
            </a:r>
            <a:r>
              <a:rPr lang="ar-SA" sz="2800" b="1" dirty="0"/>
              <a:t>إذا كان الخبر شبه جملة والمبتدأ </a:t>
            </a:r>
            <a:r>
              <a:rPr lang="ar-AE" sz="2800" b="1" dirty="0"/>
              <a:t>نكرة </a:t>
            </a:r>
            <a:r>
              <a:rPr lang="ar-SA" sz="2800" b="1" dirty="0"/>
              <a:t>.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95861" y="2575137"/>
            <a:ext cx="102412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A" sz="2800" b="1" dirty="0"/>
              <a:t>* للنجاح </a:t>
            </a:r>
            <a:r>
              <a:rPr lang="ar-SA" sz="2800" b="1" u="sng" dirty="0">
                <a:solidFill>
                  <a:srgbClr val="FF0000"/>
                </a:solidFill>
              </a:rPr>
              <a:t>فرحة</a:t>
            </a:r>
            <a:r>
              <a:rPr lang="ar-SA" sz="2800" b="1" dirty="0"/>
              <a:t>.    </a:t>
            </a:r>
            <a:r>
              <a:rPr lang="ar-AE" sz="2800" b="1" dirty="0"/>
              <a:t>	  </a:t>
            </a:r>
            <a:r>
              <a:rPr lang="ar-SA" sz="2800" b="1" dirty="0"/>
              <a:t>* أمامك </a:t>
            </a:r>
            <a:r>
              <a:rPr lang="ar-SA" sz="2800" b="1" u="sng" dirty="0">
                <a:solidFill>
                  <a:srgbClr val="FF0000"/>
                </a:solidFill>
              </a:rPr>
              <a:t>فرصة</a:t>
            </a:r>
            <a:r>
              <a:rPr lang="ar-SA" sz="2800" b="1" dirty="0"/>
              <a:t>.    </a:t>
            </a:r>
            <a:r>
              <a:rPr lang="ar-AE" sz="2800" b="1" dirty="0"/>
              <a:t>     </a:t>
            </a:r>
            <a:r>
              <a:rPr lang="ar-SA" sz="2800" b="1" dirty="0"/>
              <a:t> * في السفر </a:t>
            </a:r>
            <a:r>
              <a:rPr lang="ar-SA" sz="2800" b="1" u="sng" dirty="0">
                <a:solidFill>
                  <a:srgbClr val="FF0000"/>
                </a:solidFill>
              </a:rPr>
              <a:t>فوائد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/>
              <a:t>كثيرة.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495861" y="4019545"/>
            <a:ext cx="1024831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* </a:t>
            </a:r>
            <a:r>
              <a:rPr lang="ar-S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كيف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حالك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؟          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	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  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  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*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متى </a:t>
            </a:r>
            <a:r>
              <a:rPr lang="ar-AE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الامتحان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؟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		 * </a:t>
            </a:r>
            <a:r>
              <a:rPr lang="ar-S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أين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علي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؟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615397" y="3223797"/>
            <a:ext cx="812174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2 - </a:t>
            </a:r>
            <a:r>
              <a:rPr lang="ar-SA" sz="2800" b="1" dirty="0"/>
              <a:t> إذا كان الخبر من الأسماء التي لها الصدارة كأسماء الاستفهام.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495861" y="4815294"/>
            <a:ext cx="10241280" cy="1587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lnSpc>
                <a:spcPts val="4000"/>
              </a:lnSpc>
            </a:pPr>
            <a:r>
              <a:rPr lang="ar-AE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كيف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ar-AE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: 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اسم استفهام مبنى على الفتح فى محل رفع خبر مقدم وجوبًا.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  <a:p>
            <a:pPr algn="r">
              <a:lnSpc>
                <a:spcPts val="4000"/>
              </a:lnSpc>
            </a:pPr>
            <a:r>
              <a:rPr lang="ar-AE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حال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ar-AE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: 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مبتدأ مؤخر وجوبًا مرفوع وعلامة الرفع الضمة الظاهرة، </a:t>
            </a:r>
            <a:endParaRPr lang="ar-AE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  <a:p>
            <a:pPr algn="r">
              <a:lnSpc>
                <a:spcPts val="4000"/>
              </a:lnSpc>
            </a:pPr>
            <a:r>
              <a:rPr lang="ar-AE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ك</a:t>
            </a:r>
            <a:r>
              <a:rPr lang="ar-A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  </a:t>
            </a:r>
            <a:r>
              <a:rPr lang="ar-AE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: 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ضمير مبنى فى محل جر مضاف إليه.</a:t>
            </a:r>
            <a:endParaRPr lang="en-US" sz="24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280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7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727938" y="182881"/>
            <a:ext cx="4431323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FF00"/>
                </a:solidFill>
                <a:cs typeface="Times New Roman" panose="02020603050405020304" pitchFamily="18" charset="0"/>
              </a:rPr>
              <a:t>تقديم الخبر على المبتدأ 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30172" y="1317945"/>
            <a:ext cx="8339796" cy="584775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4472C4">
                    <a:lumMod val="75000"/>
                  </a:srgbClr>
                </a:solidFill>
                <a:sym typeface="Wingdings" panose="05000000000000000000" pitchFamily="2" charset="2"/>
              </a:rPr>
              <a:t></a:t>
            </a:r>
            <a:r>
              <a:rPr lang="en-US" sz="3200" b="1" dirty="0">
                <a:solidFill>
                  <a:srgbClr val="4472C4">
                    <a:lumMod val="75000"/>
                  </a:srgbClr>
                </a:solidFill>
              </a:rPr>
              <a:t>  </a:t>
            </a:r>
            <a:r>
              <a:rPr lang="ar-SA" sz="3200" b="1" dirty="0">
                <a:solidFill>
                  <a:srgbClr val="4472C4">
                    <a:lumMod val="75000"/>
                  </a:srgbClr>
                </a:solidFill>
              </a:rPr>
              <a:t>ثانيًا</a:t>
            </a:r>
            <a:r>
              <a:rPr lang="ar-EG" sz="3200" b="1" dirty="0">
                <a:solidFill>
                  <a:srgbClr val="4472C4">
                    <a:lumMod val="75000"/>
                  </a:srgbClr>
                </a:solidFill>
              </a:rPr>
              <a:t>  </a:t>
            </a:r>
            <a:r>
              <a:rPr lang="ar-SA" sz="3200" b="1" dirty="0">
                <a:solidFill>
                  <a:srgbClr val="FF0000"/>
                </a:solidFill>
              </a:rPr>
              <a:t>:  يتقدم الخبر على المبتدأ وجوباً في ثلاثة مواضع 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3451" y="2239781"/>
            <a:ext cx="877589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prstClr val="black"/>
                </a:solidFill>
              </a:rPr>
              <a:t>3- </a:t>
            </a:r>
            <a:r>
              <a:rPr lang="ar-SA" sz="2800" b="1" dirty="0"/>
              <a:t>إذا اتصل بالمبتدأ ضمير يعود على بعض الخبر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5320" y="3109147"/>
            <a:ext cx="876885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A" sz="2800" b="1" dirty="0">
                <a:solidFill>
                  <a:prstClr val="black"/>
                </a:solidFill>
              </a:rPr>
              <a:t>* </a:t>
            </a:r>
            <a:r>
              <a:rPr lang="ar-SA" sz="2800" b="1" dirty="0"/>
              <a:t>للعلم مكانته </a:t>
            </a:r>
            <a:r>
              <a:rPr lang="ar-AE" sz="2800" b="1" dirty="0">
                <a:solidFill>
                  <a:prstClr val="black"/>
                </a:solidFill>
              </a:rPr>
              <a:t>	  </a:t>
            </a:r>
            <a:r>
              <a:rPr lang="ar-SA" sz="2800" b="1" dirty="0">
                <a:solidFill>
                  <a:prstClr val="black"/>
                </a:solidFill>
              </a:rPr>
              <a:t>* </a:t>
            </a:r>
            <a:r>
              <a:rPr lang="ar-AE" sz="2800" b="1" dirty="0">
                <a:solidFill>
                  <a:prstClr val="black"/>
                </a:solidFill>
              </a:rPr>
              <a:t>للمعلم </a:t>
            </a:r>
            <a:r>
              <a:rPr lang="ar-AE" sz="2800" b="1" u="sng" dirty="0">
                <a:solidFill>
                  <a:srgbClr val="FF0000"/>
                </a:solidFill>
              </a:rPr>
              <a:t>احترامه</a:t>
            </a:r>
            <a:r>
              <a:rPr lang="ar-SA" sz="2800" b="1" dirty="0">
                <a:solidFill>
                  <a:prstClr val="black"/>
                </a:solidFill>
              </a:rPr>
              <a:t>.    </a:t>
            </a:r>
            <a:r>
              <a:rPr lang="ar-AE" sz="2800" b="1" dirty="0">
                <a:solidFill>
                  <a:prstClr val="black"/>
                </a:solidFill>
              </a:rPr>
              <a:t>     </a:t>
            </a:r>
            <a:r>
              <a:rPr lang="ar-SA" sz="2800" b="1" dirty="0">
                <a:solidFill>
                  <a:prstClr val="black"/>
                </a:solidFill>
              </a:rPr>
              <a:t> * </a:t>
            </a:r>
            <a:r>
              <a:rPr lang="ar-AE" sz="2800" b="1" dirty="0">
                <a:solidFill>
                  <a:prstClr val="black"/>
                </a:solidFill>
              </a:rPr>
              <a:t>مع الطالب </a:t>
            </a:r>
            <a:r>
              <a:rPr lang="ar-AE" sz="2800" b="1" u="sng" dirty="0">
                <a:solidFill>
                  <a:srgbClr val="FF0000"/>
                </a:solidFill>
              </a:rPr>
              <a:t>كتابه</a:t>
            </a:r>
            <a:r>
              <a:rPr lang="ar-SA" sz="2800" b="1" dirty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5320" y="3978514"/>
            <a:ext cx="8768859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للمعلم : اللام : حرف جر ، المعلم اسم مجرور ، وشبه الجملة في محل رفع خبر مقدم </a:t>
            </a:r>
          </a:p>
          <a:p>
            <a:pPr algn="r" rtl="1"/>
            <a:r>
              <a:rPr lang="ar-SA" sz="2800" b="1" dirty="0"/>
              <a:t>مكانته : مبتدأ مؤخر وجوبًا، والهاء تعود على بعض الخبر</a:t>
            </a:r>
            <a:r>
              <a:rPr lang="ar-EG" sz="2800" b="1" dirty="0"/>
              <a:t>، </a:t>
            </a:r>
            <a:r>
              <a:rPr lang="ar-SA" sz="2800" b="1" dirty="0"/>
              <a:t>وهو كلمة العلم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020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0"/>
            <a:ext cx="11341995" cy="66821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93" y="6066151"/>
            <a:ext cx="947308" cy="79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7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693" y="6066151"/>
            <a:ext cx="947308" cy="791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5" y="0"/>
            <a:ext cx="11329116" cy="60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91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8" t="15675" r="2695" b="1516"/>
          <a:stretch/>
        </p:blipFill>
        <p:spPr>
          <a:xfrm>
            <a:off x="1230924" y="84402"/>
            <a:ext cx="10332720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6287" y="6062709"/>
            <a:ext cx="845713" cy="7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44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499" y="5941599"/>
            <a:ext cx="974501" cy="9164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06" y="-703385"/>
            <a:ext cx="11341995" cy="732223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25803" y="3546559"/>
            <a:ext cx="193183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الحوار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5423" y="5382108"/>
            <a:ext cx="570207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عناوين الصحف ، والتقدير نحن مؤمنون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02192" y="6007626"/>
            <a:ext cx="6538770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عناوين الكتب ، والتقدير هذه ثلاثية غرناطة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47249" y="4221384"/>
            <a:ext cx="351038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التقدير : اسمي أحمد </a:t>
            </a:r>
          </a:p>
        </p:txBody>
      </p:sp>
    </p:spTree>
    <p:extLst>
      <p:ext uri="{BB962C8B-B14F-4D97-AF65-F5344CB8AC3E}">
        <p14:creationId xmlns:p14="http://schemas.microsoft.com/office/powerpoint/2010/main" val="19820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0682" y="6052511"/>
            <a:ext cx="781318" cy="8054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34" y="0"/>
            <a:ext cx="10079866" cy="602861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496885" y="2562896"/>
            <a:ext cx="202499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96885" y="5506862"/>
            <a:ext cx="2024989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3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927" y="-1"/>
            <a:ext cx="9526073" cy="6012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2" y="6052511"/>
            <a:ext cx="781318" cy="80549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911230" y="643945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07627" y="3424592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907627" y="4932609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98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499" y="0"/>
            <a:ext cx="10118501" cy="6059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4" y="5972547"/>
            <a:ext cx="807076" cy="88545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439583" y="1442435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425520" y="2681184"/>
            <a:ext cx="2509235" cy="3768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33376" y="5087156"/>
            <a:ext cx="468576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87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705" y="0"/>
            <a:ext cx="11097296" cy="6130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4" y="5972547"/>
            <a:ext cx="807076" cy="88545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77319" y="1918953"/>
            <a:ext cx="3616818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31099" y="5177307"/>
            <a:ext cx="4878947" cy="5022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5" y="-1"/>
            <a:ext cx="11329116" cy="5929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6287" y="6115727"/>
            <a:ext cx="845713" cy="74227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723549" y="695460"/>
            <a:ext cx="89937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051702" y="695460"/>
            <a:ext cx="671848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86282" y="695460"/>
            <a:ext cx="46149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92462" y="695460"/>
            <a:ext cx="898535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837313" y="1314298"/>
            <a:ext cx="452907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92462" y="1302721"/>
            <a:ext cx="993820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22205" y="2451547"/>
            <a:ext cx="89937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62907" y="2451547"/>
            <a:ext cx="1162318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54687" y="2453502"/>
            <a:ext cx="89937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345842" y="2451547"/>
            <a:ext cx="919767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96152" y="3432150"/>
            <a:ext cx="53662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62423" y="3454978"/>
            <a:ext cx="467932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88284" y="4060470"/>
            <a:ext cx="85192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821251" y="4077623"/>
            <a:ext cx="992326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723549" y="5213798"/>
            <a:ext cx="83283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559899" y="5250939"/>
            <a:ext cx="1033529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17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97" y="0"/>
            <a:ext cx="11301703" cy="57568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8" y="6237195"/>
            <a:ext cx="742682" cy="62080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071279" y="1584102"/>
            <a:ext cx="38422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0" y="1584102"/>
            <a:ext cx="914401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49319" y="2318198"/>
            <a:ext cx="46364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625070" y="2318198"/>
            <a:ext cx="824249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479924" y="2318198"/>
            <a:ext cx="1072167" cy="59242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873544" y="2318847"/>
            <a:ext cx="606380" cy="5917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98501" y="2215166"/>
            <a:ext cx="360609" cy="5544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313645" y="2215166"/>
            <a:ext cx="1184857" cy="55444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24533" y="3000777"/>
            <a:ext cx="1430956" cy="60530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362163" y="3000776"/>
            <a:ext cx="862885" cy="6053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12913" y="2910623"/>
            <a:ext cx="450760" cy="6954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168461" y="2910623"/>
            <a:ext cx="944452" cy="695459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694313" y="3760305"/>
            <a:ext cx="591356" cy="5026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18209" y="3657598"/>
            <a:ext cx="2785708" cy="656825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88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25" y="0"/>
            <a:ext cx="11142275" cy="5537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8" y="6237195"/>
            <a:ext cx="742682" cy="62080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908406" y="1171977"/>
            <a:ext cx="95303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491730" y="1184856"/>
            <a:ext cx="1368381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74704" y="1159098"/>
            <a:ext cx="95303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21994" y="1171977"/>
            <a:ext cx="1104415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10637" y="2161504"/>
            <a:ext cx="1265398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03043" y="2148624"/>
            <a:ext cx="1918952" cy="60530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54479" y="3138152"/>
            <a:ext cx="95303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64316" y="3133858"/>
            <a:ext cx="1368381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10637" y="4093333"/>
            <a:ext cx="1265398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05820" y="4106212"/>
            <a:ext cx="713143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55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49" y="0"/>
            <a:ext cx="10453352" cy="63474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8" y="6237195"/>
            <a:ext cx="742682" cy="62080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795717" y="875763"/>
            <a:ext cx="511934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29611" y="875763"/>
            <a:ext cx="86610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431887" y="1607712"/>
            <a:ext cx="875764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929611" y="1607712"/>
            <a:ext cx="50227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87379" y="2339661"/>
            <a:ext cx="1220272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18242" y="2339661"/>
            <a:ext cx="969137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18941" y="4918452"/>
            <a:ext cx="251567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حُذف المبتدأ (أنا)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8789" y="5632955"/>
            <a:ext cx="260582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حُذف المبتدأ (هو)</a:t>
            </a:r>
          </a:p>
        </p:txBody>
      </p:sp>
    </p:spTree>
    <p:extLst>
      <p:ext uri="{BB962C8B-B14F-4D97-AF65-F5344CB8AC3E}">
        <p14:creationId xmlns:p14="http://schemas.microsoft.com/office/powerpoint/2010/main" val="222536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665</Words>
  <Application>Microsoft Office PowerPoint</Application>
  <PresentationFormat>Widescreen</PresentationFormat>
  <Paragraphs>188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الجملة الاسمية </vt:lpstr>
      <vt:lpstr>نواتج التعلم :</vt:lpstr>
      <vt:lpstr>أنواع الكلام </vt:lpstr>
      <vt:lpstr>أنواع الجملة</vt:lpstr>
      <vt:lpstr>PowerPoint Presentation</vt:lpstr>
      <vt:lpstr>الجملة الاسمية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أنواع المبتدأ</vt:lpstr>
      <vt:lpstr>PowerPoint Presentation</vt:lpstr>
      <vt:lpstr>PowerPoint Presentation</vt:lpstr>
      <vt:lpstr>أنواع الخبــر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الجملة الاسمية</dc:title>
  <dc:creator>Windows User</dc:creator>
  <cp:lastModifiedBy>asifhammoud1978@gmail.com</cp:lastModifiedBy>
  <cp:revision>32</cp:revision>
  <dcterms:created xsi:type="dcterms:W3CDTF">2020-09-05T07:38:12Z</dcterms:created>
  <dcterms:modified xsi:type="dcterms:W3CDTF">2024-09-05T04:45:31Z</dcterms:modified>
</cp:coreProperties>
</file>