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76" r:id="rId5"/>
    <p:sldId id="277" r:id="rId6"/>
    <p:sldId id="278" r:id="rId7"/>
    <p:sldId id="279" r:id="rId8"/>
    <p:sldId id="280" r:id="rId9"/>
    <p:sldId id="281" r:id="rId10"/>
    <p:sldId id="282" r:id="rId11"/>
    <p:sldId id="283" r:id="rId12"/>
    <p:sldId id="284" r:id="rId13"/>
    <p:sldId id="285" r:id="rId14"/>
    <p:sldId id="271" r:id="rId15"/>
    <p:sldId id="272" r:id="rId16"/>
    <p:sldId id="273" r:id="rId17"/>
    <p:sldId id="275" r:id="rId18"/>
  </p:sldIdLst>
  <p:sldSz cx="6858000" cy="9906000" type="A4"/>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4284" autoAdjust="0"/>
    <p:restoredTop sz="94660"/>
  </p:normalViewPr>
  <p:slideViewPr>
    <p:cSldViewPr snapToGrid="0">
      <p:cViewPr>
        <p:scale>
          <a:sx n="150" d="100"/>
          <a:sy n="150" d="100"/>
        </p:scale>
        <p:origin x="1032" y="-1786"/>
      </p:cViewPr>
      <p:guideLst/>
    </p:cSldViewPr>
  </p:slideViewPr>
  <p:notesTextViewPr>
    <p:cViewPr>
      <p:scale>
        <a:sx n="1" d="1"/>
        <a:sy n="1" d="1"/>
      </p:scale>
      <p:origin x="0" y="0"/>
    </p:cViewPr>
  </p:notesTextViewPr>
  <p:sorterViewPr>
    <p:cViewPr>
      <p:scale>
        <a:sx n="100" d="100"/>
        <a:sy n="100" d="100"/>
      </p:scale>
      <p:origin x="0" y="-206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867987A-A17C-4F54-8548-C94D1316FCFB}" type="datetimeFigureOut">
              <a:rPr lang="en-US" smtClean="0"/>
              <a:t>9/4/2024</a:t>
            </a:fld>
            <a:endParaRPr lang="en-US"/>
          </a:p>
        </p:txBody>
      </p:sp>
      <p:sp>
        <p:nvSpPr>
          <p:cNvPr id="4" name="Slide Image Placeholder 3"/>
          <p:cNvSpPr>
            <a:spLocks noGrp="1" noRot="1" noChangeAspect="1"/>
          </p:cNvSpPr>
          <p:nvPr>
            <p:ph type="sldImg" idx="2"/>
          </p:nvPr>
        </p:nvSpPr>
        <p:spPr>
          <a:xfrm>
            <a:off x="2454275" y="1173163"/>
            <a:ext cx="2193925"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B4422FC-2A7E-4C65-9AFD-1F8B62E9CAAA}" type="slidenum">
              <a:rPr lang="en-US" smtClean="0"/>
              <a:t>‹#›</a:t>
            </a:fld>
            <a:endParaRPr lang="en-US"/>
          </a:p>
        </p:txBody>
      </p:sp>
    </p:spTree>
    <p:extLst>
      <p:ext uri="{BB962C8B-B14F-4D97-AF65-F5344CB8AC3E}">
        <p14:creationId xmlns:p14="http://schemas.microsoft.com/office/powerpoint/2010/main" val="154274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0DE134-641B-49E1-A224-506203DEC4DC}"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133806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0DE134-641B-49E1-A224-506203DEC4DC}"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2071413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0DE134-641B-49E1-A224-506203DEC4DC}"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1694806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0DE134-641B-49E1-A224-506203DEC4DC}"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22853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0DE134-641B-49E1-A224-506203DEC4DC}" type="datetimeFigureOut">
              <a:rPr lang="en-US" smtClean="0"/>
              <a:t>9/4/2024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410153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0DE134-641B-49E1-A224-506203DEC4DC}" type="datetimeFigureOut">
              <a:rPr lang="en-US" smtClean="0"/>
              <a:t>9/4/2024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2181792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0DE134-641B-49E1-A224-506203DEC4DC}" type="datetimeFigureOut">
              <a:rPr lang="en-US" smtClean="0"/>
              <a:t>9/4/2024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3950577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20DE134-641B-49E1-A224-506203DEC4DC}"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100522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20DE134-641B-49E1-A224-506203DEC4DC}"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4132210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0DE134-641B-49E1-A224-506203DEC4DC}"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1089614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0DE134-641B-49E1-A224-506203DEC4DC}"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B9CC3-CE88-4166-BD9D-DE32C4C72185}" type="slidenum">
              <a:rPr lang="en-US" smtClean="0"/>
              <a:t>‹#›</a:t>
            </a:fld>
            <a:endParaRPr lang="en-US"/>
          </a:p>
        </p:txBody>
      </p:sp>
    </p:spTree>
    <p:extLst>
      <p:ext uri="{BB962C8B-B14F-4D97-AF65-F5344CB8AC3E}">
        <p14:creationId xmlns:p14="http://schemas.microsoft.com/office/powerpoint/2010/main" val="2266192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20DE134-641B-49E1-A224-506203DEC4DC}" type="datetimeFigureOut">
              <a:rPr lang="en-US" smtClean="0"/>
              <a:t>9/4/2024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67B9CC3-CE88-4166-BD9D-DE32C4C72185}" type="slidenum">
              <a:rPr lang="en-US" smtClean="0"/>
              <a:t>‹#›</a:t>
            </a:fld>
            <a:endParaRPr lang="en-US"/>
          </a:p>
        </p:txBody>
      </p:sp>
    </p:spTree>
    <p:extLst>
      <p:ext uri="{BB962C8B-B14F-4D97-AF65-F5344CB8AC3E}">
        <p14:creationId xmlns:p14="http://schemas.microsoft.com/office/powerpoint/2010/main" val="2658706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hyperlink" Target="https://www.mauthor.com/present/4845667746447360" TargetMode="External"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845667746447360" TargetMode="External"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688084284440576" TargetMode="External"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688084284440576" TargetMode="External"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189237912862720" TargetMode="External"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8502D4-AF43-6DBF-0441-5A63B5D29BC3}"/>
              </a:ext>
            </a:extLst>
          </p:cNvPr>
          <p:cNvSpPr txBox="1"/>
          <p:nvPr/>
        </p:nvSpPr>
        <p:spPr>
          <a:xfrm>
            <a:off x="517786" y="2064327"/>
            <a:ext cx="5822427" cy="5878532"/>
          </a:xfrm>
          <a:prstGeom prst="rect">
            <a:avLst/>
          </a:prstGeom>
          <a:noFill/>
        </p:spPr>
        <p:txBody>
          <a:bodyPr wrap="none" rtlCol="0">
            <a:spAutoFit/>
          </a:bodyPr>
          <a:lstStyle/>
          <a:p>
            <a:pPr algn="ctr"/>
            <a:r>
              <a:rPr lang="en-US" sz="3200" dirty="0">
                <a:latin typeface="Marck Script" panose="02000000000000000000" pitchFamily="2" charset="0"/>
              </a:rPr>
              <a:t>Emirates Schools Establishment</a:t>
            </a:r>
          </a:p>
          <a:p>
            <a:pPr algn="ctr"/>
            <a:r>
              <a:rPr lang="en-US" sz="3200" dirty="0">
                <a:latin typeface="Marck Script" panose="02000000000000000000" pitchFamily="2" charset="0"/>
              </a:rPr>
              <a:t>Green Mubazzarah School Cycle 3</a:t>
            </a:r>
          </a:p>
          <a:p>
            <a:pPr algn="ctr"/>
            <a:endParaRPr lang="en-US" sz="3600" dirty="0">
              <a:latin typeface="Marck Script" panose="02000000000000000000" pitchFamily="2" charset="0"/>
            </a:endParaRPr>
          </a:p>
          <a:p>
            <a:pPr algn="ctr"/>
            <a:endParaRPr lang="en-US" sz="3600" dirty="0">
              <a:latin typeface="Marck Script" panose="02000000000000000000" pitchFamily="2" charset="0"/>
            </a:endParaRPr>
          </a:p>
          <a:p>
            <a:pPr algn="ctr"/>
            <a:endParaRPr lang="en-US" sz="3600" dirty="0">
              <a:latin typeface="Marck Script" panose="02000000000000000000" pitchFamily="2" charset="0"/>
            </a:endParaRPr>
          </a:p>
          <a:p>
            <a:pPr algn="ctr"/>
            <a:r>
              <a:rPr lang="en-US" sz="3600" dirty="0">
                <a:latin typeface="Marck Script" panose="02000000000000000000" pitchFamily="2" charset="0"/>
              </a:rPr>
              <a:t>Final Assessment Booklet</a:t>
            </a:r>
          </a:p>
          <a:p>
            <a:pPr algn="ctr"/>
            <a:r>
              <a:rPr lang="en-US" sz="3600" dirty="0">
                <a:latin typeface="Marck Script" panose="02000000000000000000" pitchFamily="2" charset="0"/>
              </a:rPr>
              <a:t>Twelve- Advanced</a:t>
            </a:r>
          </a:p>
          <a:p>
            <a:pPr algn="ctr"/>
            <a:r>
              <a:rPr lang="en-US" sz="3600" dirty="0">
                <a:latin typeface="Marck Script" panose="02000000000000000000" pitchFamily="2" charset="0"/>
              </a:rPr>
              <a:t>Term 1</a:t>
            </a:r>
          </a:p>
          <a:p>
            <a:pPr algn="ctr"/>
            <a:r>
              <a:rPr lang="en-US" sz="3600" dirty="0">
                <a:latin typeface="Marck Script" panose="02000000000000000000" pitchFamily="2" charset="0"/>
              </a:rPr>
              <a:t>2023-2024</a:t>
            </a:r>
          </a:p>
          <a:p>
            <a:pPr algn="ctr"/>
            <a:endParaRPr lang="en-US" sz="3600" dirty="0">
              <a:latin typeface="Marck Script" panose="02000000000000000000" pitchFamily="2" charset="0"/>
            </a:endParaRPr>
          </a:p>
          <a:p>
            <a:pPr algn="ctr"/>
            <a:r>
              <a:rPr lang="en-US" sz="2400" dirty="0">
                <a:latin typeface="Marck Script" panose="02000000000000000000" pitchFamily="2" charset="0"/>
              </a:rPr>
              <a:t>E.T. Shamma Al Dhaheri</a:t>
            </a:r>
          </a:p>
        </p:txBody>
      </p:sp>
      <p:pic>
        <p:nvPicPr>
          <p:cNvPr id="6" name="Picture 5" descr="A logo with a black background&#10;&#10;Description automatically generated">
            <a:extLst>
              <a:ext uri="{FF2B5EF4-FFF2-40B4-BE49-F238E27FC236}">
                <a16:creationId xmlns:a16="http://schemas.microsoft.com/office/drawing/2014/main" id="{3A3E92E0-6B6C-E5CC-D54C-B7DD3EBEB8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230" y="545708"/>
            <a:ext cx="1365539" cy="1324655"/>
          </a:xfrm>
          <a:prstGeom prst="rect">
            <a:avLst/>
          </a:prstGeom>
        </p:spPr>
      </p:pic>
    </p:spTree>
    <p:extLst>
      <p:ext uri="{BB962C8B-B14F-4D97-AF65-F5344CB8AC3E}">
        <p14:creationId xmlns:p14="http://schemas.microsoft.com/office/powerpoint/2010/main" val="3744500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2114681" cy="830997"/>
          </a:xfrm>
          <a:prstGeom prst="rect">
            <a:avLst/>
          </a:prstGeom>
          <a:noFill/>
        </p:spPr>
        <p:txBody>
          <a:bodyPr wrap="none" rtlCol="0">
            <a:spAutoFit/>
          </a:bodyPr>
          <a:lstStyle/>
          <a:p>
            <a:r>
              <a:rPr lang="en-US" sz="1600" dirty="0">
                <a:latin typeface="Plom Praeng" panose="02000503000000000000" pitchFamily="2" charset="0"/>
              </a:rPr>
              <a:t>Grammar Point # 1</a:t>
            </a:r>
          </a:p>
          <a:p>
            <a:r>
              <a:rPr lang="en-AE" sz="1600" dirty="0">
                <a:highlight>
                  <a:srgbClr val="C0C0C0"/>
                </a:highlight>
                <a:latin typeface="Plom Praeng" panose="02000503000000000000" pitchFamily="2" charset="0"/>
              </a:rPr>
              <a:t>Present continuous passive</a:t>
            </a:r>
          </a:p>
          <a:p>
            <a:endParaRPr lang="en-US"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2</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8683146"/>
          </a:xfrm>
          <a:prstGeom prst="rect">
            <a:avLst/>
          </a:prstGeom>
          <a:noFill/>
        </p:spPr>
        <p:txBody>
          <a:bodyPr wrap="square" rtlCol="0">
            <a:spAutoFit/>
          </a:bodyPr>
          <a:lstStyle/>
          <a:p>
            <a:r>
              <a:rPr lang="en-US" sz="1400" u="sng" dirty="0">
                <a:latin typeface="Plom Praeng" panose="02000503000000000000" pitchFamily="2" charset="0"/>
                <a:cs typeface="Kalam" panose="02000000000000000000" pitchFamily="2" charset="0"/>
              </a:rPr>
              <a:t>Example:</a:t>
            </a:r>
          </a:p>
          <a:p>
            <a:pPr algn="l">
              <a:lnSpc>
                <a:spcPct val="150000"/>
              </a:lnSpc>
            </a:pPr>
            <a:r>
              <a:rPr lang="en-AE" sz="1400" dirty="0">
                <a:latin typeface="Plom Praeng" panose="02000503000000000000" pitchFamily="2" charset="0"/>
                <a:cs typeface="Kalam" panose="02000000000000000000" pitchFamily="2" charset="0"/>
              </a:rPr>
              <a:t>Why haven’t the IT students completed the online project? </a:t>
            </a:r>
          </a:p>
          <a:p>
            <a:pPr algn="l">
              <a:lnSpc>
                <a:spcPct val="150000"/>
              </a:lnSpc>
            </a:pPr>
            <a:r>
              <a:rPr lang="en-AE" sz="1400" dirty="0">
                <a:latin typeface="Plom Praeng" panose="02000503000000000000" pitchFamily="2" charset="0"/>
                <a:cs typeface="Kalam" panose="02000000000000000000" pitchFamily="2" charset="0"/>
              </a:rPr>
              <a:t>The students’ laptops </a:t>
            </a:r>
            <a:r>
              <a:rPr lang="en-AE" sz="1400" u="sng" dirty="0">
                <a:highlight>
                  <a:srgbClr val="C0C0C0"/>
                </a:highlight>
                <a:latin typeface="Plom Praeng" panose="02000503000000000000" pitchFamily="2" charset="0"/>
                <a:cs typeface="Kalam" panose="02000000000000000000" pitchFamily="2" charset="0"/>
              </a:rPr>
              <a:t>are being replaced</a:t>
            </a:r>
            <a:r>
              <a:rPr lang="en-GB" sz="1400" u="sng" dirty="0">
                <a:highlight>
                  <a:srgbClr val="C0C0C0"/>
                </a:highlight>
                <a:latin typeface="Plom Praeng" panose="02000503000000000000" pitchFamily="2" charset="0"/>
                <a:cs typeface="Kalam" panose="02000000000000000000" pitchFamily="2" charset="0"/>
              </a:rPr>
              <a:t> </a:t>
            </a:r>
            <a:r>
              <a:rPr lang="en-GB" sz="1400" dirty="0">
                <a:latin typeface="Plom Praeng" panose="02000503000000000000" pitchFamily="2" charset="0"/>
                <a:cs typeface="Kalam" panose="02000000000000000000" pitchFamily="2" charset="0"/>
              </a:rPr>
              <a:t>so they don’t have access.</a:t>
            </a:r>
            <a:endParaRPr lang="en-AE" sz="1400" dirty="0">
              <a:latin typeface="Plom Praeng" panose="02000503000000000000" pitchFamily="2" charset="0"/>
              <a:cs typeface="Kalam" panose="02000000000000000000" pitchFamily="2" charset="0"/>
            </a:endParaRPr>
          </a:p>
          <a:p>
            <a:endParaRPr lang="en-US" sz="1400" b="1" i="0" kern="1200" dirty="0">
              <a:effectLst/>
              <a:latin typeface="Plom Praeng" panose="02000503000000000000" pitchFamily="2" charset="0"/>
              <a:cs typeface="Kalam" panose="02000000000000000000" pitchFamily="2" charset="0"/>
            </a:endParaRPr>
          </a:p>
          <a:p>
            <a:r>
              <a:rPr lang="en-GB" sz="1400" b="0" u="sng" dirty="0">
                <a:effectLst/>
                <a:latin typeface="Plom Praeng" panose="02000503000000000000" pitchFamily="2" charset="0"/>
                <a:ea typeface="Yu Mincho" panose="02020400000000000000" pitchFamily="18" charset="-128"/>
                <a:cs typeface="Kalam" panose="02000000000000000000" pitchFamily="2" charset="0"/>
              </a:rPr>
              <a:t>Meaning:</a:t>
            </a:r>
          </a:p>
          <a:p>
            <a:pPr algn="l"/>
            <a:r>
              <a:rPr lang="en-US" sz="1400" b="0" i="0" dirty="0">
                <a:latin typeface="Plom Praeng" panose="02000503000000000000" pitchFamily="2" charset="0"/>
                <a:cs typeface="Kalam" panose="02000000000000000000" pitchFamily="2" charset="0"/>
              </a:rPr>
              <a:t>The </a:t>
            </a:r>
            <a:r>
              <a:rPr lang="en-AE" sz="1400" dirty="0">
                <a:latin typeface="Plom Praeng" panose="02000503000000000000" pitchFamily="2" charset="0"/>
                <a:cs typeface="Kalam" panose="02000000000000000000" pitchFamily="2" charset="0"/>
              </a:rPr>
              <a:t>students cannot do any online work right now because they do not have their laptops.</a:t>
            </a:r>
          </a:p>
          <a:p>
            <a:endParaRPr lang="en-US" sz="1400" dirty="0">
              <a:latin typeface="Plom Praeng" panose="02000503000000000000" pitchFamily="2" charset="0"/>
              <a:cs typeface="Kalam" panose="02000000000000000000" pitchFamily="2" charset="0"/>
            </a:endParaRPr>
          </a:p>
          <a:p>
            <a:r>
              <a:rPr lang="en-US" sz="1400" b="0" i="0" dirty="0">
                <a:highlight>
                  <a:srgbClr val="C0C0C0"/>
                </a:highlight>
                <a:latin typeface="Plom Praeng" panose="02000503000000000000" pitchFamily="2" charset="0"/>
                <a:cs typeface="Kalam" panose="02000000000000000000" pitchFamily="2" charset="0"/>
              </a:rPr>
              <a:t>Rule</a:t>
            </a:r>
            <a:r>
              <a:rPr lang="en-US" sz="1400" b="0" i="0" dirty="0">
                <a:latin typeface="Plom Praeng" panose="02000503000000000000" pitchFamily="2" charset="0"/>
                <a:cs typeface="Kalam" panose="02000000000000000000" pitchFamily="2" charset="0"/>
              </a:rPr>
              <a:t>:</a:t>
            </a:r>
          </a:p>
          <a:p>
            <a:pPr algn="ctr"/>
            <a:r>
              <a:rPr lang="en-US" sz="1400" dirty="0">
                <a:latin typeface="Plom Praeng" panose="02000503000000000000" pitchFamily="2" charset="0"/>
                <a:cs typeface="Kalam" panose="02000000000000000000" pitchFamily="2" charset="0"/>
              </a:rPr>
              <a:t>object + is / are + being + past participle+(by subject)</a:t>
            </a:r>
            <a:endParaRPr lang="en-AE"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r>
              <a:rPr lang="en-US" sz="1400" b="0" i="0" kern="1200" dirty="0">
                <a:effectLst/>
                <a:latin typeface="Plom Praeng" panose="02000503000000000000" pitchFamily="2" charset="0"/>
                <a:cs typeface="Kalam" panose="02000000000000000000" pitchFamily="2" charset="0"/>
              </a:rPr>
              <a:t>Usage:</a:t>
            </a:r>
          </a:p>
          <a:p>
            <a:pPr algn="l"/>
            <a:r>
              <a:rPr lang="en-US" sz="1400" b="0" i="0" kern="1200" dirty="0">
                <a:effectLst/>
                <a:latin typeface="Plom Praeng" panose="02000503000000000000" pitchFamily="2" charset="0"/>
                <a:cs typeface="Kalam" panose="02000000000000000000" pitchFamily="2" charset="0"/>
              </a:rPr>
              <a:t>We </a:t>
            </a:r>
            <a:r>
              <a:rPr lang="en-AE" sz="1400" dirty="0">
                <a:latin typeface="Plom Praeng" panose="02000503000000000000" pitchFamily="2" charset="0"/>
                <a:cs typeface="Kalam" panose="02000000000000000000" pitchFamily="2" charset="0"/>
              </a:rPr>
              <a:t>use the present continuous passive to talk about actions </a:t>
            </a:r>
            <a:r>
              <a:rPr lang="en-GB" sz="1400" dirty="0">
                <a:latin typeface="Plom Praeng" panose="02000503000000000000" pitchFamily="2" charset="0"/>
                <a:cs typeface="Kalam" panose="02000000000000000000" pitchFamily="2" charset="0"/>
              </a:rPr>
              <a:t>ongoing </a:t>
            </a:r>
            <a:r>
              <a:rPr lang="en-AE" sz="1400" dirty="0">
                <a:latin typeface="Plom Praeng" panose="02000503000000000000" pitchFamily="2" charset="0"/>
                <a:cs typeface="Kalam" panose="02000000000000000000" pitchFamily="2" charset="0"/>
              </a:rPr>
              <a:t>a</a:t>
            </a:r>
            <a:r>
              <a:rPr lang="en-GB" sz="1400" dirty="0">
                <a:latin typeface="Plom Praeng" panose="02000503000000000000" pitchFamily="2" charset="0"/>
                <a:cs typeface="Kalam" panose="02000000000000000000" pitchFamily="2" charset="0"/>
              </a:rPr>
              <a:t>t</a:t>
            </a:r>
            <a:r>
              <a:rPr lang="en-AE" sz="1400" dirty="0">
                <a:latin typeface="Plom Praeng" panose="02000503000000000000" pitchFamily="2" charset="0"/>
                <a:cs typeface="Kalam" panose="02000000000000000000" pitchFamily="2" charset="0"/>
              </a:rPr>
              <a:t> the moment of speaking. </a:t>
            </a:r>
            <a:r>
              <a:rPr lang="en-US" sz="1400" dirty="0">
                <a:latin typeface="Plom Praeng" panose="02000503000000000000" pitchFamily="2" charset="0"/>
                <a:cs typeface="Kalam" panose="02000000000000000000" pitchFamily="2" charset="0"/>
              </a:rPr>
              <a:t>The passive voice is used to focus on the receiver of the action, not on who is carrying out the action. </a:t>
            </a:r>
            <a:endParaRPr lang="en-AE"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b="0" i="0" dirty="0">
                <a:latin typeface="Plom Praeng" panose="02000503000000000000" pitchFamily="2" charset="0"/>
                <a:cs typeface="Kalam" panose="02000000000000000000" pitchFamily="2" charset="0"/>
              </a:rPr>
              <a:t>Other examples:</a:t>
            </a:r>
          </a:p>
          <a:p>
            <a:pPr marL="285750" indent="-285750" algn="l">
              <a:buFont typeface="Courier New" panose="02070309020205020404" pitchFamily="49" charset="0"/>
              <a:buChar char="o"/>
            </a:pPr>
            <a:r>
              <a:rPr lang="en-AE" sz="1400" dirty="0">
                <a:latin typeface="Plom Praeng" panose="02000503000000000000" pitchFamily="2" charset="0"/>
                <a:cs typeface="Kalam" panose="02000000000000000000" pitchFamily="2" charset="0"/>
              </a:rPr>
              <a:t>A new fuel-free car</a:t>
            </a:r>
            <a:r>
              <a:rPr lang="en-AE" sz="1400" u="sng" dirty="0">
                <a:latin typeface="Plom Praeng" panose="02000503000000000000" pitchFamily="2" charset="0"/>
                <a:cs typeface="Kalam" panose="02000000000000000000" pitchFamily="2" charset="0"/>
              </a:rPr>
              <a:t> is being developed </a:t>
            </a:r>
            <a:r>
              <a:rPr lang="en-AE" sz="1400" dirty="0">
                <a:latin typeface="Plom Praeng" panose="02000503000000000000" pitchFamily="2" charset="0"/>
                <a:cs typeface="Kalam" panose="02000000000000000000" pitchFamily="2" charset="0"/>
              </a:rPr>
              <a:t>as a national project</a:t>
            </a:r>
            <a:r>
              <a:rPr lang="en-GB" sz="1400" dirty="0">
                <a:latin typeface="Plom Praeng" panose="02000503000000000000" pitchFamily="2" charset="0"/>
                <a:cs typeface="Kalam" panose="02000000000000000000" pitchFamily="2" charset="0"/>
              </a:rPr>
              <a:t> </a:t>
            </a:r>
            <a:r>
              <a:rPr lang="en-AE" sz="1400" dirty="0">
                <a:latin typeface="Plom Praeng" panose="02000503000000000000" pitchFamily="2" charset="0"/>
                <a:cs typeface="Kalam" panose="02000000000000000000" pitchFamily="2" charset="0"/>
              </a:rPr>
              <a:t>in the interests of protecting the environment.</a:t>
            </a:r>
          </a:p>
          <a:p>
            <a:pPr marL="285750" indent="-285750" algn="l">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In today’s connected world, people’s opinions </a:t>
            </a:r>
            <a:r>
              <a:rPr lang="en-US" sz="1400" u="sng" dirty="0">
                <a:latin typeface="Plom Praeng" panose="02000503000000000000" pitchFamily="2" charset="0"/>
                <a:cs typeface="Kalam" panose="02000000000000000000" pitchFamily="2" charset="0"/>
              </a:rPr>
              <a:t>are being shaped </a:t>
            </a:r>
            <a:r>
              <a:rPr lang="en-US" sz="1400" dirty="0">
                <a:latin typeface="Plom Praeng" panose="02000503000000000000" pitchFamily="2" charset="0"/>
                <a:cs typeface="Kalam" panose="02000000000000000000" pitchFamily="2" charset="0"/>
              </a:rPr>
              <a:t>by their contacts on social media.</a:t>
            </a:r>
          </a:p>
          <a:p>
            <a:pPr marL="285750" indent="-285750" algn="l">
              <a:buFont typeface="Courier New" panose="02070309020205020404" pitchFamily="49" charset="0"/>
              <a:buChar char="o"/>
            </a:pPr>
            <a:r>
              <a:rPr lang="en-US" sz="1400" dirty="0">
                <a:latin typeface="Plom Praeng" panose="02000503000000000000" pitchFamily="2" charset="0"/>
                <a:cs typeface="Kalam" panose="02000000000000000000" pitchFamily="2" charset="0"/>
              </a:rPr>
              <a:t>Whether artificial intelligence can be used effectively in education </a:t>
            </a:r>
            <a:r>
              <a:rPr lang="en-US" sz="1400" u="sng" dirty="0">
                <a:latin typeface="Plom Praeng" panose="02000503000000000000" pitchFamily="2" charset="0"/>
                <a:cs typeface="Kalam" panose="02000000000000000000" pitchFamily="2" charset="0"/>
              </a:rPr>
              <a:t>is being considered </a:t>
            </a:r>
            <a:r>
              <a:rPr lang="en-US" sz="1400" dirty="0">
                <a:latin typeface="Plom Praeng" panose="02000503000000000000" pitchFamily="2" charset="0"/>
                <a:cs typeface="Kalam" panose="02000000000000000000" pitchFamily="2" charset="0"/>
              </a:rPr>
              <a:t>in many schools across the country.</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400" u="none" dirty="0">
              <a:latin typeface="Plom Praeng" panose="02000503000000000000" pitchFamily="2" charset="0"/>
              <a:cs typeface="Kalam" panose="02000000000000000000" pitchFamily="2" charset="0"/>
            </a:endParaRPr>
          </a:p>
          <a:p>
            <a:pPr marR="0" lvl="0" algn="l" defTabSz="914400" rtl="0" eaLnBrk="1" fontAlgn="auto" latinLnBrk="0" hangingPunct="1">
              <a:lnSpc>
                <a:spcPct val="150000"/>
              </a:lnSpc>
              <a:spcBef>
                <a:spcPts val="0"/>
              </a:spcBef>
              <a:spcAft>
                <a:spcPts val="0"/>
              </a:spcAft>
              <a:buClrTx/>
              <a:buSzTx/>
              <a:tabLst/>
              <a:defRPr/>
            </a:pPr>
            <a:r>
              <a:rPr lang="en-US" sz="1400" b="0" i="0" kern="1200" dirty="0">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400" b="0" i="0" u="none" kern="1200" dirty="0">
              <a:effectLst/>
              <a:latin typeface="Plom Praeng" panose="02000503000000000000" pitchFamily="2" charset="0"/>
              <a:cs typeface="Kalam" panose="02000000000000000000" pitchFamily="2" charset="0"/>
            </a:endParaRPr>
          </a:p>
        </p:txBody>
      </p:sp>
      <p:sp>
        <p:nvSpPr>
          <p:cNvPr id="16" name="Rectangle: Rounded Corners 15">
            <a:extLst>
              <a:ext uri="{FF2B5EF4-FFF2-40B4-BE49-F238E27FC236}">
                <a16:creationId xmlns:a16="http://schemas.microsoft.com/office/drawing/2014/main" id="{70BC8A07-D92B-CB5F-9B1F-9CB94E3CB020}"/>
              </a:ext>
            </a:extLst>
          </p:cNvPr>
          <p:cNvSpPr/>
          <p:nvPr/>
        </p:nvSpPr>
        <p:spPr>
          <a:xfrm>
            <a:off x="95977" y="2530162"/>
            <a:ext cx="6633176" cy="62972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6611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3</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369332"/>
          </a:xfrm>
          <a:prstGeom prst="rect">
            <a:avLst/>
          </a:prstGeom>
          <a:noFill/>
        </p:spPr>
        <p:txBody>
          <a:bodyPr wrap="square" rtlCol="0">
            <a:spAutoFit/>
          </a:bodyPr>
          <a:lstStyle/>
          <a:p>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5" name="TextBox 4">
            <a:extLst>
              <a:ext uri="{FF2B5EF4-FFF2-40B4-BE49-F238E27FC236}">
                <a16:creationId xmlns:a16="http://schemas.microsoft.com/office/drawing/2014/main" id="{BC44E294-080D-41FE-BC2A-AD31A6334C76}"/>
              </a:ext>
            </a:extLst>
          </p:cNvPr>
          <p:cNvSpPr txBox="1"/>
          <p:nvPr/>
        </p:nvSpPr>
        <p:spPr>
          <a:xfrm>
            <a:off x="140422" y="6570853"/>
            <a:ext cx="6557670" cy="2966197"/>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6" name="TextBox 5">
            <a:extLst>
              <a:ext uri="{FF2B5EF4-FFF2-40B4-BE49-F238E27FC236}">
                <a16:creationId xmlns:a16="http://schemas.microsoft.com/office/drawing/2014/main" id="{1C3BD932-30E8-CD6F-C5C8-DAE52525A6B7}"/>
              </a:ext>
            </a:extLst>
          </p:cNvPr>
          <p:cNvSpPr txBox="1"/>
          <p:nvPr/>
        </p:nvSpPr>
        <p:spPr>
          <a:xfrm>
            <a:off x="171483" y="163484"/>
            <a:ext cx="2114681" cy="830997"/>
          </a:xfrm>
          <a:prstGeom prst="rect">
            <a:avLst/>
          </a:prstGeom>
          <a:noFill/>
        </p:spPr>
        <p:txBody>
          <a:bodyPr wrap="none" rtlCol="0">
            <a:spAutoFit/>
          </a:bodyPr>
          <a:lstStyle/>
          <a:p>
            <a:r>
              <a:rPr lang="en-US" sz="1600" dirty="0">
                <a:latin typeface="Plom Praeng" panose="02000503000000000000" pitchFamily="2" charset="0"/>
              </a:rPr>
              <a:t>Grammar Point # 1</a:t>
            </a:r>
          </a:p>
          <a:p>
            <a:r>
              <a:rPr lang="en-AE" sz="1600" dirty="0">
                <a:highlight>
                  <a:srgbClr val="C0C0C0"/>
                </a:highlight>
                <a:latin typeface="Plom Praeng" panose="02000503000000000000" pitchFamily="2" charset="0"/>
              </a:rPr>
              <a:t>Present continuous passive</a:t>
            </a:r>
          </a:p>
          <a:p>
            <a:endParaRPr lang="en-US" sz="1600" dirty="0">
              <a:highlight>
                <a:srgbClr val="C0C0C0"/>
              </a:highlight>
              <a:latin typeface="Plom Praeng" panose="02000503000000000000" pitchFamily="2" charset="0"/>
            </a:endParaRPr>
          </a:p>
        </p:txBody>
      </p:sp>
      <p:sp>
        <p:nvSpPr>
          <p:cNvPr id="8" name="TextBox 7">
            <a:extLst>
              <a:ext uri="{FF2B5EF4-FFF2-40B4-BE49-F238E27FC236}">
                <a16:creationId xmlns:a16="http://schemas.microsoft.com/office/drawing/2014/main" id="{6D9FF1A4-B469-CDE7-8E97-4D71ED6D55B0}"/>
              </a:ext>
            </a:extLst>
          </p:cNvPr>
          <p:cNvSpPr txBox="1"/>
          <p:nvPr/>
        </p:nvSpPr>
        <p:spPr>
          <a:xfrm>
            <a:off x="128847" y="870162"/>
            <a:ext cx="6600306" cy="6232475"/>
          </a:xfrm>
          <a:prstGeom prst="rect">
            <a:avLst/>
          </a:prstGeom>
          <a:noFill/>
        </p:spPr>
        <p:txBody>
          <a:bodyPr wrap="square">
            <a:spAutoFit/>
          </a:bodyPr>
          <a:lstStyle/>
          <a:p>
            <a:r>
              <a:rPr lang="en-US" sz="1400" b="1" dirty="0">
                <a:latin typeface="Plom Praeng" panose="02000503000000000000" pitchFamily="2" charset="0"/>
                <a:cs typeface="Kalam" panose="02000000000000000000" pitchFamily="2" charset="0"/>
              </a:rPr>
              <a:t>Q1. Change into passive:</a:t>
            </a:r>
          </a:p>
          <a:p>
            <a:pPr>
              <a:lnSpc>
                <a:spcPct val="150000"/>
              </a:lnSpc>
            </a:pPr>
            <a:r>
              <a:rPr lang="en-US" sz="1400" dirty="0">
                <a:latin typeface="Plom Praeng" panose="02000503000000000000" pitchFamily="2" charset="0"/>
                <a:cs typeface="Kalam" panose="02000000000000000000" pitchFamily="2" charset="0"/>
              </a:rPr>
              <a:t>1. The senior management team is reviewing the report. </a:t>
            </a:r>
          </a:p>
          <a:p>
            <a:pPr>
              <a:lnSpc>
                <a:spcPct val="150000"/>
              </a:lnSpc>
            </a:pPr>
            <a:r>
              <a:rPr lang="en-US" sz="1400" dirty="0">
                <a:solidFill>
                  <a:srgbClr val="FF0000"/>
                </a:solidFill>
                <a:latin typeface="Plom Praeng" panose="02000503000000000000" pitchFamily="2" charset="0"/>
                <a:cs typeface="Kalam" panose="02000000000000000000" pitchFamily="2" charset="0"/>
              </a:rPr>
              <a:t>The report is being reviewed by the senior management team.</a:t>
            </a:r>
          </a:p>
          <a:p>
            <a:pPr>
              <a:lnSpc>
                <a:spcPct val="150000"/>
              </a:lnSpc>
            </a:pPr>
            <a:r>
              <a:rPr lang="en-US" sz="1400" dirty="0">
                <a:latin typeface="Plom Praeng" panose="02000503000000000000" pitchFamily="2" charset="0"/>
                <a:cs typeface="Kalam" panose="02000000000000000000" pitchFamily="2" charset="0"/>
              </a:rPr>
              <a:t>2. The IT team is installing new software on all the office computers.</a:t>
            </a:r>
          </a:p>
          <a:p>
            <a:pPr>
              <a:lnSpc>
                <a:spcPct val="150000"/>
              </a:lnSpc>
            </a:pPr>
            <a:r>
              <a:rPr lang="en-US" sz="1400" dirty="0">
                <a:solidFill>
                  <a:srgbClr val="FF0000"/>
                </a:solidFill>
                <a:latin typeface="Plom Praeng" panose="02000503000000000000" pitchFamily="2" charset="0"/>
                <a:cs typeface="Kalam" panose="02000000000000000000" pitchFamily="2" charset="0"/>
              </a:rPr>
              <a:t>New software is being installed on all the office computers by the IT team.</a:t>
            </a:r>
          </a:p>
          <a:p>
            <a:pPr>
              <a:lnSpc>
                <a:spcPct val="150000"/>
              </a:lnSpc>
            </a:pPr>
            <a:r>
              <a:rPr lang="en-US" sz="1400" dirty="0">
                <a:latin typeface="Plom Praeng" panose="02000503000000000000" pitchFamily="2" charset="0"/>
                <a:cs typeface="Kalam" panose="02000000000000000000" pitchFamily="2" charset="0"/>
              </a:rPr>
              <a:t>3. The members are discussing the project in the boardroom right now.</a:t>
            </a:r>
          </a:p>
          <a:p>
            <a:pPr>
              <a:lnSpc>
                <a:spcPct val="150000"/>
              </a:lnSpc>
            </a:pPr>
            <a:r>
              <a:rPr lang="en-US" sz="1400" dirty="0">
                <a:solidFill>
                  <a:srgbClr val="FF0000"/>
                </a:solidFill>
                <a:latin typeface="Plom Praeng" panose="02000503000000000000" pitchFamily="2" charset="0"/>
                <a:cs typeface="Kalam" panose="02000000000000000000" pitchFamily="2" charset="0"/>
              </a:rPr>
              <a:t>The project is being discussed in the boardroom right now by the members.</a:t>
            </a:r>
          </a:p>
          <a:p>
            <a:pPr>
              <a:lnSpc>
                <a:spcPct val="150000"/>
              </a:lnSpc>
            </a:pPr>
            <a:endParaRPr lang="en-US" sz="1400" dirty="0">
              <a:solidFill>
                <a:srgbClr val="FF0000"/>
              </a:solidFill>
              <a:latin typeface="Plom Praeng" panose="02000503000000000000" pitchFamily="2" charset="0"/>
              <a:cs typeface="Kalam" panose="02000000000000000000" pitchFamily="2" charset="0"/>
            </a:endParaRPr>
          </a:p>
          <a:p>
            <a:r>
              <a:rPr lang="en-US" sz="1400" b="1" dirty="0">
                <a:latin typeface="Plom Praeng" panose="02000503000000000000" pitchFamily="2" charset="0"/>
                <a:cs typeface="Kalam" panose="02000000000000000000" pitchFamily="2" charset="0"/>
              </a:rPr>
              <a:t>Q2. Choose the correct answers:</a:t>
            </a:r>
          </a:p>
          <a:p>
            <a:endParaRPr lang="en-US" sz="1400" dirty="0">
              <a:latin typeface="Plom Praeng" panose="02000503000000000000" pitchFamily="2" charset="0"/>
              <a:cs typeface="Kalam" panose="02000000000000000000" pitchFamily="2" charset="0"/>
            </a:endParaRPr>
          </a:p>
          <a:p>
            <a:r>
              <a:rPr lang="en-US" sz="1400" dirty="0">
                <a:latin typeface="Plom Praeng" panose="02000503000000000000" pitchFamily="2" charset="0"/>
                <a:cs typeface="Kalam" panose="02000000000000000000" pitchFamily="2" charset="0"/>
              </a:rPr>
              <a:t>4. A team of skilled artists are decorating the event venue. </a:t>
            </a:r>
          </a:p>
          <a:p>
            <a:r>
              <a:rPr lang="en-US" sz="1400" dirty="0">
                <a:latin typeface="Plom Praeng" panose="02000503000000000000" pitchFamily="2" charset="0"/>
                <a:cs typeface="Kalam" panose="02000000000000000000" pitchFamily="2" charset="0"/>
              </a:rPr>
              <a:t>Change into passive</a:t>
            </a:r>
          </a:p>
          <a:p>
            <a:pPr marL="742950" lvl="1"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The event venue are being decorated by a team of skilled artists.</a:t>
            </a:r>
          </a:p>
          <a:p>
            <a:pPr marL="742950" lvl="1"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A team of skilled artists are being decorating the event venue.</a:t>
            </a:r>
          </a:p>
          <a:p>
            <a:pPr marL="742950" lvl="1"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The event venue is being decorated by a team of skilled artists.</a:t>
            </a:r>
          </a:p>
          <a:p>
            <a:r>
              <a:rPr lang="en-US" sz="1400" dirty="0">
                <a:latin typeface="Plom Praeng" panose="02000503000000000000" pitchFamily="2" charset="0"/>
                <a:cs typeface="Kalam" panose="02000000000000000000" pitchFamily="2" charset="0"/>
              </a:rPr>
              <a:t>5. The experiments ------------------in the laboratory as we speak.</a:t>
            </a:r>
          </a:p>
          <a:p>
            <a:pPr marL="742950" lvl="1"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are be conducted</a:t>
            </a:r>
          </a:p>
          <a:p>
            <a:pPr marL="742950" lvl="1"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is being conducted</a:t>
            </a:r>
          </a:p>
          <a:p>
            <a:pPr marL="742950" lvl="1"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are being conducted</a:t>
            </a:r>
          </a:p>
          <a:p>
            <a:r>
              <a:rPr lang="en-US" sz="1400" dirty="0">
                <a:latin typeface="Plom Praeng" panose="02000503000000000000" pitchFamily="2" charset="0"/>
                <a:cs typeface="Kalam" panose="02000000000000000000" pitchFamily="2" charset="0"/>
              </a:rPr>
              <a:t>6. Workers are carrying out repairs on the damaged road.</a:t>
            </a:r>
          </a:p>
          <a:p>
            <a:r>
              <a:rPr lang="en-US" sz="1400" dirty="0">
                <a:latin typeface="Plom Praeng" panose="02000503000000000000" pitchFamily="2" charset="0"/>
                <a:cs typeface="Kalam" panose="02000000000000000000" pitchFamily="2" charset="0"/>
              </a:rPr>
              <a:t>Change into passive.</a:t>
            </a:r>
          </a:p>
          <a:p>
            <a:pPr marL="742950" lvl="1"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Workers are being carried out on the damaged road.</a:t>
            </a:r>
          </a:p>
          <a:p>
            <a:pPr marL="742950" lvl="1"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Repairs are being carried out on the damaged road.</a:t>
            </a:r>
          </a:p>
          <a:p>
            <a:pPr marL="742950" lvl="1"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Repairs is being carried out on the damaged road.</a:t>
            </a:r>
          </a:p>
          <a:p>
            <a:endParaRPr lang="en-US" sz="1400" dirty="0">
              <a:latin typeface="Plom Praeng" panose="02000503000000000000" pitchFamily="2" charset="0"/>
              <a:cs typeface="Kalam" panose="02000000000000000000" pitchFamily="2" charset="0"/>
            </a:endParaRPr>
          </a:p>
        </p:txBody>
      </p:sp>
    </p:spTree>
    <p:extLst>
      <p:ext uri="{BB962C8B-B14F-4D97-AF65-F5344CB8AC3E}">
        <p14:creationId xmlns:p14="http://schemas.microsoft.com/office/powerpoint/2010/main" val="2183299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1601721" cy="830997"/>
          </a:xfrm>
          <a:prstGeom prst="rect">
            <a:avLst/>
          </a:prstGeom>
          <a:noFill/>
        </p:spPr>
        <p:txBody>
          <a:bodyPr wrap="none" rtlCol="0">
            <a:spAutoFit/>
          </a:bodyPr>
          <a:lstStyle/>
          <a:p>
            <a:r>
              <a:rPr lang="en-US" sz="1600" dirty="0">
                <a:latin typeface="Plom Praeng" panose="02000503000000000000" pitchFamily="2" charset="0"/>
              </a:rPr>
              <a:t>Grammar Point # 2</a:t>
            </a:r>
          </a:p>
          <a:p>
            <a:r>
              <a:rPr lang="en-AE" sz="1600" dirty="0">
                <a:highlight>
                  <a:srgbClr val="C0C0C0"/>
                </a:highlight>
                <a:latin typeface="Plom Praeng" panose="02000503000000000000" pitchFamily="2" charset="0"/>
              </a:rPr>
              <a:t>Mixed Conditionals</a:t>
            </a:r>
          </a:p>
          <a:p>
            <a:endParaRPr lang="en-US"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4</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8359981"/>
          </a:xfrm>
          <a:prstGeom prst="rect">
            <a:avLst/>
          </a:prstGeom>
          <a:noFill/>
        </p:spPr>
        <p:txBody>
          <a:bodyPr wrap="square" rtlCol="0">
            <a:spAutoFit/>
          </a:bodyPr>
          <a:lstStyle/>
          <a:p>
            <a:r>
              <a:rPr lang="en-US" sz="1400" u="sng" dirty="0">
                <a:latin typeface="Plom Praeng" panose="02000503000000000000" pitchFamily="2" charset="0"/>
                <a:cs typeface="Kalam" panose="02000000000000000000" pitchFamily="2" charset="0"/>
              </a:rPr>
              <a:t>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If I </a:t>
            </a:r>
            <a:r>
              <a:rPr lang="en-US" sz="1400" u="sng" dirty="0">
                <a:latin typeface="Plom Praeng" panose="02000503000000000000" pitchFamily="2" charset="0"/>
                <a:cs typeface="Kalam" panose="02000000000000000000" pitchFamily="2" charset="0"/>
              </a:rPr>
              <a:t>had studied </a:t>
            </a:r>
            <a:r>
              <a:rPr lang="en-US" sz="1400" dirty="0">
                <a:latin typeface="Plom Praeng" panose="02000503000000000000" pitchFamily="2" charset="0"/>
                <a:cs typeface="Kalam" panose="02000000000000000000" pitchFamily="2" charset="0"/>
              </a:rPr>
              <a:t>harder, I </a:t>
            </a:r>
            <a:r>
              <a:rPr lang="en-US" sz="1400" u="sng" dirty="0">
                <a:latin typeface="Plom Praeng" panose="02000503000000000000" pitchFamily="2" charset="0"/>
                <a:cs typeface="Kalam" panose="02000000000000000000" pitchFamily="2" charset="0"/>
              </a:rPr>
              <a:t>would be </a:t>
            </a:r>
            <a:r>
              <a:rPr lang="en-US" sz="1400" dirty="0">
                <a:latin typeface="Plom Praeng" panose="02000503000000000000" pitchFamily="2" charset="0"/>
                <a:cs typeface="Kalam" panose="02000000000000000000" pitchFamily="2" charset="0"/>
              </a:rPr>
              <a:t>at university now.</a:t>
            </a:r>
          </a:p>
          <a:p>
            <a:endParaRPr lang="en-US" sz="1400" b="1" i="0" kern="1200" dirty="0">
              <a:effectLst/>
              <a:latin typeface="Plom Praeng" panose="02000503000000000000" pitchFamily="2" charset="0"/>
              <a:cs typeface="Kalam" panose="02000000000000000000" pitchFamily="2" charset="0"/>
            </a:endParaRPr>
          </a:p>
          <a:p>
            <a:r>
              <a:rPr lang="en-GB" sz="1400" b="0" u="sng" dirty="0">
                <a:effectLst/>
                <a:latin typeface="Plom Praeng" panose="02000503000000000000" pitchFamily="2" charset="0"/>
                <a:ea typeface="Yu Mincho" panose="02020400000000000000" pitchFamily="18" charset="-128"/>
                <a:cs typeface="Kalam" panose="02000000000000000000" pitchFamily="2" charset="0"/>
              </a:rPr>
              <a:t>Meaning:</a:t>
            </a:r>
          </a:p>
          <a:p>
            <a:pPr algn="l"/>
            <a:r>
              <a:rPr lang="en-US" sz="1400" b="0" i="0" dirty="0">
                <a:latin typeface="Plom Praeng" panose="02000503000000000000" pitchFamily="2" charset="0"/>
                <a:cs typeface="Kalam" panose="02000000000000000000" pitchFamily="2" charset="0"/>
              </a:rPr>
              <a:t>The </a:t>
            </a:r>
            <a:r>
              <a:rPr lang="en-AE" sz="1400" dirty="0">
                <a:latin typeface="Plom Praeng" panose="02000503000000000000" pitchFamily="2" charset="0"/>
                <a:cs typeface="Kalam" panose="02000000000000000000" pitchFamily="2" charset="0"/>
              </a:rPr>
              <a:t>person is thinking about being at university now. However</a:t>
            </a:r>
            <a:r>
              <a:rPr lang="en-GB" sz="1400" dirty="0">
                <a:latin typeface="Plom Praeng" panose="02000503000000000000" pitchFamily="2" charset="0"/>
                <a:cs typeface="Kalam" panose="02000000000000000000" pitchFamily="2" charset="0"/>
              </a:rPr>
              <a:t>,</a:t>
            </a:r>
            <a:r>
              <a:rPr lang="en-AE" sz="1400" dirty="0">
                <a:latin typeface="Plom Praeng" panose="02000503000000000000" pitchFamily="2" charset="0"/>
                <a:cs typeface="Kalam" panose="02000000000000000000" pitchFamily="2" charset="0"/>
              </a:rPr>
              <a:t> he is not </a:t>
            </a:r>
            <a:r>
              <a:rPr lang="en-GB" sz="1400" dirty="0">
                <a:latin typeface="Plom Praeng" panose="02000503000000000000" pitchFamily="2" charset="0"/>
                <a:cs typeface="Kalam" panose="02000000000000000000" pitchFamily="2" charset="0"/>
              </a:rPr>
              <a:t>actually there </a:t>
            </a:r>
            <a:r>
              <a:rPr lang="en-AE" sz="1400" dirty="0" err="1">
                <a:latin typeface="Plom Praeng" panose="02000503000000000000" pitchFamily="2" charset="0"/>
                <a:cs typeface="Kalam" panose="02000000000000000000" pitchFamily="2" charset="0"/>
              </a:rPr>
              <a:t>bec</a:t>
            </a:r>
            <a:r>
              <a:rPr lang="en-US" sz="1400" dirty="0">
                <a:latin typeface="Plom Praeng" panose="02000503000000000000" pitchFamily="2" charset="0"/>
                <a:cs typeface="Kalam" panose="02000000000000000000" pitchFamily="2" charset="0"/>
              </a:rPr>
              <a:t>au</a:t>
            </a:r>
            <a:r>
              <a:rPr lang="en-AE" sz="1400" dirty="0">
                <a:latin typeface="Plom Praeng" panose="02000503000000000000" pitchFamily="2" charset="0"/>
                <a:cs typeface="Kalam" panose="02000000000000000000" pitchFamily="2" charset="0"/>
              </a:rPr>
              <a:t>se he did not study hard enough in the past.</a:t>
            </a:r>
            <a:r>
              <a:rPr lang="en-GB" sz="1400" dirty="0">
                <a:latin typeface="Plom Praeng" panose="02000503000000000000" pitchFamily="2" charset="0"/>
                <a:cs typeface="Kalam" panose="02000000000000000000" pitchFamily="2" charset="0"/>
              </a:rPr>
              <a:t> The speaker is thinking about past actions and their present results with regret.</a:t>
            </a:r>
            <a:endParaRPr lang="en-AE"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r>
              <a:rPr lang="en-US" sz="1400" b="0" i="0" dirty="0">
                <a:highlight>
                  <a:srgbClr val="C0C0C0"/>
                </a:highlight>
                <a:latin typeface="Plom Praeng" panose="02000503000000000000" pitchFamily="2" charset="0"/>
                <a:cs typeface="Kalam" panose="02000000000000000000" pitchFamily="2" charset="0"/>
              </a:rPr>
              <a:t>Rule</a:t>
            </a:r>
            <a:r>
              <a:rPr lang="en-US" sz="1400" b="0" i="0" dirty="0">
                <a:latin typeface="Plom Praeng" panose="02000503000000000000" pitchFamily="2" charset="0"/>
                <a:cs typeface="Kalam" panose="02000000000000000000" pitchFamily="2"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Past condition / present result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If + past perfect, would/wouldn’t + infinitive</a:t>
            </a:r>
            <a:endParaRPr lang="en-AE"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r>
              <a:rPr lang="en-US" sz="1400" b="0" i="0" kern="1200" dirty="0">
                <a:effectLst/>
                <a:latin typeface="Plom Praeng" panose="02000503000000000000" pitchFamily="2" charset="0"/>
                <a:cs typeface="Kalam" panose="02000000000000000000" pitchFamily="2" charset="0"/>
              </a:rPr>
              <a:t>Usage: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effectLst/>
                <a:latin typeface="Plom Praeng" panose="02000503000000000000" pitchFamily="2" charset="0"/>
                <a:cs typeface="Kalam" panose="02000000000000000000" pitchFamily="2" charset="0"/>
              </a:rPr>
              <a:t>We </a:t>
            </a:r>
            <a:r>
              <a:rPr lang="en-US" sz="1400" dirty="0">
                <a:latin typeface="Plom Praeng" panose="02000503000000000000" pitchFamily="2" charset="0"/>
                <a:cs typeface="Kalam" panose="02000000000000000000" pitchFamily="2" charset="0"/>
              </a:rPr>
              <a:t>use mixed conditionals with past perfect in the if clause to describe a hypothetical past action and to imagine the results of that action in the present. If the speaker had studied hard (but they didn’t study hard), they would currently be at university (but they are not at university).</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b="0" i="0" dirty="0">
                <a:latin typeface="Plom Praeng" panose="02000503000000000000" pitchFamily="2" charset="0"/>
                <a:cs typeface="Kalam" panose="02000000000000000000" pitchFamily="2" charset="0"/>
              </a:rPr>
              <a:t>Other examples:</a:t>
            </a:r>
          </a:p>
          <a:p>
            <a:pPr marL="285750" indent="-285750" algn="l">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If I </a:t>
            </a:r>
            <a:r>
              <a:rPr lang="en-US" sz="1400" u="sng" dirty="0">
                <a:latin typeface="Plom Praeng" panose="02000503000000000000" pitchFamily="2" charset="0"/>
                <a:cs typeface="Kalam" panose="02000000000000000000" pitchFamily="2" charset="0"/>
              </a:rPr>
              <a:t>had learned </a:t>
            </a:r>
            <a:r>
              <a:rPr lang="en-US" sz="1400" dirty="0">
                <a:latin typeface="Plom Praeng" panose="02000503000000000000" pitchFamily="2" charset="0"/>
                <a:cs typeface="Kalam" panose="02000000000000000000" pitchFamily="2" charset="0"/>
              </a:rPr>
              <a:t>the language, I </a:t>
            </a:r>
            <a:r>
              <a:rPr lang="en-US" sz="1400" dirty="0">
                <a:highlight>
                  <a:srgbClr val="C0C0C0"/>
                </a:highlight>
                <a:latin typeface="Plom Praeng" panose="02000503000000000000" pitchFamily="2" charset="0"/>
                <a:cs typeface="Kalam" panose="02000000000000000000" pitchFamily="2" charset="0"/>
              </a:rPr>
              <a:t>would be </a:t>
            </a:r>
            <a:r>
              <a:rPr lang="en-US" sz="1400" dirty="0">
                <a:latin typeface="Plom Praeng" panose="02000503000000000000" pitchFamily="2" charset="0"/>
                <a:cs typeface="Kalam" panose="02000000000000000000" pitchFamily="2" charset="0"/>
              </a:rPr>
              <a:t>enjoying this foreign film without subtitles.</a:t>
            </a:r>
          </a:p>
          <a:p>
            <a:pPr marL="285750" indent="-285750" algn="l">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If she </a:t>
            </a:r>
            <a:r>
              <a:rPr lang="en-US" sz="1400" u="sng" dirty="0">
                <a:latin typeface="Plom Praeng" panose="02000503000000000000" pitchFamily="2" charset="0"/>
                <a:cs typeface="Kalam" panose="02000000000000000000" pitchFamily="2" charset="0"/>
              </a:rPr>
              <a:t>had continued </a:t>
            </a:r>
            <a:r>
              <a:rPr lang="en-US" sz="1400" dirty="0">
                <a:latin typeface="Plom Praeng" panose="02000503000000000000" pitchFamily="2" charset="0"/>
                <a:cs typeface="Kalam" panose="02000000000000000000" pitchFamily="2" charset="0"/>
              </a:rPr>
              <a:t>learning code, she </a:t>
            </a:r>
            <a:r>
              <a:rPr lang="en-US" sz="1400" dirty="0">
                <a:highlight>
                  <a:srgbClr val="C0C0C0"/>
                </a:highlight>
                <a:latin typeface="Plom Praeng" panose="02000503000000000000" pitchFamily="2" charset="0"/>
                <a:cs typeface="Kalam" panose="02000000000000000000" pitchFamily="2" charset="0"/>
              </a:rPr>
              <a:t>would have </a:t>
            </a:r>
            <a:r>
              <a:rPr lang="en-US" sz="1400" dirty="0">
                <a:latin typeface="Plom Praeng" panose="02000503000000000000" pitchFamily="2" charset="0"/>
                <a:cs typeface="Kalam" panose="02000000000000000000" pitchFamily="2" charset="0"/>
              </a:rPr>
              <a:t>a programming job now.</a:t>
            </a:r>
          </a:p>
          <a:p>
            <a:pPr marL="285750" indent="-285750" algn="l">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 </a:t>
            </a:r>
            <a:r>
              <a:rPr lang="en-US" sz="1400" dirty="0">
                <a:highlight>
                  <a:srgbClr val="C0C0C0"/>
                </a:highlight>
                <a:latin typeface="Plom Praeng" panose="02000503000000000000" pitchFamily="2" charset="0"/>
                <a:cs typeface="Kalam" panose="02000000000000000000" pitchFamily="2" charset="0"/>
              </a:rPr>
              <a:t>would still be </a:t>
            </a:r>
            <a:r>
              <a:rPr lang="en-US" sz="1400" dirty="0">
                <a:latin typeface="Plom Praeng" panose="02000503000000000000" pitchFamily="2" charset="0"/>
                <a:cs typeface="Kalam" panose="02000000000000000000" pitchFamily="2" charset="0"/>
              </a:rPr>
              <a:t>in Sharjah if my father </a:t>
            </a:r>
            <a:r>
              <a:rPr lang="en-US" sz="1400" u="sng" dirty="0">
                <a:latin typeface="Plom Praeng" panose="02000503000000000000" pitchFamily="2" charset="0"/>
                <a:cs typeface="Kalam" panose="02000000000000000000" pitchFamily="2" charset="0"/>
              </a:rPr>
              <a:t>hadn’t got </a:t>
            </a:r>
            <a:r>
              <a:rPr lang="en-US" sz="1400" dirty="0">
                <a:latin typeface="Plom Praeng" panose="02000503000000000000" pitchFamily="2" charset="0"/>
                <a:cs typeface="Kalam" panose="02000000000000000000" pitchFamily="2" charset="0"/>
              </a:rPr>
              <a:t>that job in Abu Dhabi. </a:t>
            </a:r>
            <a:endParaRPr lang="en-AE" sz="1400" dirty="0">
              <a:latin typeface="Plom Praeng" panose="02000503000000000000" pitchFamily="2" charset="0"/>
              <a:cs typeface="Kalam"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400" dirty="0">
              <a:latin typeface="Plom Praeng" panose="02000503000000000000" pitchFamily="2" charset="0"/>
              <a:cs typeface="Kalam" panose="02000000000000000000" pitchFamily="2" charset="0"/>
            </a:endParaRPr>
          </a:p>
          <a:p>
            <a:pPr marR="0" lvl="0" algn="l" defTabSz="914400" rtl="0" eaLnBrk="1" fontAlgn="auto" latinLnBrk="0" hangingPunct="1">
              <a:lnSpc>
                <a:spcPct val="150000"/>
              </a:lnSpc>
              <a:spcBef>
                <a:spcPts val="0"/>
              </a:spcBef>
              <a:spcAft>
                <a:spcPts val="0"/>
              </a:spcAft>
              <a:buClrTx/>
              <a:buSzTx/>
              <a:tabLst/>
              <a:defRPr/>
            </a:pPr>
            <a:r>
              <a:rPr lang="en-US" sz="1400" dirty="0">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6" name="Rectangle: Rounded Corners 15">
            <a:extLst>
              <a:ext uri="{FF2B5EF4-FFF2-40B4-BE49-F238E27FC236}">
                <a16:creationId xmlns:a16="http://schemas.microsoft.com/office/drawing/2014/main" id="{70BC8A07-D92B-CB5F-9B1F-9CB94E3CB020}"/>
              </a:ext>
            </a:extLst>
          </p:cNvPr>
          <p:cNvSpPr/>
          <p:nvPr/>
        </p:nvSpPr>
        <p:spPr>
          <a:xfrm>
            <a:off x="95977" y="2575882"/>
            <a:ext cx="6633176" cy="77183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9604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5</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369332"/>
          </a:xfrm>
          <a:prstGeom prst="rect">
            <a:avLst/>
          </a:prstGeom>
          <a:noFill/>
        </p:spPr>
        <p:txBody>
          <a:bodyPr wrap="square" rtlCol="0">
            <a:spAutoFit/>
          </a:bodyPr>
          <a:lstStyle/>
          <a:p>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5" name="TextBox 4">
            <a:extLst>
              <a:ext uri="{FF2B5EF4-FFF2-40B4-BE49-F238E27FC236}">
                <a16:creationId xmlns:a16="http://schemas.microsoft.com/office/drawing/2014/main" id="{BC44E294-080D-41FE-BC2A-AD31A6334C76}"/>
              </a:ext>
            </a:extLst>
          </p:cNvPr>
          <p:cNvSpPr txBox="1"/>
          <p:nvPr/>
        </p:nvSpPr>
        <p:spPr>
          <a:xfrm>
            <a:off x="140422" y="6570853"/>
            <a:ext cx="6557670" cy="2966197"/>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8" name="TextBox 7">
            <a:extLst>
              <a:ext uri="{FF2B5EF4-FFF2-40B4-BE49-F238E27FC236}">
                <a16:creationId xmlns:a16="http://schemas.microsoft.com/office/drawing/2014/main" id="{6D9FF1A4-B469-CDE7-8E97-4D71ED6D55B0}"/>
              </a:ext>
            </a:extLst>
          </p:cNvPr>
          <p:cNvSpPr txBox="1"/>
          <p:nvPr/>
        </p:nvSpPr>
        <p:spPr>
          <a:xfrm>
            <a:off x="128847" y="870162"/>
            <a:ext cx="6600306" cy="5478423"/>
          </a:xfrm>
          <a:prstGeom prst="rect">
            <a:avLst/>
          </a:prstGeom>
          <a:noFill/>
        </p:spPr>
        <p:txBody>
          <a:bodyPr wrap="square">
            <a:spAutoFit/>
          </a:bodyPr>
          <a:lstStyle/>
          <a:p>
            <a:pPr marL="342900" indent="-342900">
              <a:buAutoNum type="arabicPeriod"/>
            </a:pPr>
            <a:r>
              <a:rPr lang="en-US" sz="1400" dirty="0">
                <a:latin typeface="Plom Praeng" panose="02000503000000000000" pitchFamily="2" charset="0"/>
                <a:cs typeface="Kalam" panose="02000000000000000000" pitchFamily="2" charset="0"/>
              </a:rPr>
              <a:t>If she ---------------harder, she -----------------the exam.</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had studied – would pass</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studied – would passed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had study – would have passed</a:t>
            </a:r>
          </a:p>
          <a:p>
            <a:r>
              <a:rPr lang="en-US" sz="1400" dirty="0">
                <a:latin typeface="Plom Praeng" panose="02000503000000000000" pitchFamily="2" charset="0"/>
                <a:cs typeface="Kalam" panose="02000000000000000000" pitchFamily="2" charset="0"/>
              </a:rPr>
              <a:t>2. If they -------------on time, they -----------------the train.</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had arrived – would catch</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arrived- had caught</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would have arrived – had caught</a:t>
            </a:r>
          </a:p>
          <a:p>
            <a:r>
              <a:rPr lang="en-US" sz="1400" dirty="0">
                <a:latin typeface="Plom Praeng" panose="02000503000000000000" pitchFamily="2" charset="0"/>
                <a:cs typeface="Kalam" panose="02000000000000000000" pitchFamily="2" charset="0"/>
              </a:rPr>
              <a:t>3. If I --------------the answer, I -------------------my hand.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knew – would have raised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had knew – would have raised</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had known – would raise</a:t>
            </a:r>
          </a:p>
          <a:p>
            <a:r>
              <a:rPr lang="en-US" sz="1400" dirty="0">
                <a:latin typeface="Plom Praeng" panose="02000503000000000000" pitchFamily="2" charset="0"/>
                <a:cs typeface="Kalam" panose="02000000000000000000" pitchFamily="2" charset="0"/>
              </a:rPr>
              <a:t>4. He —————- a new car if he -------------more money.</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had bought – would have saved</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would buy– had saved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bought – had saved</a:t>
            </a:r>
          </a:p>
          <a:p>
            <a:endParaRPr lang="en-US" sz="1400" dirty="0">
              <a:latin typeface="Plom Praeng" panose="02000503000000000000" pitchFamily="2" charset="0"/>
              <a:cs typeface="Kalam" panose="02000000000000000000" pitchFamily="2" charset="0"/>
            </a:endParaRPr>
          </a:p>
          <a:p>
            <a:r>
              <a:rPr lang="en-US" sz="1400" dirty="0">
                <a:latin typeface="Plom Praeng" panose="02000503000000000000" pitchFamily="2" charset="0"/>
                <a:cs typeface="Kalam" panose="02000000000000000000" pitchFamily="2" charset="0"/>
              </a:rPr>
              <a:t>5. I -----------------her with the project if she -----------------me earlier</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would helped – had told</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would help – had told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helped – would have told</a:t>
            </a:r>
          </a:p>
          <a:p>
            <a:r>
              <a:rPr lang="en-US" sz="1400" dirty="0">
                <a:latin typeface="Plom Praeng" panose="02000503000000000000" pitchFamily="2" charset="0"/>
                <a:cs typeface="Kalam" panose="02000000000000000000" pitchFamily="2" charset="0"/>
              </a:rPr>
              <a:t>6. If they -------------more, they ----------------the game.</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practiced – would won</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had practiced – would win</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had practiced – would have won</a:t>
            </a:r>
          </a:p>
        </p:txBody>
      </p:sp>
      <p:sp>
        <p:nvSpPr>
          <p:cNvPr id="2" name="TextBox 1">
            <a:extLst>
              <a:ext uri="{FF2B5EF4-FFF2-40B4-BE49-F238E27FC236}">
                <a16:creationId xmlns:a16="http://schemas.microsoft.com/office/drawing/2014/main" id="{220C03FB-8D2C-C221-36DC-AD4A2D71E24D}"/>
              </a:ext>
            </a:extLst>
          </p:cNvPr>
          <p:cNvSpPr txBox="1"/>
          <p:nvPr/>
        </p:nvSpPr>
        <p:spPr>
          <a:xfrm>
            <a:off x="171483" y="163484"/>
            <a:ext cx="1601721" cy="830997"/>
          </a:xfrm>
          <a:prstGeom prst="rect">
            <a:avLst/>
          </a:prstGeom>
          <a:noFill/>
        </p:spPr>
        <p:txBody>
          <a:bodyPr wrap="none" rtlCol="0">
            <a:spAutoFit/>
          </a:bodyPr>
          <a:lstStyle/>
          <a:p>
            <a:r>
              <a:rPr lang="en-US" sz="1600" dirty="0">
                <a:latin typeface="Plom Praeng" panose="02000503000000000000" pitchFamily="2" charset="0"/>
              </a:rPr>
              <a:t>Grammar Point # 2</a:t>
            </a:r>
          </a:p>
          <a:p>
            <a:r>
              <a:rPr lang="en-AE" sz="1600" dirty="0">
                <a:highlight>
                  <a:srgbClr val="C0C0C0"/>
                </a:highlight>
                <a:latin typeface="Plom Praeng" panose="02000503000000000000" pitchFamily="2" charset="0"/>
              </a:rPr>
              <a:t>Mixed Conditionals</a:t>
            </a:r>
          </a:p>
          <a:p>
            <a:endParaRPr lang="en-US" sz="1600" dirty="0">
              <a:highlight>
                <a:srgbClr val="C0C0C0"/>
              </a:highlight>
              <a:latin typeface="Plom Praeng" panose="02000503000000000000" pitchFamily="2" charset="0"/>
            </a:endParaRPr>
          </a:p>
        </p:txBody>
      </p:sp>
    </p:spTree>
    <p:extLst>
      <p:ext uri="{BB962C8B-B14F-4D97-AF65-F5344CB8AC3E}">
        <p14:creationId xmlns:p14="http://schemas.microsoft.com/office/powerpoint/2010/main" val="1811522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2904226" cy="584775"/>
          </a:xfrm>
          <a:prstGeom prst="rect">
            <a:avLst/>
          </a:prstGeom>
          <a:noFill/>
        </p:spPr>
        <p:txBody>
          <a:bodyPr wrap="square" rtlCol="0">
            <a:spAutoFit/>
          </a:bodyPr>
          <a:lstStyle/>
          <a:p>
            <a:r>
              <a:rPr lang="en-US" sz="1600" dirty="0">
                <a:latin typeface="Plom Praeng" panose="02000503000000000000" pitchFamily="2" charset="0"/>
              </a:rPr>
              <a:t>Grammar Point # 3</a:t>
            </a:r>
          </a:p>
          <a:p>
            <a:r>
              <a:rPr lang="en-US" sz="1600" dirty="0">
                <a:highlight>
                  <a:srgbClr val="C0C0C0"/>
                </a:highlight>
                <a:latin typeface="Plom Praeng" panose="02000503000000000000" pitchFamily="2" charset="0"/>
              </a:rPr>
              <a:t>Modals: present modals (deduction)</a:t>
            </a:r>
            <a:endParaRPr lang="en-AE"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6</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8898590"/>
          </a:xfrm>
          <a:prstGeom prst="rect">
            <a:avLst/>
          </a:prstGeom>
          <a:noFill/>
        </p:spPr>
        <p:txBody>
          <a:bodyPr wrap="square" rtlCol="0">
            <a:spAutoFit/>
          </a:bodyPr>
          <a:lstStyle/>
          <a:p>
            <a:r>
              <a:rPr lang="en-US" sz="1400" u="sng" dirty="0">
                <a:latin typeface="Plom Praeng" panose="02000503000000000000" pitchFamily="2" charset="0"/>
                <a:cs typeface="Kalam" panose="02000000000000000000" pitchFamily="2" charset="0"/>
              </a:rPr>
              <a:t>Example:</a:t>
            </a:r>
          </a:p>
          <a:p>
            <a:pPr algn="l">
              <a:lnSpc>
                <a:spcPct val="150000"/>
              </a:lnSpc>
            </a:pPr>
            <a:r>
              <a:rPr lang="en-GB" sz="1400" dirty="0">
                <a:latin typeface="Plom Praeng" panose="02000503000000000000" pitchFamily="2" charset="0"/>
                <a:cs typeface="Kalam" panose="02000000000000000000" pitchFamily="2" charset="0"/>
              </a:rPr>
              <a:t>When we saw the shop’s lights were off, we knew they </a:t>
            </a:r>
            <a:r>
              <a:rPr lang="en-GB" sz="1400" dirty="0">
                <a:highlight>
                  <a:srgbClr val="C0C0C0"/>
                </a:highlight>
                <a:latin typeface="Plom Praeng" panose="02000503000000000000" pitchFamily="2" charset="0"/>
                <a:cs typeface="Kalam" panose="02000000000000000000" pitchFamily="2" charset="0"/>
              </a:rPr>
              <a:t>must have closed</a:t>
            </a:r>
            <a:r>
              <a:rPr lang="en-GB" sz="1400" dirty="0">
                <a:latin typeface="Plom Praeng" panose="02000503000000000000" pitchFamily="2" charset="0"/>
                <a:cs typeface="Kalam" panose="02000000000000000000" pitchFamily="2" charset="0"/>
              </a:rPr>
              <a:t>.  </a:t>
            </a:r>
            <a:endParaRPr lang="en-AE" sz="1400" dirty="0">
              <a:latin typeface="Plom Praeng" panose="02000503000000000000" pitchFamily="2" charset="0"/>
              <a:cs typeface="Kalam" panose="02000000000000000000" pitchFamily="2" charset="0"/>
            </a:endParaRPr>
          </a:p>
          <a:p>
            <a:endParaRPr lang="en-US" sz="1400" b="1" i="0" kern="1200" dirty="0">
              <a:effectLst/>
              <a:latin typeface="Plom Praeng" panose="02000503000000000000" pitchFamily="2" charset="0"/>
              <a:cs typeface="Kalam" panose="02000000000000000000" pitchFamily="2" charset="0"/>
            </a:endParaRPr>
          </a:p>
          <a:p>
            <a:r>
              <a:rPr lang="en-GB" sz="1400" b="0" u="sng" dirty="0">
                <a:effectLst/>
                <a:latin typeface="Plom Praeng" panose="02000503000000000000" pitchFamily="2" charset="0"/>
                <a:ea typeface="Yu Mincho" panose="02020400000000000000" pitchFamily="18" charset="-128"/>
                <a:cs typeface="Kalam" panose="02000000000000000000" pitchFamily="2" charset="0"/>
              </a:rPr>
              <a:t>Meaning:</a:t>
            </a:r>
          </a:p>
          <a:p>
            <a:pPr algn="l"/>
            <a:r>
              <a:rPr lang="en-GB" sz="1400" dirty="0">
                <a:latin typeface="Plom Praeng" panose="02000503000000000000" pitchFamily="2" charset="0"/>
                <a:cs typeface="Kalam" panose="02000000000000000000" pitchFamily="2" charset="0"/>
              </a:rPr>
              <a:t>The speaker guessed that the shop was no longer open when they noticed the lights were not on.</a:t>
            </a:r>
            <a:endParaRPr lang="en-AE"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r>
              <a:rPr lang="en-US" sz="1400" b="0" i="0" dirty="0">
                <a:highlight>
                  <a:srgbClr val="C0C0C0"/>
                </a:highlight>
                <a:latin typeface="Plom Praeng" panose="02000503000000000000" pitchFamily="2" charset="0"/>
                <a:cs typeface="Kalam" panose="02000000000000000000" pitchFamily="2" charset="0"/>
              </a:rPr>
              <a:t>Rule</a:t>
            </a:r>
            <a:r>
              <a:rPr lang="en-US" sz="1400" b="0" i="0" dirty="0">
                <a:latin typeface="Plom Praeng" panose="02000503000000000000" pitchFamily="2" charset="0"/>
                <a:cs typeface="Kalam" panose="02000000000000000000" pitchFamily="2" charset="0"/>
              </a:rPr>
              <a:t>:</a:t>
            </a:r>
          </a:p>
          <a:p>
            <a:pPr algn="ctr"/>
            <a:r>
              <a:rPr lang="en-GB" sz="1400" dirty="0">
                <a:latin typeface="Plom Praeng" panose="02000503000000000000" pitchFamily="2" charset="0"/>
                <a:cs typeface="Kalam" panose="02000000000000000000" pitchFamily="2" charset="0"/>
              </a:rPr>
              <a:t>subject + ‘must / can’t / might / could’ + be </a:t>
            </a:r>
          </a:p>
          <a:p>
            <a:pPr algn="ctr"/>
            <a:r>
              <a:rPr lang="en-AE" sz="1400" dirty="0">
                <a:latin typeface="Plom Praeng" panose="02000503000000000000" pitchFamily="2" charset="0"/>
                <a:cs typeface="Kalam" panose="02000000000000000000" pitchFamily="2" charset="0"/>
              </a:rPr>
              <a:t>subject + </a:t>
            </a:r>
            <a:r>
              <a:rPr lang="en-GB" sz="1400" dirty="0">
                <a:latin typeface="Plom Praeng" panose="02000503000000000000" pitchFamily="2" charset="0"/>
                <a:cs typeface="Kalam" panose="02000000000000000000" pitchFamily="2" charset="0"/>
              </a:rPr>
              <a:t>‘must / might / could’ + have</a:t>
            </a:r>
            <a:r>
              <a:rPr lang="en-AE" sz="1400" dirty="0">
                <a:latin typeface="Plom Praeng" panose="02000503000000000000" pitchFamily="2" charset="0"/>
                <a:cs typeface="Kalam" panose="02000000000000000000" pitchFamily="2" charset="0"/>
              </a:rPr>
              <a:t> + </a:t>
            </a:r>
            <a:r>
              <a:rPr lang="en-GB" sz="1400" dirty="0">
                <a:latin typeface="Plom Praeng" panose="02000503000000000000" pitchFamily="2" charset="0"/>
                <a:cs typeface="Kalam" panose="02000000000000000000" pitchFamily="2" charset="0"/>
              </a:rPr>
              <a:t>past participle</a:t>
            </a:r>
            <a:r>
              <a:rPr lang="en-AE" sz="1400" dirty="0">
                <a:latin typeface="Plom Praeng" panose="02000503000000000000" pitchFamily="2" charset="0"/>
                <a:cs typeface="Kalam" panose="02000000000000000000" pitchFamily="2" charset="0"/>
              </a:rPr>
              <a:t> (V3)</a:t>
            </a:r>
          </a:p>
          <a:p>
            <a:endParaRPr lang="en-US" sz="1400" dirty="0">
              <a:latin typeface="Plom Praeng" panose="02000503000000000000" pitchFamily="2" charset="0"/>
              <a:cs typeface="Kalam" panose="02000000000000000000" pitchFamily="2" charset="0"/>
            </a:endParaRPr>
          </a:p>
          <a:p>
            <a:r>
              <a:rPr lang="en-US" sz="1400" dirty="0">
                <a:latin typeface="Plom Praeng" panose="02000503000000000000" pitchFamily="2" charset="0"/>
                <a:cs typeface="Kalam" panose="02000000000000000000" pitchFamily="2" charset="0"/>
              </a:rPr>
              <a:t>Usage:</a:t>
            </a:r>
          </a:p>
          <a:p>
            <a:pPr algn="l"/>
            <a:r>
              <a:rPr lang="en-US" sz="1400" b="0" i="0" kern="1200" dirty="0">
                <a:effectLst/>
                <a:latin typeface="Plom Praeng" panose="02000503000000000000" pitchFamily="2" charset="0"/>
                <a:cs typeface="Kalam" panose="02000000000000000000" pitchFamily="2" charset="0"/>
              </a:rPr>
              <a:t>We </a:t>
            </a:r>
            <a:r>
              <a:rPr lang="en-AE" sz="1400" dirty="0">
                <a:latin typeface="Plom Praeng" panose="02000503000000000000" pitchFamily="2" charset="0"/>
                <a:cs typeface="Kalam" panose="02000000000000000000" pitchFamily="2" charset="0"/>
              </a:rPr>
              <a:t>use modal</a:t>
            </a:r>
            <a:r>
              <a:rPr lang="en-GB" sz="1400" dirty="0">
                <a:latin typeface="Plom Praeng" panose="02000503000000000000" pitchFamily="2" charset="0"/>
                <a:cs typeface="Kalam" panose="02000000000000000000" pitchFamily="2" charset="0"/>
              </a:rPr>
              <a:t>s</a:t>
            </a:r>
            <a:r>
              <a:rPr lang="en-AE" sz="1400" dirty="0">
                <a:latin typeface="Plom Praeng" panose="02000503000000000000" pitchFamily="2" charset="0"/>
                <a:cs typeface="Kalam" panose="02000000000000000000" pitchFamily="2" charset="0"/>
              </a:rPr>
              <a:t> of deduction to </a:t>
            </a:r>
            <a:r>
              <a:rPr lang="en-GB" sz="1400" dirty="0">
                <a:latin typeface="Plom Praeng" panose="02000503000000000000" pitchFamily="2" charset="0"/>
                <a:cs typeface="Kalam" panose="02000000000000000000" pitchFamily="2" charset="0"/>
              </a:rPr>
              <a:t>make </a:t>
            </a:r>
            <a:r>
              <a:rPr lang="en-AE" sz="1400" dirty="0">
                <a:latin typeface="Plom Praeng" panose="02000503000000000000" pitchFamily="2" charset="0"/>
                <a:cs typeface="Kalam" panose="02000000000000000000" pitchFamily="2" charset="0"/>
              </a:rPr>
              <a:t>guess</a:t>
            </a:r>
            <a:r>
              <a:rPr lang="en-GB" sz="1400" dirty="0">
                <a:latin typeface="Plom Praeng" panose="02000503000000000000" pitchFamily="2" charset="0"/>
                <a:cs typeface="Kalam" panose="02000000000000000000" pitchFamily="2" charset="0"/>
              </a:rPr>
              <a:t>es</a:t>
            </a:r>
            <a:r>
              <a:rPr lang="en-AE" sz="1400" dirty="0">
                <a:latin typeface="Plom Praeng" panose="02000503000000000000" pitchFamily="2" charset="0"/>
                <a:cs typeface="Kalam" panose="02000000000000000000" pitchFamily="2" charset="0"/>
              </a:rPr>
              <a:t> </a:t>
            </a:r>
            <a:r>
              <a:rPr lang="en-GB" sz="1400" dirty="0">
                <a:latin typeface="Plom Praeng" panose="02000503000000000000" pitchFamily="2" charset="0"/>
                <a:cs typeface="Kalam" panose="02000000000000000000" pitchFamily="2" charset="0"/>
              </a:rPr>
              <a:t>about something </a:t>
            </a:r>
            <a:r>
              <a:rPr lang="en-AE" sz="1400" dirty="0">
                <a:latin typeface="Plom Praeng" panose="02000503000000000000" pitchFamily="2" charset="0"/>
                <a:cs typeface="Kalam" panose="02000000000000000000" pitchFamily="2" charset="0"/>
              </a:rPr>
              <a:t>based on the information that we have. </a:t>
            </a:r>
          </a:p>
          <a:p>
            <a:pPr algn="l"/>
            <a:r>
              <a:rPr lang="en-GB" sz="1400" dirty="0">
                <a:highlight>
                  <a:srgbClr val="C0C0C0"/>
                </a:highlight>
                <a:latin typeface="Plom Praeng" panose="02000503000000000000" pitchFamily="2" charset="0"/>
                <a:cs typeface="Kalam" panose="02000000000000000000" pitchFamily="2" charset="0"/>
              </a:rPr>
              <a:t>When we are sure of something, we use ‘must,’ ‘must have’ or ‘can’t</a:t>
            </a:r>
            <a:r>
              <a:rPr lang="en-GB" sz="1400" dirty="0">
                <a:latin typeface="Plom Praeng" panose="02000503000000000000" pitchFamily="2" charset="0"/>
                <a:cs typeface="Kalam" panose="02000000000000000000" pitchFamily="2" charset="0"/>
              </a:rPr>
              <a:t>.’ </a:t>
            </a:r>
          </a:p>
          <a:p>
            <a:pPr algn="l"/>
            <a:r>
              <a:rPr lang="en-GB" sz="1400" dirty="0">
                <a:highlight>
                  <a:srgbClr val="C0C0C0"/>
                </a:highlight>
                <a:latin typeface="Plom Praeng" panose="02000503000000000000" pitchFamily="2" charset="0"/>
                <a:cs typeface="Kalam" panose="02000000000000000000" pitchFamily="2" charset="0"/>
              </a:rPr>
              <a:t>When we are less sure, we use ‘might’ or ‘could.’</a:t>
            </a:r>
            <a:endParaRPr lang="en-AE" sz="1400" dirty="0">
              <a:highlight>
                <a:srgbClr val="C0C0C0"/>
              </a:highlight>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Other examples:</a:t>
            </a: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 think companies </a:t>
            </a:r>
            <a:r>
              <a:rPr lang="en-US" sz="1400" dirty="0">
                <a:highlight>
                  <a:srgbClr val="C0C0C0"/>
                </a:highlight>
                <a:latin typeface="Plom Praeng" panose="02000503000000000000" pitchFamily="2" charset="0"/>
                <a:cs typeface="Kalam" panose="02000000000000000000" pitchFamily="2" charset="0"/>
              </a:rPr>
              <a:t>must be </a:t>
            </a:r>
            <a:r>
              <a:rPr lang="en-US" sz="1400" dirty="0">
                <a:latin typeface="Plom Praeng" panose="02000503000000000000" pitchFamily="2" charset="0"/>
                <a:cs typeface="Kalam" panose="02000000000000000000" pitchFamily="2" charset="0"/>
              </a:rPr>
              <a:t>using advanced algorithms to personalize content on my social media. It always seems tailored directly to my interests.</a:t>
            </a: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cs typeface="Kalam" panose="02000000000000000000" pitchFamily="2" charset="0"/>
              </a:rPr>
              <a:t>She is surrounded by family and friends so she </a:t>
            </a:r>
            <a:r>
              <a:rPr lang="en-US" sz="1400" dirty="0">
                <a:highlight>
                  <a:srgbClr val="C0C0C0"/>
                </a:highlight>
                <a:latin typeface="Plom Praeng" panose="02000503000000000000" pitchFamily="2" charset="0"/>
                <a:cs typeface="Kalam" panose="02000000000000000000" pitchFamily="2" charset="0"/>
              </a:rPr>
              <a:t>can't be </a:t>
            </a:r>
            <a:r>
              <a:rPr lang="en-US" sz="1400" dirty="0">
                <a:latin typeface="Plom Praeng" panose="02000503000000000000" pitchFamily="2" charset="0"/>
                <a:cs typeface="Kalam" panose="02000000000000000000" pitchFamily="2" charset="0"/>
              </a:rPr>
              <a:t>sad.</a:t>
            </a: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cs typeface="Kalam" panose="02000000000000000000" pitchFamily="2" charset="0"/>
              </a:rPr>
              <a:t>She </a:t>
            </a:r>
            <a:r>
              <a:rPr lang="en-US" sz="1400" dirty="0">
                <a:highlight>
                  <a:srgbClr val="C0C0C0"/>
                </a:highlight>
                <a:latin typeface="Plom Praeng" panose="02000503000000000000" pitchFamily="2" charset="0"/>
                <a:cs typeface="Kalam" panose="02000000000000000000" pitchFamily="2" charset="0"/>
              </a:rPr>
              <a:t>might have forgotten </a:t>
            </a:r>
            <a:r>
              <a:rPr lang="en-US" sz="1400" dirty="0">
                <a:latin typeface="Plom Praeng" panose="02000503000000000000" pitchFamily="2" charset="0"/>
                <a:cs typeface="Kalam" panose="02000000000000000000" pitchFamily="2" charset="0"/>
              </a:rPr>
              <a:t>about the meeting yesterday because she wasn’t there.</a:t>
            </a:r>
            <a:endParaRPr lang="en-AE" sz="1400" dirty="0">
              <a:latin typeface="Plom Praeng" panose="02000503000000000000" pitchFamily="2" charset="0"/>
              <a:cs typeface="Kalam"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400" dirty="0">
              <a:latin typeface="Plom Praeng" panose="02000503000000000000" pitchFamily="2" charset="0"/>
              <a:cs typeface="Kalam" panose="02000000000000000000" pitchFamily="2" charset="0"/>
            </a:endParaRPr>
          </a:p>
          <a:p>
            <a:pPr marR="0" lvl="0" algn="l" defTabSz="914400" rtl="0" eaLnBrk="1" fontAlgn="auto" latinLnBrk="0" hangingPunct="1">
              <a:lnSpc>
                <a:spcPct val="150000"/>
              </a:lnSpc>
              <a:spcBef>
                <a:spcPts val="0"/>
              </a:spcBef>
              <a:spcAft>
                <a:spcPts val="0"/>
              </a:spcAft>
              <a:buClrTx/>
              <a:buSzTx/>
              <a:tabLst/>
              <a:defRPr/>
            </a:pPr>
            <a:r>
              <a:rPr lang="en-US" sz="1400" dirty="0">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6" name="Rectangle: Rounded Corners 15">
            <a:extLst>
              <a:ext uri="{FF2B5EF4-FFF2-40B4-BE49-F238E27FC236}">
                <a16:creationId xmlns:a16="http://schemas.microsoft.com/office/drawing/2014/main" id="{70BC8A07-D92B-CB5F-9B1F-9CB94E3CB020}"/>
              </a:ext>
            </a:extLst>
          </p:cNvPr>
          <p:cNvSpPr/>
          <p:nvPr/>
        </p:nvSpPr>
        <p:spPr>
          <a:xfrm>
            <a:off x="95977" y="2215202"/>
            <a:ext cx="6633176" cy="77183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504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7</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369332"/>
          </a:xfrm>
          <a:prstGeom prst="rect">
            <a:avLst/>
          </a:prstGeom>
          <a:noFill/>
        </p:spPr>
        <p:txBody>
          <a:bodyPr wrap="square" rtlCol="0">
            <a:spAutoFit/>
          </a:bodyPr>
          <a:lstStyle/>
          <a:p>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5" name="TextBox 4">
            <a:extLst>
              <a:ext uri="{FF2B5EF4-FFF2-40B4-BE49-F238E27FC236}">
                <a16:creationId xmlns:a16="http://schemas.microsoft.com/office/drawing/2014/main" id="{BC44E294-080D-41FE-BC2A-AD31A6334C76}"/>
              </a:ext>
            </a:extLst>
          </p:cNvPr>
          <p:cNvSpPr txBox="1"/>
          <p:nvPr/>
        </p:nvSpPr>
        <p:spPr>
          <a:xfrm>
            <a:off x="133730" y="6069641"/>
            <a:ext cx="6557670" cy="2966197"/>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8" name="TextBox 7">
            <a:extLst>
              <a:ext uri="{FF2B5EF4-FFF2-40B4-BE49-F238E27FC236}">
                <a16:creationId xmlns:a16="http://schemas.microsoft.com/office/drawing/2014/main" id="{6D9FF1A4-B469-CDE7-8E97-4D71ED6D55B0}"/>
              </a:ext>
            </a:extLst>
          </p:cNvPr>
          <p:cNvSpPr txBox="1"/>
          <p:nvPr/>
        </p:nvSpPr>
        <p:spPr>
          <a:xfrm>
            <a:off x="128847" y="870162"/>
            <a:ext cx="6600306" cy="5262979"/>
          </a:xfrm>
          <a:prstGeom prst="rect">
            <a:avLst/>
          </a:prstGeom>
          <a:noFill/>
        </p:spPr>
        <p:txBody>
          <a:bodyPr wrap="square">
            <a:spAutoFit/>
          </a:bodyPr>
          <a:lstStyle/>
          <a:p>
            <a:pPr algn="l">
              <a:buFont typeface="+mj-lt"/>
              <a:buAutoNum type="arabicPeriod"/>
            </a:pPr>
            <a:r>
              <a:rPr lang="en-US" sz="1400" dirty="0">
                <a:latin typeface="Plom Praeng" panose="02000503000000000000" pitchFamily="2" charset="0"/>
                <a:cs typeface="Kalam" panose="02000000000000000000" pitchFamily="2" charset="0"/>
              </a:rPr>
              <a:t>He -----------------the chef </a:t>
            </a:r>
            <a:r>
              <a:rPr lang="en-US" sz="1400" b="1" dirty="0">
                <a:latin typeface="Plom Praeng" panose="02000503000000000000" pitchFamily="2" charset="0"/>
                <a:cs typeface="Kalam" panose="02000000000000000000" pitchFamily="2" charset="0"/>
              </a:rPr>
              <a:t>because the food tastes exquisite</a:t>
            </a:r>
            <a:r>
              <a:rPr lang="en-US" sz="1400" dirty="0">
                <a:latin typeface="Plom Praeng" panose="02000503000000000000" pitchFamily="2" charset="0"/>
                <a:cs typeface="Kalam" panose="02000000000000000000" pitchFamily="2" charset="0"/>
              </a:rPr>
              <a:t>.</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must be</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must been</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might be</a:t>
            </a:r>
          </a:p>
          <a:p>
            <a:pPr algn="l">
              <a:buFont typeface="+mj-lt"/>
              <a:buAutoNum type="arabicPeriod"/>
            </a:pPr>
            <a:r>
              <a:rPr lang="en-US" sz="1400" dirty="0">
                <a:latin typeface="Plom Praeng" panose="02000503000000000000" pitchFamily="2" charset="0"/>
                <a:cs typeface="Kalam" panose="02000000000000000000" pitchFamily="2" charset="0"/>
              </a:rPr>
              <a:t>The way she plays the piano suggests she ------------professional training.</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could have had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could had had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could have</a:t>
            </a:r>
          </a:p>
          <a:p>
            <a:pPr algn="l">
              <a:buFont typeface="+mj-lt"/>
              <a:buAutoNum type="arabicPeriod"/>
            </a:pPr>
            <a:r>
              <a:rPr lang="en-US" sz="1400" dirty="0">
                <a:latin typeface="Plom Praeng" panose="02000503000000000000" pitchFamily="2" charset="0"/>
                <a:cs typeface="Kalam" panose="02000000000000000000" pitchFamily="2" charset="0"/>
              </a:rPr>
              <a:t>With his speed, he ---------------a track athlete in the past.</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might been</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might have been</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must have being</a:t>
            </a:r>
          </a:p>
          <a:p>
            <a:pPr algn="l">
              <a:buFont typeface="+mj-lt"/>
              <a:buAutoNum type="arabicPeriod"/>
            </a:pPr>
            <a:r>
              <a:rPr lang="en-US" sz="1400" dirty="0">
                <a:latin typeface="Plom Praeng" panose="02000503000000000000" pitchFamily="2" charset="0"/>
                <a:cs typeface="Kalam" panose="02000000000000000000" pitchFamily="2" charset="0"/>
              </a:rPr>
              <a:t>The noise coming from the kitchen ---------------that someone was cooking.</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may have indicated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might indicating</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could indicated</a:t>
            </a:r>
          </a:p>
          <a:p>
            <a:pPr algn="l">
              <a:buFont typeface="+mj-lt"/>
              <a:buAutoNum type="arabicPeriod"/>
            </a:pPr>
            <a:r>
              <a:rPr lang="en-US" sz="1400" dirty="0">
                <a:latin typeface="Plom Praeng" panose="02000503000000000000" pitchFamily="2" charset="0"/>
                <a:cs typeface="Kalam" panose="02000000000000000000" pitchFamily="2" charset="0"/>
              </a:rPr>
              <a:t>Given her knowledge of the subject, she --------------a professor or a researcher.</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should be</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should have being</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should have</a:t>
            </a:r>
          </a:p>
          <a:p>
            <a:pPr algn="l">
              <a:buFont typeface="+mj-lt"/>
              <a:buAutoNum type="arabicPeriod"/>
            </a:pPr>
            <a:r>
              <a:rPr lang="en-US" sz="1400" b="1" dirty="0">
                <a:latin typeface="Plom Praeng" panose="02000503000000000000" pitchFamily="2" charset="0"/>
                <a:cs typeface="Kalam" panose="02000000000000000000" pitchFamily="2" charset="0"/>
              </a:rPr>
              <a:t>The presence of footprints in the sand </a:t>
            </a:r>
            <a:r>
              <a:rPr lang="en-US" sz="1400" dirty="0">
                <a:latin typeface="Plom Praeng" panose="02000503000000000000" pitchFamily="2" charset="0"/>
                <a:cs typeface="Kalam" panose="02000000000000000000" pitchFamily="2" charset="0"/>
              </a:rPr>
              <a:t>indicates someone -----------------here recently.</a:t>
            </a:r>
          </a:p>
          <a:p>
            <a:pPr marL="1200150" lvl="2" indent="-285750">
              <a:buFont typeface="Wingdings" panose="05000000000000000000" pitchFamily="2" charset="2"/>
              <a:buChar char="q"/>
            </a:pPr>
            <a:r>
              <a:rPr lang="en-US" sz="1400" dirty="0">
                <a:solidFill>
                  <a:srgbClr val="FF0000"/>
                </a:solidFill>
                <a:latin typeface="Plom Praeng" panose="02000503000000000000" pitchFamily="2" charset="0"/>
                <a:cs typeface="Kalam" panose="02000000000000000000" pitchFamily="2" charset="0"/>
              </a:rPr>
              <a:t>must have walked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might have walked</a:t>
            </a:r>
          </a:p>
          <a:p>
            <a:pPr marL="1200150" lvl="2" indent="-285750">
              <a:buFont typeface="Wingdings" panose="05000000000000000000" pitchFamily="2" charset="2"/>
              <a:buChar char="q"/>
            </a:pPr>
            <a:r>
              <a:rPr lang="en-US" sz="1400" dirty="0">
                <a:latin typeface="Plom Praeng" panose="02000503000000000000" pitchFamily="2" charset="0"/>
                <a:cs typeface="Kalam" panose="02000000000000000000" pitchFamily="2" charset="0"/>
              </a:rPr>
              <a:t>must have walk</a:t>
            </a:r>
          </a:p>
        </p:txBody>
      </p:sp>
      <p:sp>
        <p:nvSpPr>
          <p:cNvPr id="2" name="TextBox 1">
            <a:extLst>
              <a:ext uri="{FF2B5EF4-FFF2-40B4-BE49-F238E27FC236}">
                <a16:creationId xmlns:a16="http://schemas.microsoft.com/office/drawing/2014/main" id="{220C03FB-8D2C-C221-36DC-AD4A2D71E24D}"/>
              </a:ext>
            </a:extLst>
          </p:cNvPr>
          <p:cNvSpPr txBox="1"/>
          <p:nvPr/>
        </p:nvSpPr>
        <p:spPr>
          <a:xfrm>
            <a:off x="171483" y="163484"/>
            <a:ext cx="2710999" cy="584775"/>
          </a:xfrm>
          <a:prstGeom prst="rect">
            <a:avLst/>
          </a:prstGeom>
          <a:noFill/>
        </p:spPr>
        <p:txBody>
          <a:bodyPr wrap="none" rtlCol="0">
            <a:spAutoFit/>
          </a:bodyPr>
          <a:lstStyle/>
          <a:p>
            <a:r>
              <a:rPr lang="en-US" sz="1600" dirty="0">
                <a:latin typeface="Plom Praeng" panose="02000503000000000000" pitchFamily="2" charset="0"/>
              </a:rPr>
              <a:t>Grammar Point # 3</a:t>
            </a:r>
          </a:p>
          <a:p>
            <a:r>
              <a:rPr lang="en-US" sz="1600" dirty="0">
                <a:highlight>
                  <a:srgbClr val="C0C0C0"/>
                </a:highlight>
                <a:latin typeface="Plom Praeng" panose="02000503000000000000" pitchFamily="2" charset="0"/>
              </a:rPr>
              <a:t>Modals: present modals (deduction)</a:t>
            </a:r>
            <a:endParaRPr lang="en-AE" sz="1600" dirty="0">
              <a:highlight>
                <a:srgbClr val="C0C0C0"/>
              </a:highlight>
              <a:latin typeface="Plom Praeng" panose="02000503000000000000" pitchFamily="2" charset="0"/>
            </a:endParaRPr>
          </a:p>
        </p:txBody>
      </p:sp>
    </p:spTree>
    <p:extLst>
      <p:ext uri="{BB962C8B-B14F-4D97-AF65-F5344CB8AC3E}">
        <p14:creationId xmlns:p14="http://schemas.microsoft.com/office/powerpoint/2010/main" val="2673525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2904226" cy="584775"/>
          </a:xfrm>
          <a:prstGeom prst="rect">
            <a:avLst/>
          </a:prstGeom>
          <a:noFill/>
        </p:spPr>
        <p:txBody>
          <a:bodyPr wrap="square" rtlCol="0">
            <a:spAutoFit/>
          </a:bodyPr>
          <a:lstStyle/>
          <a:p>
            <a:r>
              <a:rPr lang="en-US" sz="1600" dirty="0">
                <a:latin typeface="Plom Praeng" panose="02000503000000000000" pitchFamily="2" charset="0"/>
              </a:rPr>
              <a:t>Grammar Point # 4</a:t>
            </a:r>
          </a:p>
          <a:p>
            <a:r>
              <a:rPr lang="en-GB" sz="1600" dirty="0">
                <a:highlight>
                  <a:srgbClr val="C0C0C0"/>
                </a:highlight>
                <a:latin typeface="Plom Praeng" panose="02000503000000000000" pitchFamily="2" charset="0"/>
                <a:hlinkClick r:id="rId2">
                  <a:extLst>
                    <a:ext uri="{A12FA001-AC4F-418D-AE19-62706E023703}">
                      <ahyp:hlinkClr xmlns:ahyp="http://schemas.microsoft.com/office/drawing/2018/hyperlinkcolor" val="tx"/>
                    </a:ext>
                  </a:extLst>
                </a:hlinkClick>
              </a:rPr>
              <a:t>Adjectives (comparatives)</a:t>
            </a:r>
            <a:endParaRPr lang="en-GB"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8</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9114033"/>
          </a:xfrm>
          <a:prstGeom prst="rect">
            <a:avLst/>
          </a:prstGeom>
          <a:noFill/>
        </p:spPr>
        <p:txBody>
          <a:bodyPr wrap="square" rtlCol="0">
            <a:spAutoFit/>
          </a:bodyPr>
          <a:lstStyle/>
          <a:p>
            <a:r>
              <a:rPr lang="en-US" sz="1400" u="sng" dirty="0">
                <a:latin typeface="Plom Praeng" panose="02000503000000000000" pitchFamily="2" charset="0"/>
                <a:cs typeface="Kalam" panose="02000000000000000000" pitchFamily="2" charset="0"/>
              </a:rPr>
              <a:t>Example:</a:t>
            </a:r>
          </a:p>
          <a:p>
            <a:pPr>
              <a:lnSpc>
                <a:spcPct val="150000"/>
              </a:lnSpc>
            </a:pPr>
            <a:r>
              <a:rPr lang="en-GB" sz="1400" dirty="0">
                <a:latin typeface="Plom Praeng" panose="02000503000000000000" pitchFamily="2" charset="0"/>
                <a:cs typeface="Kalam" panose="02000000000000000000" pitchFamily="2" charset="0"/>
              </a:rPr>
              <a:t>Sarah performed better in the final exams </a:t>
            </a:r>
            <a:r>
              <a:rPr lang="en-GB" sz="1400" dirty="0">
                <a:highlight>
                  <a:srgbClr val="C0C0C0"/>
                </a:highlight>
                <a:latin typeface="Plom Praeng" panose="02000503000000000000" pitchFamily="2" charset="0"/>
                <a:cs typeface="Kalam" panose="02000000000000000000" pitchFamily="2" charset="0"/>
              </a:rPr>
              <a:t>than she had ever expected</a:t>
            </a:r>
            <a:r>
              <a:rPr lang="en-GB" sz="1400" dirty="0">
                <a:latin typeface="Plom Praeng" panose="02000503000000000000" pitchFamily="2" charset="0"/>
                <a:cs typeface="Kalam" panose="02000000000000000000" pitchFamily="2" charset="0"/>
              </a:rPr>
              <a:t>.</a:t>
            </a:r>
            <a:endParaRPr lang="en-AE" sz="1400" dirty="0">
              <a:latin typeface="Plom Praeng" panose="02000503000000000000" pitchFamily="2" charset="0"/>
              <a:cs typeface="Kalam" panose="02000000000000000000" pitchFamily="2" charset="0"/>
            </a:endParaRPr>
          </a:p>
          <a:p>
            <a:pPr algn="l">
              <a:lnSpc>
                <a:spcPct val="150000"/>
              </a:lnSpc>
            </a:pPr>
            <a:endParaRPr lang="en-AE" sz="1400" dirty="0">
              <a:latin typeface="Plom Praeng" panose="02000503000000000000" pitchFamily="2" charset="0"/>
              <a:cs typeface="Kalam" panose="02000000000000000000" pitchFamily="2" charset="0"/>
            </a:endParaRPr>
          </a:p>
          <a:p>
            <a:endParaRPr lang="en-US" sz="1400" b="1" i="0" kern="1200" dirty="0">
              <a:effectLst/>
              <a:latin typeface="Plom Praeng" panose="02000503000000000000" pitchFamily="2" charset="0"/>
              <a:cs typeface="Kalam" panose="02000000000000000000" pitchFamily="2" charset="0"/>
            </a:endParaRPr>
          </a:p>
          <a:p>
            <a:r>
              <a:rPr lang="en-GB" sz="1400" b="0" u="sng" dirty="0">
                <a:effectLst/>
                <a:latin typeface="Plom Praeng" panose="02000503000000000000" pitchFamily="2" charset="0"/>
                <a:ea typeface="Yu Mincho" panose="02020400000000000000" pitchFamily="18" charset="-128"/>
                <a:cs typeface="Kalam" panose="02000000000000000000" pitchFamily="2" charset="0"/>
              </a:rPr>
              <a:t>Meaning:</a:t>
            </a:r>
          </a:p>
          <a:p>
            <a:pPr algn="l"/>
            <a:r>
              <a:rPr lang="en-GB" sz="1400" dirty="0">
                <a:latin typeface="Plom Praeng" panose="02000503000000000000" pitchFamily="2" charset="0"/>
                <a:cs typeface="Kalam" panose="02000000000000000000" pitchFamily="2" charset="0"/>
              </a:rPr>
              <a:t>Sarah was not expecting to get a high score in the end-of-term exams, but she did.</a:t>
            </a:r>
            <a:endParaRPr lang="en-US"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r>
              <a:rPr lang="en-US" sz="1400" b="0" i="0" dirty="0">
                <a:highlight>
                  <a:srgbClr val="C0C0C0"/>
                </a:highlight>
                <a:latin typeface="Plom Praeng" panose="02000503000000000000" pitchFamily="2" charset="0"/>
                <a:cs typeface="Kalam" panose="02000000000000000000" pitchFamily="2" charset="0"/>
              </a:rPr>
              <a:t>Rule</a:t>
            </a:r>
            <a:r>
              <a:rPr lang="en-US" sz="1400" b="0" i="0" dirty="0">
                <a:latin typeface="Plom Praeng" panose="02000503000000000000" pitchFamily="2" charset="0"/>
                <a:cs typeface="Kalam" panose="02000000000000000000" pitchFamily="2" charset="0"/>
              </a:rPr>
              <a:t>:</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400" dirty="0">
                <a:latin typeface="Plom Praeng" panose="02000503000000000000" pitchFamily="2" charset="0"/>
                <a:cs typeface="Kalam" panose="02000000000000000000" pitchFamily="2" charset="0"/>
              </a:rPr>
              <a:t>Can use 'than' + an increasing range of non-finite clauses (to-infinitive, reduced clause) forming the second part of a comparison after a comparative adjective.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400" dirty="0">
                <a:latin typeface="Plom Praeng" panose="02000503000000000000" pitchFamily="2" charset="0"/>
                <a:cs typeface="Kalam" panose="02000000000000000000" pitchFamily="2" charset="0"/>
              </a:rPr>
              <a:t>comparative phrase + ‘than’ + to infinitive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400" dirty="0">
                <a:latin typeface="Plom Praeng" panose="02000503000000000000" pitchFamily="2" charset="0"/>
                <a:cs typeface="Kalam" panose="02000000000000000000" pitchFamily="2" charset="0"/>
              </a:rPr>
              <a:t>comparative phrase + ‘than’ + past participle</a:t>
            </a:r>
            <a:endParaRPr lang="en-US"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r>
              <a:rPr lang="en-US" sz="1400" dirty="0">
                <a:latin typeface="Plom Praeng" panose="02000503000000000000" pitchFamily="2" charset="0"/>
                <a:cs typeface="Kalam" panose="02000000000000000000" pitchFamily="2" charset="0"/>
              </a:rPr>
              <a:t>Usage:</a:t>
            </a:r>
          </a:p>
          <a:p>
            <a:pPr algn="l"/>
            <a:r>
              <a:rPr lang="en-US" sz="1400" b="0" i="0" kern="1200" dirty="0">
                <a:effectLst/>
                <a:latin typeface="Plom Praeng" panose="02000503000000000000" pitchFamily="2" charset="0"/>
                <a:cs typeface="Kalam" panose="02000000000000000000" pitchFamily="2" charset="0"/>
              </a:rPr>
              <a:t>We </a:t>
            </a:r>
            <a:r>
              <a:rPr lang="en-AE" sz="1400" dirty="0">
                <a:latin typeface="Plom Praeng" panose="02000503000000000000" pitchFamily="2" charset="0"/>
                <a:cs typeface="Kalam" panose="02000000000000000000" pitchFamily="2" charset="0"/>
              </a:rPr>
              <a:t>use comparative adjectives </a:t>
            </a:r>
            <a:r>
              <a:rPr lang="en-GB" sz="1400" dirty="0">
                <a:latin typeface="Plom Praeng" panose="02000503000000000000" pitchFamily="2" charset="0"/>
                <a:cs typeface="Kalam" panose="02000000000000000000" pitchFamily="2" charset="0"/>
              </a:rPr>
              <a:t>and phrases followed by ‘than’ </a:t>
            </a:r>
            <a:r>
              <a:rPr lang="en-AE" sz="1400" dirty="0">
                <a:latin typeface="Plom Praeng" panose="02000503000000000000" pitchFamily="2" charset="0"/>
                <a:cs typeface="Kalam" panose="02000000000000000000" pitchFamily="2" charset="0"/>
              </a:rPr>
              <a:t>when comparing two noun</a:t>
            </a:r>
            <a:r>
              <a:rPr lang="en-GB" sz="1400" dirty="0">
                <a:latin typeface="Plom Praeng" panose="02000503000000000000" pitchFamily="2" charset="0"/>
                <a:cs typeface="Kalam" panose="02000000000000000000" pitchFamily="2" charset="0"/>
              </a:rPr>
              <a:t> or verb phrases or clauses.</a:t>
            </a:r>
            <a:endParaRPr lang="en-AE"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Other examples:</a:t>
            </a:r>
          </a:p>
          <a:p>
            <a:pPr marL="285750" indent="-285750" algn="l">
              <a:buFont typeface="Courier New" panose="02070309020205020404" pitchFamily="49" charset="0"/>
              <a:buChar char="o"/>
            </a:pPr>
            <a:r>
              <a:rPr lang="en-GB" sz="1400" dirty="0">
                <a:latin typeface="Plom Praeng" panose="02000503000000000000" pitchFamily="2" charset="0"/>
                <a:cs typeface="Kalam" panose="02000000000000000000" pitchFamily="2" charset="0"/>
              </a:rPr>
              <a:t>It is considered a more valuable use of time to plan before travelling </a:t>
            </a:r>
            <a:r>
              <a:rPr lang="en-GB" sz="1400" dirty="0">
                <a:highlight>
                  <a:srgbClr val="C0C0C0"/>
                </a:highlight>
                <a:latin typeface="Plom Praeng" panose="02000503000000000000" pitchFamily="2" charset="0"/>
                <a:cs typeface="Kalam" panose="02000000000000000000" pitchFamily="2" charset="0"/>
              </a:rPr>
              <a:t>than to book </a:t>
            </a:r>
            <a:r>
              <a:rPr lang="en-GB" sz="1400" dirty="0">
                <a:latin typeface="Plom Praeng" panose="02000503000000000000" pitchFamily="2" charset="0"/>
                <a:cs typeface="Kalam" panose="02000000000000000000" pitchFamily="2" charset="0"/>
              </a:rPr>
              <a:t>hotels when you arrive.</a:t>
            </a:r>
          </a:p>
          <a:p>
            <a:pPr marL="285750" indent="-285750" algn="l">
              <a:buFont typeface="Courier New" panose="02070309020205020404" pitchFamily="49" charset="0"/>
              <a:buChar char="o"/>
            </a:pPr>
            <a:r>
              <a:rPr lang="en-GB" sz="1400" dirty="0">
                <a:latin typeface="Plom Praeng" panose="02000503000000000000" pitchFamily="2" charset="0"/>
                <a:cs typeface="Kalam" panose="02000000000000000000" pitchFamily="2" charset="0"/>
              </a:rPr>
              <a:t>She always worked many more hours </a:t>
            </a:r>
            <a:r>
              <a:rPr lang="en-GB" sz="1400" dirty="0">
                <a:highlight>
                  <a:srgbClr val="C0C0C0"/>
                </a:highlight>
                <a:latin typeface="Plom Praeng" panose="02000503000000000000" pitchFamily="2" charset="0"/>
                <a:cs typeface="Kalam" panose="02000000000000000000" pitchFamily="2" charset="0"/>
              </a:rPr>
              <a:t>than required </a:t>
            </a:r>
            <a:r>
              <a:rPr lang="en-GB" sz="1400" dirty="0">
                <a:latin typeface="Plom Praeng" panose="02000503000000000000" pitchFamily="2" charset="0"/>
                <a:cs typeface="Kalam" panose="02000000000000000000" pitchFamily="2" charset="0"/>
              </a:rPr>
              <a:t>to make sure her work was perfect.</a:t>
            </a:r>
          </a:p>
          <a:p>
            <a:pPr marL="285750" indent="-285750" algn="l">
              <a:buFont typeface="Courier New" panose="02070309020205020404" pitchFamily="49" charset="0"/>
              <a:buChar char="o"/>
            </a:pPr>
            <a:r>
              <a:rPr lang="en-GB" sz="1400" dirty="0">
                <a:latin typeface="Plom Praeng" panose="02000503000000000000" pitchFamily="2" charset="0"/>
                <a:cs typeface="Kalam" panose="02000000000000000000" pitchFamily="2" charset="0"/>
              </a:rPr>
              <a:t>It is much easier to consider eating healthy food, Ahmed thought, </a:t>
            </a:r>
            <a:r>
              <a:rPr lang="en-GB" sz="1400" dirty="0">
                <a:highlight>
                  <a:srgbClr val="C0C0C0"/>
                </a:highlight>
                <a:latin typeface="Plom Praeng" panose="02000503000000000000" pitchFamily="2" charset="0"/>
                <a:cs typeface="Kalam" panose="02000000000000000000" pitchFamily="2" charset="0"/>
              </a:rPr>
              <a:t>than to actually eat </a:t>
            </a:r>
            <a:r>
              <a:rPr lang="en-GB" sz="1400" dirty="0">
                <a:latin typeface="Plom Praeng" panose="02000503000000000000" pitchFamily="2" charset="0"/>
                <a:cs typeface="Kalam" panose="02000000000000000000" pitchFamily="2" charset="0"/>
              </a:rPr>
              <a:t>a healthy diet.</a:t>
            </a:r>
          </a:p>
          <a:p>
            <a:pPr marR="0" lvl="0" algn="l" defTabSz="914400" rtl="0" eaLnBrk="1" fontAlgn="auto" latinLnBrk="0" hangingPunct="1">
              <a:lnSpc>
                <a:spcPct val="150000"/>
              </a:lnSpc>
              <a:spcBef>
                <a:spcPts val="0"/>
              </a:spcBef>
              <a:spcAft>
                <a:spcPts val="0"/>
              </a:spcAft>
              <a:buClrTx/>
              <a:buSzTx/>
              <a:tabLst/>
              <a:defRPr/>
            </a:pPr>
            <a:r>
              <a:rPr lang="en-US" sz="1400" dirty="0">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6" name="Rectangle: Rounded Corners 15">
            <a:extLst>
              <a:ext uri="{FF2B5EF4-FFF2-40B4-BE49-F238E27FC236}">
                <a16:creationId xmlns:a16="http://schemas.microsoft.com/office/drawing/2014/main" id="{70BC8A07-D92B-CB5F-9B1F-9CB94E3CB020}"/>
              </a:ext>
            </a:extLst>
          </p:cNvPr>
          <p:cNvSpPr/>
          <p:nvPr/>
        </p:nvSpPr>
        <p:spPr>
          <a:xfrm>
            <a:off x="112412" y="2565722"/>
            <a:ext cx="6633176" cy="117569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16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9</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369332"/>
          </a:xfrm>
          <a:prstGeom prst="rect">
            <a:avLst/>
          </a:prstGeom>
          <a:noFill/>
        </p:spPr>
        <p:txBody>
          <a:bodyPr wrap="square" rtlCol="0">
            <a:spAutoFit/>
          </a:bodyPr>
          <a:lstStyle/>
          <a:p>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5" name="TextBox 4">
            <a:extLst>
              <a:ext uri="{FF2B5EF4-FFF2-40B4-BE49-F238E27FC236}">
                <a16:creationId xmlns:a16="http://schemas.microsoft.com/office/drawing/2014/main" id="{BC44E294-080D-41FE-BC2A-AD31A6334C76}"/>
              </a:ext>
            </a:extLst>
          </p:cNvPr>
          <p:cNvSpPr txBox="1"/>
          <p:nvPr/>
        </p:nvSpPr>
        <p:spPr>
          <a:xfrm>
            <a:off x="133730" y="7370121"/>
            <a:ext cx="6557670" cy="2135200"/>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8" name="TextBox 7">
            <a:extLst>
              <a:ext uri="{FF2B5EF4-FFF2-40B4-BE49-F238E27FC236}">
                <a16:creationId xmlns:a16="http://schemas.microsoft.com/office/drawing/2014/main" id="{6D9FF1A4-B469-CDE7-8E97-4D71ED6D55B0}"/>
              </a:ext>
            </a:extLst>
          </p:cNvPr>
          <p:cNvSpPr txBox="1"/>
          <p:nvPr/>
        </p:nvSpPr>
        <p:spPr>
          <a:xfrm>
            <a:off x="128847" y="870162"/>
            <a:ext cx="6600306" cy="3297056"/>
          </a:xfrm>
          <a:prstGeom prst="rect">
            <a:avLst/>
          </a:prstGeom>
          <a:noFill/>
        </p:spPr>
        <p:txBody>
          <a:bodyPr wrap="square">
            <a:spAutoFit/>
          </a:bodyPr>
          <a:lstStyle/>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is more likely to succeed than to fail in her activities.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is more inclined to listen than to speak in group discussions.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 team is more apt to win than to lose this crucial match.</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is more likely to help than to ignore someone in need.</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They are more inclined to innovate than to follow established practices.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is more willing to adapt than to remain motionless in his ways.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 cat is more likely to relax than to become agitated around strangers.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is more prone to forgive than to hold grudges against others.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 company is more apt to expand than to downsize its operations.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is more likely to volunteer than to wait for instructions.</a:t>
            </a:r>
          </a:p>
        </p:txBody>
      </p:sp>
      <p:sp>
        <p:nvSpPr>
          <p:cNvPr id="3" name="TextBox 2">
            <a:extLst>
              <a:ext uri="{FF2B5EF4-FFF2-40B4-BE49-F238E27FC236}">
                <a16:creationId xmlns:a16="http://schemas.microsoft.com/office/drawing/2014/main" id="{DE529266-C53A-A8E9-AB83-2DD98510B5D6}"/>
              </a:ext>
            </a:extLst>
          </p:cNvPr>
          <p:cNvSpPr txBox="1"/>
          <p:nvPr/>
        </p:nvSpPr>
        <p:spPr>
          <a:xfrm>
            <a:off x="171483" y="163484"/>
            <a:ext cx="2904226" cy="584775"/>
          </a:xfrm>
          <a:prstGeom prst="rect">
            <a:avLst/>
          </a:prstGeom>
          <a:noFill/>
        </p:spPr>
        <p:txBody>
          <a:bodyPr wrap="square" rtlCol="0">
            <a:spAutoFit/>
          </a:bodyPr>
          <a:lstStyle/>
          <a:p>
            <a:r>
              <a:rPr lang="en-US" sz="1600" dirty="0">
                <a:latin typeface="Plom Praeng" panose="02000503000000000000" pitchFamily="2" charset="0"/>
              </a:rPr>
              <a:t>Grammar Point # 4</a:t>
            </a:r>
          </a:p>
          <a:p>
            <a:r>
              <a:rPr lang="en-GB" sz="1600" dirty="0">
                <a:highlight>
                  <a:srgbClr val="C0C0C0"/>
                </a:highlight>
                <a:latin typeface="Plom Praeng" panose="02000503000000000000" pitchFamily="2" charset="0"/>
                <a:hlinkClick r:id="rId2">
                  <a:extLst>
                    <a:ext uri="{A12FA001-AC4F-418D-AE19-62706E023703}">
                      <ahyp:hlinkClr xmlns:ahyp="http://schemas.microsoft.com/office/drawing/2018/hyperlinkcolor" val="tx"/>
                    </a:ext>
                  </a:extLst>
                </a:hlinkClick>
              </a:rPr>
              <a:t>Adjectives (comparatives)</a:t>
            </a:r>
            <a:endParaRPr lang="en-GB" sz="1600" dirty="0">
              <a:highlight>
                <a:srgbClr val="C0C0C0"/>
              </a:highlight>
              <a:latin typeface="Plom Praeng" panose="02000503000000000000" pitchFamily="2" charset="0"/>
            </a:endParaRPr>
          </a:p>
        </p:txBody>
      </p:sp>
      <p:sp>
        <p:nvSpPr>
          <p:cNvPr id="6" name="TextBox 5">
            <a:extLst>
              <a:ext uri="{FF2B5EF4-FFF2-40B4-BE49-F238E27FC236}">
                <a16:creationId xmlns:a16="http://schemas.microsoft.com/office/drawing/2014/main" id="{C6F90943-8C72-20CB-6CAA-35A07E3BD0B7}"/>
              </a:ext>
            </a:extLst>
          </p:cNvPr>
          <p:cNvSpPr txBox="1"/>
          <p:nvPr/>
        </p:nvSpPr>
        <p:spPr>
          <a:xfrm>
            <a:off x="114853" y="4289121"/>
            <a:ext cx="6595423" cy="3297056"/>
          </a:xfrm>
          <a:prstGeom prst="rect">
            <a:avLst/>
          </a:prstGeom>
          <a:noFill/>
        </p:spPr>
        <p:txBody>
          <a:bodyPr wrap="square">
            <a:spAutoFit/>
          </a:bodyPr>
          <a:lstStyle/>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had never felt more accomplished than she had after completing her first marathon.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was more relieved than he had ever been once he found his lost wallet.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They had traveled farther than they had ever dreamed before settling in their new home.</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had never been prouder than she had been when she received the prestigious award.</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 team had achieved more victories than they had in the entire previous season.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had eaten a better meal than he had ever experienced at that restaurant.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had felt more fulfilled than she had after finishing her passion project.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They had never felt more united as a family than they had during their vacation.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had learned more in that workshop than he had in all his years of formal education.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had accomplished more goals than she had initially set for herself.</a:t>
            </a:r>
          </a:p>
        </p:txBody>
      </p:sp>
      <p:cxnSp>
        <p:nvCxnSpPr>
          <p:cNvPr id="9" name="Straight Connector 8">
            <a:extLst>
              <a:ext uri="{FF2B5EF4-FFF2-40B4-BE49-F238E27FC236}">
                <a16:creationId xmlns:a16="http://schemas.microsoft.com/office/drawing/2014/main" id="{115860CF-6AD5-5D50-60AC-05FA1D69F7DA}"/>
              </a:ext>
            </a:extLst>
          </p:cNvPr>
          <p:cNvCxnSpPr/>
          <p:nvPr/>
        </p:nvCxnSpPr>
        <p:spPr>
          <a:xfrm>
            <a:off x="1229360" y="4207858"/>
            <a:ext cx="44196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197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2904226" cy="584775"/>
          </a:xfrm>
          <a:prstGeom prst="rect">
            <a:avLst/>
          </a:prstGeom>
          <a:noFill/>
        </p:spPr>
        <p:txBody>
          <a:bodyPr wrap="square" rtlCol="0">
            <a:spAutoFit/>
          </a:bodyPr>
          <a:lstStyle/>
          <a:p>
            <a:r>
              <a:rPr lang="en-US" sz="1600" dirty="0">
                <a:latin typeface="Plom Praeng" panose="02000503000000000000" pitchFamily="2" charset="0"/>
              </a:rPr>
              <a:t>Grammar Point # 5</a:t>
            </a:r>
          </a:p>
          <a:p>
            <a:r>
              <a:rPr lang="en-GB" sz="1600" dirty="0">
                <a:highlight>
                  <a:srgbClr val="C0C0C0"/>
                </a:highlight>
                <a:latin typeface="Plom Praeng" panose="02000503000000000000" pitchFamily="2" charset="0"/>
              </a:rPr>
              <a:t>Adjectives (</a:t>
            </a:r>
            <a:r>
              <a:rPr lang="en-GB" sz="1600" u="none" strike="noStrike" kern="1200" dirty="0">
                <a:solidFill>
                  <a:schemeClr val="tx2"/>
                </a:solidFill>
                <a:effectLst/>
                <a:latin typeface="+mn-lt"/>
                <a:ea typeface="+mn-ea"/>
                <a:cs typeface="+mn-cs"/>
                <a:hlinkClick r:id="rId2">
                  <a:extLst>
                    <a:ext uri="{A12FA001-AC4F-418D-AE19-62706E023703}">
                      <ahyp:hlinkClr xmlns:ahyp="http://schemas.microsoft.com/office/drawing/2018/hyperlinkcolor" val="tx"/>
                    </a:ext>
                  </a:extLst>
                </a:hlinkClick>
              </a:rPr>
              <a:t>(</a:t>
            </a:r>
            <a:r>
              <a:rPr lang="en-GB" sz="1600" dirty="0">
                <a:highlight>
                  <a:srgbClr val="C0C0C0"/>
                </a:highlight>
                <a:latin typeface="Plom Praeng" panose="02000503000000000000" pitchFamily="2" charset="0"/>
                <a:hlinkClick r:id="rId2">
                  <a:extLst>
                    <a:ext uri="{A12FA001-AC4F-418D-AE19-62706E023703}">
                      <ahyp:hlinkClr xmlns:ahyp="http://schemas.microsoft.com/office/drawing/2018/hyperlinkcolor" val="tx"/>
                    </a:ext>
                  </a:extLst>
                </a:hlinkClick>
              </a:rPr>
              <a:t>superlatives)</a:t>
            </a:r>
            <a:endParaRPr lang="en-US"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10</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8467703"/>
          </a:xfrm>
          <a:prstGeom prst="rect">
            <a:avLst/>
          </a:prstGeom>
          <a:noFill/>
        </p:spPr>
        <p:txBody>
          <a:bodyPr wrap="square" rtlCol="0">
            <a:spAutoFit/>
          </a:bodyPr>
          <a:lstStyle/>
          <a:p>
            <a:r>
              <a:rPr lang="en-US" sz="1400" u="sng" dirty="0">
                <a:latin typeface="Plom Praeng" panose="02000503000000000000" pitchFamily="2" charset="0"/>
                <a:cs typeface="Kalam" panose="02000000000000000000" pitchFamily="2" charset="0"/>
              </a:rPr>
              <a:t>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Plom Praeng" panose="02000503000000000000" pitchFamily="2" charset="0"/>
                <a:cs typeface="Kalam" panose="02000000000000000000" pitchFamily="2" charset="0"/>
              </a:rPr>
              <a:t>It’s </a:t>
            </a:r>
            <a:r>
              <a:rPr lang="en-GB" sz="1400" dirty="0">
                <a:highlight>
                  <a:srgbClr val="C0C0C0"/>
                </a:highlight>
                <a:latin typeface="Plom Praeng" panose="02000503000000000000" pitchFamily="2" charset="0"/>
                <a:cs typeface="Kalam" panose="02000000000000000000" pitchFamily="2" charset="0"/>
              </a:rPr>
              <a:t>the best car </a:t>
            </a:r>
            <a:r>
              <a:rPr lang="en-GB" sz="1400" dirty="0">
                <a:latin typeface="Plom Praeng" panose="02000503000000000000" pitchFamily="2" charset="0"/>
                <a:cs typeface="Kalam" panose="02000000000000000000" pitchFamily="2" charset="0"/>
              </a:rPr>
              <a:t>that you can buy because of its low petrol consumption.</a:t>
            </a:r>
            <a:endParaRPr lang="en-AE" sz="1400" dirty="0">
              <a:latin typeface="Plom Praeng" panose="02000503000000000000" pitchFamily="2" charset="0"/>
              <a:cs typeface="Kalam" panose="02000000000000000000" pitchFamily="2" charset="0"/>
            </a:endParaRPr>
          </a:p>
          <a:p>
            <a:endParaRPr lang="en-US" sz="1400" b="1" i="0" kern="1200" dirty="0">
              <a:effectLst/>
              <a:latin typeface="Plom Praeng" panose="02000503000000000000" pitchFamily="2" charset="0"/>
              <a:cs typeface="Kalam" panose="02000000000000000000" pitchFamily="2" charset="0"/>
            </a:endParaRPr>
          </a:p>
          <a:p>
            <a:r>
              <a:rPr lang="en-GB" sz="1400" b="0" u="sng" dirty="0">
                <a:effectLst/>
                <a:latin typeface="Plom Praeng" panose="02000503000000000000" pitchFamily="2" charset="0"/>
                <a:ea typeface="Yu Mincho" panose="02020400000000000000" pitchFamily="18" charset="-128"/>
                <a:cs typeface="Kalam" panose="02000000000000000000" pitchFamily="2" charset="0"/>
              </a:rPr>
              <a:t>Meaning:</a:t>
            </a:r>
          </a:p>
          <a:p>
            <a:pPr algn="l" rtl="0"/>
            <a:r>
              <a:rPr lang="en-GB" sz="1400" dirty="0">
                <a:latin typeface="Plom Praeng" panose="02000503000000000000" pitchFamily="2" charset="0"/>
                <a:cs typeface="Kalam" panose="02000000000000000000" pitchFamily="2" charset="0"/>
              </a:rPr>
              <a:t>This particular vehicle is better than any other as it doesn’t use a lot of petrol.</a:t>
            </a:r>
            <a:endParaRPr lang="en-AE" sz="1400" dirty="0">
              <a:latin typeface="Plom Praeng" panose="02000503000000000000" pitchFamily="2" charset="0"/>
              <a:cs typeface="Kalam" panose="02000000000000000000" pitchFamily="2" charset="0"/>
            </a:endParaRPr>
          </a:p>
          <a:p>
            <a:endParaRPr lang="en-US" sz="1400" dirty="0">
              <a:latin typeface="Plom Praeng" panose="02000503000000000000" pitchFamily="2" charset="0"/>
              <a:cs typeface="Kalam" panose="02000000000000000000" pitchFamily="2" charset="0"/>
            </a:endParaRPr>
          </a:p>
          <a:p>
            <a:endParaRPr lang="en-US" sz="1400" b="0" i="0" dirty="0">
              <a:highlight>
                <a:srgbClr val="C0C0C0"/>
              </a:highlight>
              <a:latin typeface="Plom Praeng" panose="02000503000000000000" pitchFamily="2" charset="0"/>
              <a:cs typeface="Kalam" panose="02000000000000000000" pitchFamily="2" charset="0"/>
            </a:endParaRPr>
          </a:p>
          <a:p>
            <a:r>
              <a:rPr lang="en-US" sz="1400" b="0" i="0" dirty="0">
                <a:highlight>
                  <a:srgbClr val="C0C0C0"/>
                </a:highlight>
                <a:latin typeface="Plom Praeng" panose="02000503000000000000" pitchFamily="2" charset="0"/>
                <a:cs typeface="Kalam" panose="02000000000000000000" pitchFamily="2" charset="0"/>
              </a:rPr>
              <a:t>Rule</a:t>
            </a:r>
            <a:r>
              <a:rPr lang="en-US" sz="1400" b="0" i="0" dirty="0">
                <a:latin typeface="Plom Praeng" panose="02000503000000000000" pitchFamily="2" charset="0"/>
                <a:cs typeface="Kalam" panose="02000000000000000000" pitchFamily="2"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Plom Praeng" panose="02000503000000000000" pitchFamily="2" charset="0"/>
                <a:cs typeface="Kalam" panose="02000000000000000000" pitchFamily="2" charset="0"/>
              </a:rPr>
              <a:t>superlative adjective + noun + ‘that’ clause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Plom Praeng" panose="02000503000000000000" pitchFamily="2" charset="0"/>
                <a:cs typeface="Kalam" panose="02000000000000000000" pitchFamily="2" charset="0"/>
              </a:rPr>
              <a:t>‘by far’ / ‘among’ / ‘one of’ + the + superlative adjective</a:t>
            </a:r>
          </a:p>
          <a:p>
            <a:endParaRPr lang="en-US" sz="1400" dirty="0">
              <a:latin typeface="Plom Praeng" panose="02000503000000000000" pitchFamily="2" charset="0"/>
              <a:cs typeface="Kalam" panose="02000000000000000000" pitchFamily="2" charset="0"/>
            </a:endParaRPr>
          </a:p>
          <a:p>
            <a:r>
              <a:rPr lang="en-US" sz="1400" dirty="0">
                <a:latin typeface="Plom Praeng" panose="02000503000000000000" pitchFamily="2" charset="0"/>
                <a:cs typeface="Kalam" panose="02000000000000000000" pitchFamily="2" charset="0"/>
              </a:rPr>
              <a:t>Usage: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AE" sz="1400" dirty="0">
                <a:latin typeface="Plom Praeng" panose="02000503000000000000" pitchFamily="2" charset="0"/>
                <a:cs typeface="Kalam" panose="02000000000000000000" pitchFamily="2" charset="0"/>
              </a:rPr>
              <a:t>We use superlative adjectives </a:t>
            </a:r>
            <a:r>
              <a:rPr lang="en-GB" sz="1400" dirty="0">
                <a:latin typeface="Plom Praeng" panose="02000503000000000000" pitchFamily="2" charset="0"/>
                <a:cs typeface="Kalam" panose="02000000000000000000" pitchFamily="2" charset="0"/>
              </a:rPr>
              <a:t>with a ‘that’ clause </a:t>
            </a:r>
            <a:r>
              <a:rPr lang="en-AE" sz="1400" dirty="0">
                <a:latin typeface="Plom Praeng" panose="02000503000000000000" pitchFamily="2" charset="0"/>
                <a:cs typeface="Kalam" panose="02000000000000000000" pitchFamily="2" charset="0"/>
              </a:rPr>
              <a:t>to </a:t>
            </a:r>
            <a:r>
              <a:rPr lang="en-GB" sz="1400" dirty="0">
                <a:latin typeface="Plom Praeng" panose="02000503000000000000" pitchFamily="2" charset="0"/>
                <a:cs typeface="Kalam" panose="02000000000000000000" pitchFamily="2" charset="0"/>
              </a:rPr>
              <a:t>express</a:t>
            </a:r>
            <a:r>
              <a:rPr lang="en-AE" sz="1400" dirty="0">
                <a:latin typeface="Plom Praeng" panose="02000503000000000000" pitchFamily="2" charset="0"/>
                <a:cs typeface="Kalam" panose="02000000000000000000" pitchFamily="2" charset="0"/>
              </a:rPr>
              <a:t> </a:t>
            </a:r>
            <a:r>
              <a:rPr lang="en-GB" sz="1400" dirty="0">
                <a:latin typeface="Plom Praeng" panose="02000503000000000000" pitchFamily="2" charset="0"/>
                <a:cs typeface="Kalam" panose="02000000000000000000" pitchFamily="2" charset="0"/>
              </a:rPr>
              <a:t>uniqueness and that</a:t>
            </a:r>
            <a:r>
              <a:rPr lang="en-AE" sz="1400" dirty="0">
                <a:latin typeface="Plom Praeng" panose="02000503000000000000" pitchFamily="2" charset="0"/>
                <a:cs typeface="Kalam" panose="02000000000000000000" pitchFamily="2" charset="0"/>
              </a:rPr>
              <a:t> something </a:t>
            </a:r>
            <a:r>
              <a:rPr lang="en-GB" sz="1400" dirty="0">
                <a:latin typeface="Plom Praeng" panose="02000503000000000000" pitchFamily="2" charset="0"/>
                <a:cs typeface="Kalam" panose="02000000000000000000" pitchFamily="2" charset="0"/>
              </a:rPr>
              <a:t>or someone </a:t>
            </a:r>
            <a:r>
              <a:rPr lang="en-AE" sz="1400" dirty="0">
                <a:latin typeface="Plom Praeng" panose="02000503000000000000" pitchFamily="2" charset="0"/>
                <a:cs typeface="Kalam" panose="02000000000000000000" pitchFamily="2" charset="0"/>
              </a:rPr>
              <a:t>is </a:t>
            </a:r>
            <a:r>
              <a:rPr lang="en-GB" sz="1400" dirty="0">
                <a:latin typeface="Plom Praeng" panose="02000503000000000000" pitchFamily="2" charset="0"/>
                <a:cs typeface="Kalam" panose="02000000000000000000" pitchFamily="2" charset="0"/>
              </a:rPr>
              <a:t>either </a:t>
            </a:r>
            <a:r>
              <a:rPr lang="en-AE" sz="1400" dirty="0">
                <a:latin typeface="Plom Praeng" panose="02000503000000000000" pitchFamily="2" charset="0"/>
                <a:cs typeface="Kalam" panose="02000000000000000000" pitchFamily="2" charset="0"/>
              </a:rPr>
              <a:t>the </a:t>
            </a:r>
            <a:r>
              <a:rPr lang="en-GB" sz="1400" dirty="0">
                <a:latin typeface="Plom Praeng" panose="02000503000000000000" pitchFamily="2" charset="0"/>
                <a:cs typeface="Kalam" panose="02000000000000000000" pitchFamily="2" charset="0"/>
              </a:rPr>
              <a:t>top or bottom of a specified group</a:t>
            </a:r>
            <a:r>
              <a:rPr lang="en-AE" sz="1400" dirty="0">
                <a:latin typeface="Plom Praeng" panose="02000503000000000000" pitchFamily="2" charset="0"/>
                <a:cs typeface="Kalam" panose="02000000000000000000" pitchFamily="2" charset="0"/>
              </a:rPr>
              <a:t>. </a:t>
            </a:r>
            <a:r>
              <a:rPr lang="en-GB" sz="1400" dirty="0">
                <a:latin typeface="Plom Praeng" panose="02000503000000000000" pitchFamily="2" charset="0"/>
                <a:cs typeface="Kalam" panose="02000000000000000000" pitchFamily="2" charset="0"/>
              </a:rPr>
              <a:t>We use adverbial phrases such as ‘by far’ to intensify the superlative. ‘Among’ or ‘one of’ with a superlative is used to say there are several ‘bests’, for example, but only a small number.</a:t>
            </a:r>
            <a:endParaRPr lang="en-AE"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Other examples:</a:t>
            </a:r>
          </a:p>
          <a:p>
            <a:pPr marL="285750" indent="-285750" algn="l" rtl="0">
              <a:buFont typeface="Courier New" panose="02070309020205020404" pitchFamily="49" charset="0"/>
              <a:buChar char="o"/>
            </a:pPr>
            <a:r>
              <a:rPr lang="en-US" sz="1400" dirty="0">
                <a:latin typeface="Plom Praeng" panose="02000503000000000000" pitchFamily="2" charset="0"/>
                <a:cs typeface="Kalam" panose="02000000000000000000" pitchFamily="2" charset="0"/>
              </a:rPr>
              <a:t>She is </a:t>
            </a:r>
            <a:r>
              <a:rPr lang="en-US" sz="1400" dirty="0">
                <a:highlight>
                  <a:srgbClr val="C0C0C0"/>
                </a:highlight>
                <a:latin typeface="Plom Praeng" panose="02000503000000000000" pitchFamily="2" charset="0"/>
                <a:cs typeface="Kalam" panose="02000000000000000000" pitchFamily="2" charset="0"/>
              </a:rPr>
              <a:t>by far the most enthusiastic colleague that </a:t>
            </a:r>
            <a:r>
              <a:rPr lang="en-US" sz="1400" dirty="0">
                <a:latin typeface="Plom Praeng" panose="02000503000000000000" pitchFamily="2" charset="0"/>
                <a:cs typeface="Kalam" panose="02000000000000000000" pitchFamily="2" charset="0"/>
              </a:rPr>
              <a:t>I’ve met in our company.</a:t>
            </a:r>
          </a:p>
          <a:p>
            <a:pPr marL="285750" indent="-285750" algn="l" rtl="0">
              <a:buFont typeface="Courier New" panose="02070309020205020404" pitchFamily="49" charset="0"/>
              <a:buChar char="o"/>
            </a:pPr>
            <a:r>
              <a:rPr lang="en-AE" sz="1400" dirty="0">
                <a:latin typeface="Plom Praeng" panose="02000503000000000000" pitchFamily="2" charset="0"/>
                <a:cs typeface="Kalam" panose="02000000000000000000" pitchFamily="2" charset="0"/>
              </a:rPr>
              <a:t>This is the </a:t>
            </a:r>
            <a:r>
              <a:rPr lang="en-GB" sz="1400" dirty="0">
                <a:highlight>
                  <a:srgbClr val="C0C0C0"/>
                </a:highlight>
                <a:latin typeface="Plom Praeng" panose="02000503000000000000" pitchFamily="2" charset="0"/>
                <a:cs typeface="Kalam" panose="02000000000000000000" pitchFamily="2" charset="0"/>
              </a:rPr>
              <a:t>one of the </a:t>
            </a:r>
            <a:r>
              <a:rPr lang="en-AE" sz="1400" dirty="0">
                <a:highlight>
                  <a:srgbClr val="C0C0C0"/>
                </a:highlight>
                <a:latin typeface="Plom Praeng" panose="02000503000000000000" pitchFamily="2" charset="0"/>
                <a:cs typeface="Kalam" panose="02000000000000000000" pitchFamily="2" charset="0"/>
              </a:rPr>
              <a:t>worst</a:t>
            </a:r>
            <a:r>
              <a:rPr lang="en-GB" sz="1400" dirty="0">
                <a:highlight>
                  <a:srgbClr val="C0C0C0"/>
                </a:highlight>
                <a:latin typeface="Plom Praeng" panose="02000503000000000000" pitchFamily="2" charset="0"/>
                <a:cs typeface="Kalam" panose="02000000000000000000" pitchFamily="2" charset="0"/>
              </a:rPr>
              <a:t>, most boring</a:t>
            </a:r>
            <a:r>
              <a:rPr lang="en-AE" sz="1400" dirty="0">
                <a:highlight>
                  <a:srgbClr val="C0C0C0"/>
                </a:highlight>
                <a:latin typeface="Plom Praeng" panose="02000503000000000000" pitchFamily="2" charset="0"/>
                <a:cs typeface="Kalam" panose="02000000000000000000" pitchFamily="2" charset="0"/>
              </a:rPr>
              <a:t> film</a:t>
            </a:r>
            <a:r>
              <a:rPr lang="en-GB" sz="1400" dirty="0">
                <a:highlight>
                  <a:srgbClr val="C0C0C0"/>
                </a:highlight>
                <a:latin typeface="Plom Praeng" panose="02000503000000000000" pitchFamily="2" charset="0"/>
                <a:cs typeface="Kalam" panose="02000000000000000000" pitchFamily="2" charset="0"/>
              </a:rPr>
              <a:t>s</a:t>
            </a:r>
            <a:r>
              <a:rPr lang="en-AE" sz="1400" dirty="0">
                <a:highlight>
                  <a:srgbClr val="C0C0C0"/>
                </a:highlight>
                <a:latin typeface="Plom Praeng" panose="02000503000000000000" pitchFamily="2" charset="0"/>
                <a:cs typeface="Kalam" panose="02000000000000000000" pitchFamily="2" charset="0"/>
              </a:rPr>
              <a:t> that </a:t>
            </a:r>
            <a:r>
              <a:rPr lang="en-AE" sz="1400" dirty="0">
                <a:latin typeface="Plom Praeng" panose="02000503000000000000" pitchFamily="2" charset="0"/>
                <a:cs typeface="Kalam" panose="02000000000000000000" pitchFamily="2" charset="0"/>
              </a:rPr>
              <a:t>I have ever seen.</a:t>
            </a:r>
          </a:p>
          <a:p>
            <a:pPr marL="285750" indent="-285750" algn="l" rtl="0">
              <a:buFont typeface="Courier New" panose="02070309020205020404" pitchFamily="49" charset="0"/>
              <a:buChar char="o"/>
            </a:pPr>
            <a:r>
              <a:rPr lang="en-AE" sz="1400" dirty="0">
                <a:latin typeface="Plom Praeng" panose="02000503000000000000" pitchFamily="2" charset="0"/>
                <a:cs typeface="Kalam" panose="02000000000000000000" pitchFamily="2" charset="0"/>
              </a:rPr>
              <a:t>It’s </a:t>
            </a:r>
            <a:r>
              <a:rPr lang="en-GB" sz="1400" dirty="0">
                <a:highlight>
                  <a:srgbClr val="C0C0C0"/>
                </a:highlight>
                <a:latin typeface="Plom Praeng" panose="02000503000000000000" pitchFamily="2" charset="0"/>
                <a:cs typeface="Kalam" panose="02000000000000000000" pitchFamily="2" charset="0"/>
              </a:rPr>
              <a:t>among </a:t>
            </a:r>
            <a:r>
              <a:rPr lang="en-AE" sz="1400" dirty="0">
                <a:highlight>
                  <a:srgbClr val="C0C0C0"/>
                </a:highlight>
                <a:latin typeface="Plom Praeng" panose="02000503000000000000" pitchFamily="2" charset="0"/>
                <a:cs typeface="Kalam" panose="02000000000000000000" pitchFamily="2" charset="0"/>
              </a:rPr>
              <a:t>the most useful design</a:t>
            </a:r>
            <a:r>
              <a:rPr lang="en-GB" sz="1400" dirty="0">
                <a:highlight>
                  <a:srgbClr val="C0C0C0"/>
                </a:highlight>
                <a:latin typeface="Plom Praeng" panose="02000503000000000000" pitchFamily="2" charset="0"/>
                <a:cs typeface="Kalam" panose="02000000000000000000" pitchFamily="2" charset="0"/>
              </a:rPr>
              <a:t>s</a:t>
            </a:r>
            <a:r>
              <a:rPr lang="en-AE" sz="1400" dirty="0">
                <a:highlight>
                  <a:srgbClr val="C0C0C0"/>
                </a:highlight>
                <a:latin typeface="Plom Praeng" panose="02000503000000000000" pitchFamily="2" charset="0"/>
                <a:cs typeface="Kalam" panose="02000000000000000000" pitchFamily="2" charset="0"/>
              </a:rPr>
              <a:t> that </a:t>
            </a:r>
            <a:r>
              <a:rPr lang="en-AE" sz="1400" dirty="0">
                <a:latin typeface="Plom Praeng" panose="02000503000000000000" pitchFamily="2" charset="0"/>
                <a:cs typeface="Kalam" panose="02000000000000000000" pitchFamily="2" charset="0"/>
              </a:rPr>
              <a:t>I have </a:t>
            </a:r>
            <a:r>
              <a:rPr lang="en-GB" sz="1400" dirty="0">
                <a:latin typeface="Plom Praeng" panose="02000503000000000000" pitchFamily="2" charset="0"/>
                <a:cs typeface="Kalam" panose="02000000000000000000" pitchFamily="2" charset="0"/>
              </a:rPr>
              <a:t>ever </a:t>
            </a:r>
            <a:r>
              <a:rPr lang="en-AE" sz="1400" dirty="0">
                <a:latin typeface="Plom Praeng" panose="02000503000000000000" pitchFamily="2" charset="0"/>
                <a:cs typeface="Kalam" panose="02000000000000000000" pitchFamily="2" charset="0"/>
              </a:rPr>
              <a:t>seen because it meets all the requirements.</a:t>
            </a:r>
          </a:p>
          <a:p>
            <a:pPr marR="0" lvl="0" algn="l" defTabSz="914400" rtl="0" eaLnBrk="1" fontAlgn="auto" latinLnBrk="0" hangingPunct="1">
              <a:lnSpc>
                <a:spcPct val="150000"/>
              </a:lnSpc>
              <a:spcBef>
                <a:spcPts val="0"/>
              </a:spcBef>
              <a:spcAft>
                <a:spcPts val="0"/>
              </a:spcAft>
              <a:buClrTx/>
              <a:buSzTx/>
              <a:tabLst/>
              <a:defRPr/>
            </a:pPr>
            <a:r>
              <a:rPr lang="en-US" sz="1400" dirty="0">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6" name="Rectangle: Rounded Corners 15">
            <a:extLst>
              <a:ext uri="{FF2B5EF4-FFF2-40B4-BE49-F238E27FC236}">
                <a16:creationId xmlns:a16="http://schemas.microsoft.com/office/drawing/2014/main" id="{70BC8A07-D92B-CB5F-9B1F-9CB94E3CB020}"/>
              </a:ext>
            </a:extLst>
          </p:cNvPr>
          <p:cNvSpPr/>
          <p:nvPr/>
        </p:nvSpPr>
        <p:spPr>
          <a:xfrm>
            <a:off x="95977" y="2230442"/>
            <a:ext cx="6633176" cy="97605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6883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11</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369332"/>
          </a:xfrm>
          <a:prstGeom prst="rect">
            <a:avLst/>
          </a:prstGeom>
          <a:noFill/>
        </p:spPr>
        <p:txBody>
          <a:bodyPr wrap="square" rtlCol="0">
            <a:spAutoFit/>
          </a:bodyPr>
          <a:lstStyle/>
          <a:p>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5" name="TextBox 4">
            <a:extLst>
              <a:ext uri="{FF2B5EF4-FFF2-40B4-BE49-F238E27FC236}">
                <a16:creationId xmlns:a16="http://schemas.microsoft.com/office/drawing/2014/main" id="{BC44E294-080D-41FE-BC2A-AD31A6334C76}"/>
              </a:ext>
            </a:extLst>
          </p:cNvPr>
          <p:cNvSpPr txBox="1"/>
          <p:nvPr/>
        </p:nvSpPr>
        <p:spPr>
          <a:xfrm>
            <a:off x="150165" y="3984338"/>
            <a:ext cx="6557670" cy="5459187"/>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8" name="TextBox 7">
            <a:extLst>
              <a:ext uri="{FF2B5EF4-FFF2-40B4-BE49-F238E27FC236}">
                <a16:creationId xmlns:a16="http://schemas.microsoft.com/office/drawing/2014/main" id="{6D9FF1A4-B469-CDE7-8E97-4D71ED6D55B0}"/>
              </a:ext>
            </a:extLst>
          </p:cNvPr>
          <p:cNvSpPr txBox="1"/>
          <p:nvPr/>
        </p:nvSpPr>
        <p:spPr>
          <a:xfrm>
            <a:off x="128847" y="870162"/>
            <a:ext cx="6600306" cy="3297056"/>
          </a:xfrm>
          <a:prstGeom prst="rect">
            <a:avLst/>
          </a:prstGeom>
          <a:noFill/>
        </p:spPr>
        <p:txBody>
          <a:bodyPr wrap="square">
            <a:spAutoFit/>
          </a:bodyPr>
          <a:lstStyle/>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He's by far the most dedicated teacher that I've encountered in my academic journey.</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This is one of the most innovative, groundbreaking inventions that I have ever come across.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It's among the most compelling novels that I have read due to its intricate storytelling.</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is by far the most skilled artist that I have ever had the pleasure of working with.</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That restaurant is one of the most delicious, charming places that I have dined at.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This solution is among the most efficient strategies that I have implemented in my business.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He is by far the most articulate speaker that I have ever listened to on the subject.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It's one of the most striking, breathtaking landscapes that I have seen in my travels.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This book is among the most thought-provoking, insightful pieces that I've read.</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She is by far one of the most resilient, hardworking individuals that I have had the privilege to know.</a:t>
            </a:r>
          </a:p>
        </p:txBody>
      </p:sp>
      <p:sp>
        <p:nvSpPr>
          <p:cNvPr id="2" name="TextBox 1">
            <a:extLst>
              <a:ext uri="{FF2B5EF4-FFF2-40B4-BE49-F238E27FC236}">
                <a16:creationId xmlns:a16="http://schemas.microsoft.com/office/drawing/2014/main" id="{DA826860-BF70-37CE-D457-2DD2AA70B193}"/>
              </a:ext>
            </a:extLst>
          </p:cNvPr>
          <p:cNvSpPr txBox="1"/>
          <p:nvPr/>
        </p:nvSpPr>
        <p:spPr>
          <a:xfrm>
            <a:off x="171483" y="163484"/>
            <a:ext cx="2904226" cy="584775"/>
          </a:xfrm>
          <a:prstGeom prst="rect">
            <a:avLst/>
          </a:prstGeom>
          <a:noFill/>
        </p:spPr>
        <p:txBody>
          <a:bodyPr wrap="square" rtlCol="0">
            <a:spAutoFit/>
          </a:bodyPr>
          <a:lstStyle/>
          <a:p>
            <a:r>
              <a:rPr lang="en-US" sz="1600" dirty="0">
                <a:latin typeface="Plom Praeng" panose="02000503000000000000" pitchFamily="2" charset="0"/>
              </a:rPr>
              <a:t>Grammar Point # 5</a:t>
            </a:r>
          </a:p>
          <a:p>
            <a:r>
              <a:rPr lang="en-GB" sz="1600" dirty="0">
                <a:highlight>
                  <a:srgbClr val="C0C0C0"/>
                </a:highlight>
                <a:latin typeface="Plom Praeng" panose="02000503000000000000" pitchFamily="2" charset="0"/>
              </a:rPr>
              <a:t>Adjectives (</a:t>
            </a:r>
            <a:r>
              <a:rPr lang="en-GB" sz="1600" u="none" strike="noStrike" kern="1200" dirty="0">
                <a:solidFill>
                  <a:schemeClr val="tx2"/>
                </a:solidFill>
                <a:effectLst/>
                <a:latin typeface="+mn-lt"/>
                <a:ea typeface="+mn-ea"/>
                <a:cs typeface="+mn-cs"/>
                <a:hlinkClick r:id="rId2">
                  <a:extLst>
                    <a:ext uri="{A12FA001-AC4F-418D-AE19-62706E023703}">
                      <ahyp:hlinkClr xmlns:ahyp="http://schemas.microsoft.com/office/drawing/2018/hyperlinkcolor" val="tx"/>
                    </a:ext>
                  </a:extLst>
                </a:hlinkClick>
              </a:rPr>
              <a:t>(</a:t>
            </a:r>
            <a:r>
              <a:rPr lang="en-GB" sz="1600" dirty="0">
                <a:highlight>
                  <a:srgbClr val="C0C0C0"/>
                </a:highlight>
                <a:latin typeface="Plom Praeng" panose="02000503000000000000" pitchFamily="2" charset="0"/>
                <a:hlinkClick r:id="rId2">
                  <a:extLst>
                    <a:ext uri="{A12FA001-AC4F-418D-AE19-62706E023703}">
                      <ahyp:hlinkClr xmlns:ahyp="http://schemas.microsoft.com/office/drawing/2018/hyperlinkcolor" val="tx"/>
                    </a:ext>
                  </a:extLst>
                </a:hlinkClick>
              </a:rPr>
              <a:t>superlatives)</a:t>
            </a:r>
            <a:endParaRPr lang="en-US" sz="1600" dirty="0">
              <a:highlight>
                <a:srgbClr val="C0C0C0"/>
              </a:highlight>
              <a:latin typeface="Plom Praeng" panose="02000503000000000000" pitchFamily="2" charset="0"/>
            </a:endParaRPr>
          </a:p>
        </p:txBody>
      </p:sp>
    </p:spTree>
    <p:extLst>
      <p:ext uri="{BB962C8B-B14F-4D97-AF65-F5344CB8AC3E}">
        <p14:creationId xmlns:p14="http://schemas.microsoft.com/office/powerpoint/2010/main" val="2405419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2904226" cy="830997"/>
          </a:xfrm>
          <a:prstGeom prst="rect">
            <a:avLst/>
          </a:prstGeom>
          <a:noFill/>
        </p:spPr>
        <p:txBody>
          <a:bodyPr wrap="square" rtlCol="0">
            <a:spAutoFit/>
          </a:bodyPr>
          <a:lstStyle/>
          <a:p>
            <a:r>
              <a:rPr lang="en-US" sz="1600" dirty="0">
                <a:latin typeface="Plom Praeng" panose="02000503000000000000" pitchFamily="2" charset="0"/>
              </a:rPr>
              <a:t>Grammar Point # 6</a:t>
            </a:r>
          </a:p>
          <a:p>
            <a:r>
              <a:rPr lang="en-US" sz="1600" dirty="0">
                <a:highlight>
                  <a:srgbClr val="C0C0C0"/>
                </a:highlight>
                <a:latin typeface="Plom Praeng" panose="02000503000000000000" pitchFamily="2" charset="0"/>
              </a:rPr>
              <a:t>Passive reporting statements</a:t>
            </a:r>
          </a:p>
          <a:p>
            <a:endParaRPr lang="en-US"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12</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8144537"/>
          </a:xfrm>
          <a:prstGeom prst="rect">
            <a:avLst/>
          </a:prstGeom>
          <a:noFill/>
        </p:spPr>
        <p:txBody>
          <a:bodyPr wrap="square" rtlCol="0">
            <a:spAutoFit/>
          </a:bodyPr>
          <a:lstStyle/>
          <a:p>
            <a:r>
              <a:rPr lang="en-US" sz="1400" u="sng" dirty="0">
                <a:latin typeface="Plom Praeng" panose="02000503000000000000" pitchFamily="2" charset="0"/>
                <a:cs typeface="Kalam" panose="02000000000000000000" pitchFamily="2" charset="0"/>
              </a:rPr>
              <a:t>Example: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400" dirty="0">
                <a:highlight>
                  <a:srgbClr val="C0C0C0"/>
                </a:highlight>
                <a:latin typeface="Plom Praeng" panose="02000503000000000000" pitchFamily="2" charset="0"/>
                <a:cs typeface="Kalam" panose="02000000000000000000" pitchFamily="2" charset="0"/>
              </a:rPr>
              <a:t>It is thought that </a:t>
            </a:r>
            <a:r>
              <a:rPr lang="en-US" sz="1400" dirty="0">
                <a:latin typeface="Plom Praeng" panose="02000503000000000000" pitchFamily="2" charset="0"/>
                <a:cs typeface="Kalam" panose="02000000000000000000" pitchFamily="2" charset="0"/>
              </a:rPr>
              <a:t>the new owner of the company is a highly-skilled programmer.</a:t>
            </a:r>
          </a:p>
          <a:p>
            <a:endParaRPr lang="en-US" sz="1400" b="1" i="0" kern="1200" dirty="0">
              <a:effectLst/>
              <a:latin typeface="Plom Praeng" panose="02000503000000000000" pitchFamily="2" charset="0"/>
              <a:cs typeface="Kalam" panose="02000000000000000000" pitchFamily="2" charset="0"/>
            </a:endParaRPr>
          </a:p>
          <a:p>
            <a:r>
              <a:rPr lang="en-GB" sz="1400" b="0" u="sng" dirty="0">
                <a:effectLst/>
                <a:latin typeface="Plom Praeng" panose="02000503000000000000" pitchFamily="2" charset="0"/>
                <a:ea typeface="Yu Mincho" panose="02020400000000000000" pitchFamily="18" charset="-128"/>
                <a:cs typeface="Kalam" panose="02000000000000000000" pitchFamily="2" charset="0"/>
              </a:rPr>
              <a:t>Meaning:</a:t>
            </a:r>
          </a:p>
          <a:p>
            <a:r>
              <a:rPr lang="en-AE" sz="1400" dirty="0">
                <a:latin typeface="Plom Praeng" panose="02000503000000000000" pitchFamily="2" charset="0"/>
                <a:cs typeface="Kalam" panose="02000000000000000000" pitchFamily="2" charset="0"/>
              </a:rPr>
              <a:t>People</a:t>
            </a:r>
            <a:r>
              <a:rPr lang="en-GB" sz="1400" dirty="0">
                <a:latin typeface="Plom Praeng" panose="02000503000000000000" pitchFamily="2" charset="0"/>
                <a:cs typeface="Kalam" panose="02000000000000000000" pitchFamily="2" charset="0"/>
              </a:rPr>
              <a:t> (in general) think</a:t>
            </a:r>
            <a:r>
              <a:rPr lang="en-AE" sz="1400" dirty="0">
                <a:latin typeface="Plom Praeng" panose="02000503000000000000" pitchFamily="2" charset="0"/>
                <a:cs typeface="Kalam" panose="02000000000000000000" pitchFamily="2" charset="0"/>
              </a:rPr>
              <a:t> that she is a good programmer</a:t>
            </a:r>
            <a:r>
              <a:rPr lang="en-GB" sz="1400" dirty="0">
                <a:latin typeface="Plom Praeng" panose="02000503000000000000" pitchFamily="2" charset="0"/>
                <a:cs typeface="Kalam" panose="02000000000000000000" pitchFamily="2" charset="0"/>
              </a:rPr>
              <a:t>, but we don’t know who the people are.</a:t>
            </a:r>
            <a:endParaRPr lang="en-US" sz="1400" dirty="0">
              <a:latin typeface="Plom Praeng" panose="02000503000000000000" pitchFamily="2" charset="0"/>
              <a:cs typeface="Kalam" panose="02000000000000000000" pitchFamily="2" charset="0"/>
            </a:endParaRPr>
          </a:p>
          <a:p>
            <a:endParaRPr lang="en-US" sz="1400" b="0" i="0" dirty="0">
              <a:highlight>
                <a:srgbClr val="C0C0C0"/>
              </a:highlight>
              <a:latin typeface="Plom Praeng" panose="02000503000000000000" pitchFamily="2" charset="0"/>
              <a:cs typeface="Kalam" panose="02000000000000000000" pitchFamily="2" charset="0"/>
            </a:endParaRPr>
          </a:p>
          <a:p>
            <a:r>
              <a:rPr lang="en-US" sz="1400" b="0" i="0" dirty="0">
                <a:highlight>
                  <a:srgbClr val="C0C0C0"/>
                </a:highlight>
                <a:latin typeface="Plom Praeng" panose="02000503000000000000" pitchFamily="2" charset="0"/>
                <a:cs typeface="Kalam" panose="02000000000000000000" pitchFamily="2" charset="0"/>
              </a:rPr>
              <a:t>Rule</a:t>
            </a:r>
            <a:r>
              <a:rPr lang="en-US" sz="1400" b="0" i="0" dirty="0">
                <a:latin typeface="Plom Praeng" panose="02000503000000000000" pitchFamily="2" charset="0"/>
                <a:cs typeface="Kalam" panose="02000000000000000000" pitchFamily="2" charset="0"/>
              </a:rPr>
              <a:t>:</a:t>
            </a:r>
          </a:p>
          <a:p>
            <a:pPr lvl="0" algn="ctr">
              <a:lnSpc>
                <a:spcPct val="100000"/>
              </a:lnSpc>
              <a:spcBef>
                <a:spcPts val="0"/>
              </a:spcBef>
              <a:spcAft>
                <a:spcPts val="0"/>
              </a:spcAft>
              <a:buClrTx/>
              <a:buSzTx/>
              <a:buFontTx/>
              <a:buNone/>
            </a:pPr>
            <a:r>
              <a:rPr lang="en-GB" sz="1400" dirty="0">
                <a:latin typeface="Plom Praeng" panose="02000503000000000000" pitchFamily="2" charset="0"/>
                <a:cs typeface="Kalam" panose="02000000000000000000" pitchFamily="2" charset="0"/>
              </a:rPr>
              <a:t> </a:t>
            </a:r>
            <a:r>
              <a:rPr lang="en-US" sz="1400" dirty="0">
                <a:latin typeface="Plom Praeng" panose="02000503000000000000" pitchFamily="2" charset="0"/>
                <a:cs typeface="Kalam" panose="02000000000000000000" pitchFamily="2" charset="0"/>
              </a:rPr>
              <a:t>It + be + ‘believed / reported / thought’ + that + verb phrase</a:t>
            </a:r>
          </a:p>
          <a:p>
            <a:endParaRPr lang="en-US" sz="1400" dirty="0">
              <a:latin typeface="Plom Praeng" panose="02000503000000000000" pitchFamily="2" charset="0"/>
              <a:cs typeface="Kalam" panose="02000000000000000000" pitchFamily="2" charset="0"/>
            </a:endParaRPr>
          </a:p>
          <a:p>
            <a:r>
              <a:rPr lang="en-US" sz="1400" dirty="0">
                <a:latin typeface="Plom Praeng" panose="02000503000000000000" pitchFamily="2" charset="0"/>
                <a:cs typeface="Kalam" panose="02000000000000000000" pitchFamily="2" charset="0"/>
              </a:rPr>
              <a:t>Usage:</a:t>
            </a:r>
          </a:p>
          <a:p>
            <a:pPr algn="l"/>
            <a:r>
              <a:rPr lang="en-US" sz="1400" dirty="0">
                <a:latin typeface="Plom Praeng" panose="02000503000000000000" pitchFamily="2" charset="0"/>
                <a:cs typeface="Kalam" panose="02000000000000000000" pitchFamily="2" charset="0"/>
              </a:rPr>
              <a:t>We use passives with reporting verbs </a:t>
            </a:r>
            <a:r>
              <a:rPr lang="en-US" sz="1400" dirty="0">
                <a:highlight>
                  <a:srgbClr val="C0C0C0"/>
                </a:highlight>
                <a:latin typeface="Plom Praeng" panose="02000503000000000000" pitchFamily="2" charset="0"/>
                <a:cs typeface="Kalam" panose="02000000000000000000" pitchFamily="2" charset="0"/>
              </a:rPr>
              <a:t>'thought / considered/believed</a:t>
            </a:r>
            <a:r>
              <a:rPr lang="en-US" sz="1400" dirty="0">
                <a:latin typeface="Plom Praeng" panose="02000503000000000000" pitchFamily="2" charset="0"/>
                <a:cs typeface="Kalam" panose="02000000000000000000" pitchFamily="2" charset="0"/>
              </a:rPr>
              <a:t>’ </a:t>
            </a:r>
            <a:r>
              <a:rPr lang="en-US" sz="1400" u="sng" dirty="0">
                <a:latin typeface="Plom Praeng" panose="02000503000000000000" pitchFamily="2" charset="0"/>
                <a:cs typeface="Kalam" panose="02000000000000000000" pitchFamily="2" charset="0"/>
              </a:rPr>
              <a:t>to report beliefs, reports, rumors, etc</a:t>
            </a:r>
            <a:r>
              <a:rPr lang="en-US" sz="1400" dirty="0">
                <a:latin typeface="Plom Praeng" panose="02000503000000000000" pitchFamily="2" charset="0"/>
                <a:cs typeface="Kalam" panose="02000000000000000000" pitchFamily="2" charset="0"/>
              </a:rPr>
              <a:t>. when we want to obscure the source of the information, or where the source of the information is not important. The emphasis is on the information that is being reported, not the people who are reporting it.</a:t>
            </a:r>
            <a:endParaRPr lang="en-AE"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dirty="0">
              <a:latin typeface="Plom Praeng" panose="02000503000000000000" pitchFamily="2" charset="0"/>
              <a:cs typeface="Kalam"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Plom Praeng" panose="02000503000000000000" pitchFamily="2" charset="0"/>
                <a:cs typeface="Kalam" panose="02000000000000000000" pitchFamily="2" charset="0"/>
              </a:rPr>
              <a:t>Other examples:</a:t>
            </a: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It is reported that they are the most talented chefs in town. </a:t>
            </a: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It was believed that everyone had passed the exam. </a:t>
            </a:r>
          </a:p>
          <a:p>
            <a:pPr marL="285750" marR="0" lvl="0" indent="-285750" algn="l">
              <a:lnSpc>
                <a:spcPct val="100000"/>
              </a:lnSpc>
              <a:spcBef>
                <a:spcPts val="0"/>
              </a:spcBef>
              <a:spcAft>
                <a:spcPts val="0"/>
              </a:spcAft>
              <a:buFont typeface="Courier New" panose="02070309020205020404" pitchFamily="49" charset="0"/>
              <a:buChar char="o"/>
            </a:pPr>
            <a:r>
              <a:rPr lang="en-US" sz="1400" dirty="0">
                <a:latin typeface="Plom Praeng" panose="02000503000000000000" pitchFamily="2" charset="0"/>
                <a:cs typeface="Kalam" panose="02000000000000000000" pitchFamily="2" charset="0"/>
              </a:rPr>
              <a:t>It is now thought that the rain will continue well into next week.</a:t>
            </a:r>
          </a:p>
          <a:p>
            <a:pPr marR="0" lvl="0" algn="l" defTabSz="914400" rtl="0" eaLnBrk="1" fontAlgn="auto" latinLnBrk="0" hangingPunct="1">
              <a:lnSpc>
                <a:spcPct val="150000"/>
              </a:lnSpc>
              <a:spcBef>
                <a:spcPts val="0"/>
              </a:spcBef>
              <a:spcAft>
                <a:spcPts val="0"/>
              </a:spcAft>
              <a:buClrTx/>
              <a:buSzTx/>
              <a:tabLst/>
              <a:defRPr/>
            </a:pPr>
            <a:r>
              <a:rPr lang="en-US" sz="1400" dirty="0">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6" name="Rectangle: Rounded Corners 15">
            <a:extLst>
              <a:ext uri="{FF2B5EF4-FFF2-40B4-BE49-F238E27FC236}">
                <a16:creationId xmlns:a16="http://schemas.microsoft.com/office/drawing/2014/main" id="{70BC8A07-D92B-CB5F-9B1F-9CB94E3CB020}"/>
              </a:ext>
            </a:extLst>
          </p:cNvPr>
          <p:cNvSpPr/>
          <p:nvPr/>
        </p:nvSpPr>
        <p:spPr>
          <a:xfrm>
            <a:off x="95977" y="2205042"/>
            <a:ext cx="6633176" cy="70939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95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13</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369332"/>
          </a:xfrm>
          <a:prstGeom prst="rect">
            <a:avLst/>
          </a:prstGeom>
          <a:noFill/>
        </p:spPr>
        <p:txBody>
          <a:bodyPr wrap="square" rtlCol="0">
            <a:spAutoFit/>
          </a:bodyPr>
          <a:lstStyle/>
          <a:p>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5" name="TextBox 4">
            <a:extLst>
              <a:ext uri="{FF2B5EF4-FFF2-40B4-BE49-F238E27FC236}">
                <a16:creationId xmlns:a16="http://schemas.microsoft.com/office/drawing/2014/main" id="{BC44E294-080D-41FE-BC2A-AD31A6334C76}"/>
              </a:ext>
            </a:extLst>
          </p:cNvPr>
          <p:cNvSpPr txBox="1"/>
          <p:nvPr/>
        </p:nvSpPr>
        <p:spPr>
          <a:xfrm>
            <a:off x="171483" y="5651092"/>
            <a:ext cx="6557670" cy="3797193"/>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
        <p:nvSpPr>
          <p:cNvPr id="8" name="TextBox 7">
            <a:extLst>
              <a:ext uri="{FF2B5EF4-FFF2-40B4-BE49-F238E27FC236}">
                <a16:creationId xmlns:a16="http://schemas.microsoft.com/office/drawing/2014/main" id="{6D9FF1A4-B469-CDE7-8E97-4D71ED6D55B0}"/>
              </a:ext>
            </a:extLst>
          </p:cNvPr>
          <p:cNvSpPr txBox="1"/>
          <p:nvPr/>
        </p:nvSpPr>
        <p:spPr>
          <a:xfrm>
            <a:off x="128847" y="870162"/>
            <a:ext cx="6600306" cy="4912883"/>
          </a:xfrm>
          <a:prstGeom prst="rect">
            <a:avLst/>
          </a:prstGeom>
          <a:noFill/>
        </p:spPr>
        <p:txBody>
          <a:bodyPr wrap="square">
            <a:spAutoFit/>
          </a:bodyPr>
          <a:lstStyle/>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speculated that the team will win the championship this season.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believed that the project had been completed ahead of schedule.</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rumored that she will be promoted to a higher position.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understood that the new policy had been implemented for better efficiency.</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suspected that he might have been involved in the incident.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anticipated that the sales figures would soar after the marketing campaign.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predicted that the stock market will experience a surge in the coming months.</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assumed that the event had been canceled due to bad weather.</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suggested that she might be the best candidate for the job.</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forecasted that the hurricane would cause extensive damage to the coast.</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rumored that they might be relocating to a different city.</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known that the award had been given to the most deserving candidate.</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anticipated that the new technology will revolutionize the industry.</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was suspected that someone had accessed the confidential files without permission.</a:t>
            </a:r>
          </a:p>
          <a:p>
            <a:pPr algn="l">
              <a:lnSpc>
                <a:spcPct val="150000"/>
              </a:lnSpc>
              <a:buFont typeface="+mj-lt"/>
              <a:buAutoNum type="arabicPeriod"/>
            </a:pPr>
            <a:r>
              <a:rPr lang="en-US" sz="1400" dirty="0">
                <a:latin typeface="Plom Praeng" panose="02000503000000000000" pitchFamily="2" charset="0"/>
                <a:cs typeface="Kalam" panose="02000000000000000000" pitchFamily="2" charset="0"/>
              </a:rPr>
              <a:t>It is predicted that the company's profits will double by the end of the fiscal year.</a:t>
            </a:r>
          </a:p>
        </p:txBody>
      </p:sp>
      <p:sp>
        <p:nvSpPr>
          <p:cNvPr id="3" name="TextBox 2">
            <a:extLst>
              <a:ext uri="{FF2B5EF4-FFF2-40B4-BE49-F238E27FC236}">
                <a16:creationId xmlns:a16="http://schemas.microsoft.com/office/drawing/2014/main" id="{CF5CAC30-6B26-135B-192D-047A15D3F323}"/>
              </a:ext>
            </a:extLst>
          </p:cNvPr>
          <p:cNvSpPr txBox="1"/>
          <p:nvPr/>
        </p:nvSpPr>
        <p:spPr>
          <a:xfrm>
            <a:off x="171483" y="163484"/>
            <a:ext cx="2904226" cy="830997"/>
          </a:xfrm>
          <a:prstGeom prst="rect">
            <a:avLst/>
          </a:prstGeom>
          <a:noFill/>
        </p:spPr>
        <p:txBody>
          <a:bodyPr wrap="square" rtlCol="0">
            <a:spAutoFit/>
          </a:bodyPr>
          <a:lstStyle/>
          <a:p>
            <a:r>
              <a:rPr lang="en-US" sz="1600" dirty="0">
                <a:latin typeface="Plom Praeng" panose="02000503000000000000" pitchFamily="2" charset="0"/>
              </a:rPr>
              <a:t>Grammar Point # 6</a:t>
            </a:r>
          </a:p>
          <a:p>
            <a:r>
              <a:rPr lang="en-US" sz="1600" dirty="0">
                <a:highlight>
                  <a:srgbClr val="C0C0C0"/>
                </a:highlight>
                <a:latin typeface="Plom Praeng" panose="02000503000000000000" pitchFamily="2" charset="0"/>
              </a:rPr>
              <a:t>Passive reporting statements</a:t>
            </a:r>
          </a:p>
          <a:p>
            <a:endParaRPr lang="en-US" sz="1600" dirty="0">
              <a:highlight>
                <a:srgbClr val="C0C0C0"/>
              </a:highlight>
              <a:latin typeface="Plom Praeng" panose="02000503000000000000" pitchFamily="2" charset="0"/>
            </a:endParaRPr>
          </a:p>
        </p:txBody>
      </p:sp>
    </p:spTree>
    <p:extLst>
      <p:ext uri="{BB962C8B-B14F-4D97-AF65-F5344CB8AC3E}">
        <p14:creationId xmlns:p14="http://schemas.microsoft.com/office/powerpoint/2010/main" val="1850557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1527982" cy="338554"/>
          </a:xfrm>
          <a:prstGeom prst="rect">
            <a:avLst/>
          </a:prstGeom>
          <a:noFill/>
        </p:spPr>
        <p:txBody>
          <a:bodyPr wrap="none" rtlCol="0">
            <a:spAutoFit/>
          </a:bodyPr>
          <a:lstStyle/>
          <a:p>
            <a:r>
              <a:rPr lang="en-US" sz="1600" dirty="0">
                <a:highlight>
                  <a:srgbClr val="C0C0C0"/>
                </a:highlight>
                <a:latin typeface="Plom Praeng" panose="02000503000000000000" pitchFamily="2" charset="0"/>
              </a:rPr>
              <a:t>Language Function</a:t>
            </a: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14</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4401205"/>
          </a:xfrm>
          <a:prstGeom prst="rect">
            <a:avLst/>
          </a:prstGeom>
          <a:noFill/>
        </p:spPr>
        <p:txBody>
          <a:bodyPr wrap="square" rtlCol="0">
            <a:spAutoFit/>
          </a:bodyPr>
          <a:lstStyle/>
          <a:p>
            <a:pPr marL="342900" indent="-342900" algn="l">
              <a:buAutoNum type="arabicPeriod"/>
            </a:pPr>
            <a:r>
              <a:rPr lang="en-AE" sz="1400" u="sng" dirty="0">
                <a:latin typeface="Plom Praeng" panose="02000503000000000000" pitchFamily="2" charset="0"/>
              </a:rPr>
              <a:t>Speculating and making deductions</a:t>
            </a:r>
            <a:endParaRPr lang="en-US" sz="1400" u="sng" dirty="0">
              <a:latin typeface="Plom Praeng" panose="02000503000000000000" pitchFamily="2" charset="0"/>
            </a:endParaRPr>
          </a:p>
          <a:p>
            <a:pPr algn="l"/>
            <a:r>
              <a:rPr lang="en-US" sz="1400" dirty="0">
                <a:latin typeface="Plom Praeng" panose="02000503000000000000" pitchFamily="2" charset="0"/>
              </a:rPr>
              <a:t>Examples:</a:t>
            </a:r>
          </a:p>
          <a:p>
            <a:pPr marL="285750" indent="-285750" algn="l">
              <a:lnSpc>
                <a:spcPct val="100000"/>
              </a:lnSpc>
              <a:buFont typeface="Courier New" panose="02070309020205020404" pitchFamily="49" charset="0"/>
              <a:buChar char="o"/>
            </a:pPr>
            <a:r>
              <a:rPr lang="en-AE" sz="1400" dirty="0">
                <a:latin typeface="Plom Praeng" panose="02000503000000000000" pitchFamily="2" charset="0"/>
              </a:rPr>
              <a:t>It is difficult to say, but I </a:t>
            </a:r>
            <a:r>
              <a:rPr lang="en-US" sz="1400" dirty="0">
                <a:latin typeface="Plom Praeng" panose="02000503000000000000" pitchFamily="2" charset="0"/>
              </a:rPr>
              <a:t>think that </a:t>
            </a:r>
            <a:r>
              <a:rPr lang="en-AE" sz="1400" dirty="0">
                <a:latin typeface="Plom Praeng" panose="02000503000000000000" pitchFamily="2" charset="0"/>
              </a:rPr>
              <a:t>artificial intelligence </a:t>
            </a:r>
            <a:r>
              <a:rPr lang="en-GB" sz="1400" dirty="0">
                <a:latin typeface="Plom Praeng" panose="02000503000000000000" pitchFamily="2" charset="0"/>
              </a:rPr>
              <a:t>might</a:t>
            </a:r>
            <a:r>
              <a:rPr lang="en-AE" sz="1400" dirty="0">
                <a:latin typeface="Plom Praeng" panose="02000503000000000000" pitchFamily="2" charset="0"/>
              </a:rPr>
              <a:t> </a:t>
            </a:r>
            <a:r>
              <a:rPr lang="en-US" sz="1400" dirty="0">
                <a:latin typeface="Plom Praeng" panose="02000503000000000000" pitchFamily="2" charset="0"/>
              </a:rPr>
              <a:t>permanently take the jobs of many people, such as artists and authors. </a:t>
            </a:r>
          </a:p>
          <a:p>
            <a:pPr marL="285750" indent="-285750" algn="l">
              <a:lnSpc>
                <a:spcPct val="100000"/>
              </a:lnSpc>
              <a:buFont typeface="Courier New" panose="02070309020205020404" pitchFamily="49" charset="0"/>
              <a:buChar char="o"/>
            </a:pPr>
            <a:r>
              <a:rPr lang="en-US" sz="1400" dirty="0">
                <a:latin typeface="Plom Praeng" panose="02000503000000000000" pitchFamily="2" charset="0"/>
              </a:rPr>
              <a:t>Dubai police believe that the suspect must have been from outside of the local community.  </a:t>
            </a:r>
            <a:endParaRPr lang="en-AE" sz="1400" dirty="0">
              <a:latin typeface="Plom Praeng" panose="02000503000000000000" pitchFamily="2" charset="0"/>
            </a:endParaRPr>
          </a:p>
          <a:p>
            <a:pPr marL="285750" indent="-285750" algn="l">
              <a:lnSpc>
                <a:spcPct val="100000"/>
              </a:lnSpc>
              <a:buFont typeface="Courier New" panose="02070309020205020404" pitchFamily="49" charset="0"/>
              <a:buChar char="o"/>
            </a:pPr>
            <a:r>
              <a:rPr lang="en-AE" sz="1400" dirty="0">
                <a:latin typeface="Plom Praeng" panose="02000503000000000000" pitchFamily="2" charset="0"/>
              </a:rPr>
              <a:t>You ought to have your locks changed. There have been many robberies. </a:t>
            </a:r>
          </a:p>
          <a:p>
            <a:pPr algn="l">
              <a:lnSpc>
                <a:spcPct val="100000"/>
              </a:lnSpc>
            </a:pPr>
            <a:endParaRPr lang="en-GB" sz="1400" dirty="0">
              <a:latin typeface="Plom Praeng" panose="02000503000000000000" pitchFamily="2" charset="0"/>
            </a:endParaRPr>
          </a:p>
          <a:p>
            <a:r>
              <a:rPr lang="en-US" sz="1400" kern="1200" dirty="0">
                <a:solidFill>
                  <a:schemeClr val="tx1"/>
                </a:solidFill>
                <a:latin typeface="Plom Praeng" panose="02000503000000000000" pitchFamily="2" charset="0"/>
                <a:ea typeface="+mn-ea"/>
                <a:cs typeface="+mn-cs"/>
              </a:rPr>
              <a:t>2. </a:t>
            </a:r>
            <a:r>
              <a:rPr lang="en-GB" sz="1400" dirty="0">
                <a:latin typeface="Plom Praeng" panose="02000503000000000000" pitchFamily="2" charset="0"/>
                <a:hlinkClick r:id="rId2">
                  <a:extLst>
                    <a:ext uri="{A12FA001-AC4F-418D-AE19-62706E023703}">
                      <ahyp:hlinkClr xmlns:ahyp="http://schemas.microsoft.com/office/drawing/2018/hyperlinkcolor" val="tx"/>
                    </a:ext>
                  </a:extLst>
                </a:hlinkClick>
              </a:rPr>
              <a:t>Describing causes and consequences</a:t>
            </a:r>
            <a:endParaRPr lang="en-AE" sz="1400" dirty="0">
              <a:latin typeface="Plom Praeng" panose="02000503000000000000" pitchFamily="2" charset="0"/>
            </a:endParaRPr>
          </a:p>
          <a:p>
            <a:pPr algn="l"/>
            <a:r>
              <a:rPr lang="en-US" sz="1400" dirty="0">
                <a:latin typeface="Plom Praeng" panose="02000503000000000000" pitchFamily="2" charset="0"/>
              </a:rPr>
              <a:t>Examples:</a:t>
            </a: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rPr>
              <a:t>The widespread use of smartphones has changed the way we communicate and made information more accessible.</a:t>
            </a:r>
            <a:endParaRPr lang="en-GB" sz="1400" dirty="0">
              <a:latin typeface="Plom Praeng" panose="02000503000000000000" pitchFamily="2" charset="0"/>
            </a:endParaRP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US" sz="1400" dirty="0">
                <a:latin typeface="Plom Praeng" panose="02000503000000000000" pitchFamily="2" charset="0"/>
              </a:rPr>
              <a:t>Artificial intelligence is rapidly replacing the jobs of humans, resulting in increased profits for companies but decreased job satisfaction for people.</a:t>
            </a:r>
            <a:endParaRPr lang="en-GB" sz="1400" dirty="0">
              <a:latin typeface="Plom Praeng" panose="02000503000000000000" pitchFamily="2" charset="0"/>
            </a:endParaRPr>
          </a:p>
          <a:p>
            <a:pPr marL="285750" marR="0" lvl="0" indent="-285750" algn="l" rtl="0" eaLnBrk="1" fontAlgn="auto" latinLnBrk="0" hangingPunct="1">
              <a:lnSpc>
                <a:spcPct val="100000"/>
              </a:lnSpc>
              <a:spcBef>
                <a:spcPts val="0"/>
              </a:spcBef>
              <a:spcAft>
                <a:spcPts val="0"/>
              </a:spcAft>
              <a:buClrTx/>
              <a:buSzTx/>
              <a:buFont typeface="Courier New" panose="02070309020205020404" pitchFamily="49" charset="0"/>
              <a:buChar char="o"/>
            </a:pPr>
            <a:r>
              <a:rPr lang="en-GB" sz="1400" dirty="0">
                <a:latin typeface="Plom Praeng" panose="02000503000000000000" pitchFamily="2" charset="0"/>
              </a:rPr>
              <a:t>Exhaustion and ill health are a result of a poor work-life balance. </a:t>
            </a:r>
          </a:p>
          <a:p>
            <a:pPr marL="285750" indent="-285750" algn="l" rtl="0" fontAlgn="base">
              <a:buFont typeface="Courier New" panose="02070309020205020404" pitchFamily="49" charset="0"/>
              <a:buChar char="o"/>
            </a:pPr>
            <a:endParaRPr lang="en-US" sz="1400" dirty="0">
              <a:latin typeface="Plom Praeng" panose="02000503000000000000" pitchFamily="2" charset="0"/>
            </a:endParaRPr>
          </a:p>
          <a:p>
            <a:r>
              <a:rPr lang="en-US" sz="1400" dirty="0">
                <a:latin typeface="Plom Praeng" panose="02000503000000000000" pitchFamily="2" charset="0"/>
              </a:rPr>
              <a:t>3. </a:t>
            </a:r>
            <a:r>
              <a:rPr lang="en-US" sz="1400" u="sng" dirty="0">
                <a:latin typeface="Plom Praeng" panose="02000503000000000000" pitchFamily="2" charset="0"/>
              </a:rPr>
              <a:t>Comparing and contrasting</a:t>
            </a:r>
            <a:endParaRPr lang="en-AE" sz="1400" u="sng" dirty="0">
              <a:latin typeface="Plom Praeng" panose="02000503000000000000" pitchFamily="2" charset="0"/>
            </a:endParaRPr>
          </a:p>
          <a:p>
            <a:pPr algn="l"/>
            <a:r>
              <a:rPr lang="en-US" sz="1400" dirty="0">
                <a:latin typeface="Plom Praeng" panose="02000503000000000000" pitchFamily="2" charset="0"/>
              </a:rPr>
              <a:t>Examples:</a:t>
            </a:r>
          </a:p>
          <a:p>
            <a:pPr marL="285750" indent="-285750" algn="l">
              <a:buFont typeface="Courier New" panose="02070309020205020404" pitchFamily="49" charset="0"/>
              <a:buChar char="o"/>
            </a:pPr>
            <a:r>
              <a:rPr lang="en-US" sz="1400" dirty="0">
                <a:latin typeface="Plom Praeng" panose="02000503000000000000" pitchFamily="2" charset="0"/>
              </a:rPr>
              <a:t>A doctor designs the treatment plans, while a nurse carries them out.</a:t>
            </a:r>
          </a:p>
          <a:p>
            <a:pPr marL="285750" indent="-285750" algn="l">
              <a:buFont typeface="Courier New" panose="02070309020205020404" pitchFamily="49" charset="0"/>
              <a:buChar char="o"/>
            </a:pPr>
            <a:r>
              <a:rPr lang="en-US" sz="1400" dirty="0">
                <a:latin typeface="Plom Praeng" panose="02000503000000000000" pitchFamily="2" charset="0"/>
              </a:rPr>
              <a:t>He completed the required assignments more quickly than his struggling peers.</a:t>
            </a:r>
          </a:p>
          <a:p>
            <a:pPr marL="285750" indent="-285750" algn="l">
              <a:buFont typeface="Courier New" panose="02070309020205020404" pitchFamily="49" charset="0"/>
              <a:buChar char="o"/>
            </a:pPr>
            <a:r>
              <a:rPr lang="en-US" sz="1400" dirty="0">
                <a:latin typeface="Plom Praeng" panose="02000503000000000000" pitchFamily="2" charset="0"/>
              </a:rPr>
              <a:t>Tablets offer a significantly more user-friendly experience compared to laptops.</a:t>
            </a:r>
          </a:p>
        </p:txBody>
      </p:sp>
      <p:sp>
        <p:nvSpPr>
          <p:cNvPr id="4" name="TextBox 3">
            <a:extLst>
              <a:ext uri="{FF2B5EF4-FFF2-40B4-BE49-F238E27FC236}">
                <a16:creationId xmlns:a16="http://schemas.microsoft.com/office/drawing/2014/main" id="{04FB1C55-B275-6A3B-004A-D64B94085654}"/>
              </a:ext>
            </a:extLst>
          </p:cNvPr>
          <p:cNvSpPr txBox="1"/>
          <p:nvPr/>
        </p:nvSpPr>
        <p:spPr>
          <a:xfrm>
            <a:off x="150165" y="5547065"/>
            <a:ext cx="6557670" cy="3797193"/>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Tree>
    <p:extLst>
      <p:ext uri="{BB962C8B-B14F-4D97-AF65-F5344CB8AC3E}">
        <p14:creationId xmlns:p14="http://schemas.microsoft.com/office/powerpoint/2010/main" val="1800278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835485" cy="338554"/>
          </a:xfrm>
          <a:prstGeom prst="rect">
            <a:avLst/>
          </a:prstGeom>
          <a:noFill/>
        </p:spPr>
        <p:txBody>
          <a:bodyPr wrap="none" rtlCol="0">
            <a:spAutoFit/>
          </a:bodyPr>
          <a:lstStyle/>
          <a:p>
            <a:r>
              <a:rPr lang="en-US" sz="1600" dirty="0">
                <a:highlight>
                  <a:srgbClr val="C0C0C0"/>
                </a:highlight>
                <a:latin typeface="Plom Praeng" panose="02000503000000000000" pitchFamily="2" charset="0"/>
              </a:rPr>
              <a:t>Inference</a:t>
            </a: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15</a:t>
            </a:fld>
            <a:endParaRPr lang="en-US" sz="1100" b="1" dirty="0">
              <a:latin typeface="InFormal Style Thin" panose="02000203000000000000" pitchFamily="50" charset="0"/>
            </a:endParaRPr>
          </a:p>
        </p:txBody>
      </p:sp>
      <p:sp>
        <p:nvSpPr>
          <p:cNvPr id="15" name="TextBox 14">
            <a:extLst>
              <a:ext uri="{FF2B5EF4-FFF2-40B4-BE49-F238E27FC236}">
                <a16:creationId xmlns:a16="http://schemas.microsoft.com/office/drawing/2014/main" id="{9B14404A-C8FC-7369-ECB7-B833FF877438}"/>
              </a:ext>
            </a:extLst>
          </p:cNvPr>
          <p:cNvSpPr txBox="1"/>
          <p:nvPr/>
        </p:nvSpPr>
        <p:spPr>
          <a:xfrm>
            <a:off x="95977" y="870162"/>
            <a:ext cx="6633176" cy="4185761"/>
          </a:xfrm>
          <a:prstGeom prst="rect">
            <a:avLst/>
          </a:prstGeom>
          <a:noFill/>
        </p:spPr>
        <p:txBody>
          <a:bodyPr wrap="square" rtlCol="0">
            <a:spAutoFit/>
          </a:bodyPr>
          <a:lstStyle/>
          <a:p>
            <a:pPr algn="l"/>
            <a:r>
              <a:rPr lang="en-US" sz="1400" dirty="0">
                <a:latin typeface="Plom Praeng" panose="02000503000000000000" pitchFamily="2" charset="0"/>
              </a:rPr>
              <a:t>The skill of inference involves using clues or information provided in a text or situation to draw conclusions or make interpretations that are not explicitly stated. inference enhances critical thinking, reading comprehension, and analytical skills. </a:t>
            </a:r>
          </a:p>
          <a:p>
            <a:pPr algn="l"/>
            <a:endParaRPr lang="en-US" sz="1400" dirty="0">
              <a:latin typeface="Plom Praeng" panose="02000503000000000000" pitchFamily="2" charset="0"/>
            </a:endParaRPr>
          </a:p>
          <a:p>
            <a:pPr algn="l"/>
            <a:r>
              <a:rPr lang="en-US" sz="1400" dirty="0">
                <a:latin typeface="Plom Praeng" panose="02000503000000000000" pitchFamily="2" charset="0"/>
              </a:rPr>
              <a:t>1. **Reading Passages:** Provide short passages, stories, or poems and students make educated guesses or predictions about elements not explicitly mentioned. Students should support their inferences with evidence from the text.</a:t>
            </a:r>
          </a:p>
          <a:p>
            <a:pPr algn="l"/>
            <a:endParaRPr lang="en-US" sz="1400" dirty="0">
              <a:latin typeface="Plom Praeng" panose="02000503000000000000" pitchFamily="2" charset="0"/>
            </a:endParaRPr>
          </a:p>
          <a:p>
            <a:pPr algn="l"/>
            <a:r>
              <a:rPr lang="en-US" sz="1400" dirty="0">
                <a:latin typeface="Plom Praeng" panose="02000503000000000000" pitchFamily="2" charset="0"/>
              </a:rPr>
              <a:t>2. **Visual Inference:** Show pictures, paintings, or photos without giving any background information. Students infer what might have happened before or after the image was captured. Students explain their reasoning.</a:t>
            </a:r>
          </a:p>
          <a:p>
            <a:pPr algn="l"/>
            <a:endParaRPr lang="en-US" sz="1400" dirty="0">
              <a:latin typeface="Plom Praeng" panose="02000503000000000000" pitchFamily="2" charset="0"/>
            </a:endParaRPr>
          </a:p>
          <a:p>
            <a:pPr algn="l"/>
            <a:r>
              <a:rPr lang="en-US" sz="1400" dirty="0">
                <a:latin typeface="Plom Praeng" panose="02000503000000000000" pitchFamily="2" charset="0"/>
              </a:rPr>
              <a:t>3. **Context Clues:** Choose a few unknown words from a text, and students infer their meanings based on the surrounding sentences or paragraphs. This helps students understand how to use context to make inferences.</a:t>
            </a:r>
          </a:p>
          <a:p>
            <a:pPr algn="l"/>
            <a:endParaRPr lang="en-US" sz="1400" dirty="0">
              <a:latin typeface="Plom Praeng" panose="02000503000000000000" pitchFamily="2" charset="0"/>
            </a:endParaRPr>
          </a:p>
          <a:p>
            <a:pPr algn="l"/>
            <a:r>
              <a:rPr lang="en-US" sz="1400" dirty="0">
                <a:latin typeface="Plom Praeng" panose="02000503000000000000" pitchFamily="2" charset="0"/>
              </a:rPr>
              <a:t>4. **Dialogue Analysis:** Provide dialogues between characters from a story or play. Students infer the relationships, feelings, or motives of the characters based on their conversation.</a:t>
            </a:r>
          </a:p>
          <a:p>
            <a:pPr algn="l"/>
            <a:endParaRPr lang="en-US" sz="1400" dirty="0">
              <a:latin typeface="Plom Praeng" panose="02000503000000000000" pitchFamily="2" charset="0"/>
            </a:endParaRPr>
          </a:p>
        </p:txBody>
      </p:sp>
      <p:sp>
        <p:nvSpPr>
          <p:cNvPr id="4" name="TextBox 3">
            <a:extLst>
              <a:ext uri="{FF2B5EF4-FFF2-40B4-BE49-F238E27FC236}">
                <a16:creationId xmlns:a16="http://schemas.microsoft.com/office/drawing/2014/main" id="{04FB1C55-B275-6A3B-004A-D64B94085654}"/>
              </a:ext>
            </a:extLst>
          </p:cNvPr>
          <p:cNvSpPr txBox="1"/>
          <p:nvPr/>
        </p:nvSpPr>
        <p:spPr>
          <a:xfrm>
            <a:off x="150165" y="5547065"/>
            <a:ext cx="6557670" cy="3797193"/>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lang="en-US" sz="1800" b="0" i="0" kern="1200" dirty="0">
                <a:solidFill>
                  <a:schemeClr val="tx2"/>
                </a:solidFill>
                <a:effectLst/>
                <a:latin typeface="Plom Praeng" panose="02000503000000000000" pitchFamily="2" charset="0"/>
                <a:cs typeface="Kalam" panose="02000000000000000000" pitchFamily="2"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sz="1800" b="0" i="0" u="none" kern="1200" dirty="0">
              <a:solidFill>
                <a:schemeClr val="tx2"/>
              </a:solidFill>
              <a:effectLst/>
              <a:latin typeface="Plom Praeng" panose="02000503000000000000" pitchFamily="2" charset="0"/>
              <a:cs typeface="Kalam" panose="02000000000000000000" pitchFamily="2" charset="0"/>
            </a:endParaRPr>
          </a:p>
        </p:txBody>
      </p:sp>
    </p:spTree>
    <p:extLst>
      <p:ext uri="{BB962C8B-B14F-4D97-AF65-F5344CB8AC3E}">
        <p14:creationId xmlns:p14="http://schemas.microsoft.com/office/powerpoint/2010/main" val="2979593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1507144" cy="338554"/>
          </a:xfrm>
          <a:prstGeom prst="rect">
            <a:avLst/>
          </a:prstGeom>
          <a:noFill/>
        </p:spPr>
        <p:txBody>
          <a:bodyPr wrap="none" rtlCol="0">
            <a:spAutoFit/>
          </a:bodyPr>
          <a:lstStyle/>
          <a:p>
            <a:r>
              <a:rPr lang="en-US" sz="1600" dirty="0">
                <a:highlight>
                  <a:srgbClr val="C0C0C0"/>
                </a:highlight>
                <a:latin typeface="Plom Praeng" panose="02000503000000000000" pitchFamily="2" charset="0"/>
              </a:rPr>
              <a:t>Inference </a:t>
            </a:r>
            <a:r>
              <a:rPr lang="en-US" altLang="en-US" sz="1600" dirty="0">
                <a:highlight>
                  <a:srgbClr val="C0C0C0"/>
                </a:highlight>
                <a:latin typeface="Plom Praeng" panose="02000503000000000000" pitchFamily="2" charset="0"/>
              </a:rPr>
              <a:t>Activities</a:t>
            </a:r>
            <a:endParaRPr lang="en-US"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16</a:t>
            </a:fld>
            <a:endParaRPr lang="en-US" sz="1100" b="1" dirty="0">
              <a:latin typeface="InFormal Style Thin" panose="02000203000000000000" pitchFamily="50" charset="0"/>
            </a:endParaRPr>
          </a:p>
        </p:txBody>
      </p:sp>
      <p:sp>
        <p:nvSpPr>
          <p:cNvPr id="16" name="Rectangle 1">
            <a:extLst>
              <a:ext uri="{FF2B5EF4-FFF2-40B4-BE49-F238E27FC236}">
                <a16:creationId xmlns:a16="http://schemas.microsoft.com/office/drawing/2014/main" id="{D88BF69D-EEF3-C1C2-FA45-5C24A83D6FC6}"/>
              </a:ext>
            </a:extLst>
          </p:cNvPr>
          <p:cNvSpPr>
            <a:spLocks noChangeArrowheads="1"/>
          </p:cNvSpPr>
          <p:nvPr/>
        </p:nvSpPr>
        <p:spPr bwMode="auto">
          <a:xfrm>
            <a:off x="171483" y="807911"/>
            <a:ext cx="6509723"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Directions: </a:t>
            </a: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Read each passage and then respond to the questions.  Each question will ask you to make a logical inference based on textual details.  Explain your answer by referencing the text.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Plom Praeng" panose="02000503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Every day after work Paul took his muddy boots off on the steps of the front porch.  Alice would have a fit if the boots made it so far as the welcome mat.  He then took off his dusty overalls and threw them into a plastic garbage bag; Alice left a new garbage bag tied to the porch railing for him every morning.  On his way in the house, he dropped the garbage bag off at the washing machine and went straight up the stairs to the shower as he was instructed.  He would eat dinner with her after he was “presentable,” as Alice had often said.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ndParaRPr>
          </a:p>
          <a:p>
            <a:pPr marL="228600" marR="0" lvl="0" indent="-228600" algn="l" defTabSz="914400" rtl="0" eaLnBrk="0" fontAlgn="base" latinLnBrk="0" hangingPunct="0">
              <a:spcBef>
                <a:spcPct val="0"/>
              </a:spcBef>
              <a:spcAft>
                <a:spcPct val="0"/>
              </a:spcAft>
              <a:buClrTx/>
              <a:buSzTx/>
              <a:buFontTx/>
              <a:buAutoNum type="arabicPeriod"/>
              <a:tabLst/>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What type of job does Paul do?</a:t>
            </a:r>
          </a:p>
          <a:p>
            <a:pPr marR="0" lvl="0" algn="l" defTabSz="914400" rtl="0" eaLnBrk="0" fontAlgn="base" latinLnBrk="0" hangingPunct="0">
              <a:spcBef>
                <a:spcPct val="0"/>
              </a:spcBef>
              <a:spcAft>
                <a:spcPct val="0"/>
              </a:spcAft>
              <a:buClrTx/>
              <a:buSzTx/>
              <a:tabLst/>
            </a:pPr>
            <a:r>
              <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rPr>
              <a:t>Paul works some kind of job that requires him to get dirty.</a:t>
            </a:r>
          </a:p>
          <a:p>
            <a:pPr marR="0" lvl="0" algn="l" defTabSz="914400" rtl="0" eaLnBrk="0" fontAlgn="base" latinLnBrk="0" hangingPunct="0">
              <a:spcBef>
                <a:spcPct val="0"/>
              </a:spcBef>
              <a:spcAft>
                <a:spcPct val="0"/>
              </a:spcAft>
              <a:buClrTx/>
              <a:buSzTx/>
              <a:tabLst/>
            </a:pPr>
            <a:r>
              <a:rPr lang="en-US" altLang="en-US" sz="1400" dirty="0">
                <a:latin typeface="Plom Praeng" panose="02000503000000000000" pitchFamily="2" charset="0"/>
                <a:ea typeface="Times New Roman" panose="02020603050405020304" pitchFamily="18" charset="0"/>
              </a:rPr>
              <a:t>Evidence from the text: P</a:t>
            </a:r>
          </a:p>
          <a:p>
            <a:pPr marR="0" lvl="0" algn="l" defTabSz="914400" rtl="0" eaLnBrk="0" fontAlgn="base" latinLnBrk="0" hangingPunct="0">
              <a:spcBef>
                <a:spcPct val="0"/>
              </a:spcBef>
              <a:spcAft>
                <a:spcPct val="0"/>
              </a:spcAft>
              <a:buClrTx/>
              <a:buSzTx/>
              <a:tabLst/>
            </a:pPr>
            <a:r>
              <a:rPr lang="en-US" altLang="en-US" sz="1400" dirty="0">
                <a:solidFill>
                  <a:srgbClr val="FF0000"/>
                </a:solidFill>
                <a:latin typeface="Plom Praeng" panose="02000503000000000000" pitchFamily="2" charset="0"/>
                <a:ea typeface="Times New Roman" panose="02020603050405020304" pitchFamily="18" charset="0"/>
              </a:rPr>
              <a:t>Paul’s clothes are muddy everyday.</a:t>
            </a:r>
            <a:endParaRPr kumimoji="0" lang="en-US" altLang="en-US" sz="1400" b="0" i="0" u="none" strike="noStrike" cap="none" normalizeH="0" baseline="0" dirty="0">
              <a:ln>
                <a:noFill/>
              </a:ln>
              <a:solidFill>
                <a:srgbClr val="FF0000"/>
              </a:solidFill>
              <a:effectLst/>
              <a:latin typeface="Plom Praeng" panose="02000503000000000000" pitchFamily="2" charset="0"/>
            </a:endParaRPr>
          </a:p>
          <a:p>
            <a:pPr marL="342900" marR="0" lvl="0" indent="-342900" algn="l" defTabSz="914400" rtl="0" eaLnBrk="0" fontAlgn="base" latinLnBrk="0" hangingPunct="0">
              <a:spcBef>
                <a:spcPct val="0"/>
              </a:spcBef>
              <a:spcAft>
                <a:spcPct val="0"/>
              </a:spcAft>
              <a:buClrTx/>
              <a:buSzTx/>
              <a:buFontTx/>
              <a:buAutoNum type="arabicPeriod" startAt="2"/>
              <a:tabLst/>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Describe Alice: </a:t>
            </a:r>
          </a:p>
          <a:p>
            <a:pPr marR="0" lvl="0" algn="l" defTabSz="914400" rtl="0" eaLnBrk="0" fontAlgn="base" latinLnBrk="0" hangingPunct="0">
              <a:spcBef>
                <a:spcPct val="0"/>
              </a:spcBef>
              <a:spcAft>
                <a:spcPct val="0"/>
              </a:spcAft>
              <a:buClrTx/>
              <a:buSzTx/>
              <a:tabLst/>
            </a:pPr>
            <a:r>
              <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rPr>
              <a:t>Alice is very clean person with good deal of control over the household.</a:t>
            </a:r>
            <a:b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br>
            <a:r>
              <a:rPr lang="en-US" altLang="en-US" sz="1400" dirty="0">
                <a:latin typeface="Plom Praeng" panose="02000503000000000000" pitchFamily="2" charset="0"/>
                <a:ea typeface="Times New Roman" panose="02020603050405020304" pitchFamily="18" charset="0"/>
              </a:rPr>
              <a:t>Evidence from the text: </a:t>
            </a:r>
          </a:p>
          <a:p>
            <a:pPr marR="0" lvl="0" algn="l" defTabSz="914400" rtl="0" eaLnBrk="0" fontAlgn="base" latinLnBrk="0" hangingPunct="0">
              <a:spcBef>
                <a:spcPct val="0"/>
              </a:spcBef>
              <a:spcAft>
                <a:spcPct val="0"/>
              </a:spcAft>
              <a:buClrTx/>
              <a:buSzTx/>
              <a:tabLst/>
            </a:pPr>
            <a:r>
              <a:rPr lang="en-US" altLang="en-US" sz="1400" dirty="0">
                <a:solidFill>
                  <a:srgbClr val="FF0000"/>
                </a:solidFill>
                <a:latin typeface="Plom Praeng" panose="02000503000000000000" pitchFamily="2" charset="0"/>
                <a:ea typeface="Times New Roman" panose="02020603050405020304" pitchFamily="18" charset="0"/>
              </a:rPr>
              <a:t>She orders Paul to follow a cleaning procedure and she inspects him.</a:t>
            </a:r>
            <a:endParaRPr kumimoji="0" lang="en-US" altLang="en-US" sz="1400" b="0" i="0" u="none" strike="noStrike" cap="none" normalizeH="0" baseline="0" dirty="0">
              <a:ln>
                <a:noFill/>
              </a:ln>
              <a:solidFill>
                <a:srgbClr val="FF0000"/>
              </a:solidFill>
              <a:effectLst/>
              <a:latin typeface="Plom Praeng" panose="02000503000000000000" pitchFamily="2" charset="0"/>
            </a:endParaRPr>
          </a:p>
          <a:p>
            <a:pPr marL="342900" marR="0" lvl="0" indent="-342900" algn="l" defTabSz="914400" rtl="0" eaLnBrk="0" fontAlgn="base" latinLnBrk="0" hangingPunct="0">
              <a:spcBef>
                <a:spcPct val="0"/>
              </a:spcBef>
              <a:spcAft>
                <a:spcPct val="0"/>
              </a:spcAft>
              <a:buClrTx/>
              <a:buSzTx/>
              <a:buFontTx/>
              <a:buAutoNum type="arabicPeriod" startAt="3"/>
              <a:tabLst/>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What relationship do Paul and Alice have? </a:t>
            </a:r>
          </a:p>
          <a:p>
            <a:pPr marL="0" marR="0" lvl="0" indent="0" algn="l" defTabSz="914400" rtl="0" eaLnBrk="0" fontAlgn="base" latinLnBrk="0" hangingPunct="0">
              <a:spcBef>
                <a:spcPct val="0"/>
              </a:spcBef>
              <a:spcAft>
                <a:spcPct val="0"/>
              </a:spcAft>
              <a:buClrTx/>
              <a:buSzTx/>
              <a:buFontTx/>
              <a:buNone/>
              <a:tabLst/>
            </a:pPr>
            <a:r>
              <a:rPr lang="en-US" altLang="en-US" sz="1400" dirty="0">
                <a:solidFill>
                  <a:srgbClr val="FF0000"/>
                </a:solidFill>
                <a:latin typeface="Plom Praeng" panose="02000503000000000000" pitchFamily="2" charset="0"/>
                <a:ea typeface="Times New Roman" panose="02020603050405020304" pitchFamily="18" charset="0"/>
              </a:rPr>
              <a:t>They are mother and son, or husband and wife.</a:t>
            </a:r>
            <a:b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br>
            <a:r>
              <a:rPr lang="en-US" altLang="en-US" sz="1400" dirty="0">
                <a:latin typeface="Plom Praeng" panose="02000503000000000000" pitchFamily="2" charset="0"/>
                <a:ea typeface="Times New Roman" panose="02020603050405020304" pitchFamily="18" charset="0"/>
              </a:rPr>
              <a:t>Evidence from the text: _________________________________________________________________________</a:t>
            </a: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__________</a:t>
            </a:r>
          </a:p>
          <a:p>
            <a:pPr marL="0" marR="0" lvl="0" indent="0" algn="l" defTabSz="914400" rtl="0" eaLnBrk="0" fontAlgn="base" latinLnBrk="0" hangingPunct="0">
              <a:spcBef>
                <a:spcPct val="0"/>
              </a:spcBef>
              <a:spcAft>
                <a:spcPct val="0"/>
              </a:spcAft>
              <a:buClrTx/>
              <a:buSzTx/>
              <a:buFontTx/>
              <a:buNone/>
              <a:tabLst/>
            </a:pPr>
            <a:endParaRPr lang="en-US" altLang="en-US" sz="1400" dirty="0">
              <a:latin typeface="Plom Praeng" panose="02000503000000000000" pitchFamily="2" charset="0"/>
              <a:ea typeface="Times New Roman" panose="02020603050405020304" pitchFamily="18" charset="0"/>
            </a:endParaRPr>
          </a:p>
          <a:p>
            <a:pPr marL="0" marR="0" lvl="0" indent="0" algn="l" defTabSz="914400" rtl="0" eaLnBrk="0" fontAlgn="base" latinLnBrk="0" hangingPunct="0">
              <a:spcBef>
                <a:spcPct val="0"/>
              </a:spcBef>
              <a:spcAft>
                <a:spcPct val="0"/>
              </a:spcAft>
              <a:buClrTx/>
              <a:buSzTx/>
              <a:buFontTx/>
              <a:buNone/>
              <a:tabLst/>
            </a:pPr>
            <a:b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br>
            <a:r>
              <a:rPr kumimoji="0" lang="en-US" altLang="en-US" sz="1400" b="0" i="1"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Crack!  </a:t>
            </a:r>
            <a:r>
              <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Thunder struck and rain poured.  Max stared blankly out the window, trying to contain his emotions that raged like the weather.  He was beginning to lose it.  Dropping the kite from his hand, Max broke out into full sobs.  His mother comforted him, “There, there, Max.  We’ll just find something else to do.”  She began to unpack the picnic basket that was on the counter and offered him a sandwich.  Max snapped, “I don’t </a:t>
            </a:r>
            <a:r>
              <a:rPr kumimoji="0" lang="en-US" altLang="en-US" sz="1400" b="0" i="0" u="none" strike="noStrike" cap="none" normalizeH="0" baseline="0" dirty="0" err="1">
                <a:ln>
                  <a:noFill/>
                </a:ln>
                <a:solidFill>
                  <a:schemeClr val="tx1"/>
                </a:solidFill>
                <a:effectLst/>
                <a:highlight>
                  <a:srgbClr val="C0C0C0"/>
                </a:highlight>
                <a:latin typeface="Plom Praeng" panose="02000503000000000000" pitchFamily="2" charset="0"/>
                <a:ea typeface="Times New Roman" panose="02020603050405020304" pitchFamily="18" charset="0"/>
              </a:rPr>
              <a:t>wanna</a:t>
            </a:r>
            <a:r>
              <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 sand-</a:t>
            </a:r>
            <a:r>
              <a:rPr kumimoji="0" lang="en-US" altLang="en-US" sz="1400" b="0" i="0" u="none" strike="noStrike" cap="none" normalizeH="0" baseline="0" dirty="0" err="1">
                <a:ln>
                  <a:noFill/>
                </a:ln>
                <a:solidFill>
                  <a:schemeClr val="tx1"/>
                </a:solidFill>
                <a:effectLst/>
                <a:highlight>
                  <a:srgbClr val="C0C0C0"/>
                </a:highlight>
                <a:latin typeface="Plom Praeng" panose="02000503000000000000" pitchFamily="2" charset="0"/>
                <a:ea typeface="Times New Roman" panose="02020603050405020304" pitchFamily="18" charset="0"/>
              </a:rPr>
              <a:t>mich</a:t>
            </a:r>
            <a:r>
              <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  A flash from the sky lit up the living room.  </a:t>
            </a:r>
            <a:r>
              <a:rPr kumimoji="0" lang="en-US" altLang="en-US" sz="1400" b="0" i="1"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Boom!  </a:t>
            </a:r>
            <a:r>
              <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Mom sighed.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Plom Praeng" panose="02000503000000000000" pitchFamily="2" charset="0"/>
            </a:endParaRPr>
          </a:p>
          <a:p>
            <a:pPr marL="342900" marR="0" lvl="0" indent="-342900" algn="l" defTabSz="914400" rtl="0" eaLnBrk="0" fontAlgn="base" latinLnBrk="0" hangingPunct="0">
              <a:spcBef>
                <a:spcPct val="0"/>
              </a:spcBef>
              <a:spcAft>
                <a:spcPct val="0"/>
              </a:spcAft>
              <a:buClrTx/>
              <a:buSzTx/>
              <a:buFontTx/>
              <a:buAutoNum type="arabicPeriod"/>
              <a:tabLst/>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Why is Max upset?</a:t>
            </a:r>
          </a:p>
          <a:p>
            <a:pPr defTabSz="914400" eaLnBrk="0" fontAlgn="base" hangingPunct="0">
              <a:spcBef>
                <a:spcPct val="0"/>
              </a:spcBef>
              <a:spcAft>
                <a:spcPct val="0"/>
              </a:spcAft>
            </a:pPr>
            <a:r>
              <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rPr>
              <a:t>It is raining and he cannot go outside to play.</a:t>
            </a:r>
          </a:p>
          <a:p>
            <a:pPr defTabSz="914400" eaLnBrk="0" fontAlgn="base" hangingPunct="0">
              <a:spcBef>
                <a:spcPct val="0"/>
              </a:spcBef>
              <a:spcAft>
                <a:spcPct val="0"/>
              </a:spcAft>
            </a:pPr>
            <a:r>
              <a:rPr lang="en-US" altLang="en-US" sz="1400" dirty="0">
                <a:latin typeface="Plom Praeng" panose="02000503000000000000" pitchFamily="2" charset="0"/>
                <a:ea typeface="Times New Roman" panose="02020603050405020304" pitchFamily="18" charset="0"/>
              </a:rPr>
              <a:t>Evidence from the text: </a:t>
            </a:r>
          </a:p>
          <a:p>
            <a:pPr defTabSz="914400" eaLnBrk="0" fontAlgn="base" hangingPunct="0">
              <a:spcBef>
                <a:spcPct val="0"/>
              </a:spcBef>
              <a:spcAft>
                <a:spcPct val="0"/>
              </a:spcAft>
            </a:pPr>
            <a:r>
              <a:rPr lang="en-US" altLang="en-US" sz="1400" dirty="0">
                <a:solidFill>
                  <a:srgbClr val="FF0000"/>
                </a:solidFill>
                <a:latin typeface="Plom Praeng" panose="02000503000000000000" pitchFamily="2" charset="0"/>
                <a:ea typeface="Times New Roman" panose="02020603050405020304" pitchFamily="18" charset="0"/>
              </a:rPr>
              <a:t>He drops his kite and begins crying.</a:t>
            </a:r>
            <a:endParaRPr kumimoji="0" lang="en-US" altLang="en-US" sz="1400" b="0" i="0" u="none" strike="noStrike" cap="none" normalizeH="0" baseline="0" dirty="0">
              <a:ln>
                <a:noFill/>
              </a:ln>
              <a:solidFill>
                <a:srgbClr val="FF0000"/>
              </a:solidFill>
              <a:effectLst/>
              <a:latin typeface="Plom Praeng" panose="02000503000000000000" pitchFamily="2" charset="0"/>
            </a:endParaRPr>
          </a:p>
          <a:p>
            <a:pPr marL="342900" marR="0" lvl="0" indent="-342900" algn="l" defTabSz="914400" rtl="0" eaLnBrk="0" fontAlgn="base" latinLnBrk="0" hangingPunct="0">
              <a:spcBef>
                <a:spcPct val="0"/>
              </a:spcBef>
              <a:spcAft>
                <a:spcPct val="0"/>
              </a:spcAft>
              <a:buClrTx/>
              <a:buSzTx/>
              <a:buFontTx/>
              <a:buAutoNum type="arabicPeriod" startAt="2"/>
              <a:tabLst/>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What was Mom planning on doing today?</a:t>
            </a:r>
          </a:p>
          <a:p>
            <a:pPr marR="0" lvl="0" algn="l" defTabSz="914400" rtl="0" eaLnBrk="0" fontAlgn="base" latinLnBrk="0" hangingPunct="0">
              <a:spcBef>
                <a:spcPct val="0"/>
              </a:spcBef>
              <a:spcAft>
                <a:spcPct val="0"/>
              </a:spcAft>
              <a:buClrTx/>
              <a:buSzTx/>
              <a:tabLst/>
            </a:pPr>
            <a:r>
              <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rPr>
              <a:t>She was going to take Max on a picnic.</a:t>
            </a:r>
          </a:p>
          <a:p>
            <a:pPr marR="0" lvl="0" algn="l" defTabSz="914400" rtl="0" eaLnBrk="0" fontAlgn="base" latinLnBrk="0" hangingPunct="0">
              <a:spcBef>
                <a:spcPct val="0"/>
              </a:spcBef>
              <a:spcAft>
                <a:spcPct val="0"/>
              </a:spcAft>
              <a:buClrTx/>
              <a:buSzTx/>
              <a:tabLst/>
            </a:pPr>
            <a:r>
              <a:rPr lang="en-US" altLang="en-US" sz="1400" dirty="0">
                <a:latin typeface="Plom Praeng" panose="02000503000000000000" pitchFamily="2" charset="0"/>
                <a:ea typeface="Times New Roman" panose="02020603050405020304" pitchFamily="18" charset="0"/>
              </a:rPr>
              <a:t>Evidence from the text: </a:t>
            </a:r>
          </a:p>
          <a:p>
            <a:pPr marR="0" lvl="0" algn="l" defTabSz="914400" rtl="0" eaLnBrk="0" fontAlgn="base" latinLnBrk="0" hangingPunct="0">
              <a:spcBef>
                <a:spcPct val="0"/>
              </a:spcBef>
              <a:spcAft>
                <a:spcPct val="0"/>
              </a:spcAft>
              <a:buClrTx/>
              <a:buSzTx/>
              <a:tabLst/>
            </a:pPr>
            <a:r>
              <a:rPr lang="en-US" altLang="en-US" sz="1400" dirty="0">
                <a:solidFill>
                  <a:srgbClr val="FF0000"/>
                </a:solidFill>
                <a:latin typeface="Plom Praeng" panose="02000503000000000000" pitchFamily="2" charset="0"/>
                <a:ea typeface="Times New Roman" panose="02020603050405020304" pitchFamily="18" charset="0"/>
              </a:rPr>
              <a:t>She unpacks a picnic basket.</a:t>
            </a:r>
            <a:endPar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endParaRPr>
          </a:p>
        </p:txBody>
      </p:sp>
    </p:spTree>
    <p:extLst>
      <p:ext uri="{BB962C8B-B14F-4D97-AF65-F5344CB8AC3E}">
        <p14:creationId xmlns:p14="http://schemas.microsoft.com/office/powerpoint/2010/main" val="1031336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1EB7A9-CA52-98E1-F789-C47E2685305E}"/>
              </a:ext>
            </a:extLst>
          </p:cNvPr>
          <p:cNvSpPr txBox="1"/>
          <p:nvPr/>
        </p:nvSpPr>
        <p:spPr>
          <a:xfrm>
            <a:off x="171483" y="163484"/>
            <a:ext cx="1507144" cy="338554"/>
          </a:xfrm>
          <a:prstGeom prst="rect">
            <a:avLst/>
          </a:prstGeom>
          <a:noFill/>
        </p:spPr>
        <p:txBody>
          <a:bodyPr wrap="none" rtlCol="0">
            <a:spAutoFit/>
          </a:bodyPr>
          <a:lstStyle/>
          <a:p>
            <a:r>
              <a:rPr lang="en-US" sz="1600" dirty="0">
                <a:highlight>
                  <a:srgbClr val="C0C0C0"/>
                </a:highlight>
                <a:latin typeface="Plom Praeng" panose="02000503000000000000" pitchFamily="2" charset="0"/>
              </a:rPr>
              <a:t>Inference </a:t>
            </a:r>
            <a:r>
              <a:rPr lang="en-US" altLang="en-US" sz="1600" dirty="0">
                <a:highlight>
                  <a:srgbClr val="C0C0C0"/>
                </a:highlight>
                <a:latin typeface="Plom Praeng" panose="02000503000000000000" pitchFamily="2" charset="0"/>
              </a:rPr>
              <a:t>Activities</a:t>
            </a:r>
            <a:endParaRPr lang="en-US" sz="1600" dirty="0">
              <a:highlight>
                <a:srgbClr val="C0C0C0"/>
              </a:highlight>
              <a:latin typeface="Plom Praeng" panose="02000503000000000000" pitchFamily="2" charset="0"/>
            </a:endParaRPr>
          </a:p>
        </p:txBody>
      </p:sp>
      <p:sp>
        <p:nvSpPr>
          <p:cNvPr id="14" name="TextBox 13">
            <a:extLst>
              <a:ext uri="{FF2B5EF4-FFF2-40B4-BE49-F238E27FC236}">
                <a16:creationId xmlns:a16="http://schemas.microsoft.com/office/drawing/2014/main" id="{8F0BC533-4820-C819-C785-B3B76A291E94}"/>
              </a:ext>
            </a:extLst>
          </p:cNvPr>
          <p:cNvSpPr txBox="1"/>
          <p:nvPr/>
        </p:nvSpPr>
        <p:spPr>
          <a:xfrm>
            <a:off x="5991451" y="9529132"/>
            <a:ext cx="737702" cy="261610"/>
          </a:xfrm>
          <a:prstGeom prst="rect">
            <a:avLst/>
          </a:prstGeom>
          <a:noFill/>
        </p:spPr>
        <p:txBody>
          <a:bodyPr wrap="none" rtlCol="0">
            <a:spAutoFit/>
          </a:bodyPr>
          <a:lstStyle/>
          <a:p>
            <a:r>
              <a:rPr lang="en-US" sz="1100" b="1" dirty="0">
                <a:latin typeface="InFormal Style Thin" panose="02000203000000000000" pitchFamily="50" charset="0"/>
              </a:rPr>
              <a:t>Page # </a:t>
            </a:r>
            <a:fld id="{4946751C-30DE-4CC5-9AD4-5184FA51F3C7}" type="slidenum">
              <a:rPr lang="en-US" sz="1100" b="1" smtClean="0">
                <a:latin typeface="InFormal Style Thin" panose="02000203000000000000" pitchFamily="50" charset="0"/>
              </a:rPr>
              <a:t>17</a:t>
            </a:fld>
            <a:endParaRPr lang="en-US" sz="1100" b="1" dirty="0">
              <a:latin typeface="InFormal Style Thin" panose="02000203000000000000" pitchFamily="50" charset="0"/>
            </a:endParaRPr>
          </a:p>
        </p:txBody>
      </p:sp>
      <p:sp>
        <p:nvSpPr>
          <p:cNvPr id="16" name="Rectangle 1">
            <a:extLst>
              <a:ext uri="{FF2B5EF4-FFF2-40B4-BE49-F238E27FC236}">
                <a16:creationId xmlns:a16="http://schemas.microsoft.com/office/drawing/2014/main" id="{D88BF69D-EEF3-C1C2-FA45-5C24A83D6FC6}"/>
              </a:ext>
            </a:extLst>
          </p:cNvPr>
          <p:cNvSpPr>
            <a:spLocks noChangeArrowheads="1"/>
          </p:cNvSpPr>
          <p:nvPr/>
        </p:nvSpPr>
        <p:spPr bwMode="auto">
          <a:xfrm>
            <a:off x="174138" y="502038"/>
            <a:ext cx="6509723"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Directions: </a:t>
            </a: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Read each passage and then respond to the questions.  Each question will ask you to make a logical inference based on textual details.  Explain your answer by referencing the text.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highlight>
                  <a:srgbClr val="C0C0C0"/>
                </a:highlight>
                <a:latin typeface="Plom Praeng" panose="02000503000000000000" pitchFamily="2" charset="0"/>
                <a:ea typeface="Times New Roman" panose="02020603050405020304" pitchFamily="18" charset="0"/>
              </a:rPr>
              <a:t>“Tommy!”  Mom called out as she walked in the front door.  “Tommy,” she continued shouting, “I sure could use some help with these groceries.  There was still no reply.  Mom walked into the kitchen to put the grocery bags down on the counter when she noticed shattered glass from the picture window all over the living room floor and a baseball not far from there.  “I’m going to kill you, Tommy!” Mom yelled to herself as she realized that Tommy’s shoes were gone.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Plom Praeng" panose="02000503000000000000" pitchFamily="2" charset="0"/>
            </a:endParaRPr>
          </a:p>
          <a:p>
            <a:pPr marL="342900" indent="-342900" defTabSz="914400" eaLnBrk="0" fontAlgn="base" hangingPunct="0">
              <a:spcBef>
                <a:spcPct val="0"/>
              </a:spcBef>
              <a:spcAft>
                <a:spcPct val="0"/>
              </a:spcAft>
              <a:buAutoNum type="arabicPeriod"/>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What happened to the window? </a:t>
            </a:r>
          </a:p>
          <a:p>
            <a:pPr defTabSz="914400" eaLnBrk="0" fontAlgn="base" hangingPunct="0">
              <a:spcBef>
                <a:spcPct val="0"/>
              </a:spcBef>
              <a:spcAft>
                <a:spcPct val="0"/>
              </a:spcAft>
            </a:pPr>
            <a:r>
              <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rPr>
              <a:t>Tommy broke the window playing baseball.</a:t>
            </a:r>
            <a:endParaRPr lang="en-US" altLang="en-US" sz="1400" dirty="0">
              <a:solidFill>
                <a:srgbClr val="FF0000"/>
              </a:solidFill>
              <a:latin typeface="Plom Praeng" panose="02000503000000000000" pitchFamily="2" charset="0"/>
              <a:ea typeface="Times New Roman" panose="02020603050405020304" pitchFamily="18" charset="0"/>
            </a:endParaRPr>
          </a:p>
          <a:p>
            <a:pPr defTabSz="914400" eaLnBrk="0" fontAlgn="base" hangingPunct="0">
              <a:spcBef>
                <a:spcPct val="0"/>
              </a:spcBef>
              <a:spcAft>
                <a:spcPct val="0"/>
              </a:spcAft>
            </a:pPr>
            <a:r>
              <a:rPr lang="en-US" altLang="en-US" sz="1400" dirty="0">
                <a:latin typeface="Plom Praeng" panose="02000503000000000000" pitchFamily="2" charset="0"/>
                <a:ea typeface="Times New Roman" panose="02020603050405020304" pitchFamily="18" charset="0"/>
              </a:rPr>
              <a:t>Evidence from the text: </a:t>
            </a:r>
          </a:p>
          <a:p>
            <a:pPr defTabSz="914400" eaLnBrk="0" fontAlgn="base" hangingPunct="0">
              <a:spcBef>
                <a:spcPct val="0"/>
              </a:spcBef>
              <a:spcAft>
                <a:spcPct val="0"/>
              </a:spcAft>
            </a:pPr>
            <a:r>
              <a:rPr lang="en-US" altLang="en-US" sz="1400" dirty="0">
                <a:solidFill>
                  <a:srgbClr val="FF0000"/>
                </a:solidFill>
                <a:latin typeface="Plom Praeng" panose="02000503000000000000" pitchFamily="2" charset="0"/>
                <a:ea typeface="Times New Roman" panose="02020603050405020304" pitchFamily="18" charset="0"/>
              </a:rPr>
              <a:t>Tommy ran away and the baseball is evidence.</a:t>
            </a:r>
            <a:endParaRPr kumimoji="0" lang="en-US" altLang="en-US" sz="1400" b="0" i="0" u="none" strike="noStrike" cap="none" normalizeH="0" baseline="0" dirty="0">
              <a:ln>
                <a:noFill/>
              </a:ln>
              <a:solidFill>
                <a:schemeClr val="tx1"/>
              </a:solidFill>
              <a:effectLst/>
              <a:latin typeface="Plom Praeng" panose="02000503000000000000" pitchFamily="2"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dirty="0">
                <a:ln>
                  <a:noFill/>
                </a:ln>
                <a:solidFill>
                  <a:schemeClr val="tx1"/>
                </a:solidFill>
                <a:effectLst/>
                <a:latin typeface="Plom Praeng" panose="02000503000000000000" pitchFamily="2" charset="0"/>
                <a:ea typeface="Times New Roman" panose="02020603050405020304" pitchFamily="18" charset="0"/>
              </a:rPr>
              <a:t>2. Why did Tommy leave? </a:t>
            </a: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dirty="0">
                <a:ln>
                  <a:noFill/>
                </a:ln>
                <a:solidFill>
                  <a:srgbClr val="FF0000"/>
                </a:solidFill>
                <a:effectLst/>
                <a:latin typeface="Plom Praeng" panose="02000503000000000000" pitchFamily="2" charset="0"/>
                <a:ea typeface="Times New Roman" panose="02020603050405020304" pitchFamily="18" charset="0"/>
              </a:rPr>
              <a:t>Tommy fears his mother.</a:t>
            </a:r>
          </a:p>
          <a:p>
            <a:pPr marR="0" lvl="0" algn="l" defTabSz="914400" rtl="0" eaLnBrk="0" fontAlgn="base" latinLnBrk="0" hangingPunct="0">
              <a:lnSpc>
                <a:spcPct val="100000"/>
              </a:lnSpc>
              <a:spcBef>
                <a:spcPct val="0"/>
              </a:spcBef>
              <a:spcAft>
                <a:spcPct val="0"/>
              </a:spcAft>
              <a:buClrTx/>
              <a:buSzTx/>
              <a:tabLst/>
            </a:pPr>
            <a:r>
              <a:rPr lang="en-US" altLang="en-US" sz="1400" dirty="0">
                <a:latin typeface="Plom Praeng" panose="02000503000000000000" pitchFamily="2" charset="0"/>
                <a:ea typeface="Times New Roman" panose="02020603050405020304" pitchFamily="18" charset="0"/>
              </a:rPr>
              <a:t>Evidence from the text: </a:t>
            </a:r>
          </a:p>
          <a:p>
            <a:pPr marR="0" lvl="0" algn="l" defTabSz="914400" rtl="0" eaLnBrk="0" fontAlgn="base" latinLnBrk="0" hangingPunct="0">
              <a:lnSpc>
                <a:spcPct val="100000"/>
              </a:lnSpc>
              <a:spcBef>
                <a:spcPct val="0"/>
              </a:spcBef>
              <a:spcAft>
                <a:spcPct val="0"/>
              </a:spcAft>
              <a:buClrTx/>
              <a:buSzTx/>
              <a:tabLst/>
            </a:pPr>
            <a:r>
              <a:rPr lang="en-US" altLang="en-US" sz="1400" dirty="0">
                <a:solidFill>
                  <a:srgbClr val="FF0000"/>
                </a:solidFill>
                <a:latin typeface="Plom Praeng" panose="02000503000000000000" pitchFamily="2" charset="0"/>
                <a:ea typeface="Times New Roman" panose="02020603050405020304" pitchFamily="18" charset="0"/>
              </a:rPr>
              <a:t>Tommy’s mother issues a hyperbolic death threat.</a:t>
            </a:r>
            <a:endParaRPr kumimoji="0" lang="en-US" altLang="en-US" sz="1400" b="0" i="0" u="none" strike="noStrike" cap="none" normalizeH="0" baseline="0" dirty="0">
              <a:ln>
                <a:noFill/>
              </a:ln>
              <a:solidFill>
                <a:srgbClr val="FF0000"/>
              </a:solidFill>
              <a:effectLst/>
              <a:latin typeface="Plom Praeng" panose="02000503000000000000" pitchFamily="2" charset="0"/>
            </a:endParaRPr>
          </a:p>
        </p:txBody>
      </p:sp>
    </p:spTree>
    <p:extLst>
      <p:ext uri="{BB962C8B-B14F-4D97-AF65-F5344CB8AC3E}">
        <p14:creationId xmlns:p14="http://schemas.microsoft.com/office/powerpoint/2010/main" val="39428953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758</TotalTime>
  <Words>3362</Words>
  <Application>Microsoft Office PowerPoint</Application>
  <PresentationFormat>A4 Paper (210x297 mm)</PresentationFormat>
  <Paragraphs>358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Shamma Ali Hamad Ali Aldhaheri</dc:creator>
  <cp:lastModifiedBy>asifhammoud1978@gmail.com</cp:lastModifiedBy>
  <cp:revision>5</cp:revision>
  <cp:lastPrinted>2023-11-05T12:45:38Z</cp:lastPrinted>
  <dcterms:created xsi:type="dcterms:W3CDTF">2023-11-05T09:04:22Z</dcterms:created>
  <dcterms:modified xsi:type="dcterms:W3CDTF">2024-09-04T10:13:08Z</dcterms:modified>
</cp:coreProperties>
</file>