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84" r:id="rId3"/>
    <p:sldId id="282" r:id="rId4"/>
    <p:sldId id="260" r:id="rId5"/>
    <p:sldId id="261" r:id="rId6"/>
    <p:sldId id="283" r:id="rId7"/>
    <p:sldId id="290" r:id="rId8"/>
    <p:sldId id="263" r:id="rId9"/>
    <p:sldId id="291" r:id="rId10"/>
    <p:sldId id="265" r:id="rId11"/>
    <p:sldId id="266" r:id="rId12"/>
    <p:sldId id="289" r:id="rId13"/>
    <p:sldId id="267" r:id="rId14"/>
    <p:sldId id="301" r:id="rId15"/>
    <p:sldId id="296" r:id="rId16"/>
    <p:sldId id="295" r:id="rId17"/>
    <p:sldId id="297" r:id="rId18"/>
    <p:sldId id="269" r:id="rId19"/>
    <p:sldId id="304" r:id="rId20"/>
    <p:sldId id="270" r:id="rId21"/>
    <p:sldId id="302" r:id="rId22"/>
    <p:sldId id="299" r:id="rId23"/>
    <p:sldId id="303" r:id="rId24"/>
    <p:sldId id="300" r:id="rId25"/>
    <p:sldId id="272" r:id="rId26"/>
    <p:sldId id="298" r:id="rId27"/>
    <p:sldId id="294" r:id="rId28"/>
    <p:sldId id="285" r:id="rId29"/>
    <p:sldId id="286" r:id="rId30"/>
    <p:sldId id="274" r:id="rId31"/>
    <p:sldId id="293" r:id="rId32"/>
    <p:sldId id="292" r:id="rId33"/>
    <p:sldId id="287" r:id="rId34"/>
    <p:sldId id="27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66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7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2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presProps" Target="presProps.xml" /><Relationship Id="rId40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60F6E-56E0-47DE-8E26-A30835AC3AFE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B2E2A-1381-49E2-808B-EAA52FCC09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7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5416C03-8150-47E2-83E9-C66C6CE08878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5A447A3-B8D7-4F14-8C72-D771744FD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 /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52400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dirty="0">
                <a:cs typeface="AGA Mashq Bold" pitchFamily="2" charset="-78"/>
              </a:rPr>
              <a:t>حديث الإفك – عظة وعبرة</a:t>
            </a:r>
          </a:p>
          <a:p>
            <a:pPr algn="ctr"/>
            <a:r>
              <a:rPr lang="ar-AE" sz="6000" dirty="0">
                <a:cs typeface="AGA Mashq Bold" pitchFamily="2" charset="-78"/>
              </a:rPr>
              <a:t>سورة النور  11 - 26</a:t>
            </a:r>
            <a:endParaRPr lang="en-US" sz="6000" dirty="0">
              <a:cs typeface="AGA Mashq Bold" pitchFamily="2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828800" y="2819400"/>
            <a:ext cx="6781800" cy="27432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أتعلم من هذا الدرس: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أسمع الآيات الكريمة مراعيا أحكام التلاوة.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أفسر معاني مفردات الآيات الكريمة.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أستنتج بعض أحكام الآيات الكريمة.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أبين الآثار السلبية للشائعات على الفرد والمجتمع.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أستنتج فضل أم المؤمنين عائشة رضي الله عنها.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  <a:cs typeface="+mj-cs"/>
              </a:rPr>
              <a:t>- احرص على القيم التي تضمنتها  الآيات الكريمة</a:t>
            </a:r>
            <a:r>
              <a:rPr lang="ar-AE" sz="2000" b="1" dirty="0">
                <a:solidFill>
                  <a:schemeClr val="tx1"/>
                </a:solidFill>
                <a:cs typeface="AGA Mashq Bold" pitchFamily="2" charset="-78"/>
              </a:rPr>
              <a:t>.</a:t>
            </a:r>
            <a:endParaRPr lang="en-US" sz="2000" b="1" dirty="0">
              <a:solidFill>
                <a:schemeClr val="tx1"/>
              </a:solidFill>
              <a:cs typeface="AGA Mashq Bold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556" t="33545" r="70527" b="27867"/>
          <a:stretch/>
        </p:blipFill>
        <p:spPr>
          <a:xfrm>
            <a:off x="609600" y="685800"/>
            <a:ext cx="2404407" cy="2645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"/>
          <p:cNvPicPr>
            <a:picLocks noGrp="1" noChangeAspect="1"/>
          </p:cNvPicPr>
          <p:nvPr isPhoto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3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2"/>
          <p:cNvSpPr/>
          <p:nvPr/>
        </p:nvSpPr>
        <p:spPr>
          <a:xfrm>
            <a:off x="6938897" y="1219200"/>
            <a:ext cx="2052703" cy="76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CFFFF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+mj-cs"/>
              </a:rPr>
              <a:t>أتعاون مع زميلائي</a:t>
            </a:r>
            <a:r>
              <a:rPr lang="ar-AE" sz="2400" dirty="0">
                <a:solidFill>
                  <a:schemeClr val="tx1"/>
                </a:solidFill>
                <a:cs typeface="+mj-cs"/>
              </a:rPr>
              <a:t> </a:t>
            </a:r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3" name="مربع نص 4"/>
          <p:cNvSpPr txBox="1"/>
          <p:nvPr/>
        </p:nvSpPr>
        <p:spPr>
          <a:xfrm>
            <a:off x="-197167" y="258881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cs typeface="+mj-cs"/>
              </a:rPr>
              <a:t>نفكر في أكبر قدر من أوجه الخير الذي حملته حادثة </a:t>
            </a:r>
            <a:r>
              <a:rPr lang="ar-SA" sz="2400" b="1" dirty="0" err="1">
                <a:cs typeface="+mj-cs"/>
              </a:rPr>
              <a:t>ال</a:t>
            </a:r>
            <a:r>
              <a:rPr lang="ar-AE" sz="2400" b="1" dirty="0">
                <a:cs typeface="+mj-cs"/>
              </a:rPr>
              <a:t>ا</a:t>
            </a:r>
            <a:r>
              <a:rPr lang="ar-SA" sz="2400" b="1" dirty="0">
                <a:cs typeface="+mj-cs"/>
              </a:rPr>
              <a:t>فك، قال تعالى: </a:t>
            </a:r>
            <a:endParaRPr lang="ar-AE" sz="2400" b="1" dirty="0">
              <a:cs typeface="+mj-cs"/>
            </a:endParaRPr>
          </a:p>
          <a:p>
            <a:pPr algn="r"/>
            <a:r>
              <a:rPr lang="ar-SA" sz="2400" b="1" dirty="0">
                <a:cs typeface="+mj-cs"/>
              </a:rPr>
              <a:t>(لا تحسبوه شرا لكم بل هو خير لكم</a:t>
            </a:r>
            <a:r>
              <a:rPr lang="ar-AE" sz="2400" b="1" dirty="0">
                <a:cs typeface="+mj-cs"/>
              </a:rPr>
              <a:t> </a:t>
            </a:r>
            <a:r>
              <a:rPr lang="ar-SA" sz="2400" b="1" dirty="0">
                <a:cs typeface="+mj-cs"/>
              </a:rPr>
              <a:t>).</a:t>
            </a:r>
          </a:p>
          <a:p>
            <a:pPr algn="r"/>
            <a:endParaRPr lang="ar-AE" sz="3200" dirty="0">
              <a:cs typeface="AGA Mashq Bold" pitchFamily="2" charset="-78"/>
            </a:endParaRPr>
          </a:p>
          <a:p>
            <a:pPr algn="r"/>
            <a:r>
              <a:rPr lang="ar-AE" sz="3200" dirty="0">
                <a:cs typeface="AGA Mashq Bold" pitchFamily="2" charset="-78"/>
              </a:rPr>
              <a:t>.</a:t>
            </a:r>
            <a:endParaRPr lang="en-US" sz="3200" dirty="0">
              <a:cs typeface="AGA Mashq 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4635" y="2061193"/>
            <a:ext cx="2955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>
                <a:latin typeface="Arial-BoldMT"/>
                <a:cs typeface="+mj-cs"/>
              </a:rPr>
              <a:t>استراتيجية التعلم التعاوني :</a:t>
            </a:r>
            <a:endParaRPr lang="en-US" sz="2400" dirty="0"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9630"/>
          <a:stretch/>
        </p:blipFill>
        <p:spPr>
          <a:xfrm>
            <a:off x="685800" y="326560"/>
            <a:ext cx="3280936" cy="2133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67200" y="240067"/>
            <a:ext cx="4038600" cy="7968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tx1"/>
                </a:solidFill>
              </a:rPr>
              <a:t>الاسم الأول </a:t>
            </a:r>
            <a:r>
              <a:rPr lang="ar-AE" dirty="0">
                <a:solidFill>
                  <a:schemeClr val="tx1"/>
                </a:solidFill>
              </a:rPr>
              <a:t>.............. </a:t>
            </a:r>
            <a:r>
              <a:rPr lang="ar-AE" b="1" dirty="0">
                <a:solidFill>
                  <a:schemeClr val="tx1"/>
                </a:solidFill>
              </a:rPr>
              <a:t> الاسم الثاني </a:t>
            </a:r>
            <a:r>
              <a:rPr lang="ar-AE" dirty="0">
                <a:solidFill>
                  <a:schemeClr val="tx1"/>
                </a:solidFill>
              </a:rPr>
              <a:t>.............</a:t>
            </a:r>
          </a:p>
          <a:p>
            <a:pPr algn="r"/>
            <a:r>
              <a:rPr lang="ar-AE" b="1" dirty="0">
                <a:solidFill>
                  <a:schemeClr val="tx1"/>
                </a:solidFill>
              </a:rPr>
              <a:t>الاسم الثالث </a:t>
            </a:r>
            <a:r>
              <a:rPr lang="ar-AE" dirty="0">
                <a:solidFill>
                  <a:schemeClr val="tx1"/>
                </a:solidFill>
              </a:rPr>
              <a:t>..............</a:t>
            </a:r>
            <a:r>
              <a:rPr lang="ar-AE" b="1" dirty="0">
                <a:solidFill>
                  <a:schemeClr val="tx1"/>
                </a:solidFill>
              </a:rPr>
              <a:t> الاسم الرابع </a:t>
            </a:r>
            <a:r>
              <a:rPr lang="ar-AE" dirty="0">
                <a:solidFill>
                  <a:schemeClr val="tx1"/>
                </a:solidFill>
              </a:rPr>
              <a:t>.............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3314722"/>
            <a:ext cx="7727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dirty="0">
                <a:cs typeface="AGA Mashq Bold" pitchFamily="2" charset="-78"/>
              </a:rPr>
              <a:t>1</a:t>
            </a:r>
            <a:r>
              <a:rPr lang="ar-SA" sz="2800" b="1" dirty="0">
                <a:cs typeface="+mj-cs"/>
              </a:rPr>
              <a:t>.</a:t>
            </a:r>
            <a:r>
              <a:rPr lang="ar-AE" sz="2800" b="1" dirty="0">
                <a:cs typeface="+mj-cs"/>
              </a:rPr>
              <a:t> كشف حقيقة بعض المنافقين . </a:t>
            </a:r>
          </a:p>
          <a:p>
            <a:pPr algn="r"/>
            <a:r>
              <a:rPr lang="ar-AE" sz="2800" b="1" dirty="0">
                <a:cs typeface="+mj-cs"/>
              </a:rPr>
              <a:t>2 </a:t>
            </a:r>
            <a:r>
              <a:rPr lang="ar-SA" sz="2800" b="1" dirty="0">
                <a:cs typeface="+mj-cs"/>
              </a:rPr>
              <a:t>.</a:t>
            </a:r>
            <a:r>
              <a:rPr lang="ar-AE" sz="2800" b="1" dirty="0">
                <a:cs typeface="+mj-cs"/>
              </a:rPr>
              <a:t> شرعت بسبب هذا الإفك أحكام لردع أهل الفسق و الفساد 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75253" y="4833216"/>
            <a:ext cx="58689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كشفت عن قوي الايمان من ضعيفه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2594291" y="5541102"/>
            <a:ext cx="53206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AE" sz="4800" b="1" dirty="0">
                <a:solidFill>
                  <a:srgbClr val="FF0000"/>
                </a:solidFill>
                <a:cs typeface="PT Bold Dusky" panose="02010400000000000000" pitchFamily="2" charset="-78"/>
              </a:rPr>
              <a:t>كشفت عن صبر المؤمنين.</a:t>
            </a:r>
          </a:p>
        </p:txBody>
      </p:sp>
    </p:spTree>
    <p:extLst>
      <p:ext uri="{BB962C8B-B14F-4D97-AF65-F5344CB8AC3E}">
        <p14:creationId xmlns:p14="http://schemas.microsoft.com/office/powerpoint/2010/main" val="325902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715000" y="609600"/>
            <a:ext cx="2895600" cy="76200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  <a:latin typeface="Aldhabi" panose="01000000000000000000" pitchFamily="2" charset="-78"/>
                <a:cs typeface="AGA Mashq Bold"/>
              </a:rPr>
              <a:t>أحلل</a:t>
            </a:r>
            <a:r>
              <a:rPr lang="ar-AE" sz="4000" dirty="0">
                <a:solidFill>
                  <a:schemeClr val="tx1"/>
                </a:solidFill>
                <a:latin typeface="Aldhabi" panose="01000000000000000000" pitchFamily="2" charset="-78"/>
                <a:cs typeface="AGA Mashq Bold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Aldhabi" panose="01000000000000000000" pitchFamily="2" charset="-78"/>
                <a:cs typeface="AGA Mashq Bold"/>
              </a:rPr>
              <a:t>، واستنتج</a:t>
            </a:r>
            <a:r>
              <a:rPr lang="ar-AE" sz="4000" dirty="0">
                <a:solidFill>
                  <a:schemeClr val="tx1"/>
                </a:solidFill>
                <a:latin typeface="Aldhabi" panose="01000000000000000000" pitchFamily="2" charset="-78"/>
                <a:cs typeface="AGA Mashq Bold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Aldhabi" panose="01000000000000000000" pitchFamily="2" charset="-78"/>
                <a:cs typeface="AGA Mashq Bold"/>
              </a:rPr>
              <a:t>:</a:t>
            </a:r>
            <a:endParaRPr lang="en-US" sz="4000" dirty="0">
              <a:solidFill>
                <a:schemeClr val="tx1"/>
              </a:solidFill>
              <a:latin typeface="Aldhabi" panose="01000000000000000000" pitchFamily="2" charset="-78"/>
              <a:cs typeface="AGA Mashq Bold"/>
            </a:endParaRPr>
          </a:p>
        </p:txBody>
      </p:sp>
      <p:pic>
        <p:nvPicPr>
          <p:cNvPr id="10" name="Picture 2" descr="نتيجة بحث الصور عن العصف الذهني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6627"/>
            <a:ext cx="1720105" cy="140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9055" y="498503"/>
            <a:ext cx="2716546" cy="5978497"/>
            <a:chOff x="225330" y="21921"/>
            <a:chExt cx="2560321" cy="394047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17250" t="18594" r="59009" b="39208"/>
            <a:stretch/>
          </p:blipFill>
          <p:spPr>
            <a:xfrm>
              <a:off x="225330" y="21921"/>
              <a:ext cx="2560321" cy="3940479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2003331" y="1328207"/>
              <a:ext cx="782320" cy="2530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7250" t="74402" r="59009" b="7966"/>
          <a:stretch/>
        </p:blipFill>
        <p:spPr>
          <a:xfrm>
            <a:off x="5721263" y="4630592"/>
            <a:ext cx="2560321" cy="164653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887732" y="3806252"/>
            <a:ext cx="782320" cy="2530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ربع نص 5"/>
          <p:cNvSpPr txBox="1"/>
          <p:nvPr/>
        </p:nvSpPr>
        <p:spPr>
          <a:xfrm>
            <a:off x="1745016" y="2266652"/>
            <a:ext cx="7162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>
                <a:cs typeface="AGA Mashq Bold" pitchFamily="2" charset="-78"/>
              </a:rPr>
              <a:t>دلالة نزول وحي من السماء ببراءة </a:t>
            </a:r>
            <a:r>
              <a:rPr lang="ar-AE" sz="4400" b="1" dirty="0">
                <a:cs typeface="AGA Mashq Bold" pitchFamily="2" charset="-78"/>
              </a:rPr>
              <a:t> </a:t>
            </a:r>
          </a:p>
          <a:p>
            <a:pPr algn="r"/>
            <a:r>
              <a:rPr lang="ar-SA" sz="4400" b="1" dirty="0">
                <a:cs typeface="AGA Mashq Bold" pitchFamily="2" charset="-78"/>
              </a:rPr>
              <a:t>السيدة عائشة رضي الله عنها.</a:t>
            </a:r>
          </a:p>
          <a:p>
            <a:pPr algn="r"/>
            <a:r>
              <a:rPr lang="ar-SA" sz="3600" b="1" dirty="0">
                <a:cs typeface="AGA Mashq Bold" pitchFamily="2" charset="-78"/>
              </a:rPr>
              <a:t>..............................................................................</a:t>
            </a:r>
            <a:endParaRPr lang="en-US" sz="2000" b="1" dirty="0">
              <a:cs typeface="AGA Mashq Bold" pitchFamily="2" charset="-78"/>
            </a:endParaRPr>
          </a:p>
        </p:txBody>
      </p:sp>
      <p:sp>
        <p:nvSpPr>
          <p:cNvPr id="16" name="مربع نص 6"/>
          <p:cNvSpPr txBox="1"/>
          <p:nvPr/>
        </p:nvSpPr>
        <p:spPr>
          <a:xfrm>
            <a:off x="3813132" y="3648566"/>
            <a:ext cx="403533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علو منزلتها عند الله </a:t>
            </a:r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.</a:t>
            </a:r>
            <a:endParaRPr lang="ar-AE" sz="40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7250" t="60367" r="59009" b="27230"/>
          <a:stretch/>
        </p:blipFill>
        <p:spPr>
          <a:xfrm>
            <a:off x="2438400" y="4800600"/>
            <a:ext cx="3108961" cy="1747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228600" y="533400"/>
            <a:ext cx="3124200" cy="50549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52400"/>
            <a:ext cx="1752600" cy="1386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905000"/>
            <a:ext cx="3286920" cy="190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8600" y="228600"/>
            <a:ext cx="320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AE" b="1" dirty="0">
              <a:latin typeface="Arial-BoldMT"/>
            </a:endParaRPr>
          </a:p>
          <a:p>
            <a:r>
              <a:rPr lang="ar-AE" sz="2400" b="1" dirty="0">
                <a:solidFill>
                  <a:srgbClr val="FF0000"/>
                </a:solidFill>
                <a:latin typeface="Arial-BoldMT"/>
              </a:rPr>
              <a:t>إستراتيجية فكر زاوج شارك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7000" y="228600"/>
            <a:ext cx="2521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dirty="0">
                <a:latin typeface="ArialMT"/>
              </a:rPr>
              <a:t>الاسم: الأول ....................</a:t>
            </a:r>
          </a:p>
          <a:p>
            <a:r>
              <a:rPr lang="ar-AE" dirty="0">
                <a:latin typeface="ArialMT"/>
              </a:rPr>
              <a:t>الاسم: الثاني: ..................</a:t>
            </a:r>
          </a:p>
        </p:txBody>
      </p:sp>
      <p:sp>
        <p:nvSpPr>
          <p:cNvPr id="11" name="مستطيل مستدير الزوايا 3"/>
          <p:cNvSpPr/>
          <p:nvPr/>
        </p:nvSpPr>
        <p:spPr>
          <a:xfrm>
            <a:off x="6172200" y="2209800"/>
            <a:ext cx="2362200" cy="50549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AE" sz="2000" dirty="0">
                <a:solidFill>
                  <a:schemeClr val="tx1"/>
                </a:solidFill>
                <a:latin typeface="ArialMT"/>
              </a:rPr>
              <a:t>فقرة إحسان الظن </a:t>
            </a:r>
            <a:r>
              <a:rPr lang="ar-AE" sz="2000" dirty="0" err="1">
                <a:solidFill>
                  <a:schemeClr val="tx1"/>
                </a:solidFill>
                <a:latin typeface="ArialMT"/>
              </a:rPr>
              <a:t>ص</a:t>
            </a:r>
            <a:r>
              <a:rPr lang="ar-AE" sz="2000" dirty="0">
                <a:solidFill>
                  <a:schemeClr val="tx1"/>
                </a:solidFill>
                <a:latin typeface="ArialMT"/>
              </a:rPr>
              <a:t> </a:t>
            </a:r>
            <a:r>
              <a:rPr lang="ar-AE" dirty="0">
                <a:solidFill>
                  <a:schemeClr val="tx1"/>
                </a:solidFill>
                <a:latin typeface="ArialMT"/>
              </a:rPr>
              <a:t>81</a:t>
            </a:r>
            <a:endParaRPr lang="en-US" dirty="0">
              <a:solidFill>
                <a:schemeClr val="tx1"/>
              </a:solidFill>
              <a:latin typeface="ArialMT"/>
            </a:endParaRPr>
          </a:p>
        </p:txBody>
      </p:sp>
      <p:sp>
        <p:nvSpPr>
          <p:cNvPr id="12" name="مستطيل مستدير الزوايا 3"/>
          <p:cNvSpPr/>
          <p:nvPr/>
        </p:nvSpPr>
        <p:spPr>
          <a:xfrm>
            <a:off x="6400800" y="228600"/>
            <a:ext cx="2356825" cy="75337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6600" y="3048000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b="1" dirty="0"/>
              <a:t>*</a:t>
            </a:r>
            <a:r>
              <a:rPr lang="ar-AE" sz="2400" b="1" dirty="0"/>
              <a:t>استنتجي ثمار حسن الظن و فوائده ؟ </a:t>
            </a:r>
            <a:endParaRPr lang="ar-AE" b="1" dirty="0"/>
          </a:p>
          <a:p>
            <a:pPr algn="r" rtl="1"/>
            <a:r>
              <a:rPr lang="ar-AE" dirty="0"/>
              <a:t>..............................................................</a:t>
            </a:r>
          </a:p>
          <a:p>
            <a:pPr algn="r" rtl="1"/>
            <a:r>
              <a:rPr lang="ar-AE" dirty="0"/>
              <a:t>.............................................................</a:t>
            </a:r>
          </a:p>
          <a:p>
            <a:pPr algn="r" rtl="1"/>
            <a:r>
              <a:rPr lang="ar-AE" dirty="0"/>
              <a:t>..............................................................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5"/>
          <p:cNvSpPr/>
          <p:nvPr/>
        </p:nvSpPr>
        <p:spPr>
          <a:xfrm>
            <a:off x="7315200" y="152400"/>
            <a:ext cx="1600200" cy="5334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أبين: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6"/>
          <p:cNvSpPr txBox="1"/>
          <p:nvPr/>
        </p:nvSpPr>
        <p:spPr>
          <a:xfrm>
            <a:off x="3352800" y="1445816"/>
            <a:ext cx="5715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 dirty="0">
                <a:cs typeface="AGA Mashq Bold" pitchFamily="2" charset="-78"/>
              </a:rPr>
              <a:t>دلالة استخدام لفظة (بأنفسهم) بدلا من لفظة (بإخوانهم) في قوله تعالى: (ظن المؤمنون </a:t>
            </a:r>
            <a:r>
              <a:rPr lang="ar-SA" sz="2800" dirty="0" err="1">
                <a:cs typeface="AGA Mashq Bold" pitchFamily="2" charset="-78"/>
              </a:rPr>
              <a:t>و</a:t>
            </a:r>
            <a:r>
              <a:rPr lang="ar-SA" sz="2800" dirty="0">
                <a:cs typeface="AGA Mashq Bold" pitchFamily="2" charset="-78"/>
              </a:rPr>
              <a:t> المؤمنات بأنفسهم خيرا).</a:t>
            </a:r>
          </a:p>
          <a:p>
            <a:pPr algn="r"/>
            <a:r>
              <a:rPr lang="ar-SA" sz="2800" dirty="0">
                <a:cs typeface="AGA Mashq Bold" pitchFamily="2" charset="-78"/>
              </a:rPr>
              <a:t>........................................................................</a:t>
            </a:r>
            <a:endParaRPr lang="en-US" sz="2800" dirty="0">
              <a:cs typeface="AGA Mashq Bold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0" y="2743200"/>
            <a:ext cx="8841259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أن المجتمع المسلم جسد واحد مثل قوله تعالى: (</a:t>
            </a:r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ولا تلمزوا أنفسكم </a:t>
            </a:r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399" y="1265900"/>
            <a:ext cx="4038601" cy="639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ربط الدرس باللغة العربية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6113" y="105548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استراتيجية عصف</a:t>
            </a:r>
            <a:r>
              <a:rPr lang="ar-AE" sz="5400" dirty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ذهني</a:t>
            </a:r>
            <a:endParaRPr 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7" name="Picture 2" descr="نتيجة بحث الصور عن العصف الذهني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1219200" cy="85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نتيجة بحث الصور عن عصف ذهن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901825" cy="1267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62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9"/>
          <p:cNvSpPr txBox="1"/>
          <p:nvPr/>
        </p:nvSpPr>
        <p:spPr>
          <a:xfrm>
            <a:off x="3200400" y="4421777"/>
            <a:ext cx="2667000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إحسان الظن وعدم التصديق.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79" t="41514" r="65607" b="14429"/>
          <a:stretch/>
        </p:blipFill>
        <p:spPr>
          <a:xfrm>
            <a:off x="0" y="2991177"/>
            <a:ext cx="3135086" cy="335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6180" t="44428" r="31534" b="17515"/>
          <a:stretch/>
        </p:blipFill>
        <p:spPr>
          <a:xfrm>
            <a:off x="6172200" y="3227540"/>
            <a:ext cx="2717075" cy="2899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9892" t="17789" r="29393" b="63257"/>
          <a:stretch/>
        </p:blipFill>
        <p:spPr>
          <a:xfrm>
            <a:off x="6779173" y="-37578"/>
            <a:ext cx="2364827" cy="1371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28800" y="381522"/>
            <a:ext cx="4267200" cy="190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خلال التعلم الذاتي:</a:t>
            </a:r>
          </a:p>
          <a:p>
            <a:pPr algn="r"/>
            <a:r>
              <a:rPr lang="ar-SA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الآية الكريمة: (لولا إذ سمعتموه ظن المؤمنون و المؤمنات بأنفسهم خيرا وقالوا هذا إفك مبين) واجبي إذا بلغتني إشاعة ما:</a:t>
            </a:r>
          </a:p>
          <a:p>
            <a:pPr algn="r"/>
            <a:r>
              <a:rPr lang="ar-SA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................................................................................................................</a:t>
            </a:r>
            <a:r>
              <a:rPr lang="ar-A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....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1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24400" y="152399"/>
            <a:ext cx="4267200" cy="21383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600" b="1" dirty="0">
                <a:solidFill>
                  <a:schemeClr val="tx1"/>
                </a:solidFill>
              </a:rPr>
              <a:t>المجموعة الثالثة:</a:t>
            </a:r>
          </a:p>
          <a:p>
            <a:pPr algn="r"/>
            <a:r>
              <a:rPr lang="ar-AE" sz="3600" b="1" dirty="0">
                <a:solidFill>
                  <a:schemeClr val="tx1"/>
                </a:solidFill>
              </a:rPr>
              <a:t>الفقرة:البينة على من ادعى</a:t>
            </a:r>
          </a:p>
          <a:p>
            <a:pPr algn="r"/>
            <a:r>
              <a:rPr lang="ar-AE" sz="3600" b="1" dirty="0">
                <a:solidFill>
                  <a:schemeClr val="tx1"/>
                </a:solidFill>
              </a:rPr>
              <a:t>ص81</a:t>
            </a:r>
          </a:p>
        </p:txBody>
      </p:sp>
      <p:sp>
        <p:nvSpPr>
          <p:cNvPr id="6" name="Oval 5"/>
          <p:cNvSpPr/>
          <p:nvPr/>
        </p:nvSpPr>
        <p:spPr>
          <a:xfrm>
            <a:off x="990600" y="2590800"/>
            <a:ext cx="4038600" cy="25122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000" b="1" dirty="0">
                <a:solidFill>
                  <a:schemeClr val="tx1"/>
                </a:solidFill>
              </a:rPr>
              <a:t>من مهارات التفكير:إصدار الحكم.</a:t>
            </a:r>
          </a:p>
          <a:p>
            <a:pPr algn="r"/>
            <a:r>
              <a:rPr lang="ar-AE" sz="3000" b="1" dirty="0">
                <a:solidFill>
                  <a:schemeClr val="tx1"/>
                </a:solidFill>
              </a:rPr>
              <a:t>تلاوة الآية (13)-(14)</a:t>
            </a:r>
            <a:endParaRPr lang="en-US" sz="30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3429000"/>
            <a:ext cx="957155" cy="20606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3057073" y="2024788"/>
            <a:ext cx="3825086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الجلد ثمانين جلدة. 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رد شهاداتهم.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اعتبارهم فاسقين.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4419600" y="5486400"/>
            <a:ext cx="4604146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الحد من نشر الشائعات.</a:t>
            </a:r>
          </a:p>
        </p:txBody>
      </p:sp>
    </p:spTree>
    <p:extLst>
      <p:ext uri="{BB962C8B-B14F-4D97-AF65-F5344CB8AC3E}">
        <p14:creationId xmlns:p14="http://schemas.microsoft.com/office/powerpoint/2010/main" val="16233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6781800" y="152400"/>
            <a:ext cx="2209800" cy="6096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أتعاون مع زملائي: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879902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100" dirty="0">
                <a:cs typeface="AGA Mashq Bold" pitchFamily="2" charset="-78"/>
              </a:rPr>
              <a:t>نقرأ النصوص الشرعية التالية، ثم نستنتج منها حلولا لمشكلة الشائعات الكاذبة:</a:t>
            </a:r>
            <a:endParaRPr lang="en-US" sz="2100" dirty="0">
              <a:cs typeface="AGA Mashq Bold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310458"/>
              </p:ext>
            </p:extLst>
          </p:nvPr>
        </p:nvGraphicFramePr>
        <p:xfrm>
          <a:off x="1066800" y="1595120"/>
          <a:ext cx="8077200" cy="4363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cs typeface="AGA Mashq Bold" pitchFamily="2" charset="-78"/>
                        </a:rPr>
                        <a:t>الحل</a:t>
                      </a:r>
                      <a:endParaRPr lang="en-US" sz="28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cs typeface="AGA Mashq Bold" pitchFamily="2" charset="-78"/>
                        </a:rPr>
                        <a:t>النص الشرعي</a:t>
                      </a:r>
                      <a:endParaRPr lang="en-US" sz="28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..............................................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قال تعالى: (يأيها الذين </a:t>
                      </a:r>
                      <a:r>
                        <a:rPr lang="ar-SA" sz="2000" dirty="0" err="1">
                          <a:cs typeface="AGA Mashq Bold" pitchFamily="2" charset="-78"/>
                        </a:rPr>
                        <a:t>ءامنوا</a:t>
                      </a:r>
                      <a:r>
                        <a:rPr lang="ar-SA" sz="2000" dirty="0">
                          <a:cs typeface="AGA Mashq Bold" pitchFamily="2" charset="-78"/>
                        </a:rPr>
                        <a:t> إن جاءكم</a:t>
                      </a:r>
                      <a:r>
                        <a:rPr lang="ar-SA" sz="2000" baseline="0" dirty="0">
                          <a:cs typeface="AGA Mashq Bold" pitchFamily="2" charset="-78"/>
                        </a:rPr>
                        <a:t> فاسق بنبإ فتبينوا)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........................................................................................................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قال تعالى: (لولا إذ سمعتموه ظن المؤمنون والمؤمنات بأنفسهم خيرا)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............................................................................................................................................................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قال تعالى: (إن الذين يحبون أن تشيع الفاحشة في الذين </a:t>
                      </a:r>
                      <a:r>
                        <a:rPr lang="ar-SA" sz="2000" dirty="0" err="1">
                          <a:cs typeface="AGA Mashq Bold" pitchFamily="2" charset="-78"/>
                        </a:rPr>
                        <a:t>ءامنوا</a:t>
                      </a:r>
                      <a:r>
                        <a:rPr lang="ar-SA" sz="2000" dirty="0">
                          <a:cs typeface="AGA Mashq Bold" pitchFamily="2" charset="-78"/>
                        </a:rPr>
                        <a:t> لهم</a:t>
                      </a:r>
                      <a:r>
                        <a:rPr lang="ar-SA" sz="2000" baseline="0" dirty="0">
                          <a:cs typeface="AGA Mashq Bold" pitchFamily="2" charset="-78"/>
                        </a:rPr>
                        <a:t> عذاب أليم في الدنيا </a:t>
                      </a:r>
                      <a:r>
                        <a:rPr lang="ar-SA" sz="2000" baseline="0" dirty="0" err="1">
                          <a:cs typeface="AGA Mashq Bold" pitchFamily="2" charset="-78"/>
                        </a:rPr>
                        <a:t>والأخرة</a:t>
                      </a:r>
                      <a:r>
                        <a:rPr lang="ar-SA" sz="2000" baseline="0" dirty="0">
                          <a:cs typeface="AGA Mashq Bold" pitchFamily="2" charset="-78"/>
                        </a:rPr>
                        <a:t>)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........................................................................................................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cs typeface="AGA Mashq Bold" pitchFamily="2" charset="-78"/>
                        </a:rPr>
                        <a:t>قال تعالى: (ولولا إذ سمعتموه قلتم ما يكون لنا أن نتكلم بهذا)</a:t>
                      </a:r>
                      <a:endParaRPr lang="en-US" sz="2000" dirty="0"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122" name="Picture 2" descr="نتيجة بحث الصور عن حل المشكلات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614" y="-122491"/>
            <a:ext cx="1600200" cy="110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/>
          <p:cNvSpPr txBox="1"/>
          <p:nvPr/>
        </p:nvSpPr>
        <p:spPr>
          <a:xfrm>
            <a:off x="1447800" y="2514600"/>
            <a:ext cx="32766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التثبت من الخبر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1143000" y="3124200"/>
            <a:ext cx="394989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إحسان الظن بالأخرين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1182666" y="4339241"/>
            <a:ext cx="36576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sz="2800" dirty="0"/>
              <a:t>عدم المجاهرة بالمعصية أو إشاعاتها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1154693" y="5293348"/>
            <a:ext cx="3786614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الامتناع عن الخوض في الشائعات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7250" t="65857" r="18571" b="5514"/>
          <a:stretch/>
        </p:blipFill>
        <p:spPr>
          <a:xfrm>
            <a:off x="111462" y="683416"/>
            <a:ext cx="3139230" cy="87521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57200" y="181824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latin typeface="Arial-BoldMT"/>
              </a:rPr>
              <a:t>استراتيجية حل المشكلات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382502" y="1998379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>
                <a:cs typeface="AGA Mashq Bold" pitchFamily="2" charset="-78"/>
              </a:rPr>
              <a:t>1</a:t>
            </a:r>
            <a:r>
              <a:rPr lang="ar-SA" sz="2100" dirty="0">
                <a:cs typeface="AGA Mashq Bold" pitchFamily="2" charset="-78"/>
              </a:rPr>
              <a:t>. أرسل رجل عبر (</a:t>
            </a:r>
            <a:r>
              <a:rPr lang="ar-SA" sz="2100" dirty="0" err="1">
                <a:cs typeface="AGA Mashq Bold" pitchFamily="2" charset="-78"/>
              </a:rPr>
              <a:t>الواتساب</a:t>
            </a:r>
            <a:r>
              <a:rPr lang="ar-SA" sz="2100" dirty="0">
                <a:cs typeface="AGA Mashq Bold" pitchFamily="2" charset="-78"/>
              </a:rPr>
              <a:t>) رسالة فيها أخبار كاذبة عن وطنه.</a:t>
            </a:r>
            <a:endParaRPr lang="ar-AE" sz="2100" dirty="0">
              <a:cs typeface="AGA Mashq Bold" pitchFamily="2" charset="-78"/>
            </a:endParaRPr>
          </a:p>
          <a:p>
            <a:pPr algn="r"/>
            <a:endParaRPr lang="ar-SA" sz="2100" dirty="0">
              <a:cs typeface="AGA Mashq Bold" pitchFamily="2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362700" y="3810000"/>
            <a:ext cx="2362200" cy="1143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الآثار السلبية 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للشائعات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5800" y="3810000"/>
            <a:ext cx="5105400" cy="23622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1. ..............................................................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2. ..............................................................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3. ..............................................................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4. ..............................................................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5. ..............................................................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1185775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موقف من أجل الوطن</a:t>
            </a:r>
            <a:endParaRPr 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8700" y="2256614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2.</a:t>
            </a:r>
          </a:p>
          <a:p>
            <a:pPr algn="r"/>
            <a:r>
              <a:rPr lang="ar-AE" dirty="0"/>
              <a:t>3.</a:t>
            </a:r>
          </a:p>
          <a:p>
            <a:pPr algn="r"/>
            <a:r>
              <a:rPr lang="ar-AE" dirty="0"/>
              <a:t>4.</a:t>
            </a:r>
          </a:p>
          <a:p>
            <a:pPr algn="r"/>
            <a:r>
              <a:rPr lang="ar-AE" dirty="0"/>
              <a:t>5.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1676400" y="5410200"/>
            <a:ext cx="278153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sz="2400" dirty="0"/>
              <a:t>النيل من سمعة الوطن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11573" t="17000" r="28856" b="44771"/>
          <a:stretch/>
        </p:blipFill>
        <p:spPr>
          <a:xfrm>
            <a:off x="685800" y="-9782"/>
            <a:ext cx="7932100" cy="1472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500" y="1091755"/>
            <a:ext cx="2065500" cy="20050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0" y="1015684"/>
            <a:ext cx="2065500" cy="20050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9454" y="1328816"/>
            <a:ext cx="284725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النافذة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3488" y="2898476"/>
            <a:ext cx="2355012" cy="1676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3 أشياء تعليمتيها من الدرس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2020209" y="2898476"/>
            <a:ext cx="2330862" cy="1657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شيئان مثيران لاهتمامك هما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4649358" y="5116801"/>
            <a:ext cx="2353716" cy="1706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كيف تتصرفين إذا بلغك إشاعة من انتشار</a:t>
            </a:r>
          </a:p>
          <a:p>
            <a:pPr algn="ctr"/>
            <a:r>
              <a:rPr lang="ar-AE" sz="2000" dirty="0"/>
              <a:t>مرض معد بين طالبات المدرسة</a:t>
            </a:r>
            <a:r>
              <a:rPr lang="ar-AE" sz="1600" b="1" dirty="0"/>
              <a:t> </a:t>
            </a:r>
            <a:endParaRPr lang="en-US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2020209" y="5152879"/>
            <a:ext cx="2330862" cy="16501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سؤال يدور في بالك عن الدرس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5276226" y="2520063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3</a:t>
            </a:r>
            <a:endParaRPr lang="en-US" sz="1350" dirty="0"/>
          </a:p>
        </p:txBody>
      </p:sp>
      <p:sp>
        <p:nvSpPr>
          <p:cNvPr id="14" name="Rectangle 13"/>
          <p:cNvSpPr/>
          <p:nvPr/>
        </p:nvSpPr>
        <p:spPr>
          <a:xfrm>
            <a:off x="2464900" y="2536237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2</a:t>
            </a:r>
            <a:endParaRPr lang="en-US" sz="1350" dirty="0"/>
          </a:p>
        </p:txBody>
      </p:sp>
      <p:sp>
        <p:nvSpPr>
          <p:cNvPr id="15" name="Rectangle 14"/>
          <p:cNvSpPr/>
          <p:nvPr/>
        </p:nvSpPr>
        <p:spPr>
          <a:xfrm>
            <a:off x="5173264" y="4738388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4</a:t>
            </a:r>
            <a:endParaRPr lang="en-US" sz="1350" dirty="0"/>
          </a:p>
        </p:txBody>
      </p:sp>
      <p:sp>
        <p:nvSpPr>
          <p:cNvPr id="16" name="Rectangle 15"/>
          <p:cNvSpPr/>
          <p:nvPr/>
        </p:nvSpPr>
        <p:spPr>
          <a:xfrm>
            <a:off x="2464900" y="4734553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1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0325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6096000" y="944880"/>
            <a:ext cx="2895600" cy="6858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أبين: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1783080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100" dirty="0">
                <a:cs typeface="AGA Mashq Bold" pitchFamily="2" charset="-78"/>
              </a:rPr>
              <a:t>دور المسلم في مواجهة طرائق إشاعة الفاحشة التالية: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762000" y="2545080"/>
          <a:ext cx="7848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دور المسلم في مواجهة هذه الطرائق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طرائق إشاعة الفاحشة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تناقل الرسائل التي تتحدث في أعراض الناس.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النرويج للمواقع والفضائيات الإباحية.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838200" y="3505200"/>
            <a:ext cx="3560590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مسحها وتجنب تداولها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371600" y="4343400"/>
            <a:ext cx="279435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التحذير منها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447800" y="147525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dirty="0">
                <a:cs typeface="AGA Mashq Bold" pitchFamily="2" charset="-78"/>
              </a:rPr>
              <a:t>حديث الإفك – عظة وعبرة</a:t>
            </a:r>
          </a:p>
          <a:p>
            <a:pPr algn="ctr"/>
            <a:r>
              <a:rPr lang="ar-AE" sz="6000" dirty="0">
                <a:cs typeface="AGA Mashq Bold" pitchFamily="2" charset="-78"/>
              </a:rPr>
              <a:t>سورة النور  11 - 26</a:t>
            </a:r>
            <a:endParaRPr lang="en-US" sz="6000" dirty="0">
              <a:cs typeface="AGA Mashq Bold" pitchFamily="2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24000" y="3352800"/>
            <a:ext cx="5410200" cy="30480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أتعلم من هذا الدرس:</a:t>
            </a:r>
            <a:endParaRPr lang="ar-AE" sz="2400" b="1" dirty="0">
              <a:solidFill>
                <a:schemeClr val="tx1"/>
              </a:solidFill>
            </a:endParaRPr>
          </a:p>
          <a:p>
            <a:pPr algn="ctr"/>
            <a:r>
              <a:rPr lang="ar-AE" sz="2400" b="1" dirty="0">
                <a:solidFill>
                  <a:schemeClr val="tx1"/>
                </a:solidFill>
              </a:rPr>
              <a:t>- أسمع الآيات الكريمة مراعيا أحكام التلاوة.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</a:rPr>
              <a:t>- أفسر معاني مفردات الآيات الكريمة.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</a:rPr>
              <a:t>- أحذر من وساوس  الشيطان التي دلت عليها الآيات الكريمة..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</a:rPr>
              <a:t>- أستنتج فضل أم المؤمنين عائشة رضي الله عنها.</a:t>
            </a:r>
          </a:p>
          <a:p>
            <a:pPr algn="ctr"/>
            <a:r>
              <a:rPr lang="ar-AE" sz="2400" b="1" dirty="0">
                <a:solidFill>
                  <a:schemeClr val="tx1"/>
                </a:solidFill>
              </a:rPr>
              <a:t>- احرص على القيم التي تضمنتها  الآيات الكريمة</a:t>
            </a:r>
            <a:r>
              <a:rPr lang="ar-AE" sz="2000" b="1" dirty="0">
                <a:solidFill>
                  <a:schemeClr val="tx1"/>
                </a:solidFill>
              </a:rPr>
              <a:t>.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556" t="33545" r="70527" b="27867"/>
          <a:stretch/>
        </p:blipFill>
        <p:spPr>
          <a:xfrm>
            <a:off x="609600" y="685800"/>
            <a:ext cx="2404407" cy="26458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1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5486400" y="838200"/>
            <a:ext cx="3124200" cy="6858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أتعرف تفسير المفردات القرآنية: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971800" y="1752600"/>
          <a:ext cx="5562600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2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تفسيرها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المفردة 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طهر.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زكى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يحلف.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يأتل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أصحاب.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أولوا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سعة ذات اليد أي الغنى.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والسعة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يعطيهم جزاءهم وافيا كاملا.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5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يوفيهم</a:t>
                      </a:r>
                      <a:endParaRPr lang="en-US" sz="25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مستطيل مستدير الزوايا 6"/>
          <p:cNvSpPr/>
          <p:nvPr/>
        </p:nvSpPr>
        <p:spPr>
          <a:xfrm>
            <a:off x="0" y="0"/>
            <a:ext cx="2362200" cy="6096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GA Mashq Bold" pitchFamily="2" charset="-78"/>
              </a:rPr>
              <a:t>إستراتيجية الكرسي الساخن : </a:t>
            </a:r>
            <a:endParaRPr lang="en-US" sz="2400" b="1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GA Mashq Bold" pitchFamily="2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124200" y="228600"/>
            <a:ext cx="3657600" cy="6858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       أفهم دلالة الآية 21 من خلال قراءة الفقرة</a:t>
            </a:r>
          </a:p>
          <a:p>
            <a:pPr algn="r"/>
            <a:r>
              <a:rPr lang="ar-AE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ص86    ((</a:t>
            </a:r>
            <a:r>
              <a:rPr lang="ar-SA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الشيطان </a:t>
            </a:r>
            <a:r>
              <a:rPr lang="ar-SA" sz="2400" b="1" dirty="0" err="1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ي</a:t>
            </a:r>
            <a:r>
              <a:rPr lang="ar-AE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أ</a:t>
            </a:r>
            <a:r>
              <a:rPr lang="ar-SA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مر بالفحشاء والمنكر</a:t>
            </a:r>
            <a:r>
              <a:rPr lang="ar-AE" sz="2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cs typeface="AGA Mashq Bold" pitchFamily="2" charset="-78"/>
              </a:rPr>
              <a:t>))</a:t>
            </a:r>
            <a:endParaRPr lang="en-US" sz="2400" b="1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cs typeface="AGA Mashq Bold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7162800" y="2971800"/>
            <a:ext cx="1981200" cy="6096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  <a:cs typeface="AGA Mashq Bold" pitchFamily="2" charset="-78"/>
              </a:rPr>
              <a:t>2- </a:t>
            </a:r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أوضح: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0" y="38100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100" dirty="0"/>
              <a:t>تذييل الآية بقوله (والله سميح عليم) فيه وعد ووعيد. ...........................................................................................</a:t>
            </a:r>
            <a:endParaRPr lang="en-US" sz="21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853263" y="4648200"/>
            <a:ext cx="7290737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كل من خاض في حديث الإفك سمعه الله واطلع عليه 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وسينال حسابه الشديد يوم القيامة </a:t>
            </a:r>
            <a:r>
              <a:rPr lang="ar-AE" sz="2000" b="1" dirty="0">
                <a:solidFill>
                  <a:srgbClr val="FF0000"/>
                </a:solidFill>
                <a:cs typeface="PT Bold Dusky" panose="02010400000000000000" pitchFamily="2" charset="-78"/>
              </a:rPr>
              <a:t>. </a:t>
            </a:r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 rotWithShape="1">
          <a:blip r:embed="rId2"/>
          <a:srcRect t="19630"/>
          <a:stretch/>
        </p:blipFill>
        <p:spPr>
          <a:xfrm>
            <a:off x="0" y="0"/>
            <a:ext cx="1981200" cy="1288379"/>
          </a:xfrm>
          <a:prstGeom prst="rect">
            <a:avLst/>
          </a:prstGeom>
        </p:spPr>
      </p:pic>
      <p:sp>
        <p:nvSpPr>
          <p:cNvPr id="12" name="مستطيل مستدير الزوايا 11"/>
          <p:cNvSpPr/>
          <p:nvPr/>
        </p:nvSpPr>
        <p:spPr>
          <a:xfrm>
            <a:off x="6858000" y="1295400"/>
            <a:ext cx="2057400" cy="6858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>
                <a:solidFill>
                  <a:srgbClr val="00B050"/>
                </a:solidFill>
                <a:cs typeface="AGA Mashq Bold" pitchFamily="2" charset="-78"/>
              </a:rPr>
              <a:t>إستراتيجية التعلم التعاوني :</a:t>
            </a:r>
            <a:endParaRPr lang="en-US" sz="2000" dirty="0">
              <a:solidFill>
                <a:srgbClr val="00B050"/>
              </a:solidFill>
              <a:cs typeface="AGA Mashq Bold" pitchFamily="2" charset="-78"/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381000" y="1447800"/>
            <a:ext cx="2057400" cy="6858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3200" dirty="0">
                <a:solidFill>
                  <a:srgbClr val="00B050"/>
                </a:solidFill>
                <a:cs typeface="AGA Mashq Bold" pitchFamily="2" charset="-78"/>
              </a:rPr>
              <a:t>مهارة الملاحظة :</a:t>
            </a:r>
            <a:endParaRPr lang="en-US" sz="3200" dirty="0">
              <a:solidFill>
                <a:srgbClr val="00B050"/>
              </a:solidFill>
              <a:cs typeface="AGA Mashq 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381000" y="2286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>
                <a:cs typeface="AGA Mashq Bold" pitchFamily="2" charset="-78"/>
              </a:rPr>
              <a:t>1</a:t>
            </a:r>
            <a:r>
              <a:rPr lang="ar-SA" sz="2100" dirty="0">
                <a:cs typeface="AGA Mashq Bold" pitchFamily="2" charset="-78"/>
              </a:rPr>
              <a:t>. أرسل رجل عبر (</a:t>
            </a:r>
            <a:r>
              <a:rPr lang="ar-SA" sz="2100" dirty="0" err="1">
                <a:cs typeface="AGA Mashq Bold" pitchFamily="2" charset="-78"/>
              </a:rPr>
              <a:t>الواتساب</a:t>
            </a:r>
            <a:r>
              <a:rPr lang="ar-SA" sz="2100" dirty="0">
                <a:cs typeface="AGA Mashq Bold" pitchFamily="2" charset="-78"/>
              </a:rPr>
              <a:t>) رسالة فيها أخبار كاذبة عن وطنه.</a:t>
            </a:r>
            <a:endParaRPr lang="ar-AE" sz="2100" dirty="0">
              <a:cs typeface="AGA Mashq Bold" pitchFamily="2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362700" y="3810000"/>
            <a:ext cx="2362200" cy="1143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الآثار السلبية 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للشائعات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5800" y="3810000"/>
            <a:ext cx="5105400" cy="23622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1. ..............................................................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1185775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موقف من أجل الوطن</a:t>
            </a:r>
            <a:endParaRPr 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2133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.</a:t>
            </a:r>
          </a:p>
          <a:p>
            <a:pPr algn="r"/>
            <a:endParaRPr lang="ar-AE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990600" y="3962400"/>
            <a:ext cx="1847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endParaRPr lang="ar-AE" sz="24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676400" y="4953000"/>
            <a:ext cx="278153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sz="2400" dirty="0"/>
              <a:t>النيل من سمعة الوطن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11573" t="17000" r="28856" b="44771"/>
          <a:stretch/>
        </p:blipFill>
        <p:spPr>
          <a:xfrm>
            <a:off x="685800" y="-9782"/>
            <a:ext cx="7932100" cy="1472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505200" y="1066800"/>
            <a:ext cx="5257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100" dirty="0">
                <a:solidFill>
                  <a:srgbClr val="FF0000"/>
                </a:solidFill>
                <a:cs typeface="AGA Mashq Bold" pitchFamily="2" charset="-78"/>
              </a:rPr>
              <a:t>استنتج : </a:t>
            </a:r>
            <a:r>
              <a:rPr lang="ar-SA" sz="2100" dirty="0">
                <a:cs typeface="AGA Mashq Bold" pitchFamily="2" charset="-78"/>
              </a:rPr>
              <a:t>من النصوص القرآنية التالية خطوات الشيطان التي يجب أن أحذر منها:</a:t>
            </a:r>
            <a:endParaRPr lang="en-US" sz="2100" dirty="0">
              <a:cs typeface="AGA Mashq Bold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762000" y="1981200"/>
          <a:ext cx="7620000" cy="425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err="1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افعال</a:t>
                      </a:r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يزينها الشيطان يجب الحذر منها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النص الشرعي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..................................................................................................................................................................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قال تعالى: (يأيها الناس كلوا مما في الأرض حللا طيبا ولا تتبعوا خطوات الشيطان إنه لكم عدو مبين).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..................................................................................................................................................................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قال تعالى: (والذين</a:t>
                      </a:r>
                      <a:r>
                        <a:rPr lang="ar-SA" sz="1800" baseline="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ينفقون أموالهم رئاء الناس ولا يؤمنون بالله ولا باليوم الأخر ومن يكن الشيطان له قرينا فساء قرينا).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.................................................................................................................................................................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قال تعالى: (إن المبذرين</a:t>
                      </a:r>
                      <a:r>
                        <a:rPr lang="ar-SA" sz="1800" baseline="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كانوا إخوان الشياطين وكان الشيطان لربه كفورا).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..................................................................................................................................................................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قال تعالى: (وقل</a:t>
                      </a:r>
                      <a:r>
                        <a:rPr lang="ar-SA" sz="1800" baseline="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</a:t>
                      </a:r>
                      <a:r>
                        <a:rPr lang="ar-SA" sz="1800" baseline="0" dirty="0" err="1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لعبادى</a:t>
                      </a:r>
                      <a:r>
                        <a:rPr lang="ar-SA" sz="1800" baseline="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يقولوا التي هي أحسن إن الشيطان ينزع بينهم إن الشيطان كان للإنسان عدوا مبينا).</a:t>
                      </a:r>
                      <a:endParaRPr lang="en-US" sz="18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1447800" y="2667000"/>
            <a:ext cx="249619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الأكل من حرام.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1066800" y="3505200"/>
            <a:ext cx="313739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الرياء في الإنفاق.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1752600" y="4495800"/>
            <a:ext cx="1771639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التبذير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838200" y="5334000"/>
            <a:ext cx="351250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الإفساد بين الناس</a:t>
            </a: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6553200" y="0"/>
            <a:ext cx="2286000" cy="50549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6553200" y="-152400"/>
            <a:ext cx="22429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ar-AE" b="1" dirty="0">
              <a:latin typeface="Arial-BoldMT"/>
            </a:endParaRPr>
          </a:p>
          <a:p>
            <a:r>
              <a:rPr lang="ar-AE" b="1" dirty="0" err="1">
                <a:solidFill>
                  <a:srgbClr val="FF0000"/>
                </a:solidFill>
                <a:latin typeface="Arial-BoldMT"/>
              </a:rPr>
              <a:t>استراتيجية</a:t>
            </a:r>
            <a:r>
              <a:rPr lang="ar-AE" b="1" dirty="0">
                <a:solidFill>
                  <a:srgbClr val="FF0000"/>
                </a:solidFill>
                <a:latin typeface="Arial-BoldMT"/>
              </a:rPr>
              <a:t> فكر زاوج شارك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2286000" cy="1324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7239000" y="1371600"/>
            <a:ext cx="1447800" cy="4572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2400" dirty="0">
                <a:solidFill>
                  <a:schemeClr val="tx1"/>
                </a:solidFill>
                <a:cs typeface="AGA Mashq Bold" pitchFamily="2" charset="-78"/>
              </a:rPr>
              <a:t>استنبط 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971800" y="2438400"/>
            <a:ext cx="5715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900" b="1" dirty="0"/>
              <a:t>العلاقة بين حادثة الإفك وتحذير الله تعالى من </a:t>
            </a:r>
            <a:r>
              <a:rPr lang="ar-SA" sz="1900" b="1" dirty="0" err="1"/>
              <a:t>اتباع</a:t>
            </a:r>
            <a:r>
              <a:rPr lang="ar-SA" sz="1900" b="1" dirty="0"/>
              <a:t> خطوات الشيطان.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057400" y="2971800"/>
            <a:ext cx="674762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حادثة الإفك تطبيق عملي لاتباع خطوات الشيطان. </a:t>
            </a:r>
          </a:p>
        </p:txBody>
      </p:sp>
      <p:pic>
        <p:nvPicPr>
          <p:cNvPr id="5" name="Picture 2" descr="نتيجة بحث الصور عن عصف ذهني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901825" cy="1267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16113" y="105548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مهارة العلاقة السببية :</a:t>
            </a:r>
            <a:endParaRPr 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7" name="Picture 2" descr="نتيجة بحث الصور عن العصف الذهن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1371600" cy="112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79" t="41514" r="65607" b="14429"/>
          <a:stretch/>
        </p:blipFill>
        <p:spPr>
          <a:xfrm>
            <a:off x="0" y="2991177"/>
            <a:ext cx="3135086" cy="335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6180" t="44428" r="31534" b="17515"/>
          <a:stretch/>
        </p:blipFill>
        <p:spPr>
          <a:xfrm>
            <a:off x="6172200" y="3227540"/>
            <a:ext cx="2717075" cy="28999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762000"/>
            <a:ext cx="4267200" cy="190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خلال التعلم الذاتي:.. قارني </a:t>
            </a:r>
            <a:endParaRPr lang="ar-A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A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بين العفو والصفح</a:t>
            </a:r>
            <a:r>
              <a:rPr lang="ar-A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667000" y="4191000"/>
            <a:ext cx="50292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: ترك معاقبة المذنب ، 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الصفح فهو ترك </a:t>
            </a:r>
            <a:r>
              <a:rPr lang="ar-AE" sz="3200" b="1" dirty="0" err="1">
                <a:solidFill>
                  <a:srgbClr val="FF0000"/>
                </a:solidFill>
                <a:cs typeface="PT Bold Dusky" panose="02010400000000000000" pitchFamily="2" charset="-78"/>
              </a:rPr>
              <a:t>لومة</a:t>
            </a:r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 وإزالة أثر المذنب من النفس</a:t>
            </a:r>
          </a:p>
        </p:txBody>
      </p:sp>
      <p:sp>
        <p:nvSpPr>
          <p:cNvPr id="9" name="Rectangle 4"/>
          <p:cNvSpPr/>
          <p:nvPr/>
        </p:nvSpPr>
        <p:spPr>
          <a:xfrm>
            <a:off x="4724400" y="152400"/>
            <a:ext cx="4038601" cy="639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ربط الدرس باللغة العربية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451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743200" y="533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ماذا يحدث لو انتشرت صفة العفو بين الناس ؟؟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5"/>
          <p:cNvSpPr/>
          <p:nvPr/>
        </p:nvSpPr>
        <p:spPr>
          <a:xfrm>
            <a:off x="7315200" y="152400"/>
            <a:ext cx="1600200" cy="5334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r>
              <a:rPr lang="ar-A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قارن</a:t>
            </a:r>
            <a:r>
              <a:rPr lang="ar-SA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6113" y="105548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استراتيجية عصف</a:t>
            </a:r>
            <a:r>
              <a:rPr lang="ar-AE" sz="5400" dirty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ذهني</a:t>
            </a:r>
            <a:endParaRPr 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7" name="Picture 2" descr="نتيجة بحث الصور عن العصف الذهني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1219200" cy="85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نتيجة بحث الصور عن عصف ذهن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901825" cy="1267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621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7620000" y="533400"/>
            <a:ext cx="1371600" cy="6096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أستنتج: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15240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100" dirty="0">
                <a:cs typeface="AGA Mashq Bold" pitchFamily="2" charset="-78"/>
              </a:rPr>
              <a:t>من قول الله تعالى: (ولا يأتل أولوا الفضل منكم والسعة أن يؤتوا أولى القربى والمساكين والمهاجرين في سبيل الله وليعفوا وليصفحوا ألا تحبون أن يغفر الله لكم والله غفور رحيم).</a:t>
            </a:r>
          </a:p>
          <a:p>
            <a:pPr algn="r"/>
            <a:endParaRPr lang="ar-SA" sz="2100" dirty="0">
              <a:cs typeface="AGA Mashq Bold" pitchFamily="2" charset="-78"/>
            </a:endParaRPr>
          </a:p>
          <a:p>
            <a:pPr algn="r"/>
            <a:r>
              <a:rPr lang="ar-SA" sz="2100" dirty="0">
                <a:cs typeface="AGA Mashq Bold" pitchFamily="2" charset="-78"/>
              </a:rPr>
              <a:t>- </a:t>
            </a:r>
            <a:r>
              <a:rPr lang="ar-SA" sz="2100" dirty="0" err="1">
                <a:cs typeface="AGA Mashq Bold" pitchFamily="2" charset="-78"/>
              </a:rPr>
              <a:t>الاوصاف</a:t>
            </a:r>
            <a:r>
              <a:rPr lang="ar-SA" sz="2100" dirty="0">
                <a:cs typeface="AGA Mashq Bold" pitchFamily="2" charset="-78"/>
              </a:rPr>
              <a:t> التي وصف الله تعالى </a:t>
            </a:r>
            <a:r>
              <a:rPr lang="ar-SA" sz="2100" dirty="0" err="1">
                <a:cs typeface="AGA Mashq Bold" pitchFamily="2" charset="-78"/>
              </a:rPr>
              <a:t>بها</a:t>
            </a:r>
            <a:r>
              <a:rPr lang="ar-SA" sz="2100" dirty="0">
                <a:cs typeface="AGA Mashq Bold" pitchFamily="2" charset="-78"/>
              </a:rPr>
              <a:t> أبا بكر الصديق ومسطح بن </a:t>
            </a:r>
            <a:r>
              <a:rPr lang="ar-SA" sz="2100" dirty="0" err="1">
                <a:cs typeface="AGA Mashq Bold" pitchFamily="2" charset="-78"/>
              </a:rPr>
              <a:t>أثاثة</a:t>
            </a:r>
            <a:r>
              <a:rPr lang="ar-SA" sz="2100" dirty="0">
                <a:cs typeface="AGA Mashq Bold" pitchFamily="2" charset="-78"/>
              </a:rPr>
              <a:t> رضي الله عنهما.</a:t>
            </a:r>
            <a:endParaRPr lang="en-US" sz="2100" dirty="0">
              <a:cs typeface="AGA Mashq Bold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685800" y="3229421"/>
          <a:ext cx="7543800" cy="53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.....................................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 err="1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ابو</a:t>
                      </a:r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 بكر الصديق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85800" y="3762821"/>
          <a:ext cx="7543800" cy="53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........................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.......................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مسطح بن </a:t>
                      </a:r>
                      <a:r>
                        <a:rPr lang="ar-SA" sz="2000" dirty="0" err="1">
                          <a:solidFill>
                            <a:schemeClr val="tx1"/>
                          </a:solidFill>
                          <a:cs typeface="AGA Mashq Bold" pitchFamily="2" charset="-78"/>
                        </a:rPr>
                        <a:t>أثاثة</a:t>
                      </a:r>
                      <a:endParaRPr lang="en-US" sz="2000" dirty="0">
                        <a:solidFill>
                          <a:schemeClr val="tx1"/>
                        </a:solidFill>
                        <a:cs typeface="AGA Mashq Bold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3733800" y="3276600"/>
            <a:ext cx="203292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صاحب الفضل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1143000" y="3200400"/>
            <a:ext cx="170912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واسع المال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4495800" y="3733800"/>
            <a:ext cx="148790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أولي قربى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2819400" y="3657600"/>
            <a:ext cx="1258678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مسكين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1066800" y="3733800"/>
            <a:ext cx="119135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مهاجر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381000" y="2209800"/>
            <a:ext cx="2362200" cy="36576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ملاحظاتي: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..............................................................................................................................................................................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33400" y="3048000"/>
            <a:ext cx="1988044" cy="138499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مقابلة الإساءة</a:t>
            </a:r>
          </a:p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 بالإحسان </a:t>
            </a:r>
          </a:p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تطهر القلوب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0" y="44196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100" dirty="0">
                <a:cs typeface="AGA Mashq Bold" pitchFamily="2" charset="-78"/>
              </a:rPr>
              <a:t>- مكارم الأخلاق التي تدعو إليها الآية الكريمة:</a:t>
            </a:r>
          </a:p>
          <a:p>
            <a:pPr algn="r"/>
            <a:r>
              <a:rPr lang="ar-SA" sz="2100" dirty="0">
                <a:cs typeface="AGA Mashq Bold" pitchFamily="2" charset="-78"/>
              </a:rPr>
              <a:t>1. ....................................................................................................................</a:t>
            </a:r>
          </a:p>
          <a:p>
            <a:pPr algn="r"/>
            <a:r>
              <a:rPr lang="ar-SA" sz="2100" dirty="0">
                <a:cs typeface="AGA Mashq Bold" pitchFamily="2" charset="-78"/>
              </a:rPr>
              <a:t>2. ....................................................................................................................</a:t>
            </a:r>
          </a:p>
          <a:p>
            <a:pPr algn="r"/>
            <a:r>
              <a:rPr lang="ar-SA" sz="2100" dirty="0">
                <a:cs typeface="AGA Mashq Bold" pitchFamily="2" charset="-78"/>
              </a:rPr>
              <a:t>3. ....................................................................................................................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4724400" y="4953000"/>
            <a:ext cx="142218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.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7162800" y="4953000"/>
            <a:ext cx="161935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الإنفاق .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362200" y="4953000"/>
            <a:ext cx="166423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الصفح .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2667000" y="228600"/>
            <a:ext cx="4067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اضع بصمتي </a:t>
            </a:r>
            <a:r>
              <a:rPr lang="ar-AE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sym typeface="Wingdings" pitchFamily="2" charset="2"/>
              </a:rPr>
              <a:t> </a:t>
            </a:r>
            <a:endParaRPr lang="ar-SA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382502" y="1998379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>
                <a:cs typeface="AGA Mashq Bold" pitchFamily="2" charset="-78"/>
              </a:rPr>
              <a:t>1</a:t>
            </a:r>
            <a:r>
              <a:rPr lang="ar-SA" sz="2100" dirty="0">
                <a:cs typeface="AGA Mashq Bold" pitchFamily="2" charset="-78"/>
              </a:rPr>
              <a:t>. أرسل رجل عبر (</a:t>
            </a:r>
            <a:r>
              <a:rPr lang="ar-SA" sz="2100" dirty="0" err="1">
                <a:cs typeface="AGA Mashq Bold" pitchFamily="2" charset="-78"/>
              </a:rPr>
              <a:t>الواتساب</a:t>
            </a:r>
            <a:r>
              <a:rPr lang="ar-SA" sz="2100" dirty="0">
                <a:cs typeface="AGA Mashq Bold" pitchFamily="2" charset="-78"/>
              </a:rPr>
              <a:t>) رسالة فيها أخبار كاذبة عن وطنه.</a:t>
            </a:r>
            <a:endParaRPr lang="ar-AE" sz="2100" dirty="0">
              <a:cs typeface="AGA Mashq Bold" pitchFamily="2" charset="-78"/>
            </a:endParaRPr>
          </a:p>
          <a:p>
            <a:pPr algn="r"/>
            <a:endParaRPr lang="ar-SA" sz="2100" dirty="0">
              <a:cs typeface="AGA Mashq Bold" pitchFamily="2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362700" y="3810000"/>
            <a:ext cx="2362200" cy="1143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الآثار السلبية 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للشائعات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5800" y="3810000"/>
            <a:ext cx="5105400" cy="23622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1. ..............................................................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2. ..............................................................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3. ..............................................................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4. ..............................................................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cs typeface="AGA Mashq Bold" pitchFamily="2" charset="-78"/>
              </a:rPr>
              <a:t>5. ..............................................................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1185775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dirty="0">
                <a:latin typeface="Aldhabi" panose="01000000000000000000" pitchFamily="2" charset="-78"/>
                <a:cs typeface="Aldhabi" panose="01000000000000000000" pitchFamily="2" charset="-78"/>
              </a:rPr>
              <a:t>موقف من أجل الوطن</a:t>
            </a:r>
            <a:endParaRPr 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8700" y="2256614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2.</a:t>
            </a:r>
          </a:p>
          <a:p>
            <a:pPr algn="r"/>
            <a:r>
              <a:rPr lang="ar-AE" dirty="0"/>
              <a:t>3.</a:t>
            </a:r>
          </a:p>
          <a:p>
            <a:pPr algn="r"/>
            <a:r>
              <a:rPr lang="ar-AE" dirty="0"/>
              <a:t>4.</a:t>
            </a:r>
          </a:p>
          <a:p>
            <a:pPr algn="r"/>
            <a:r>
              <a:rPr lang="ar-AE" dirty="0"/>
              <a:t>5.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1676400" y="5410200"/>
            <a:ext cx="278153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sz="2400" dirty="0"/>
              <a:t>النيل من سمعة الوطن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11573" t="17000" r="28856" b="44771"/>
          <a:stretch/>
        </p:blipFill>
        <p:spPr>
          <a:xfrm>
            <a:off x="685800" y="-9782"/>
            <a:ext cx="7932100" cy="1472387"/>
          </a:xfrm>
          <a:prstGeom prst="rect">
            <a:avLst/>
          </a:prstGeom>
        </p:spPr>
      </p:pic>
      <p:pic>
        <p:nvPicPr>
          <p:cNvPr id="9" name="صورة 8" descr="40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3471777" y="2413338"/>
            <a:ext cx="1632178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العدل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الإحسان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429219" y="2413338"/>
            <a:ext cx="2941832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تقديم الصدقة 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للفقير القريب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478990" y="4081671"/>
            <a:ext cx="162256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التعاون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54980" y="3973949"/>
            <a:ext cx="2688557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معاونة الجمعيات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الخيرية في بلدي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512653" y="5379276"/>
            <a:ext cx="1523174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التقوى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الصدق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381000" y="5334000"/>
            <a:ext cx="24384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قول الصدق دائما</a:t>
            </a:r>
          </a:p>
        </p:txBody>
      </p:sp>
    </p:spTree>
    <p:extLst>
      <p:ext uri="{BB962C8B-B14F-4D97-AF65-F5344CB8AC3E}">
        <p14:creationId xmlns:p14="http://schemas.microsoft.com/office/powerpoint/2010/main" val="8120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2895600" y="2209800"/>
            <a:ext cx="237917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الوفاء بالعهد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0" y="1905000"/>
            <a:ext cx="2723824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ألتزم بوعودي </a:t>
            </a:r>
          </a:p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مع الجميع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2939561" y="3862637"/>
            <a:ext cx="277672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الجدال بالحسنى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228600" y="3505200"/>
            <a:ext cx="23622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ألتزم بأدب الحوار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2819400" y="5029200"/>
            <a:ext cx="233712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الإصلاح بين الناس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304800" y="4953000"/>
            <a:ext cx="241363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أصلح بين 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زملائي المتخاصمين</a:t>
            </a:r>
          </a:p>
        </p:txBody>
      </p:sp>
    </p:spTree>
    <p:extLst>
      <p:ext uri="{BB962C8B-B14F-4D97-AF65-F5344CB8AC3E}">
        <p14:creationId xmlns:p14="http://schemas.microsoft.com/office/powerpoint/2010/main" val="25345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7620000" y="152400"/>
            <a:ext cx="1371600" cy="5334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أوضح: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9144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cs typeface="AGA Mashq Bold" pitchFamily="2" charset="-78"/>
              </a:rPr>
              <a:t>- القاعدة </a:t>
            </a:r>
            <a:r>
              <a:rPr lang="ar-SA" sz="2400" dirty="0" err="1">
                <a:cs typeface="AGA Mashq Bold" pitchFamily="2" charset="-78"/>
              </a:rPr>
              <a:t>الاصولية</a:t>
            </a:r>
            <a:r>
              <a:rPr lang="ar-SA" sz="2400" dirty="0">
                <a:cs typeface="AGA Mashq Bold" pitchFamily="2" charset="-78"/>
              </a:rPr>
              <a:t>: (العبرة بعموم اللفظ لا بخصوص السبب) على دلالة الآية الكريمة: (ولا يأتل أولوا الفضل منكم والسعة أن يأتوا أولى القربى والمساكين والمهاجرين في سبيل الله وليعفوا وليصفحوا ألا تحبون أن يغفر الله لكم والله غفور رحيم)</a:t>
            </a:r>
          </a:p>
          <a:p>
            <a:pPr algn="r"/>
            <a:r>
              <a:rPr lang="ar-SA" sz="2400" dirty="0">
                <a:cs typeface="AGA Mashq Bold" pitchFamily="2" charset="-78"/>
              </a:rPr>
              <a:t>..........................................................................................................</a:t>
            </a:r>
            <a:endParaRPr lang="en-US" sz="2400" dirty="0">
              <a:cs typeface="AGA Mashq Bold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38200" y="2133600"/>
            <a:ext cx="7531229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الكلام موجهة لأبي بكر الصديق ولكل المسلمين من بعده بضرورة </a:t>
            </a:r>
          </a:p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والصفح عمن أخطأ من الأقارب ومواصلة الإحسان إليهم.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7620000" y="152400"/>
            <a:ext cx="1371600" cy="5334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أوضح: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9144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cs typeface="AGA Mashq Bold" pitchFamily="2" charset="-78"/>
              </a:rPr>
              <a:t>- القاعدة </a:t>
            </a:r>
            <a:r>
              <a:rPr lang="ar-SA" sz="2400" dirty="0" err="1">
                <a:cs typeface="AGA Mashq Bold" pitchFamily="2" charset="-78"/>
              </a:rPr>
              <a:t>الاصولية</a:t>
            </a:r>
            <a:r>
              <a:rPr lang="ar-SA" sz="2400" dirty="0">
                <a:cs typeface="AGA Mashq Bold" pitchFamily="2" charset="-78"/>
              </a:rPr>
              <a:t>: (العبرة بعموم اللفظ لا بخصوص السبب) على دلالة الآية الكريمة: (ولا يأتل أولوا الفضل منكم والسعة أن يأتوا أولى القربى والمساكين والمهاجرين في سبيل الله وليعفوا وليصفحوا ألا تحبون أن يغفر الله لكم والله غفور رحيم)</a:t>
            </a:r>
          </a:p>
          <a:p>
            <a:pPr algn="r"/>
            <a:r>
              <a:rPr lang="ar-SA" sz="2400" dirty="0">
                <a:cs typeface="AGA Mashq Bold" pitchFamily="2" charset="-78"/>
              </a:rPr>
              <a:t>..........................................................................................................</a:t>
            </a:r>
            <a:endParaRPr lang="en-US" sz="2400" dirty="0">
              <a:cs typeface="AGA Mashq Bold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7162800" y="4648200"/>
            <a:ext cx="1828800" cy="5334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dirty="0">
                <a:solidFill>
                  <a:schemeClr val="tx1"/>
                </a:solidFill>
                <a:cs typeface="AGA Mashq Bold" pitchFamily="2" charset="-78"/>
              </a:rPr>
              <a:t>أعلل:</a:t>
            </a:r>
            <a:endParaRPr lang="en-US" sz="2400" dirty="0">
              <a:solidFill>
                <a:schemeClr val="tx1"/>
              </a:solidFill>
              <a:cs typeface="AGA Mashq Bold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0" y="53412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cs typeface="AGA Mashq Bold" pitchFamily="2" charset="-78"/>
              </a:rPr>
              <a:t>- تذييل الآية بقوله تعالى: (والله غفور رحيم).</a:t>
            </a:r>
          </a:p>
          <a:p>
            <a:pPr algn="r"/>
            <a:r>
              <a:rPr lang="ar-SA" sz="2400" dirty="0">
                <a:cs typeface="AGA Mashq Bold" pitchFamily="2" charset="-78"/>
              </a:rPr>
              <a:t>..........................................................................................................</a:t>
            </a:r>
            <a:endParaRPr lang="en-US" sz="2400" dirty="0">
              <a:cs typeface="AGA Mashq Bold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38200" y="2133600"/>
            <a:ext cx="7531229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الكلام موجهة لأبي بكر الصديق ولكل المسلمين من بعده بضرورة </a:t>
            </a:r>
          </a:p>
          <a:p>
            <a:pPr algn="ct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والصفح عمن أخطأ من الأقارب ومواصلة الإحسان إليهم.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53623" y="5715000"/>
            <a:ext cx="859037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لأنه سبحانه مع كمال قدرته قد غفر لمن تاب منهم</a:t>
            </a:r>
          </a:p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 ففيها حث على العفو والمسامحة.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500" y="1091755"/>
            <a:ext cx="2065500" cy="20050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0" y="1015684"/>
            <a:ext cx="2065500" cy="20050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9454" y="1328816"/>
            <a:ext cx="284725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النافذة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3488" y="2898476"/>
            <a:ext cx="2355012" cy="1676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3 أشياء تعليمتيها من الدرس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2020209" y="2898476"/>
            <a:ext cx="2330862" cy="1657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شيئان مثيران لاهتمامك هما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4649358" y="5116801"/>
            <a:ext cx="2353716" cy="1706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كيف تتصرفين إذا أساء إليك شخص ؟؟</a:t>
            </a:r>
            <a:endParaRPr lang="en-US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2020209" y="5152879"/>
            <a:ext cx="2330862" cy="16501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/>
              <a:t>سؤال يدور في بالك عن الدرس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5276226" y="2520063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3</a:t>
            </a:r>
            <a:endParaRPr lang="en-US" sz="1350" dirty="0"/>
          </a:p>
        </p:txBody>
      </p:sp>
      <p:sp>
        <p:nvSpPr>
          <p:cNvPr id="14" name="Rectangle 13"/>
          <p:cNvSpPr/>
          <p:nvPr/>
        </p:nvSpPr>
        <p:spPr>
          <a:xfrm>
            <a:off x="2464900" y="2536237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2</a:t>
            </a:r>
            <a:endParaRPr lang="en-US" sz="1350" dirty="0"/>
          </a:p>
        </p:txBody>
      </p:sp>
      <p:sp>
        <p:nvSpPr>
          <p:cNvPr id="15" name="Rectangle 14"/>
          <p:cNvSpPr/>
          <p:nvPr/>
        </p:nvSpPr>
        <p:spPr>
          <a:xfrm>
            <a:off x="5173264" y="4738388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4</a:t>
            </a:r>
            <a:endParaRPr lang="en-US" sz="1350" dirty="0"/>
          </a:p>
        </p:txBody>
      </p:sp>
      <p:sp>
        <p:nvSpPr>
          <p:cNvPr id="16" name="Rectangle 15"/>
          <p:cNvSpPr/>
          <p:nvPr/>
        </p:nvSpPr>
        <p:spPr>
          <a:xfrm>
            <a:off x="2464900" y="4734553"/>
            <a:ext cx="1249536" cy="3379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350" dirty="0"/>
              <a:t>الطالب 1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0325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89916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8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2858" t="16657" r="19321" b="56257"/>
          <a:stretch/>
        </p:blipFill>
        <p:spPr>
          <a:xfrm>
            <a:off x="93383" y="38622"/>
            <a:ext cx="953588" cy="206393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1378</TotalTime>
  <Words>1309</Words>
  <Application>Microsoft Office PowerPoint</Application>
  <PresentationFormat>On-screen Show (4:3)</PresentationFormat>
  <Paragraphs>255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مشربية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asifhammoud1978@gmail.com</cp:lastModifiedBy>
  <cp:revision>72</cp:revision>
  <dcterms:created xsi:type="dcterms:W3CDTF">2016-10-21T10:45:01Z</dcterms:created>
  <dcterms:modified xsi:type="dcterms:W3CDTF">2024-09-05T09:58:14Z</dcterms:modified>
</cp:coreProperties>
</file>