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63" r:id="rId2"/>
    <p:sldId id="269" r:id="rId3"/>
    <p:sldId id="311" r:id="rId4"/>
    <p:sldId id="310" r:id="rId5"/>
    <p:sldId id="257" r:id="rId6"/>
    <p:sldId id="261" r:id="rId7"/>
    <p:sldId id="258" r:id="rId8"/>
    <p:sldId id="285" r:id="rId9"/>
    <p:sldId id="264" r:id="rId10"/>
    <p:sldId id="266" r:id="rId11"/>
    <p:sldId id="286" r:id="rId12"/>
    <p:sldId id="294" r:id="rId13"/>
    <p:sldId id="301" r:id="rId14"/>
    <p:sldId id="267" r:id="rId15"/>
    <p:sldId id="304" r:id="rId16"/>
    <p:sldId id="307" r:id="rId17"/>
    <p:sldId id="270" r:id="rId18"/>
    <p:sldId id="268" r:id="rId19"/>
    <p:sldId id="260" r:id="rId20"/>
    <p:sldId id="308" r:id="rId21"/>
    <p:sldId id="274" r:id="rId22"/>
    <p:sldId id="303" r:id="rId23"/>
    <p:sldId id="302" r:id="rId24"/>
    <p:sldId id="293" r:id="rId25"/>
    <p:sldId id="295" r:id="rId26"/>
    <p:sldId id="296" r:id="rId27"/>
    <p:sldId id="297" r:id="rId28"/>
    <p:sldId id="298" r:id="rId29"/>
    <p:sldId id="299" r:id="rId30"/>
    <p:sldId id="300" r:id="rId31"/>
    <p:sldId id="273" r:id="rId32"/>
    <p:sldId id="272" r:id="rId33"/>
    <p:sldId id="306" r:id="rId34"/>
    <p:sldId id="309" r:id="rId35"/>
    <p:sldId id="256" r:id="rId36"/>
  </p:sldIdLst>
  <p:sldSz cx="9144000" cy="5143500" type="screen16x9"/>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C88B"/>
    <a:srgbClr val="D8AD8C"/>
    <a:srgbClr val="FF856D"/>
    <a:srgbClr val="FF2549"/>
    <a:srgbClr val="003635"/>
    <a:srgbClr val="005856"/>
    <a:srgbClr val="9EFF29"/>
    <a:srgbClr val="007033"/>
    <a:srgbClr val="5EEC3C"/>
    <a:srgbClr val="FE92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35" autoAdjust="0"/>
    <p:restoredTop sz="94660"/>
  </p:normalViewPr>
  <p:slideViewPr>
    <p:cSldViewPr snapToGrid="0">
      <p:cViewPr varScale="1">
        <p:scale>
          <a:sx n="86" d="100"/>
          <a:sy n="86" d="100"/>
        </p:scale>
        <p:origin x="858" y="60"/>
      </p:cViewPr>
      <p:guideLst>
        <p:guide orient="horz" pos="162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fld id="{C8D18E60-4300-4729-A0D7-6AB984C3922D}" type="datetimeFigureOut">
              <a:rPr lang="en-US" smtClean="0"/>
              <a:t>11/14/2025</a:t>
            </a:fld>
            <a:endParaRPr lang="en-US"/>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AF533E96-F078-4B3D-A8F4-F1AF21EBC357}" type="slidenum">
              <a:rPr lang="en-US" smtClean="0"/>
              <a:t>‹#›</a:t>
            </a:fld>
            <a:endParaRPr lang="en-US"/>
          </a:p>
        </p:txBody>
      </p:sp>
    </p:spTree>
    <p:extLst>
      <p:ext uri="{BB962C8B-B14F-4D97-AF65-F5344CB8AC3E}">
        <p14:creationId xmlns:p14="http://schemas.microsoft.com/office/powerpoint/2010/main" val="284430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82470-28E9-61A2-6293-228765E6B3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AC361A6-7F99-21D6-03E6-C15A17514DF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B8778F-8333-9E69-FFBF-F58747FF6C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E76A13A-22ED-8BE3-12C0-EDAEFAFBA63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533E96-F078-4B3D-A8F4-F1AF21EBC35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50341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E92454-889E-36BF-77FD-11728A86D6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7AECC3-BD79-C5A4-DED5-2D13A9BC611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B2AC08E-FB26-8B8A-16EC-65F314C0B2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9A926E-E6AB-0D8F-C376-EE9E8C7C186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533E96-F078-4B3D-A8F4-F1AF21EBC35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82272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F533E96-F078-4B3D-A8F4-F1AF21EBC357}" type="slidenum">
              <a:rPr lang="en-US" smtClean="0"/>
              <a:t>5</a:t>
            </a:fld>
            <a:endParaRPr lang="en-US"/>
          </a:p>
        </p:txBody>
      </p:sp>
    </p:spTree>
    <p:extLst>
      <p:ext uri="{BB962C8B-B14F-4D97-AF65-F5344CB8AC3E}">
        <p14:creationId xmlns:p14="http://schemas.microsoft.com/office/powerpoint/2010/main" val="3848103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F533E96-F078-4B3D-A8F4-F1AF21EBC357}" type="slidenum">
              <a:rPr lang="en-US" smtClean="0"/>
              <a:t>7</a:t>
            </a:fld>
            <a:endParaRPr lang="en-US"/>
          </a:p>
        </p:txBody>
      </p:sp>
    </p:spTree>
    <p:extLst>
      <p:ext uri="{BB962C8B-B14F-4D97-AF65-F5344CB8AC3E}">
        <p14:creationId xmlns:p14="http://schemas.microsoft.com/office/powerpoint/2010/main" val="574607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2D566-55D1-B5DF-CAB7-BBA3EB7BE1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A8A8A6-B211-87FE-6B4B-FB508A6210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ECCE79-B4E8-C17C-7778-2999205DD22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C19728B-8A52-F019-EC8F-0360345D08C3}"/>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7350B06-B074-48FC-8CFD-53D2CD8FB95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35604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7350B06-B074-48FC-8CFD-53D2CD8FB95F}" type="slidenum">
              <a:rPr lang="en-US" smtClean="0"/>
              <a:t>19</a:t>
            </a:fld>
            <a:endParaRPr lang="en-US"/>
          </a:p>
        </p:txBody>
      </p:sp>
    </p:spTree>
    <p:extLst>
      <p:ext uri="{BB962C8B-B14F-4D97-AF65-F5344CB8AC3E}">
        <p14:creationId xmlns:p14="http://schemas.microsoft.com/office/powerpoint/2010/main" val="12845968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8F60F4-FD74-8A34-D033-0AF1A6C4B3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4066D4-5DD0-B0BA-132C-AB6BCEEC09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E4CCF7-E975-4B5C-1147-78BF14429BD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1456084-025F-8B42-2B02-A412797603C0}"/>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7350B06-B074-48FC-8CFD-53D2CD8FB95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08209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4A9DD-F405-EEA6-B9CB-562DBEB800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606132-1632-0F7A-6DA5-962A8D9BDD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C83C8B-72F8-69A5-5055-658003FC1EC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12D9C46-E374-CDD2-2520-CEC6A3D0CD19}"/>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7350B06-B074-48FC-8CFD-53D2CD8FB95F}"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566089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11825" y="1467475"/>
            <a:ext cx="7989723" cy="1423210"/>
          </a:xfrm>
          <a:noFill/>
          <a:effectLst>
            <a:outerShdw blurRad="50800" dist="38100" dir="2700000" algn="tl" rotWithShape="0">
              <a:prstClr val="black">
                <a:alpha val="40000"/>
              </a:prstClr>
            </a:outerShdw>
          </a:effectLst>
        </p:spPr>
        <p:txBody>
          <a:bodyPr>
            <a:normAutofit/>
          </a:bodyPr>
          <a:lstStyle>
            <a:lvl1pPr algn="r">
              <a:defRPr sz="3600">
                <a:solidFill>
                  <a:schemeClr val="bg1"/>
                </a:solidFill>
              </a:defRPr>
            </a:lvl1pPr>
          </a:lstStyle>
          <a:p>
            <a:r>
              <a:rPr lang="en-US" dirty="0"/>
              <a:t>Click to edit </a:t>
            </a:r>
            <a:br>
              <a:rPr lang="en-US" dirty="0"/>
            </a:br>
            <a:r>
              <a:rPr lang="en-US" dirty="0"/>
              <a:t>Master title style</a:t>
            </a:r>
          </a:p>
        </p:txBody>
      </p:sp>
      <p:sp>
        <p:nvSpPr>
          <p:cNvPr id="3" name="Subtitle 2"/>
          <p:cNvSpPr>
            <a:spLocks noGrp="1"/>
          </p:cNvSpPr>
          <p:nvPr>
            <p:ph type="subTitle" idx="1"/>
          </p:nvPr>
        </p:nvSpPr>
        <p:spPr>
          <a:xfrm>
            <a:off x="704454" y="2890693"/>
            <a:ext cx="7975483" cy="685791"/>
          </a:xfrm>
        </p:spPr>
        <p:txBody>
          <a:bodyPr>
            <a:normAutofit/>
          </a:bodyPr>
          <a:lstStyle>
            <a:lvl1pPr marL="0" indent="0" algn="r">
              <a:buNone/>
              <a:defRPr sz="2800" b="0" i="0">
                <a:solidFill>
                  <a:srgbClr val="D8AD8C"/>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a16="http://schemas.microsoft.com/office/drawing/2014/main"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3808475" y="2326213"/>
            <a:ext cx="1463784" cy="526961"/>
          </a:xfrm>
          <a:prstGeom prst="rect">
            <a:avLst/>
          </a:prstGeom>
          <a:noFill/>
          <a:ln>
            <a:no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26842" y="327573"/>
            <a:ext cx="8246070" cy="763526"/>
          </a:xfrm>
        </p:spPr>
        <p:txBody>
          <a:bodyPr>
            <a:normAutofit/>
          </a:bodyPr>
          <a:lstStyle>
            <a:lvl1pPr algn="r">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26843" y="1260987"/>
            <a:ext cx="8246070" cy="3276870"/>
          </a:xfrm>
        </p:spPr>
        <p:txBody>
          <a:bodyPr/>
          <a:lstStyle>
            <a:lvl1pPr algn="l">
              <a:defRPr sz="2800">
                <a:solidFill>
                  <a:schemeClr val="tx1"/>
                </a:solidFill>
              </a:defRPr>
            </a:lvl1pPr>
            <a:lvl2pPr algn="l">
              <a:defRPr>
                <a:solidFill>
                  <a:schemeClr val="tx1"/>
                </a:solidFill>
              </a:defRPr>
            </a:lvl2pPr>
            <a:lvl3pPr algn="l">
              <a:defRPr>
                <a:solidFill>
                  <a:schemeClr val="tx1"/>
                </a:solidFill>
              </a:defRPr>
            </a:lvl3pPr>
            <a:lvl4pPr algn="l">
              <a:defRPr>
                <a:solidFill>
                  <a:schemeClr val="tx1"/>
                </a:solidFill>
              </a:defRPr>
            </a:lvl4pPr>
            <a:lvl5pPr algn="l">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843549" y="465530"/>
            <a:ext cx="6880122" cy="725349"/>
          </a:xfrm>
        </p:spPr>
        <p:txBody>
          <a:bodyPr>
            <a:normAutofit/>
          </a:bodyPr>
          <a:lstStyle>
            <a:lvl1pPr algn="l">
              <a:defRPr sz="360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1843549" y="1229055"/>
            <a:ext cx="6880122" cy="3511061"/>
          </a:xfrm>
        </p:spPr>
        <p:txBody>
          <a:bodyPr/>
          <a:lstStyle>
            <a:lvl1pPr>
              <a:defRPr sz="2800">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11/14/2025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11/14/2025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11/14/2025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25317" y="242147"/>
            <a:ext cx="8093365" cy="763525"/>
          </a:xfrm>
        </p:spPr>
        <p:txBody>
          <a:bodyPr>
            <a:normAutofit/>
          </a:bodyPr>
          <a:lstStyle>
            <a:lvl1pPr algn="r">
              <a:defRPr sz="3600" baseline="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596535"/>
            <a:ext cx="4040188"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2068932"/>
            <a:ext cx="4040188"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596535"/>
            <a:ext cx="4041775"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2068932"/>
            <a:ext cx="4041775"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11/14/2025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11/14/2025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11/14/2025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11/14/2025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a16="http://schemas.microsoft.com/office/drawing/2014/main" id="{11E867DF-3DCA-4725-94F0-F2B6BD747A82}"/>
              </a:ext>
            </a:extLst>
          </p:cNvPr>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49AB20D-9D64-AC84-349C-DF8BE7B0383D}"/>
              </a:ext>
            </a:extLst>
          </p:cNvPr>
          <p:cNvSpPr txBox="1">
            <a:spLocks/>
          </p:cNvSpPr>
          <p:nvPr/>
        </p:nvSpPr>
        <p:spPr>
          <a:xfrm>
            <a:off x="1516566" y="801553"/>
            <a:ext cx="6269456" cy="1364225"/>
          </a:xfrm>
          <a:prstGeom prst="rect">
            <a:avLst/>
          </a:prstGeom>
        </p:spPr>
        <p:txBody>
          <a:bodyPr vert="horz" lIns="91440" tIns="45720" rIns="91440" bIns="45720" rtlCol="0" anchor="ctr">
            <a:normAutofit/>
          </a:bodyPr>
          <a:lstStyle>
            <a:lvl1pPr algn="r" defTabSz="914400" rtl="0" eaLnBrk="1" latinLnBrk="0" hangingPunct="1">
              <a:spcBef>
                <a:spcPct val="0"/>
              </a:spcBef>
              <a:buNone/>
              <a:defRPr sz="3600" kern="1200" baseline="0">
                <a:solidFill>
                  <a:schemeClr val="bg1"/>
                </a:solidFill>
                <a:effectLst>
                  <a:outerShdw blurRad="50800" dist="38100" dir="2700000" algn="tl" rotWithShape="0">
                    <a:prstClr val="black">
                      <a:alpha val="40000"/>
                    </a:prstClr>
                  </a:outerShdw>
                </a:effectLst>
                <a:latin typeface="+mj-lt"/>
                <a:ea typeface="+mj-ea"/>
                <a:cs typeface="+mj-cs"/>
              </a:defRPr>
            </a:lvl1pPr>
          </a:lstStyle>
          <a:p>
            <a:pPr algn="ctr"/>
            <a:r>
              <a:rPr lang="en-US" sz="4000" b="1" dirty="0">
                <a:solidFill>
                  <a:schemeClr val="tx1"/>
                </a:solidFill>
                <a:effectLst/>
                <a:latin typeface="Daytona" panose="020B0604030500040204" pitchFamily="34" charset="0"/>
                <a:cs typeface="Cavolini" panose="03000502040302020204" pitchFamily="66" charset="0"/>
              </a:rPr>
              <a:t>English Writing Exam   </a:t>
            </a:r>
          </a:p>
        </p:txBody>
      </p:sp>
      <p:sp>
        <p:nvSpPr>
          <p:cNvPr id="5" name="TextBox 4">
            <a:extLst>
              <a:ext uri="{FF2B5EF4-FFF2-40B4-BE49-F238E27FC236}">
                <a16:creationId xmlns:a16="http://schemas.microsoft.com/office/drawing/2014/main" id="{02C4F126-F3C9-FDE2-E900-7F44F06B33FD}"/>
              </a:ext>
            </a:extLst>
          </p:cNvPr>
          <p:cNvSpPr txBox="1"/>
          <p:nvPr/>
        </p:nvSpPr>
        <p:spPr>
          <a:xfrm>
            <a:off x="-267629" y="4623948"/>
            <a:ext cx="4239934" cy="434734"/>
          </a:xfrm>
          <a:prstGeom prst="rect">
            <a:avLst/>
          </a:prstGeom>
          <a:noFill/>
        </p:spPr>
        <p:txBody>
          <a:bodyPr wrap="square">
            <a:spAutoFit/>
          </a:bodyPr>
          <a:lstStyle/>
          <a:p>
            <a:pPr algn="ctr" defTabSz="457200">
              <a:lnSpc>
                <a:spcPct val="115000"/>
              </a:lnSpc>
              <a:spcAft>
                <a:spcPts val="1000"/>
              </a:spcAft>
              <a:defRPr/>
            </a:pPr>
            <a:r>
              <a:rPr kumimoji="0" lang="en-US" sz="2000" b="1" i="0" u="none" strike="noStrike" kern="1200" cap="none" spc="0" normalizeH="0" baseline="0" noProof="0" dirty="0">
                <a:ln>
                  <a:noFill/>
                </a:ln>
                <a:solidFill>
                  <a:srgbClr val="C00000"/>
                </a:solidFill>
                <a:effectLst/>
                <a:uLnTx/>
                <a:uFillTx/>
                <a:latin typeface="Congenial" panose="02000503040000020004" pitchFamily="2" charset="0"/>
                <a:ea typeface="MS Mincho" panose="02020609040205080304" pitchFamily="49" charset="-128"/>
                <a:cs typeface="Arial" panose="020B0604020202020204" pitchFamily="34" charset="0"/>
              </a:rPr>
              <a:t>12 ADV - </a:t>
            </a:r>
            <a:r>
              <a:rPr lang="en-US" sz="2000" b="1" dirty="0">
                <a:solidFill>
                  <a:srgbClr val="C00000"/>
                </a:solidFill>
                <a:latin typeface="Congenial" panose="02000503040000020004" pitchFamily="2" charset="0"/>
                <a:ea typeface="MS Mincho" panose="02020609040205080304" pitchFamily="49" charset="-128"/>
                <a:cs typeface="Arial" panose="020B0604020202020204" pitchFamily="34" charset="0"/>
              </a:rPr>
              <a:t>Term1 – 2025/2026</a:t>
            </a:r>
          </a:p>
        </p:txBody>
      </p:sp>
      <p:sp>
        <p:nvSpPr>
          <p:cNvPr id="7" name="TextBox 6">
            <a:extLst>
              <a:ext uri="{FF2B5EF4-FFF2-40B4-BE49-F238E27FC236}">
                <a16:creationId xmlns:a16="http://schemas.microsoft.com/office/drawing/2014/main" id="{B1B196A7-E971-B711-C081-89288CF11186}"/>
              </a:ext>
            </a:extLst>
          </p:cNvPr>
          <p:cNvSpPr txBox="1"/>
          <p:nvPr/>
        </p:nvSpPr>
        <p:spPr>
          <a:xfrm>
            <a:off x="5733099" y="4223838"/>
            <a:ext cx="3216218" cy="40011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1000"/>
              </a:spcAft>
              <a:buClrTx/>
              <a:buSzTx/>
              <a:buFontTx/>
              <a:buNone/>
              <a:tabLst/>
              <a:defRPr/>
            </a:pPr>
            <a:r>
              <a:rPr kumimoji="0" lang="en-US" sz="2000" b="0" i="0" u="none" strike="noStrike" kern="1200" cap="none" spc="0" normalizeH="0" baseline="0" noProof="0" dirty="0">
                <a:ln>
                  <a:noFill/>
                </a:ln>
                <a:solidFill>
                  <a:srgbClr val="C00000"/>
                </a:solidFill>
                <a:effectLst>
                  <a:outerShdw blurRad="50800" dist="38100" dir="2700000" algn="tl" rotWithShape="0">
                    <a:prstClr val="black">
                      <a:alpha val="40000"/>
                    </a:prstClr>
                  </a:outerShdw>
                </a:effectLst>
                <a:uLnTx/>
                <a:uFillTx/>
                <a:latin typeface="Kermit Semibold" panose="020F0502020204030204" pitchFamily="34" charset="0"/>
                <a:ea typeface="ADLaM Display" panose="02010000000000000000" pitchFamily="2" charset="0"/>
                <a:cs typeface="ADLaM Display" panose="02010000000000000000" pitchFamily="2" charset="0"/>
              </a:rPr>
              <a:t>Mr. Ali Hassan </a:t>
            </a:r>
          </a:p>
        </p:txBody>
      </p:sp>
      <p:sp>
        <p:nvSpPr>
          <p:cNvPr id="9" name="TextBox 8">
            <a:extLst>
              <a:ext uri="{FF2B5EF4-FFF2-40B4-BE49-F238E27FC236}">
                <a16:creationId xmlns:a16="http://schemas.microsoft.com/office/drawing/2014/main" id="{5AA32AEB-C28C-658E-B5C1-EA7AD19A07D8}"/>
              </a:ext>
            </a:extLst>
          </p:cNvPr>
          <p:cNvSpPr txBox="1"/>
          <p:nvPr/>
        </p:nvSpPr>
        <p:spPr>
          <a:xfrm>
            <a:off x="4895385" y="4659535"/>
            <a:ext cx="4377455" cy="363561"/>
          </a:xfrm>
          <a:prstGeom prst="rect">
            <a:avLst/>
          </a:prstGeom>
          <a:noFill/>
        </p:spPr>
        <p:txBody>
          <a:bodyPr wrap="square">
            <a:spAutoFit/>
          </a:bodyPr>
          <a:lstStyle/>
          <a:p>
            <a:pPr marL="0" marR="0" lvl="0" indent="0" algn="ctr" defTabSz="457200" rtl="0" eaLnBrk="1" fontAlgn="auto" latinLnBrk="0" hangingPunct="1">
              <a:lnSpc>
                <a:spcPct val="115000"/>
              </a:lnSpc>
              <a:spcBef>
                <a:spcPts val="0"/>
              </a:spcBef>
              <a:spcAft>
                <a:spcPts val="1000"/>
              </a:spcAft>
              <a:buClrTx/>
              <a:buSzTx/>
              <a:buFontTx/>
              <a:buNone/>
              <a:tabLst/>
              <a:defRPr/>
            </a:pPr>
            <a:r>
              <a:rPr kumimoji="0" lang="en-US" sz="1600" b="1" i="0" u="none" strike="noStrike" kern="1200" cap="none" spc="0" normalizeH="0" baseline="0" noProof="0" dirty="0">
                <a:ln>
                  <a:noFill/>
                </a:ln>
                <a:effectLst/>
                <a:uLnTx/>
                <a:uFillTx/>
                <a:latin typeface="Daytona" panose="020B0604030500040204" pitchFamily="34" charset="0"/>
                <a:ea typeface="Times New Roman" panose="02020603050405020304" pitchFamily="18" charset="0"/>
                <a:cs typeface="Cavolini" panose="03000502040302020204" pitchFamily="66" charset="0"/>
              </a:rPr>
              <a:t>Ahmed Khalifa Al Suwaidi School C2&amp;3</a:t>
            </a:r>
            <a:endParaRPr kumimoji="0" lang="en-US" sz="1050" b="0" i="0" u="none" strike="noStrike" kern="1200" cap="none" spc="0" normalizeH="0" baseline="0" noProof="0" dirty="0">
              <a:ln>
                <a:noFill/>
              </a:ln>
              <a:effectLst/>
              <a:uLnTx/>
              <a:uFillTx/>
              <a:latin typeface="Cambria" panose="02040503050406030204" pitchFamily="18" charset="0"/>
              <a:ea typeface="MS Mincho" panose="02020609040205080304" pitchFamily="49" charset="-128"/>
              <a:cs typeface="Arial" panose="020B0604020202020204" pitchFamily="34" charset="0"/>
            </a:endParaRPr>
          </a:p>
        </p:txBody>
      </p:sp>
      <p:pic>
        <p:nvPicPr>
          <p:cNvPr id="10" name="Picture 9">
            <a:extLst>
              <a:ext uri="{FF2B5EF4-FFF2-40B4-BE49-F238E27FC236}">
                <a16:creationId xmlns:a16="http://schemas.microsoft.com/office/drawing/2014/main" id="{CA72EECC-D7C6-2275-E2DF-845E7C113BBA}"/>
              </a:ext>
            </a:extLst>
          </p:cNvPr>
          <p:cNvPicPr>
            <a:picLocks noChangeAspect="1"/>
          </p:cNvPicPr>
          <p:nvPr/>
        </p:nvPicPr>
        <p:blipFill>
          <a:blip r:embed="rId2"/>
          <a:stretch>
            <a:fillRect/>
          </a:stretch>
        </p:blipFill>
        <p:spPr>
          <a:xfrm>
            <a:off x="2803914" y="1795948"/>
            <a:ext cx="3313148" cy="2545999"/>
          </a:xfrm>
          <a:prstGeom prst="rect">
            <a:avLst/>
          </a:prstGeom>
          <a:ln>
            <a:noFill/>
          </a:ln>
          <a:effectLst>
            <a:softEdge rad="112500"/>
          </a:effectLst>
        </p:spPr>
      </p:pic>
    </p:spTree>
    <p:extLst>
      <p:ext uri="{BB962C8B-B14F-4D97-AF65-F5344CB8AC3E}">
        <p14:creationId xmlns:p14="http://schemas.microsoft.com/office/powerpoint/2010/main" val="1202669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56823-F488-F908-DC6D-C46F38B563C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3A4DEB8-0B2D-CEFF-E78F-F1F26B0B717C}"/>
              </a:ext>
            </a:extLst>
          </p:cNvPr>
          <p:cNvSpPr txBox="1"/>
          <p:nvPr/>
        </p:nvSpPr>
        <p:spPr>
          <a:xfrm>
            <a:off x="150182" y="1199592"/>
            <a:ext cx="8670433" cy="503215"/>
          </a:xfrm>
          <a:prstGeom prst="rect">
            <a:avLst/>
          </a:prstGeom>
          <a:noFill/>
        </p:spPr>
        <p:txBody>
          <a:bodyPr wrap="square">
            <a:spAutoFit/>
          </a:bodyPr>
          <a:lstStyle/>
          <a:p>
            <a:pPr lvl="0" indent="-171450" defTabSz="457200">
              <a:lnSpc>
                <a:spcPct val="115000"/>
              </a:lnSpc>
              <a:spcAft>
                <a:spcPts val="1000"/>
              </a:spcAft>
            </a:pPr>
            <a:r>
              <a:rPr lang="en-US" sz="2400" kern="100" dirty="0">
                <a:solidFill>
                  <a:srgbClr val="C00000"/>
                </a:solidFill>
                <a:latin typeface="Congenial" panose="02000503040000020004" pitchFamily="2" charset="0"/>
                <a:ea typeface="Times New Roman" panose="02020603050405020304" pitchFamily="18" charset="0"/>
                <a:cs typeface="Times New Roman" panose="02020603050405020304" pitchFamily="18" charset="0"/>
              </a:rPr>
              <a:t> </a:t>
            </a:r>
            <a:r>
              <a:rPr lang="en-US" sz="2400" kern="100" dirty="0">
                <a:highlight>
                  <a:srgbClr val="F1C88B"/>
                </a:highlight>
                <a:latin typeface="Congenial" panose="02000503040000020004" pitchFamily="2" charset="0"/>
                <a:cs typeface="Times New Roman" panose="02020603050405020304" pitchFamily="18" charset="0"/>
              </a:rPr>
              <a:t>3. Write your answer in your own words</a:t>
            </a:r>
          </a:p>
        </p:txBody>
      </p:sp>
      <p:sp>
        <p:nvSpPr>
          <p:cNvPr id="6" name="TextBox 5">
            <a:extLst>
              <a:ext uri="{FF2B5EF4-FFF2-40B4-BE49-F238E27FC236}">
                <a16:creationId xmlns:a16="http://schemas.microsoft.com/office/drawing/2014/main" id="{A8AF08D3-1D9F-7F2E-73AC-9C6E3693077B}"/>
              </a:ext>
            </a:extLst>
          </p:cNvPr>
          <p:cNvSpPr txBox="1"/>
          <p:nvPr/>
        </p:nvSpPr>
        <p:spPr>
          <a:xfrm>
            <a:off x="150182" y="1702807"/>
            <a:ext cx="7946325" cy="503215"/>
          </a:xfrm>
          <a:prstGeom prst="rect">
            <a:avLst/>
          </a:prstGeom>
          <a:noFill/>
        </p:spPr>
        <p:txBody>
          <a:bodyPr wrap="square">
            <a:spAutoFit/>
          </a:bodyPr>
          <a:lstStyle/>
          <a:p>
            <a:pPr lvl="0" indent="-171450" defTabSz="457200">
              <a:lnSpc>
                <a:spcPct val="115000"/>
              </a:lnSpc>
              <a:spcAft>
                <a:spcPts val="1000"/>
              </a:spcAft>
            </a:pPr>
            <a:r>
              <a:rPr lang="en-US" sz="2400" kern="100" dirty="0">
                <a:solidFill>
                  <a:srgbClr val="C00000"/>
                </a:solidFill>
                <a:latin typeface="Congenial" panose="02000503040000020004" pitchFamily="2" charset="0"/>
                <a:ea typeface="Times New Roman" panose="02020603050405020304" pitchFamily="18" charset="0"/>
                <a:cs typeface="Times New Roman" panose="02020603050405020304" pitchFamily="18" charset="0"/>
              </a:rPr>
              <a:t> </a:t>
            </a:r>
            <a:r>
              <a:rPr lang="en-US" sz="20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You have to </a:t>
            </a:r>
            <a:r>
              <a:rPr lang="en-US" sz="2000"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paraphrase</a:t>
            </a:r>
            <a:r>
              <a:rPr lang="en-US" sz="2000" b="1"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 </a:t>
            </a:r>
            <a:r>
              <a:rPr lang="en-US" sz="20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your answer and write </a:t>
            </a:r>
            <a:r>
              <a:rPr lang="en-US" sz="2000"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4-5</a:t>
            </a:r>
            <a:r>
              <a:rPr lang="en-US" sz="20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 sentences</a:t>
            </a:r>
            <a:endParaRPr lang="en-US" sz="21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853F3F33-6A78-36A6-5DB5-D39EE509CE51}"/>
              </a:ext>
            </a:extLst>
          </p:cNvPr>
          <p:cNvSpPr txBox="1"/>
          <p:nvPr/>
        </p:nvSpPr>
        <p:spPr>
          <a:xfrm>
            <a:off x="358727" y="2206022"/>
            <a:ext cx="8461888" cy="2700739"/>
          </a:xfrm>
          <a:prstGeom prst="rect">
            <a:avLst/>
          </a:prstGeom>
          <a:noFill/>
        </p:spPr>
        <p:txBody>
          <a:bodyPr wrap="square">
            <a:spAutoFit/>
          </a:bodyPr>
          <a:lstStyle/>
          <a:p>
            <a:pPr indent="-171450" defTabSz="457200">
              <a:spcAft>
                <a:spcPts val="1000"/>
              </a:spcAft>
            </a:pPr>
            <a:endParaRPr lang="en-US" sz="100" dirty="0">
              <a:solidFill>
                <a:srgbClr val="002060"/>
              </a:solidFill>
              <a:latin typeface="Congenial SemiBold" panose="02000503040000020004" pitchFamily="2" charset="0"/>
              <a:cs typeface="Times New Roman" panose="02020603050405020304" pitchFamily="18" charset="0"/>
            </a:endParaRPr>
          </a:p>
          <a:p>
            <a:pPr marL="457200" indent="-457200" defTabSz="457200">
              <a:lnSpc>
                <a:spcPct val="150000"/>
              </a:lnSpc>
              <a:spcAft>
                <a:spcPts val="1000"/>
              </a:spcAft>
              <a:buClr>
                <a:srgbClr val="C00000"/>
              </a:buClr>
              <a:buSzPct val="66000"/>
              <a:buFont typeface="Wingdings" panose="05000000000000000000" pitchFamily="2" charset="2"/>
              <a:buChar char="q"/>
              <a:tabLst>
                <a:tab pos="457200" algn="l"/>
              </a:tabLst>
            </a:pPr>
            <a:r>
              <a:rPr lang="en-US" sz="20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Don’t repeat sentences exactly as in the text. Use synonyms or paraphrasing.</a:t>
            </a:r>
          </a:p>
          <a:p>
            <a:pPr defTabSz="457200">
              <a:lnSpc>
                <a:spcPct val="115000"/>
              </a:lnSpc>
              <a:spcAft>
                <a:spcPts val="1000"/>
              </a:spcAft>
              <a:buClr>
                <a:srgbClr val="C00000"/>
              </a:buClr>
              <a:buSzPct val="66000"/>
              <a:tabLst>
                <a:tab pos="457200" algn="l"/>
              </a:tabLst>
            </a:pPr>
            <a:r>
              <a:rPr lang="en-US" sz="2000" u="sng"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For example </a:t>
            </a:r>
            <a:r>
              <a:rPr lang="en-US" sz="20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a:t>
            </a:r>
          </a:p>
          <a:p>
            <a:pPr marL="457200" indent="-457200" defTabSz="457200">
              <a:lnSpc>
                <a:spcPct val="150000"/>
              </a:lnSpc>
              <a:spcAft>
                <a:spcPts val="1000"/>
              </a:spcAft>
              <a:buClr>
                <a:srgbClr val="C00000"/>
              </a:buClr>
              <a:buSzPct val="66000"/>
              <a:buFont typeface="Wingdings" panose="05000000000000000000" pitchFamily="2" charset="2"/>
              <a:buChar char="q"/>
              <a:tabLst>
                <a:tab pos="457200" algn="l"/>
              </a:tabLst>
            </a:pPr>
            <a:r>
              <a:rPr lang="en-US" sz="20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Instead of “public transport is reliable,” say “people can depend on public transportation ”</a:t>
            </a:r>
          </a:p>
        </p:txBody>
      </p:sp>
    </p:spTree>
    <p:extLst>
      <p:ext uri="{BB962C8B-B14F-4D97-AF65-F5344CB8AC3E}">
        <p14:creationId xmlns:p14="http://schemas.microsoft.com/office/powerpoint/2010/main" val="2397548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DB203-9C55-C863-E6EE-4CB0AB907F4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168C474-9B2B-31BE-9425-EA9A8D882CA8}"/>
              </a:ext>
            </a:extLst>
          </p:cNvPr>
          <p:cNvSpPr txBox="1"/>
          <p:nvPr/>
        </p:nvSpPr>
        <p:spPr>
          <a:xfrm>
            <a:off x="150182" y="1199592"/>
            <a:ext cx="8670433" cy="503215"/>
          </a:xfrm>
          <a:prstGeom prst="rect">
            <a:avLst/>
          </a:prstGeom>
          <a:noFill/>
        </p:spPr>
        <p:txBody>
          <a:bodyPr wrap="square">
            <a:spAutoFit/>
          </a:bodyPr>
          <a:lstStyle/>
          <a:p>
            <a:pPr lvl="0" indent="-171450" defTabSz="457200">
              <a:lnSpc>
                <a:spcPct val="115000"/>
              </a:lnSpc>
              <a:spcAft>
                <a:spcPts val="1000"/>
              </a:spcAft>
            </a:pPr>
            <a:r>
              <a:rPr kumimoji="0" lang="en-US" sz="2400" b="0" i="0" u="none" strike="noStrike" kern="100" cap="none" spc="0" normalizeH="0" baseline="0" noProof="0" dirty="0">
                <a:ln>
                  <a:noFill/>
                </a:ln>
                <a:solidFill>
                  <a:srgbClr val="C00000"/>
                </a:solidFill>
                <a:effectLst/>
                <a:uLnTx/>
                <a:uFillTx/>
                <a:latin typeface="Congenial" panose="02000503040000020004" pitchFamily="2" charset="0"/>
                <a:ea typeface="Times New Roman" panose="02020603050405020304" pitchFamily="18" charset="0"/>
                <a:cs typeface="Times New Roman" panose="02020603050405020304" pitchFamily="18" charset="0"/>
              </a:rPr>
              <a:t> </a:t>
            </a:r>
            <a:r>
              <a:rPr lang="en-US" sz="2400" kern="100" dirty="0">
                <a:highlight>
                  <a:srgbClr val="F1C88B"/>
                </a:highlight>
                <a:latin typeface="Congenial" panose="02000503040000020004" pitchFamily="2" charset="0"/>
                <a:cs typeface="Times New Roman" panose="02020603050405020304" pitchFamily="18" charset="0"/>
              </a:rPr>
              <a:t>4. Structure your answer</a:t>
            </a:r>
          </a:p>
        </p:txBody>
      </p:sp>
      <p:sp>
        <p:nvSpPr>
          <p:cNvPr id="7" name="TextBox 6">
            <a:extLst>
              <a:ext uri="{FF2B5EF4-FFF2-40B4-BE49-F238E27FC236}">
                <a16:creationId xmlns:a16="http://schemas.microsoft.com/office/drawing/2014/main" id="{215E9E07-4AD2-4C62-B074-F0FA293AE101}"/>
              </a:ext>
            </a:extLst>
          </p:cNvPr>
          <p:cNvSpPr txBox="1"/>
          <p:nvPr/>
        </p:nvSpPr>
        <p:spPr>
          <a:xfrm>
            <a:off x="358727" y="1903529"/>
            <a:ext cx="8253342" cy="2617511"/>
          </a:xfrm>
          <a:prstGeom prst="rect">
            <a:avLst/>
          </a:prstGeom>
          <a:noFill/>
        </p:spPr>
        <p:txBody>
          <a:bodyPr wrap="square">
            <a:spAutoFit/>
          </a:bodyPr>
          <a:lstStyle/>
          <a:p>
            <a:pPr>
              <a:lnSpc>
                <a:spcPct val="150000"/>
              </a:lnSpc>
              <a:spcAft>
                <a:spcPts val="800"/>
              </a:spcAft>
            </a:pPr>
            <a:r>
              <a:rPr lang="en-US" sz="2000" kern="0" dirty="0">
                <a:latin typeface="Daytona" panose="020B0604030500040204" pitchFamily="34" charset="0"/>
                <a:ea typeface="Times New Roman" panose="02020603050405020304" pitchFamily="18" charset="0"/>
                <a:cs typeface="Times New Roman" panose="02020603050405020304" pitchFamily="18" charset="0"/>
              </a:rPr>
              <a:t>Write </a:t>
            </a:r>
            <a:r>
              <a:rPr lang="en-US" kern="0"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two short paragraphs</a:t>
            </a:r>
            <a:r>
              <a:rPr lang="en-US" sz="2000" kern="0" dirty="0">
                <a:latin typeface="Daytona" panose="020B0604030500040204" pitchFamily="34" charset="0"/>
                <a:ea typeface="Times New Roman" panose="02020603050405020304" pitchFamily="18" charset="0"/>
                <a:cs typeface="Times New Roman" panose="02020603050405020304" pitchFamily="18" charset="0"/>
              </a:rPr>
              <a:t>, one about each city. Each paragraph should include both positive and challenging aspects.</a:t>
            </a:r>
            <a:endParaRPr lang="en-US" sz="2000" kern="100" dirty="0">
              <a:latin typeface="Aptos" panose="020B0004020202020204" pitchFamily="34" charset="0"/>
              <a:ea typeface="Aptos" panose="020B0004020202020204" pitchFamily="34" charset="0"/>
              <a:cs typeface="Arial" panose="020B0604020202020204" pitchFamily="34" charset="0"/>
            </a:endParaRPr>
          </a:p>
          <a:p>
            <a:pPr>
              <a:lnSpc>
                <a:spcPct val="115000"/>
              </a:lnSpc>
              <a:spcAft>
                <a:spcPts val="800"/>
              </a:spcAft>
            </a:pPr>
            <a:endParaRPr lang="en-US" sz="800" kern="0" dirty="0">
              <a:latin typeface="Daytona" panose="020B0604030500040204" pitchFamily="34" charset="0"/>
              <a:ea typeface="Times New Roman" panose="02020603050405020304" pitchFamily="18" charset="0"/>
              <a:cs typeface="Times New Roman" panose="02020603050405020304" pitchFamily="18" charset="0"/>
            </a:endParaRPr>
          </a:p>
          <a:p>
            <a:pPr>
              <a:lnSpc>
                <a:spcPct val="115000"/>
              </a:lnSpc>
              <a:spcAft>
                <a:spcPts val="800"/>
              </a:spcAft>
            </a:pPr>
            <a:r>
              <a:rPr lang="en-US" kern="0" dirty="0">
                <a:solidFill>
                  <a:srgbClr val="0070C0"/>
                </a:solidFill>
                <a:latin typeface="Daytona" panose="020B0604030500040204" pitchFamily="34" charset="0"/>
                <a:ea typeface="Times New Roman" panose="02020603050405020304" pitchFamily="18" charset="0"/>
                <a:cs typeface="Times New Roman" panose="02020603050405020304" pitchFamily="18" charset="0"/>
              </a:rPr>
              <a:t>Example structure</a:t>
            </a:r>
            <a:endParaRPr lang="en-US" kern="100" dirty="0">
              <a:solidFill>
                <a:srgbClr val="0070C0"/>
              </a:solidFill>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kern="0"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Paragraph 1</a:t>
            </a:r>
            <a:r>
              <a:rPr lang="en-US" sz="2000" b="1" kern="0" dirty="0">
                <a:latin typeface="Daytona" panose="020B0604030500040204" pitchFamily="34" charset="0"/>
                <a:ea typeface="Times New Roman" panose="02020603050405020304" pitchFamily="18" charset="0"/>
                <a:cs typeface="Times New Roman" panose="02020603050405020304" pitchFamily="18" charset="0"/>
              </a:rPr>
              <a:t>:</a:t>
            </a:r>
            <a:r>
              <a:rPr lang="en-US" sz="2000" kern="0" dirty="0">
                <a:latin typeface="Daytona" panose="020B0604030500040204" pitchFamily="34" charset="0"/>
                <a:ea typeface="Times New Roman" panose="02020603050405020304" pitchFamily="18" charset="0"/>
                <a:cs typeface="Times New Roman" panose="02020603050405020304" pitchFamily="18" charset="0"/>
              </a:rPr>
              <a:t> Viewpoint about living in Tokyo</a:t>
            </a:r>
            <a:endParaRPr lang="en-US" sz="2000" kern="100" dirty="0">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kern="0"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Paragraph 2</a:t>
            </a:r>
            <a:r>
              <a:rPr lang="en-US" sz="2000" b="1" kern="0" dirty="0">
                <a:latin typeface="Daytona" panose="020B0604030500040204" pitchFamily="34" charset="0"/>
                <a:ea typeface="Times New Roman" panose="02020603050405020304" pitchFamily="18" charset="0"/>
                <a:cs typeface="Times New Roman" panose="02020603050405020304" pitchFamily="18" charset="0"/>
              </a:rPr>
              <a:t>:</a:t>
            </a:r>
            <a:r>
              <a:rPr lang="en-US" sz="2000" kern="0" dirty="0">
                <a:latin typeface="Daytona" panose="020B0604030500040204" pitchFamily="34" charset="0"/>
                <a:ea typeface="Times New Roman" panose="02020603050405020304" pitchFamily="18" charset="0"/>
                <a:cs typeface="Times New Roman" panose="02020603050405020304" pitchFamily="18" charset="0"/>
              </a:rPr>
              <a:t> Viewpoint about living in Dubai</a:t>
            </a:r>
            <a:endParaRPr lang="en-US" sz="2000" kern="100" dirty="0">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090083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106B5-4197-65F8-0462-E8D9A7EEC8D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F4D4E5F-1218-557E-5B17-0C6053FFA11D}"/>
              </a:ext>
            </a:extLst>
          </p:cNvPr>
          <p:cNvSpPr txBox="1"/>
          <p:nvPr/>
        </p:nvSpPr>
        <p:spPr>
          <a:xfrm>
            <a:off x="320596" y="1078773"/>
            <a:ext cx="4588726" cy="503215"/>
          </a:xfrm>
          <a:prstGeom prst="rect">
            <a:avLst/>
          </a:prstGeom>
          <a:noFill/>
        </p:spPr>
        <p:txBody>
          <a:bodyPr wrap="square">
            <a:spAutoFit/>
          </a:bodyPr>
          <a:lstStyle/>
          <a:p>
            <a:pPr marL="0" marR="0" indent="-171450">
              <a:lnSpc>
                <a:spcPct val="115000"/>
              </a:lnSpc>
              <a:spcAft>
                <a:spcPts val="1000"/>
              </a:spcAft>
              <a:buNone/>
            </a:pPr>
            <a:r>
              <a:rPr lang="en-US" sz="2400" kern="100" dirty="0">
                <a:highlight>
                  <a:srgbClr val="F1C88B"/>
                </a:highlight>
                <a:latin typeface="Congenial" panose="02000503040000020004" pitchFamily="2" charset="0"/>
                <a:cs typeface="Times New Roman" panose="02020603050405020304" pitchFamily="18" charset="0"/>
              </a:rPr>
              <a:t>Some helpful phrases to use </a:t>
            </a:r>
          </a:p>
        </p:txBody>
      </p:sp>
      <p:graphicFrame>
        <p:nvGraphicFramePr>
          <p:cNvPr id="6" name="Table 5">
            <a:extLst>
              <a:ext uri="{FF2B5EF4-FFF2-40B4-BE49-F238E27FC236}">
                <a16:creationId xmlns:a16="http://schemas.microsoft.com/office/drawing/2014/main" id="{E0F3E69A-7249-2C6D-B47F-23739826FA0C}"/>
              </a:ext>
            </a:extLst>
          </p:cNvPr>
          <p:cNvGraphicFramePr>
            <a:graphicFrameLocks noGrp="1"/>
          </p:cNvGraphicFramePr>
          <p:nvPr>
            <p:extLst>
              <p:ext uri="{D42A27DB-BD31-4B8C-83A1-F6EECF244321}">
                <p14:modId xmlns:p14="http://schemas.microsoft.com/office/powerpoint/2010/main" val="3884437764"/>
              </p:ext>
            </p:extLst>
          </p:nvPr>
        </p:nvGraphicFramePr>
        <p:xfrm>
          <a:off x="320596" y="1801106"/>
          <a:ext cx="8566926" cy="2987040"/>
        </p:xfrm>
        <a:graphic>
          <a:graphicData uri="http://schemas.openxmlformats.org/drawingml/2006/table">
            <a:tbl>
              <a:tblPr firstRow="1" firstCol="1" bandRow="1"/>
              <a:tblGrid>
                <a:gridCol w="4283463">
                  <a:extLst>
                    <a:ext uri="{9D8B030D-6E8A-4147-A177-3AD203B41FA5}">
                      <a16:colId xmlns:a16="http://schemas.microsoft.com/office/drawing/2014/main" val="2369951394"/>
                    </a:ext>
                  </a:extLst>
                </a:gridCol>
                <a:gridCol w="4283463">
                  <a:extLst>
                    <a:ext uri="{9D8B030D-6E8A-4147-A177-3AD203B41FA5}">
                      <a16:colId xmlns:a16="http://schemas.microsoft.com/office/drawing/2014/main" val="2762196148"/>
                    </a:ext>
                  </a:extLst>
                </a:gridCol>
              </a:tblGrid>
              <a:tr h="1822450">
                <a:tc>
                  <a:txBody>
                    <a:bodyPr/>
                    <a:lstStyle/>
                    <a:p>
                      <a:pPr marL="0" marR="0">
                        <a:lnSpc>
                          <a:spcPct val="100000"/>
                        </a:lnSpc>
                        <a:spcAft>
                          <a:spcPts val="1000"/>
                        </a:spcAft>
                        <a:buNone/>
                      </a:pPr>
                      <a:r>
                        <a:rPr lang="en-US" sz="2000" b="1" dirty="0">
                          <a:solidFill>
                            <a:srgbClr val="C00000"/>
                          </a:solidFill>
                          <a:effectLst/>
                          <a:latin typeface="Segoe UI Emoji" panose="020B0502040204020203" pitchFamily="34" charset="0"/>
                          <a:ea typeface="Times New Roman" panose="02020603050405020304" pitchFamily="18" charset="0"/>
                          <a:cs typeface="Segoe UI Emoji" panose="020B0502040204020203" pitchFamily="34" charset="0"/>
                        </a:rPr>
                        <a:t>💬</a:t>
                      </a:r>
                      <a:r>
                        <a:rPr lang="en-US" sz="2000" b="1" dirty="0">
                          <a:solidFill>
                            <a:srgbClr val="C00000"/>
                          </a:solidFill>
                          <a:effectLst/>
                          <a:latin typeface="Daytona" panose="020B0604030500040204" pitchFamily="34" charset="0"/>
                          <a:ea typeface="Times New Roman" panose="02020603050405020304" pitchFamily="18" charset="0"/>
                          <a:cs typeface="Times New Roman" panose="02020603050405020304" pitchFamily="18" charset="0"/>
                        </a:rPr>
                        <a:t> </a:t>
                      </a:r>
                      <a:r>
                        <a:rPr lang="en-US" sz="2000" kern="100" dirty="0">
                          <a:solidFill>
                            <a:srgbClr val="C00000"/>
                          </a:solidFill>
                          <a:effectLst/>
                          <a:latin typeface="Congenial" panose="02000503040000020004" pitchFamily="2" charset="0"/>
                          <a:ea typeface="Times New Roman" panose="02020603050405020304" pitchFamily="18" charset="0"/>
                          <a:cs typeface="Times New Roman" panose="02020603050405020304" pitchFamily="18" charset="0"/>
                        </a:rPr>
                        <a:t>Starting your answer</a:t>
                      </a:r>
                      <a:endParaRPr lang="en-US" sz="1800" dirty="0">
                        <a:effectLst/>
                        <a:latin typeface="Cambria" panose="02040503050406030204" pitchFamily="18" charset="0"/>
                        <a:ea typeface="MS Mincho" panose="02020609040205080304" pitchFamily="49" charset="-128"/>
                        <a:cs typeface="Arial" panose="020B0604020202020204" pitchFamily="34" charset="0"/>
                      </a:endParaRPr>
                    </a:p>
                    <a:p>
                      <a:pPr marL="342900" marR="0" lvl="0" indent="-342900">
                        <a:lnSpc>
                          <a:spcPct val="100000"/>
                        </a:lnSpc>
                        <a:spcAft>
                          <a:spcPts val="1000"/>
                        </a:spcAft>
                        <a:buSzPts val="1000"/>
                        <a:buFont typeface="Symbol" panose="05050102010706020507" pitchFamily="18" charset="2"/>
                        <a:buChar char=""/>
                        <a:tabLst>
                          <a:tab pos="457200" algn="l"/>
                        </a:tabLst>
                      </a:pPr>
                      <a:r>
                        <a:rPr lang="en-US" sz="1800" dirty="0">
                          <a:effectLst/>
                          <a:latin typeface="Daytona" panose="020B0604030500040204" pitchFamily="34" charset="0"/>
                          <a:ea typeface="Times New Roman" panose="02020603050405020304" pitchFamily="18" charset="0"/>
                          <a:cs typeface="Times New Roman" panose="02020603050405020304" pitchFamily="18" charset="0"/>
                        </a:rPr>
                        <a:t>The text is mainly about…</a:t>
                      </a:r>
                      <a:endParaRPr lang="en-US" sz="1800" dirty="0">
                        <a:effectLst/>
                        <a:latin typeface="Cambria" panose="02040503050406030204" pitchFamily="18" charset="0"/>
                        <a:ea typeface="MS Mincho" panose="02020609040205080304" pitchFamily="49" charset="-128"/>
                        <a:cs typeface="Arial" panose="020B0604020202020204" pitchFamily="34" charset="0"/>
                      </a:endParaRPr>
                    </a:p>
                    <a:p>
                      <a:pPr marL="342900" marR="0" lvl="0" indent="-342900">
                        <a:lnSpc>
                          <a:spcPct val="100000"/>
                        </a:lnSpc>
                        <a:spcAft>
                          <a:spcPts val="1000"/>
                        </a:spcAft>
                        <a:buSzPts val="1000"/>
                        <a:buFont typeface="Symbol" panose="05050102010706020507" pitchFamily="18" charset="2"/>
                        <a:buChar char=""/>
                        <a:tabLst>
                          <a:tab pos="457200" algn="l"/>
                        </a:tabLst>
                      </a:pPr>
                      <a:r>
                        <a:rPr lang="en-US" sz="1800" dirty="0">
                          <a:effectLst/>
                          <a:latin typeface="Daytona" panose="020B0604030500040204" pitchFamily="34" charset="0"/>
                          <a:ea typeface="Times New Roman" panose="02020603050405020304" pitchFamily="18" charset="0"/>
                          <a:cs typeface="Times New Roman" panose="02020603050405020304" pitchFamily="18" charset="0"/>
                        </a:rPr>
                        <a:t>This text discusses…</a:t>
                      </a:r>
                      <a:endParaRPr lang="en-US" sz="1800" dirty="0">
                        <a:effectLst/>
                        <a:latin typeface="Cambria" panose="02040503050406030204" pitchFamily="18" charset="0"/>
                        <a:ea typeface="MS Mincho" panose="02020609040205080304" pitchFamily="49" charset="-128"/>
                        <a:cs typeface="Arial" panose="020B0604020202020204" pitchFamily="34" charset="0"/>
                      </a:endParaRPr>
                    </a:p>
                    <a:p>
                      <a:pPr marL="342900" marR="0" lvl="0" indent="-342900">
                        <a:lnSpc>
                          <a:spcPct val="100000"/>
                        </a:lnSpc>
                        <a:spcAft>
                          <a:spcPts val="1000"/>
                        </a:spcAft>
                        <a:buSzPts val="1000"/>
                        <a:buFont typeface="Symbol" panose="05050102010706020507" pitchFamily="18" charset="2"/>
                        <a:buChar char=""/>
                        <a:tabLst>
                          <a:tab pos="457200" algn="l"/>
                        </a:tabLst>
                      </a:pPr>
                      <a:r>
                        <a:rPr lang="en-US" sz="1800" dirty="0">
                          <a:effectLst/>
                          <a:latin typeface="Daytona" panose="020B0604030500040204" pitchFamily="34" charset="0"/>
                          <a:ea typeface="Times New Roman" panose="02020603050405020304" pitchFamily="18" charset="0"/>
                          <a:cs typeface="Times New Roman" panose="02020603050405020304" pitchFamily="18" charset="0"/>
                        </a:rPr>
                        <a:t>The main idea of the text is that…</a:t>
                      </a:r>
                      <a:endParaRPr lang="en-US" sz="1800" dirty="0">
                        <a:effectLst/>
                        <a:latin typeface="Cambria" panose="02040503050406030204" pitchFamily="18" charset="0"/>
                        <a:ea typeface="MS Mincho" panose="02020609040205080304" pitchFamily="49" charset="-128"/>
                        <a:cs typeface="Arial" panose="020B0604020202020204" pitchFamily="34" charset="0"/>
                      </a:endParaRPr>
                    </a:p>
                    <a:p>
                      <a:pPr marL="342900" marR="0" lvl="0" indent="-342900">
                        <a:lnSpc>
                          <a:spcPct val="100000"/>
                        </a:lnSpc>
                        <a:spcAft>
                          <a:spcPts val="1000"/>
                        </a:spcAft>
                        <a:buSzPts val="1000"/>
                        <a:buFont typeface="Symbol" panose="05050102010706020507" pitchFamily="18" charset="2"/>
                        <a:buChar char=""/>
                        <a:tabLst>
                          <a:tab pos="457200" algn="l"/>
                        </a:tabLst>
                      </a:pPr>
                      <a:r>
                        <a:rPr lang="en-US" sz="1800" dirty="0">
                          <a:effectLst/>
                          <a:latin typeface="Daytona" panose="020B0604030500040204" pitchFamily="34" charset="0"/>
                          <a:ea typeface="Times New Roman" panose="02020603050405020304" pitchFamily="18" charset="0"/>
                          <a:cs typeface="Times New Roman" panose="02020603050405020304" pitchFamily="18" charset="0"/>
                        </a:rPr>
                        <a:t>In this passage, the writer explains…</a:t>
                      </a:r>
                      <a:endParaRPr lang="en-US" sz="1800" dirty="0">
                        <a:effectLst/>
                        <a:latin typeface="Cambria" panose="02040503050406030204" pitchFamily="18" charset="0"/>
                        <a:ea typeface="MS Mincho" panose="02020609040205080304" pitchFamily="49" charset="-128"/>
                        <a:cs typeface="Arial" panose="020B0604020202020204" pitchFamily="34" charset="0"/>
                      </a:endParaRPr>
                    </a:p>
                    <a:p>
                      <a:pPr marL="342900" marR="0" lvl="0" indent="-342900">
                        <a:lnSpc>
                          <a:spcPct val="100000"/>
                        </a:lnSpc>
                        <a:spcAft>
                          <a:spcPts val="1000"/>
                        </a:spcAft>
                        <a:buSzPts val="1000"/>
                        <a:buFont typeface="Symbol" panose="05050102010706020507" pitchFamily="18" charset="2"/>
                        <a:buChar char=""/>
                        <a:tabLst>
                          <a:tab pos="457200" algn="l"/>
                        </a:tabLst>
                      </a:pPr>
                      <a:r>
                        <a:rPr lang="en-US" sz="1800" dirty="0">
                          <a:effectLst/>
                          <a:latin typeface="Daytona" panose="020B0604030500040204" pitchFamily="34" charset="0"/>
                          <a:ea typeface="Times New Roman" panose="02020603050405020304" pitchFamily="18" charset="0"/>
                          <a:cs typeface="Times New Roman" panose="02020603050405020304" pitchFamily="18" charset="0"/>
                        </a:rPr>
                        <a:t>The passage focuses on…</a:t>
                      </a:r>
                      <a:endParaRPr lang="en-US" sz="1800" dirty="0">
                        <a:effectLst/>
                        <a:latin typeface="Cambria" panose="02040503050406030204" pitchFamily="18" charset="0"/>
                        <a:ea typeface="MS Mincho" panose="02020609040205080304" pitchFamily="49" charset="-128"/>
                        <a:cs typeface="Arial" panose="020B0604020202020204" pitchFamily="34" charset="0"/>
                      </a:endParaRPr>
                    </a:p>
                    <a:p>
                      <a:pPr marL="342900" marR="0" lvl="0" indent="-342900">
                        <a:lnSpc>
                          <a:spcPct val="100000"/>
                        </a:lnSpc>
                        <a:spcAft>
                          <a:spcPts val="1000"/>
                        </a:spcAft>
                        <a:buSzPts val="1000"/>
                        <a:buFont typeface="Symbol" panose="05050102010706020507" pitchFamily="18" charset="2"/>
                        <a:buChar char=""/>
                        <a:tabLst>
                          <a:tab pos="457200" algn="l"/>
                        </a:tabLst>
                      </a:pPr>
                      <a:r>
                        <a:rPr lang="en-US" sz="1800" dirty="0">
                          <a:effectLst/>
                          <a:latin typeface="Daytona" panose="020B0604030500040204" pitchFamily="34" charset="0"/>
                          <a:ea typeface="Times New Roman" panose="02020603050405020304" pitchFamily="18" charset="0"/>
                          <a:cs typeface="Times New Roman" panose="02020603050405020304" pitchFamily="18" charset="0"/>
                        </a:rPr>
                        <a:t>The writer talks about…</a:t>
                      </a:r>
                      <a:endParaRPr lang="en-US" sz="1800" dirty="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lnL>
                      <a:noFill/>
                    </a:lnL>
                    <a:lnR>
                      <a:noFill/>
                    </a:lnR>
                    <a:lnT>
                      <a:noFill/>
                    </a:lnT>
                    <a:lnB>
                      <a:noFill/>
                    </a:lnB>
                    <a:noFill/>
                  </a:tcPr>
                </a:tc>
                <a:tc>
                  <a:txBody>
                    <a:bodyPr/>
                    <a:lstStyle/>
                    <a:p>
                      <a:pPr marL="0" marR="0">
                        <a:lnSpc>
                          <a:spcPct val="100000"/>
                        </a:lnSpc>
                        <a:spcAft>
                          <a:spcPts val="1000"/>
                        </a:spcAft>
                        <a:buNone/>
                      </a:pPr>
                      <a:r>
                        <a:rPr lang="en-US" sz="1800" b="1" dirty="0">
                          <a:effectLst/>
                          <a:latin typeface="Segoe UI Emoji" panose="020B0502040204020203" pitchFamily="34" charset="0"/>
                          <a:ea typeface="Times New Roman" panose="02020603050405020304" pitchFamily="18" charset="0"/>
                          <a:cs typeface="Segoe UI Emoji" panose="020B0502040204020203" pitchFamily="34" charset="0"/>
                        </a:rPr>
                        <a:t>🧩</a:t>
                      </a:r>
                      <a:r>
                        <a:rPr lang="en-US" sz="1800" b="1" dirty="0">
                          <a:effectLst/>
                          <a:latin typeface="Daytona" panose="020B0604030500040204" pitchFamily="34" charset="0"/>
                          <a:ea typeface="Times New Roman" panose="02020603050405020304" pitchFamily="18" charset="0"/>
                          <a:cs typeface="Times New Roman" panose="02020603050405020304" pitchFamily="18" charset="0"/>
                        </a:rPr>
                        <a:t> </a:t>
                      </a:r>
                      <a:r>
                        <a:rPr lang="en-US" sz="2000" kern="100" dirty="0">
                          <a:solidFill>
                            <a:srgbClr val="C00000"/>
                          </a:solidFill>
                          <a:effectLst/>
                          <a:latin typeface="Congenial" panose="02000503040000020004" pitchFamily="2" charset="0"/>
                          <a:ea typeface="Times New Roman" panose="02020603050405020304" pitchFamily="18" charset="0"/>
                          <a:cs typeface="Times New Roman" panose="02020603050405020304" pitchFamily="18" charset="0"/>
                        </a:rPr>
                        <a:t>Adding supporting ideas</a:t>
                      </a:r>
                      <a:endParaRPr lang="en-US" sz="1800" dirty="0">
                        <a:effectLst/>
                        <a:latin typeface="Cambria" panose="02040503050406030204" pitchFamily="18" charset="0"/>
                        <a:ea typeface="MS Mincho" panose="02020609040205080304" pitchFamily="49" charset="-128"/>
                        <a:cs typeface="Arial" panose="020B0604020202020204" pitchFamily="34" charset="0"/>
                      </a:endParaRPr>
                    </a:p>
                    <a:p>
                      <a:pPr marL="342900" marR="0" lvl="0" indent="-342900">
                        <a:lnSpc>
                          <a:spcPct val="100000"/>
                        </a:lnSpc>
                        <a:spcAft>
                          <a:spcPts val="1000"/>
                        </a:spcAft>
                        <a:buSzPts val="1000"/>
                        <a:buFont typeface="Symbol" panose="05050102010706020507" pitchFamily="18" charset="2"/>
                        <a:buChar char=""/>
                        <a:tabLst>
                          <a:tab pos="457200" algn="l"/>
                        </a:tabLst>
                      </a:pPr>
                      <a:r>
                        <a:rPr lang="en-US" sz="1800" dirty="0">
                          <a:effectLst/>
                          <a:latin typeface="Daytona" panose="020B0604030500040204" pitchFamily="34" charset="0"/>
                          <a:ea typeface="Times New Roman" panose="02020603050405020304" pitchFamily="18" charset="0"/>
                          <a:cs typeface="Times New Roman" panose="02020603050405020304" pitchFamily="18" charset="0"/>
                        </a:rPr>
                        <a:t>It explains that…</a:t>
                      </a:r>
                      <a:endParaRPr lang="en-US" sz="1800" dirty="0">
                        <a:effectLst/>
                        <a:latin typeface="Cambria" panose="02040503050406030204" pitchFamily="18" charset="0"/>
                        <a:ea typeface="MS Mincho" panose="02020609040205080304" pitchFamily="49" charset="-128"/>
                        <a:cs typeface="Arial" panose="020B0604020202020204" pitchFamily="34" charset="0"/>
                      </a:endParaRPr>
                    </a:p>
                    <a:p>
                      <a:pPr marL="342900" marR="0" lvl="0" indent="-342900">
                        <a:lnSpc>
                          <a:spcPct val="100000"/>
                        </a:lnSpc>
                        <a:spcAft>
                          <a:spcPts val="1000"/>
                        </a:spcAft>
                        <a:buSzPts val="1000"/>
                        <a:buFont typeface="Symbol" panose="05050102010706020507" pitchFamily="18" charset="2"/>
                        <a:buChar char=""/>
                        <a:tabLst>
                          <a:tab pos="457200" algn="l"/>
                        </a:tabLst>
                      </a:pPr>
                      <a:r>
                        <a:rPr lang="en-US" sz="1800" dirty="0">
                          <a:effectLst/>
                          <a:latin typeface="Daytona" panose="020B0604030500040204" pitchFamily="34" charset="0"/>
                          <a:ea typeface="Times New Roman" panose="02020603050405020304" pitchFamily="18" charset="0"/>
                          <a:cs typeface="Times New Roman" panose="02020603050405020304" pitchFamily="18" charset="0"/>
                        </a:rPr>
                        <a:t>It also mentions that…</a:t>
                      </a:r>
                      <a:endParaRPr lang="en-US" sz="1800" dirty="0">
                        <a:effectLst/>
                        <a:latin typeface="Cambria" panose="02040503050406030204" pitchFamily="18" charset="0"/>
                        <a:ea typeface="MS Mincho" panose="02020609040205080304" pitchFamily="49" charset="-128"/>
                        <a:cs typeface="Arial" panose="020B0604020202020204" pitchFamily="34" charset="0"/>
                      </a:endParaRPr>
                    </a:p>
                    <a:p>
                      <a:pPr marL="342900" marR="0" lvl="0" indent="-342900">
                        <a:lnSpc>
                          <a:spcPct val="100000"/>
                        </a:lnSpc>
                        <a:spcAft>
                          <a:spcPts val="1000"/>
                        </a:spcAft>
                        <a:buSzPts val="1000"/>
                        <a:buFont typeface="Symbol" panose="05050102010706020507" pitchFamily="18" charset="2"/>
                        <a:buChar char=""/>
                        <a:tabLst>
                          <a:tab pos="457200" algn="l"/>
                        </a:tabLst>
                      </a:pPr>
                      <a:r>
                        <a:rPr lang="en-US" sz="1800" dirty="0">
                          <a:effectLst/>
                          <a:latin typeface="Daytona" panose="020B0604030500040204" pitchFamily="34" charset="0"/>
                          <a:ea typeface="Times New Roman" panose="02020603050405020304" pitchFamily="18" charset="0"/>
                          <a:cs typeface="Times New Roman" panose="02020603050405020304" pitchFamily="18" charset="0"/>
                        </a:rPr>
                        <a:t>The text gives examples of…</a:t>
                      </a:r>
                      <a:endParaRPr lang="en-US" sz="1800" dirty="0">
                        <a:effectLst/>
                        <a:latin typeface="Cambria" panose="02040503050406030204" pitchFamily="18" charset="0"/>
                        <a:ea typeface="MS Mincho" panose="02020609040205080304" pitchFamily="49" charset="-128"/>
                        <a:cs typeface="Arial" panose="020B0604020202020204" pitchFamily="34" charset="0"/>
                      </a:endParaRPr>
                    </a:p>
                    <a:p>
                      <a:pPr marL="342900" marR="0" lvl="0" indent="-342900">
                        <a:lnSpc>
                          <a:spcPct val="100000"/>
                        </a:lnSpc>
                        <a:spcAft>
                          <a:spcPts val="1000"/>
                        </a:spcAft>
                        <a:buSzPts val="1000"/>
                        <a:buFont typeface="Symbol" panose="05050102010706020507" pitchFamily="18" charset="2"/>
                        <a:buChar char=""/>
                        <a:tabLst>
                          <a:tab pos="457200" algn="l"/>
                        </a:tabLst>
                      </a:pPr>
                      <a:r>
                        <a:rPr lang="en-US" sz="1800" dirty="0">
                          <a:effectLst/>
                          <a:latin typeface="Daytona" panose="020B0604030500040204" pitchFamily="34" charset="0"/>
                          <a:ea typeface="Times New Roman" panose="02020603050405020304" pitchFamily="18" charset="0"/>
                          <a:cs typeface="Times New Roman" panose="02020603050405020304" pitchFamily="18" charset="0"/>
                        </a:rPr>
                        <a:t>The writer describes how…</a:t>
                      </a:r>
                      <a:endParaRPr lang="en-US" sz="1800" dirty="0">
                        <a:effectLst/>
                        <a:latin typeface="Cambria" panose="02040503050406030204" pitchFamily="18" charset="0"/>
                        <a:ea typeface="MS Mincho" panose="02020609040205080304" pitchFamily="49" charset="-128"/>
                        <a:cs typeface="Arial" panose="020B0604020202020204" pitchFamily="34" charset="0"/>
                      </a:endParaRPr>
                    </a:p>
                    <a:p>
                      <a:pPr marL="342900" marR="0" lvl="0" indent="-342900">
                        <a:lnSpc>
                          <a:spcPct val="100000"/>
                        </a:lnSpc>
                        <a:spcAft>
                          <a:spcPts val="1000"/>
                        </a:spcAft>
                        <a:buSzPts val="1000"/>
                        <a:buFont typeface="Symbol" panose="05050102010706020507" pitchFamily="18" charset="2"/>
                        <a:buChar char=""/>
                        <a:tabLst>
                          <a:tab pos="457200" algn="l"/>
                        </a:tabLst>
                      </a:pPr>
                      <a:r>
                        <a:rPr lang="en-US" sz="1800" dirty="0">
                          <a:effectLst/>
                          <a:latin typeface="Daytona" panose="020B0604030500040204" pitchFamily="34" charset="0"/>
                          <a:ea typeface="Times New Roman" panose="02020603050405020304" pitchFamily="18" charset="0"/>
                          <a:cs typeface="Times New Roman" panose="02020603050405020304" pitchFamily="18" charset="0"/>
                        </a:rPr>
                        <a:t>Another important point is that…</a:t>
                      </a:r>
                      <a:endParaRPr lang="en-US" sz="1800" dirty="0">
                        <a:effectLst/>
                        <a:latin typeface="Cambria" panose="02040503050406030204" pitchFamily="18" charset="0"/>
                        <a:ea typeface="MS Mincho" panose="02020609040205080304" pitchFamily="49" charset="-128"/>
                        <a:cs typeface="Arial" panose="020B0604020202020204" pitchFamily="34" charset="0"/>
                      </a:endParaRPr>
                    </a:p>
                    <a:p>
                      <a:pPr marL="342900" marR="0" lvl="0" indent="-342900">
                        <a:lnSpc>
                          <a:spcPct val="100000"/>
                        </a:lnSpc>
                        <a:spcAft>
                          <a:spcPts val="1000"/>
                        </a:spcAft>
                        <a:buSzPts val="1000"/>
                        <a:buFont typeface="Symbol" panose="05050102010706020507" pitchFamily="18" charset="2"/>
                        <a:buChar char=""/>
                        <a:tabLst>
                          <a:tab pos="457200" algn="l"/>
                        </a:tabLst>
                      </a:pPr>
                      <a:r>
                        <a:rPr lang="en-US" sz="1800" dirty="0">
                          <a:effectLst/>
                          <a:latin typeface="Daytona" panose="020B0604030500040204" pitchFamily="34" charset="0"/>
                          <a:ea typeface="Times New Roman" panose="02020603050405020304" pitchFamily="18" charset="0"/>
                          <a:cs typeface="Times New Roman" panose="02020603050405020304" pitchFamily="18" charset="0"/>
                        </a:rPr>
                        <a:t>In addition, the text shows that…</a:t>
                      </a:r>
                      <a:endParaRPr lang="en-US" sz="1800" dirty="0">
                        <a:effectLst/>
                        <a:latin typeface="Cambria" panose="02040503050406030204" pitchFamily="18" charset="0"/>
                        <a:ea typeface="MS Mincho" panose="02020609040205080304" pitchFamily="49" charset="-128"/>
                        <a:cs typeface="Arial" panose="020B0604020202020204" pitchFamily="34" charset="0"/>
                      </a:endParaRPr>
                    </a:p>
                  </a:txBody>
                  <a:tcPr marL="68580" marR="68580" marT="0" marB="0">
                    <a:lnL>
                      <a:noFill/>
                    </a:lnL>
                    <a:lnR>
                      <a:noFill/>
                    </a:lnR>
                    <a:lnT>
                      <a:noFill/>
                    </a:lnT>
                    <a:lnB>
                      <a:noFill/>
                    </a:lnB>
                    <a:noFill/>
                  </a:tcPr>
                </a:tc>
                <a:extLst>
                  <a:ext uri="{0D108BD9-81ED-4DB2-BD59-A6C34878D82A}">
                    <a16:rowId xmlns:a16="http://schemas.microsoft.com/office/drawing/2014/main" val="3180408384"/>
                  </a:ext>
                </a:extLst>
              </a:tr>
            </a:tbl>
          </a:graphicData>
        </a:graphic>
      </p:graphicFrame>
    </p:spTree>
    <p:extLst>
      <p:ext uri="{BB962C8B-B14F-4D97-AF65-F5344CB8AC3E}">
        <p14:creationId xmlns:p14="http://schemas.microsoft.com/office/powerpoint/2010/main" val="260575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A1515-09BA-E8BB-6896-82EF12D969D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145FBA6-7EEE-E361-FB93-E6F0450EBAAE}"/>
              </a:ext>
            </a:extLst>
          </p:cNvPr>
          <p:cNvSpPr txBox="1"/>
          <p:nvPr/>
        </p:nvSpPr>
        <p:spPr>
          <a:xfrm>
            <a:off x="933915" y="1505611"/>
            <a:ext cx="7518710" cy="2709460"/>
          </a:xfrm>
          <a:prstGeom prst="rect">
            <a:avLst/>
          </a:prstGeom>
          <a:noFill/>
        </p:spPr>
        <p:txBody>
          <a:bodyPr wrap="square">
            <a:spAutoFit/>
          </a:bodyPr>
          <a:lstStyle/>
          <a:p>
            <a:pPr marL="0" marR="0" indent="-171450">
              <a:lnSpc>
                <a:spcPct val="115000"/>
              </a:lnSpc>
              <a:spcAft>
                <a:spcPts val="1000"/>
              </a:spcAft>
              <a:buNone/>
            </a:pPr>
            <a:r>
              <a:rPr lang="en-US" sz="1600" b="1" dirty="0">
                <a:effectLst/>
                <a:latin typeface="Segoe UI Emoji" panose="020B0502040204020203" pitchFamily="34" charset="0"/>
                <a:ea typeface="Times New Roman" panose="02020603050405020304" pitchFamily="18" charset="0"/>
                <a:cs typeface="Segoe UI Emoji" panose="020B0502040204020203" pitchFamily="34" charset="0"/>
              </a:rPr>
              <a:t>✍️</a:t>
            </a:r>
            <a:r>
              <a:rPr lang="en-US" sz="1600" b="1" dirty="0">
                <a:effectLst/>
                <a:latin typeface="Daytona" panose="020B0604030500040204" pitchFamily="34" charset="0"/>
                <a:ea typeface="Times New Roman" panose="02020603050405020304" pitchFamily="18" charset="0"/>
                <a:cs typeface="Times New Roman" panose="02020603050405020304" pitchFamily="18" charset="0"/>
              </a:rPr>
              <a:t> </a:t>
            </a:r>
            <a:r>
              <a:rPr lang="en-US" sz="2300" kern="100" dirty="0">
                <a:solidFill>
                  <a:srgbClr val="C00000"/>
                </a:solidFill>
                <a:effectLst/>
                <a:latin typeface="Congenial" panose="02000503040000020004" pitchFamily="2" charset="0"/>
                <a:ea typeface="Times New Roman" panose="02020603050405020304" pitchFamily="18" charset="0"/>
                <a:cs typeface="Times New Roman" panose="02020603050405020304" pitchFamily="18" charset="0"/>
              </a:rPr>
              <a:t>Concluding or summarizing</a:t>
            </a:r>
            <a:endParaRPr lang="en-US" sz="2300" dirty="0">
              <a:effectLst/>
              <a:latin typeface="Cambria" panose="02040503050406030204" pitchFamily="18" charset="0"/>
              <a:ea typeface="MS Mincho" panose="02020609040205080304" pitchFamily="49" charset="-128"/>
              <a:cs typeface="Arial" panose="020B0604020202020204" pitchFamily="34" charset="0"/>
            </a:endParaRPr>
          </a:p>
          <a:p>
            <a:pPr marL="342900" marR="0" lvl="0" indent="-342900">
              <a:lnSpc>
                <a:spcPct val="115000"/>
              </a:lnSpc>
              <a:spcAft>
                <a:spcPts val="1000"/>
              </a:spcAft>
              <a:buSzPts val="1000"/>
              <a:buFont typeface="Symbol" panose="05050102010706020507" pitchFamily="18" charset="2"/>
              <a:buChar char=""/>
              <a:tabLst>
                <a:tab pos="457200" algn="l"/>
              </a:tabLst>
            </a:pPr>
            <a:r>
              <a:rPr lang="en-US" dirty="0">
                <a:effectLst/>
                <a:latin typeface="Daytona" panose="020B0604030500040204" pitchFamily="34" charset="0"/>
                <a:ea typeface="Times New Roman" panose="02020603050405020304" pitchFamily="18" charset="0"/>
                <a:cs typeface="Times New Roman" panose="02020603050405020304" pitchFamily="18" charset="0"/>
              </a:rPr>
              <a:t>Overall, the text suggests that…</a:t>
            </a:r>
            <a:endParaRPr lang="en-US" dirty="0">
              <a:effectLst/>
              <a:latin typeface="Cambria" panose="02040503050406030204" pitchFamily="18" charset="0"/>
              <a:ea typeface="MS Mincho" panose="02020609040205080304" pitchFamily="49" charset="-128"/>
              <a:cs typeface="Arial" panose="020B0604020202020204" pitchFamily="34" charset="0"/>
            </a:endParaRPr>
          </a:p>
          <a:p>
            <a:pPr marL="342900" marR="0" lvl="0" indent="-342900">
              <a:lnSpc>
                <a:spcPct val="115000"/>
              </a:lnSpc>
              <a:spcAft>
                <a:spcPts val="1000"/>
              </a:spcAft>
              <a:buSzPts val="1000"/>
              <a:buFont typeface="Symbol" panose="05050102010706020507" pitchFamily="18" charset="2"/>
              <a:buChar char=""/>
              <a:tabLst>
                <a:tab pos="457200" algn="l"/>
              </a:tabLst>
            </a:pPr>
            <a:r>
              <a:rPr lang="en-US" dirty="0">
                <a:effectLst/>
                <a:latin typeface="Daytona" panose="020B0604030500040204" pitchFamily="34" charset="0"/>
                <a:ea typeface="Times New Roman" panose="02020603050405020304" pitchFamily="18" charset="0"/>
                <a:cs typeface="Times New Roman" panose="02020603050405020304" pitchFamily="18" charset="0"/>
              </a:rPr>
              <a:t>In conclusion, it highlights the importance of…</a:t>
            </a:r>
            <a:endParaRPr lang="en-US" dirty="0">
              <a:effectLst/>
              <a:latin typeface="Cambria" panose="02040503050406030204" pitchFamily="18" charset="0"/>
              <a:ea typeface="MS Mincho" panose="02020609040205080304" pitchFamily="49" charset="-128"/>
              <a:cs typeface="Arial" panose="020B0604020202020204" pitchFamily="34" charset="0"/>
            </a:endParaRPr>
          </a:p>
          <a:p>
            <a:pPr marL="342900" marR="0" lvl="0" indent="-342900">
              <a:lnSpc>
                <a:spcPct val="115000"/>
              </a:lnSpc>
              <a:spcAft>
                <a:spcPts val="1000"/>
              </a:spcAft>
              <a:buSzPts val="1000"/>
              <a:buFont typeface="Symbol" panose="05050102010706020507" pitchFamily="18" charset="2"/>
              <a:buChar char=""/>
              <a:tabLst>
                <a:tab pos="457200" algn="l"/>
              </a:tabLst>
            </a:pPr>
            <a:r>
              <a:rPr lang="en-US" dirty="0">
                <a:effectLst/>
                <a:latin typeface="Daytona" panose="020B0604030500040204" pitchFamily="34" charset="0"/>
                <a:ea typeface="Times New Roman" panose="02020603050405020304" pitchFamily="18" charset="0"/>
                <a:cs typeface="Times New Roman" panose="02020603050405020304" pitchFamily="18" charset="0"/>
              </a:rPr>
              <a:t>The main message is that…</a:t>
            </a:r>
            <a:endParaRPr lang="en-US" dirty="0">
              <a:effectLst/>
              <a:latin typeface="Cambria" panose="02040503050406030204" pitchFamily="18" charset="0"/>
              <a:ea typeface="MS Mincho" panose="02020609040205080304" pitchFamily="49" charset="-128"/>
              <a:cs typeface="Arial" panose="020B0604020202020204" pitchFamily="34" charset="0"/>
            </a:endParaRPr>
          </a:p>
          <a:p>
            <a:pPr marL="342900" marR="0" lvl="0" indent="-342900">
              <a:lnSpc>
                <a:spcPct val="115000"/>
              </a:lnSpc>
              <a:spcAft>
                <a:spcPts val="1000"/>
              </a:spcAft>
              <a:buSzPts val="1000"/>
              <a:buFont typeface="Symbol" panose="05050102010706020507" pitchFamily="18" charset="2"/>
              <a:buChar char=""/>
              <a:tabLst>
                <a:tab pos="457200" algn="l"/>
              </a:tabLst>
            </a:pPr>
            <a:r>
              <a:rPr lang="en-US" dirty="0">
                <a:effectLst/>
                <a:latin typeface="Daytona" panose="020B0604030500040204" pitchFamily="34" charset="0"/>
                <a:ea typeface="Times New Roman" panose="02020603050405020304" pitchFamily="18" charset="0"/>
                <a:cs typeface="Times New Roman" panose="02020603050405020304" pitchFamily="18" charset="0"/>
              </a:rPr>
              <a:t>To sum up, the passage shows that…</a:t>
            </a:r>
            <a:endParaRPr lang="en-US" dirty="0">
              <a:effectLst/>
              <a:latin typeface="Cambria" panose="02040503050406030204" pitchFamily="18" charset="0"/>
              <a:ea typeface="MS Mincho" panose="02020609040205080304" pitchFamily="49" charset="-128"/>
              <a:cs typeface="Arial" panose="020B0604020202020204" pitchFamily="34" charset="0"/>
            </a:endParaRPr>
          </a:p>
          <a:p>
            <a:pPr marL="285750" indent="-285750">
              <a:buFont typeface="Arial" panose="020B0604020202020204" pitchFamily="34" charset="0"/>
              <a:buChar char="•"/>
            </a:pPr>
            <a:r>
              <a:rPr lang="en-US" dirty="0">
                <a:effectLst/>
                <a:latin typeface="Daytona" panose="020B0604030500040204" pitchFamily="34" charset="0"/>
                <a:ea typeface="Times New Roman" panose="02020603050405020304" pitchFamily="18" charset="0"/>
                <a:cs typeface="Times New Roman" panose="02020603050405020304" pitchFamily="18" charset="0"/>
              </a:rPr>
              <a:t>The writer wants readers to understand that…</a:t>
            </a:r>
            <a:endParaRPr lang="en-US" sz="3200" dirty="0"/>
          </a:p>
        </p:txBody>
      </p:sp>
    </p:spTree>
    <p:extLst>
      <p:ext uri="{BB962C8B-B14F-4D97-AF65-F5344CB8AC3E}">
        <p14:creationId xmlns:p14="http://schemas.microsoft.com/office/powerpoint/2010/main" val="1919450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F5F78C-2E35-B607-86B6-DEDF05C0322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C0775F5-FFA8-D462-F4A7-DCAA54FE73DE}"/>
              </a:ext>
            </a:extLst>
          </p:cNvPr>
          <p:cNvSpPr>
            <a:spLocks noGrp="1"/>
          </p:cNvSpPr>
          <p:nvPr>
            <p:ph type="title"/>
          </p:nvPr>
        </p:nvSpPr>
        <p:spPr>
          <a:xfrm>
            <a:off x="110613" y="1141796"/>
            <a:ext cx="2548415" cy="686636"/>
          </a:xfrm>
        </p:spPr>
        <p:txBody>
          <a:bodyPr>
            <a:normAutofit/>
          </a:bodyPr>
          <a:lstStyle/>
          <a:p>
            <a:pPr algn="l"/>
            <a:r>
              <a:rPr lang="en-US" sz="2200" kern="100" dirty="0">
                <a:solidFill>
                  <a:srgbClr val="C00000"/>
                </a:solidFill>
                <a:effectLst/>
                <a:latin typeface="Congenial" panose="02000503040000020004" pitchFamily="2" charset="0"/>
                <a:ea typeface="+mn-ea"/>
                <a:cs typeface="Times New Roman" panose="02020603050405020304" pitchFamily="18" charset="0"/>
              </a:rPr>
              <a:t>Model answer</a:t>
            </a:r>
          </a:p>
        </p:txBody>
      </p:sp>
      <p:sp>
        <p:nvSpPr>
          <p:cNvPr id="3" name="TextBox 2">
            <a:extLst>
              <a:ext uri="{FF2B5EF4-FFF2-40B4-BE49-F238E27FC236}">
                <a16:creationId xmlns:a16="http://schemas.microsoft.com/office/drawing/2014/main" id="{F58C254F-5959-FED6-12FD-4A50FB2F807B}"/>
              </a:ext>
            </a:extLst>
          </p:cNvPr>
          <p:cNvSpPr txBox="1"/>
          <p:nvPr/>
        </p:nvSpPr>
        <p:spPr>
          <a:xfrm>
            <a:off x="110613" y="1694618"/>
            <a:ext cx="8922774" cy="3198953"/>
          </a:xfrm>
          <a:prstGeom prst="rect">
            <a:avLst/>
          </a:prstGeom>
          <a:solidFill>
            <a:schemeClr val="accent1">
              <a:lumMod val="20000"/>
              <a:lumOff val="80000"/>
            </a:schemeClr>
          </a:solidFill>
        </p:spPr>
        <p:txBody>
          <a:bodyPr wrap="square">
            <a:spAutoFit/>
          </a:bodyPr>
          <a:lstStyle/>
          <a:p>
            <a:pPr algn="just" defTabSz="457200">
              <a:lnSpc>
                <a:spcPct val="150000"/>
              </a:lnSpc>
            </a:pPr>
            <a:r>
              <a:rPr lang="en-US" sz="17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Living in Tokyo offers a well-organized and respectful lifestyle where people value harmony, teamwork, and discipline. Daily life is safe and efficient, but the pressure to work long hours and follow strict social rules can make it tiring and limit personal freedom.</a:t>
            </a:r>
          </a:p>
          <a:p>
            <a:pPr algn="just" defTabSz="457200">
              <a:lnSpc>
                <a:spcPct val="150000"/>
              </a:lnSpc>
            </a:pPr>
            <a:r>
              <a:rPr lang="en-US" sz="17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In contrast, Dubai provides a modern and dynamic environment with many opportunities for success. It values cultural diversity and offers comfort and safety, although the fast pace and high expenses can be challenging. </a:t>
            </a:r>
          </a:p>
          <a:p>
            <a:pPr algn="just" defTabSz="457200">
              <a:lnSpc>
                <a:spcPct val="150000"/>
              </a:lnSpc>
            </a:pPr>
            <a:r>
              <a:rPr lang="en-US" sz="17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Both cities show how tradition and progress can exist together in different ways.</a:t>
            </a:r>
          </a:p>
        </p:txBody>
      </p:sp>
    </p:spTree>
    <p:extLst>
      <p:ext uri="{BB962C8B-B14F-4D97-AF65-F5344CB8AC3E}">
        <p14:creationId xmlns:p14="http://schemas.microsoft.com/office/powerpoint/2010/main" val="762006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78E0822-59E9-DDC9-9D86-F900AF4623BC}"/>
              </a:ext>
            </a:extLst>
          </p:cNvPr>
          <p:cNvSpPr txBox="1"/>
          <p:nvPr/>
        </p:nvSpPr>
        <p:spPr>
          <a:xfrm>
            <a:off x="395330" y="2415934"/>
            <a:ext cx="8511938" cy="1131079"/>
          </a:xfrm>
          <a:prstGeom prst="rect">
            <a:avLst/>
          </a:prstGeom>
          <a:solidFill>
            <a:schemeClr val="bg1"/>
          </a:solidFill>
          <a:ln w="28575">
            <a:solidFill>
              <a:sysClr val="windowText" lastClr="000000"/>
            </a:solidFill>
          </a:ln>
        </p:spPr>
        <p:txBody>
          <a:bodyPr wrap="square" rtlCol="0">
            <a:spAutoFit/>
          </a:bodyPr>
          <a:lstStyle/>
          <a:p>
            <a:pPr lvl="0" defTabSz="457200">
              <a:lnSpc>
                <a:spcPct val="200000"/>
              </a:lnSpc>
              <a:defRPr/>
            </a:pPr>
            <a:r>
              <a:rPr lang="en-US" dirty="0">
                <a:solidFill>
                  <a:prstClr val="black"/>
                </a:solidFill>
                <a:latin typeface="Daytona" panose="020B0604030500040204" pitchFamily="34" charset="0"/>
              </a:rPr>
              <a:t>1.1 Read the text. What are the two points of view presented in the text? Write them in your own words. Write at least 4-5 sentences.</a:t>
            </a:r>
          </a:p>
        </p:txBody>
      </p:sp>
      <p:sp>
        <p:nvSpPr>
          <p:cNvPr id="8" name="TextBox 7">
            <a:extLst>
              <a:ext uri="{FF2B5EF4-FFF2-40B4-BE49-F238E27FC236}">
                <a16:creationId xmlns:a16="http://schemas.microsoft.com/office/drawing/2014/main" id="{DD08951B-326C-823B-99CC-9ACD5BF5AE01}"/>
              </a:ext>
            </a:extLst>
          </p:cNvPr>
          <p:cNvSpPr txBox="1"/>
          <p:nvPr/>
        </p:nvSpPr>
        <p:spPr>
          <a:xfrm>
            <a:off x="395330" y="1628077"/>
            <a:ext cx="2241395" cy="461665"/>
          </a:xfrm>
          <a:prstGeom prst="rect">
            <a:avLst/>
          </a:prstGeom>
          <a:noFill/>
        </p:spPr>
        <p:txBody>
          <a:bodyPr wrap="square" rtlCol="0">
            <a:spAutoFit/>
          </a:bodyPr>
          <a:lstStyle/>
          <a:p>
            <a:r>
              <a:rPr lang="en-US" sz="2400" u="sng" dirty="0">
                <a:solidFill>
                  <a:srgbClr val="FF0000"/>
                </a:solidFill>
                <a:latin typeface="Congenial" panose="02000503040000020004" pitchFamily="2" charset="0"/>
              </a:rPr>
              <a:t>Practice </a:t>
            </a:r>
          </a:p>
        </p:txBody>
      </p:sp>
    </p:spTree>
    <p:extLst>
      <p:ext uri="{BB962C8B-B14F-4D97-AF65-F5344CB8AC3E}">
        <p14:creationId xmlns:p14="http://schemas.microsoft.com/office/powerpoint/2010/main" val="3096059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F37AD-9F5B-8780-78B0-AC0DFDCBE1EB}"/>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E32F94D-D5BA-E2FA-0CD9-3139842AE55A}"/>
              </a:ext>
            </a:extLst>
          </p:cNvPr>
          <p:cNvGraphicFramePr>
            <a:graphicFrameLocks noGrp="1"/>
          </p:cNvGraphicFramePr>
          <p:nvPr>
            <p:extLst>
              <p:ext uri="{D42A27DB-BD31-4B8C-83A1-F6EECF244321}">
                <p14:modId xmlns:p14="http://schemas.microsoft.com/office/powerpoint/2010/main" val="3539914998"/>
              </p:ext>
            </p:extLst>
          </p:nvPr>
        </p:nvGraphicFramePr>
        <p:xfrm>
          <a:off x="0" y="0"/>
          <a:ext cx="9144000" cy="5143500"/>
        </p:xfrm>
        <a:graphic>
          <a:graphicData uri="http://schemas.openxmlformats.org/drawingml/2006/table">
            <a:tbl>
              <a:tblPr firstRow="1" firstCol="1" bandRow="1"/>
              <a:tblGrid>
                <a:gridCol w="9144000">
                  <a:extLst>
                    <a:ext uri="{9D8B030D-6E8A-4147-A177-3AD203B41FA5}">
                      <a16:colId xmlns:a16="http://schemas.microsoft.com/office/drawing/2014/main" val="581629949"/>
                    </a:ext>
                  </a:extLst>
                </a:gridCol>
              </a:tblGrid>
              <a:tr h="5143500">
                <a:tc>
                  <a:txBody>
                    <a:bodyPr/>
                    <a:lstStyle/>
                    <a:p>
                      <a:pPr marL="0" marR="0">
                        <a:buNone/>
                      </a:pPr>
                      <a:r>
                        <a:rPr lang="en-US" sz="300" kern="100" dirty="0">
                          <a:effectLst/>
                          <a:latin typeface="Daytona" panose="020B0604030500040204" pitchFamily="34" charset="0"/>
                          <a:ea typeface="Times New Roman" panose="02020603050405020304" pitchFamily="18" charset="0"/>
                        </a:rPr>
                        <a:t> </a:t>
                      </a:r>
                      <a:endParaRPr lang="en-US" sz="1200" kern="100" dirty="0">
                        <a:effectLst/>
                        <a:latin typeface="Aptos" panose="020B0004020202020204" pitchFamily="34" charset="0"/>
                        <a:ea typeface="Times New Roman" panose="02020603050405020304" pitchFamily="18" charset="0"/>
                      </a:endParaRPr>
                    </a:p>
                    <a:p>
                      <a:pPr marL="0" marR="0">
                        <a:lnSpc>
                          <a:spcPct val="150000"/>
                        </a:lnSpc>
                        <a:buNone/>
                      </a:pPr>
                      <a:r>
                        <a:rPr lang="en-US" sz="1400" kern="100" dirty="0">
                          <a:effectLst/>
                          <a:latin typeface="Daytona" panose="020B0604030500040204" pitchFamily="34" charset="0"/>
                          <a:ea typeface="Times New Roman" panose="02020603050405020304" pitchFamily="18" charset="0"/>
                        </a:rPr>
                        <a:t>Living in a city and living in the countryside offer very different lifestyles, each with its own advantages and challenges. </a:t>
                      </a:r>
                    </a:p>
                    <a:p>
                      <a:pPr marL="0" marR="0">
                        <a:lnSpc>
                          <a:spcPct val="150000"/>
                        </a:lnSpc>
                        <a:buNone/>
                      </a:pPr>
                      <a:r>
                        <a:rPr lang="en-US" sz="1400" kern="100" dirty="0">
                          <a:effectLst/>
                          <a:latin typeface="Daytona" panose="020B0604030500040204" pitchFamily="34" charset="0"/>
                          <a:ea typeface="Times New Roman" panose="02020603050405020304" pitchFamily="18" charset="0"/>
                        </a:rPr>
                        <a:t>City life is often exciting and full of opportunities. People can find better jobs, schools, hospitals, and entertainment, which makes cities attractive for those seeking personal or professional growth. Public transport makes it easy to get around without needing a car, and there is always something happening — from concerts and festivals to new restaurants and shopping centres. However, city life can also be stressful. Traffic jams, noise, pollution, and the fast pace of daily routines sometimes make people feel tired, overwhelmed, or disconnected from nature.</a:t>
                      </a:r>
                    </a:p>
                    <a:p>
                      <a:pPr marL="0" marR="0">
                        <a:lnSpc>
                          <a:spcPct val="150000"/>
                        </a:lnSpc>
                        <a:buNone/>
                      </a:pPr>
                      <a:endParaRPr lang="en-US" sz="300" kern="100" dirty="0">
                        <a:effectLst/>
                        <a:latin typeface="Daytona" panose="020B0604030500040204" pitchFamily="34" charset="0"/>
                        <a:ea typeface="Times New Roman" panose="02020603050405020304" pitchFamily="18" charset="0"/>
                      </a:endParaRPr>
                    </a:p>
                    <a:p>
                      <a:pPr marL="0" marR="0">
                        <a:lnSpc>
                          <a:spcPct val="150000"/>
                        </a:lnSpc>
                        <a:buNone/>
                      </a:pPr>
                      <a:r>
                        <a:rPr lang="en-US" sz="1400" kern="100" dirty="0">
                          <a:effectLst/>
                          <a:latin typeface="Daytona" panose="020B0604030500040204" pitchFamily="34" charset="0"/>
                          <a:ea typeface="Times New Roman" panose="02020603050405020304" pitchFamily="18" charset="0"/>
                        </a:rPr>
                        <a:t>The countryside, on the other hand, provides peace, fresh air, and beautiful landscapes. People living in rural areas often enjoy a slower rhythm and develop closer relationships with their neighbours and community. It’s a great place for those who value quiet, space, and a healthy environment. Yet, it can be difficult to find good job opportunities, modern facilities, or quick access to services such as hospitals or large shops. Some people may also feel isolated if they prefer more activities or social events.</a:t>
                      </a:r>
                    </a:p>
                    <a:p>
                      <a:pPr marL="0" marR="0">
                        <a:lnSpc>
                          <a:spcPct val="150000"/>
                        </a:lnSpc>
                        <a:buNone/>
                      </a:pPr>
                      <a:endParaRPr lang="en-US" sz="800" kern="100" dirty="0">
                        <a:effectLst/>
                        <a:latin typeface="Daytona" panose="020B0604030500040204" pitchFamily="34" charset="0"/>
                        <a:ea typeface="Times New Roman" panose="02020603050405020304" pitchFamily="18" charset="0"/>
                      </a:endParaRPr>
                    </a:p>
                    <a:p>
                      <a:pPr marL="0" marR="0">
                        <a:lnSpc>
                          <a:spcPct val="150000"/>
                        </a:lnSpc>
                        <a:buNone/>
                      </a:pPr>
                      <a:r>
                        <a:rPr lang="en-US" sz="1400" kern="100" dirty="0">
                          <a:effectLst/>
                          <a:latin typeface="Daytona" panose="020B0604030500040204" pitchFamily="34" charset="0"/>
                          <a:ea typeface="Times New Roman" panose="02020603050405020304" pitchFamily="18" charset="0"/>
                        </a:rPr>
                        <a:t>Both city and countryside life have their strengths. The best choice depends on what someone values most — excitement and convenience, or calmness and simplicity.</a:t>
                      </a:r>
                      <a:endParaRPr lang="en-US" sz="1400" kern="100" dirty="0">
                        <a:effectLst/>
                        <a:latin typeface="Aptos" panose="020B000402020202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850034809"/>
                  </a:ext>
                </a:extLst>
              </a:tr>
            </a:tbl>
          </a:graphicData>
        </a:graphic>
      </p:graphicFrame>
    </p:spTree>
    <p:extLst>
      <p:ext uri="{BB962C8B-B14F-4D97-AF65-F5344CB8AC3E}">
        <p14:creationId xmlns:p14="http://schemas.microsoft.com/office/powerpoint/2010/main" val="2639068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B96796-E575-47CA-14CF-960E41D4A0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C6375A-846A-580E-2831-2E35F99B56EB}"/>
              </a:ext>
            </a:extLst>
          </p:cNvPr>
          <p:cNvSpPr txBox="1">
            <a:spLocks/>
          </p:cNvSpPr>
          <p:nvPr/>
        </p:nvSpPr>
        <p:spPr>
          <a:xfrm>
            <a:off x="3980986" y="1303544"/>
            <a:ext cx="5163014" cy="2536412"/>
          </a:xfrm>
          <a:prstGeom prst="rect">
            <a:avLst/>
          </a:prstGeom>
          <a:noFill/>
          <a:effectLst>
            <a:outerShdw blurRad="50800" dist="38100" dir="2700000" algn="tl" rotWithShape="0">
              <a:prstClr val="black">
                <a:alpha val="40000"/>
              </a:prstClr>
            </a:outerShdw>
          </a:effectLst>
        </p:spPr>
        <p:txBody>
          <a:bodyPr vert="horz" lIns="91440" tIns="45720" rIns="91440" bIns="45720" rtlCol="0" anchor="ctr">
            <a:normAutofit/>
          </a:bodyPr>
          <a:lstStyle>
            <a:lvl1pPr algn="r" defTabSz="914400" rtl="0" eaLnBrk="1" latinLnBrk="0" hangingPunct="1">
              <a:spcBef>
                <a:spcPct val="0"/>
              </a:spcBef>
              <a:buNone/>
              <a:defRPr sz="3600" kern="1200">
                <a:solidFill>
                  <a:schemeClr val="bg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sng" strike="noStrike" kern="1200" cap="none" spc="0" normalizeH="0" baseline="0" noProof="0" dirty="0">
                <a:ln>
                  <a:noFill/>
                </a:ln>
                <a:effectLst/>
                <a:uLnTx/>
                <a:uFillTx/>
                <a:latin typeface="Congenial SemiBold" panose="02000503040000020004" pitchFamily="2" charset="0"/>
                <a:ea typeface="MS Mincho" panose="02020609040205080304" pitchFamily="49" charset="-128"/>
                <a:cs typeface="Arial" panose="020B0604020202020204" pitchFamily="34" charset="0"/>
              </a:rPr>
              <a:t>Task 2</a:t>
            </a:r>
            <a:r>
              <a:rPr kumimoji="0" lang="en-US" sz="3600" b="0" i="0" u="none" strike="noStrike" kern="1200" cap="none" spc="0" normalizeH="0" baseline="0" noProof="0" dirty="0">
                <a:ln>
                  <a:noFill/>
                </a:ln>
                <a:effectLst/>
                <a:uLnTx/>
                <a:uFillTx/>
                <a:latin typeface="Congenial SemiBold" panose="02000503040000020004" pitchFamily="2" charset="0"/>
                <a:ea typeface="MS Mincho" panose="02020609040205080304" pitchFamily="49" charset="-128"/>
                <a:cs typeface="Arial" panose="020B0604020202020204" pitchFamily="34" charset="0"/>
              </a:rPr>
              <a:t> </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b="0" i="0" u="none" strike="noStrike" kern="1200" cap="none" spc="0" normalizeH="0" baseline="0" noProof="0" dirty="0">
              <a:ln>
                <a:noFill/>
              </a:ln>
              <a:solidFill>
                <a:srgbClr val="FFFF00"/>
              </a:solidFill>
              <a:effectLst/>
              <a:uLnTx/>
              <a:uFillTx/>
              <a:latin typeface="Congenial SemiBold" panose="02000503040000020004" pitchFamily="2" charset="0"/>
              <a:ea typeface="MS Mincho" panose="02020609040205080304" pitchFamily="49" charset="-128"/>
              <a:cs typeface="Arial" panose="020B0604020202020204" pitchFamily="34" charset="0"/>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00" cap="none" spc="0" normalizeH="0" baseline="0" noProof="0" dirty="0">
                <a:ln>
                  <a:noFill/>
                </a:ln>
                <a:solidFill>
                  <a:srgbClr val="FFFF00"/>
                </a:solidFill>
                <a:effectLst/>
                <a:uLnTx/>
                <a:uFillTx/>
                <a:latin typeface="Congenial" panose="02000503040000020004" pitchFamily="2" charset="0"/>
                <a:ea typeface="Times New Roman" panose="02020603050405020304" pitchFamily="18" charset="0"/>
                <a:cs typeface="Times New Roman" panose="02020603050405020304" pitchFamily="18" charset="0"/>
              </a:rPr>
              <a:t>Essay Writing</a:t>
            </a:r>
            <a:endParaRPr kumimoji="0" lang="en-US" sz="4000" b="0" i="0" u="none" strike="noStrike" kern="1200" cap="none" spc="0" normalizeH="0" baseline="0" noProof="0" dirty="0">
              <a:ln>
                <a:noFill/>
              </a:ln>
              <a:solidFill>
                <a:srgbClr val="FFFF00"/>
              </a:solidFill>
              <a:effectLst/>
              <a:uLnTx/>
              <a:uFillTx/>
              <a:latin typeface="Calibri"/>
              <a:ea typeface="+mj-ea"/>
              <a:cs typeface="+mj-cs"/>
            </a:endParaRPr>
          </a:p>
        </p:txBody>
      </p:sp>
    </p:spTree>
    <p:extLst>
      <p:ext uri="{BB962C8B-B14F-4D97-AF65-F5344CB8AC3E}">
        <p14:creationId xmlns:p14="http://schemas.microsoft.com/office/powerpoint/2010/main" val="25024949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07971-484B-0501-8FC3-C412D178E975}"/>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912EF3E5-0173-63B4-4EDB-0538CFF5B2D8}"/>
              </a:ext>
            </a:extLst>
          </p:cNvPr>
          <p:cNvSpPr txBox="1"/>
          <p:nvPr/>
        </p:nvSpPr>
        <p:spPr>
          <a:xfrm>
            <a:off x="267631" y="1574707"/>
            <a:ext cx="1393901" cy="43088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70C0"/>
                </a:solidFill>
                <a:effectLst/>
                <a:uLnTx/>
                <a:uFillTx/>
                <a:latin typeface="Daytona" panose="020B0604030500040204" pitchFamily="34" charset="0"/>
              </a:rPr>
              <a:t>Overview</a:t>
            </a:r>
          </a:p>
        </p:txBody>
      </p:sp>
      <p:sp>
        <p:nvSpPr>
          <p:cNvPr id="4" name="TextBox 3">
            <a:extLst>
              <a:ext uri="{FF2B5EF4-FFF2-40B4-BE49-F238E27FC236}">
                <a16:creationId xmlns:a16="http://schemas.microsoft.com/office/drawing/2014/main" id="{1931F3FD-0374-DF39-4FA7-90BA80865F65}"/>
              </a:ext>
            </a:extLst>
          </p:cNvPr>
          <p:cNvSpPr txBox="1"/>
          <p:nvPr/>
        </p:nvSpPr>
        <p:spPr>
          <a:xfrm>
            <a:off x="354050" y="2161711"/>
            <a:ext cx="8533470" cy="1900520"/>
          </a:xfrm>
          <a:prstGeom prst="rect">
            <a:avLst/>
          </a:prstGeom>
          <a:noFill/>
          <a:ln w="28575">
            <a:solidFill>
              <a:srgbClr val="C00000"/>
            </a:solidFill>
          </a:ln>
        </p:spPr>
        <p:txBody>
          <a:bodyPr wrap="square" rtlCol="0">
            <a:spAutoFit/>
          </a:bodyPr>
          <a:lstStyle>
            <a:defPPr>
              <a:defRPr lang="en-US"/>
            </a:defPPr>
            <a:lvl1pPr>
              <a:lnSpc>
                <a:spcPct val="150000"/>
              </a:lnSpc>
              <a:defRPr sz="2400">
                <a:latin typeface="Daytona" panose="020B0604030500040204" pitchFamily="34" charset="0"/>
              </a:defRPr>
            </a:lvl1pPr>
          </a:lstStyle>
          <a:p>
            <a:pPr lvl="0" algn="just" defTabSz="457200">
              <a:defRPr/>
            </a:pPr>
            <a:r>
              <a:rPr lang="en-US" sz="2000" kern="0" dirty="0">
                <a:solidFill>
                  <a:prstClr val="black"/>
                </a:solidFill>
              </a:rPr>
              <a:t>One question asking them to write a comparative essay in response to the text. Three prompts comparing the points of view, explaining which point of view you agree with (giving reasons) and supporting their choices with evidence from the text in 220 words.  (</a:t>
            </a:r>
            <a:r>
              <a:rPr lang="en-US" sz="2000" kern="0" dirty="0">
                <a:solidFill>
                  <a:srgbClr val="FF0000"/>
                </a:solidFill>
              </a:rPr>
              <a:t>25</a:t>
            </a:r>
            <a:r>
              <a:rPr lang="en-US" sz="2000" kern="0" dirty="0">
                <a:solidFill>
                  <a:prstClr val="black"/>
                </a:solidFill>
              </a:rPr>
              <a:t> marks)</a:t>
            </a:r>
            <a:endParaRPr kumimoji="0" lang="en-US" sz="20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2196035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200ACCE-1427-F154-BED1-700559B2C3F7}"/>
              </a:ext>
            </a:extLst>
          </p:cNvPr>
          <p:cNvSpPr txBox="1"/>
          <p:nvPr/>
        </p:nvSpPr>
        <p:spPr>
          <a:xfrm>
            <a:off x="345205" y="1771138"/>
            <a:ext cx="8586922" cy="3147015"/>
          </a:xfrm>
          <a:prstGeom prst="rect">
            <a:avLst/>
          </a:prstGeom>
          <a:noFill/>
          <a:ln w="28575">
            <a:solidFill>
              <a:srgbClr val="C00000"/>
            </a:solidFill>
          </a:ln>
        </p:spPr>
        <p:txBody>
          <a:bodyPr wrap="square" rtlCol="0">
            <a:spAutoFit/>
          </a:bodyPr>
          <a:lstStyle>
            <a:defPPr>
              <a:defRPr lang="en-US"/>
            </a:defPPr>
            <a:lvl1pPr lvl="0" algn="just" defTabSz="457200">
              <a:lnSpc>
                <a:spcPct val="150000"/>
              </a:lnSpc>
              <a:defRPr sz="2000" kern="0">
                <a:solidFill>
                  <a:prstClr val="black"/>
                </a:solidFill>
                <a:latin typeface="Daytona" panose="020B0604030500040204" pitchFamily="34" charset="0"/>
              </a:defRPr>
            </a:lvl1pPr>
          </a:lstStyle>
          <a:p>
            <a:r>
              <a:rPr lang="en-US" dirty="0"/>
              <a:t>1.2 Read the text again. Now write a comparative essay in which you:</a:t>
            </a:r>
          </a:p>
          <a:p>
            <a:r>
              <a:rPr lang="en-US" dirty="0"/>
              <a:t>• Compare life in Tokyo and Dubai based on the ideas in the text</a:t>
            </a:r>
          </a:p>
          <a:p>
            <a:r>
              <a:rPr lang="en-US" dirty="0"/>
              <a:t>• Explain which lifestyle you would prefer and why</a:t>
            </a:r>
          </a:p>
          <a:p>
            <a:r>
              <a:rPr lang="en-US" dirty="0"/>
              <a:t>• Support your opinion with examples or details from the text</a:t>
            </a:r>
          </a:p>
          <a:p>
            <a:endParaRPr lang="en-US" sz="900" dirty="0"/>
          </a:p>
          <a:p>
            <a:r>
              <a:rPr lang="en-US" dirty="0"/>
              <a:t>Write at least </a:t>
            </a:r>
            <a:r>
              <a:rPr lang="en-US" dirty="0">
                <a:solidFill>
                  <a:srgbClr val="FF0000"/>
                </a:solidFill>
              </a:rPr>
              <a:t>220 </a:t>
            </a:r>
            <a:r>
              <a:rPr lang="en-US" dirty="0"/>
              <a:t>words.</a:t>
            </a:r>
          </a:p>
        </p:txBody>
      </p:sp>
      <p:sp>
        <p:nvSpPr>
          <p:cNvPr id="3" name="TextBox 2">
            <a:extLst>
              <a:ext uri="{FF2B5EF4-FFF2-40B4-BE49-F238E27FC236}">
                <a16:creationId xmlns:a16="http://schemas.microsoft.com/office/drawing/2014/main" id="{80D87106-A9F0-DAFD-4D1E-AEF20433B95A}"/>
              </a:ext>
            </a:extLst>
          </p:cNvPr>
          <p:cNvSpPr txBox="1"/>
          <p:nvPr/>
        </p:nvSpPr>
        <p:spPr>
          <a:xfrm>
            <a:off x="345205" y="1221501"/>
            <a:ext cx="1898495" cy="43088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srgbClr val="0070C0"/>
                </a:solidFill>
                <a:effectLst/>
                <a:uLnTx/>
                <a:uFillTx/>
                <a:latin typeface="Daytona" panose="020B0604030500040204" pitchFamily="34" charset="0"/>
              </a:rPr>
              <a:t>Question</a:t>
            </a:r>
          </a:p>
        </p:txBody>
      </p:sp>
    </p:spTree>
    <p:extLst>
      <p:ext uri="{BB962C8B-B14F-4D97-AF65-F5344CB8AC3E}">
        <p14:creationId xmlns:p14="http://schemas.microsoft.com/office/powerpoint/2010/main" val="109100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4C1DC-02C8-D744-24D2-F93E8C8058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6A39DC-2AA4-CDA8-915A-A2D0B81B5A41}"/>
              </a:ext>
            </a:extLst>
          </p:cNvPr>
          <p:cNvSpPr txBox="1">
            <a:spLocks/>
          </p:cNvSpPr>
          <p:nvPr/>
        </p:nvSpPr>
        <p:spPr>
          <a:xfrm>
            <a:off x="3980986" y="1622993"/>
            <a:ext cx="5163014" cy="2536412"/>
          </a:xfrm>
          <a:prstGeom prst="rect">
            <a:avLst/>
          </a:prstGeom>
          <a:noFill/>
          <a:effectLst>
            <a:outerShdw blurRad="50800" dist="38100" dir="2700000" algn="tl" rotWithShape="0">
              <a:prstClr val="black">
                <a:alpha val="40000"/>
              </a:prstClr>
            </a:outerShdw>
          </a:effectLst>
        </p:spPr>
        <p:txBody>
          <a:bodyPr vert="horz" lIns="91440" tIns="45720" rIns="91440" bIns="45720" rtlCol="0" anchor="ctr">
            <a:normAutofit/>
          </a:bodyPr>
          <a:lstStyle>
            <a:lvl1pPr algn="r" defTabSz="914400" rtl="0" eaLnBrk="1" latinLnBrk="0" hangingPunct="1">
              <a:spcBef>
                <a:spcPct val="0"/>
              </a:spcBef>
              <a:buNone/>
              <a:defRPr sz="3600" kern="1200">
                <a:solidFill>
                  <a:schemeClr val="bg1"/>
                </a:solidFill>
                <a:latin typeface="+mj-lt"/>
                <a:ea typeface="+mj-ea"/>
                <a:cs typeface="+mj-cs"/>
              </a:defRPr>
            </a:lvl1pPr>
          </a:lstStyle>
          <a:p>
            <a:pPr algn="ctr"/>
            <a:r>
              <a:rPr lang="en-US" sz="4000" b="1" dirty="0">
                <a:latin typeface="Congenial SemiBold" panose="02000503040000020004" pitchFamily="2" charset="0"/>
                <a:ea typeface="MS Mincho" panose="02020609040205080304" pitchFamily="49" charset="-128"/>
                <a:cs typeface="Arial" panose="020B0604020202020204" pitchFamily="34" charset="0"/>
              </a:rPr>
              <a:t>Task 1</a:t>
            </a:r>
            <a:r>
              <a:rPr lang="en-US" dirty="0">
                <a:latin typeface="Congenial SemiBold" panose="02000503040000020004" pitchFamily="2" charset="0"/>
                <a:ea typeface="MS Mincho" panose="02020609040205080304" pitchFamily="49" charset="-128"/>
                <a:cs typeface="Arial" panose="020B0604020202020204" pitchFamily="34" charset="0"/>
              </a:rPr>
              <a:t> </a:t>
            </a:r>
          </a:p>
          <a:p>
            <a:pPr algn="l"/>
            <a:endParaRPr lang="en-US" sz="1600" dirty="0">
              <a:solidFill>
                <a:srgbClr val="FFFF00"/>
              </a:solidFill>
              <a:latin typeface="Congenial SemiBold" panose="02000503040000020004" pitchFamily="2" charset="0"/>
              <a:ea typeface="MS Mincho" panose="02020609040205080304" pitchFamily="49" charset="-128"/>
              <a:cs typeface="Arial" panose="020B0604020202020204" pitchFamily="34" charset="0"/>
            </a:endParaRPr>
          </a:p>
          <a:p>
            <a:pPr algn="ctr">
              <a:lnSpc>
                <a:spcPct val="150000"/>
              </a:lnSpc>
            </a:pPr>
            <a:r>
              <a:rPr lang="en-US" b="1" kern="100" dirty="0">
                <a:solidFill>
                  <a:srgbClr val="FFFF00"/>
                </a:solidFill>
                <a:latin typeface="Congenial" panose="02000503040000020004" pitchFamily="2" charset="0"/>
                <a:ea typeface="Times New Roman" panose="02020603050405020304" pitchFamily="18" charset="0"/>
                <a:cs typeface="Times New Roman" panose="02020603050405020304" pitchFamily="18" charset="0"/>
              </a:rPr>
              <a:t>Writing About Two Points of View</a:t>
            </a:r>
            <a:endParaRPr lang="en-US" dirty="0">
              <a:solidFill>
                <a:srgbClr val="FFFF00"/>
              </a:solidFill>
            </a:endParaRPr>
          </a:p>
        </p:txBody>
      </p:sp>
    </p:spTree>
    <p:extLst>
      <p:ext uri="{BB962C8B-B14F-4D97-AF65-F5344CB8AC3E}">
        <p14:creationId xmlns:p14="http://schemas.microsoft.com/office/powerpoint/2010/main" val="30323794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BAFF34-C558-12D8-038E-0ECDAA33A084}"/>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2686ADA0-93D2-D97D-99F5-394322924136}"/>
              </a:ext>
            </a:extLst>
          </p:cNvPr>
          <p:cNvSpPr txBox="1"/>
          <p:nvPr/>
        </p:nvSpPr>
        <p:spPr>
          <a:xfrm>
            <a:off x="0" y="0"/>
            <a:ext cx="9144000" cy="5251438"/>
          </a:xfrm>
          <a:prstGeom prst="rect">
            <a:avLst/>
          </a:prstGeom>
          <a:solidFill>
            <a:schemeClr val="accent1">
              <a:lumMod val="20000"/>
              <a:lumOff val="80000"/>
            </a:schemeClr>
          </a:solidFill>
        </p:spPr>
        <p:txBody>
          <a:bodyPr wrap="square">
            <a:spAutoFit/>
          </a:bodyPr>
          <a:lstStyle/>
          <a:p>
            <a:pPr marL="0" marR="0" lvl="0" indent="0" algn="just" defTabSz="914400" rtl="0" eaLnBrk="1" fontAlgn="auto" latinLnBrk="0" hangingPunct="1">
              <a:lnSpc>
                <a:spcPct val="115000"/>
              </a:lnSpc>
              <a:spcBef>
                <a:spcPts val="0"/>
              </a:spcBef>
              <a:spcAft>
                <a:spcPts val="800"/>
              </a:spcAft>
              <a:buClrTx/>
              <a:buSzTx/>
              <a:buFontTx/>
              <a:buNone/>
              <a:tabLst/>
              <a:defRPr/>
            </a:pPr>
            <a:r>
              <a:rPr kumimoji="0" lang="en-US" sz="1500" b="0" i="0" u="none" strike="noStrike" kern="0" cap="none" spc="0" normalizeH="0" baseline="0" noProof="0" dirty="0">
                <a:ln>
                  <a:noFill/>
                </a:ln>
                <a:solidFill>
                  <a:prstClr val="black"/>
                </a:solidFill>
                <a:effectLst/>
                <a:uLnTx/>
                <a:uFillTx/>
                <a:latin typeface="Daytona" panose="020B0604030500040204" pitchFamily="34" charset="0"/>
                <a:ea typeface="Aptos" panose="020B0004020202020204" pitchFamily="34" charset="0"/>
                <a:cs typeface="Aptos-Bold"/>
              </a:rPr>
              <a:t>Living in Tokyo, Japan offers a fascinating mix of ancient tradition and modern innovation. Many people admire the country’s strong sense of harmony, politeness, and community spirit. Public transport is reliable, streets are clean, and crime rates are low, which makes everyday life feel</a:t>
            </a:r>
            <a:r>
              <a:rPr kumimoji="0" lang="en-US" sz="1500" b="0" i="0" u="none" strike="noStrike" kern="100" cap="none" spc="0" normalizeH="0" baseline="0" noProof="0" dirty="0">
                <a:ln>
                  <a:noFill/>
                </a:ln>
                <a:solidFill>
                  <a:prstClr val="black"/>
                </a:solidFill>
                <a:effectLst/>
                <a:uLnTx/>
                <a:uFillTx/>
                <a:latin typeface="Daytona" panose="020B0604030500040204" pitchFamily="34" charset="0"/>
                <a:ea typeface="Aptos" panose="020B0004020202020204" pitchFamily="34" charset="0"/>
                <a:cs typeface="Arial" panose="020B0604020202020204" pitchFamily="34" charset="0"/>
              </a:rPr>
              <a:t> </a:t>
            </a:r>
            <a:r>
              <a:rPr kumimoji="0" lang="en-US" sz="1500" b="0" i="0" u="none" strike="noStrike" kern="0" cap="none" spc="0" normalizeH="0" baseline="0" noProof="0" dirty="0">
                <a:ln>
                  <a:noFill/>
                </a:ln>
                <a:solidFill>
                  <a:prstClr val="black"/>
                </a:solidFill>
                <a:effectLst/>
                <a:uLnTx/>
                <a:uFillTx/>
                <a:latin typeface="Daytona" panose="020B0604030500040204" pitchFamily="34" charset="0"/>
                <a:ea typeface="Aptos" panose="020B0004020202020204" pitchFamily="34" charset="0"/>
                <a:cs typeface="Aptos-Bold"/>
              </a:rPr>
              <a:t>safe and organised. Residents often say that teamwork, discipline, and attention to detail are highly valued, helping everything run smoothly.</a:t>
            </a:r>
            <a:endParaRPr kumimoji="0" lang="en-US" sz="1500" b="0" i="0" u="none" strike="noStrike" kern="100" cap="none" spc="0" normalizeH="0" baseline="0" noProof="0" dirty="0">
              <a:ln>
                <a:noFill/>
              </a:ln>
              <a:solidFill>
                <a:prstClr val="black"/>
              </a:solidFill>
              <a:effectLst/>
              <a:uLnTx/>
              <a:uFillTx/>
              <a:latin typeface="Daytona" panose="020B060403050004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800"/>
              </a:spcAft>
              <a:buClrTx/>
              <a:buSzTx/>
              <a:buFontTx/>
              <a:buNone/>
              <a:tabLst/>
              <a:defRPr/>
            </a:pPr>
            <a:endParaRPr kumimoji="0" lang="en-US" sz="100" b="0" i="0" u="none" strike="noStrike" kern="0" cap="none" spc="0" normalizeH="0" baseline="0" noProof="0" dirty="0">
              <a:ln>
                <a:noFill/>
              </a:ln>
              <a:solidFill>
                <a:prstClr val="black"/>
              </a:solidFill>
              <a:effectLst/>
              <a:uLnTx/>
              <a:uFillTx/>
              <a:latin typeface="Daytona" panose="020B0604030500040204" pitchFamily="34" charset="0"/>
              <a:ea typeface="Aptos" panose="020B0004020202020204" pitchFamily="34" charset="0"/>
              <a:cs typeface="Aptos-Bold"/>
            </a:endParaRPr>
          </a:p>
          <a:p>
            <a:pPr marL="0" marR="0" lvl="0" indent="0" algn="just" defTabSz="914400" rtl="0" eaLnBrk="1" fontAlgn="auto" latinLnBrk="0" hangingPunct="1">
              <a:lnSpc>
                <a:spcPct val="100000"/>
              </a:lnSpc>
              <a:spcBef>
                <a:spcPts val="0"/>
              </a:spcBef>
              <a:spcAft>
                <a:spcPts val="800"/>
              </a:spcAft>
              <a:buClrTx/>
              <a:buSzTx/>
              <a:buFontTx/>
              <a:buNone/>
              <a:tabLst/>
              <a:defRPr/>
            </a:pPr>
            <a:r>
              <a:rPr kumimoji="0" lang="en-US" sz="1500" b="0" i="0" u="none" strike="noStrike" kern="0" cap="none" spc="0" normalizeH="0" baseline="0" noProof="0" dirty="0">
                <a:ln>
                  <a:noFill/>
                </a:ln>
                <a:solidFill>
                  <a:prstClr val="black"/>
                </a:solidFill>
                <a:effectLst/>
                <a:uLnTx/>
                <a:uFillTx/>
                <a:latin typeface="Daytona" panose="020B0604030500040204" pitchFamily="34" charset="0"/>
                <a:ea typeface="Aptos" panose="020B0004020202020204" pitchFamily="34" charset="0"/>
                <a:cs typeface="Aptos-Bold"/>
              </a:rPr>
              <a:t>However, daily life can also be demanding. The culture expects people to work long hours, show respect in every situation, and follow social rules closely, which can sometimes limit personal freedom. The high cost of living and limited space in large cities may also challenge those who prefer a slower lifestyle or more privacy.</a:t>
            </a:r>
            <a:endParaRPr kumimoji="0" lang="en-US" sz="1500" b="0" i="0" u="none" strike="noStrike" kern="100" cap="none" spc="0" normalizeH="0" baseline="0" noProof="0" dirty="0">
              <a:ln>
                <a:noFill/>
              </a:ln>
              <a:solidFill>
                <a:prstClr val="black"/>
              </a:solidFill>
              <a:effectLst/>
              <a:uLnTx/>
              <a:uFillTx/>
              <a:latin typeface="Daytona" panose="020B0604030500040204" pitchFamily="34" charset="0"/>
              <a:ea typeface="Aptos" panose="020B000402020202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800"/>
              </a:spcAft>
              <a:buClrTx/>
              <a:buSzTx/>
              <a:buFontTx/>
              <a:buNone/>
              <a:tabLst/>
              <a:defRPr/>
            </a:pPr>
            <a:endParaRPr kumimoji="0" lang="en-US" sz="700" b="0" i="0" u="none" strike="noStrike" kern="0" cap="none" spc="0" normalizeH="0" baseline="0" noProof="0" dirty="0">
              <a:ln>
                <a:noFill/>
              </a:ln>
              <a:solidFill>
                <a:prstClr val="black"/>
              </a:solidFill>
              <a:effectLst/>
              <a:uLnTx/>
              <a:uFillTx/>
              <a:latin typeface="Daytona" panose="020B0604030500040204" pitchFamily="34" charset="0"/>
              <a:ea typeface="Aptos" panose="020B0004020202020204" pitchFamily="34" charset="0"/>
              <a:cs typeface="Aptos-Bold"/>
            </a:endParaRPr>
          </a:p>
          <a:p>
            <a:pPr marL="0" marR="0" lvl="0" indent="0" algn="just" defTabSz="914400" rtl="0" eaLnBrk="1" fontAlgn="auto" latinLnBrk="0" hangingPunct="1">
              <a:lnSpc>
                <a:spcPct val="100000"/>
              </a:lnSpc>
              <a:spcBef>
                <a:spcPts val="0"/>
              </a:spcBef>
              <a:spcAft>
                <a:spcPts val="800"/>
              </a:spcAft>
              <a:buClrTx/>
              <a:buSzTx/>
              <a:buFontTx/>
              <a:buNone/>
              <a:tabLst/>
              <a:defRPr/>
            </a:pPr>
            <a:r>
              <a:rPr kumimoji="0" lang="en-US" sz="1500" b="0" i="0" u="none" strike="noStrike" kern="0" cap="none" spc="0" normalizeH="0" baseline="0" noProof="0" dirty="0">
                <a:ln>
                  <a:noFill/>
                </a:ln>
                <a:solidFill>
                  <a:prstClr val="black"/>
                </a:solidFill>
                <a:effectLst/>
                <a:uLnTx/>
                <a:uFillTx/>
                <a:latin typeface="Daytona" panose="020B0604030500040204" pitchFamily="34" charset="0"/>
                <a:ea typeface="Aptos" panose="020B0004020202020204" pitchFamily="34" charset="0"/>
                <a:cs typeface="Aptos-Bold"/>
              </a:rPr>
              <a:t>Dubai, in contrast, attracts people who value ambition, opportunity, and diversity. The city offers tax-free salaries, a strong economy, and a modern lifestyle supported by world-class facilities. Its warm climate and safe environment make it an appealing place for families and professionals alike. Dubai’s multicultural society promotes respect and  coexistence, allowing residents to experience different cultures, traditions, and cuisines every day. While the pace of life can be fast and the cost of living high, many appreciate how Dubai encourages innovation, progress, and success while preserving its cultural values and sense of community.</a:t>
            </a:r>
            <a:endParaRPr kumimoji="0" lang="en-US" sz="1500" b="0" i="0" u="none" strike="noStrike" kern="100" cap="none" spc="0" normalizeH="0" baseline="0" noProof="0" dirty="0">
              <a:ln>
                <a:noFill/>
              </a:ln>
              <a:solidFill>
                <a:prstClr val="black"/>
              </a:solidFill>
              <a:effectLst/>
              <a:uLnTx/>
              <a:uFillTx/>
              <a:latin typeface="Daytona" panose="020B060403050004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800"/>
              </a:spcAft>
              <a:buClrTx/>
              <a:buSzTx/>
              <a:buFontTx/>
              <a:buNone/>
              <a:tabLst/>
              <a:defRPr/>
            </a:pPr>
            <a:endParaRPr kumimoji="0" lang="en-US" sz="600" b="0" i="0" u="none" strike="noStrike" kern="0" cap="none" spc="0" normalizeH="0" baseline="0" noProof="0" dirty="0">
              <a:ln>
                <a:noFill/>
              </a:ln>
              <a:solidFill>
                <a:prstClr val="black"/>
              </a:solidFill>
              <a:effectLst/>
              <a:uLnTx/>
              <a:uFillTx/>
              <a:latin typeface="Daytona" panose="020B0604030500040204" pitchFamily="34" charset="0"/>
              <a:ea typeface="Aptos" panose="020B0004020202020204" pitchFamily="34" charset="0"/>
              <a:cs typeface="Aptos-Bold"/>
            </a:endParaRPr>
          </a:p>
          <a:p>
            <a:pPr marL="0" marR="0" lvl="0" indent="0" algn="l" defTabSz="914400" rtl="0" eaLnBrk="1" fontAlgn="auto" latinLnBrk="0" hangingPunct="1">
              <a:lnSpc>
                <a:spcPct val="100000"/>
              </a:lnSpc>
              <a:spcBef>
                <a:spcPts val="0"/>
              </a:spcBef>
              <a:spcAft>
                <a:spcPts val="800"/>
              </a:spcAft>
              <a:buClrTx/>
              <a:buSzTx/>
              <a:buFontTx/>
              <a:buNone/>
              <a:tabLst/>
              <a:defRPr/>
            </a:pPr>
            <a:r>
              <a:rPr kumimoji="0" lang="en-US" sz="1500" b="0" i="0" u="none" strike="noStrike" kern="0" cap="none" spc="0" normalizeH="0" baseline="0" noProof="0" dirty="0">
                <a:ln>
                  <a:noFill/>
                </a:ln>
                <a:solidFill>
                  <a:prstClr val="black"/>
                </a:solidFill>
                <a:effectLst/>
                <a:uLnTx/>
                <a:uFillTx/>
                <a:latin typeface="Daytona" panose="020B0604030500040204" pitchFamily="34" charset="0"/>
                <a:ea typeface="Aptos" panose="020B0004020202020204" pitchFamily="34" charset="0"/>
                <a:cs typeface="Aptos-Bold"/>
              </a:rPr>
              <a:t>Both Tokyo and Dubai combine tradition with modern life in unique ways, offering rewarding experiences for people with different goals and lifestyles.</a:t>
            </a:r>
            <a:endParaRPr kumimoji="0" lang="en-US" sz="1500" b="0" i="0" u="none" strike="noStrike" kern="100" cap="none" spc="0" normalizeH="0" baseline="0" noProof="0" dirty="0">
              <a:ln>
                <a:noFill/>
              </a:ln>
              <a:solidFill>
                <a:prstClr val="black"/>
              </a:solidFill>
              <a:effectLst/>
              <a:uLnTx/>
              <a:uFillTx/>
              <a:latin typeface="Daytona" panose="020B0604030500040204" pitchFamily="34" charset="0"/>
              <a:ea typeface="Aptos" panose="020B0004020202020204" pitchFamily="34" charset="0"/>
              <a:cs typeface="Arial" panose="020B0604020202020204" pitchFamily="34" charset="0"/>
            </a:endParaRPr>
          </a:p>
        </p:txBody>
      </p:sp>
      <p:cxnSp>
        <p:nvCxnSpPr>
          <p:cNvPr id="32" name="Straight Connector 31">
            <a:extLst>
              <a:ext uri="{FF2B5EF4-FFF2-40B4-BE49-F238E27FC236}">
                <a16:creationId xmlns:a16="http://schemas.microsoft.com/office/drawing/2014/main" id="{25B04929-80C4-E522-CCD6-4450644B90A2}"/>
              </a:ext>
            </a:extLst>
          </p:cNvPr>
          <p:cNvCxnSpPr>
            <a:cxnSpLocks/>
          </p:cNvCxnSpPr>
          <p:nvPr/>
        </p:nvCxnSpPr>
        <p:spPr>
          <a:xfrm>
            <a:off x="2771078" y="5441332"/>
            <a:ext cx="2403088"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8435084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1EA16-2AE2-4AA2-4374-AF05450446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DDA1DC-319D-78E9-7656-FEF62A5653FC}"/>
              </a:ext>
            </a:extLst>
          </p:cNvPr>
          <p:cNvSpPr>
            <a:spLocks noGrp="1"/>
          </p:cNvSpPr>
          <p:nvPr>
            <p:ph type="title"/>
          </p:nvPr>
        </p:nvSpPr>
        <p:spPr>
          <a:xfrm>
            <a:off x="1237785" y="2036491"/>
            <a:ext cx="7047571" cy="1070517"/>
          </a:xfrm>
        </p:spPr>
        <p:txBody>
          <a:bodyPr>
            <a:normAutofit/>
          </a:bodyPr>
          <a:lstStyle/>
          <a:p>
            <a:pPr algn="ctr"/>
            <a:r>
              <a:rPr lang="en-US" dirty="0">
                <a:solidFill>
                  <a:schemeClr val="tx1"/>
                </a:solidFill>
                <a:effectLst/>
                <a:highlight>
                  <a:srgbClr val="F1C88B"/>
                </a:highlight>
                <a:latin typeface="Kermit Semibold" panose="020F0502020204030204" pitchFamily="34" charset="0"/>
                <a:ea typeface="ADLaM Display" panose="02010000000000000000" pitchFamily="2" charset="0"/>
                <a:cs typeface="ADLaM Display" panose="02010000000000000000" pitchFamily="2" charset="0"/>
              </a:rPr>
              <a:t>How to answer this question</a:t>
            </a:r>
          </a:p>
        </p:txBody>
      </p:sp>
    </p:spTree>
    <p:extLst>
      <p:ext uri="{BB962C8B-B14F-4D97-AF65-F5344CB8AC3E}">
        <p14:creationId xmlns:p14="http://schemas.microsoft.com/office/powerpoint/2010/main" val="2986478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CE198E-90CF-288F-B1B3-5F74492E56EC}"/>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988D74F-D258-1FFA-926E-36099C3DE9E5}"/>
              </a:ext>
            </a:extLst>
          </p:cNvPr>
          <p:cNvSpPr txBox="1"/>
          <p:nvPr/>
        </p:nvSpPr>
        <p:spPr>
          <a:xfrm>
            <a:off x="579861" y="1401437"/>
            <a:ext cx="8173845" cy="2563651"/>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Segoe UI Emoji" panose="020B0502040204020203" pitchFamily="34" charset="0"/>
                <a:ea typeface="Times New Roman" panose="02020603050405020304" pitchFamily="18" charset="0"/>
                <a:cs typeface="Segoe UI Emoji" panose="020B0502040204020203" pitchFamily="34" charset="0"/>
              </a:rPr>
              <a:t>✏️ </a:t>
            </a:r>
            <a:r>
              <a:rPr kumimoji="0" lang="en-US" sz="2400" b="0" i="0" u="none" strike="noStrike" kern="100" cap="none" spc="0" normalizeH="0" baseline="0" noProof="0" dirty="0">
                <a:ln>
                  <a:noFill/>
                </a:ln>
                <a:solidFill>
                  <a:prstClr val="black"/>
                </a:solidFill>
                <a:effectLst/>
                <a:highlight>
                  <a:srgbClr val="F1C88B"/>
                </a:highlight>
                <a:uLnTx/>
                <a:uFillTx/>
                <a:latin typeface="Congenial" panose="02000503040000020004" pitchFamily="2" charset="0"/>
                <a:ea typeface="+mn-ea"/>
                <a:cs typeface="Times New Roman" panose="02020603050405020304" pitchFamily="18" charset="0"/>
              </a:rPr>
              <a:t>Step 1 – Understand the task</a:t>
            </a:r>
          </a:p>
          <a:p>
            <a:pPr marL="0" marR="0" lvl="0" indent="0" algn="l" defTabSz="914400" rtl="0" eaLnBrk="1" fontAlgn="auto" latinLnBrk="0" hangingPunct="1">
              <a:lnSpc>
                <a:spcPct val="115000"/>
              </a:lnSpc>
              <a:spcBef>
                <a:spcPts val="0"/>
              </a:spcBef>
              <a:spcAft>
                <a:spcPts val="800"/>
              </a:spcAft>
              <a:buClrTx/>
              <a:buSzTx/>
              <a:buFontTx/>
              <a:buNone/>
              <a:tabLst/>
              <a:defRPr/>
            </a:pPr>
            <a:endParaRPr kumimoji="0" lang="en-US" sz="2400" b="0" i="0" u="none" strike="noStrike" kern="100" cap="none" spc="0" normalizeH="0" baseline="0" noProof="0" dirty="0">
              <a:ln>
                <a:noFill/>
              </a:ln>
              <a:solidFill>
                <a:prstClr val="black"/>
              </a:solidFill>
              <a:effectLst/>
              <a:highlight>
                <a:srgbClr val="F1C88B"/>
              </a:highlight>
              <a:uLnTx/>
              <a:uFillTx/>
              <a:latin typeface="Congenial" panose="02000503040000020004" pitchFamily="2" charset="0"/>
              <a:ea typeface="+mn-ea"/>
              <a:cs typeface="Times New Roman" panose="02020603050405020304" pitchFamily="18" charset="0"/>
            </a:endParaRPr>
          </a:p>
          <a:p>
            <a:pPr marL="342900" marR="0" lvl="0" indent="-342900" algn="l" defTabSz="914400" rtl="0" eaLnBrk="1" fontAlgn="auto" latinLnBrk="0" hangingPunct="1">
              <a:lnSpc>
                <a:spcPct val="150000"/>
              </a:lnSpc>
              <a:spcBef>
                <a:spcPts val="0"/>
              </a:spcBef>
              <a:spcAft>
                <a:spcPts val="800"/>
              </a:spcAft>
              <a:buClrTx/>
              <a:buSzTx/>
              <a:buFont typeface="+mj-lt"/>
              <a:buAutoNum type="arabicPeriod"/>
              <a:tabLst>
                <a:tab pos="457200" algn="l"/>
              </a:tabLst>
              <a:defRPr/>
            </a:pPr>
            <a:r>
              <a:rPr kumimoji="0" lang="en-US" b="0" i="0" u="none" strike="noStrike" kern="0" cap="none" spc="0" normalizeH="0" baseline="0" noProof="0" dirty="0">
                <a:ln>
                  <a:noFill/>
                </a:ln>
                <a:solidFill>
                  <a:srgbClr val="FF0000"/>
                </a:solidFill>
                <a:effectLst/>
                <a:uLnTx/>
                <a:uFillTx/>
                <a:latin typeface="Daytona" panose="020B0604030500040204" pitchFamily="34" charset="0"/>
                <a:ea typeface="Times New Roman" panose="02020603050405020304" pitchFamily="18" charset="0"/>
                <a:cs typeface="Times New Roman" panose="02020603050405020304" pitchFamily="18" charset="0"/>
              </a:rPr>
              <a:t>Compare</a:t>
            </a:r>
            <a:r>
              <a:rPr kumimoji="0" lang="en-US"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 life in Tokyo and Dubai (based on the text)</a:t>
            </a:r>
            <a:endParaRPr kumimoji="0" lang="en-US"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Tx/>
              <a:buSzTx/>
              <a:buFont typeface="+mj-lt"/>
              <a:buAutoNum type="arabicPeriod"/>
              <a:tabLst>
                <a:tab pos="457200" algn="l"/>
              </a:tabLst>
              <a:defRPr/>
            </a:pPr>
            <a:r>
              <a:rPr kumimoji="0" lang="en-US" b="0" i="0" u="none" strike="noStrike" kern="0" cap="none" spc="0" normalizeH="0" baseline="0" noProof="0" dirty="0">
                <a:ln>
                  <a:noFill/>
                </a:ln>
                <a:solidFill>
                  <a:srgbClr val="FF0000"/>
                </a:solidFill>
                <a:effectLst/>
                <a:uLnTx/>
                <a:uFillTx/>
                <a:latin typeface="Daytona" panose="020B0604030500040204" pitchFamily="34" charset="0"/>
                <a:ea typeface="Times New Roman" panose="02020603050405020304" pitchFamily="18" charset="0"/>
                <a:cs typeface="Times New Roman" panose="02020603050405020304" pitchFamily="18" charset="0"/>
              </a:rPr>
              <a:t>Give your opinion </a:t>
            </a:r>
            <a:r>
              <a:rPr kumimoji="0" lang="en-US"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 which city’s lifestyle you prefer</a:t>
            </a:r>
            <a:endParaRPr kumimoji="0" lang="en-US"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Tx/>
              <a:buSzTx/>
              <a:buFont typeface="+mj-lt"/>
              <a:buAutoNum type="arabicPeriod"/>
              <a:tabLst>
                <a:tab pos="457200" algn="l"/>
              </a:tabLst>
              <a:defRPr/>
            </a:pPr>
            <a:r>
              <a:rPr kumimoji="0" lang="en-US" b="0" i="0" u="none" strike="noStrike" kern="0" cap="none" spc="0" normalizeH="0" baseline="0" noProof="0" dirty="0">
                <a:ln>
                  <a:noFill/>
                </a:ln>
                <a:solidFill>
                  <a:srgbClr val="FF0000"/>
                </a:solidFill>
                <a:effectLst/>
                <a:uLnTx/>
                <a:uFillTx/>
                <a:latin typeface="Daytona" panose="020B0604030500040204" pitchFamily="34" charset="0"/>
                <a:ea typeface="Times New Roman" panose="02020603050405020304" pitchFamily="18" charset="0"/>
                <a:cs typeface="Times New Roman" panose="02020603050405020304" pitchFamily="18" charset="0"/>
              </a:rPr>
              <a:t>Support</a:t>
            </a:r>
            <a:r>
              <a:rPr kumimoji="0" lang="en-US"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 your opinion with examples or details from the text</a:t>
            </a:r>
            <a:endParaRPr kumimoji="0" lang="en-US"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6194105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21A61-D4E2-1DB0-72BD-7DFC3D4DAF7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7179A63-57DD-3D6E-64BB-D61223DA2C68}"/>
              </a:ext>
            </a:extLst>
          </p:cNvPr>
          <p:cNvSpPr txBox="1"/>
          <p:nvPr/>
        </p:nvSpPr>
        <p:spPr>
          <a:xfrm>
            <a:off x="613317" y="1290762"/>
            <a:ext cx="8218449" cy="3470309"/>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800" b="1" i="0" u="none" strike="noStrike" kern="0" cap="none" spc="0" normalizeH="0" baseline="0" noProof="0" dirty="0">
                <a:ln>
                  <a:noFill/>
                </a:ln>
                <a:solidFill>
                  <a:prstClr val="black"/>
                </a:solidFill>
                <a:effectLst/>
                <a:uLnTx/>
                <a:uFillTx/>
                <a:latin typeface="Segoe UI Emoji" panose="020B0502040204020203" pitchFamily="34" charset="0"/>
                <a:ea typeface="Times New Roman" panose="02020603050405020304" pitchFamily="18" charset="0"/>
                <a:cs typeface="Segoe UI Emoji" panose="020B0502040204020203" pitchFamily="34" charset="0"/>
              </a:rPr>
              <a:t>💡</a:t>
            </a:r>
            <a:r>
              <a:rPr kumimoji="0" lang="en-US" sz="1800" b="1"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 </a:t>
            </a:r>
            <a:r>
              <a:rPr kumimoji="0" lang="en-US" sz="2300" b="0" i="0" u="none" strike="noStrike" kern="100" cap="none" spc="0" normalizeH="0" baseline="0" noProof="0" dirty="0">
                <a:ln>
                  <a:noFill/>
                </a:ln>
                <a:solidFill>
                  <a:prstClr val="black"/>
                </a:solidFill>
                <a:effectLst/>
                <a:highlight>
                  <a:srgbClr val="F1C88B"/>
                </a:highlight>
                <a:uLnTx/>
                <a:uFillTx/>
                <a:latin typeface="Congenial" panose="02000503040000020004" pitchFamily="2" charset="0"/>
                <a:ea typeface="+mn-ea"/>
                <a:cs typeface="Times New Roman" panose="02020603050405020304" pitchFamily="18" charset="0"/>
              </a:rPr>
              <a:t>Step 2 – Plan your essay</a:t>
            </a:r>
          </a:p>
          <a:p>
            <a:pPr marL="0" marR="0" lvl="0" indent="0" algn="l" defTabSz="914400" rtl="0" eaLnBrk="1" fontAlgn="auto" latinLnBrk="0" hangingPunct="1">
              <a:lnSpc>
                <a:spcPct val="150000"/>
              </a:lnSpc>
              <a:spcBef>
                <a:spcPts val="0"/>
              </a:spcBef>
              <a:spcAft>
                <a:spcPts val="800"/>
              </a:spcAft>
              <a:buClrTx/>
              <a:buSzTx/>
              <a:buFontTx/>
              <a:buNone/>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Write in </a:t>
            </a:r>
            <a:r>
              <a:rPr kumimoji="0" lang="en-US" sz="1800" b="0" i="0" u="none" strike="noStrike" kern="0" cap="none" spc="0" normalizeH="0" baseline="0" noProof="0" dirty="0">
                <a:ln>
                  <a:noFill/>
                </a:ln>
                <a:solidFill>
                  <a:srgbClr val="FF0000"/>
                </a:solidFill>
                <a:effectLst/>
                <a:uLnTx/>
                <a:uFillTx/>
                <a:latin typeface="Daytona" panose="020B0604030500040204" pitchFamily="34" charset="0"/>
                <a:ea typeface="Times New Roman" panose="02020603050405020304" pitchFamily="18" charset="0"/>
                <a:cs typeface="Times New Roman" panose="02020603050405020304" pitchFamily="18" charset="0"/>
              </a:rPr>
              <a:t>four clear paragraphs</a:t>
            </a: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Tx/>
              <a:buSzTx/>
              <a:buFont typeface="+mj-lt"/>
              <a:buAutoNum type="arabicPeriod"/>
              <a:tabLst>
                <a:tab pos="457200" algn="l"/>
              </a:tabLst>
              <a:defRPr/>
            </a:pPr>
            <a:r>
              <a:rPr kumimoji="0" lang="en-US" sz="1800" b="0" i="0" u="none" strike="noStrike" kern="0" cap="none" spc="0" normalizeH="0" baseline="0" noProof="0" dirty="0">
                <a:ln>
                  <a:noFill/>
                </a:ln>
                <a:solidFill>
                  <a:srgbClr val="FF0000"/>
                </a:solidFill>
                <a:effectLst/>
                <a:uLnTx/>
                <a:uFillTx/>
                <a:latin typeface="Daytona" panose="020B0604030500040204" pitchFamily="34" charset="0"/>
                <a:ea typeface="Times New Roman" panose="02020603050405020304" pitchFamily="18" charset="0"/>
                <a:cs typeface="Times New Roman" panose="02020603050405020304" pitchFamily="18" charset="0"/>
              </a:rPr>
              <a:t>Introduction</a:t>
            </a: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 – Mention both cities and what the essay will compare.</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Tx/>
              <a:buSzTx/>
              <a:buFont typeface="+mj-lt"/>
              <a:buAutoNum type="arabicPeriod"/>
              <a:tabLst>
                <a:tab pos="457200" algn="l"/>
              </a:tabLst>
              <a:defRPr/>
            </a:pPr>
            <a:r>
              <a:rPr kumimoji="0" lang="en-US" sz="1800" b="0" i="0" u="none" strike="noStrike" kern="0" cap="none" spc="0" normalizeH="0" baseline="0" noProof="0" dirty="0">
                <a:ln>
                  <a:noFill/>
                </a:ln>
                <a:solidFill>
                  <a:srgbClr val="FF0000"/>
                </a:solidFill>
                <a:effectLst/>
                <a:uLnTx/>
                <a:uFillTx/>
                <a:latin typeface="Daytona" panose="020B0604030500040204" pitchFamily="34" charset="0"/>
                <a:ea typeface="+mn-ea"/>
                <a:cs typeface="Times New Roman" panose="02020603050405020304" pitchFamily="18" charset="0"/>
              </a:rPr>
              <a:t>Paragraph 1</a:t>
            </a: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 – Describe life in </a:t>
            </a:r>
            <a:r>
              <a:rPr kumimoji="0" lang="en-US" sz="1800" i="0" u="none" strike="noStrike" kern="0" cap="none" spc="0" normalizeH="0" baseline="0" noProof="0" dirty="0">
                <a:ln>
                  <a:noFill/>
                </a:ln>
                <a:solidFill>
                  <a:srgbClr val="FF0000"/>
                </a:solidFill>
                <a:effectLst/>
                <a:uLnTx/>
                <a:uFillTx/>
                <a:latin typeface="Daytona" panose="020B0604030500040204" pitchFamily="34" charset="0"/>
                <a:ea typeface="Times New Roman" panose="02020603050405020304" pitchFamily="18" charset="0"/>
                <a:cs typeface="Times New Roman" panose="02020603050405020304" pitchFamily="18" charset="0"/>
              </a:rPr>
              <a:t>Tokyo</a:t>
            </a: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 (main features, pros and cons).</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Tx/>
              <a:buSzTx/>
              <a:buFont typeface="+mj-lt"/>
              <a:buAutoNum type="arabicPeriod"/>
              <a:tabLst>
                <a:tab pos="457200" algn="l"/>
              </a:tabLst>
              <a:defRPr/>
            </a:pPr>
            <a:r>
              <a:rPr kumimoji="0" lang="en-US" sz="1800" b="0" i="0" u="none" strike="noStrike" kern="0" cap="none" spc="0" normalizeH="0" baseline="0" noProof="0" dirty="0">
                <a:ln>
                  <a:noFill/>
                </a:ln>
                <a:solidFill>
                  <a:srgbClr val="FF0000"/>
                </a:solidFill>
                <a:effectLst/>
                <a:uLnTx/>
                <a:uFillTx/>
                <a:latin typeface="Daytona" panose="020B0604030500040204" pitchFamily="34" charset="0"/>
                <a:ea typeface="+mn-ea"/>
                <a:cs typeface="Times New Roman" panose="02020603050405020304" pitchFamily="18" charset="0"/>
              </a:rPr>
              <a:t>Paragraph 2 </a:t>
            </a: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 Describe life in </a:t>
            </a:r>
            <a:r>
              <a:rPr kumimoji="0" lang="en-US" sz="1800" i="0" u="none" strike="noStrike" kern="0" cap="none" spc="0" normalizeH="0" baseline="0" noProof="0" dirty="0">
                <a:ln>
                  <a:noFill/>
                </a:ln>
                <a:solidFill>
                  <a:srgbClr val="FF0000"/>
                </a:solidFill>
                <a:effectLst/>
                <a:uLnTx/>
                <a:uFillTx/>
                <a:latin typeface="Daytona" panose="020B0604030500040204" pitchFamily="34" charset="0"/>
                <a:ea typeface="Times New Roman" panose="02020603050405020304" pitchFamily="18" charset="0"/>
                <a:cs typeface="Times New Roman" panose="02020603050405020304" pitchFamily="18" charset="0"/>
              </a:rPr>
              <a:t>Dubai</a:t>
            </a:r>
            <a:r>
              <a:rPr kumimoji="0" lang="en-US" sz="180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 </a:t>
            </a: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(main features, pros and cons).</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Tx/>
              <a:buSzTx/>
              <a:buFont typeface="+mj-lt"/>
              <a:buAutoNum type="arabicPeriod"/>
              <a:tabLst>
                <a:tab pos="457200" algn="l"/>
              </a:tabLst>
              <a:defRPr/>
            </a:pPr>
            <a:r>
              <a:rPr kumimoji="0" lang="en-US" sz="1800" b="0" i="0" u="none" strike="noStrike" kern="0" cap="none" spc="0" normalizeH="0" baseline="0" noProof="0" dirty="0">
                <a:ln>
                  <a:noFill/>
                </a:ln>
                <a:solidFill>
                  <a:srgbClr val="FF0000"/>
                </a:solidFill>
                <a:effectLst/>
                <a:uLnTx/>
                <a:uFillTx/>
                <a:latin typeface="Daytona" panose="020B0604030500040204" pitchFamily="34" charset="0"/>
                <a:ea typeface="+mn-ea"/>
                <a:cs typeface="Times New Roman" panose="02020603050405020304" pitchFamily="18" charset="0"/>
              </a:rPr>
              <a:t>Conclusion </a:t>
            </a: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 State which lifestyle you prefer and explain why, using examples or ideas from the text.</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6074828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C1AFFC-DB9C-6A57-36DA-A78BCE42894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CDA5259-FCFE-762F-2C12-27E4258783AB}"/>
              </a:ext>
            </a:extLst>
          </p:cNvPr>
          <p:cNvSpPr txBox="1"/>
          <p:nvPr/>
        </p:nvSpPr>
        <p:spPr>
          <a:xfrm>
            <a:off x="457199" y="1343133"/>
            <a:ext cx="8329962" cy="3302186"/>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800" b="1" i="0" u="none" strike="noStrike" kern="0" cap="none" spc="0" normalizeH="0" baseline="0" noProof="0" dirty="0">
                <a:ln>
                  <a:noFill/>
                </a:ln>
                <a:solidFill>
                  <a:prstClr val="black"/>
                </a:solidFill>
                <a:effectLst/>
                <a:uLnTx/>
                <a:uFillTx/>
                <a:latin typeface="Segoe UI Emoji" panose="020B0502040204020203" pitchFamily="34" charset="0"/>
                <a:ea typeface="Times New Roman" panose="02020603050405020304" pitchFamily="18" charset="0"/>
                <a:cs typeface="Segoe UI Emoji" panose="020B0502040204020203" pitchFamily="34" charset="0"/>
              </a:rPr>
              <a:t>🧩</a:t>
            </a:r>
            <a:r>
              <a:rPr kumimoji="0" lang="en-US" sz="1800" b="1" i="0" u="none" strike="noStrike" kern="0" cap="none" spc="0" normalizeH="0" baseline="0" noProof="0" dirty="0">
                <a:ln>
                  <a:noFill/>
                </a:ln>
                <a:solidFill>
                  <a:srgbClr val="C00000"/>
                </a:solidFill>
                <a:effectLst/>
                <a:uLnTx/>
                <a:uFillTx/>
                <a:latin typeface="Congenial" panose="02000503040000020004" pitchFamily="2" charset="0"/>
                <a:ea typeface="Times New Roman" panose="02020603050405020304" pitchFamily="18" charset="0"/>
                <a:cs typeface="Times New Roman" panose="02020603050405020304" pitchFamily="18" charset="0"/>
              </a:rPr>
              <a:t> </a:t>
            </a:r>
            <a:r>
              <a:rPr kumimoji="0" lang="en-US" sz="2300" b="0" i="0" u="none" strike="noStrike" kern="100" cap="none" spc="0" normalizeH="0" baseline="0" noProof="0" dirty="0">
                <a:ln>
                  <a:noFill/>
                </a:ln>
                <a:solidFill>
                  <a:prstClr val="black"/>
                </a:solidFill>
                <a:effectLst/>
                <a:highlight>
                  <a:srgbClr val="F1C88B"/>
                </a:highlight>
                <a:uLnTx/>
                <a:uFillTx/>
                <a:latin typeface="Congenial" panose="02000503040000020004" pitchFamily="2" charset="0"/>
                <a:ea typeface="+mn-ea"/>
                <a:cs typeface="Times New Roman" panose="02020603050405020304" pitchFamily="18" charset="0"/>
              </a:rPr>
              <a:t>Step 3 – Use linking words</a:t>
            </a: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0" cap="none" spc="0" normalizeH="0" baseline="0" noProof="0" dirty="0">
                <a:ln>
                  <a:noFill/>
                </a:ln>
                <a:solidFill>
                  <a:srgbClr val="FF0000"/>
                </a:solidFill>
                <a:effectLst/>
                <a:uLnTx/>
                <a:uFillTx/>
                <a:latin typeface="Congenial" panose="02000503040000020004" pitchFamily="2" charset="0"/>
                <a:ea typeface="Times New Roman" panose="02020603050405020304" pitchFamily="18" charset="0"/>
                <a:cs typeface="Times New Roman" panose="02020603050405020304" pitchFamily="18" charset="0"/>
              </a:rPr>
              <a:t>To compare and contrast </a:t>
            </a:r>
            <a:r>
              <a:rPr kumimoji="0" lang="en-US" sz="1800" b="0" i="0" u="none" strike="noStrike" kern="0" cap="none" spc="0" normalizeH="0" baseline="0" noProof="0" dirty="0">
                <a:ln>
                  <a:noFill/>
                </a:ln>
                <a:solidFill>
                  <a:srgbClr val="C00000"/>
                </a:solidFill>
                <a:effectLst/>
                <a:uLnTx/>
                <a:uFillTx/>
                <a:latin typeface="Congenial" panose="02000503040000020004" pitchFamily="2" charset="0"/>
                <a:ea typeface="Times New Roman" panose="02020603050405020304" pitchFamily="18" charset="0"/>
                <a:cs typeface="Times New Roman" panose="02020603050405020304" pitchFamily="18" charset="0"/>
              </a:rPr>
              <a:t>:</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15000"/>
              </a:lnSpc>
              <a:spcBef>
                <a:spcPts val="0"/>
              </a:spcBef>
              <a:spcAft>
                <a:spcPts val="800"/>
              </a:spcAft>
              <a:buClrTx/>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Similarly, both, in contrast, on the other hand, whereas, while, however, compared to</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endParaRPr kumimoji="0" lang="en-US" sz="1800" b="0" i="0" u="none" strike="noStrike" kern="0" cap="none" spc="0" normalizeH="0" baseline="0" noProof="0" dirty="0">
              <a:ln>
                <a:noFill/>
              </a:ln>
              <a:solidFill>
                <a:srgbClr val="C00000"/>
              </a:solidFill>
              <a:effectLst/>
              <a:uLnTx/>
              <a:uFillTx/>
              <a:latin typeface="Congenial" panose="02000503040000020004" pitchFamily="2"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0" cap="none" spc="0" normalizeH="0" baseline="0" noProof="0" dirty="0">
                <a:ln>
                  <a:noFill/>
                </a:ln>
                <a:solidFill>
                  <a:srgbClr val="FF0000"/>
                </a:solidFill>
                <a:effectLst/>
                <a:uLnTx/>
                <a:uFillTx/>
                <a:latin typeface="Congenial" panose="02000503040000020004" pitchFamily="2" charset="0"/>
                <a:ea typeface="Times New Roman" panose="02020603050405020304" pitchFamily="18" charset="0"/>
                <a:cs typeface="Times New Roman" panose="02020603050405020304" pitchFamily="18" charset="0"/>
              </a:rPr>
              <a:t>To express opinion:</a:t>
            </a:r>
            <a:endParaRPr kumimoji="0" lang="en-US" sz="2000" b="0" i="0" u="none" strike="noStrike" kern="100" cap="none" spc="0" normalizeH="0" baseline="0" noProof="0" dirty="0">
              <a:ln>
                <a:noFill/>
              </a:ln>
              <a:solidFill>
                <a:srgbClr val="FF0000"/>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15000"/>
              </a:lnSpc>
              <a:spcBef>
                <a:spcPts val="0"/>
              </a:spcBef>
              <a:spcAft>
                <a:spcPts val="800"/>
              </a:spcAft>
              <a:buClrTx/>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I believe that_____, In my opinion _________, I would prefer ______, The main reason why I would like to live in ______ is_______</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1649179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249FD-82AF-85E2-B50A-DAADE77BC3B7}"/>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2CDD23E7-B233-29C2-C8E7-C65D90A6441E}"/>
              </a:ext>
            </a:extLst>
          </p:cNvPr>
          <p:cNvSpPr txBox="1"/>
          <p:nvPr/>
        </p:nvSpPr>
        <p:spPr>
          <a:xfrm>
            <a:off x="591015" y="1280504"/>
            <a:ext cx="8251902" cy="3716530"/>
          </a:xfrm>
          <a:prstGeom prst="rect">
            <a:avLst/>
          </a:prstGeom>
          <a:noFill/>
        </p:spPr>
        <p:txBody>
          <a:bodyPr wrap="square">
            <a:spAutoFit/>
          </a:bodyPr>
          <a:lstStyle/>
          <a:p>
            <a:pPr marL="0" marR="0" lvl="0" indent="0" algn="l" defTabSz="914400" rtl="0" eaLnBrk="1" fontAlgn="auto" latinLnBrk="0" hangingPunct="1">
              <a:lnSpc>
                <a:spcPct val="115000"/>
              </a:lnSpc>
              <a:spcBef>
                <a:spcPts val="800"/>
              </a:spcBef>
              <a:spcAft>
                <a:spcPts val="400"/>
              </a:spcAft>
              <a:buClrTx/>
              <a:buSzTx/>
              <a:buFontTx/>
              <a:buNone/>
              <a:tabLst/>
              <a:defRPr/>
            </a:pPr>
            <a:r>
              <a:rPr kumimoji="0" lang="en-US" sz="1350" b="0" i="0" u="none" strike="noStrike" kern="0" cap="none" spc="0" normalizeH="0" baseline="0" noProof="0" dirty="0">
                <a:ln>
                  <a:noFill/>
                </a:ln>
                <a:solidFill>
                  <a:srgbClr val="F1A983"/>
                </a:solidFill>
                <a:effectLst/>
                <a:highlight>
                  <a:srgbClr val="F1C88B"/>
                </a:highlight>
                <a:uLnTx/>
                <a:uFillTx/>
                <a:latin typeface="Segoe UI Emoji" panose="020B0502040204020203" pitchFamily="34" charset="0"/>
                <a:ea typeface="Times New Roman" panose="02020603050405020304" pitchFamily="18" charset="0"/>
                <a:cs typeface="Segoe UI Emoji" panose="020B0502040204020203" pitchFamily="34" charset="0"/>
              </a:rPr>
              <a:t>✏️ </a:t>
            </a:r>
            <a:r>
              <a:rPr kumimoji="0" lang="en-US" sz="2000" b="0" i="0" u="none" strike="noStrike" kern="0" cap="none" spc="0" normalizeH="0" baseline="0" noProof="0" dirty="0">
                <a:ln>
                  <a:noFill/>
                </a:ln>
                <a:solidFill>
                  <a:srgbClr val="000000"/>
                </a:solidFill>
                <a:effectLst/>
                <a:highlight>
                  <a:srgbClr val="F1C88B"/>
                </a:highlight>
                <a:uLnTx/>
                <a:uFillTx/>
                <a:latin typeface="Daytona" panose="020B0604030500040204" pitchFamily="34" charset="0"/>
                <a:ea typeface="Times New Roman" panose="02020603050405020304" pitchFamily="18" charset="0"/>
                <a:cs typeface="Segoe UI Emoji" panose="020B0502040204020203" pitchFamily="34" charset="0"/>
              </a:rPr>
              <a:t>Useful Phrases for this question</a:t>
            </a:r>
            <a:r>
              <a:rPr kumimoji="0" lang="en-US" sz="2000" b="0" i="0" u="none" strike="noStrike" kern="0" cap="none" spc="0" normalizeH="0" baseline="0" noProof="0" dirty="0">
                <a:ln>
                  <a:noFill/>
                </a:ln>
                <a:solidFill>
                  <a:srgbClr val="000000"/>
                </a:solidFill>
                <a:effectLst/>
                <a:highlight>
                  <a:srgbClr val="F1C88B"/>
                </a:highlight>
                <a:uLnTx/>
                <a:uFillTx/>
                <a:latin typeface="Segoe UI Emoji" panose="020B0502040204020203" pitchFamily="34" charset="0"/>
                <a:ea typeface="Times New Roman" panose="02020603050405020304" pitchFamily="18" charset="0"/>
                <a:cs typeface="Segoe UI Emoji" panose="020B0502040204020203" pitchFamily="34" charset="0"/>
              </a:rPr>
              <a:t> </a:t>
            </a:r>
            <a:endParaRPr kumimoji="0" lang="en-US" sz="2200" b="0" i="0" u="none" strike="noStrike" kern="100" cap="none" spc="0" normalizeH="0" baseline="0" noProof="0" dirty="0">
              <a:ln>
                <a:noFill/>
              </a:ln>
              <a:solidFill>
                <a:srgbClr val="0F4761"/>
              </a:solidFill>
              <a:effectLst/>
              <a:highlight>
                <a:srgbClr val="F1C88B"/>
              </a:highlight>
              <a:uLnTx/>
              <a:uFillTx/>
              <a:latin typeface="Aptos" panose="020B000402020202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15000"/>
              </a:lnSpc>
              <a:spcBef>
                <a:spcPts val="800"/>
              </a:spcBef>
              <a:spcAft>
                <a:spcPts val="400"/>
              </a:spcAft>
              <a:buClrTx/>
              <a:buSzTx/>
              <a:buFontTx/>
              <a:buNone/>
              <a:tabLst/>
              <a:defRPr/>
            </a:pPr>
            <a:r>
              <a:rPr kumimoji="0" lang="en-US" sz="2000" b="1" i="0" u="none" strike="noStrike" kern="0" cap="none" spc="0" normalizeH="0" baseline="0" noProof="0" dirty="0">
                <a:ln>
                  <a:noFill/>
                </a:ln>
                <a:solidFill>
                  <a:srgbClr val="0F4761"/>
                </a:solidFill>
                <a:effectLst/>
                <a:uLnTx/>
                <a:uFillTx/>
                <a:latin typeface="Segoe UI Emoji" panose="020B0502040204020203" pitchFamily="34" charset="0"/>
                <a:ea typeface="Times New Roman" panose="02020603050405020304" pitchFamily="18" charset="0"/>
                <a:cs typeface="Segoe UI Emoji" panose="020B0502040204020203" pitchFamily="34" charset="0"/>
              </a:rPr>
              <a:t>🟢</a:t>
            </a:r>
            <a:r>
              <a:rPr kumimoji="0" lang="en-US" sz="2000" b="1" i="0" u="none" strike="noStrike" kern="0" cap="none" spc="0" normalizeH="0" baseline="0" noProof="0" dirty="0">
                <a:ln>
                  <a:noFill/>
                </a:ln>
                <a:solidFill>
                  <a:srgbClr val="0F4761"/>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300" b="0" i="0" u="none" strike="noStrike" kern="0" cap="none" spc="0" normalizeH="0" baseline="0" noProof="0" dirty="0">
                <a:ln>
                  <a:noFill/>
                </a:ln>
                <a:solidFill>
                  <a:srgbClr val="FF0000"/>
                </a:solidFill>
                <a:effectLst/>
                <a:uLnTx/>
                <a:uFillTx/>
                <a:latin typeface="Congenial" panose="02000503040000020004" pitchFamily="2" charset="0"/>
                <a:ea typeface="Times New Roman" panose="02020603050405020304" pitchFamily="18" charset="0"/>
                <a:cs typeface="Times New Roman" panose="02020603050405020304" pitchFamily="18" charset="0"/>
              </a:rPr>
              <a:t>Starting your answer</a:t>
            </a:r>
            <a:endParaRPr kumimoji="0" lang="en-US" sz="2300" b="0" i="0" u="none" strike="noStrike" kern="100" cap="none" spc="0" normalizeH="0" baseline="0" noProof="0" dirty="0">
              <a:ln>
                <a:noFill/>
              </a:ln>
              <a:solidFill>
                <a:srgbClr val="FF0000"/>
              </a:solidFill>
              <a:effectLst/>
              <a:uLnTx/>
              <a:uFillTx/>
              <a:latin typeface="Aptos" panose="020B0004020202020204" pitchFamily="34"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50000"/>
              </a:lnSpc>
              <a:spcBef>
                <a:spcPts val="800"/>
              </a:spcBef>
              <a:spcAft>
                <a:spcPts val="400"/>
              </a:spcAft>
              <a:buClr>
                <a:srgbClr val="C00000"/>
              </a:buClr>
              <a:buSzTx/>
              <a:buFont typeface="Symbol" panose="05050102010706020507" pitchFamily="18" charset="2"/>
              <a:buChar char=""/>
              <a:tabLst/>
              <a:defRPr/>
            </a:pPr>
            <a:r>
              <a:rPr kumimoji="0" lang="en-US" sz="1800" b="0" i="0" u="none" strike="noStrike" kern="0" cap="none" spc="0" normalizeH="0" baseline="0" noProof="0" dirty="0">
                <a:ln>
                  <a:noFill/>
                </a:ln>
                <a:solidFill>
                  <a:srgbClr val="000000"/>
                </a:solidFill>
                <a:effectLst/>
                <a:uLnTx/>
                <a:uFillTx/>
                <a:latin typeface="Daytona" panose="020B0604030500040204" pitchFamily="34" charset="0"/>
                <a:ea typeface="Times New Roman" panose="02020603050405020304" pitchFamily="18" charset="0"/>
                <a:cs typeface="Times New Roman" panose="02020603050405020304" pitchFamily="18" charset="0"/>
              </a:rPr>
              <a:t>The text presents two different points of view about…</a:t>
            </a:r>
            <a:endParaRPr kumimoji="0" lang="en-US" sz="1800" b="0" i="0" u="none" strike="noStrike" kern="100" cap="none" spc="0" normalizeH="0" baseline="0" noProof="0" dirty="0">
              <a:ln>
                <a:noFill/>
              </a:ln>
              <a:solidFill>
                <a:srgbClr val="0F4761"/>
              </a:solidFill>
              <a:effectLst/>
              <a:uLnTx/>
              <a:uFillTx/>
              <a:latin typeface="Aptos" panose="020B0004020202020204" pitchFamily="34"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50000"/>
              </a:lnSpc>
              <a:spcBef>
                <a:spcPts val="800"/>
              </a:spcBef>
              <a:spcAft>
                <a:spcPts val="400"/>
              </a:spcAft>
              <a:buClr>
                <a:srgbClr val="C00000"/>
              </a:buClr>
              <a:buSzTx/>
              <a:buFont typeface="Symbol" panose="05050102010706020507" pitchFamily="18" charset="2"/>
              <a:buChar char=""/>
              <a:tabLst/>
              <a:defRPr/>
            </a:pPr>
            <a:r>
              <a:rPr kumimoji="0" lang="en-US" sz="1800" b="0" i="0" u="none" strike="noStrike" kern="0" cap="none" spc="0" normalizeH="0" baseline="0" noProof="0" dirty="0">
                <a:ln>
                  <a:noFill/>
                </a:ln>
                <a:solidFill>
                  <a:srgbClr val="000000"/>
                </a:solidFill>
                <a:effectLst/>
                <a:uLnTx/>
                <a:uFillTx/>
                <a:latin typeface="Daytona" panose="020B0604030500040204" pitchFamily="34" charset="0"/>
                <a:ea typeface="Times New Roman" panose="02020603050405020304" pitchFamily="18" charset="0"/>
                <a:cs typeface="Times New Roman" panose="02020603050405020304" pitchFamily="18" charset="0"/>
              </a:rPr>
              <a:t>There are contrasting opinions on…</a:t>
            </a:r>
            <a:endParaRPr kumimoji="0" lang="en-US" sz="1800" b="0" i="0" u="none" strike="noStrike" kern="100" cap="none" spc="0" normalizeH="0" baseline="0" noProof="0" dirty="0">
              <a:ln>
                <a:noFill/>
              </a:ln>
              <a:solidFill>
                <a:srgbClr val="0F4761"/>
              </a:solidFill>
              <a:effectLst/>
              <a:uLnTx/>
              <a:uFillTx/>
              <a:latin typeface="Aptos" panose="020B0004020202020204" pitchFamily="34"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50000"/>
              </a:lnSpc>
              <a:spcBef>
                <a:spcPts val="800"/>
              </a:spcBef>
              <a:spcAft>
                <a:spcPts val="400"/>
              </a:spcAft>
              <a:buClr>
                <a:srgbClr val="C00000"/>
              </a:buClr>
              <a:buSzTx/>
              <a:buFont typeface="Symbol" panose="05050102010706020507" pitchFamily="18" charset="2"/>
              <a:buChar char=""/>
              <a:tabLst/>
              <a:defRPr/>
            </a:pPr>
            <a:r>
              <a:rPr kumimoji="0" lang="en-US" sz="1800" b="0" i="0" u="none" strike="noStrike" kern="0" cap="none" spc="0" normalizeH="0" baseline="0" noProof="0" dirty="0">
                <a:ln>
                  <a:noFill/>
                </a:ln>
                <a:solidFill>
                  <a:srgbClr val="000000"/>
                </a:solidFill>
                <a:effectLst/>
                <a:uLnTx/>
                <a:uFillTx/>
                <a:latin typeface="Daytona" panose="020B0604030500040204" pitchFamily="34" charset="0"/>
                <a:ea typeface="Times New Roman" panose="02020603050405020304" pitchFamily="18" charset="0"/>
                <a:cs typeface="Times New Roman" panose="02020603050405020304" pitchFamily="18" charset="0"/>
              </a:rPr>
              <a:t>The passage discusses both the advantages and disadvantages of…</a:t>
            </a:r>
            <a:endParaRPr kumimoji="0" lang="en-US" sz="1800" b="0" i="0" u="none" strike="noStrike" kern="100" cap="none" spc="0" normalizeH="0" baseline="0" noProof="0" dirty="0">
              <a:ln>
                <a:noFill/>
              </a:ln>
              <a:solidFill>
                <a:srgbClr val="0F4761"/>
              </a:solidFill>
              <a:effectLst/>
              <a:uLnTx/>
              <a:uFillTx/>
              <a:latin typeface="Aptos" panose="020B0004020202020204" pitchFamily="34"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50000"/>
              </a:lnSpc>
              <a:spcBef>
                <a:spcPts val="800"/>
              </a:spcBef>
              <a:spcAft>
                <a:spcPts val="400"/>
              </a:spcAft>
              <a:buClr>
                <a:srgbClr val="C00000"/>
              </a:buClr>
              <a:buSzTx/>
              <a:buFont typeface="Symbol" panose="05050102010706020507" pitchFamily="18" charset="2"/>
              <a:buChar char=""/>
              <a:tabLst/>
              <a:defRPr/>
            </a:pPr>
            <a:r>
              <a:rPr kumimoji="0" lang="en-US" sz="1800" b="0" i="0" u="none" strike="noStrike" kern="0" cap="none" spc="0" normalizeH="0" baseline="0" noProof="0" dirty="0">
                <a:ln>
                  <a:noFill/>
                </a:ln>
                <a:solidFill>
                  <a:srgbClr val="000000"/>
                </a:solidFill>
                <a:effectLst/>
                <a:uLnTx/>
                <a:uFillTx/>
                <a:latin typeface="Daytona" panose="020B0604030500040204" pitchFamily="34" charset="0"/>
                <a:ea typeface="Times New Roman" panose="02020603050405020304" pitchFamily="18" charset="0"/>
                <a:cs typeface="Times New Roman" panose="02020603050405020304" pitchFamily="18" charset="0"/>
              </a:rPr>
              <a:t>The writer explains two sides of the issue.</a:t>
            </a:r>
            <a:endParaRPr kumimoji="0" lang="en-US" sz="1800" b="0" i="0" u="none" strike="noStrike" kern="100" cap="none" spc="0" normalizeH="0" baseline="0" noProof="0" dirty="0">
              <a:ln>
                <a:noFill/>
              </a:ln>
              <a:solidFill>
                <a:srgbClr val="0F4761"/>
              </a:solidFill>
              <a:effectLst/>
              <a:uLnTx/>
              <a:uFillTx/>
              <a:latin typeface="Aptos" panose="020B0004020202020204" pitchFamily="34"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50000"/>
              </a:lnSpc>
              <a:spcBef>
                <a:spcPts val="0"/>
              </a:spcBef>
              <a:spcAft>
                <a:spcPts val="800"/>
              </a:spcAft>
              <a:buClrTx/>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srgbClr val="000000"/>
                </a:solidFill>
                <a:effectLst/>
                <a:uLnTx/>
                <a:uFillTx/>
                <a:latin typeface="Daytona" panose="020B0604030500040204" pitchFamily="34" charset="0"/>
                <a:ea typeface="Times New Roman" panose="02020603050405020304" pitchFamily="18" charset="0"/>
                <a:cs typeface="Times New Roman" panose="02020603050405020304" pitchFamily="18" charset="0"/>
              </a:rPr>
              <a:t>According to the text, people have different perspectives on…</a:t>
            </a:r>
            <a:endParaRPr kumimoji="0" lang="en-US" sz="2000" b="0" i="0" u="none" strike="noStrike" kern="100" cap="none" spc="0" normalizeH="0" baseline="0" noProof="0" dirty="0">
              <a:ln>
                <a:noFill/>
              </a:ln>
              <a:solidFill>
                <a:srgbClr val="000000"/>
              </a:solidFill>
              <a:effectLst/>
              <a:uLnTx/>
              <a:uFillTx/>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851454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641546-75FB-C2A3-E40A-AC538EEB76F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1768703-8056-9164-FBD3-8CF72BA0DE92}"/>
              </a:ext>
            </a:extLst>
          </p:cNvPr>
          <p:cNvSpPr txBox="1"/>
          <p:nvPr/>
        </p:nvSpPr>
        <p:spPr>
          <a:xfrm>
            <a:off x="680224" y="1198444"/>
            <a:ext cx="7471318" cy="3590983"/>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Segoe UI Emoji" panose="020B0502040204020203" pitchFamily="34" charset="0"/>
                <a:ea typeface="Times New Roman" panose="02020603050405020304" pitchFamily="18" charset="0"/>
                <a:cs typeface="Segoe UI Emoji" panose="020B0502040204020203" pitchFamily="34" charset="0"/>
              </a:rPr>
              <a:t>🟡</a:t>
            </a:r>
            <a:r>
              <a:rPr kumimoji="0" lang="en-US" sz="2400" b="1"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 </a:t>
            </a:r>
            <a:r>
              <a:rPr kumimoji="0" lang="en-US" sz="2300" b="0" i="0" u="none" strike="noStrike" kern="0" cap="none" spc="0" normalizeH="0" baseline="0" noProof="0" dirty="0">
                <a:ln>
                  <a:noFill/>
                </a:ln>
                <a:solidFill>
                  <a:srgbClr val="FF0000"/>
                </a:solidFill>
                <a:effectLst/>
                <a:uLnTx/>
                <a:uFillTx/>
                <a:latin typeface="Congenial" panose="02000503040000020004" pitchFamily="2" charset="0"/>
                <a:ea typeface="+mn-ea"/>
                <a:cs typeface="Times New Roman" panose="02020603050405020304" pitchFamily="18" charset="0"/>
              </a:rPr>
              <a:t>Introducing the first point of view</a:t>
            </a: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srgbClr val="000000"/>
                </a:solidFill>
                <a:effectLst/>
                <a:uLnTx/>
                <a:uFillTx/>
                <a:latin typeface="Daytona" panose="020B0604030500040204" pitchFamily="34" charset="0"/>
                <a:ea typeface="+mn-ea"/>
                <a:cs typeface="Times New Roman" panose="02020603050405020304" pitchFamily="18" charset="0"/>
              </a:rPr>
              <a:t>One point of view is that…</a:t>
            </a: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srgbClr val="000000"/>
                </a:solidFill>
                <a:effectLst/>
                <a:uLnTx/>
                <a:uFillTx/>
                <a:latin typeface="Daytona" panose="020B0604030500040204" pitchFamily="34" charset="0"/>
                <a:ea typeface="+mn-ea"/>
                <a:cs typeface="Times New Roman" panose="02020603050405020304" pitchFamily="18" charset="0"/>
              </a:rPr>
              <a:t>Some people believe that…</a:t>
            </a: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srgbClr val="000000"/>
                </a:solidFill>
                <a:effectLst/>
                <a:uLnTx/>
                <a:uFillTx/>
                <a:latin typeface="Daytona" panose="020B0604030500040204" pitchFamily="34" charset="0"/>
                <a:ea typeface="+mn-ea"/>
                <a:cs typeface="Times New Roman" panose="02020603050405020304" pitchFamily="18" charset="0"/>
              </a:rPr>
              <a:t>The first perspective suggests that…</a:t>
            </a: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srgbClr val="000000"/>
                </a:solidFill>
                <a:effectLst/>
                <a:uLnTx/>
                <a:uFillTx/>
                <a:latin typeface="Daytona" panose="020B0604030500040204" pitchFamily="34" charset="0"/>
                <a:ea typeface="+mn-ea"/>
                <a:cs typeface="Times New Roman" panose="02020603050405020304" pitchFamily="18" charset="0"/>
              </a:rPr>
              <a:t>It is argued that…</a:t>
            </a: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srgbClr val="000000"/>
                </a:solidFill>
                <a:effectLst/>
                <a:uLnTx/>
                <a:uFillTx/>
                <a:latin typeface="Daytona" panose="020B0604030500040204" pitchFamily="34" charset="0"/>
                <a:ea typeface="+mn-ea"/>
                <a:cs typeface="Times New Roman" panose="02020603050405020304" pitchFamily="18" charset="0"/>
              </a:rPr>
              <a:t>Supporters of this view think that…</a:t>
            </a: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srgbClr val="000000"/>
                </a:solidFill>
                <a:effectLst/>
                <a:uLnTx/>
                <a:uFillTx/>
                <a:latin typeface="Daytona" panose="020B0604030500040204" pitchFamily="34" charset="0"/>
                <a:ea typeface="+mn-ea"/>
                <a:cs typeface="Times New Roman" panose="02020603050405020304" pitchFamily="18" charset="0"/>
              </a:rPr>
              <a:t>This point of view focuses on…</a:t>
            </a:r>
          </a:p>
        </p:txBody>
      </p:sp>
    </p:spTree>
    <p:extLst>
      <p:ext uri="{BB962C8B-B14F-4D97-AF65-F5344CB8AC3E}">
        <p14:creationId xmlns:p14="http://schemas.microsoft.com/office/powerpoint/2010/main" val="22354628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DBC906-69F9-8454-782B-CFCC28C4BD80}"/>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0551B907-7BB3-B6D3-DB4B-8E78B8EDDF50}"/>
              </a:ext>
            </a:extLst>
          </p:cNvPr>
          <p:cNvSpPr txBox="1"/>
          <p:nvPr/>
        </p:nvSpPr>
        <p:spPr>
          <a:xfrm>
            <a:off x="1014760" y="1265351"/>
            <a:ext cx="7593981" cy="3572901"/>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800" b="1" i="0" u="none" strike="noStrike" kern="0" cap="none" spc="0" normalizeH="0" baseline="0" noProof="0" dirty="0">
                <a:ln>
                  <a:noFill/>
                </a:ln>
                <a:solidFill>
                  <a:prstClr val="black"/>
                </a:solidFill>
                <a:effectLst/>
                <a:uLnTx/>
                <a:uFillTx/>
                <a:latin typeface="Segoe UI Emoji" panose="020B0502040204020203" pitchFamily="34" charset="0"/>
                <a:ea typeface="Times New Roman" panose="02020603050405020304" pitchFamily="18" charset="0"/>
                <a:cs typeface="Segoe UI Emoji" panose="020B0502040204020203" pitchFamily="34" charset="0"/>
              </a:rPr>
              <a:t>🔵</a:t>
            </a:r>
            <a:r>
              <a:rPr kumimoji="0" lang="en-US" sz="1800" b="1"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 </a:t>
            </a:r>
            <a:r>
              <a:rPr kumimoji="0" lang="en-US" sz="2300" b="0" i="0" u="none" strike="noStrike" kern="0" cap="none" spc="0" normalizeH="0" baseline="0" noProof="0" dirty="0">
                <a:ln>
                  <a:noFill/>
                </a:ln>
                <a:solidFill>
                  <a:srgbClr val="FF0000"/>
                </a:solidFill>
                <a:effectLst/>
                <a:uLnTx/>
                <a:uFillTx/>
                <a:latin typeface="Congenial" panose="02000503040000020004" pitchFamily="2" charset="0"/>
                <a:ea typeface="+mn-ea"/>
                <a:cs typeface="Times New Roman" panose="02020603050405020304" pitchFamily="18" charset="0"/>
              </a:rPr>
              <a:t>Introducing the second point of view</a:t>
            </a: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On the other hand, others think that…</a:t>
            </a:r>
            <a:endParaRPr kumimoji="0" lang="en-US" sz="20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The second opinion is that…</a:t>
            </a:r>
            <a:endParaRPr kumimoji="0" lang="en-US" sz="20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In contrast, some people believe…</a:t>
            </a:r>
            <a:endParaRPr kumimoji="0" lang="en-US" sz="20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Another perspective suggests that…</a:t>
            </a:r>
            <a:endParaRPr kumimoji="0" lang="en-US" sz="20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However, not everyone agrees with this idea.</a:t>
            </a:r>
            <a:endParaRPr kumimoji="0" lang="en-US" sz="20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The opposite view highlights that…</a:t>
            </a:r>
            <a:endParaRPr kumimoji="0" lang="en-US" sz="18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8263517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F750F-87E1-5190-4E97-F346816BA2E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EFF7853-A9F4-D4D8-5EF8-9359A62B64EF}"/>
              </a:ext>
            </a:extLst>
          </p:cNvPr>
          <p:cNvSpPr txBox="1"/>
          <p:nvPr/>
        </p:nvSpPr>
        <p:spPr>
          <a:xfrm>
            <a:off x="1621108" y="1446111"/>
            <a:ext cx="5901783" cy="3054811"/>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800" b="1" i="0" u="none" strike="noStrike" kern="0" cap="none" spc="0" normalizeH="0" baseline="0" noProof="0" dirty="0">
                <a:ln>
                  <a:noFill/>
                </a:ln>
                <a:solidFill>
                  <a:srgbClr val="FFC000"/>
                </a:solidFill>
                <a:effectLst/>
                <a:uLnTx/>
                <a:uFillTx/>
                <a:latin typeface="Segoe UI Emoji" panose="020B0502040204020203" pitchFamily="34" charset="0"/>
                <a:ea typeface="Times New Roman" panose="02020603050405020304" pitchFamily="18" charset="0"/>
                <a:cs typeface="Segoe UI Emoji" panose="020B0502040204020203" pitchFamily="34" charset="0"/>
              </a:rPr>
              <a:t>🔵</a:t>
            </a:r>
            <a:r>
              <a:rPr kumimoji="0" lang="en-US" sz="1800" b="1" i="0" u="none" strike="noStrike" kern="0" cap="none" spc="0" normalizeH="0" baseline="0" noProof="0" dirty="0">
                <a:ln>
                  <a:noFill/>
                </a:ln>
                <a:solidFill>
                  <a:prstClr val="black"/>
                </a:solidFill>
                <a:effectLst/>
                <a:uLnTx/>
                <a:uFillTx/>
                <a:latin typeface="Segoe UI Emoji" panose="020B0502040204020203" pitchFamily="34" charset="0"/>
                <a:ea typeface="Times New Roman" panose="02020603050405020304" pitchFamily="18" charset="0"/>
                <a:cs typeface="Segoe UI Emoji" panose="020B0502040204020203" pitchFamily="34" charset="0"/>
              </a:rPr>
              <a:t> </a:t>
            </a:r>
            <a:r>
              <a:rPr kumimoji="0" lang="en-US" sz="2300" b="0" i="0" u="none" strike="noStrike" kern="0" cap="none" spc="0" normalizeH="0" baseline="0" noProof="0" dirty="0">
                <a:ln>
                  <a:noFill/>
                </a:ln>
                <a:solidFill>
                  <a:srgbClr val="FF0000"/>
                </a:solidFill>
                <a:effectLst/>
                <a:uLnTx/>
                <a:uFillTx/>
                <a:latin typeface="Congenial" panose="02000503040000020004" pitchFamily="2" charset="0"/>
                <a:ea typeface="Times New Roman" panose="02020603050405020304" pitchFamily="18" charset="0"/>
                <a:cs typeface="Times New Roman" panose="02020603050405020304" pitchFamily="18" charset="0"/>
              </a:rPr>
              <a:t>Explaining or giving examples</a:t>
            </a:r>
            <a:endParaRPr kumimoji="0" lang="en-US" sz="2300" b="0" i="0" u="none" strike="noStrike" kern="100" cap="none" spc="0" normalizeH="0" baseline="0" noProof="0" dirty="0">
              <a:ln>
                <a:noFill/>
              </a:ln>
              <a:solidFill>
                <a:srgbClr val="FF0000"/>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For example,…</a:t>
            </a:r>
            <a:endParaRPr kumimoji="0" lang="en-US" sz="20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This can be seen in…</a:t>
            </a:r>
            <a:endParaRPr kumimoji="0" lang="en-US" sz="20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One clear example of this is…</a:t>
            </a:r>
            <a:endParaRPr kumimoji="0" lang="en-US" sz="20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This shows that…</a:t>
            </a:r>
            <a:endParaRPr kumimoji="0" lang="en-US" sz="20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This means that…</a:t>
            </a:r>
            <a:endParaRPr kumimoji="0" lang="en-US" sz="12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5491022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BDA41A-F661-57A6-1CDA-7AD8017786C2}"/>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3061DF7-60CE-A1A0-926F-B6165613C8FA}"/>
              </a:ext>
            </a:extLst>
          </p:cNvPr>
          <p:cNvSpPr txBox="1"/>
          <p:nvPr/>
        </p:nvSpPr>
        <p:spPr>
          <a:xfrm>
            <a:off x="780584" y="1373265"/>
            <a:ext cx="8129239" cy="3055195"/>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800" b="1" i="0" u="none" strike="noStrike" kern="0" cap="none" spc="0" normalizeH="0" baseline="0" noProof="0" dirty="0">
                <a:ln>
                  <a:noFill/>
                </a:ln>
                <a:solidFill>
                  <a:prstClr val="black"/>
                </a:solidFill>
                <a:effectLst/>
                <a:uLnTx/>
                <a:uFillTx/>
                <a:latin typeface="Segoe UI Emoji" panose="020B0502040204020203" pitchFamily="34" charset="0"/>
                <a:ea typeface="Times New Roman" panose="02020603050405020304" pitchFamily="18" charset="0"/>
                <a:cs typeface="Segoe UI Emoji" panose="020B0502040204020203" pitchFamily="34" charset="0"/>
              </a:rPr>
              <a:t>🔵 </a:t>
            </a:r>
            <a:r>
              <a:rPr kumimoji="0" lang="en-US" sz="2300" b="0" i="0" u="none" strike="noStrike" kern="0" cap="none" spc="0" normalizeH="0" baseline="0" noProof="0" dirty="0">
                <a:ln>
                  <a:noFill/>
                </a:ln>
                <a:solidFill>
                  <a:srgbClr val="FF0000"/>
                </a:solidFill>
                <a:effectLst/>
                <a:uLnTx/>
                <a:uFillTx/>
                <a:latin typeface="Congenial" panose="02000503040000020004" pitchFamily="2" charset="0"/>
                <a:ea typeface="Times New Roman" panose="02020603050405020304" pitchFamily="18" charset="0"/>
                <a:cs typeface="Times New Roman" panose="02020603050405020304" pitchFamily="18" charset="0"/>
              </a:rPr>
              <a:t>Comparing and contrasting</a:t>
            </a:r>
            <a:endParaRPr kumimoji="0" lang="en-US" sz="2300" b="0" i="0" u="none" strike="noStrike" kern="100" cap="none" spc="0" normalizeH="0" baseline="0" noProof="0" dirty="0">
              <a:ln>
                <a:noFill/>
              </a:ln>
              <a:solidFill>
                <a:srgbClr val="FF0000"/>
              </a:solidFill>
              <a:effectLst/>
              <a:uLnTx/>
              <a:uFillTx/>
              <a:latin typeface="Aptos" panose="020B0004020202020204" pitchFamily="34" charset="0"/>
              <a:ea typeface="Aptos" panose="020B0004020202020204" pitchFamily="34" charset="0"/>
              <a:cs typeface="Arial" panose="020B0604020202020204" pitchFamily="34" charset="0"/>
            </a:endParaRP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mn-ea"/>
                <a:cs typeface="Times New Roman" panose="02020603050405020304" pitchFamily="18" charset="0"/>
              </a:rPr>
              <a:t>While some people prefer…, others think…</a:t>
            </a: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mn-ea"/>
                <a:cs typeface="Times New Roman" panose="02020603050405020304" pitchFamily="18" charset="0"/>
              </a:rPr>
              <a:t>In comparison,…</a:t>
            </a: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mn-ea"/>
                <a:cs typeface="Times New Roman" panose="02020603050405020304" pitchFamily="18" charset="0"/>
              </a:rPr>
              <a:t>Although both sides agree that…, they differ in…</a:t>
            </a: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mn-ea"/>
                <a:cs typeface="Times New Roman" panose="02020603050405020304" pitchFamily="18" charset="0"/>
              </a:rPr>
              <a:t>Both views have strong points, but they focus on different aspects.</a:t>
            </a:r>
          </a:p>
          <a:p>
            <a:pPr marL="342900" marR="0" lvl="0" indent="-342900" algn="l" defTabSz="914400" rtl="0" eaLnBrk="1" fontAlgn="auto" latinLnBrk="0" hangingPunct="1">
              <a:lnSpc>
                <a:spcPct val="150000"/>
              </a:lnSpc>
              <a:spcBef>
                <a:spcPts val="0"/>
              </a:spcBef>
              <a:spcAft>
                <a:spcPts val="800"/>
              </a:spcAft>
              <a:buClr>
                <a:srgbClr val="C00000"/>
              </a:buClr>
              <a:buSzPts val="1000"/>
              <a:buFont typeface="Symbol" panose="05050102010706020507" pitchFamily="18" charset="2"/>
              <a:buChar char=""/>
              <a:tabLst>
                <a:tab pos="457200" algn="l"/>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mn-ea"/>
                <a:cs typeface="Times New Roman" panose="02020603050405020304" pitchFamily="18" charset="0"/>
              </a:rPr>
              <a:t>Whereas one side emphasizes…, the other highlights…</a:t>
            </a:r>
          </a:p>
        </p:txBody>
      </p:sp>
    </p:spTree>
    <p:extLst>
      <p:ext uri="{BB962C8B-B14F-4D97-AF65-F5344CB8AC3E}">
        <p14:creationId xmlns:p14="http://schemas.microsoft.com/office/powerpoint/2010/main" val="2715745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F4EE1-2559-A1F3-47DA-A20BCC2E4B8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8FBBED5-0EAE-0ED2-7B3E-DF37EBDBD48C}"/>
              </a:ext>
            </a:extLst>
          </p:cNvPr>
          <p:cNvSpPr txBox="1"/>
          <p:nvPr/>
        </p:nvSpPr>
        <p:spPr>
          <a:xfrm>
            <a:off x="189570" y="1666622"/>
            <a:ext cx="1327532"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2060"/>
                </a:solidFill>
                <a:effectLst/>
                <a:uLnTx/>
                <a:uFillTx/>
                <a:latin typeface="Daytona" panose="020B0604030500040204" pitchFamily="34" charset="0"/>
                <a:ea typeface="+mn-ea"/>
                <a:cs typeface="+mn-cs"/>
              </a:rPr>
              <a:t>Overview</a:t>
            </a:r>
          </a:p>
        </p:txBody>
      </p:sp>
      <p:graphicFrame>
        <p:nvGraphicFramePr>
          <p:cNvPr id="6" name="Table 5">
            <a:extLst>
              <a:ext uri="{FF2B5EF4-FFF2-40B4-BE49-F238E27FC236}">
                <a16:creationId xmlns:a16="http://schemas.microsoft.com/office/drawing/2014/main" id="{DB3556F2-E800-5AED-F5C9-1A15A4552944}"/>
              </a:ext>
            </a:extLst>
          </p:cNvPr>
          <p:cNvGraphicFramePr>
            <a:graphicFrameLocks noGrp="1"/>
          </p:cNvGraphicFramePr>
          <p:nvPr>
            <p:extLst>
              <p:ext uri="{D42A27DB-BD31-4B8C-83A1-F6EECF244321}">
                <p14:modId xmlns:p14="http://schemas.microsoft.com/office/powerpoint/2010/main" val="3019769384"/>
              </p:ext>
            </p:extLst>
          </p:nvPr>
        </p:nvGraphicFramePr>
        <p:xfrm>
          <a:off x="278780" y="2134374"/>
          <a:ext cx="8619893" cy="2054318"/>
        </p:xfrm>
        <a:graphic>
          <a:graphicData uri="http://schemas.openxmlformats.org/drawingml/2006/table">
            <a:tbl>
              <a:tblPr firstRow="1" bandRow="1">
                <a:tableStyleId>{BDBED569-4797-4DF1-A0F4-6AAB3CD982D8}</a:tableStyleId>
              </a:tblPr>
              <a:tblGrid>
                <a:gridCol w="1383299">
                  <a:extLst>
                    <a:ext uri="{9D8B030D-6E8A-4147-A177-3AD203B41FA5}">
                      <a16:colId xmlns:a16="http://schemas.microsoft.com/office/drawing/2014/main" val="2454168095"/>
                    </a:ext>
                  </a:extLst>
                </a:gridCol>
                <a:gridCol w="2943375">
                  <a:extLst>
                    <a:ext uri="{9D8B030D-6E8A-4147-A177-3AD203B41FA5}">
                      <a16:colId xmlns:a16="http://schemas.microsoft.com/office/drawing/2014/main" val="1835241674"/>
                    </a:ext>
                  </a:extLst>
                </a:gridCol>
                <a:gridCol w="1315844">
                  <a:extLst>
                    <a:ext uri="{9D8B030D-6E8A-4147-A177-3AD203B41FA5}">
                      <a16:colId xmlns:a16="http://schemas.microsoft.com/office/drawing/2014/main" val="4234915485"/>
                    </a:ext>
                  </a:extLst>
                </a:gridCol>
                <a:gridCol w="2977375">
                  <a:extLst>
                    <a:ext uri="{9D8B030D-6E8A-4147-A177-3AD203B41FA5}">
                      <a16:colId xmlns:a16="http://schemas.microsoft.com/office/drawing/2014/main" val="2742461099"/>
                    </a:ext>
                  </a:extLst>
                </a:gridCol>
              </a:tblGrid>
              <a:tr h="587104">
                <a:tc>
                  <a:txBody>
                    <a:bodyPr/>
                    <a:lstStyle/>
                    <a:p>
                      <a:pPr>
                        <a:lnSpc>
                          <a:spcPct val="200000"/>
                        </a:lnSpc>
                      </a:pPr>
                      <a:r>
                        <a:rPr lang="en-US" sz="1800" b="0" kern="1200" dirty="0">
                          <a:solidFill>
                            <a:srgbClr val="C00000"/>
                          </a:solidFill>
                          <a:latin typeface="Daytona" panose="020B0604030500040204" pitchFamily="34" charset="0"/>
                          <a:ea typeface="+mn-ea"/>
                          <a:cs typeface="+mn-cs"/>
                        </a:rPr>
                        <a:t>Test Date </a:t>
                      </a:r>
                    </a:p>
                  </a:txBody>
                  <a:tcPr/>
                </a:tc>
                <a:tc>
                  <a:txBody>
                    <a:bodyPr/>
                    <a:lstStyle/>
                    <a:p>
                      <a:pPr>
                        <a:lnSpc>
                          <a:spcPct val="200000"/>
                        </a:lnSpc>
                      </a:pPr>
                      <a:r>
                        <a:rPr lang="en-US" sz="1800" b="0" kern="1200" dirty="0">
                          <a:solidFill>
                            <a:schemeClr val="dk1"/>
                          </a:solidFill>
                          <a:latin typeface="Daytona" panose="020B0604030500040204" pitchFamily="34" charset="0"/>
                          <a:ea typeface="+mn-ea"/>
                          <a:cs typeface="+mn-cs"/>
                        </a:rPr>
                        <a:t>Tuesday 25 Nov. 2025</a:t>
                      </a:r>
                    </a:p>
                  </a:txBody>
                  <a:tcPr/>
                </a:tc>
                <a:tc>
                  <a:txBody>
                    <a:bodyPr/>
                    <a:lstStyle/>
                    <a:p>
                      <a:pPr marL="0" algn="l" defTabSz="914400" rtl="0" eaLnBrk="1" latinLnBrk="0" hangingPunct="1">
                        <a:lnSpc>
                          <a:spcPct val="200000"/>
                        </a:lnSpc>
                      </a:pPr>
                      <a:r>
                        <a:rPr lang="en-US" sz="1800" b="0" kern="1200" dirty="0">
                          <a:solidFill>
                            <a:srgbClr val="C00000"/>
                          </a:solidFill>
                          <a:latin typeface="Daytona" panose="020B0604030500040204" pitchFamily="34" charset="0"/>
                          <a:ea typeface="+mn-ea"/>
                          <a:cs typeface="+mn-cs"/>
                        </a:rPr>
                        <a:t>Platform </a:t>
                      </a:r>
                    </a:p>
                  </a:txBody>
                  <a:tcPr/>
                </a:tc>
                <a:tc>
                  <a:txBody>
                    <a:bodyPr/>
                    <a:lstStyle/>
                    <a:p>
                      <a:pPr>
                        <a:lnSpc>
                          <a:spcPct val="200000"/>
                        </a:lnSpc>
                      </a:pPr>
                      <a:r>
                        <a:rPr lang="en-US" sz="1800" b="0" kern="1200" dirty="0">
                          <a:solidFill>
                            <a:schemeClr val="dk1"/>
                          </a:solidFill>
                          <a:latin typeface="Daytona" panose="020B0604030500040204" pitchFamily="34" charset="0"/>
                          <a:ea typeface="+mn-ea"/>
                          <a:cs typeface="+mn-cs"/>
                        </a:rPr>
                        <a:t>Swift Assess</a:t>
                      </a:r>
                    </a:p>
                  </a:txBody>
                  <a:tcPr/>
                </a:tc>
                <a:extLst>
                  <a:ext uri="{0D108BD9-81ED-4DB2-BD59-A6C34878D82A}">
                    <a16:rowId xmlns:a16="http://schemas.microsoft.com/office/drawing/2014/main" val="3193069715"/>
                  </a:ext>
                </a:extLst>
              </a:tr>
              <a:tr h="587104">
                <a:tc>
                  <a:txBody>
                    <a:bodyPr/>
                    <a:lstStyle/>
                    <a:p>
                      <a:pPr marL="0" algn="l" defTabSz="914400" rtl="0" eaLnBrk="1" latinLnBrk="0" hangingPunct="1">
                        <a:lnSpc>
                          <a:spcPct val="200000"/>
                        </a:lnSpc>
                      </a:pPr>
                      <a:r>
                        <a:rPr lang="en-US" sz="1800" b="0" kern="1200" dirty="0">
                          <a:solidFill>
                            <a:srgbClr val="C00000"/>
                          </a:solidFill>
                          <a:latin typeface="Daytona" panose="020B0604030500040204" pitchFamily="34" charset="0"/>
                          <a:ea typeface="+mn-ea"/>
                          <a:cs typeface="+mn-cs"/>
                        </a:rPr>
                        <a:t>Themes</a:t>
                      </a:r>
                    </a:p>
                  </a:txBody>
                  <a:tcPr/>
                </a:tc>
                <a:tc>
                  <a:txBody>
                    <a:bodyPr/>
                    <a:lstStyle/>
                    <a:p>
                      <a:pPr marL="285750" indent="-285750">
                        <a:lnSpc>
                          <a:spcPct val="150000"/>
                        </a:lnSpc>
                        <a:buFont typeface="Arial" panose="020B0604020202020204" pitchFamily="34" charset="0"/>
                        <a:buChar char="•"/>
                      </a:pPr>
                      <a:r>
                        <a:rPr lang="en-US" b="0" dirty="0">
                          <a:latin typeface="Daytona" panose="020B0604030500040204" pitchFamily="34" charset="0"/>
                        </a:rPr>
                        <a:t>Pushing Boundaries</a:t>
                      </a:r>
                    </a:p>
                    <a:p>
                      <a:pPr marL="285750" indent="-285750">
                        <a:lnSpc>
                          <a:spcPct val="150000"/>
                        </a:lnSpc>
                        <a:buFont typeface="Arial" panose="020B0604020202020204" pitchFamily="34" charset="0"/>
                        <a:buChar char="•"/>
                      </a:pPr>
                      <a:r>
                        <a:rPr lang="en-US" b="0" dirty="0">
                          <a:latin typeface="Daytona" panose="020B0604030500040204" pitchFamily="34" charset="0"/>
                        </a:rPr>
                        <a:t>Rise to the Challenge</a:t>
                      </a:r>
                    </a:p>
                  </a:txBody>
                  <a:tcPr/>
                </a:tc>
                <a:tc>
                  <a:txBody>
                    <a:bodyPr/>
                    <a:lstStyle/>
                    <a:p>
                      <a:pPr marL="0" algn="l" defTabSz="914400" rtl="0" eaLnBrk="1" latinLnBrk="0" hangingPunct="1">
                        <a:lnSpc>
                          <a:spcPct val="200000"/>
                        </a:lnSpc>
                      </a:pPr>
                      <a:r>
                        <a:rPr lang="en-US" sz="1800" b="0" kern="1200" dirty="0">
                          <a:solidFill>
                            <a:srgbClr val="C00000"/>
                          </a:solidFill>
                          <a:latin typeface="Daytona" panose="020B0604030500040204" pitchFamily="34" charset="0"/>
                          <a:ea typeface="+mn-ea"/>
                          <a:cs typeface="+mn-cs"/>
                        </a:rPr>
                        <a:t>Tasks</a:t>
                      </a:r>
                    </a:p>
                  </a:txBody>
                  <a:tcPr/>
                </a:tc>
                <a:tc>
                  <a:txBody>
                    <a:bodyPr/>
                    <a:lstStyle/>
                    <a:p>
                      <a:pPr marL="285750" indent="-285750">
                        <a:lnSpc>
                          <a:spcPct val="150000"/>
                        </a:lnSpc>
                        <a:buFont typeface="Arial" panose="020B0604020202020204" pitchFamily="34" charset="0"/>
                        <a:buChar char="•"/>
                      </a:pPr>
                      <a:r>
                        <a:rPr lang="en-US" b="0" dirty="0">
                          <a:latin typeface="Daytona" panose="020B0604030500040204" pitchFamily="34" charset="0"/>
                        </a:rPr>
                        <a:t>Task 1  (15 marks)</a:t>
                      </a:r>
                    </a:p>
                    <a:p>
                      <a:pPr marL="285750" indent="-285750">
                        <a:lnSpc>
                          <a:spcPct val="150000"/>
                        </a:lnSpc>
                        <a:buFont typeface="Arial" panose="020B0604020202020204" pitchFamily="34" charset="0"/>
                        <a:buChar char="•"/>
                      </a:pPr>
                      <a:r>
                        <a:rPr lang="en-US" b="0" dirty="0">
                          <a:latin typeface="Daytona" panose="020B0604030500040204" pitchFamily="34" charset="0"/>
                        </a:rPr>
                        <a:t>Task 2 (25 marks)</a:t>
                      </a:r>
                    </a:p>
                  </a:txBody>
                  <a:tcPr/>
                </a:tc>
                <a:extLst>
                  <a:ext uri="{0D108BD9-81ED-4DB2-BD59-A6C34878D82A}">
                    <a16:rowId xmlns:a16="http://schemas.microsoft.com/office/drawing/2014/main" val="3839621636"/>
                  </a:ext>
                </a:extLst>
              </a:tr>
              <a:tr h="587104">
                <a:tc>
                  <a:txBody>
                    <a:bodyPr/>
                    <a:lstStyle/>
                    <a:p>
                      <a:pPr>
                        <a:lnSpc>
                          <a:spcPct val="200000"/>
                        </a:lnSpc>
                      </a:pPr>
                      <a:r>
                        <a:rPr lang="en-US" sz="1800" b="0" kern="1200" dirty="0">
                          <a:solidFill>
                            <a:srgbClr val="C00000"/>
                          </a:solidFill>
                          <a:latin typeface="Daytona" panose="020B0604030500040204" pitchFamily="34" charset="0"/>
                          <a:ea typeface="+mn-ea"/>
                          <a:cs typeface="+mn-cs"/>
                        </a:rPr>
                        <a:t>Timing</a:t>
                      </a:r>
                      <a:r>
                        <a:rPr lang="en-US" b="0" dirty="0">
                          <a:latin typeface="Daytona" panose="020B0604030500040204" pitchFamily="34" charset="0"/>
                        </a:rPr>
                        <a:t> </a:t>
                      </a:r>
                    </a:p>
                  </a:txBody>
                  <a:tcPr/>
                </a:tc>
                <a:tc gridSpan="3">
                  <a:txBody>
                    <a:bodyPr/>
                    <a:lstStyle/>
                    <a:p>
                      <a:pPr>
                        <a:lnSpc>
                          <a:spcPct val="200000"/>
                        </a:lnSpc>
                      </a:pPr>
                      <a:r>
                        <a:rPr lang="en-US" b="0" dirty="0">
                          <a:latin typeface="Daytona" panose="020B0604030500040204" pitchFamily="34" charset="0"/>
                        </a:rPr>
                        <a:t>Writing : 12:00 – 01:30 pm    Reading :  01:30 – 02:30</a:t>
                      </a:r>
                    </a:p>
                  </a:txBody>
                  <a:tcPr/>
                </a:tc>
                <a:tc hMerge="1">
                  <a:txBody>
                    <a:bodyPr/>
                    <a:lstStyle/>
                    <a:p>
                      <a:pPr>
                        <a:lnSpc>
                          <a:spcPct val="200000"/>
                        </a:lnSpc>
                      </a:pPr>
                      <a:endParaRPr lang="en-US" b="0" dirty="0">
                        <a:latin typeface="Daytona" panose="020B0604030500040204" pitchFamily="34" charset="0"/>
                      </a:endParaRPr>
                    </a:p>
                  </a:txBody>
                  <a:tcPr/>
                </a:tc>
                <a:tc hMerge="1">
                  <a:txBody>
                    <a:bodyPr/>
                    <a:lstStyle/>
                    <a:p>
                      <a:pPr>
                        <a:lnSpc>
                          <a:spcPct val="200000"/>
                        </a:lnSpc>
                      </a:pPr>
                      <a:endParaRPr lang="en-US" b="0" dirty="0">
                        <a:latin typeface="Daytona" panose="020B0604030500040204" pitchFamily="34" charset="0"/>
                      </a:endParaRPr>
                    </a:p>
                  </a:txBody>
                  <a:tcPr/>
                </a:tc>
                <a:extLst>
                  <a:ext uri="{0D108BD9-81ED-4DB2-BD59-A6C34878D82A}">
                    <a16:rowId xmlns:a16="http://schemas.microsoft.com/office/drawing/2014/main" val="917140442"/>
                  </a:ext>
                </a:extLst>
              </a:tr>
            </a:tbl>
          </a:graphicData>
        </a:graphic>
      </p:graphicFrame>
    </p:spTree>
    <p:extLst>
      <p:ext uri="{BB962C8B-B14F-4D97-AF65-F5344CB8AC3E}">
        <p14:creationId xmlns:p14="http://schemas.microsoft.com/office/powerpoint/2010/main" val="2889217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758CA-CC68-93FA-FA81-40217633986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7D883B5B-4C86-070A-FEA0-363A5D2001C5}"/>
              </a:ext>
            </a:extLst>
          </p:cNvPr>
          <p:cNvSpPr txBox="1"/>
          <p:nvPr/>
        </p:nvSpPr>
        <p:spPr>
          <a:xfrm>
            <a:off x="546410" y="1316012"/>
            <a:ext cx="8229600" cy="3475823"/>
          </a:xfrm>
          <a:prstGeom prst="rect">
            <a:avLst/>
          </a:prstGeom>
          <a:noFill/>
        </p:spPr>
        <p:txBody>
          <a:bodyPr wrap="square">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1800" b="1" i="0" u="none" strike="noStrike" kern="0" cap="none" spc="0" normalizeH="0" baseline="0" noProof="0" dirty="0">
                <a:ln>
                  <a:noFill/>
                </a:ln>
                <a:solidFill>
                  <a:prstClr val="black"/>
                </a:solidFill>
                <a:effectLst/>
                <a:uLnTx/>
                <a:uFillTx/>
                <a:latin typeface="Segoe UI Emoji" panose="020B0502040204020203" pitchFamily="34" charset="0"/>
                <a:ea typeface="Times New Roman" panose="02020603050405020304" pitchFamily="18" charset="0"/>
                <a:cs typeface="Segoe UI Emoji" panose="020B0502040204020203" pitchFamily="34" charset="0"/>
              </a:rPr>
              <a:t>⚪</a:t>
            </a:r>
            <a:r>
              <a:rPr kumimoji="0" lang="en-US" sz="1800" b="1" i="0" u="none" strike="noStrike" kern="0" cap="none" spc="0" normalizeH="0" baseline="0" noProof="0" dirty="0">
                <a:ln>
                  <a:noFill/>
                </a:ln>
                <a:solidFill>
                  <a:prstClr val="black"/>
                </a:solidFill>
                <a:effectLst/>
                <a:uLnTx/>
                <a:uFillTx/>
                <a:latin typeface="Daytona" panose="020B0604030500040204" pitchFamily="34" charset="0"/>
                <a:ea typeface="Times New Roman" panose="02020603050405020304" pitchFamily="18" charset="0"/>
                <a:cs typeface="Times New Roman" panose="02020603050405020304" pitchFamily="18" charset="0"/>
              </a:rPr>
              <a:t> </a:t>
            </a:r>
            <a:r>
              <a:rPr kumimoji="0" lang="en-US" sz="2300" b="0" i="0" u="none" strike="noStrike" kern="0" cap="none" spc="0" normalizeH="0" baseline="0" noProof="0" dirty="0">
                <a:ln>
                  <a:noFill/>
                </a:ln>
                <a:solidFill>
                  <a:srgbClr val="FF0000"/>
                </a:solidFill>
                <a:effectLst/>
                <a:uLnTx/>
                <a:uFillTx/>
                <a:latin typeface="Congenial" panose="02000503040000020004" pitchFamily="2" charset="0"/>
                <a:ea typeface="+mn-ea"/>
                <a:cs typeface="Times New Roman" panose="02020603050405020304" pitchFamily="18" charset="0"/>
              </a:rPr>
              <a:t>Summarizing or concluding</a:t>
            </a:r>
          </a:p>
          <a:p>
            <a:pPr marL="342900" marR="0" lvl="0" indent="-342900" algn="l" defTabSz="914400" rtl="0" eaLnBrk="1" fontAlgn="auto" latinLnBrk="0" hangingPunct="1">
              <a:lnSpc>
                <a:spcPct val="150000"/>
              </a:lnSpc>
              <a:spcBef>
                <a:spcPts val="0"/>
              </a:spcBef>
              <a:spcAft>
                <a:spcPts val="0"/>
              </a:spcAft>
              <a:buClr>
                <a:srgbClr val="C00000"/>
              </a:buClr>
              <a:buSzTx/>
              <a:buFont typeface="Symbol" panose="05050102010706020507" pitchFamily="18" charset="2"/>
              <a:buChar char=""/>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mn-ea"/>
                <a:cs typeface="Times New Roman" panose="02020603050405020304" pitchFamily="18" charset="0"/>
              </a:rPr>
              <a:t>Overall, both points of view have valid reasons.</a:t>
            </a:r>
          </a:p>
          <a:p>
            <a:pPr marL="342900" marR="0" lvl="0" indent="-342900" algn="l" defTabSz="914400" rtl="0" eaLnBrk="1" fontAlgn="auto" latinLnBrk="0" hangingPunct="1">
              <a:lnSpc>
                <a:spcPct val="150000"/>
              </a:lnSpc>
              <a:spcBef>
                <a:spcPts val="0"/>
              </a:spcBef>
              <a:spcAft>
                <a:spcPts val="0"/>
              </a:spcAft>
              <a:buClr>
                <a:srgbClr val="C00000"/>
              </a:buClr>
              <a:buSzTx/>
              <a:buFont typeface="Symbol" panose="05050102010706020507" pitchFamily="18" charset="2"/>
              <a:buChar char=""/>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mn-ea"/>
                <a:cs typeface="Times New Roman" panose="02020603050405020304" pitchFamily="18" charset="0"/>
              </a:rPr>
              <a:t>In conclusion, each side offers a different way of looking at the topic.</a:t>
            </a:r>
          </a:p>
          <a:p>
            <a:pPr marL="342900" marR="0" lvl="0" indent="-342900" algn="l" defTabSz="914400" rtl="0" eaLnBrk="1" fontAlgn="auto" latinLnBrk="0" hangingPunct="1">
              <a:lnSpc>
                <a:spcPct val="150000"/>
              </a:lnSpc>
              <a:spcBef>
                <a:spcPts val="0"/>
              </a:spcBef>
              <a:spcAft>
                <a:spcPts val="0"/>
              </a:spcAft>
              <a:buClr>
                <a:srgbClr val="C00000"/>
              </a:buClr>
              <a:buSzTx/>
              <a:buFont typeface="Symbol" panose="05050102010706020507" pitchFamily="18" charset="2"/>
              <a:buChar char=""/>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mn-ea"/>
                <a:cs typeface="Times New Roman" panose="02020603050405020304" pitchFamily="18" charset="0"/>
              </a:rPr>
              <a:t>The text shows that there are both positive and negative sides to this issue.</a:t>
            </a:r>
          </a:p>
          <a:p>
            <a:pPr marL="342900" marR="0" lvl="0" indent="-342900" algn="l" defTabSz="914400" rtl="0" eaLnBrk="1" fontAlgn="auto" latinLnBrk="0" hangingPunct="1">
              <a:lnSpc>
                <a:spcPct val="150000"/>
              </a:lnSpc>
              <a:spcBef>
                <a:spcPts val="0"/>
              </a:spcBef>
              <a:spcAft>
                <a:spcPts val="0"/>
              </a:spcAft>
              <a:buClr>
                <a:srgbClr val="C00000"/>
              </a:buClr>
              <a:buSzTx/>
              <a:buFont typeface="Symbol" panose="05050102010706020507" pitchFamily="18" charset="2"/>
              <a:buChar char=""/>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mn-ea"/>
                <a:cs typeface="Times New Roman" panose="02020603050405020304" pitchFamily="18" charset="0"/>
              </a:rPr>
              <a:t>Ultimately, it depends on personal opinion or situation.</a:t>
            </a:r>
          </a:p>
          <a:p>
            <a:pPr marL="342900" marR="0" lvl="0" indent="-342900" algn="l" defTabSz="914400" rtl="0" eaLnBrk="1" fontAlgn="auto" latinLnBrk="0" hangingPunct="1">
              <a:lnSpc>
                <a:spcPct val="150000"/>
              </a:lnSpc>
              <a:spcBef>
                <a:spcPts val="0"/>
              </a:spcBef>
              <a:spcAft>
                <a:spcPts val="800"/>
              </a:spcAft>
              <a:buClr>
                <a:srgbClr val="C00000"/>
              </a:buClr>
              <a:buSzTx/>
              <a:buFont typeface="Symbol" panose="05050102010706020507" pitchFamily="18" charset="2"/>
              <a:buChar char=""/>
              <a:tabLst/>
              <a:defRPr/>
            </a:pPr>
            <a:r>
              <a:rPr kumimoji="0" lang="en-US" sz="1800" b="0" i="0" u="none" strike="noStrike" kern="0" cap="none" spc="0" normalizeH="0" baseline="0" noProof="0" dirty="0">
                <a:ln>
                  <a:noFill/>
                </a:ln>
                <a:solidFill>
                  <a:prstClr val="black"/>
                </a:solidFill>
                <a:effectLst/>
                <a:uLnTx/>
                <a:uFillTx/>
                <a:latin typeface="Daytona" panose="020B0604030500040204" pitchFamily="34" charset="0"/>
                <a:ea typeface="+mn-ea"/>
                <a:cs typeface="Times New Roman" panose="02020603050405020304" pitchFamily="18" charset="0"/>
              </a:rPr>
              <a:t>To sum up, both perspectives help us understand the topic more completely.</a:t>
            </a:r>
          </a:p>
        </p:txBody>
      </p:sp>
    </p:spTree>
    <p:extLst>
      <p:ext uri="{BB962C8B-B14F-4D97-AF65-F5344CB8AC3E}">
        <p14:creationId xmlns:p14="http://schemas.microsoft.com/office/powerpoint/2010/main" val="19495534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E9261-67F4-AC49-2834-2E99D87A324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BC7E76D-C86C-0DA8-B490-30A8023B50BC}"/>
              </a:ext>
            </a:extLst>
          </p:cNvPr>
          <p:cNvSpPr txBox="1"/>
          <p:nvPr/>
        </p:nvSpPr>
        <p:spPr>
          <a:xfrm>
            <a:off x="264841" y="1190344"/>
            <a:ext cx="8792737" cy="3342966"/>
          </a:xfrm>
          <a:prstGeom prst="rect">
            <a:avLst/>
          </a:prstGeom>
          <a:noFill/>
        </p:spPr>
        <p:txBody>
          <a:bodyPr wrap="square">
            <a:spAutoFit/>
          </a:bodyPr>
          <a:lstStyle/>
          <a:p>
            <a:pPr marL="0" marR="0">
              <a:lnSpc>
                <a:spcPct val="115000"/>
              </a:lnSpc>
              <a:spcAft>
                <a:spcPts val="1000"/>
              </a:spcAft>
              <a:buNone/>
            </a:pPr>
            <a:r>
              <a:rPr lang="en-US" b="1" dirty="0">
                <a:effectLst/>
                <a:latin typeface="Segoe UI Emoji" panose="020B0502040204020203" pitchFamily="34" charset="0"/>
                <a:ea typeface="Times New Roman" panose="02020603050405020304" pitchFamily="18" charset="0"/>
                <a:cs typeface="Segoe UI Emoji" panose="020B0502040204020203" pitchFamily="34" charset="0"/>
              </a:rPr>
              <a:t>💡</a:t>
            </a:r>
            <a:r>
              <a:rPr lang="en-US" b="1" dirty="0">
                <a:effectLst/>
                <a:latin typeface="Daytona" panose="020B0604030500040204" pitchFamily="34" charset="0"/>
                <a:ea typeface="Times New Roman" panose="02020603050405020304" pitchFamily="18" charset="0"/>
                <a:cs typeface="Times New Roman" panose="02020603050405020304" pitchFamily="18" charset="0"/>
              </a:rPr>
              <a:t> </a:t>
            </a:r>
            <a:r>
              <a:rPr lang="en-US" sz="2400" kern="100" dirty="0">
                <a:solidFill>
                  <a:srgbClr val="C00000"/>
                </a:solidFill>
                <a:effectLst/>
                <a:latin typeface="Congenial" panose="02000503040000020004" pitchFamily="2" charset="0"/>
                <a:ea typeface="Times New Roman" panose="02020603050405020304" pitchFamily="18" charset="0"/>
                <a:cs typeface="Times New Roman" panose="02020603050405020304" pitchFamily="18" charset="0"/>
              </a:rPr>
              <a:t>3. Writing tips</a:t>
            </a:r>
            <a:endParaRPr lang="en-US" dirty="0">
              <a:effectLst/>
              <a:latin typeface="Cambria" panose="02040503050406030204" pitchFamily="18" charset="0"/>
              <a:ea typeface="MS Mincho" panose="02020609040205080304" pitchFamily="49" charset="-128"/>
              <a:cs typeface="Arial" panose="020B0604020202020204" pitchFamily="34" charset="0"/>
            </a:endParaRPr>
          </a:p>
          <a:p>
            <a:pPr marL="0" marR="0">
              <a:lnSpc>
                <a:spcPct val="200000"/>
              </a:lnSpc>
              <a:spcAft>
                <a:spcPts val="1000"/>
              </a:spcAft>
              <a:buNone/>
            </a:pPr>
            <a:r>
              <a:rPr lang="en-US" dirty="0">
                <a:effectLst/>
                <a:latin typeface="Segoe UI Emoji" panose="020B0502040204020203" pitchFamily="34" charset="0"/>
                <a:ea typeface="Times New Roman" panose="02020603050405020304" pitchFamily="18" charset="0"/>
                <a:cs typeface="Segoe UI Emoji" panose="020B0502040204020203" pitchFamily="34" charset="0"/>
              </a:rPr>
              <a:t>✅</a:t>
            </a:r>
            <a:r>
              <a:rPr lang="en-US" dirty="0">
                <a:effectLst/>
                <a:latin typeface="Daytona" panose="020B0604030500040204" pitchFamily="34" charset="0"/>
                <a:ea typeface="Times New Roman" panose="02020603050405020304" pitchFamily="18" charset="0"/>
                <a:cs typeface="Times New Roman" panose="02020603050405020304" pitchFamily="18" charset="0"/>
              </a:rPr>
              <a:t> Use linking words: however, also, for example, in addition, therefore.</a:t>
            </a:r>
            <a:br>
              <a:rPr lang="en-US" dirty="0">
                <a:effectLst/>
                <a:latin typeface="Daytona" panose="020B0604030500040204" pitchFamily="34" charset="0"/>
                <a:ea typeface="Times New Roman" panose="02020603050405020304" pitchFamily="18" charset="0"/>
                <a:cs typeface="Times New Roman" panose="02020603050405020304" pitchFamily="18" charset="0"/>
              </a:rPr>
            </a:br>
            <a:r>
              <a:rPr lang="en-US" dirty="0">
                <a:effectLst/>
                <a:latin typeface="Segoe UI Emoji" panose="020B0502040204020203" pitchFamily="34" charset="0"/>
                <a:ea typeface="Times New Roman" panose="02020603050405020304" pitchFamily="18" charset="0"/>
                <a:cs typeface="Segoe UI Emoji" panose="020B0502040204020203" pitchFamily="34" charset="0"/>
              </a:rPr>
              <a:t>✅</a:t>
            </a:r>
            <a:r>
              <a:rPr lang="en-US" dirty="0">
                <a:effectLst/>
                <a:latin typeface="Daytona" panose="020B0604030500040204" pitchFamily="34" charset="0"/>
                <a:ea typeface="Times New Roman" panose="02020603050405020304" pitchFamily="18" charset="0"/>
                <a:cs typeface="Times New Roman" panose="02020603050405020304" pitchFamily="18" charset="0"/>
              </a:rPr>
              <a:t> Keep your ideas clear and connected.</a:t>
            </a:r>
            <a:br>
              <a:rPr lang="en-US" dirty="0">
                <a:effectLst/>
                <a:latin typeface="Daytona" panose="020B0604030500040204" pitchFamily="34" charset="0"/>
                <a:ea typeface="Times New Roman" panose="02020603050405020304" pitchFamily="18" charset="0"/>
                <a:cs typeface="Times New Roman" panose="02020603050405020304" pitchFamily="18" charset="0"/>
              </a:rPr>
            </a:br>
            <a:r>
              <a:rPr lang="en-US" dirty="0">
                <a:effectLst/>
                <a:latin typeface="Segoe UI Emoji" panose="020B0502040204020203" pitchFamily="34" charset="0"/>
                <a:ea typeface="Times New Roman" panose="02020603050405020304" pitchFamily="18" charset="0"/>
                <a:cs typeface="Segoe UI Emoji" panose="020B0502040204020203" pitchFamily="34" charset="0"/>
              </a:rPr>
              <a:t>✅</a:t>
            </a:r>
            <a:r>
              <a:rPr lang="en-US" dirty="0">
                <a:effectLst/>
                <a:latin typeface="Daytona" panose="020B0604030500040204" pitchFamily="34" charset="0"/>
                <a:ea typeface="Times New Roman" panose="02020603050405020304" pitchFamily="18" charset="0"/>
                <a:cs typeface="Times New Roman" panose="02020603050405020304" pitchFamily="18" charset="0"/>
              </a:rPr>
              <a:t> Don’t just list — explain each point briefly.</a:t>
            </a:r>
            <a:br>
              <a:rPr lang="en-US" dirty="0">
                <a:effectLst/>
                <a:latin typeface="Daytona" panose="020B0604030500040204" pitchFamily="34" charset="0"/>
                <a:ea typeface="Times New Roman" panose="02020603050405020304" pitchFamily="18" charset="0"/>
                <a:cs typeface="Times New Roman" panose="02020603050405020304" pitchFamily="18" charset="0"/>
              </a:rPr>
            </a:br>
            <a:r>
              <a:rPr lang="en-US" dirty="0">
                <a:effectLst/>
                <a:latin typeface="Segoe UI Emoji" panose="020B0502040204020203" pitchFamily="34" charset="0"/>
                <a:ea typeface="Times New Roman" panose="02020603050405020304" pitchFamily="18" charset="0"/>
                <a:cs typeface="Segoe UI Emoji" panose="020B0502040204020203" pitchFamily="34" charset="0"/>
              </a:rPr>
              <a:t>✅</a:t>
            </a:r>
            <a:r>
              <a:rPr lang="en-US" dirty="0">
                <a:effectLst/>
                <a:latin typeface="Daytona" panose="020B0604030500040204" pitchFamily="34" charset="0"/>
                <a:ea typeface="Times New Roman" panose="02020603050405020304" pitchFamily="18" charset="0"/>
                <a:cs typeface="Times New Roman" panose="02020603050405020304" pitchFamily="18" charset="0"/>
              </a:rPr>
              <a:t> Write in </a:t>
            </a:r>
            <a:r>
              <a:rPr lang="en-US"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complete sentences </a:t>
            </a:r>
            <a:r>
              <a:rPr lang="en-US" dirty="0">
                <a:effectLst/>
                <a:latin typeface="Daytona" panose="020B0604030500040204" pitchFamily="34" charset="0"/>
                <a:ea typeface="Times New Roman" panose="02020603050405020304" pitchFamily="18" charset="0"/>
                <a:cs typeface="Times New Roman" panose="02020603050405020304" pitchFamily="18" charset="0"/>
              </a:rPr>
              <a:t>and use your own words and way of writing</a:t>
            </a:r>
            <a:br>
              <a:rPr lang="en-US" dirty="0">
                <a:effectLst/>
                <a:latin typeface="Daytona" panose="020B0604030500040204" pitchFamily="34" charset="0"/>
                <a:ea typeface="Times New Roman" panose="02020603050405020304" pitchFamily="18" charset="0"/>
                <a:cs typeface="Times New Roman" panose="02020603050405020304" pitchFamily="18" charset="0"/>
              </a:rPr>
            </a:br>
            <a:r>
              <a:rPr lang="en-US" dirty="0">
                <a:effectLst/>
                <a:latin typeface="Segoe UI Emoji" panose="020B0502040204020203" pitchFamily="34" charset="0"/>
                <a:ea typeface="Times New Roman" panose="02020603050405020304" pitchFamily="18" charset="0"/>
                <a:cs typeface="Segoe UI Emoji" panose="020B0502040204020203" pitchFamily="34" charset="0"/>
              </a:rPr>
              <a:t>✅</a:t>
            </a:r>
            <a:r>
              <a:rPr lang="en-US" dirty="0">
                <a:effectLst/>
                <a:latin typeface="Daytona" panose="020B0604030500040204" pitchFamily="34" charset="0"/>
                <a:ea typeface="Times New Roman" panose="02020603050405020304" pitchFamily="18" charset="0"/>
                <a:cs typeface="Times New Roman" panose="02020603050405020304" pitchFamily="18" charset="0"/>
              </a:rPr>
              <a:t> Check grammar, punctuation, and spelling before submitting your answer</a:t>
            </a:r>
            <a:endParaRPr lang="en-US" dirty="0">
              <a:effectLst/>
              <a:latin typeface="Cambria" panose="02040503050406030204" pitchFamily="18" charset="0"/>
              <a:ea typeface="MS Mincho" panose="02020609040205080304" pitchFamily="49" charset="-128"/>
              <a:cs typeface="Arial" panose="020B0604020202020204" pitchFamily="34" charset="0"/>
            </a:endParaRPr>
          </a:p>
        </p:txBody>
      </p:sp>
    </p:spTree>
    <p:extLst>
      <p:ext uri="{BB962C8B-B14F-4D97-AF65-F5344CB8AC3E}">
        <p14:creationId xmlns:p14="http://schemas.microsoft.com/office/powerpoint/2010/main" val="10197464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3CDEB-1D81-AB46-4201-D689FD8D0E5A}"/>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F8CC7EB3-2BB3-23C5-AFE0-F45FD5E2DF9F}"/>
              </a:ext>
            </a:extLst>
          </p:cNvPr>
          <p:cNvSpPr txBox="1"/>
          <p:nvPr/>
        </p:nvSpPr>
        <p:spPr>
          <a:xfrm>
            <a:off x="0" y="0"/>
            <a:ext cx="9144000" cy="5064592"/>
          </a:xfrm>
          <a:prstGeom prst="rect">
            <a:avLst/>
          </a:prstGeom>
          <a:solidFill>
            <a:schemeClr val="accent5">
              <a:lumMod val="20000"/>
              <a:lumOff val="80000"/>
            </a:schemeClr>
          </a:solidFill>
        </p:spPr>
        <p:txBody>
          <a:bodyPr wrap="square">
            <a:spAutoFit/>
          </a:bodyPr>
          <a:lstStyle/>
          <a:p>
            <a:pPr marL="0" marR="0" indent="-171450">
              <a:lnSpc>
                <a:spcPct val="115000"/>
              </a:lnSpc>
              <a:spcAft>
                <a:spcPts val="1000"/>
              </a:spcAft>
              <a:buNone/>
            </a:pPr>
            <a:r>
              <a:rPr lang="en-US" sz="1600" b="1" dirty="0">
                <a:solidFill>
                  <a:srgbClr val="C00000"/>
                </a:solidFill>
                <a:effectLst/>
                <a:latin typeface="Segoe UI Emoji" panose="020B0502040204020203" pitchFamily="34" charset="0"/>
                <a:ea typeface="Times New Roman" panose="02020603050405020304" pitchFamily="18" charset="0"/>
                <a:cs typeface="Segoe UI Emoji" panose="020B0502040204020203" pitchFamily="34" charset="0"/>
              </a:rPr>
              <a:t>💡</a:t>
            </a:r>
            <a:r>
              <a:rPr lang="en-US" sz="1600" kern="100" dirty="0">
                <a:solidFill>
                  <a:srgbClr val="C00000"/>
                </a:solidFill>
                <a:effectLst/>
                <a:latin typeface="Congenial" panose="02000503040000020004" pitchFamily="2" charset="0"/>
                <a:ea typeface="Times New Roman" panose="02020603050405020304" pitchFamily="18" charset="0"/>
                <a:cs typeface="Times New Roman" panose="02020603050405020304" pitchFamily="18" charset="0"/>
              </a:rPr>
              <a:t> Model answer</a:t>
            </a:r>
            <a:endParaRPr lang="en-US" sz="1400" dirty="0">
              <a:effectLst/>
              <a:latin typeface="Cambria" panose="02040503050406030204" pitchFamily="18" charset="0"/>
              <a:ea typeface="MS Mincho" panose="02020609040205080304" pitchFamily="49" charset="-128"/>
              <a:cs typeface="Arial" panose="020B0604020202020204" pitchFamily="34" charset="0"/>
            </a:endParaRPr>
          </a:p>
          <a:p>
            <a:pPr marL="0" marR="0">
              <a:lnSpc>
                <a:spcPct val="150000"/>
              </a:lnSpc>
              <a:spcAft>
                <a:spcPts val="1000"/>
              </a:spcAft>
              <a:buNone/>
            </a:pPr>
            <a:r>
              <a:rPr lang="en-US" sz="1300" dirty="0">
                <a:effectLst/>
                <a:latin typeface="Daytona" panose="020B0604030500040204" pitchFamily="34" charset="0"/>
                <a:ea typeface="Times New Roman" panose="02020603050405020304" pitchFamily="18" charset="0"/>
                <a:cs typeface="Times New Roman" panose="02020603050405020304" pitchFamily="18" charset="0"/>
              </a:rPr>
              <a:t>Living in both Tokyo and Dubai offers a balance between tradition and modern life, but each city provides a very different lifestyle. The text highlights how both cities integrate strong cultural values with modern comforts, despite their diverse daily experiences and expectations.</a:t>
            </a:r>
          </a:p>
          <a:p>
            <a:pPr marL="0" marR="0">
              <a:lnSpc>
                <a:spcPct val="150000"/>
              </a:lnSpc>
              <a:spcAft>
                <a:spcPts val="1000"/>
              </a:spcAft>
              <a:buNone/>
            </a:pPr>
            <a:r>
              <a:rPr lang="en-US" sz="1300" dirty="0">
                <a:effectLst/>
                <a:latin typeface="Daytona" panose="020B0604030500040204" pitchFamily="34" charset="0"/>
                <a:ea typeface="Times New Roman" panose="02020603050405020304" pitchFamily="18" charset="0"/>
                <a:cs typeface="Times New Roman" panose="02020603050405020304" pitchFamily="18" charset="0"/>
              </a:rPr>
              <a:t>Life in Tokyo is described as organized, respectful, and efficient. People in Japan value harmony, teamwork, and discipline, which makes society run smoothly. Public transport is reliable, streets are clean, and the environment feels safe. However, this lifestyle can also be demanding. The culture expects people to work long hours, follow many social rules, and live in limited space, which may feel stressful for some.</a:t>
            </a:r>
          </a:p>
          <a:p>
            <a:pPr marL="0" marR="0">
              <a:lnSpc>
                <a:spcPct val="150000"/>
              </a:lnSpc>
              <a:spcAft>
                <a:spcPts val="1000"/>
              </a:spcAft>
              <a:buNone/>
            </a:pPr>
            <a:r>
              <a:rPr lang="en-US" sz="1300" dirty="0">
                <a:effectLst/>
                <a:latin typeface="Daytona" panose="020B0604030500040204" pitchFamily="34" charset="0"/>
                <a:ea typeface="Times New Roman" panose="02020603050405020304" pitchFamily="18" charset="0"/>
                <a:cs typeface="Times New Roman" panose="02020603050405020304" pitchFamily="18" charset="0"/>
              </a:rPr>
              <a:t>In Dubai, life is more dynamic and focused on ambition and opportunity. The city attracts people from many countries who appreciate its safety, diversity, and modern lifestyle. Residents enjoy tax-free income, advanced facilities, and a strong economy. Yet, the fast pace and high cost of living can be challenging for some individuals.</a:t>
            </a:r>
          </a:p>
          <a:p>
            <a:pPr marL="0" marR="0">
              <a:lnSpc>
                <a:spcPct val="150000"/>
              </a:lnSpc>
              <a:spcAft>
                <a:spcPts val="1000"/>
              </a:spcAft>
              <a:buNone/>
            </a:pPr>
            <a:r>
              <a:rPr lang="en-US" sz="1300" dirty="0">
                <a:effectLst/>
                <a:latin typeface="Daytona" panose="020B0604030500040204" pitchFamily="34" charset="0"/>
                <a:ea typeface="Times New Roman" panose="02020603050405020304" pitchFamily="18" charset="0"/>
                <a:cs typeface="Times New Roman" panose="02020603050405020304" pitchFamily="18" charset="0"/>
              </a:rPr>
              <a:t>Personally, I would prefer living in Dubai because it offers more freedom and multicultural experiences. I like how it encourages innovation and brings people from different backgrounds together. While Tokyo’s discipline is admirable, I find Dubai’s openness and energy more appealing for a balanced, exciting lifestyle.</a:t>
            </a:r>
          </a:p>
        </p:txBody>
      </p:sp>
    </p:spTree>
    <p:extLst>
      <p:ext uri="{BB962C8B-B14F-4D97-AF65-F5344CB8AC3E}">
        <p14:creationId xmlns:p14="http://schemas.microsoft.com/office/powerpoint/2010/main" val="968336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09DEAF-308D-64A7-810B-01003C29B4CB}"/>
            </a:ext>
          </a:extLst>
        </p:cNvPr>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EEF48107-4D61-4B63-14D0-81D6454FAA82}"/>
              </a:ext>
            </a:extLst>
          </p:cNvPr>
          <p:cNvGraphicFramePr>
            <a:graphicFrameLocks noGrp="1"/>
          </p:cNvGraphicFramePr>
          <p:nvPr>
            <p:extLst>
              <p:ext uri="{D42A27DB-BD31-4B8C-83A1-F6EECF244321}">
                <p14:modId xmlns:p14="http://schemas.microsoft.com/office/powerpoint/2010/main" val="430977385"/>
              </p:ext>
            </p:extLst>
          </p:nvPr>
        </p:nvGraphicFramePr>
        <p:xfrm>
          <a:off x="735979" y="1831238"/>
          <a:ext cx="7872761" cy="2601722"/>
        </p:xfrm>
        <a:graphic>
          <a:graphicData uri="http://schemas.openxmlformats.org/drawingml/2006/table">
            <a:tbl>
              <a:tblPr firstRow="1" firstCol="1" bandRow="1"/>
              <a:tblGrid>
                <a:gridCol w="7872761">
                  <a:extLst>
                    <a:ext uri="{9D8B030D-6E8A-4147-A177-3AD203B41FA5}">
                      <a16:colId xmlns:a16="http://schemas.microsoft.com/office/drawing/2014/main" val="3287093876"/>
                    </a:ext>
                  </a:extLst>
                </a:gridCol>
              </a:tblGrid>
              <a:tr h="2573493">
                <a:tc>
                  <a:txBody>
                    <a:bodyPr/>
                    <a:lstStyle/>
                    <a:p>
                      <a:pPr marL="0" marR="0">
                        <a:lnSpc>
                          <a:spcPct val="115000"/>
                        </a:lnSpc>
                        <a:spcAft>
                          <a:spcPts val="800"/>
                        </a:spcAft>
                        <a:buNone/>
                      </a:pPr>
                      <a:r>
                        <a:rPr lang="en-US" sz="1800" b="0" kern="0" dirty="0">
                          <a:effectLst/>
                          <a:latin typeface="Daytona" panose="020B0604030500040204" pitchFamily="34" charset="0"/>
                          <a:ea typeface="Times New Roman" panose="02020603050405020304" pitchFamily="18" charset="0"/>
                          <a:cs typeface="Times New Roman" panose="02020603050405020304" pitchFamily="18" charset="0"/>
                        </a:rPr>
                        <a:t>1.2 Read the text again. Now write a response to the text in which you:</a:t>
                      </a:r>
                      <a:endParaRPr lang="en-US" sz="1800" b="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b="0" kern="0" dirty="0">
                          <a:effectLst/>
                          <a:latin typeface="Daytona" panose="020B0604030500040204" pitchFamily="34" charset="0"/>
                          <a:ea typeface="Times New Roman" panose="02020603050405020304" pitchFamily="18" charset="0"/>
                          <a:cs typeface="Times New Roman" panose="02020603050405020304" pitchFamily="18" charset="0"/>
                        </a:rPr>
                        <a:t>Compare living in a large city to living in the countryside based on ideas in the text</a:t>
                      </a:r>
                      <a:endParaRPr lang="en-US" sz="1800" b="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b="0" kern="0" dirty="0">
                          <a:effectLst/>
                          <a:latin typeface="Daytona" panose="020B0604030500040204" pitchFamily="34" charset="0"/>
                          <a:ea typeface="Times New Roman" panose="02020603050405020304" pitchFamily="18" charset="0"/>
                          <a:cs typeface="Times New Roman" panose="02020603050405020304" pitchFamily="18" charset="0"/>
                        </a:rPr>
                        <a:t>Explain which way of life you would prefer and why</a:t>
                      </a:r>
                      <a:endParaRPr lang="en-US" sz="1800" b="0" kern="100" dirty="0">
                        <a:effectLst/>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115000"/>
                        </a:lnSpc>
                        <a:spcAft>
                          <a:spcPts val="800"/>
                        </a:spcAft>
                        <a:buSzPts val="1000"/>
                        <a:buFont typeface="Symbol" panose="05050102010706020507" pitchFamily="18" charset="2"/>
                        <a:buChar char=""/>
                        <a:tabLst>
                          <a:tab pos="457200" algn="l"/>
                        </a:tabLst>
                      </a:pPr>
                      <a:r>
                        <a:rPr lang="en-US" sz="1800" b="0" kern="0" dirty="0">
                          <a:effectLst/>
                          <a:latin typeface="Daytona" panose="020B0604030500040204" pitchFamily="34" charset="0"/>
                          <a:ea typeface="Times New Roman" panose="02020603050405020304" pitchFamily="18" charset="0"/>
                          <a:cs typeface="Times New Roman" panose="02020603050405020304" pitchFamily="18" charset="0"/>
                        </a:rPr>
                        <a:t>Support your opinion with examples or details from the text.</a:t>
                      </a:r>
                      <a:endParaRPr lang="en-US" sz="1800" b="0" kern="100" dirty="0">
                        <a:effectLst/>
                        <a:latin typeface="Aptos" panose="020B0004020202020204" pitchFamily="34" charset="0"/>
                        <a:ea typeface="Aptos" panose="020B0004020202020204" pitchFamily="34" charset="0"/>
                        <a:cs typeface="Arial" panose="020B0604020202020204" pitchFamily="34" charset="0"/>
                      </a:endParaRPr>
                    </a:p>
                    <a:p>
                      <a:pPr marL="457200" marR="0">
                        <a:lnSpc>
                          <a:spcPct val="115000"/>
                        </a:lnSpc>
                        <a:spcAft>
                          <a:spcPts val="800"/>
                        </a:spcAft>
                        <a:buNone/>
                      </a:pPr>
                      <a:r>
                        <a:rPr lang="en-US" sz="1800" b="0" kern="0" dirty="0">
                          <a:effectLst/>
                          <a:latin typeface="Daytona" panose="020B0604030500040204" pitchFamily="34" charset="0"/>
                          <a:ea typeface="Times New Roman" panose="02020603050405020304" pitchFamily="18" charset="0"/>
                          <a:cs typeface="Times New Roman" panose="02020603050405020304" pitchFamily="18" charset="0"/>
                        </a:rPr>
                        <a:t>Write at least </a:t>
                      </a:r>
                      <a:r>
                        <a:rPr lang="en-US" sz="1800" b="1" kern="0" dirty="0">
                          <a:solidFill>
                            <a:srgbClr val="FF0000"/>
                          </a:solidFill>
                          <a:effectLst/>
                          <a:latin typeface="Daytona" panose="020B0604030500040204" pitchFamily="34" charset="0"/>
                          <a:ea typeface="Times New Roman" panose="02020603050405020304" pitchFamily="18" charset="0"/>
                          <a:cs typeface="Times New Roman" panose="02020603050405020304" pitchFamily="18" charset="0"/>
                        </a:rPr>
                        <a:t>220</a:t>
                      </a:r>
                      <a:r>
                        <a:rPr lang="en-US" sz="1800" b="0" kern="0" dirty="0">
                          <a:solidFill>
                            <a:srgbClr val="FF0000"/>
                          </a:solidFill>
                          <a:effectLst/>
                          <a:latin typeface="Daytona" panose="020B0604030500040204" pitchFamily="34" charset="0"/>
                          <a:ea typeface="Times New Roman" panose="02020603050405020304" pitchFamily="18" charset="0"/>
                          <a:cs typeface="Times New Roman" panose="02020603050405020304" pitchFamily="18" charset="0"/>
                        </a:rPr>
                        <a:t> </a:t>
                      </a:r>
                      <a:r>
                        <a:rPr lang="en-US" sz="1800" b="0" kern="0" dirty="0">
                          <a:effectLst/>
                          <a:latin typeface="Daytona" panose="020B0604030500040204" pitchFamily="34" charset="0"/>
                          <a:ea typeface="Times New Roman" panose="02020603050405020304" pitchFamily="18" charset="0"/>
                          <a:cs typeface="Times New Roman" panose="02020603050405020304" pitchFamily="18" charset="0"/>
                        </a:rPr>
                        <a:t>words</a:t>
                      </a:r>
                      <a:r>
                        <a:rPr lang="en-US" sz="1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1800" kern="100" dirty="0">
                        <a:effectLst/>
                        <a:latin typeface="Aptos" panose="020B0004020202020204" pitchFamily="34" charset="0"/>
                        <a:ea typeface="Aptos" panose="020B000402020202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2553955"/>
                  </a:ext>
                </a:extLst>
              </a:tr>
            </a:tbl>
          </a:graphicData>
        </a:graphic>
      </p:graphicFrame>
      <p:sp>
        <p:nvSpPr>
          <p:cNvPr id="9" name="Rectangle 4">
            <a:extLst>
              <a:ext uri="{FF2B5EF4-FFF2-40B4-BE49-F238E27FC236}">
                <a16:creationId xmlns:a16="http://schemas.microsoft.com/office/drawing/2014/main" id="{21CDA448-A654-C7FC-30BE-3EE4881DD818}"/>
              </a:ext>
            </a:extLst>
          </p:cNvPr>
          <p:cNvSpPr>
            <a:spLocks noChangeArrowheads="1"/>
          </p:cNvSpPr>
          <p:nvPr/>
        </p:nvSpPr>
        <p:spPr bwMode="auto">
          <a:xfrm>
            <a:off x="1200150" y="2043113"/>
            <a:ext cx="802190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2" name="TextBox 1">
            <a:extLst>
              <a:ext uri="{FF2B5EF4-FFF2-40B4-BE49-F238E27FC236}">
                <a16:creationId xmlns:a16="http://schemas.microsoft.com/office/drawing/2014/main" id="{B40973CA-3EC1-6284-84D5-362AE7FCFEA4}"/>
              </a:ext>
            </a:extLst>
          </p:cNvPr>
          <p:cNvSpPr txBox="1"/>
          <p:nvPr/>
        </p:nvSpPr>
        <p:spPr>
          <a:xfrm>
            <a:off x="640658" y="1244678"/>
            <a:ext cx="1556133" cy="461665"/>
          </a:xfrm>
          <a:prstGeom prst="rect">
            <a:avLst/>
          </a:prstGeom>
          <a:noFill/>
        </p:spPr>
        <p:txBody>
          <a:bodyPr wrap="square" rtlCol="0">
            <a:spAutoFit/>
          </a:bodyPr>
          <a:lstStyle/>
          <a:p>
            <a:r>
              <a:rPr lang="en-US" sz="2400" dirty="0">
                <a:solidFill>
                  <a:srgbClr val="FF0000"/>
                </a:solidFill>
                <a:latin typeface="Congenial" panose="02000503040000020004" pitchFamily="2" charset="0"/>
              </a:rPr>
              <a:t>Practice </a:t>
            </a:r>
          </a:p>
        </p:txBody>
      </p:sp>
    </p:spTree>
    <p:extLst>
      <p:ext uri="{BB962C8B-B14F-4D97-AF65-F5344CB8AC3E}">
        <p14:creationId xmlns:p14="http://schemas.microsoft.com/office/powerpoint/2010/main" val="16359191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9A125-7654-6C93-C801-631E49F8BDE0}"/>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5E49D202-DE93-8309-A73F-99644CEA7298}"/>
              </a:ext>
            </a:extLst>
          </p:cNvPr>
          <p:cNvGraphicFramePr>
            <a:graphicFrameLocks noGrp="1"/>
          </p:cNvGraphicFramePr>
          <p:nvPr/>
        </p:nvGraphicFramePr>
        <p:xfrm>
          <a:off x="0" y="0"/>
          <a:ext cx="9144000" cy="5143500"/>
        </p:xfrm>
        <a:graphic>
          <a:graphicData uri="http://schemas.openxmlformats.org/drawingml/2006/table">
            <a:tbl>
              <a:tblPr firstRow="1" firstCol="1" bandRow="1"/>
              <a:tblGrid>
                <a:gridCol w="9144000">
                  <a:extLst>
                    <a:ext uri="{9D8B030D-6E8A-4147-A177-3AD203B41FA5}">
                      <a16:colId xmlns:a16="http://schemas.microsoft.com/office/drawing/2014/main" val="581629949"/>
                    </a:ext>
                  </a:extLst>
                </a:gridCol>
              </a:tblGrid>
              <a:tr h="5143500">
                <a:tc>
                  <a:txBody>
                    <a:bodyPr/>
                    <a:lstStyle/>
                    <a:p>
                      <a:pPr marL="0" marR="0">
                        <a:buNone/>
                      </a:pPr>
                      <a:r>
                        <a:rPr lang="en-US" sz="300" kern="100" dirty="0">
                          <a:effectLst/>
                          <a:latin typeface="Daytona" panose="020B0604030500040204" pitchFamily="34" charset="0"/>
                          <a:ea typeface="Times New Roman" panose="02020603050405020304" pitchFamily="18" charset="0"/>
                        </a:rPr>
                        <a:t> </a:t>
                      </a:r>
                      <a:endParaRPr lang="en-US" sz="1200" kern="100" dirty="0">
                        <a:effectLst/>
                        <a:latin typeface="Aptos" panose="020B0004020202020204" pitchFamily="34" charset="0"/>
                        <a:ea typeface="Times New Roman" panose="02020603050405020304" pitchFamily="18" charset="0"/>
                      </a:endParaRPr>
                    </a:p>
                    <a:p>
                      <a:pPr marL="0" marR="0">
                        <a:lnSpc>
                          <a:spcPct val="150000"/>
                        </a:lnSpc>
                        <a:buNone/>
                      </a:pPr>
                      <a:r>
                        <a:rPr lang="en-US" sz="1400" kern="100" dirty="0">
                          <a:effectLst/>
                          <a:latin typeface="Daytona" panose="020B0604030500040204" pitchFamily="34" charset="0"/>
                          <a:ea typeface="Times New Roman" panose="02020603050405020304" pitchFamily="18" charset="0"/>
                        </a:rPr>
                        <a:t>Living in a city and living in the countryside offer very different lifestyles, each with its own advantages and challenges. </a:t>
                      </a:r>
                    </a:p>
                    <a:p>
                      <a:pPr marL="0" marR="0">
                        <a:lnSpc>
                          <a:spcPct val="150000"/>
                        </a:lnSpc>
                        <a:buNone/>
                      </a:pPr>
                      <a:r>
                        <a:rPr lang="en-US" sz="1400" kern="100" dirty="0">
                          <a:effectLst/>
                          <a:latin typeface="Daytona" panose="020B0604030500040204" pitchFamily="34" charset="0"/>
                          <a:ea typeface="Times New Roman" panose="02020603050405020304" pitchFamily="18" charset="0"/>
                        </a:rPr>
                        <a:t>City life is often exciting and full of opportunities. People can find better jobs, schools, hospitals, and entertainment, which makes cities attractive for those seeking personal or professional growth. Public transport makes it easy to get around without needing a car, and there is always something happening — from concerts and festivals to new restaurants and shopping centres. However, city life can also be stressful. Traffic jams, noise, pollution, and the fast pace of daily routines sometimes make people feel tired, overwhelmed, or disconnected from nature.</a:t>
                      </a:r>
                    </a:p>
                    <a:p>
                      <a:pPr marL="0" marR="0">
                        <a:lnSpc>
                          <a:spcPct val="150000"/>
                        </a:lnSpc>
                        <a:buNone/>
                      </a:pPr>
                      <a:endParaRPr lang="en-US" sz="300" kern="100" dirty="0">
                        <a:effectLst/>
                        <a:latin typeface="Daytona" panose="020B0604030500040204" pitchFamily="34" charset="0"/>
                        <a:ea typeface="Times New Roman" panose="02020603050405020304" pitchFamily="18" charset="0"/>
                      </a:endParaRPr>
                    </a:p>
                    <a:p>
                      <a:pPr marL="0" marR="0">
                        <a:lnSpc>
                          <a:spcPct val="150000"/>
                        </a:lnSpc>
                        <a:buNone/>
                      </a:pPr>
                      <a:r>
                        <a:rPr lang="en-US" sz="1400" kern="100" dirty="0">
                          <a:effectLst/>
                          <a:latin typeface="Daytona" panose="020B0604030500040204" pitchFamily="34" charset="0"/>
                          <a:ea typeface="Times New Roman" panose="02020603050405020304" pitchFamily="18" charset="0"/>
                        </a:rPr>
                        <a:t>The countryside, on the other hand, provides peace, fresh air, and beautiful landscapes. People living in rural areas often enjoy a slower rhythm and develop closer relationships with their neighbours and community. It’s a great place for those who value quiet, space, and a healthy environment. Yet, it can be difficult to find good job opportunities, modern facilities, or quick access to services such as hospitals or large shops. Some people may also feel isolated if they prefer more activities or social events.</a:t>
                      </a:r>
                    </a:p>
                    <a:p>
                      <a:pPr marL="0" marR="0">
                        <a:lnSpc>
                          <a:spcPct val="150000"/>
                        </a:lnSpc>
                        <a:buNone/>
                      </a:pPr>
                      <a:endParaRPr lang="en-US" sz="800" kern="100" dirty="0">
                        <a:effectLst/>
                        <a:latin typeface="Daytona" panose="020B0604030500040204" pitchFamily="34" charset="0"/>
                        <a:ea typeface="Times New Roman" panose="02020603050405020304" pitchFamily="18" charset="0"/>
                      </a:endParaRPr>
                    </a:p>
                    <a:p>
                      <a:pPr marL="0" marR="0">
                        <a:lnSpc>
                          <a:spcPct val="150000"/>
                        </a:lnSpc>
                        <a:buNone/>
                      </a:pPr>
                      <a:r>
                        <a:rPr lang="en-US" sz="1400" kern="100" dirty="0">
                          <a:effectLst/>
                          <a:latin typeface="Daytona" panose="020B0604030500040204" pitchFamily="34" charset="0"/>
                          <a:ea typeface="Times New Roman" panose="02020603050405020304" pitchFamily="18" charset="0"/>
                        </a:rPr>
                        <a:t>Both city and countryside life have their strengths. The best choice depends on what someone values most — excitement and convenience, or calmness and simplicity.</a:t>
                      </a:r>
                      <a:endParaRPr lang="en-US" sz="1400" kern="100" dirty="0">
                        <a:effectLst/>
                        <a:latin typeface="Aptos" panose="020B0004020202020204" pitchFamily="34"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850034809"/>
                  </a:ext>
                </a:extLst>
              </a:tr>
            </a:tbl>
          </a:graphicData>
        </a:graphic>
      </p:graphicFrame>
    </p:spTree>
    <p:extLst>
      <p:ext uri="{BB962C8B-B14F-4D97-AF65-F5344CB8AC3E}">
        <p14:creationId xmlns:p14="http://schemas.microsoft.com/office/powerpoint/2010/main" val="13266421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FF1ACF-77C7-2FEC-1129-5E3CB5F5BA36}"/>
              </a:ext>
            </a:extLst>
          </p:cNvPr>
          <p:cNvSpPr txBox="1"/>
          <p:nvPr/>
        </p:nvSpPr>
        <p:spPr>
          <a:xfrm>
            <a:off x="4371277" y="1910030"/>
            <a:ext cx="4583151" cy="1323439"/>
          </a:xfrm>
          <a:prstGeom prst="rect">
            <a:avLst/>
          </a:prstGeom>
          <a:noFill/>
        </p:spPr>
        <p:txBody>
          <a:bodyPr wrap="square" rtlCol="0">
            <a:spAutoFit/>
          </a:bodyPr>
          <a:lstStyle/>
          <a:p>
            <a:r>
              <a:rPr lang="en-US" sz="8000" b="1" dirty="0">
                <a:solidFill>
                  <a:srgbClr val="FFFF00"/>
                </a:solidFill>
                <a:latin typeface="Monotype Corsiva" panose="03010101010201010101" pitchFamily="66" charset="0"/>
                <a:ea typeface="DotumChe" panose="020B0503020000020004" pitchFamily="49" charset="-127"/>
                <a:cs typeface="Forte Forward" panose="020F0502020204030204" pitchFamily="2" charset="0"/>
              </a:rPr>
              <a:t>Thank You</a:t>
            </a:r>
          </a:p>
        </p:txBody>
      </p:sp>
      <p:sp>
        <p:nvSpPr>
          <p:cNvPr id="3" name="TextBox 2">
            <a:extLst>
              <a:ext uri="{FF2B5EF4-FFF2-40B4-BE49-F238E27FC236}">
                <a16:creationId xmlns:a16="http://schemas.microsoft.com/office/drawing/2014/main" id="{0CC00A28-1F5B-F093-13BA-9F36A15AF46F}"/>
              </a:ext>
            </a:extLst>
          </p:cNvPr>
          <p:cNvSpPr txBox="1"/>
          <p:nvPr/>
        </p:nvSpPr>
        <p:spPr>
          <a:xfrm>
            <a:off x="4817326" y="3434576"/>
            <a:ext cx="4137102" cy="523220"/>
          </a:xfrm>
          <a:prstGeom prst="rect">
            <a:avLst/>
          </a:prstGeom>
          <a:noFill/>
        </p:spPr>
        <p:txBody>
          <a:bodyPr wrap="square" rtlCol="0">
            <a:spAutoFit/>
          </a:bodyPr>
          <a:lstStyle/>
          <a:p>
            <a:r>
              <a:rPr lang="en-US" sz="2800" dirty="0">
                <a:solidFill>
                  <a:schemeClr val="bg1"/>
                </a:solidFill>
                <a:latin typeface="Congenial" panose="02000503040000020004" pitchFamily="2" charset="0"/>
              </a:rPr>
              <a:t>English With Ali Hassan</a:t>
            </a:r>
          </a:p>
        </p:txBody>
      </p:sp>
    </p:spTree>
    <p:extLst>
      <p:ext uri="{BB962C8B-B14F-4D97-AF65-F5344CB8AC3E}">
        <p14:creationId xmlns:p14="http://schemas.microsoft.com/office/powerpoint/2010/main" val="363920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ADD18-CDC1-C705-26EF-4EC4E9429E2F}"/>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654B6EF2-DF1B-5198-DF10-D8405DB5BEB4}"/>
              </a:ext>
            </a:extLst>
          </p:cNvPr>
          <p:cNvPicPr>
            <a:picLocks noChangeAspect="1"/>
          </p:cNvPicPr>
          <p:nvPr/>
        </p:nvPicPr>
        <p:blipFill>
          <a:blip r:embed="rId3"/>
          <a:stretch>
            <a:fillRect/>
          </a:stretch>
        </p:blipFill>
        <p:spPr>
          <a:xfrm>
            <a:off x="0" y="0"/>
            <a:ext cx="9144000" cy="5241073"/>
          </a:xfrm>
          <a:prstGeom prst="rect">
            <a:avLst/>
          </a:prstGeom>
        </p:spPr>
      </p:pic>
    </p:spTree>
    <p:extLst>
      <p:ext uri="{BB962C8B-B14F-4D97-AF65-F5344CB8AC3E}">
        <p14:creationId xmlns:p14="http://schemas.microsoft.com/office/powerpoint/2010/main" val="1034744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7657" y="1601056"/>
            <a:ext cx="8511938" cy="1308832"/>
          </a:xfrm>
        </p:spPr>
        <p:txBody>
          <a:bodyPr>
            <a:normAutofit fontScale="25000" lnSpcReduction="20000"/>
          </a:bodyPr>
          <a:lstStyle/>
          <a:p>
            <a:pPr marL="0" lvl="0" indent="0" defTabSz="457200">
              <a:lnSpc>
                <a:spcPct val="150000"/>
              </a:lnSpc>
              <a:spcBef>
                <a:spcPts val="0"/>
              </a:spcBef>
              <a:buNone/>
              <a:defRPr/>
            </a:pPr>
            <a:r>
              <a:rPr lang="en-US" sz="7200" dirty="0">
                <a:solidFill>
                  <a:prstClr val="black"/>
                </a:solidFill>
                <a:latin typeface="Daytona" panose="020B0604030500040204" pitchFamily="34" charset="0"/>
              </a:rPr>
              <a:t>One text of 200 words related to theme that is structured on two thoughts organise a discussion of each aspect into separate paragraphs. One question asks what the two points of view presented in the text are in 4-5 sentences in your own words.</a:t>
            </a:r>
            <a:r>
              <a:rPr kumimoji="0" lang="en-US" sz="7200" b="0" i="0" u="none" strike="noStrike" kern="1200" cap="none" spc="0" normalizeH="0" baseline="0" noProof="0" dirty="0">
                <a:ln>
                  <a:noFill/>
                </a:ln>
                <a:solidFill>
                  <a:prstClr val="black"/>
                </a:solidFill>
                <a:effectLst/>
                <a:uLnTx/>
                <a:uFillTx/>
                <a:latin typeface="Daytona" panose="020B0604030500040204" pitchFamily="34" charset="0"/>
              </a:rPr>
              <a:t> (</a:t>
            </a:r>
            <a:r>
              <a:rPr kumimoji="0" lang="en-US" sz="7200" i="0" u="none" strike="noStrike" kern="1200" cap="none" spc="0" normalizeH="0" baseline="0" noProof="0" dirty="0">
                <a:ln>
                  <a:noFill/>
                </a:ln>
                <a:solidFill>
                  <a:srgbClr val="FF0000"/>
                </a:solidFill>
                <a:effectLst/>
                <a:uLnTx/>
                <a:uFillTx/>
                <a:latin typeface="Daytona" panose="020B0604030500040204" pitchFamily="34" charset="0"/>
              </a:rPr>
              <a:t>15</a:t>
            </a:r>
            <a:r>
              <a:rPr kumimoji="0" lang="en-US" sz="7200" b="0" i="0" u="none" strike="noStrike" kern="1200" cap="none" spc="0" normalizeH="0" baseline="0" noProof="0" dirty="0">
                <a:ln>
                  <a:noFill/>
                </a:ln>
                <a:solidFill>
                  <a:prstClr val="black"/>
                </a:solidFill>
                <a:effectLst/>
                <a:uLnTx/>
                <a:uFillTx/>
                <a:latin typeface="Daytona" panose="020B0604030500040204" pitchFamily="34" charset="0"/>
              </a:rPr>
              <a:t> marks)</a:t>
            </a:r>
          </a:p>
          <a:p>
            <a:endParaRPr lang="en-US" dirty="0"/>
          </a:p>
        </p:txBody>
      </p:sp>
      <p:sp>
        <p:nvSpPr>
          <p:cNvPr id="5" name="TextBox 4">
            <a:extLst>
              <a:ext uri="{FF2B5EF4-FFF2-40B4-BE49-F238E27FC236}">
                <a16:creationId xmlns:a16="http://schemas.microsoft.com/office/drawing/2014/main" id="{DF468DE2-BAFE-9D83-7E5F-C61A5703757F}"/>
              </a:ext>
            </a:extLst>
          </p:cNvPr>
          <p:cNvSpPr txBox="1"/>
          <p:nvPr/>
        </p:nvSpPr>
        <p:spPr>
          <a:xfrm>
            <a:off x="361876" y="1231724"/>
            <a:ext cx="1327532" cy="369332"/>
          </a:xfrm>
          <a:prstGeom prst="rect">
            <a:avLst/>
          </a:prstGeom>
          <a:noFill/>
        </p:spPr>
        <p:txBody>
          <a:bodyPr wrap="square">
            <a:spAutoFit/>
          </a:bodyPr>
          <a:lstStyle/>
          <a:p>
            <a:pPr defTabSz="457200">
              <a:defRPr/>
            </a:pPr>
            <a:r>
              <a:rPr lang="en-US" dirty="0">
                <a:solidFill>
                  <a:srgbClr val="002060"/>
                </a:solidFill>
                <a:latin typeface="Daytona" panose="020B0604030500040204" pitchFamily="34" charset="0"/>
              </a:rPr>
              <a:t>Overview</a:t>
            </a:r>
          </a:p>
        </p:txBody>
      </p:sp>
      <p:sp>
        <p:nvSpPr>
          <p:cNvPr id="7" name="TextBox 6">
            <a:extLst>
              <a:ext uri="{FF2B5EF4-FFF2-40B4-BE49-F238E27FC236}">
                <a16:creationId xmlns:a16="http://schemas.microsoft.com/office/drawing/2014/main" id="{7E5D63BE-1B60-2750-8C87-ED38A66B5AF2}"/>
              </a:ext>
            </a:extLst>
          </p:cNvPr>
          <p:cNvSpPr txBox="1"/>
          <p:nvPr/>
        </p:nvSpPr>
        <p:spPr>
          <a:xfrm>
            <a:off x="270186" y="3325357"/>
            <a:ext cx="161397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solidFill>
                  <a:srgbClr val="002060"/>
                </a:solidFill>
                <a:latin typeface="Daytona" panose="020B0604030500040204" pitchFamily="34" charset="0"/>
              </a:rPr>
              <a:t>Question</a:t>
            </a:r>
          </a:p>
        </p:txBody>
      </p:sp>
      <p:sp>
        <p:nvSpPr>
          <p:cNvPr id="8" name="TextBox 7">
            <a:extLst>
              <a:ext uri="{FF2B5EF4-FFF2-40B4-BE49-F238E27FC236}">
                <a16:creationId xmlns:a16="http://schemas.microsoft.com/office/drawing/2014/main" id="{E6C42AE0-C5BD-C9EB-881A-A16F99A1A3E0}"/>
              </a:ext>
            </a:extLst>
          </p:cNvPr>
          <p:cNvSpPr txBox="1"/>
          <p:nvPr/>
        </p:nvSpPr>
        <p:spPr>
          <a:xfrm>
            <a:off x="361876" y="3664871"/>
            <a:ext cx="8511938" cy="1131079"/>
          </a:xfrm>
          <a:prstGeom prst="rect">
            <a:avLst/>
          </a:prstGeom>
          <a:solidFill>
            <a:srgbClr val="E97132">
              <a:lumMod val="20000"/>
              <a:lumOff val="80000"/>
            </a:srgbClr>
          </a:solidFill>
          <a:ln w="28575">
            <a:solidFill>
              <a:sysClr val="windowText" lastClr="000000"/>
            </a:solidFill>
          </a:ln>
        </p:spPr>
        <p:txBody>
          <a:bodyPr wrap="square" rtlCol="0">
            <a:spAutoFit/>
          </a:bodyPr>
          <a:lstStyle/>
          <a:p>
            <a:pPr lvl="0" defTabSz="457200">
              <a:lnSpc>
                <a:spcPct val="200000"/>
              </a:lnSpc>
              <a:defRPr/>
            </a:pPr>
            <a:r>
              <a:rPr lang="en-US" dirty="0">
                <a:solidFill>
                  <a:prstClr val="black"/>
                </a:solidFill>
                <a:latin typeface="Daytona" panose="020B0604030500040204" pitchFamily="34" charset="0"/>
              </a:rPr>
              <a:t>1.1 Read the text. What are the two points of view presented in the text? Write them in your own words. Write at least 4-5 sentences.</a:t>
            </a:r>
          </a:p>
        </p:txBody>
      </p:sp>
    </p:spTree>
    <p:extLst>
      <p:ext uri="{BB962C8B-B14F-4D97-AF65-F5344CB8AC3E}">
        <p14:creationId xmlns:p14="http://schemas.microsoft.com/office/powerpoint/2010/main" val="4103309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7" grpId="0"/>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884A9-EDFF-3D48-11E7-2E899C58422F}"/>
              </a:ext>
            </a:extLst>
          </p:cNvPr>
          <p:cNvSpPr>
            <a:spLocks noGrp="1"/>
          </p:cNvSpPr>
          <p:nvPr>
            <p:ph type="title"/>
          </p:nvPr>
        </p:nvSpPr>
        <p:spPr>
          <a:xfrm>
            <a:off x="1248936" y="1919403"/>
            <a:ext cx="7047571" cy="1750742"/>
          </a:xfrm>
        </p:spPr>
        <p:txBody>
          <a:bodyPr>
            <a:normAutofit/>
          </a:bodyPr>
          <a:lstStyle/>
          <a:p>
            <a:pPr algn="ctr"/>
            <a:r>
              <a:rPr lang="en-US" b="1" dirty="0">
                <a:solidFill>
                  <a:schemeClr val="tx1"/>
                </a:solidFill>
                <a:effectLst/>
                <a:highlight>
                  <a:srgbClr val="F1C88B"/>
                </a:highlight>
                <a:latin typeface="Kermit Semibold" panose="020F0502020204030204" pitchFamily="34" charset="0"/>
                <a:ea typeface="ADLaM Display" panose="02010000000000000000" pitchFamily="2" charset="0"/>
                <a:cs typeface="ADLaM Display" panose="02010000000000000000" pitchFamily="2" charset="0"/>
              </a:rPr>
              <a:t>How</a:t>
            </a:r>
            <a:r>
              <a:rPr lang="en-US" dirty="0">
                <a:solidFill>
                  <a:schemeClr val="tx1"/>
                </a:solidFill>
                <a:effectLst/>
                <a:highlight>
                  <a:srgbClr val="F1C88B"/>
                </a:highlight>
                <a:latin typeface="Kermit Semibold" panose="020F0502020204030204" pitchFamily="34" charset="0"/>
                <a:ea typeface="ADLaM Display" panose="02010000000000000000" pitchFamily="2" charset="0"/>
                <a:cs typeface="ADLaM Display" panose="02010000000000000000" pitchFamily="2" charset="0"/>
              </a:rPr>
              <a:t> </a:t>
            </a:r>
            <a:r>
              <a:rPr lang="en-US" b="1" dirty="0">
                <a:solidFill>
                  <a:schemeClr val="tx1"/>
                </a:solidFill>
                <a:effectLst/>
                <a:highlight>
                  <a:srgbClr val="F1C88B"/>
                </a:highlight>
                <a:latin typeface="Kermit Semibold" panose="020F0502020204030204" pitchFamily="34" charset="0"/>
                <a:ea typeface="ADLaM Display" panose="02010000000000000000" pitchFamily="2" charset="0"/>
                <a:cs typeface="ADLaM Display" panose="02010000000000000000" pitchFamily="2" charset="0"/>
              </a:rPr>
              <a:t>to</a:t>
            </a:r>
            <a:r>
              <a:rPr lang="en-US" dirty="0">
                <a:solidFill>
                  <a:schemeClr val="tx1"/>
                </a:solidFill>
                <a:effectLst/>
                <a:highlight>
                  <a:srgbClr val="F1C88B"/>
                </a:highlight>
                <a:latin typeface="Kermit Semibold" panose="020F0502020204030204" pitchFamily="34" charset="0"/>
                <a:ea typeface="ADLaM Display" panose="02010000000000000000" pitchFamily="2" charset="0"/>
                <a:cs typeface="ADLaM Display" panose="02010000000000000000" pitchFamily="2" charset="0"/>
              </a:rPr>
              <a:t> answer this question</a:t>
            </a:r>
          </a:p>
        </p:txBody>
      </p:sp>
    </p:spTree>
    <p:extLst>
      <p:ext uri="{BB962C8B-B14F-4D97-AF65-F5344CB8AC3E}">
        <p14:creationId xmlns:p14="http://schemas.microsoft.com/office/powerpoint/2010/main" val="3250453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0510" y="1165165"/>
            <a:ext cx="3910999" cy="763525"/>
          </a:xfrm>
        </p:spPr>
        <p:txBody>
          <a:bodyPr>
            <a:normAutofit/>
          </a:bodyPr>
          <a:lstStyle/>
          <a:p>
            <a:r>
              <a:rPr lang="en-US" sz="2400" kern="100" dirty="0">
                <a:solidFill>
                  <a:schemeClr val="tx1"/>
                </a:solidFill>
                <a:effectLst/>
                <a:highlight>
                  <a:srgbClr val="F1C88B"/>
                </a:highlight>
                <a:latin typeface="Congenial" panose="02000503040000020004" pitchFamily="2" charset="0"/>
                <a:ea typeface="+mn-ea"/>
                <a:cs typeface="Times New Roman" panose="02020603050405020304" pitchFamily="18" charset="0"/>
              </a:rPr>
              <a:t>1. Understand the question</a:t>
            </a:r>
          </a:p>
        </p:txBody>
      </p:sp>
      <p:sp>
        <p:nvSpPr>
          <p:cNvPr id="17" name="TextBox 16">
            <a:extLst>
              <a:ext uri="{FF2B5EF4-FFF2-40B4-BE49-F238E27FC236}">
                <a16:creationId xmlns:a16="http://schemas.microsoft.com/office/drawing/2014/main" id="{25C6B476-3A1F-15B8-B0F0-0D264E1D4720}"/>
              </a:ext>
            </a:extLst>
          </p:cNvPr>
          <p:cNvSpPr txBox="1"/>
          <p:nvPr/>
        </p:nvSpPr>
        <p:spPr>
          <a:xfrm>
            <a:off x="400510" y="2119621"/>
            <a:ext cx="8342979" cy="1858714"/>
          </a:xfrm>
          <a:prstGeom prst="rect">
            <a:avLst/>
          </a:prstGeom>
          <a:noFill/>
        </p:spPr>
        <p:txBody>
          <a:bodyPr wrap="square">
            <a:spAutoFit/>
          </a:bodyPr>
          <a:lstStyle/>
          <a:p>
            <a:pPr defTabSz="457200">
              <a:lnSpc>
                <a:spcPct val="200000"/>
              </a:lnSpc>
              <a:spcAft>
                <a:spcPts val="1000"/>
              </a:spcAft>
            </a:pPr>
            <a:r>
              <a:rPr lang="en-US" sz="20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The task asks for </a:t>
            </a:r>
            <a:r>
              <a:rPr lang="en-US" sz="2000"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two points of view </a:t>
            </a:r>
            <a:r>
              <a:rPr lang="en-US" sz="20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from the text — that means you need to explain what’s positive or challenging about living in </a:t>
            </a:r>
            <a:r>
              <a:rPr lang="en-US" sz="2000"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Tokyo</a:t>
            </a:r>
            <a:r>
              <a:rPr lang="en-US" sz="20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 and </a:t>
            </a:r>
            <a:r>
              <a:rPr lang="en-US" sz="2000"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Dubai</a:t>
            </a:r>
            <a:r>
              <a:rPr lang="en-US" sz="2000" dirty="0">
                <a:solidFill>
                  <a:prstClr val="black"/>
                </a:solidFill>
                <a:latin typeface="Daytona" panose="020B0604030500040204" pitchFamily="34" charset="0"/>
                <a:ea typeface="Times New Roman" panose="02020603050405020304" pitchFamily="18" charset="0"/>
                <a:cs typeface="Times New Roman" panose="02020603050405020304" pitchFamily="18" charset="0"/>
              </a:rPr>
              <a:t>, but in your own words, not copied.</a:t>
            </a:r>
            <a:endParaRPr lang="en-US" sz="2000" dirty="0">
              <a:solidFill>
                <a:prstClr val="black"/>
              </a:solidFill>
              <a:latin typeface="Cambria" panose="02040503050406030204" pitchFamily="18" charset="0"/>
              <a:ea typeface="MS Mincho" panose="02020609040205080304" pitchFamily="49" charset="-128"/>
              <a:cs typeface="Arial" panose="020B0604020202020204" pitchFamily="34" charset="0"/>
            </a:endParaRPr>
          </a:p>
        </p:txBody>
      </p:sp>
    </p:spTree>
    <p:extLst>
      <p:ext uri="{BB962C8B-B14F-4D97-AF65-F5344CB8AC3E}">
        <p14:creationId xmlns:p14="http://schemas.microsoft.com/office/powerpoint/2010/main" val="4170783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down)">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7CF9E517-B12D-4FF8-C31D-11B0160B83B2}"/>
              </a:ext>
            </a:extLst>
          </p:cNvPr>
          <p:cNvSpPr txBox="1"/>
          <p:nvPr/>
        </p:nvSpPr>
        <p:spPr>
          <a:xfrm>
            <a:off x="72482" y="0"/>
            <a:ext cx="8999036" cy="5061642"/>
          </a:xfrm>
          <a:prstGeom prst="rect">
            <a:avLst/>
          </a:prstGeom>
          <a:solidFill>
            <a:schemeClr val="accent5">
              <a:lumMod val="40000"/>
              <a:lumOff val="60000"/>
            </a:schemeClr>
          </a:solidFill>
        </p:spPr>
        <p:txBody>
          <a:bodyPr wrap="square">
            <a:spAutoFit/>
          </a:bodyPr>
          <a:lstStyle/>
          <a:p>
            <a:pPr marL="0" marR="0" algn="just">
              <a:lnSpc>
                <a:spcPct val="115000"/>
              </a:lnSpc>
              <a:spcAft>
                <a:spcPts val="800"/>
              </a:spcAft>
              <a:buNone/>
            </a:pPr>
            <a:r>
              <a:rPr lang="en-US" sz="1500" kern="0" dirty="0">
                <a:effectLst/>
                <a:latin typeface="Daytona" panose="020B0604030500040204" pitchFamily="34" charset="0"/>
                <a:ea typeface="Aptos" panose="020B0004020202020204" pitchFamily="34" charset="0"/>
                <a:cs typeface="Aptos-Bold"/>
              </a:rPr>
              <a:t>Living in Tokyo, Japan offers a fascinating mix of ancient tradition and modern innovation. Many people admire the country’s strong sense of harmony, politeness, and community spirit. Public transport is reliable, streets are clean, and crime rates are low, which makes everyday life feel</a:t>
            </a:r>
            <a:r>
              <a:rPr lang="en-US" sz="1500" kern="100" dirty="0">
                <a:latin typeface="Daytona" panose="020B0604030500040204" pitchFamily="34" charset="0"/>
                <a:ea typeface="Aptos" panose="020B0004020202020204" pitchFamily="34" charset="0"/>
                <a:cs typeface="Arial" panose="020B0604020202020204" pitchFamily="34" charset="0"/>
              </a:rPr>
              <a:t> </a:t>
            </a:r>
            <a:r>
              <a:rPr lang="en-US" sz="1500" kern="0" dirty="0">
                <a:effectLst/>
                <a:latin typeface="Daytona" panose="020B0604030500040204" pitchFamily="34" charset="0"/>
                <a:ea typeface="Aptos" panose="020B0004020202020204" pitchFamily="34" charset="0"/>
                <a:cs typeface="Aptos-Bold"/>
              </a:rPr>
              <a:t>safe and organised. Residents often say that teamwork, discipline, and attention to detail are highly valued, helping everything run smoothly.</a:t>
            </a:r>
            <a:endParaRPr lang="en-US" sz="1500" kern="100" dirty="0">
              <a:effectLst/>
              <a:latin typeface="Daytona" panose="020B0604030500040204" pitchFamily="34" charset="0"/>
              <a:ea typeface="Aptos" panose="020B0004020202020204" pitchFamily="34" charset="0"/>
              <a:cs typeface="Arial" panose="020B0604020202020204" pitchFamily="34" charset="0"/>
            </a:endParaRPr>
          </a:p>
          <a:p>
            <a:pPr marL="0" marR="0" algn="just">
              <a:spcAft>
                <a:spcPts val="800"/>
              </a:spcAft>
              <a:buNone/>
            </a:pPr>
            <a:r>
              <a:rPr lang="en-US" sz="1500" kern="0" dirty="0">
                <a:effectLst/>
                <a:latin typeface="Daytona" panose="020B0604030500040204" pitchFamily="34" charset="0"/>
                <a:ea typeface="Aptos" panose="020B0004020202020204" pitchFamily="34" charset="0"/>
                <a:cs typeface="Aptos-Bold"/>
              </a:rPr>
              <a:t>However, daily life can also be demanding. The culture expects people to work long hours, show respect in every situation, and follow social rules closely, which can sometimes limit personal freedom. The high cost of living and limited space in large cities may also challenge those who prefer a slower lifestyle or more privacy.</a:t>
            </a:r>
            <a:endParaRPr lang="en-US" sz="1500" kern="100" dirty="0">
              <a:effectLst/>
              <a:latin typeface="Daytona" panose="020B0604030500040204" pitchFamily="34" charset="0"/>
              <a:ea typeface="Aptos" panose="020B0004020202020204" pitchFamily="34" charset="0"/>
              <a:cs typeface="Arial" panose="020B0604020202020204" pitchFamily="34" charset="0"/>
            </a:endParaRPr>
          </a:p>
          <a:p>
            <a:pPr marL="0" marR="0" algn="just">
              <a:spcAft>
                <a:spcPts val="800"/>
              </a:spcAft>
              <a:buNone/>
            </a:pPr>
            <a:r>
              <a:rPr lang="en-US" sz="1500" kern="0" dirty="0">
                <a:effectLst/>
                <a:latin typeface="Daytona" panose="020B0604030500040204" pitchFamily="34" charset="0"/>
                <a:ea typeface="Aptos" panose="020B0004020202020204" pitchFamily="34" charset="0"/>
                <a:cs typeface="Aptos-Bold"/>
              </a:rPr>
              <a:t>Dubai, in contrast, attracts people who value ambition, opportunity, and diversity. The city offers tax-free salaries, a strong economy, and a modern lifestyle supported by world-class facilities. Its warm climate and safe environment make it an appealing place for families and professionals alike. Dubai’s multicultural society promotes respect and  coexistence, allowing residents to experience different cultures, traditions, and cuisines every day. While the pace of life can be fast and the cost of living high, many appreciate how Dubai encourages innovation, progress, and success while preserving its cultural values and sense of community.</a:t>
            </a:r>
            <a:endParaRPr lang="en-US" sz="1500" kern="100" dirty="0">
              <a:effectLst/>
              <a:latin typeface="Daytona" panose="020B0604030500040204" pitchFamily="34" charset="0"/>
              <a:ea typeface="Aptos" panose="020B0004020202020204" pitchFamily="34" charset="0"/>
              <a:cs typeface="Arial" panose="020B0604020202020204" pitchFamily="34" charset="0"/>
            </a:endParaRPr>
          </a:p>
          <a:p>
            <a:pPr marL="0" marR="0">
              <a:spcAft>
                <a:spcPts val="800"/>
              </a:spcAft>
              <a:buNone/>
            </a:pPr>
            <a:endParaRPr lang="en-US" sz="900" kern="0" dirty="0">
              <a:effectLst/>
              <a:latin typeface="Daytona" panose="020B0604030500040204" pitchFamily="34" charset="0"/>
              <a:ea typeface="Aptos" panose="020B0004020202020204" pitchFamily="34" charset="0"/>
              <a:cs typeface="Aptos-Bold"/>
            </a:endParaRPr>
          </a:p>
          <a:p>
            <a:pPr marL="0" marR="0">
              <a:spcAft>
                <a:spcPts val="800"/>
              </a:spcAft>
              <a:buNone/>
            </a:pPr>
            <a:r>
              <a:rPr lang="en-US" sz="1500" kern="0" dirty="0">
                <a:effectLst/>
                <a:latin typeface="Daytona" panose="020B0604030500040204" pitchFamily="34" charset="0"/>
                <a:ea typeface="Aptos" panose="020B0004020202020204" pitchFamily="34" charset="0"/>
                <a:cs typeface="Aptos-Bold"/>
              </a:rPr>
              <a:t>Both Tokyo and Dubai combine tradition with modern life in unique ways, offering rewarding experiences for people with different goals and lifestyles.</a:t>
            </a:r>
            <a:endParaRPr lang="en-US" sz="1500" kern="100" dirty="0">
              <a:effectLst/>
              <a:latin typeface="Daytona" panose="020B0604030500040204" pitchFamily="34" charset="0"/>
              <a:ea typeface="Aptos" panose="020B0004020202020204" pitchFamily="34" charset="0"/>
              <a:cs typeface="Arial" panose="020B0604020202020204" pitchFamily="34" charset="0"/>
            </a:endParaRPr>
          </a:p>
        </p:txBody>
      </p:sp>
      <p:cxnSp>
        <p:nvCxnSpPr>
          <p:cNvPr id="9" name="Straight Connector 8">
            <a:extLst>
              <a:ext uri="{FF2B5EF4-FFF2-40B4-BE49-F238E27FC236}">
                <a16:creationId xmlns:a16="http://schemas.microsoft.com/office/drawing/2014/main" id="{0C9DA3DE-EC85-60FC-D227-9AA58427A180}"/>
              </a:ext>
            </a:extLst>
          </p:cNvPr>
          <p:cNvCxnSpPr>
            <a:cxnSpLocks/>
          </p:cNvCxnSpPr>
          <p:nvPr/>
        </p:nvCxnSpPr>
        <p:spPr>
          <a:xfrm>
            <a:off x="144964" y="301084"/>
            <a:ext cx="1416206"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1" name="Straight Connector 10">
            <a:extLst>
              <a:ext uri="{FF2B5EF4-FFF2-40B4-BE49-F238E27FC236}">
                <a16:creationId xmlns:a16="http://schemas.microsoft.com/office/drawing/2014/main" id="{C4467D60-33A7-76CC-C56E-EDE207510327}"/>
              </a:ext>
            </a:extLst>
          </p:cNvPr>
          <p:cNvCxnSpPr>
            <a:cxnSpLocks/>
          </p:cNvCxnSpPr>
          <p:nvPr/>
        </p:nvCxnSpPr>
        <p:spPr>
          <a:xfrm>
            <a:off x="5809784" y="301084"/>
            <a:ext cx="307774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96DB4C9B-19FB-F06C-C3C0-88F2037E534D}"/>
              </a:ext>
            </a:extLst>
          </p:cNvPr>
          <p:cNvCxnSpPr>
            <a:cxnSpLocks/>
          </p:cNvCxnSpPr>
          <p:nvPr/>
        </p:nvCxnSpPr>
        <p:spPr>
          <a:xfrm>
            <a:off x="2966220" y="1679654"/>
            <a:ext cx="1006402"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3" name="Straight Connector 12">
            <a:extLst>
              <a:ext uri="{FF2B5EF4-FFF2-40B4-BE49-F238E27FC236}">
                <a16:creationId xmlns:a16="http://schemas.microsoft.com/office/drawing/2014/main" id="{8527E555-9866-5F58-7070-66E5214E3C32}"/>
              </a:ext>
            </a:extLst>
          </p:cNvPr>
          <p:cNvCxnSpPr>
            <a:cxnSpLocks/>
          </p:cNvCxnSpPr>
          <p:nvPr/>
        </p:nvCxnSpPr>
        <p:spPr>
          <a:xfrm>
            <a:off x="5352587" y="1081669"/>
            <a:ext cx="1851102"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6" name="Straight Connector 15">
            <a:extLst>
              <a:ext uri="{FF2B5EF4-FFF2-40B4-BE49-F238E27FC236}">
                <a16:creationId xmlns:a16="http://schemas.microsoft.com/office/drawing/2014/main" id="{222C1C5C-B72F-ACE6-C0F0-902B9487A32C}"/>
              </a:ext>
            </a:extLst>
          </p:cNvPr>
          <p:cNvCxnSpPr>
            <a:cxnSpLocks/>
          </p:cNvCxnSpPr>
          <p:nvPr/>
        </p:nvCxnSpPr>
        <p:spPr>
          <a:xfrm>
            <a:off x="3769108" y="858645"/>
            <a:ext cx="776871"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7" name="Straight Connector 16">
            <a:extLst>
              <a:ext uri="{FF2B5EF4-FFF2-40B4-BE49-F238E27FC236}">
                <a16:creationId xmlns:a16="http://schemas.microsoft.com/office/drawing/2014/main" id="{CBC7E850-146E-F9FC-0C77-44126C4B9477}"/>
              </a:ext>
            </a:extLst>
          </p:cNvPr>
          <p:cNvCxnSpPr>
            <a:cxnSpLocks/>
          </p:cNvCxnSpPr>
          <p:nvPr/>
        </p:nvCxnSpPr>
        <p:spPr>
          <a:xfrm>
            <a:off x="936701" y="1081669"/>
            <a:ext cx="1750743"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8" name="Straight Connector 17">
            <a:extLst>
              <a:ext uri="{FF2B5EF4-FFF2-40B4-BE49-F238E27FC236}">
                <a16:creationId xmlns:a16="http://schemas.microsoft.com/office/drawing/2014/main" id="{37EC1B96-5894-4EA6-7810-C7E0251BCCE1}"/>
              </a:ext>
            </a:extLst>
          </p:cNvPr>
          <p:cNvCxnSpPr>
            <a:cxnSpLocks/>
          </p:cNvCxnSpPr>
          <p:nvPr/>
        </p:nvCxnSpPr>
        <p:spPr>
          <a:xfrm>
            <a:off x="7348654" y="1679654"/>
            <a:ext cx="1600201"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9" name="Straight Connector 18">
            <a:extLst>
              <a:ext uri="{FF2B5EF4-FFF2-40B4-BE49-F238E27FC236}">
                <a16:creationId xmlns:a16="http://schemas.microsoft.com/office/drawing/2014/main" id="{7E382938-1854-6EFF-AD31-2B754CAC8CAE}"/>
              </a:ext>
            </a:extLst>
          </p:cNvPr>
          <p:cNvCxnSpPr>
            <a:cxnSpLocks/>
          </p:cNvCxnSpPr>
          <p:nvPr/>
        </p:nvCxnSpPr>
        <p:spPr>
          <a:xfrm>
            <a:off x="144964" y="1895244"/>
            <a:ext cx="726689"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21" name="Straight Connector 20">
            <a:extLst>
              <a:ext uri="{FF2B5EF4-FFF2-40B4-BE49-F238E27FC236}">
                <a16:creationId xmlns:a16="http://schemas.microsoft.com/office/drawing/2014/main" id="{0328B2AD-3CC2-BE7F-AB79-B685BA2FC5CB}"/>
              </a:ext>
            </a:extLst>
          </p:cNvPr>
          <p:cNvCxnSpPr>
            <a:cxnSpLocks/>
          </p:cNvCxnSpPr>
          <p:nvPr/>
        </p:nvCxnSpPr>
        <p:spPr>
          <a:xfrm>
            <a:off x="4626828" y="2693949"/>
            <a:ext cx="3435504"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22" name="Straight Connector 21">
            <a:extLst>
              <a:ext uri="{FF2B5EF4-FFF2-40B4-BE49-F238E27FC236}">
                <a16:creationId xmlns:a16="http://schemas.microsoft.com/office/drawing/2014/main" id="{AD3F1B4B-5157-38BE-BE3F-995C4FDE0D70}"/>
              </a:ext>
            </a:extLst>
          </p:cNvPr>
          <p:cNvCxnSpPr>
            <a:cxnSpLocks/>
          </p:cNvCxnSpPr>
          <p:nvPr/>
        </p:nvCxnSpPr>
        <p:spPr>
          <a:xfrm>
            <a:off x="144964" y="2155437"/>
            <a:ext cx="79173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32" name="Straight Connector 31">
            <a:extLst>
              <a:ext uri="{FF2B5EF4-FFF2-40B4-BE49-F238E27FC236}">
                <a16:creationId xmlns:a16="http://schemas.microsoft.com/office/drawing/2014/main" id="{3D5B2748-6043-80AE-796F-9C82CCDC746E}"/>
              </a:ext>
            </a:extLst>
          </p:cNvPr>
          <p:cNvCxnSpPr>
            <a:cxnSpLocks/>
          </p:cNvCxnSpPr>
          <p:nvPr/>
        </p:nvCxnSpPr>
        <p:spPr>
          <a:xfrm>
            <a:off x="2771078" y="5441332"/>
            <a:ext cx="2403088"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28" name="Straight Connector 27">
            <a:extLst>
              <a:ext uri="{FF2B5EF4-FFF2-40B4-BE49-F238E27FC236}">
                <a16:creationId xmlns:a16="http://schemas.microsoft.com/office/drawing/2014/main" id="{06D458CC-5696-2A21-9077-C065D0458BA8}"/>
              </a:ext>
            </a:extLst>
          </p:cNvPr>
          <p:cNvCxnSpPr>
            <a:cxnSpLocks/>
          </p:cNvCxnSpPr>
          <p:nvPr/>
        </p:nvCxnSpPr>
        <p:spPr>
          <a:xfrm>
            <a:off x="3159510" y="3158583"/>
            <a:ext cx="420031"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29" name="Straight Connector 28">
            <a:extLst>
              <a:ext uri="{FF2B5EF4-FFF2-40B4-BE49-F238E27FC236}">
                <a16:creationId xmlns:a16="http://schemas.microsoft.com/office/drawing/2014/main" id="{03FEA9F0-884F-E607-2284-8D526459ED91}"/>
              </a:ext>
            </a:extLst>
          </p:cNvPr>
          <p:cNvCxnSpPr>
            <a:cxnSpLocks/>
          </p:cNvCxnSpPr>
          <p:nvPr/>
        </p:nvCxnSpPr>
        <p:spPr>
          <a:xfrm>
            <a:off x="4973446" y="2943458"/>
            <a:ext cx="152771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30" name="Straight Connector 29">
            <a:extLst>
              <a:ext uri="{FF2B5EF4-FFF2-40B4-BE49-F238E27FC236}">
                <a16:creationId xmlns:a16="http://schemas.microsoft.com/office/drawing/2014/main" id="{1FB11D74-DD35-A679-D980-ED2B14105C35}"/>
              </a:ext>
            </a:extLst>
          </p:cNvPr>
          <p:cNvCxnSpPr>
            <a:cxnSpLocks/>
          </p:cNvCxnSpPr>
          <p:nvPr/>
        </p:nvCxnSpPr>
        <p:spPr>
          <a:xfrm>
            <a:off x="2444905" y="3846706"/>
            <a:ext cx="152771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31" name="Straight Connector 30">
            <a:extLst>
              <a:ext uri="{FF2B5EF4-FFF2-40B4-BE49-F238E27FC236}">
                <a16:creationId xmlns:a16="http://schemas.microsoft.com/office/drawing/2014/main" id="{918EA538-9173-B0C2-578B-84A52F546F77}"/>
              </a:ext>
            </a:extLst>
          </p:cNvPr>
          <p:cNvCxnSpPr>
            <a:cxnSpLocks/>
          </p:cNvCxnSpPr>
          <p:nvPr/>
        </p:nvCxnSpPr>
        <p:spPr>
          <a:xfrm>
            <a:off x="2784086" y="3404374"/>
            <a:ext cx="5278246"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35" name="Straight Connector 34">
            <a:extLst>
              <a:ext uri="{FF2B5EF4-FFF2-40B4-BE49-F238E27FC236}">
                <a16:creationId xmlns:a16="http://schemas.microsoft.com/office/drawing/2014/main" id="{5D101CF0-0E01-9390-A4D6-65DDDFD32B5C}"/>
              </a:ext>
            </a:extLst>
          </p:cNvPr>
          <p:cNvCxnSpPr>
            <a:cxnSpLocks/>
          </p:cNvCxnSpPr>
          <p:nvPr/>
        </p:nvCxnSpPr>
        <p:spPr>
          <a:xfrm>
            <a:off x="3072159" y="4642160"/>
            <a:ext cx="2263699"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36" name="Straight Connector 35">
            <a:extLst>
              <a:ext uri="{FF2B5EF4-FFF2-40B4-BE49-F238E27FC236}">
                <a16:creationId xmlns:a16="http://schemas.microsoft.com/office/drawing/2014/main" id="{D5E812F8-0CE2-2F86-F41A-C81261D221BB}"/>
              </a:ext>
            </a:extLst>
          </p:cNvPr>
          <p:cNvCxnSpPr>
            <a:cxnSpLocks/>
          </p:cNvCxnSpPr>
          <p:nvPr/>
        </p:nvCxnSpPr>
        <p:spPr>
          <a:xfrm>
            <a:off x="2784086" y="4920940"/>
            <a:ext cx="2551772"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40" name="Straight Connector 39">
            <a:extLst>
              <a:ext uri="{FF2B5EF4-FFF2-40B4-BE49-F238E27FC236}">
                <a16:creationId xmlns:a16="http://schemas.microsoft.com/office/drawing/2014/main" id="{D5F3C6CC-05D0-1BAA-72BD-38ADEFDF9CCD}"/>
              </a:ext>
            </a:extLst>
          </p:cNvPr>
          <p:cNvCxnSpPr>
            <a:cxnSpLocks/>
          </p:cNvCxnSpPr>
          <p:nvPr/>
        </p:nvCxnSpPr>
        <p:spPr>
          <a:xfrm>
            <a:off x="144964" y="2693949"/>
            <a:ext cx="578005"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666448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wipe(down)">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wipe(down)">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down)">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down)">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down)">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18"/>
                                        </p:tgtEl>
                                        <p:attrNameLst>
                                          <p:attrName>style.visibility</p:attrName>
                                        </p:attrNameLst>
                                      </p:cBhvr>
                                      <p:to>
                                        <p:strVal val="visible"/>
                                      </p:to>
                                    </p:set>
                                    <p:animEffect transition="in" filter="wipe(down)">
                                      <p:cBhvr>
                                        <p:cTn id="37" dur="500"/>
                                        <p:tgtEl>
                                          <p:spTgt spid="1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wipe(down)">
                                      <p:cBhvr>
                                        <p:cTn id="42" dur="500"/>
                                        <p:tgtEl>
                                          <p:spTgt spid="19"/>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wipe(down)">
                                      <p:cBhvr>
                                        <p:cTn id="47" dur="500"/>
                                        <p:tgtEl>
                                          <p:spTgt spid="22"/>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40"/>
                                        </p:tgtEl>
                                        <p:attrNameLst>
                                          <p:attrName>style.visibility</p:attrName>
                                        </p:attrNameLst>
                                      </p:cBhvr>
                                      <p:to>
                                        <p:strVal val="visible"/>
                                      </p:to>
                                    </p:set>
                                    <p:animEffect transition="in" filter="wipe(down)">
                                      <p:cBhvr>
                                        <p:cTn id="52" dur="500"/>
                                        <p:tgtEl>
                                          <p:spTgt spid="40"/>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wipe(down)">
                                      <p:cBhvr>
                                        <p:cTn id="57" dur="500"/>
                                        <p:tgtEl>
                                          <p:spTgt spid="21"/>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29"/>
                                        </p:tgtEl>
                                        <p:attrNameLst>
                                          <p:attrName>style.visibility</p:attrName>
                                        </p:attrNameLst>
                                      </p:cBhvr>
                                      <p:to>
                                        <p:strVal val="visible"/>
                                      </p:to>
                                    </p:set>
                                    <p:animEffect transition="in" filter="wipe(down)">
                                      <p:cBhvr>
                                        <p:cTn id="62" dur="500"/>
                                        <p:tgtEl>
                                          <p:spTgt spid="29"/>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wipe(down)">
                                      <p:cBhvr>
                                        <p:cTn id="67" dur="500"/>
                                        <p:tgtEl>
                                          <p:spTgt spid="28"/>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31"/>
                                        </p:tgtEl>
                                        <p:attrNameLst>
                                          <p:attrName>style.visibility</p:attrName>
                                        </p:attrNameLst>
                                      </p:cBhvr>
                                      <p:to>
                                        <p:strVal val="visible"/>
                                      </p:to>
                                    </p:set>
                                    <p:animEffect transition="in" filter="wipe(down)">
                                      <p:cBhvr>
                                        <p:cTn id="72" dur="500"/>
                                        <p:tgtEl>
                                          <p:spTgt spid="31"/>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nodeType="clickEffect">
                                  <p:stCondLst>
                                    <p:cond delay="0"/>
                                  </p:stCondLst>
                                  <p:childTnLst>
                                    <p:set>
                                      <p:cBhvr>
                                        <p:cTn id="76" dur="1" fill="hold">
                                          <p:stCondLst>
                                            <p:cond delay="0"/>
                                          </p:stCondLst>
                                        </p:cTn>
                                        <p:tgtEl>
                                          <p:spTgt spid="30"/>
                                        </p:tgtEl>
                                        <p:attrNameLst>
                                          <p:attrName>style.visibility</p:attrName>
                                        </p:attrNameLst>
                                      </p:cBhvr>
                                      <p:to>
                                        <p:strVal val="visible"/>
                                      </p:to>
                                    </p:set>
                                    <p:animEffect transition="in" filter="wipe(down)">
                                      <p:cBhvr>
                                        <p:cTn id="77" dur="500"/>
                                        <p:tgtEl>
                                          <p:spTgt spid="30"/>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nodeType="clickEffect">
                                  <p:stCondLst>
                                    <p:cond delay="0"/>
                                  </p:stCondLst>
                                  <p:childTnLst>
                                    <p:set>
                                      <p:cBhvr>
                                        <p:cTn id="81" dur="1" fill="hold">
                                          <p:stCondLst>
                                            <p:cond delay="0"/>
                                          </p:stCondLst>
                                        </p:cTn>
                                        <p:tgtEl>
                                          <p:spTgt spid="35"/>
                                        </p:tgtEl>
                                        <p:attrNameLst>
                                          <p:attrName>style.visibility</p:attrName>
                                        </p:attrNameLst>
                                      </p:cBhvr>
                                      <p:to>
                                        <p:strVal val="visible"/>
                                      </p:to>
                                    </p:set>
                                    <p:animEffect transition="in" filter="wipe(down)">
                                      <p:cBhvr>
                                        <p:cTn id="82" dur="500"/>
                                        <p:tgtEl>
                                          <p:spTgt spid="35"/>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nodeType="clickEffect">
                                  <p:stCondLst>
                                    <p:cond delay="0"/>
                                  </p:stCondLst>
                                  <p:childTnLst>
                                    <p:set>
                                      <p:cBhvr>
                                        <p:cTn id="86" dur="1" fill="hold">
                                          <p:stCondLst>
                                            <p:cond delay="0"/>
                                          </p:stCondLst>
                                        </p:cTn>
                                        <p:tgtEl>
                                          <p:spTgt spid="36"/>
                                        </p:tgtEl>
                                        <p:attrNameLst>
                                          <p:attrName>style.visibility</p:attrName>
                                        </p:attrNameLst>
                                      </p:cBhvr>
                                      <p:to>
                                        <p:strVal val="visible"/>
                                      </p:to>
                                    </p:set>
                                    <p:animEffect transition="in" filter="wipe(down)">
                                      <p:cBhvr>
                                        <p:cTn id="87"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3AA54F-EC94-EEB2-EC8B-014BAB94CA8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08889FB-079D-3110-9534-B425D51C1B1F}"/>
              </a:ext>
            </a:extLst>
          </p:cNvPr>
          <p:cNvSpPr>
            <a:spLocks noGrp="1"/>
          </p:cNvSpPr>
          <p:nvPr>
            <p:ph type="title"/>
          </p:nvPr>
        </p:nvSpPr>
        <p:spPr>
          <a:xfrm>
            <a:off x="301083" y="1121678"/>
            <a:ext cx="4681173" cy="763525"/>
          </a:xfrm>
        </p:spPr>
        <p:txBody>
          <a:bodyPr>
            <a:normAutofit/>
          </a:bodyPr>
          <a:lstStyle/>
          <a:p>
            <a:r>
              <a:rPr lang="en-US" sz="2400" kern="100" dirty="0">
                <a:solidFill>
                  <a:schemeClr val="tx1"/>
                </a:solidFill>
                <a:effectLst/>
                <a:highlight>
                  <a:srgbClr val="F1C88B"/>
                </a:highlight>
                <a:latin typeface="Congenial" panose="02000503040000020004" pitchFamily="2" charset="0"/>
                <a:ea typeface="+mn-ea"/>
                <a:cs typeface="Times New Roman" panose="02020603050405020304" pitchFamily="18" charset="0"/>
              </a:rPr>
              <a:t>2. Identify key points in the text</a:t>
            </a:r>
          </a:p>
        </p:txBody>
      </p:sp>
      <p:sp>
        <p:nvSpPr>
          <p:cNvPr id="2" name="TextBox 1">
            <a:extLst>
              <a:ext uri="{FF2B5EF4-FFF2-40B4-BE49-F238E27FC236}">
                <a16:creationId xmlns:a16="http://schemas.microsoft.com/office/drawing/2014/main" id="{132AC803-B8B4-DD0C-B990-88183772BFC7}"/>
              </a:ext>
            </a:extLst>
          </p:cNvPr>
          <p:cNvSpPr txBox="1"/>
          <p:nvPr/>
        </p:nvSpPr>
        <p:spPr>
          <a:xfrm>
            <a:off x="301083" y="1890455"/>
            <a:ext cx="8541834" cy="2579809"/>
          </a:xfrm>
          <a:prstGeom prst="rect">
            <a:avLst/>
          </a:prstGeom>
          <a:noFill/>
        </p:spPr>
        <p:txBody>
          <a:bodyPr wrap="square">
            <a:spAutoFit/>
          </a:bodyPr>
          <a:lstStyle/>
          <a:p>
            <a:pPr marL="342900" marR="0" lvl="0" indent="-342900">
              <a:lnSpc>
                <a:spcPct val="200000"/>
              </a:lnSpc>
              <a:spcAft>
                <a:spcPts val="800"/>
              </a:spcAft>
              <a:buSzPts val="1000"/>
              <a:buFont typeface="Symbol" panose="05050102010706020507" pitchFamily="18" charset="2"/>
              <a:buChar char=""/>
              <a:tabLst>
                <a:tab pos="457200" algn="l"/>
              </a:tabLst>
            </a:pPr>
            <a:r>
              <a:rPr lang="en-US" sz="2000" kern="0"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Tokyo</a:t>
            </a:r>
            <a:r>
              <a:rPr lang="en-US" sz="2000" b="1" kern="0" dirty="0">
                <a:latin typeface="Daytona" panose="020B0604030500040204" pitchFamily="34" charset="0"/>
                <a:ea typeface="Times New Roman" panose="02020603050405020304" pitchFamily="18" charset="0"/>
                <a:cs typeface="Times New Roman" panose="02020603050405020304" pitchFamily="18" charset="0"/>
              </a:rPr>
              <a:t>:</a:t>
            </a:r>
            <a:r>
              <a:rPr lang="en-US" sz="2000" kern="0" dirty="0">
                <a:latin typeface="Daytona" panose="020B0604030500040204" pitchFamily="34" charset="0"/>
                <a:ea typeface="Times New Roman" panose="02020603050405020304" pitchFamily="18" charset="0"/>
                <a:cs typeface="Times New Roman" panose="02020603050405020304" pitchFamily="18" charset="0"/>
              </a:rPr>
              <a:t> traditional and organized life, safety, respect, teamwork — but also strict rules, long work hours, and limited space.</a:t>
            </a:r>
            <a:endParaRPr lang="en-US" sz="2000" kern="100" dirty="0">
              <a:latin typeface="Aptos" panose="020B0004020202020204" pitchFamily="34" charset="0"/>
              <a:ea typeface="Aptos" panose="020B0004020202020204" pitchFamily="34" charset="0"/>
              <a:cs typeface="Arial" panose="020B0604020202020204" pitchFamily="34" charset="0"/>
            </a:endParaRPr>
          </a:p>
          <a:p>
            <a:pPr marL="342900" marR="0" lvl="0" indent="-342900">
              <a:lnSpc>
                <a:spcPct val="200000"/>
              </a:lnSpc>
              <a:spcAft>
                <a:spcPts val="800"/>
              </a:spcAft>
              <a:buSzPts val="1000"/>
              <a:buFont typeface="Symbol" panose="05050102010706020507" pitchFamily="18" charset="2"/>
              <a:buChar char=""/>
              <a:tabLst>
                <a:tab pos="457200" algn="l"/>
              </a:tabLst>
            </a:pPr>
            <a:r>
              <a:rPr lang="en-US" sz="2000" kern="0" dirty="0">
                <a:solidFill>
                  <a:srgbClr val="FF0000"/>
                </a:solidFill>
                <a:latin typeface="Daytona" panose="020B0604030500040204" pitchFamily="34" charset="0"/>
                <a:ea typeface="Times New Roman" panose="02020603050405020304" pitchFamily="18" charset="0"/>
                <a:cs typeface="Times New Roman" panose="02020603050405020304" pitchFamily="18" charset="0"/>
              </a:rPr>
              <a:t>Dubai</a:t>
            </a:r>
            <a:r>
              <a:rPr lang="en-US" sz="2000" b="1" kern="0" dirty="0">
                <a:latin typeface="Daytona" panose="020B0604030500040204" pitchFamily="34" charset="0"/>
                <a:ea typeface="Times New Roman" panose="02020603050405020304" pitchFamily="18" charset="0"/>
                <a:cs typeface="Times New Roman" panose="02020603050405020304" pitchFamily="18" charset="0"/>
              </a:rPr>
              <a:t>:</a:t>
            </a:r>
            <a:r>
              <a:rPr lang="en-US" sz="2000" kern="0" dirty="0">
                <a:latin typeface="Daytona" panose="020B0604030500040204" pitchFamily="34" charset="0"/>
                <a:ea typeface="Times New Roman" panose="02020603050405020304" pitchFamily="18" charset="0"/>
                <a:cs typeface="Times New Roman" panose="02020603050405020304" pitchFamily="18" charset="0"/>
              </a:rPr>
              <a:t> modern, ambitious, diverse, offers opportunities — but fast-paced and expensive.</a:t>
            </a:r>
            <a:endParaRPr lang="en-US" sz="2000" kern="100" dirty="0">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2160041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2261</TotalTime>
  <Words>2625</Words>
  <Application>Microsoft Office PowerPoint</Application>
  <PresentationFormat>On-screen Show (16:9)</PresentationFormat>
  <Paragraphs>187</Paragraphs>
  <Slides>35</Slides>
  <Notes>8</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35</vt:i4>
      </vt:variant>
    </vt:vector>
  </HeadingPairs>
  <TitlesOfParts>
    <vt:vector size="49" baseType="lpstr">
      <vt:lpstr>Aptos</vt:lpstr>
      <vt:lpstr>Arial</vt:lpstr>
      <vt:lpstr>Calibri</vt:lpstr>
      <vt:lpstr>Cambria</vt:lpstr>
      <vt:lpstr>Congenial</vt:lpstr>
      <vt:lpstr>Congenial SemiBold</vt:lpstr>
      <vt:lpstr>Daytona</vt:lpstr>
      <vt:lpstr>Kermit Semibold</vt:lpstr>
      <vt:lpstr>Monotype Corsiva</vt:lpstr>
      <vt:lpstr>Segoe UI Emoji</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How to answer this question</vt:lpstr>
      <vt:lpstr>1. Understand the question</vt:lpstr>
      <vt:lpstr>PowerPoint Presentation</vt:lpstr>
      <vt:lpstr>2. Identify key points in the text</vt:lpstr>
      <vt:lpstr>PowerPoint Presentation</vt:lpstr>
      <vt:lpstr>PowerPoint Presentation</vt:lpstr>
      <vt:lpstr>PowerPoint Presentation</vt:lpstr>
      <vt:lpstr>PowerPoint Presentation</vt:lpstr>
      <vt:lpstr>Model answer</vt:lpstr>
      <vt:lpstr>PowerPoint Presentation</vt:lpstr>
      <vt:lpstr>PowerPoint Presentation</vt:lpstr>
      <vt:lpstr>PowerPoint Presentation</vt:lpstr>
      <vt:lpstr>PowerPoint Presentation</vt:lpstr>
      <vt:lpstr>PowerPoint Presentation</vt:lpstr>
      <vt:lpstr>PowerPoint Presentation</vt:lpstr>
      <vt:lpstr>How to answer this question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Ali Mohammed Ali  Hassan</cp:lastModifiedBy>
  <cp:revision>14</cp:revision>
  <cp:lastPrinted>2025-11-15T10:16:25Z</cp:lastPrinted>
  <dcterms:created xsi:type="dcterms:W3CDTF">2017-08-01T15:40:51Z</dcterms:created>
  <dcterms:modified xsi:type="dcterms:W3CDTF">2025-11-15T12:49:25Z</dcterms:modified>
</cp:coreProperties>
</file>