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57" r:id="rId4"/>
    <p:sldId id="258" r:id="rId5"/>
    <p:sldId id="259" r:id="rId6"/>
    <p:sldId id="273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68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FF5050"/>
    <a:srgbClr val="CC00CC"/>
    <a:srgbClr val="6600CC"/>
    <a:srgbClr val="4F81BD"/>
    <a:srgbClr val="003399"/>
    <a:srgbClr val="CCECFF"/>
    <a:srgbClr val="00CCFF"/>
    <a:srgbClr val="99FFC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40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2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89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00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77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50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07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91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59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52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4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5827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6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6037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204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767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9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517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7.gif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gif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9.gif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52400"/>
            <a:ext cx="7716515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1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lumMod val="75000"/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البلاغة</a:t>
            </a:r>
            <a:r>
              <a:rPr lang="ar-AE" sz="23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lumMod val="75000"/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sz="239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bg1">
                    <a:lumMod val="75000"/>
                    <a:alpha val="6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9800" y="5638800"/>
            <a:ext cx="2895600" cy="76944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4400" b="1" dirty="0">
                <a:solidFill>
                  <a:schemeClr val="bg1"/>
                </a:solidFill>
              </a:rPr>
              <a:t>علم البيان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4272900"/>
            <a:ext cx="3200400" cy="76944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4400" dirty="0">
                <a:solidFill>
                  <a:schemeClr val="bg1"/>
                </a:solidFill>
              </a:rPr>
              <a:t>علم المعاني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5638800"/>
            <a:ext cx="2590800" cy="70788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>
                <a:solidFill>
                  <a:schemeClr val="bg1"/>
                </a:solidFill>
              </a:rPr>
              <a:t>علم البديع</a:t>
            </a:r>
            <a:endParaRPr lang="en-GB" sz="4000" b="1" dirty="0">
              <a:solidFill>
                <a:schemeClr val="bg1"/>
              </a:solidFill>
            </a:endParaRPr>
          </a:p>
        </p:txBody>
      </p:sp>
      <p:pic>
        <p:nvPicPr>
          <p:cNvPr id="8" name="Picture 7" descr="get-7-2009-sez_ae_248scztz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066800"/>
            <a:ext cx="990600" cy="2819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809655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FF0000"/>
                </a:solidFill>
              </a:rPr>
              <a:t>علم البديع 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0" y="83820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FF0000"/>
                </a:solidFill>
              </a:rPr>
              <a:t>علم المعاني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830437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FF0000"/>
                </a:solidFill>
              </a:rPr>
              <a:t>علم البيان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73091" y="182880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chemeClr val="bg1"/>
                </a:solidFill>
              </a:rPr>
              <a:t>*علم يتناول الجملة من حيث التعبير عن المعنى </a:t>
            </a:r>
          </a:p>
          <a:p>
            <a:endParaRPr lang="ar-AE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1371600"/>
            <a:ext cx="2362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dirty="0"/>
              <a:t>*</a:t>
            </a:r>
            <a:r>
              <a:rPr lang="ar-AE" b="1" dirty="0">
                <a:solidFill>
                  <a:schemeClr val="bg1"/>
                </a:solidFill>
              </a:rPr>
              <a:t>علم يختص بالتعبير عن المعنى الواحد بطرق متعددة</a:t>
            </a:r>
          </a:p>
          <a:p>
            <a:pPr algn="r"/>
            <a:endParaRPr lang="ar-AE" b="1" dirty="0"/>
          </a:p>
          <a:p>
            <a:pPr algn="r"/>
            <a:r>
              <a:rPr lang="ar-AE" b="1" dirty="0"/>
              <a:t> 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601691" y="3200399"/>
            <a:ext cx="1981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b="1" dirty="0"/>
              <a:t>أساليب التعبير</a:t>
            </a:r>
          </a:p>
          <a:p>
            <a:pPr algn="ctr"/>
            <a:endParaRPr lang="ar-AE" b="1" dirty="0">
              <a:solidFill>
                <a:schemeClr val="bg1"/>
              </a:solidFill>
            </a:endParaRPr>
          </a:p>
          <a:p>
            <a:pPr algn="ctr"/>
            <a:r>
              <a:rPr lang="ar-AE" b="1" dirty="0">
                <a:solidFill>
                  <a:schemeClr val="bg1"/>
                </a:solidFill>
              </a:rPr>
              <a:t>1ـ الأسلوب الخبري </a:t>
            </a:r>
          </a:p>
          <a:p>
            <a:pPr algn="ctr" rtl="1"/>
            <a:r>
              <a:rPr lang="ar-AE" b="1" dirty="0">
                <a:solidFill>
                  <a:schemeClr val="bg1"/>
                </a:solidFill>
              </a:rPr>
              <a:t>2 ـ الأسلوب الإنشائي       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52800" y="3200399"/>
            <a:ext cx="2133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b="1" dirty="0"/>
              <a:t>أقسامه </a:t>
            </a:r>
            <a:endParaRPr lang="ar-AE" b="1" dirty="0">
              <a:solidFill>
                <a:schemeClr val="bg1"/>
              </a:solidFill>
            </a:endParaRPr>
          </a:p>
          <a:p>
            <a:pPr algn="ctr"/>
            <a:r>
              <a:rPr lang="ar-AE" b="1" dirty="0">
                <a:solidFill>
                  <a:schemeClr val="bg1"/>
                </a:solidFill>
              </a:rPr>
              <a:t>1ـ التشبيه بأنواعه .</a:t>
            </a:r>
          </a:p>
          <a:p>
            <a:pPr algn="ctr"/>
            <a:r>
              <a:rPr lang="ar-AE" b="1" dirty="0">
                <a:solidFill>
                  <a:schemeClr val="bg1"/>
                </a:solidFill>
              </a:rPr>
              <a:t>2ـ الاستعارة بأنواعها .</a:t>
            </a:r>
          </a:p>
          <a:p>
            <a:pPr algn="ctr"/>
            <a:r>
              <a:rPr lang="ar-AE" b="1" dirty="0">
                <a:solidFill>
                  <a:schemeClr val="bg1"/>
                </a:solidFill>
              </a:rPr>
              <a:t>3ـ الكناية      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1555" y="1468578"/>
            <a:ext cx="2247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b="1" dirty="0">
                <a:solidFill>
                  <a:schemeClr val="bg1"/>
                </a:solidFill>
              </a:rPr>
              <a:t>*علم يختص بتجميل الكلام وتنميقه</a:t>
            </a:r>
          </a:p>
          <a:p>
            <a:pPr algn="ctr"/>
            <a:endParaRPr lang="ar-AE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1555" y="2895690"/>
            <a:ext cx="2133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b="1" dirty="0"/>
              <a:t>أقسامه</a:t>
            </a:r>
            <a:endParaRPr lang="ar-AE" b="1" dirty="0">
              <a:solidFill>
                <a:schemeClr val="bg1"/>
              </a:solidFill>
            </a:endParaRPr>
          </a:p>
          <a:p>
            <a:pPr algn="ctr"/>
            <a:r>
              <a:rPr lang="ar-AE" b="1" dirty="0">
                <a:solidFill>
                  <a:schemeClr val="bg1"/>
                </a:solidFill>
              </a:rPr>
              <a:t>1ـ المحسّنات اللفظيّة :</a:t>
            </a:r>
          </a:p>
          <a:p>
            <a:pPr algn="ctr"/>
            <a:r>
              <a:rPr lang="ar-AE" b="1" dirty="0">
                <a:solidFill>
                  <a:schemeClr val="bg1"/>
                </a:solidFill>
              </a:rPr>
              <a:t>أـ سجع </a:t>
            </a:r>
          </a:p>
          <a:p>
            <a:pPr algn="ctr"/>
            <a:r>
              <a:rPr lang="ar-AE" b="1" dirty="0">
                <a:solidFill>
                  <a:schemeClr val="bg1"/>
                </a:solidFill>
              </a:rPr>
              <a:t>ب ـ جناس </a:t>
            </a:r>
          </a:p>
          <a:p>
            <a:pPr algn="ctr"/>
            <a:r>
              <a:rPr lang="ar-AE" b="1" dirty="0">
                <a:solidFill>
                  <a:schemeClr val="bg1"/>
                </a:solidFill>
              </a:rPr>
              <a:t>ج ـ تصريع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5855" y="4876800"/>
            <a:ext cx="2133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b="1" dirty="0">
                <a:solidFill>
                  <a:schemeClr val="bg1"/>
                </a:solidFill>
              </a:rPr>
              <a:t>2ـ المحسّنات المعنويّة :</a:t>
            </a:r>
          </a:p>
          <a:p>
            <a:pPr algn="ctr"/>
            <a:r>
              <a:rPr lang="ar-AE" b="1" dirty="0">
                <a:solidFill>
                  <a:schemeClr val="bg1"/>
                </a:solidFill>
              </a:rPr>
              <a:t>أـ طباق</a:t>
            </a:r>
          </a:p>
          <a:p>
            <a:pPr algn="ctr"/>
            <a:r>
              <a:rPr lang="ar-AE" b="1" dirty="0">
                <a:solidFill>
                  <a:schemeClr val="bg1"/>
                </a:solidFill>
              </a:rPr>
              <a:t>ب ـ مقابلة  </a:t>
            </a:r>
          </a:p>
          <a:p>
            <a:pPr algn="ctr"/>
            <a:r>
              <a:rPr lang="ar-AE" b="1" dirty="0">
                <a:solidFill>
                  <a:schemeClr val="bg1"/>
                </a:solidFill>
              </a:rPr>
              <a:t>ج ـ تورية 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ar-AE" b="1" dirty="0"/>
              <a:t>1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8037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0"/>
            <a:ext cx="377860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8800" b="1" dirty="0">
                <a:ln w="38100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علم البيان</a:t>
            </a:r>
            <a:endParaRPr lang="en-US" sz="8800" b="1" dirty="0">
              <a:ln w="38100" cmpd="sng">
                <a:solidFill>
                  <a:srgbClr val="002060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95400"/>
            <a:ext cx="8763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400" dirty="0">
                <a:solidFill>
                  <a:schemeClr val="bg1"/>
                </a:solidFill>
              </a:rPr>
              <a:t>* هو العلم الذي يختص بتصوير المعنى الواحد في تراكيب متعددة.</a:t>
            </a:r>
          </a:p>
          <a:p>
            <a:pPr algn="r" rtl="1"/>
            <a:endParaRPr lang="ar-AE" sz="4400" dirty="0">
              <a:solidFill>
                <a:schemeClr val="bg1"/>
              </a:solidFill>
            </a:endParaRPr>
          </a:p>
          <a:p>
            <a:pPr algn="r" rtl="1"/>
            <a:r>
              <a:rPr lang="ar-AE" sz="4400" dirty="0">
                <a:solidFill>
                  <a:schemeClr val="bg1"/>
                </a:solidFill>
              </a:rPr>
              <a:t>* وفروعه :</a:t>
            </a:r>
          </a:p>
          <a:p>
            <a:pPr algn="r" rtl="1">
              <a:lnSpc>
                <a:spcPct val="200000"/>
              </a:lnSpc>
            </a:pPr>
            <a:r>
              <a:rPr lang="ar-AE" sz="4400" b="1" dirty="0">
                <a:solidFill>
                  <a:schemeClr val="bg1"/>
                </a:solidFill>
              </a:rPr>
              <a:t>أ ـ التشبيه             ب ـ الاستعارة </a:t>
            </a:r>
          </a:p>
          <a:p>
            <a:pPr algn="r" rtl="1">
              <a:lnSpc>
                <a:spcPct val="200000"/>
              </a:lnSpc>
            </a:pPr>
            <a:r>
              <a:rPr lang="ar-AE" sz="4400" b="1" dirty="0">
                <a:solidFill>
                  <a:schemeClr val="bg1"/>
                </a:solidFill>
              </a:rPr>
              <a:t>ج ـ الكناية             د ـ المجاز</a:t>
            </a: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6000" b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2209800" y="185786"/>
            <a:ext cx="6248400" cy="1066800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705100" y="119021"/>
            <a:ext cx="5257800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7200" b="1" dirty="0">
                <a:ln w="2857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 ـ التشبيه</a:t>
            </a:r>
            <a:endParaRPr lang="en-US" sz="7200" b="1" dirty="0">
              <a:ln w="28575" cmpd="sng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447800"/>
            <a:ext cx="8534400" cy="1323439"/>
          </a:xfrm>
          <a:prstGeom prst="rect">
            <a:avLst/>
          </a:prstGeom>
          <a:solidFill>
            <a:srgbClr val="FFFFCC">
              <a:alpha val="31000"/>
            </a:srgb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بيان أن شيئاً أو أشياء شاركت غيرها في صفة أو أكثر </a:t>
            </a:r>
            <a:endParaRPr lang="en-GB" sz="40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0" y="2760196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>
                <a:solidFill>
                  <a:srgbClr val="002060"/>
                </a:solidFill>
              </a:rPr>
              <a:t>أركانه :</a:t>
            </a:r>
            <a:endParaRPr lang="en-GB" sz="4000" b="1" dirty="0">
              <a:solidFill>
                <a:srgbClr val="002060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04800" y="3783988"/>
            <a:ext cx="8305800" cy="1524000"/>
            <a:chOff x="381000" y="4038600"/>
            <a:chExt cx="8001000" cy="15240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Flowchart: Connector 9"/>
            <p:cNvSpPr/>
            <p:nvPr/>
          </p:nvSpPr>
          <p:spPr>
            <a:xfrm>
              <a:off x="7010400" y="4114800"/>
              <a:ext cx="1371600" cy="1295400"/>
            </a:xfrm>
            <a:prstGeom prst="flowChartConnector">
              <a:avLst/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b="1" dirty="0"/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4800600" y="4038600"/>
              <a:ext cx="1600200" cy="1371600"/>
            </a:xfrm>
            <a:prstGeom prst="flowChartConnector">
              <a:avLst/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2" name="Flowchart: Connector 11"/>
            <p:cNvSpPr/>
            <p:nvPr/>
          </p:nvSpPr>
          <p:spPr>
            <a:xfrm>
              <a:off x="2667000" y="4038600"/>
              <a:ext cx="1600200" cy="1524000"/>
            </a:xfrm>
            <a:prstGeom prst="flowChartConnector">
              <a:avLst/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Flowchart: Connector 12"/>
            <p:cNvSpPr/>
            <p:nvPr/>
          </p:nvSpPr>
          <p:spPr>
            <a:xfrm>
              <a:off x="381000" y="4114800"/>
              <a:ext cx="1676400" cy="1447800"/>
            </a:xfrm>
            <a:prstGeom prst="flowChartConnector">
              <a:avLst/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Cross 13"/>
            <p:cNvSpPr/>
            <p:nvPr/>
          </p:nvSpPr>
          <p:spPr>
            <a:xfrm>
              <a:off x="6553200" y="4495800"/>
              <a:ext cx="304800" cy="304800"/>
            </a:xfrm>
            <a:prstGeom prst="plus">
              <a:avLst>
                <a:gd name="adj" fmla="val 37121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Cross 14"/>
            <p:cNvSpPr/>
            <p:nvPr/>
          </p:nvSpPr>
          <p:spPr>
            <a:xfrm>
              <a:off x="4343400" y="4572000"/>
              <a:ext cx="304800" cy="304800"/>
            </a:xfrm>
            <a:prstGeom prst="plus">
              <a:avLst>
                <a:gd name="adj" fmla="val 37121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Cross 15"/>
            <p:cNvSpPr/>
            <p:nvPr/>
          </p:nvSpPr>
          <p:spPr>
            <a:xfrm>
              <a:off x="2209800" y="4648200"/>
              <a:ext cx="304800" cy="304800"/>
            </a:xfrm>
            <a:prstGeom prst="plus">
              <a:avLst>
                <a:gd name="adj" fmla="val 37121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162800" y="4104197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002060"/>
                </a:solidFill>
              </a:rPr>
              <a:t>المشبه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51235" y="4017293"/>
            <a:ext cx="167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rgbClr val="002060"/>
                </a:solidFill>
              </a:rPr>
              <a:t>المشبه</a:t>
            </a:r>
            <a:r>
              <a:rPr lang="ar-AE" sz="4400" b="1" dirty="0">
                <a:solidFill>
                  <a:srgbClr val="002060"/>
                </a:solidFill>
              </a:rPr>
              <a:t> </a:t>
            </a:r>
            <a:r>
              <a:rPr lang="ar-AE" sz="2800" b="1" dirty="0">
                <a:solidFill>
                  <a:srgbClr val="002060"/>
                </a:solidFill>
              </a:rPr>
              <a:t>به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90800" y="4038600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rgbClr val="002060"/>
                </a:solidFill>
              </a:rPr>
              <a:t>أداة التشبيه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4809" y="4145134"/>
            <a:ext cx="137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002060"/>
                </a:solidFill>
              </a:rPr>
              <a:t>وجه الشبه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27" name="Half Frame 26"/>
          <p:cNvSpPr/>
          <p:nvPr/>
        </p:nvSpPr>
        <p:spPr>
          <a:xfrm rot="10800000">
            <a:off x="6959003" y="5034932"/>
            <a:ext cx="1066800" cy="457200"/>
          </a:xfrm>
          <a:prstGeom prst="halfFrame">
            <a:avLst>
              <a:gd name="adj1" fmla="val 27273"/>
              <a:gd name="adj2" fmla="val 33333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Half Frame 28"/>
          <p:cNvSpPr/>
          <p:nvPr/>
        </p:nvSpPr>
        <p:spPr>
          <a:xfrm rot="10800000" flipH="1">
            <a:off x="5621085" y="5107965"/>
            <a:ext cx="1143000" cy="380997"/>
          </a:xfrm>
          <a:prstGeom prst="halfFram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88905" y="5671042"/>
            <a:ext cx="3952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600" b="1" dirty="0">
                <a:solidFill>
                  <a:srgbClr val="002060"/>
                </a:solidFill>
              </a:rPr>
              <a:t>طرفي التشبيه</a:t>
            </a:r>
            <a:endParaRPr lang="en-GB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/>
          <p:cNvSpPr/>
          <p:nvPr/>
        </p:nvSpPr>
        <p:spPr>
          <a:xfrm>
            <a:off x="6934200" y="0"/>
            <a:ext cx="2209800" cy="838200"/>
          </a:xfrm>
          <a:prstGeom prst="trapezoid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190509" y="7203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8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مثال</a:t>
            </a:r>
            <a:endParaRPr lang="en-GB" sz="48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90500" y="800100"/>
            <a:ext cx="8610600" cy="5867400"/>
          </a:xfrm>
          <a:prstGeom prst="roundRect">
            <a:avLst/>
          </a:prstGeom>
          <a:solidFill>
            <a:srgbClr val="CCECFF">
              <a:alpha val="50588"/>
            </a:srgb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81000" y="921603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/>
              <a:t>قلوب    الكفار   كالحجارة    قسوة</a:t>
            </a:r>
            <a:endParaRPr lang="en-GB" sz="4000" b="1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7163594" y="1905000"/>
            <a:ext cx="304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H="1">
            <a:off x="4572397" y="1752997"/>
            <a:ext cx="228600" cy="2278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3505994" y="1904206"/>
            <a:ext cx="304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1600994" y="1980406"/>
            <a:ext cx="304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85709" y="2057400"/>
            <a:ext cx="1316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مشبه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3201" y="2037451"/>
            <a:ext cx="1714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مشبه به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48200" y="20574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الأداة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5192" y="2097599"/>
            <a:ext cx="2061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>
                <a:solidFill>
                  <a:srgbClr val="FF0000"/>
                </a:solidFill>
              </a:rPr>
              <a:t>وجه الشبه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95309" y="2834044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u="wavy" dirty="0">
                <a:ln w="28575">
                  <a:solidFill>
                    <a:srgbClr val="00B0F0"/>
                  </a:solidFill>
                </a:ln>
              </a:rPr>
              <a:t>دورك </a:t>
            </a:r>
            <a:endParaRPr lang="en-GB" sz="3600" b="1" u="wavy" dirty="0">
              <a:ln w="28575">
                <a:solidFill>
                  <a:srgbClr val="00B0F0"/>
                </a:solidFill>
              </a:ln>
            </a:endParaRPr>
          </a:p>
        </p:txBody>
      </p:sp>
      <p:pic>
        <p:nvPicPr>
          <p:cNvPr id="20" name="Picture 19" descr="309271c184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0800" y="2590800"/>
            <a:ext cx="1270635" cy="11049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28600" y="2867799"/>
            <a:ext cx="6068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b="1" dirty="0"/>
              <a:t>بيّني أركان التشبيه فيما يلي : </a:t>
            </a:r>
            <a:endParaRPr lang="en-GB" sz="3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-6928" y="3733800"/>
            <a:ext cx="86937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600" dirty="0"/>
              <a:t>جبين فلان كصفحة المرآة صفاءً </a:t>
            </a:r>
          </a:p>
          <a:p>
            <a:pPr algn="r" rtl="1"/>
            <a:r>
              <a:rPr lang="ar-AE" sz="3600" dirty="0"/>
              <a:t>أنــت كالبــــــحر في السماحــــــة        </a:t>
            </a:r>
          </a:p>
          <a:p>
            <a:pPr algn="r" rtl="1"/>
            <a:r>
              <a:rPr lang="ar-AE" sz="3600" dirty="0"/>
              <a:t>               والشمس علواً والبدر في الإشراق</a:t>
            </a:r>
          </a:p>
          <a:p>
            <a:pPr algn="r" rtl="1"/>
            <a:r>
              <a:rPr lang="ar-AE" sz="3600" dirty="0"/>
              <a:t>كلام أمي كالشهد حلاوة </a:t>
            </a:r>
          </a:p>
          <a:p>
            <a:pPr algn="r" rtl="1"/>
            <a:r>
              <a:rPr lang="ar-AE" sz="3600" dirty="0"/>
              <a:t>العمر مثل الضيف أو كالطيف ليس له إقامة</a:t>
            </a:r>
            <a:endParaRPr lang="en-GB" sz="3600" dirty="0"/>
          </a:p>
        </p:txBody>
      </p:sp>
      <p:pic>
        <p:nvPicPr>
          <p:cNvPr id="2052" name="Picture 4" descr="C:\Program Files (x86)\Microsoft Office\MEDIA\OFFICE12\Bullets\BD212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3962400"/>
            <a:ext cx="304800" cy="264160"/>
          </a:xfrm>
          <a:prstGeom prst="rect">
            <a:avLst/>
          </a:prstGeom>
          <a:noFill/>
        </p:spPr>
      </p:pic>
      <p:pic>
        <p:nvPicPr>
          <p:cNvPr id="25" name="Picture 4" descr="C:\Program Files (x86)\Microsoft Office\MEDIA\OFFICE12\Bullets\BD212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4460240"/>
            <a:ext cx="304800" cy="264160"/>
          </a:xfrm>
          <a:prstGeom prst="rect">
            <a:avLst/>
          </a:prstGeom>
          <a:noFill/>
        </p:spPr>
      </p:pic>
      <p:pic>
        <p:nvPicPr>
          <p:cNvPr id="26" name="Picture 4" descr="C:\Program Files (x86)\Microsoft Office\MEDIA\OFFICE12\Bullets\BD212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5562600"/>
            <a:ext cx="304800" cy="264160"/>
          </a:xfrm>
          <a:prstGeom prst="rect">
            <a:avLst/>
          </a:prstGeom>
          <a:noFill/>
        </p:spPr>
      </p:pic>
      <p:pic>
        <p:nvPicPr>
          <p:cNvPr id="27" name="Picture 4" descr="C:\Program Files (x86)\Microsoft Office\MEDIA\OFFICE12\Bullets\BD212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060440"/>
            <a:ext cx="304800" cy="26416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6829" y="152400"/>
            <a:ext cx="86453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التشبيه المفرد من حيث الأداة</a:t>
            </a:r>
            <a:endParaRPr lang="en-US" sz="5400" b="0" cap="none" spc="0" dirty="0">
              <a:ln w="285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Bevel 4"/>
          <p:cNvSpPr/>
          <p:nvPr/>
        </p:nvSpPr>
        <p:spPr>
          <a:xfrm>
            <a:off x="304800" y="1219200"/>
            <a:ext cx="8382000" cy="5334000"/>
          </a:xfrm>
          <a:prstGeom prst="bevel">
            <a:avLst>
              <a:gd name="adj" fmla="val 4750"/>
            </a:avLst>
          </a:prstGeom>
          <a:solidFill>
            <a:schemeClr val="accent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85800" y="1676400"/>
            <a:ext cx="746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>
                <a:solidFill>
                  <a:srgbClr val="00B050"/>
                </a:solidFill>
              </a:rPr>
              <a:t>أ ـ المرسل : وهو ما ذكرت فيه الأداة .</a:t>
            </a:r>
          </a:p>
          <a:p>
            <a:pPr algn="r"/>
            <a:r>
              <a:rPr lang="ar-AE" sz="2800" b="1" dirty="0"/>
              <a:t>مثل : الناس سواسية </a:t>
            </a:r>
            <a:r>
              <a:rPr lang="ar-AE" sz="2800" b="1" dirty="0">
                <a:solidFill>
                  <a:srgbClr val="FF0000"/>
                </a:solidFill>
              </a:rPr>
              <a:t>ك</a:t>
            </a:r>
            <a:r>
              <a:rPr lang="ar-AE" sz="2800" b="1" dirty="0"/>
              <a:t>أسنان المشط </a:t>
            </a:r>
            <a:r>
              <a:rPr lang="ar-AE" sz="2800" dirty="0"/>
              <a:t>.</a:t>
            </a:r>
          </a:p>
          <a:p>
            <a:pPr algn="r"/>
            <a:r>
              <a:rPr lang="ar-AE" sz="2800" dirty="0"/>
              <a:t>         </a:t>
            </a:r>
            <a:r>
              <a:rPr lang="ar-AE" sz="3200" b="1" dirty="0"/>
              <a:t>أنت </a:t>
            </a:r>
            <a:r>
              <a:rPr lang="ar-AE" sz="3200" b="1" dirty="0">
                <a:solidFill>
                  <a:srgbClr val="FF0000"/>
                </a:solidFill>
              </a:rPr>
              <a:t>ك</a:t>
            </a:r>
            <a:r>
              <a:rPr lang="ar-AE" sz="3200" b="1" dirty="0"/>
              <a:t>القمر .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3581400"/>
            <a:ext cx="685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>
                <a:solidFill>
                  <a:srgbClr val="00B050"/>
                </a:solidFill>
              </a:rPr>
              <a:t>ب ـ الموكّد : وهو ما حذفت أداته .</a:t>
            </a:r>
          </a:p>
          <a:p>
            <a:pPr algn="r"/>
            <a:r>
              <a:rPr lang="ar-AE" sz="2800" b="1" dirty="0"/>
              <a:t>مثل : أنت بحر في عطائك .</a:t>
            </a:r>
          </a:p>
          <a:p>
            <a:pPr algn="r"/>
            <a:r>
              <a:rPr lang="ar-AE" sz="2800" b="1" dirty="0"/>
              <a:t>         الدنيا سراب في الخداع والتضليل.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58651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524000" y="152400"/>
            <a:ext cx="5638800" cy="9144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05867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ar-AE" sz="4400" b="0" cap="none" spc="0" dirty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التشبيه المفرد من حيث وجه</a:t>
            </a:r>
            <a:r>
              <a:rPr lang="ar-AE" sz="4800" b="0" cap="none" spc="0" dirty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الشبه</a:t>
            </a:r>
            <a:endParaRPr lang="en-US" sz="4800" b="0" cap="none" spc="0" dirty="0">
              <a:ln w="285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Bevel 4"/>
          <p:cNvSpPr/>
          <p:nvPr/>
        </p:nvSpPr>
        <p:spPr>
          <a:xfrm>
            <a:off x="457200" y="1219200"/>
            <a:ext cx="8229600" cy="5410200"/>
          </a:xfrm>
          <a:prstGeom prst="bevel">
            <a:avLst>
              <a:gd name="adj" fmla="val 4750"/>
            </a:avLst>
          </a:prstGeom>
          <a:solidFill>
            <a:schemeClr val="accent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85800" y="1455003"/>
            <a:ext cx="7696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>
                <a:solidFill>
                  <a:srgbClr val="00B050"/>
                </a:solidFill>
              </a:rPr>
              <a:t>أ ـ التشبيه المفصل </a:t>
            </a:r>
            <a:r>
              <a:rPr lang="ar-AE" sz="4000" b="1" dirty="0"/>
              <a:t>: تذكر فيه أركان التشبيه الأربعة </a:t>
            </a:r>
          </a:p>
          <a:p>
            <a:pPr algn="r" rtl="1"/>
            <a:r>
              <a:rPr lang="ar-AE" sz="4000" b="1" dirty="0"/>
              <a:t>مثل :  العلم كالنور يهدي كل من طلبه</a:t>
            </a:r>
          </a:p>
          <a:p>
            <a:pPr algn="r" rtl="1"/>
            <a:r>
              <a:rPr lang="ar-AE" sz="4000" b="1" dirty="0">
                <a:solidFill>
                  <a:srgbClr val="00B050"/>
                </a:solidFill>
              </a:rPr>
              <a:t>ب ـ التشبيه المجمل </a:t>
            </a:r>
            <a:r>
              <a:rPr lang="ar-AE" sz="4000" b="1" dirty="0"/>
              <a:t>: يحذف منه وجه الشبه أو أداة الشبه </a:t>
            </a:r>
          </a:p>
          <a:p>
            <a:pPr algn="r" rtl="1"/>
            <a:r>
              <a:rPr lang="ar-AE" sz="4000" b="1" dirty="0"/>
              <a:t>مثل :  العلم كالنور </a:t>
            </a:r>
          </a:p>
          <a:p>
            <a:pPr algn="r" rtl="1"/>
            <a:r>
              <a:rPr lang="ar-AE" sz="4000" b="1" dirty="0"/>
              <a:t>     </a:t>
            </a:r>
            <a:endParaRPr lang="en-GB" sz="4000" b="1" dirty="0"/>
          </a:p>
        </p:txBody>
      </p:sp>
    </p:spTree>
  </p:cSld>
  <p:clrMapOvr>
    <a:masterClrMapping/>
  </p:clrMapOvr>
  <p:transition>
    <p:blinds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28600" y="838200"/>
            <a:ext cx="8610600" cy="5410200"/>
          </a:xfrm>
          <a:prstGeom prst="bevel">
            <a:avLst>
              <a:gd name="adj" fmla="val 4750"/>
            </a:avLst>
          </a:prstGeom>
          <a:solidFill>
            <a:schemeClr val="accent1"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09600" y="1219200"/>
            <a:ext cx="7620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600" b="1" dirty="0"/>
              <a:t>ج ـ </a:t>
            </a:r>
            <a:r>
              <a:rPr lang="ar-AE" sz="3600" b="1" dirty="0">
                <a:solidFill>
                  <a:srgbClr val="00B050"/>
                </a:solidFill>
              </a:rPr>
              <a:t>التشبيه البليغ </a:t>
            </a:r>
            <a:r>
              <a:rPr lang="ar-AE" sz="3600" b="1" dirty="0"/>
              <a:t>: يحذف منه أداة الشبه ووجه الشبه .</a:t>
            </a:r>
          </a:p>
          <a:p>
            <a:pPr algn="r" rtl="1"/>
            <a:r>
              <a:rPr lang="ar-AE" sz="3600" b="1" dirty="0"/>
              <a:t>ـ العلم نور والجهل ظلام </a:t>
            </a:r>
          </a:p>
          <a:p>
            <a:pPr algn="r" rtl="1"/>
            <a:r>
              <a:rPr lang="ar-AE" sz="3600" b="1" dirty="0"/>
              <a:t>ـ حياتنا كتاب مفتوح</a:t>
            </a:r>
          </a:p>
          <a:p>
            <a:pPr algn="r" rtl="1"/>
            <a:r>
              <a:rPr lang="ar-AE" sz="3600" b="1" dirty="0"/>
              <a:t>ـ إنك شمس </a:t>
            </a:r>
          </a:p>
          <a:p>
            <a:pPr algn="r" rtl="1"/>
            <a:r>
              <a:rPr lang="ar-AE" sz="3600" b="1" dirty="0"/>
              <a:t>ـ هو البحر غُص فيه إذا كان راكداً </a:t>
            </a:r>
          </a:p>
          <a:p>
            <a:pPr algn="r" rtl="1"/>
            <a:r>
              <a:rPr lang="ar-AE" sz="3600" b="1" dirty="0"/>
              <a:t>         على الدر ، واحذره إذا كان مزبداً </a:t>
            </a:r>
            <a:endParaRPr lang="en-GB" sz="3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676400" y="152400"/>
            <a:ext cx="5638800" cy="914400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69442" y="0"/>
            <a:ext cx="455765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7200" b="0" cap="none" spc="0" dirty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التشبيه المركب</a:t>
            </a:r>
            <a:endParaRPr lang="en-US" sz="7200" b="0" cap="none" spc="0" dirty="0">
              <a:ln w="285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52400" y="1371600"/>
            <a:ext cx="914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400" b="1" dirty="0">
                <a:solidFill>
                  <a:srgbClr val="3333FF"/>
                </a:solidFill>
              </a:rPr>
              <a:t>أ ـ التشبيه التمثيلي : </a:t>
            </a:r>
            <a:r>
              <a:rPr lang="ar-AE" sz="4400" b="1" dirty="0">
                <a:solidFill>
                  <a:schemeClr val="bg1"/>
                </a:solidFill>
              </a:rPr>
              <a:t>هو تشبيه صورة بصورة ووجه الشبه فيه صورة منتزعة من أشياء متعددة </a:t>
            </a:r>
          </a:p>
          <a:p>
            <a:pPr algn="r" rtl="1"/>
            <a:r>
              <a:rPr lang="ar-AE" sz="4400" b="1" dirty="0">
                <a:solidFill>
                  <a:srgbClr val="666699"/>
                </a:solidFill>
              </a:rPr>
              <a:t>مثل :</a:t>
            </a:r>
            <a:r>
              <a:rPr lang="ar-AE" sz="4400" b="1" dirty="0"/>
              <a:t> </a:t>
            </a:r>
            <a:r>
              <a:rPr lang="ar-AE" sz="4400" b="1" dirty="0">
                <a:solidFill>
                  <a:srgbClr val="FF0000"/>
                </a:solidFill>
              </a:rPr>
              <a:t>الفتاة بلا حياء كامــــل </a:t>
            </a:r>
          </a:p>
          <a:p>
            <a:pPr algn="r" rtl="1"/>
            <a:r>
              <a:rPr lang="ar-AE" sz="4400" b="1" dirty="0">
                <a:solidFill>
                  <a:srgbClr val="FF0000"/>
                </a:solidFill>
              </a:rPr>
              <a:t>           كمقاتل في قلب حربٍ أعزل</a:t>
            </a:r>
          </a:p>
          <a:p>
            <a:pPr algn="r" rtl="1"/>
            <a:r>
              <a:rPr lang="ar-AE" sz="4400" b="1" dirty="0">
                <a:solidFill>
                  <a:schemeClr val="bg1"/>
                </a:solidFill>
              </a:rPr>
              <a:t>ـ حيث شبّه صورة الفتاة التي تتجرد من حيائها بصورة المقاتل الذي تجرّد من سلاحه </a:t>
            </a:r>
            <a:endParaRPr lang="en-GB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0"/>
            <a:ext cx="891540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400" b="1" dirty="0">
                <a:solidFill>
                  <a:srgbClr val="3333FF"/>
                </a:solidFill>
              </a:rPr>
              <a:t>ب ـ التشبيه الضمني : 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وهو تشبيه خفي لا يُصرح فيه بالمشبه والمشبه به ... لذا سٌمي ضمنياً </a:t>
            </a:r>
            <a:endParaRPr lang="ar-AE" sz="4400" b="1" dirty="0">
              <a:solidFill>
                <a:schemeClr val="bg1"/>
              </a:solidFill>
            </a:endParaRPr>
          </a:p>
          <a:p>
            <a:pPr algn="r" rtl="1"/>
            <a:r>
              <a:rPr lang="ar-AE" sz="4400" dirty="0">
                <a:solidFill>
                  <a:srgbClr val="3333FF"/>
                </a:solidFill>
              </a:rPr>
              <a:t>التشبيه الضمني :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*قضية ( المشبه ) + الدليل على صحتها ( المشبه به ) </a:t>
            </a:r>
            <a:endParaRPr lang="ar-AE" sz="4400" b="1" dirty="0">
              <a:solidFill>
                <a:schemeClr val="bg1"/>
              </a:solidFill>
            </a:endParaRPr>
          </a:p>
          <a:p>
            <a:pPr algn="r" rtl="1"/>
            <a:r>
              <a:rPr lang="ar-AE" sz="4400" dirty="0"/>
              <a:t> </a:t>
            </a:r>
            <a:r>
              <a:rPr lang="ar-AE" sz="4400" dirty="0">
                <a:solidFill>
                  <a:schemeClr val="accent1">
                    <a:lumMod val="75000"/>
                  </a:schemeClr>
                </a:solidFill>
              </a:rPr>
              <a:t>مثل : </a:t>
            </a:r>
            <a:r>
              <a:rPr lang="ar-AE" sz="4000" b="1" dirty="0">
                <a:solidFill>
                  <a:srgbClr val="FF0000"/>
                </a:solidFill>
              </a:rPr>
              <a:t>من يهن يسهل الهوان عليه </a:t>
            </a:r>
          </a:p>
          <a:p>
            <a:pPr algn="r" rtl="1"/>
            <a:r>
              <a:rPr lang="ar-AE" sz="4000" b="1" dirty="0">
                <a:solidFill>
                  <a:srgbClr val="FF0000"/>
                </a:solidFill>
              </a:rPr>
              <a:t>                    ما لجرحٍ بميتٍ إيلامُ</a:t>
            </a:r>
          </a:p>
          <a:p>
            <a:pPr algn="ctr" rtl="1"/>
            <a:r>
              <a:rPr lang="ar-AE" sz="4000" dirty="0"/>
              <a:t>ـ </a:t>
            </a:r>
            <a:r>
              <a:rPr lang="ar-AE" sz="3600" b="1" dirty="0">
                <a:solidFill>
                  <a:schemeClr val="bg1"/>
                </a:solidFill>
              </a:rPr>
              <a:t>شُبه حال الشخص الذي يقبل الذل والمهانة ولا يتألم لما يصيبه منهما بحال الميت الذي لا يشعر بالجرح 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20199xpj1siog8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00400"/>
            <a:ext cx="1638300" cy="3381375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152400" y="304800"/>
            <a:ext cx="2895600" cy="2209800"/>
          </a:xfrm>
          <a:prstGeom prst="cloudCallout">
            <a:avLst>
              <a:gd name="adj1" fmla="val 1092"/>
              <a:gd name="adj2" fmla="val 107045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85800" y="228600"/>
            <a:ext cx="3124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7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دورك الآن </a:t>
            </a:r>
            <a:endParaRPr lang="en-GB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6186" y="-81439"/>
            <a:ext cx="80010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400" dirty="0">
                <a:solidFill>
                  <a:srgbClr val="FF0000"/>
                </a:solidFill>
              </a:rPr>
              <a:t>بيني نوع التشبيه فيما يلي</a:t>
            </a:r>
          </a:p>
          <a:p>
            <a:pPr algn="r" rtl="1"/>
            <a:endParaRPr lang="ar-AE" sz="4400" dirty="0"/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كأن فلولَهم والسيف فيهم     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                ظلام فرّ من بدر التمام</a:t>
            </a:r>
            <a:endParaRPr lang="ar-AE" sz="4000" b="1" dirty="0">
              <a:solidFill>
                <a:schemeClr val="bg1"/>
              </a:solidFill>
            </a:endParaRP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فَجُد بالمال تمنحني حياة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              فإنّ الزرع يحيا </a:t>
            </a:r>
            <a:r>
              <a:rPr lang="ar-AE" sz="4000" b="1" dirty="0">
                <a:solidFill>
                  <a:schemeClr val="bg1"/>
                </a:solidFill>
              </a:rPr>
              <a:t>بالغمام</a:t>
            </a:r>
          </a:p>
          <a:p>
            <a:pPr algn="r" rtl="1"/>
            <a:endParaRPr lang="ar-AE" sz="4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Program Files (x86)\Microsoft Office\MEDIA\OFFICE12\Bullets\BD10268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77300" y="2819400"/>
            <a:ext cx="190500" cy="190500"/>
          </a:xfrm>
          <a:prstGeom prst="rect">
            <a:avLst/>
          </a:prstGeom>
          <a:noFill/>
        </p:spPr>
      </p:pic>
      <p:pic>
        <p:nvPicPr>
          <p:cNvPr id="7" name="Picture 2" descr="C:\Program Files (x86)\Microsoft Office\MEDIA\OFFICE12\Bullets\BD10268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77300" y="4114800"/>
            <a:ext cx="190500" cy="190500"/>
          </a:xfrm>
          <a:prstGeom prst="rect">
            <a:avLst/>
          </a:prstGeom>
          <a:noFill/>
        </p:spPr>
      </p:pic>
      <p:pic>
        <p:nvPicPr>
          <p:cNvPr id="8" name="Picture 2" descr="C:\Program Files (x86)\Microsoft Office\MEDIA\OFFICE12\Bullets\BD10268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77300" y="5486400"/>
            <a:ext cx="190500" cy="1905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788968" y="4183528"/>
            <a:ext cx="7048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3600" b="1" dirty="0">
                <a:solidFill>
                  <a:schemeClr val="bg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لا ترج شيئا خالصا نفعه</a:t>
            </a:r>
          </a:p>
          <a:p>
            <a:pPr algn="ctr"/>
            <a:r>
              <a:rPr lang="ar-AE" sz="3600" b="1" dirty="0">
                <a:solidFill>
                  <a:schemeClr val="bg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             فالغيث لا يخلــو من العــيث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1828800" y="256309"/>
            <a:ext cx="6096000" cy="1066800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828800" y="122780"/>
            <a:ext cx="5867400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7200" b="1" dirty="0">
                <a:ln w="2857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 ـ الاستعارة</a:t>
            </a:r>
            <a:endParaRPr lang="en-US" sz="7200" b="1" dirty="0">
              <a:ln w="28575" cmpd="sng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273" y="1442783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chemeClr val="bg1"/>
                </a:solidFill>
              </a:rPr>
              <a:t>الاستعارة : استعمال اللفظ في غير موضعه الحقيقي لعلاقة المشابهة</a:t>
            </a:r>
            <a:endParaRPr lang="en-GB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0109" y="2645023"/>
            <a:ext cx="8686800" cy="4093428"/>
          </a:xfrm>
          <a:prstGeom prst="rect">
            <a:avLst/>
          </a:prstGeom>
          <a:solidFill>
            <a:srgbClr val="00FF99">
              <a:alpha val="34118"/>
            </a:srgbClr>
          </a:solidFill>
          <a:ln w="28575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/>
              <a:t>1</a:t>
            </a:r>
            <a:r>
              <a:rPr lang="ar-AE" sz="3600" b="1" dirty="0">
                <a:solidFill>
                  <a:schemeClr val="bg1"/>
                </a:solidFill>
              </a:rPr>
              <a:t>ـ </a:t>
            </a:r>
            <a:r>
              <a:rPr lang="ar-AE" sz="3600" b="1" dirty="0">
                <a:solidFill>
                  <a:srgbClr val="FF0000"/>
                </a:solidFill>
              </a:rPr>
              <a:t>الاستعارة التصريحية </a:t>
            </a:r>
            <a:r>
              <a:rPr lang="ar-AE" sz="3600" b="1" dirty="0">
                <a:solidFill>
                  <a:schemeClr val="bg1"/>
                </a:solidFill>
              </a:rPr>
              <a:t>( صُرّحَ فيها بالمشبه به ) 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مثال : قال تعالى : { كتابٌ أنزلناه إليك لتخرج الناس من الظلمات إلى النور }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ـ شبه الكفر بالظلمات وشبه الإيمان بالنور .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ـ صرّح بالمشبه به.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9600"/>
            <a:ext cx="8229600" cy="4647426"/>
          </a:xfrm>
          <a:prstGeom prst="rect">
            <a:avLst/>
          </a:prstGeom>
          <a:solidFill>
            <a:srgbClr val="666699">
              <a:alpha val="38039"/>
            </a:srgbClr>
          </a:solidFill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>
                <a:solidFill>
                  <a:srgbClr val="FF0000"/>
                </a:solidFill>
              </a:rPr>
              <a:t>2</a:t>
            </a:r>
            <a:r>
              <a:rPr lang="ar-AE" sz="3600" b="1" dirty="0">
                <a:solidFill>
                  <a:schemeClr val="bg1"/>
                </a:solidFill>
              </a:rPr>
              <a:t> ـ </a:t>
            </a:r>
            <a:r>
              <a:rPr lang="ar-AE" sz="3600" b="1" dirty="0">
                <a:solidFill>
                  <a:srgbClr val="FF0000"/>
                </a:solidFill>
              </a:rPr>
              <a:t>الاستعارة المكنية </a:t>
            </a:r>
            <a:r>
              <a:rPr lang="ar-AE" sz="3600" b="1" dirty="0">
                <a:solidFill>
                  <a:schemeClr val="bg1"/>
                </a:solidFill>
              </a:rPr>
              <a:t>: حُذف المشبه به مع وجود صفة تدل عليه.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مثال : تطلعت عيون الفضل لك وأصغت آذان المجد إليك.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شبه المجد بانسان ، حُذف المشبه به ورُمز إليه بشيء من لوازمه وهو آذان على سبيل الاستعارة المكنية وسر جمالها التشخيص</a:t>
            </a:r>
            <a:r>
              <a:rPr lang="ar-AE" sz="4000" b="1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76200"/>
            <a:ext cx="86868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4000" b="1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3 ـ الاستعارة التمثيلية</a:t>
            </a:r>
          </a:p>
          <a:p>
            <a:pPr algn="r" rtl="1"/>
            <a:r>
              <a:rPr lang="ar-AE" sz="3200" b="1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تركيب استُعمِل في غير ما وُضع لخ لعلاقة المشابهة مع قرينةٍ مانعةٍ من إرادة معناه الأصلي.</a:t>
            </a:r>
          </a:p>
          <a:p>
            <a:pPr algn="r" rtl="1"/>
            <a:r>
              <a:rPr lang="ar-AE" sz="3200" b="1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مثال : </a:t>
            </a:r>
          </a:p>
          <a:p>
            <a:pPr algn="r" rtl="1"/>
            <a:r>
              <a:rPr lang="ar-AE" sz="3200" b="1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عادَ السيفَ إلى قرابهِ ، وحَلّ الليثُ منيع غابه.</a:t>
            </a:r>
          </a:p>
          <a:p>
            <a:pPr algn="r" rtl="1"/>
            <a:endParaRPr lang="ar-AE" sz="3200" b="1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 algn="r" rtl="1"/>
            <a:r>
              <a:rPr lang="ar-AE" sz="3200" b="1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حينما عاد العامل إلى وطنه لم يَعُد سيفٌ حقيقيّ إلى قرابه ، ولم ينزل أسدٌ حقيقيّ إلى عرينه ، وإذا كل تركيب من هذين لَم يُستعمل في حقيقته.</a:t>
            </a:r>
          </a:p>
          <a:p>
            <a:pPr algn="r" rtl="1"/>
            <a:r>
              <a:rPr lang="ar-AE" sz="3200" b="1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ـ ويَكثُر في الحِكَم والأمثال.</a:t>
            </a:r>
            <a:endParaRPr lang="en-GB" sz="3200" b="1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-152400"/>
            <a:ext cx="330411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الكناية </a:t>
            </a:r>
            <a:endParaRPr lang="en-US" sz="9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5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066801"/>
            <a:ext cx="8534400" cy="5693866"/>
          </a:xfrm>
          <a:prstGeom prst="rect">
            <a:avLst/>
          </a:prstGeom>
          <a:solidFill>
            <a:srgbClr val="3399FF">
              <a:alpha val="29020"/>
            </a:srgbClr>
          </a:solidFill>
          <a:effectLst>
            <a:softEdge rad="3175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تعبير أُطلقَ وأُريد به لازم معناه مع جواز إرادة ذلك المعنى.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أ ـ </a:t>
            </a:r>
            <a:r>
              <a:rPr lang="ar-AE" sz="3600" b="1" dirty="0">
                <a:solidFill>
                  <a:srgbClr val="FF0000"/>
                </a:solidFill>
              </a:rPr>
              <a:t>كناية عن صفة : 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مثل : قال تعالى : { ويوم يعض الظالم على يديه }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ـ كناية عن صفة الندم 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فلان يده طويلة 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ـ كناية عن صفة ........................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فلان بيته مفتوح للناس </a:t>
            </a:r>
          </a:p>
          <a:p>
            <a:pPr algn="r" rtl="1"/>
            <a:r>
              <a:rPr lang="ar-AE" sz="3600" b="1" dirty="0">
                <a:solidFill>
                  <a:schemeClr val="bg1"/>
                </a:solidFill>
              </a:rPr>
              <a:t>ـ كناية عن صفة .......................</a:t>
            </a:r>
            <a:r>
              <a:rPr lang="ar-AE" sz="4000" b="1" dirty="0"/>
              <a:t> </a:t>
            </a:r>
            <a:endParaRPr lang="en-GB" sz="40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04800" y="152400"/>
            <a:ext cx="8534400" cy="6400800"/>
          </a:xfrm>
          <a:prstGeom prst="horizontalScroll">
            <a:avLst>
              <a:gd name="adj" fmla="val 3746"/>
            </a:avLst>
          </a:prstGeom>
          <a:solidFill>
            <a:srgbClr val="66FFCC">
              <a:alpha val="30196"/>
            </a:srgbClr>
          </a:solidFill>
          <a:ln w="57150">
            <a:solidFill>
              <a:srgbClr val="99FFCC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838200"/>
            <a:ext cx="8763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600" b="1" dirty="0"/>
              <a:t>ب ـ </a:t>
            </a:r>
            <a:r>
              <a:rPr lang="ar-AE" sz="3600" b="1" dirty="0">
                <a:solidFill>
                  <a:srgbClr val="FF0000"/>
                </a:solidFill>
              </a:rPr>
              <a:t>كناية عن موصوف </a:t>
            </a:r>
            <a:r>
              <a:rPr lang="ar-AE" sz="3600" b="1" dirty="0"/>
              <a:t>: </a:t>
            </a:r>
          </a:p>
          <a:p>
            <a:pPr algn="r" rtl="1"/>
            <a:r>
              <a:rPr lang="ar-AE" sz="3200" b="1" dirty="0">
                <a:solidFill>
                  <a:schemeClr val="bg1"/>
                </a:solidFill>
              </a:rPr>
              <a:t>مثل : </a:t>
            </a:r>
            <a:r>
              <a:rPr lang="ar-AE" sz="3200" b="1" u="sng" dirty="0">
                <a:solidFill>
                  <a:schemeClr val="bg1"/>
                </a:solidFill>
              </a:rPr>
              <a:t>بناةُ الأهرام</a:t>
            </a:r>
            <a:r>
              <a:rPr lang="ar-AE" sz="3200" b="1" dirty="0">
                <a:solidFill>
                  <a:schemeClr val="bg1"/>
                </a:solidFill>
              </a:rPr>
              <a:t> في سالف الدهر     </a:t>
            </a:r>
          </a:p>
          <a:p>
            <a:pPr algn="r" rtl="1"/>
            <a:r>
              <a:rPr lang="ar-AE" sz="3200" b="1" dirty="0">
                <a:solidFill>
                  <a:schemeClr val="bg1"/>
                </a:solidFill>
              </a:rPr>
              <a:t>                            كفوني الكلام عند التحدي   </a:t>
            </a:r>
            <a:endParaRPr lang="ar-AE" sz="2400" b="1" dirty="0">
              <a:solidFill>
                <a:schemeClr val="bg1"/>
              </a:solidFill>
            </a:endParaRPr>
          </a:p>
          <a:p>
            <a:pPr algn="r" rtl="1"/>
            <a:r>
              <a:rPr lang="ar-AE" sz="3200" b="1" dirty="0">
                <a:solidFill>
                  <a:schemeClr val="bg1"/>
                </a:solidFill>
              </a:rPr>
              <a:t>  بناة الأهرام     </a:t>
            </a:r>
            <a:r>
              <a:rPr lang="ar-AE" sz="2800" b="1" dirty="0">
                <a:solidFill>
                  <a:schemeClr val="bg1"/>
                </a:solidFill>
              </a:rPr>
              <a:t>كناية عن موصوف ( الفراعنة )</a:t>
            </a:r>
            <a:endParaRPr lang="ar-AE" sz="3200" b="1" dirty="0">
              <a:solidFill>
                <a:schemeClr val="bg1"/>
              </a:solidFill>
            </a:endParaRPr>
          </a:p>
          <a:p>
            <a:pPr algn="r" rtl="1"/>
            <a:r>
              <a:rPr lang="ar-AE" sz="3200" b="1" u="sng" dirty="0">
                <a:solidFill>
                  <a:schemeClr val="bg1"/>
                </a:solidFill>
              </a:rPr>
              <a:t>سفينة الصحراء</a:t>
            </a:r>
            <a:r>
              <a:rPr lang="ar-AE" sz="3200" b="1" dirty="0">
                <a:solidFill>
                  <a:schemeClr val="bg1"/>
                </a:solidFill>
              </a:rPr>
              <a:t> ذُكرت في القرآن الكريم</a:t>
            </a:r>
          </a:p>
          <a:p>
            <a:pPr algn="r" rtl="1"/>
            <a:r>
              <a:rPr lang="ar-AE" sz="3200" b="1" dirty="0">
                <a:solidFill>
                  <a:schemeClr val="bg1"/>
                </a:solidFill>
              </a:rPr>
              <a:t> سفينة الصحراء     </a:t>
            </a:r>
            <a:r>
              <a:rPr lang="ar-AE" sz="2800" b="1" dirty="0">
                <a:solidFill>
                  <a:schemeClr val="bg1"/>
                </a:solidFill>
              </a:rPr>
              <a:t>كناية عن موصوف ( الجمل )</a:t>
            </a:r>
          </a:p>
          <a:p>
            <a:pPr algn="r" rtl="1"/>
            <a:r>
              <a:rPr lang="ar-AE" sz="3200" b="1" dirty="0">
                <a:solidFill>
                  <a:schemeClr val="bg1"/>
                </a:solidFill>
              </a:rPr>
              <a:t>    قوم ترى أرماحهم يوم الوغى </a:t>
            </a:r>
          </a:p>
          <a:p>
            <a:pPr algn="r" rtl="1"/>
            <a:r>
              <a:rPr lang="ar-AE" sz="3200" b="1" dirty="0">
                <a:solidFill>
                  <a:schemeClr val="bg1"/>
                </a:solidFill>
              </a:rPr>
              <a:t>                             مشغوفة ب</a:t>
            </a:r>
            <a:r>
              <a:rPr lang="ar-AE" sz="3200" b="1" u="sng" dirty="0">
                <a:solidFill>
                  <a:schemeClr val="bg1"/>
                </a:solidFill>
              </a:rPr>
              <a:t>مواطن الأسرار</a:t>
            </a:r>
          </a:p>
          <a:p>
            <a:pPr algn="r" rtl="1"/>
            <a:r>
              <a:rPr lang="ar-AE" sz="3200" b="1" dirty="0">
                <a:solidFill>
                  <a:schemeClr val="bg1"/>
                </a:solidFill>
              </a:rPr>
              <a:t>    مواطن الأسرار     كناية عن ..........</a:t>
            </a:r>
          </a:p>
        </p:txBody>
      </p:sp>
      <p:pic>
        <p:nvPicPr>
          <p:cNvPr id="4" name="Picture 3" descr="1133725ydygay7x0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0" y="4362450"/>
            <a:ext cx="762000" cy="249555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5791200" y="2781300"/>
            <a:ext cx="4572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257800" y="3733800"/>
            <a:ext cx="5334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010150" y="5181600"/>
            <a:ext cx="495300" cy="1746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Program Files (x86)\Microsoft Office\MEDIA\OFFICE12\Bullets\BD14514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48700" y="2781300"/>
            <a:ext cx="114300" cy="114300"/>
          </a:xfrm>
          <a:prstGeom prst="rect">
            <a:avLst/>
          </a:prstGeom>
          <a:noFill/>
        </p:spPr>
      </p:pic>
      <p:pic>
        <p:nvPicPr>
          <p:cNvPr id="12" name="Picture 2" descr="C:\Program Files (x86)\Microsoft Office\MEDIA\OFFICE12\Bullets\BD14514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3886200"/>
            <a:ext cx="114300" cy="114300"/>
          </a:xfrm>
          <a:prstGeom prst="rect">
            <a:avLst/>
          </a:prstGeom>
          <a:noFill/>
        </p:spPr>
      </p:pic>
      <p:pic>
        <p:nvPicPr>
          <p:cNvPr id="13" name="Picture 2" descr="C:\Program Files (x86)\Microsoft Office\MEDIA\OFFICE12\Bullets\BD14514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43900" y="5524500"/>
            <a:ext cx="114300" cy="114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>
            <a:off x="3352800" y="152400"/>
            <a:ext cx="5562600" cy="914400"/>
          </a:xfrm>
          <a:prstGeom prst="round2DiagRect">
            <a:avLst/>
          </a:prstGeom>
          <a:solidFill>
            <a:srgbClr val="003399"/>
          </a:solidFill>
          <a:ln w="571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066309" y="170498"/>
            <a:ext cx="4135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>
                <a:solidFill>
                  <a:srgbClr val="CCECFF"/>
                </a:solidFill>
              </a:rPr>
              <a:t>ج ـ كناية النسبة </a:t>
            </a:r>
            <a:endParaRPr lang="en-GB" sz="4000" b="1" dirty="0">
              <a:solidFill>
                <a:srgbClr val="CCECFF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8200" y="1219200"/>
            <a:ext cx="7696200" cy="5105400"/>
          </a:xfrm>
          <a:prstGeom prst="roundRect">
            <a:avLst/>
          </a:prstGeom>
          <a:solidFill>
            <a:srgbClr val="4F81BD">
              <a:alpha val="50196"/>
            </a:srgbClr>
          </a:solidFill>
          <a:effectLst>
            <a:softEdge rad="63500"/>
          </a:effectLst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38200" y="1149927"/>
            <a:ext cx="7467600" cy="45858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Above"/>
              <a:lightRig rig="threePt" dir="t"/>
            </a:scene3d>
          </a:bodyPr>
          <a:lstStyle/>
          <a:p>
            <a:pPr algn="ctr" rtl="1"/>
            <a:r>
              <a:rPr lang="ar-AE" sz="4400" b="1" dirty="0"/>
              <a:t>نسبة الصفة للموصوف </a:t>
            </a:r>
          </a:p>
          <a:p>
            <a:pPr algn="r" rtl="1"/>
            <a:endParaRPr lang="ar-AE" sz="4400" dirty="0"/>
          </a:p>
          <a:p>
            <a:pPr algn="r" rtl="1"/>
            <a:r>
              <a:rPr lang="ar-AE" sz="4400" dirty="0"/>
              <a:t> </a:t>
            </a:r>
            <a:r>
              <a:rPr lang="ar-AE" sz="2400" b="1" dirty="0">
                <a:sym typeface="Wingdings"/>
              </a:rPr>
              <a:t></a:t>
            </a:r>
            <a:r>
              <a:rPr lang="ar-AE" sz="4000" b="1" dirty="0"/>
              <a:t>الخيل معقود في نواصيها الخير .</a:t>
            </a:r>
          </a:p>
          <a:p>
            <a:pPr algn="r" rtl="1"/>
            <a:r>
              <a:rPr lang="ar-AE" sz="4000" b="1" dirty="0"/>
              <a:t> </a:t>
            </a:r>
            <a:r>
              <a:rPr lang="ar-AE" sz="2400" b="1" dirty="0">
                <a:sym typeface="Wingdings"/>
              </a:rPr>
              <a:t></a:t>
            </a:r>
            <a:r>
              <a:rPr lang="ar-AE" sz="4000" b="1" dirty="0">
                <a:sym typeface="Wingdings"/>
              </a:rPr>
              <a:t> </a:t>
            </a:r>
            <a:r>
              <a:rPr lang="ar-AE" sz="4000" b="1" dirty="0"/>
              <a:t>الخُبثُ في عينيها .</a:t>
            </a:r>
          </a:p>
          <a:p>
            <a:pPr algn="r" rtl="1"/>
            <a:r>
              <a:rPr lang="ar-AE" sz="4000" b="1" dirty="0"/>
              <a:t> </a:t>
            </a:r>
            <a:r>
              <a:rPr lang="ar-AE" sz="2400" b="1" dirty="0">
                <a:sym typeface="Wingdings"/>
              </a:rPr>
              <a:t></a:t>
            </a:r>
            <a:r>
              <a:rPr lang="ar-AE" sz="4000" b="1" dirty="0">
                <a:sym typeface="Wingdings"/>
              </a:rPr>
              <a:t> </a:t>
            </a:r>
            <a:r>
              <a:rPr lang="ar-AE" sz="4000" b="1" dirty="0"/>
              <a:t>اليُمن يتبع ظلّهُ           </a:t>
            </a:r>
          </a:p>
          <a:p>
            <a:pPr algn="r" rtl="1"/>
            <a:r>
              <a:rPr lang="ar-AE" sz="4000" b="1" dirty="0"/>
              <a:t>        والمجد يمشي في ركابه</a:t>
            </a:r>
            <a:endParaRPr lang="en-GB" sz="4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9415" y="1143000"/>
            <a:ext cx="8292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إعداد المعلمة إيمان غالب</a:t>
            </a:r>
            <a:endParaRPr lang="en-U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850</TotalTime>
  <Words>775</Words>
  <Application>Microsoft Office PowerPoint</Application>
  <PresentationFormat>On-screen Show (4:3)</PresentationFormat>
  <Paragraphs>139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duaa</dc:creator>
  <cp:lastModifiedBy>asifhammoud1978@gmail.com</cp:lastModifiedBy>
  <cp:revision>24</cp:revision>
  <dcterms:created xsi:type="dcterms:W3CDTF">2006-08-16T00:00:00Z</dcterms:created>
  <dcterms:modified xsi:type="dcterms:W3CDTF">2024-09-04T20:23:38Z</dcterms:modified>
</cp:coreProperties>
</file>