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Lst>
  <p:notesMasterIdLst>
    <p:notesMasterId r:id="rId179"/>
  </p:notesMasterIdLst>
  <p:sldIdLst>
    <p:sldId id="256" r:id="rId3"/>
    <p:sldId id="258" r:id="rId4"/>
    <p:sldId id="257" r:id="rId5"/>
    <p:sldId id="330" r:id="rId6"/>
    <p:sldId id="278" r:id="rId7"/>
    <p:sldId id="259" r:id="rId8"/>
    <p:sldId id="279" r:id="rId9"/>
    <p:sldId id="284" r:id="rId10"/>
    <p:sldId id="280" r:id="rId11"/>
    <p:sldId id="281" r:id="rId12"/>
    <p:sldId id="282" r:id="rId13"/>
    <p:sldId id="283" r:id="rId14"/>
    <p:sldId id="260" r:id="rId15"/>
    <p:sldId id="285" r:id="rId16"/>
    <p:sldId id="286" r:id="rId17"/>
    <p:sldId id="287" r:id="rId18"/>
    <p:sldId id="289" r:id="rId19"/>
    <p:sldId id="288" r:id="rId20"/>
    <p:sldId id="264" r:id="rId21"/>
    <p:sldId id="290" r:id="rId22"/>
    <p:sldId id="291" r:id="rId23"/>
    <p:sldId id="292" r:id="rId24"/>
    <p:sldId id="293" r:id="rId25"/>
    <p:sldId id="262" r:id="rId26"/>
    <p:sldId id="391" r:id="rId27"/>
    <p:sldId id="392" r:id="rId28"/>
    <p:sldId id="393" r:id="rId29"/>
    <p:sldId id="394" r:id="rId30"/>
    <p:sldId id="395" r:id="rId31"/>
    <p:sldId id="396" r:id="rId32"/>
    <p:sldId id="397" r:id="rId33"/>
    <p:sldId id="398" r:id="rId34"/>
    <p:sldId id="399" r:id="rId35"/>
    <p:sldId id="400" r:id="rId36"/>
    <p:sldId id="401" r:id="rId37"/>
    <p:sldId id="402" r:id="rId38"/>
    <p:sldId id="403" r:id="rId39"/>
    <p:sldId id="404" r:id="rId40"/>
    <p:sldId id="405" r:id="rId41"/>
    <p:sldId id="406" r:id="rId42"/>
    <p:sldId id="407" r:id="rId43"/>
    <p:sldId id="408" r:id="rId44"/>
    <p:sldId id="409" r:id="rId45"/>
    <p:sldId id="410" r:id="rId46"/>
    <p:sldId id="411" r:id="rId47"/>
    <p:sldId id="412" r:id="rId48"/>
    <p:sldId id="413" r:id="rId49"/>
    <p:sldId id="414" r:id="rId50"/>
    <p:sldId id="415" r:id="rId51"/>
    <p:sldId id="416" r:id="rId52"/>
    <p:sldId id="417" r:id="rId53"/>
    <p:sldId id="418" r:id="rId54"/>
    <p:sldId id="419" r:id="rId55"/>
    <p:sldId id="294" r:id="rId56"/>
    <p:sldId id="295" r:id="rId57"/>
    <p:sldId id="261" r:id="rId58"/>
    <p:sldId id="296" r:id="rId59"/>
    <p:sldId id="297" r:id="rId60"/>
    <p:sldId id="263" r:id="rId61"/>
    <p:sldId id="298" r:id="rId62"/>
    <p:sldId id="299" r:id="rId63"/>
    <p:sldId id="300" r:id="rId64"/>
    <p:sldId id="301" r:id="rId65"/>
    <p:sldId id="302" r:id="rId66"/>
    <p:sldId id="433" r:id="rId67"/>
    <p:sldId id="303" r:id="rId68"/>
    <p:sldId id="305" r:id="rId69"/>
    <p:sldId id="308" r:id="rId70"/>
    <p:sldId id="304" r:id="rId71"/>
    <p:sldId id="306" r:id="rId72"/>
    <p:sldId id="307" r:id="rId73"/>
    <p:sldId id="266" r:id="rId74"/>
    <p:sldId id="309" r:id="rId75"/>
    <p:sldId id="310" r:id="rId76"/>
    <p:sldId id="311" r:id="rId77"/>
    <p:sldId id="312" r:id="rId78"/>
    <p:sldId id="313" r:id="rId79"/>
    <p:sldId id="314" r:id="rId80"/>
    <p:sldId id="315" r:id="rId81"/>
    <p:sldId id="316" r:id="rId82"/>
    <p:sldId id="317" r:id="rId83"/>
    <p:sldId id="318" r:id="rId84"/>
    <p:sldId id="319" r:id="rId85"/>
    <p:sldId id="321" r:id="rId86"/>
    <p:sldId id="320" r:id="rId87"/>
    <p:sldId id="322" r:id="rId88"/>
    <p:sldId id="331" r:id="rId89"/>
    <p:sldId id="332" r:id="rId90"/>
    <p:sldId id="323" r:id="rId91"/>
    <p:sldId id="267" r:id="rId92"/>
    <p:sldId id="324" r:id="rId93"/>
    <p:sldId id="435" r:id="rId94"/>
    <p:sldId id="373" r:id="rId95"/>
    <p:sldId id="374" r:id="rId96"/>
    <p:sldId id="333" r:id="rId97"/>
    <p:sldId id="270" r:id="rId98"/>
    <p:sldId id="375" r:id="rId99"/>
    <p:sldId id="434" r:id="rId100"/>
    <p:sldId id="371" r:id="rId101"/>
    <p:sldId id="271" r:id="rId102"/>
    <p:sldId id="376" r:id="rId103"/>
    <p:sldId id="377" r:id="rId104"/>
    <p:sldId id="378" r:id="rId105"/>
    <p:sldId id="379" r:id="rId106"/>
    <p:sldId id="380" r:id="rId107"/>
    <p:sldId id="381" r:id="rId108"/>
    <p:sldId id="382" r:id="rId109"/>
    <p:sldId id="383" r:id="rId110"/>
    <p:sldId id="272" r:id="rId111"/>
    <p:sldId id="325" r:id="rId112"/>
    <p:sldId id="326" r:id="rId113"/>
    <p:sldId id="327" r:id="rId114"/>
    <p:sldId id="328" r:id="rId115"/>
    <p:sldId id="422" r:id="rId116"/>
    <p:sldId id="329" r:id="rId117"/>
    <p:sldId id="273" r:id="rId118"/>
    <p:sldId id="384" r:id="rId119"/>
    <p:sldId id="385" r:id="rId120"/>
    <p:sldId id="386" r:id="rId121"/>
    <p:sldId id="387" r:id="rId122"/>
    <p:sldId id="388" r:id="rId123"/>
    <p:sldId id="389" r:id="rId124"/>
    <p:sldId id="274" r:id="rId125"/>
    <p:sldId id="390" r:id="rId126"/>
    <p:sldId id="420" r:id="rId127"/>
    <p:sldId id="421" r:id="rId128"/>
    <p:sldId id="424" r:id="rId129"/>
    <p:sldId id="426" r:id="rId130"/>
    <p:sldId id="427" r:id="rId131"/>
    <p:sldId id="428" r:id="rId132"/>
    <p:sldId id="425" r:id="rId133"/>
    <p:sldId id="275" r:id="rId134"/>
    <p:sldId id="429" r:id="rId135"/>
    <p:sldId id="432" r:id="rId136"/>
    <p:sldId id="276" r:id="rId137"/>
    <p:sldId id="430" r:id="rId138"/>
    <p:sldId id="431" r:id="rId139"/>
    <p:sldId id="423" r:id="rId140"/>
    <p:sldId id="277" r:id="rId141"/>
    <p:sldId id="344" r:id="rId142"/>
    <p:sldId id="345" r:id="rId143"/>
    <p:sldId id="346" r:id="rId144"/>
    <p:sldId id="347" r:id="rId145"/>
    <p:sldId id="348" r:id="rId146"/>
    <p:sldId id="349" r:id="rId147"/>
    <p:sldId id="350" r:id="rId148"/>
    <p:sldId id="351" r:id="rId149"/>
    <p:sldId id="343" r:id="rId150"/>
    <p:sldId id="334" r:id="rId151"/>
    <p:sldId id="366" r:id="rId152"/>
    <p:sldId id="335" r:id="rId153"/>
    <p:sldId id="356" r:id="rId154"/>
    <p:sldId id="357" r:id="rId155"/>
    <p:sldId id="358" r:id="rId156"/>
    <p:sldId id="336" r:id="rId157"/>
    <p:sldId id="338" r:id="rId158"/>
    <p:sldId id="359" r:id="rId159"/>
    <p:sldId id="360" r:id="rId160"/>
    <p:sldId id="361" r:id="rId161"/>
    <p:sldId id="362" r:id="rId162"/>
    <p:sldId id="363" r:id="rId163"/>
    <p:sldId id="337" r:id="rId164"/>
    <p:sldId id="364" r:id="rId165"/>
    <p:sldId id="367" r:id="rId166"/>
    <p:sldId id="368" r:id="rId167"/>
    <p:sldId id="340" r:id="rId168"/>
    <p:sldId id="370" r:id="rId169"/>
    <p:sldId id="352" r:id="rId170"/>
    <p:sldId id="355" r:id="rId171"/>
    <p:sldId id="365" r:id="rId172"/>
    <p:sldId id="353" r:id="rId173"/>
    <p:sldId id="354" r:id="rId174"/>
    <p:sldId id="341" r:id="rId175"/>
    <p:sldId id="342" r:id="rId176"/>
    <p:sldId id="339" r:id="rId177"/>
    <p:sldId id="369" r:id="rId1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FF"/>
    <a:srgbClr val="800080"/>
    <a:srgbClr val="FF3300"/>
    <a:srgbClr val="FFE5FF"/>
    <a:srgbClr val="FF33CC"/>
    <a:srgbClr val="FFFFCC"/>
    <a:srgbClr val="FBDEC1"/>
    <a:srgbClr val="FCE1D0"/>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نمط فاتح 3 - تميي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84E427A-3D55-4303-BF80-6455036E1DE7}" styleName="نمط ذو سمات 1 - تميي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نمط فاتح 3 - تميي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53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 /><Relationship Id="rId117" Type="http://schemas.openxmlformats.org/officeDocument/2006/relationships/slide" Target="slides/slide115.xml" /><Relationship Id="rId21" Type="http://schemas.openxmlformats.org/officeDocument/2006/relationships/slide" Target="slides/slide19.xml" /><Relationship Id="rId42" Type="http://schemas.openxmlformats.org/officeDocument/2006/relationships/slide" Target="slides/slide40.xml" /><Relationship Id="rId47" Type="http://schemas.openxmlformats.org/officeDocument/2006/relationships/slide" Target="slides/slide45.xml" /><Relationship Id="rId63" Type="http://schemas.openxmlformats.org/officeDocument/2006/relationships/slide" Target="slides/slide61.xml" /><Relationship Id="rId68" Type="http://schemas.openxmlformats.org/officeDocument/2006/relationships/slide" Target="slides/slide66.xml" /><Relationship Id="rId84" Type="http://schemas.openxmlformats.org/officeDocument/2006/relationships/slide" Target="slides/slide82.xml" /><Relationship Id="rId89" Type="http://schemas.openxmlformats.org/officeDocument/2006/relationships/slide" Target="slides/slide87.xml" /><Relationship Id="rId112" Type="http://schemas.openxmlformats.org/officeDocument/2006/relationships/slide" Target="slides/slide110.xml" /><Relationship Id="rId133" Type="http://schemas.openxmlformats.org/officeDocument/2006/relationships/slide" Target="slides/slide131.xml" /><Relationship Id="rId138" Type="http://schemas.openxmlformats.org/officeDocument/2006/relationships/slide" Target="slides/slide136.xml" /><Relationship Id="rId154" Type="http://schemas.openxmlformats.org/officeDocument/2006/relationships/slide" Target="slides/slide152.xml" /><Relationship Id="rId159" Type="http://schemas.openxmlformats.org/officeDocument/2006/relationships/slide" Target="slides/slide157.xml" /><Relationship Id="rId175" Type="http://schemas.openxmlformats.org/officeDocument/2006/relationships/slide" Target="slides/slide173.xml" /><Relationship Id="rId170" Type="http://schemas.openxmlformats.org/officeDocument/2006/relationships/slide" Target="slides/slide168.xml" /><Relationship Id="rId16" Type="http://schemas.openxmlformats.org/officeDocument/2006/relationships/slide" Target="slides/slide14.xml" /><Relationship Id="rId107" Type="http://schemas.openxmlformats.org/officeDocument/2006/relationships/slide" Target="slides/slide105.xml" /><Relationship Id="rId11" Type="http://schemas.openxmlformats.org/officeDocument/2006/relationships/slide" Target="slides/slide9.xml" /><Relationship Id="rId32" Type="http://schemas.openxmlformats.org/officeDocument/2006/relationships/slide" Target="slides/slide30.xml" /><Relationship Id="rId37" Type="http://schemas.openxmlformats.org/officeDocument/2006/relationships/slide" Target="slides/slide35.xml" /><Relationship Id="rId53" Type="http://schemas.openxmlformats.org/officeDocument/2006/relationships/slide" Target="slides/slide51.xml" /><Relationship Id="rId58" Type="http://schemas.openxmlformats.org/officeDocument/2006/relationships/slide" Target="slides/slide56.xml" /><Relationship Id="rId74" Type="http://schemas.openxmlformats.org/officeDocument/2006/relationships/slide" Target="slides/slide72.xml" /><Relationship Id="rId79" Type="http://schemas.openxmlformats.org/officeDocument/2006/relationships/slide" Target="slides/slide77.xml" /><Relationship Id="rId102" Type="http://schemas.openxmlformats.org/officeDocument/2006/relationships/slide" Target="slides/slide100.xml" /><Relationship Id="rId123" Type="http://schemas.openxmlformats.org/officeDocument/2006/relationships/slide" Target="slides/slide121.xml" /><Relationship Id="rId128" Type="http://schemas.openxmlformats.org/officeDocument/2006/relationships/slide" Target="slides/slide126.xml" /><Relationship Id="rId144" Type="http://schemas.openxmlformats.org/officeDocument/2006/relationships/slide" Target="slides/slide142.xml" /><Relationship Id="rId149" Type="http://schemas.openxmlformats.org/officeDocument/2006/relationships/slide" Target="slides/slide147.xml" /><Relationship Id="rId5" Type="http://schemas.openxmlformats.org/officeDocument/2006/relationships/slide" Target="slides/slide3.xml" /><Relationship Id="rId90" Type="http://schemas.openxmlformats.org/officeDocument/2006/relationships/slide" Target="slides/slide88.xml" /><Relationship Id="rId95" Type="http://schemas.openxmlformats.org/officeDocument/2006/relationships/slide" Target="slides/slide93.xml" /><Relationship Id="rId160" Type="http://schemas.openxmlformats.org/officeDocument/2006/relationships/slide" Target="slides/slide158.xml" /><Relationship Id="rId165" Type="http://schemas.openxmlformats.org/officeDocument/2006/relationships/slide" Target="slides/slide163.xml" /><Relationship Id="rId181" Type="http://schemas.openxmlformats.org/officeDocument/2006/relationships/viewProps" Target="viewProps.xml" /><Relationship Id="rId22" Type="http://schemas.openxmlformats.org/officeDocument/2006/relationships/slide" Target="slides/slide20.xml" /><Relationship Id="rId27" Type="http://schemas.openxmlformats.org/officeDocument/2006/relationships/slide" Target="slides/slide25.xml" /><Relationship Id="rId43" Type="http://schemas.openxmlformats.org/officeDocument/2006/relationships/slide" Target="slides/slide41.xml" /><Relationship Id="rId48" Type="http://schemas.openxmlformats.org/officeDocument/2006/relationships/slide" Target="slides/slide46.xml" /><Relationship Id="rId64" Type="http://schemas.openxmlformats.org/officeDocument/2006/relationships/slide" Target="slides/slide62.xml" /><Relationship Id="rId69" Type="http://schemas.openxmlformats.org/officeDocument/2006/relationships/slide" Target="slides/slide67.xml" /><Relationship Id="rId113" Type="http://schemas.openxmlformats.org/officeDocument/2006/relationships/slide" Target="slides/slide111.xml" /><Relationship Id="rId118" Type="http://schemas.openxmlformats.org/officeDocument/2006/relationships/slide" Target="slides/slide116.xml" /><Relationship Id="rId134" Type="http://schemas.openxmlformats.org/officeDocument/2006/relationships/slide" Target="slides/slide132.xml" /><Relationship Id="rId139" Type="http://schemas.openxmlformats.org/officeDocument/2006/relationships/slide" Target="slides/slide137.xml" /><Relationship Id="rId80" Type="http://schemas.openxmlformats.org/officeDocument/2006/relationships/slide" Target="slides/slide78.xml" /><Relationship Id="rId85" Type="http://schemas.openxmlformats.org/officeDocument/2006/relationships/slide" Target="slides/slide83.xml" /><Relationship Id="rId150" Type="http://schemas.openxmlformats.org/officeDocument/2006/relationships/slide" Target="slides/slide148.xml" /><Relationship Id="rId155" Type="http://schemas.openxmlformats.org/officeDocument/2006/relationships/slide" Target="slides/slide153.xml" /><Relationship Id="rId171" Type="http://schemas.openxmlformats.org/officeDocument/2006/relationships/slide" Target="slides/slide169.xml" /><Relationship Id="rId176" Type="http://schemas.openxmlformats.org/officeDocument/2006/relationships/slide" Target="slides/slide174.xml" /><Relationship Id="rId12" Type="http://schemas.openxmlformats.org/officeDocument/2006/relationships/slide" Target="slides/slide10.xml" /><Relationship Id="rId17" Type="http://schemas.openxmlformats.org/officeDocument/2006/relationships/slide" Target="slides/slide15.xml" /><Relationship Id="rId33" Type="http://schemas.openxmlformats.org/officeDocument/2006/relationships/slide" Target="slides/slide31.xml" /><Relationship Id="rId38" Type="http://schemas.openxmlformats.org/officeDocument/2006/relationships/slide" Target="slides/slide36.xml" /><Relationship Id="rId59" Type="http://schemas.openxmlformats.org/officeDocument/2006/relationships/slide" Target="slides/slide57.xml" /><Relationship Id="rId103" Type="http://schemas.openxmlformats.org/officeDocument/2006/relationships/slide" Target="slides/slide101.xml" /><Relationship Id="rId108" Type="http://schemas.openxmlformats.org/officeDocument/2006/relationships/slide" Target="slides/slide106.xml" /><Relationship Id="rId124" Type="http://schemas.openxmlformats.org/officeDocument/2006/relationships/slide" Target="slides/slide122.xml" /><Relationship Id="rId129" Type="http://schemas.openxmlformats.org/officeDocument/2006/relationships/slide" Target="slides/slide127.xml" /><Relationship Id="rId54" Type="http://schemas.openxmlformats.org/officeDocument/2006/relationships/slide" Target="slides/slide52.xml" /><Relationship Id="rId70" Type="http://schemas.openxmlformats.org/officeDocument/2006/relationships/slide" Target="slides/slide68.xml" /><Relationship Id="rId75" Type="http://schemas.openxmlformats.org/officeDocument/2006/relationships/slide" Target="slides/slide73.xml" /><Relationship Id="rId91" Type="http://schemas.openxmlformats.org/officeDocument/2006/relationships/slide" Target="slides/slide89.xml" /><Relationship Id="rId96" Type="http://schemas.openxmlformats.org/officeDocument/2006/relationships/slide" Target="slides/slide94.xml" /><Relationship Id="rId140" Type="http://schemas.openxmlformats.org/officeDocument/2006/relationships/slide" Target="slides/slide138.xml" /><Relationship Id="rId145" Type="http://schemas.openxmlformats.org/officeDocument/2006/relationships/slide" Target="slides/slide143.xml" /><Relationship Id="rId161" Type="http://schemas.openxmlformats.org/officeDocument/2006/relationships/slide" Target="slides/slide159.xml" /><Relationship Id="rId166" Type="http://schemas.openxmlformats.org/officeDocument/2006/relationships/slide" Target="slides/slide164.xml" /><Relationship Id="rId182"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4.xml" /><Relationship Id="rId23" Type="http://schemas.openxmlformats.org/officeDocument/2006/relationships/slide" Target="slides/slide21.xml" /><Relationship Id="rId28" Type="http://schemas.openxmlformats.org/officeDocument/2006/relationships/slide" Target="slides/slide26.xml" /><Relationship Id="rId49" Type="http://schemas.openxmlformats.org/officeDocument/2006/relationships/slide" Target="slides/slide47.xml" /><Relationship Id="rId114" Type="http://schemas.openxmlformats.org/officeDocument/2006/relationships/slide" Target="slides/slide112.xml" /><Relationship Id="rId119" Type="http://schemas.openxmlformats.org/officeDocument/2006/relationships/slide" Target="slides/slide117.xml" /><Relationship Id="rId44" Type="http://schemas.openxmlformats.org/officeDocument/2006/relationships/slide" Target="slides/slide42.xml" /><Relationship Id="rId60" Type="http://schemas.openxmlformats.org/officeDocument/2006/relationships/slide" Target="slides/slide58.xml" /><Relationship Id="rId65" Type="http://schemas.openxmlformats.org/officeDocument/2006/relationships/slide" Target="slides/slide63.xml" /><Relationship Id="rId81" Type="http://schemas.openxmlformats.org/officeDocument/2006/relationships/slide" Target="slides/slide79.xml" /><Relationship Id="rId86" Type="http://schemas.openxmlformats.org/officeDocument/2006/relationships/slide" Target="slides/slide84.xml" /><Relationship Id="rId130" Type="http://schemas.openxmlformats.org/officeDocument/2006/relationships/slide" Target="slides/slide128.xml" /><Relationship Id="rId135" Type="http://schemas.openxmlformats.org/officeDocument/2006/relationships/slide" Target="slides/slide133.xml" /><Relationship Id="rId151" Type="http://schemas.openxmlformats.org/officeDocument/2006/relationships/slide" Target="slides/slide149.xml" /><Relationship Id="rId156" Type="http://schemas.openxmlformats.org/officeDocument/2006/relationships/slide" Target="slides/slide154.xml" /><Relationship Id="rId177" Type="http://schemas.openxmlformats.org/officeDocument/2006/relationships/slide" Target="slides/slide175.xml" /><Relationship Id="rId4" Type="http://schemas.openxmlformats.org/officeDocument/2006/relationships/slide" Target="slides/slide2.xml" /><Relationship Id="rId9" Type="http://schemas.openxmlformats.org/officeDocument/2006/relationships/slide" Target="slides/slide7.xml" /><Relationship Id="rId172" Type="http://schemas.openxmlformats.org/officeDocument/2006/relationships/slide" Target="slides/slide170.xml" /><Relationship Id="rId180" Type="http://schemas.openxmlformats.org/officeDocument/2006/relationships/presProps" Target="presProps.xml" /><Relationship Id="rId13" Type="http://schemas.openxmlformats.org/officeDocument/2006/relationships/slide" Target="slides/slide11.xml" /><Relationship Id="rId18" Type="http://schemas.openxmlformats.org/officeDocument/2006/relationships/slide" Target="slides/slide16.xml" /><Relationship Id="rId39" Type="http://schemas.openxmlformats.org/officeDocument/2006/relationships/slide" Target="slides/slide37.xml" /><Relationship Id="rId109" Type="http://schemas.openxmlformats.org/officeDocument/2006/relationships/slide" Target="slides/slide107.xml" /><Relationship Id="rId34" Type="http://schemas.openxmlformats.org/officeDocument/2006/relationships/slide" Target="slides/slide32.xml" /><Relationship Id="rId50" Type="http://schemas.openxmlformats.org/officeDocument/2006/relationships/slide" Target="slides/slide48.xml" /><Relationship Id="rId55" Type="http://schemas.openxmlformats.org/officeDocument/2006/relationships/slide" Target="slides/slide53.xml" /><Relationship Id="rId76" Type="http://schemas.openxmlformats.org/officeDocument/2006/relationships/slide" Target="slides/slide74.xml" /><Relationship Id="rId97" Type="http://schemas.openxmlformats.org/officeDocument/2006/relationships/slide" Target="slides/slide95.xml" /><Relationship Id="rId104" Type="http://schemas.openxmlformats.org/officeDocument/2006/relationships/slide" Target="slides/slide102.xml" /><Relationship Id="rId120" Type="http://schemas.openxmlformats.org/officeDocument/2006/relationships/slide" Target="slides/slide118.xml" /><Relationship Id="rId125" Type="http://schemas.openxmlformats.org/officeDocument/2006/relationships/slide" Target="slides/slide123.xml" /><Relationship Id="rId141" Type="http://schemas.openxmlformats.org/officeDocument/2006/relationships/slide" Target="slides/slide139.xml" /><Relationship Id="rId146" Type="http://schemas.openxmlformats.org/officeDocument/2006/relationships/slide" Target="slides/slide144.xml" /><Relationship Id="rId167" Type="http://schemas.openxmlformats.org/officeDocument/2006/relationships/slide" Target="slides/slide165.xml" /><Relationship Id="rId7" Type="http://schemas.openxmlformats.org/officeDocument/2006/relationships/slide" Target="slides/slide5.xml" /><Relationship Id="rId71" Type="http://schemas.openxmlformats.org/officeDocument/2006/relationships/slide" Target="slides/slide69.xml" /><Relationship Id="rId92" Type="http://schemas.openxmlformats.org/officeDocument/2006/relationships/slide" Target="slides/slide90.xml" /><Relationship Id="rId162" Type="http://schemas.openxmlformats.org/officeDocument/2006/relationships/slide" Target="slides/slide160.xml" /><Relationship Id="rId183" Type="http://schemas.openxmlformats.org/officeDocument/2006/relationships/tableStyles" Target="tableStyles.xml" /><Relationship Id="rId2" Type="http://schemas.openxmlformats.org/officeDocument/2006/relationships/slideMaster" Target="slideMasters/slideMaster2.xml" /><Relationship Id="rId29" Type="http://schemas.openxmlformats.org/officeDocument/2006/relationships/slide" Target="slides/slide27.xml" /><Relationship Id="rId24" Type="http://schemas.openxmlformats.org/officeDocument/2006/relationships/slide" Target="slides/slide22.xml" /><Relationship Id="rId40" Type="http://schemas.openxmlformats.org/officeDocument/2006/relationships/slide" Target="slides/slide38.xml" /><Relationship Id="rId45" Type="http://schemas.openxmlformats.org/officeDocument/2006/relationships/slide" Target="slides/slide43.xml" /><Relationship Id="rId66" Type="http://schemas.openxmlformats.org/officeDocument/2006/relationships/slide" Target="slides/slide64.xml" /><Relationship Id="rId87" Type="http://schemas.openxmlformats.org/officeDocument/2006/relationships/slide" Target="slides/slide85.xml" /><Relationship Id="rId110" Type="http://schemas.openxmlformats.org/officeDocument/2006/relationships/slide" Target="slides/slide108.xml" /><Relationship Id="rId115" Type="http://schemas.openxmlformats.org/officeDocument/2006/relationships/slide" Target="slides/slide113.xml" /><Relationship Id="rId131" Type="http://schemas.openxmlformats.org/officeDocument/2006/relationships/slide" Target="slides/slide129.xml" /><Relationship Id="rId136" Type="http://schemas.openxmlformats.org/officeDocument/2006/relationships/slide" Target="slides/slide134.xml" /><Relationship Id="rId157" Type="http://schemas.openxmlformats.org/officeDocument/2006/relationships/slide" Target="slides/slide155.xml" /><Relationship Id="rId178" Type="http://schemas.openxmlformats.org/officeDocument/2006/relationships/slide" Target="slides/slide176.xml" /><Relationship Id="rId61" Type="http://schemas.openxmlformats.org/officeDocument/2006/relationships/slide" Target="slides/slide59.xml" /><Relationship Id="rId82" Type="http://schemas.openxmlformats.org/officeDocument/2006/relationships/slide" Target="slides/slide80.xml" /><Relationship Id="rId152" Type="http://schemas.openxmlformats.org/officeDocument/2006/relationships/slide" Target="slides/slide150.xml" /><Relationship Id="rId173" Type="http://schemas.openxmlformats.org/officeDocument/2006/relationships/slide" Target="slides/slide171.xml" /><Relationship Id="rId19" Type="http://schemas.openxmlformats.org/officeDocument/2006/relationships/slide" Target="slides/slide17.xml" /><Relationship Id="rId14" Type="http://schemas.openxmlformats.org/officeDocument/2006/relationships/slide" Target="slides/slide12.xml" /><Relationship Id="rId30" Type="http://schemas.openxmlformats.org/officeDocument/2006/relationships/slide" Target="slides/slide28.xml" /><Relationship Id="rId35" Type="http://schemas.openxmlformats.org/officeDocument/2006/relationships/slide" Target="slides/slide33.xml" /><Relationship Id="rId56" Type="http://schemas.openxmlformats.org/officeDocument/2006/relationships/slide" Target="slides/slide54.xml" /><Relationship Id="rId77" Type="http://schemas.openxmlformats.org/officeDocument/2006/relationships/slide" Target="slides/slide75.xml" /><Relationship Id="rId100" Type="http://schemas.openxmlformats.org/officeDocument/2006/relationships/slide" Target="slides/slide98.xml" /><Relationship Id="rId105" Type="http://schemas.openxmlformats.org/officeDocument/2006/relationships/slide" Target="slides/slide103.xml" /><Relationship Id="rId126" Type="http://schemas.openxmlformats.org/officeDocument/2006/relationships/slide" Target="slides/slide124.xml" /><Relationship Id="rId147" Type="http://schemas.openxmlformats.org/officeDocument/2006/relationships/slide" Target="slides/slide145.xml" /><Relationship Id="rId168" Type="http://schemas.openxmlformats.org/officeDocument/2006/relationships/slide" Target="slides/slide166.xml" /><Relationship Id="rId8" Type="http://schemas.openxmlformats.org/officeDocument/2006/relationships/slide" Target="slides/slide6.xml" /><Relationship Id="rId51" Type="http://schemas.openxmlformats.org/officeDocument/2006/relationships/slide" Target="slides/slide49.xml" /><Relationship Id="rId72" Type="http://schemas.openxmlformats.org/officeDocument/2006/relationships/slide" Target="slides/slide70.xml" /><Relationship Id="rId93" Type="http://schemas.openxmlformats.org/officeDocument/2006/relationships/slide" Target="slides/slide91.xml" /><Relationship Id="rId98" Type="http://schemas.openxmlformats.org/officeDocument/2006/relationships/slide" Target="slides/slide96.xml" /><Relationship Id="rId121" Type="http://schemas.openxmlformats.org/officeDocument/2006/relationships/slide" Target="slides/slide119.xml" /><Relationship Id="rId142" Type="http://schemas.openxmlformats.org/officeDocument/2006/relationships/slide" Target="slides/slide140.xml" /><Relationship Id="rId163" Type="http://schemas.openxmlformats.org/officeDocument/2006/relationships/slide" Target="slides/slide161.xml" /><Relationship Id="rId3" Type="http://schemas.openxmlformats.org/officeDocument/2006/relationships/slide" Target="slides/slide1.xml" /><Relationship Id="rId25" Type="http://schemas.openxmlformats.org/officeDocument/2006/relationships/slide" Target="slides/slide23.xml" /><Relationship Id="rId46" Type="http://schemas.openxmlformats.org/officeDocument/2006/relationships/slide" Target="slides/slide44.xml" /><Relationship Id="rId67" Type="http://schemas.openxmlformats.org/officeDocument/2006/relationships/slide" Target="slides/slide65.xml" /><Relationship Id="rId116" Type="http://schemas.openxmlformats.org/officeDocument/2006/relationships/slide" Target="slides/slide114.xml" /><Relationship Id="rId137" Type="http://schemas.openxmlformats.org/officeDocument/2006/relationships/slide" Target="slides/slide135.xml" /><Relationship Id="rId158" Type="http://schemas.openxmlformats.org/officeDocument/2006/relationships/slide" Target="slides/slide156.xml" /><Relationship Id="rId20" Type="http://schemas.openxmlformats.org/officeDocument/2006/relationships/slide" Target="slides/slide18.xml" /><Relationship Id="rId41" Type="http://schemas.openxmlformats.org/officeDocument/2006/relationships/slide" Target="slides/slide39.xml" /><Relationship Id="rId62" Type="http://schemas.openxmlformats.org/officeDocument/2006/relationships/slide" Target="slides/slide60.xml" /><Relationship Id="rId83" Type="http://schemas.openxmlformats.org/officeDocument/2006/relationships/slide" Target="slides/slide81.xml" /><Relationship Id="rId88" Type="http://schemas.openxmlformats.org/officeDocument/2006/relationships/slide" Target="slides/slide86.xml" /><Relationship Id="rId111" Type="http://schemas.openxmlformats.org/officeDocument/2006/relationships/slide" Target="slides/slide109.xml" /><Relationship Id="rId132" Type="http://schemas.openxmlformats.org/officeDocument/2006/relationships/slide" Target="slides/slide130.xml" /><Relationship Id="rId153" Type="http://schemas.openxmlformats.org/officeDocument/2006/relationships/slide" Target="slides/slide151.xml" /><Relationship Id="rId174" Type="http://schemas.openxmlformats.org/officeDocument/2006/relationships/slide" Target="slides/slide172.xml" /><Relationship Id="rId179" Type="http://schemas.openxmlformats.org/officeDocument/2006/relationships/notesMaster" Target="notesMasters/notesMaster1.xml" /><Relationship Id="rId15" Type="http://schemas.openxmlformats.org/officeDocument/2006/relationships/slide" Target="slides/slide13.xml" /><Relationship Id="rId36" Type="http://schemas.openxmlformats.org/officeDocument/2006/relationships/slide" Target="slides/slide34.xml" /><Relationship Id="rId57" Type="http://schemas.openxmlformats.org/officeDocument/2006/relationships/slide" Target="slides/slide55.xml" /><Relationship Id="rId106" Type="http://schemas.openxmlformats.org/officeDocument/2006/relationships/slide" Target="slides/slide104.xml" /><Relationship Id="rId127" Type="http://schemas.openxmlformats.org/officeDocument/2006/relationships/slide" Target="slides/slide125.xml" /><Relationship Id="rId10" Type="http://schemas.openxmlformats.org/officeDocument/2006/relationships/slide" Target="slides/slide8.xml" /><Relationship Id="rId31" Type="http://schemas.openxmlformats.org/officeDocument/2006/relationships/slide" Target="slides/slide29.xml" /><Relationship Id="rId52" Type="http://schemas.openxmlformats.org/officeDocument/2006/relationships/slide" Target="slides/slide50.xml" /><Relationship Id="rId73" Type="http://schemas.openxmlformats.org/officeDocument/2006/relationships/slide" Target="slides/slide71.xml" /><Relationship Id="rId78" Type="http://schemas.openxmlformats.org/officeDocument/2006/relationships/slide" Target="slides/slide76.xml" /><Relationship Id="rId94" Type="http://schemas.openxmlformats.org/officeDocument/2006/relationships/slide" Target="slides/slide92.xml" /><Relationship Id="rId99" Type="http://schemas.openxmlformats.org/officeDocument/2006/relationships/slide" Target="slides/slide97.xml" /><Relationship Id="rId101" Type="http://schemas.openxmlformats.org/officeDocument/2006/relationships/slide" Target="slides/slide99.xml" /><Relationship Id="rId122" Type="http://schemas.openxmlformats.org/officeDocument/2006/relationships/slide" Target="slides/slide120.xml" /><Relationship Id="rId143" Type="http://schemas.openxmlformats.org/officeDocument/2006/relationships/slide" Target="slides/slide141.xml" /><Relationship Id="rId148" Type="http://schemas.openxmlformats.org/officeDocument/2006/relationships/slide" Target="slides/slide146.xml" /><Relationship Id="rId164" Type="http://schemas.openxmlformats.org/officeDocument/2006/relationships/slide" Target="slides/slide162.xml" /><Relationship Id="rId169" Type="http://schemas.openxmlformats.org/officeDocument/2006/relationships/slide" Target="slides/slide167.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CF4434-A02F-417E-81AA-AD0D8CD828AD}" type="datetimeFigureOut">
              <a:rPr lang="en-US" smtClean="0"/>
              <a:pPr/>
              <a:t>9/7/2024</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E30F37-7516-4023-B00C-28F5F3DC2EFE}" type="slidenum">
              <a:rPr lang="en-US" smtClean="0"/>
              <a:pPr/>
              <a:t>‹#›</a:t>
            </a:fld>
            <a:endParaRPr lang="en-US"/>
          </a:p>
        </p:txBody>
      </p:sp>
    </p:spTree>
    <p:extLst>
      <p:ext uri="{BB962C8B-B14F-4D97-AF65-F5344CB8AC3E}">
        <p14:creationId xmlns:p14="http://schemas.microsoft.com/office/powerpoint/2010/main" val="456035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9EE30F37-7516-4023-B00C-28F5F3DC2EFE}" type="slidenum">
              <a:rPr lang="en-US" smtClean="0"/>
              <a:pPr/>
              <a:t>79</a:t>
            </a:fld>
            <a:endParaRPr lang="en-US"/>
          </a:p>
        </p:txBody>
      </p:sp>
    </p:spTree>
    <p:extLst>
      <p:ext uri="{BB962C8B-B14F-4D97-AF65-F5344CB8AC3E}">
        <p14:creationId xmlns:p14="http://schemas.microsoft.com/office/powerpoint/2010/main" val="3283857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371600"/>
            <a:ext cx="7772400" cy="1470025"/>
          </a:xfrm>
        </p:spPr>
        <p:txBody>
          <a:bodyPr/>
          <a:lstStyle>
            <a:lvl1pPr>
              <a:defRPr/>
            </a:lvl1pPr>
          </a:lstStyle>
          <a:p>
            <a:r>
              <a:rPr lang="ar-SA"/>
              <a:t>انقر لتحرير نمط العنوان الرئيسي</a:t>
            </a:r>
            <a:endParaRPr lang="en-US"/>
          </a:p>
        </p:txBody>
      </p:sp>
      <p:sp>
        <p:nvSpPr>
          <p:cNvPr id="3075" name="Rectangle 3"/>
          <p:cNvSpPr>
            <a:spLocks noGrp="1" noChangeArrowheads="1"/>
          </p:cNvSpPr>
          <p:nvPr>
            <p:ph type="subTitle" idx="1"/>
          </p:nvPr>
        </p:nvSpPr>
        <p:spPr>
          <a:xfrm>
            <a:off x="1295400" y="3048000"/>
            <a:ext cx="6400800" cy="685800"/>
          </a:xfrm>
        </p:spPr>
        <p:txBody>
          <a:bodyPr/>
          <a:lstStyle>
            <a:lvl1pPr marL="0" indent="0" algn="ctr">
              <a:buFontTx/>
              <a:buNone/>
              <a:defRPr/>
            </a:lvl1pPr>
          </a:lstStyle>
          <a:p>
            <a:r>
              <a:rPr lang="ar-SA"/>
              <a:t>انقر لتحرير نمط العنوان الثانوي الرئيسي</a:t>
            </a:r>
            <a:endParaRPr lang="en-US"/>
          </a:p>
        </p:txBody>
      </p:sp>
      <p:sp>
        <p:nvSpPr>
          <p:cNvPr id="3076" name="Rectangle 4"/>
          <p:cNvSpPr>
            <a:spLocks noGrp="1" noChangeArrowheads="1"/>
          </p:cNvSpPr>
          <p:nvPr>
            <p:ph type="dt" sz="half" idx="2"/>
          </p:nvPr>
        </p:nvSpPr>
        <p:spPr/>
        <p:txBody>
          <a:bodyPr/>
          <a:lstStyle>
            <a:lvl1pPr>
              <a:defRPr sz="1200"/>
            </a:lvl1pPr>
          </a:lstStyle>
          <a:p>
            <a:fld id="{0235F96A-81BE-4B85-9760-F63FF0CB645C}" type="datetime1">
              <a:rPr lang="en-US" smtClean="0"/>
              <a:pPr/>
              <a:t>9/7/2024</a:t>
            </a:fld>
            <a:endParaRPr lang="en-US"/>
          </a:p>
        </p:txBody>
      </p:sp>
      <p:sp>
        <p:nvSpPr>
          <p:cNvPr id="3077" name="Rectangle 5"/>
          <p:cNvSpPr>
            <a:spLocks noGrp="1" noChangeArrowheads="1"/>
          </p:cNvSpPr>
          <p:nvPr>
            <p:ph type="ftr" sz="quarter" idx="3"/>
          </p:nvPr>
        </p:nvSpPr>
        <p:spPr/>
        <p:txBody>
          <a:bodyPr/>
          <a:lstStyle>
            <a:lvl1pPr>
              <a:defRPr sz="1200"/>
            </a:lvl1pPr>
          </a:lstStyle>
          <a:p>
            <a:endParaRPr lang="en-US"/>
          </a:p>
        </p:txBody>
      </p:sp>
      <p:sp>
        <p:nvSpPr>
          <p:cNvPr id="3078" name="Rectangle 6"/>
          <p:cNvSpPr>
            <a:spLocks noGrp="1" noChangeArrowheads="1"/>
          </p:cNvSpPr>
          <p:nvPr>
            <p:ph type="sldNum" sz="quarter" idx="4"/>
          </p:nvPr>
        </p:nvSpPr>
        <p:spPr/>
        <p:txBody>
          <a:bodyPr/>
          <a:lstStyle>
            <a:lvl1pPr>
              <a:defRPr sz="1200"/>
            </a:lvl1pPr>
          </a:lstStyle>
          <a:p>
            <a:fld id="{564988A1-40C7-4EB6-BD06-568C08E512F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fld id="{445538AC-5CE8-4AD8-AD6A-9B90E4904E4B}" type="datetime1">
              <a:rPr lang="en-US" smtClean="0"/>
              <a:pPr/>
              <a:t>9/7/2024</a:t>
            </a:fld>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564988A1-40C7-4EB6-BD06-568C08E512F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8498FA85-5BE4-4A74-8892-E3A3D9032EBE}" type="datetime1">
              <a:rPr lang="en-US" smtClean="0"/>
              <a:pPr/>
              <a:t>9/7/2024</a:t>
            </a:fld>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564988A1-40C7-4EB6-BD06-568C08E512F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p:cNvSpPr>
            <a:spLocks noGrp="1"/>
          </p:cNvSpPr>
          <p:nvPr>
            <p:ph type="dt" sz="half" idx="10"/>
          </p:nvPr>
        </p:nvSpPr>
        <p:spPr/>
        <p:txBody>
          <a:bodyPr/>
          <a:lstStyle>
            <a:lvl1pPr>
              <a:defRPr/>
            </a:lvl1pPr>
          </a:lstStyle>
          <a:p>
            <a:fld id="{F4AF17F8-2F85-46EE-AC28-3A5F1FF25010}" type="datetime1">
              <a:rPr lang="en-US" smtClean="0"/>
              <a:pPr/>
              <a:t>9/7/2024</a:t>
            </a:fld>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564988A1-40C7-4EB6-BD06-568C08E512F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p:cNvSpPr>
            <a:spLocks noGrp="1"/>
          </p:cNvSpPr>
          <p:nvPr>
            <p:ph type="dt" sz="half" idx="10"/>
          </p:nvPr>
        </p:nvSpPr>
        <p:spPr/>
        <p:txBody>
          <a:bodyPr/>
          <a:lstStyle>
            <a:lvl1pPr>
              <a:defRPr/>
            </a:lvl1pPr>
          </a:lstStyle>
          <a:p>
            <a:fld id="{C62BD5AF-C219-4CD6-A6B5-6C57C687E909}" type="datetime1">
              <a:rPr lang="en-US" smtClean="0"/>
              <a:pPr/>
              <a:t>9/7/2024</a:t>
            </a:fld>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564988A1-40C7-4EB6-BD06-568C08E512F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تاريخ 2"/>
          <p:cNvSpPr>
            <a:spLocks noGrp="1"/>
          </p:cNvSpPr>
          <p:nvPr>
            <p:ph type="dt" sz="half" idx="10"/>
          </p:nvPr>
        </p:nvSpPr>
        <p:spPr/>
        <p:txBody>
          <a:bodyPr/>
          <a:lstStyle>
            <a:lvl1pPr>
              <a:defRPr/>
            </a:lvl1pPr>
          </a:lstStyle>
          <a:p>
            <a:fld id="{F627FECA-3AD8-4A64-A405-5FFDC6D23C1D}" type="datetime1">
              <a:rPr lang="en-US" smtClean="0"/>
              <a:pPr/>
              <a:t>9/7/2024</a:t>
            </a:fld>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564988A1-40C7-4EB6-BD06-568C08E512F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D3680336-48CF-4324-985A-B26787FF5815}" type="datetime1">
              <a:rPr lang="en-US" smtClean="0"/>
              <a:pPr/>
              <a:t>9/7/2024</a:t>
            </a:fld>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564988A1-40C7-4EB6-BD06-568C08E512F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62CB1D47-C105-431E-AD6A-B84AB4004868}" type="datetime1">
              <a:rPr lang="en-US" smtClean="0"/>
              <a:pPr/>
              <a:t>9/7/2024</a:t>
            </a:fld>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564988A1-40C7-4EB6-BD06-568C08E512F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الرمز لإضافة صورة</a:t>
            </a:r>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29FC7D1D-94E4-4616-B9C4-E0D1CDB850B5}" type="datetime1">
              <a:rPr lang="en-US" smtClean="0"/>
              <a:pPr/>
              <a:t>9/7/2024</a:t>
            </a:fld>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564988A1-40C7-4EB6-BD06-568C08E512F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fld id="{F0F9C12E-DC82-4999-A590-35BFD55664F6}" type="datetime1">
              <a:rPr lang="en-US" smtClean="0"/>
              <a:pPr/>
              <a:t>9/7/2024</a:t>
            </a:fld>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564988A1-40C7-4EB6-BD06-568C08E512F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fld id="{8D8FAB87-BFD9-430E-BEB2-D01B542783A0}" type="datetime1">
              <a:rPr lang="en-US" smtClean="0"/>
              <a:pPr/>
              <a:t>9/7/2024</a:t>
            </a:fld>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564988A1-40C7-4EB6-BD06-568C08E512F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32452310-72C7-4403-8F01-E25D13635551}" type="datetime1">
              <a:rPr lang="en-US" smtClean="0"/>
              <a:pPr/>
              <a:t>9/7/2024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564988A1-40C7-4EB6-BD06-568C08E512F1}"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2A9B2627-E30E-45C4-955A-CADE02F0EBB9}" type="datetime1">
              <a:rPr lang="en-US" smtClean="0"/>
              <a:pPr/>
              <a:t>9/7/2024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564988A1-40C7-4EB6-BD06-568C08E512F1}"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32772E6F-6672-427A-A2B9-996BB0FB358C}" type="datetime1">
              <a:rPr lang="en-US" smtClean="0"/>
              <a:pPr/>
              <a:t>9/7/2024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564988A1-40C7-4EB6-BD06-568C08E512F1}"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p:cNvSpPr>
            <a:spLocks noGrp="1"/>
          </p:cNvSpPr>
          <p:nvPr>
            <p:ph type="dt" sz="half" idx="10"/>
          </p:nvPr>
        </p:nvSpPr>
        <p:spPr/>
        <p:txBody>
          <a:bodyPr/>
          <a:lstStyle/>
          <a:p>
            <a:fld id="{3739530F-7A4D-4560-8D0D-56342B5A89E9}" type="datetime1">
              <a:rPr lang="en-US" smtClean="0"/>
              <a:pPr/>
              <a:t>9/7/2024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564988A1-40C7-4EB6-BD06-568C08E512F1}"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p:cNvSpPr>
            <a:spLocks noGrp="1"/>
          </p:cNvSpPr>
          <p:nvPr>
            <p:ph type="dt" sz="half" idx="10"/>
          </p:nvPr>
        </p:nvSpPr>
        <p:spPr/>
        <p:txBody>
          <a:bodyPr/>
          <a:lstStyle/>
          <a:p>
            <a:fld id="{04D2E131-D44B-477F-ADD7-1E8E7AE9C864}" type="datetime1">
              <a:rPr lang="en-US" smtClean="0"/>
              <a:pPr/>
              <a:t>9/7/2024</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564988A1-40C7-4EB6-BD06-568C08E512F1}"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18E8102D-01AF-4726-89CB-6A4BE5F1665F}" type="datetime1">
              <a:rPr lang="en-US" smtClean="0"/>
              <a:pPr/>
              <a:t>9/7/2024</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564988A1-40C7-4EB6-BD06-568C08E512F1}"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8449868-7C76-492A-A1CD-D6F13D6255EB}" type="datetime1">
              <a:rPr lang="en-US" smtClean="0"/>
              <a:pPr/>
              <a:t>9/7/2024</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lvl1pPr>
              <a:defRPr sz="3200" b="1">
                <a:solidFill>
                  <a:srgbClr val="FF0000"/>
                </a:solidFill>
                <a:effectLst>
                  <a:outerShdw blurRad="38100" dist="38100" dir="2700000" algn="tl">
                    <a:srgbClr val="000000">
                      <a:alpha val="43137"/>
                    </a:srgbClr>
                  </a:outerShdw>
                </a:effectLst>
              </a:defRPr>
            </a:lvl1pPr>
          </a:lstStyle>
          <a:p>
            <a:fld id="{564988A1-40C7-4EB6-BD06-568C08E512F1}"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65AFCC50-CB98-4A86-A4B3-36A4BD751EA3}" type="datetime1">
              <a:rPr lang="en-US" smtClean="0"/>
              <a:pPr/>
              <a:t>9/7/2024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564988A1-40C7-4EB6-BD06-568C08E512F1}"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7BD5034D-CF29-4D42-9021-029A57D4FE1A}" type="datetime1">
              <a:rPr lang="en-US" smtClean="0"/>
              <a:pPr/>
              <a:t>9/7/2024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564988A1-40C7-4EB6-BD06-568C08E512F1}"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74C31D61-5255-48ED-BD05-373E9F236E16}" type="datetime1">
              <a:rPr lang="en-US" smtClean="0"/>
              <a:pPr/>
              <a:t>9/7/2024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564988A1-40C7-4EB6-BD06-568C08E512F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B653FD5E-C11E-4D6F-8F63-98D04DCC1E97}" type="datetime1">
              <a:rPr lang="en-US" smtClean="0"/>
              <a:pPr/>
              <a:t>9/7/2024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564988A1-40C7-4EB6-BD06-568C08E512F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3" Type="http://schemas.openxmlformats.org/officeDocument/2006/relationships/slideLayout" Target="../slideLayouts/slideLayout14.xml" /><Relationship Id="rId7" Type="http://schemas.openxmlformats.org/officeDocument/2006/relationships/slideLayout" Target="../slideLayouts/slideLayout18.xml" /><Relationship Id="rId12" Type="http://schemas.openxmlformats.org/officeDocument/2006/relationships/theme" Target="../theme/theme2.xml" /><Relationship Id="rId2" Type="http://schemas.openxmlformats.org/officeDocument/2006/relationships/slideLayout" Target="../slideLayouts/slideLayout13.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5" Type="http://schemas.openxmlformats.org/officeDocument/2006/relationships/slideLayout" Target="../slideLayouts/slideLayout16.xml" /><Relationship Id="rId10" Type="http://schemas.openxmlformats.org/officeDocument/2006/relationships/slideLayout" Target="../slideLayouts/slideLayout21.xml" /><Relationship Id="rId4" Type="http://schemas.openxmlformats.org/officeDocument/2006/relationships/slideLayout" Target="../slideLayouts/slideLayout15.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endParaRPr lang="en-US"/>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fld id="{96EE1D88-8007-4A75-9955-B63CDC45C05B}" type="datetime1">
              <a:rPr lang="en-US" smtClean="0"/>
              <a:pPr/>
              <a:t>9/7/2024</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564988A1-40C7-4EB6-BD06-568C08E512F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fontAlgn="base" hangingPunct="1">
        <a:spcBef>
          <a:spcPct val="0"/>
        </a:spcBef>
        <a:spcAft>
          <a:spcPct val="0"/>
        </a:spcAft>
        <a:defRPr sz="3600">
          <a:solidFill>
            <a:schemeClr val="tx2"/>
          </a:solidFill>
          <a:latin typeface="+mj-lt"/>
          <a:ea typeface="+mj-ea"/>
          <a:cs typeface="+mj-cs"/>
        </a:defRPr>
      </a:lvl1pPr>
      <a:lvl2pPr algn="ctr" rtl="0" eaLnBrk="1" fontAlgn="base" hangingPunct="1">
        <a:spcBef>
          <a:spcPct val="0"/>
        </a:spcBef>
        <a:spcAft>
          <a:spcPct val="0"/>
        </a:spcAft>
        <a:defRPr sz="3600">
          <a:solidFill>
            <a:schemeClr val="tx2"/>
          </a:solidFill>
          <a:latin typeface="Trebuchet MS" pitchFamily="34" charset="0"/>
        </a:defRPr>
      </a:lvl2pPr>
      <a:lvl3pPr algn="ctr" rtl="0" eaLnBrk="1" fontAlgn="base" hangingPunct="1">
        <a:spcBef>
          <a:spcPct val="0"/>
        </a:spcBef>
        <a:spcAft>
          <a:spcPct val="0"/>
        </a:spcAft>
        <a:defRPr sz="3600">
          <a:solidFill>
            <a:schemeClr val="tx2"/>
          </a:solidFill>
          <a:latin typeface="Trebuchet MS" pitchFamily="34" charset="0"/>
        </a:defRPr>
      </a:lvl3pPr>
      <a:lvl4pPr algn="ctr" rtl="0" eaLnBrk="1" fontAlgn="base" hangingPunct="1">
        <a:spcBef>
          <a:spcPct val="0"/>
        </a:spcBef>
        <a:spcAft>
          <a:spcPct val="0"/>
        </a:spcAft>
        <a:defRPr sz="3600">
          <a:solidFill>
            <a:schemeClr val="tx2"/>
          </a:solidFill>
          <a:latin typeface="Trebuchet MS" pitchFamily="34" charset="0"/>
        </a:defRPr>
      </a:lvl4pPr>
      <a:lvl5pPr algn="ctr" rtl="0" eaLnBrk="1" fontAlgn="base" hangingPunct="1">
        <a:spcBef>
          <a:spcPct val="0"/>
        </a:spcBef>
        <a:spcAft>
          <a:spcPct val="0"/>
        </a:spcAft>
        <a:defRPr sz="3600">
          <a:solidFill>
            <a:schemeClr val="tx2"/>
          </a:solidFill>
          <a:latin typeface="Trebuchet MS" pitchFamily="34" charset="0"/>
        </a:defRPr>
      </a:lvl5pPr>
      <a:lvl6pPr marL="457200" algn="ctr" rtl="0" eaLnBrk="1" fontAlgn="base" hangingPunct="1">
        <a:spcBef>
          <a:spcPct val="0"/>
        </a:spcBef>
        <a:spcAft>
          <a:spcPct val="0"/>
        </a:spcAft>
        <a:defRPr sz="3600">
          <a:solidFill>
            <a:schemeClr val="tx2"/>
          </a:solidFill>
          <a:latin typeface="Trebuchet MS" pitchFamily="34" charset="0"/>
        </a:defRPr>
      </a:lvl6pPr>
      <a:lvl7pPr marL="914400" algn="ctr" rtl="0" eaLnBrk="1" fontAlgn="base" hangingPunct="1">
        <a:spcBef>
          <a:spcPct val="0"/>
        </a:spcBef>
        <a:spcAft>
          <a:spcPct val="0"/>
        </a:spcAft>
        <a:defRPr sz="3600">
          <a:solidFill>
            <a:schemeClr val="tx2"/>
          </a:solidFill>
          <a:latin typeface="Trebuchet MS" pitchFamily="34" charset="0"/>
        </a:defRPr>
      </a:lvl7pPr>
      <a:lvl8pPr marL="1371600" algn="ctr" rtl="0" eaLnBrk="1" fontAlgn="base" hangingPunct="1">
        <a:spcBef>
          <a:spcPct val="0"/>
        </a:spcBef>
        <a:spcAft>
          <a:spcPct val="0"/>
        </a:spcAft>
        <a:defRPr sz="3600">
          <a:solidFill>
            <a:schemeClr val="tx2"/>
          </a:solidFill>
          <a:latin typeface="Trebuchet MS" pitchFamily="34" charset="0"/>
        </a:defRPr>
      </a:lvl8pPr>
      <a:lvl9pPr marL="1828800" algn="ctr" rtl="0" eaLnBrk="1" fontAlgn="base" hangingPunct="1">
        <a:spcBef>
          <a:spcPct val="0"/>
        </a:spcBef>
        <a:spcAft>
          <a:spcPct val="0"/>
        </a:spcAft>
        <a:defRPr sz="3600">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5CC096-46E4-45B3-B8DE-9CB6F4BD70BC}" type="datetime1">
              <a:rPr lang="en-US" smtClean="0"/>
              <a:pPr/>
              <a:t>9/7/2024</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988A1-40C7-4EB6-BD06-568C08E512F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2.xml.rels><?xml version="1.0" encoding="UTF-8" standalone="yes"?>
<Relationships xmlns="http://schemas.openxmlformats.org/package/2006/relationships"><Relationship Id="rId2" Type="http://schemas.openxmlformats.org/officeDocument/2006/relationships/slide" Target="slide90.xml" /><Relationship Id="rId1" Type="http://schemas.openxmlformats.org/officeDocument/2006/relationships/slideLayout" Target="../slideLayouts/slideLayout18.xml" /></Relationships>
</file>

<file path=ppt/slides/_rels/slide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9.xml.rels><?xml version="1.0" encoding="UTF-8" standalone="yes"?>
<Relationships xmlns="http://schemas.openxmlformats.org/package/2006/relationships"><Relationship Id="rId3" Type="http://schemas.openxmlformats.org/officeDocument/2006/relationships/image" Target="../media/image3.wmf" /><Relationship Id="rId2" Type="http://schemas.openxmlformats.org/officeDocument/2006/relationships/image" Target="../media/image2.gif" /><Relationship Id="rId1" Type="http://schemas.openxmlformats.org/officeDocument/2006/relationships/slideLayout" Target="../slideLayouts/slideLayout18.xml" /><Relationship Id="rId4" Type="http://schemas.openxmlformats.org/officeDocument/2006/relationships/slide" Target="slide2.xml" /></Relationships>
</file>

<file path=ppt/slides/_rels/slide1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2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2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2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2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2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2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2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2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2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2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3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3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3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3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3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3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3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3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3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4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4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4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4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4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4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4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4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4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4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5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5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5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5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5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5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5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5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5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5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6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6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6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6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64.xml.rels><?xml version="1.0" encoding="UTF-8" standalone="yes"?>
<Relationships xmlns="http://schemas.openxmlformats.org/package/2006/relationships"><Relationship Id="rId3" Type="http://schemas.openxmlformats.org/officeDocument/2006/relationships/slide" Target="slide2.xml" /><Relationship Id="rId2" Type="http://schemas.openxmlformats.org/officeDocument/2006/relationships/image" Target="../media/image4.png" /><Relationship Id="rId1" Type="http://schemas.openxmlformats.org/officeDocument/2006/relationships/slideLayout" Target="../slideLayouts/slideLayout18.xml" /></Relationships>
</file>

<file path=ppt/slides/_rels/slide65.xml.rels><?xml version="1.0" encoding="UTF-8" standalone="yes"?>
<Relationships xmlns="http://schemas.openxmlformats.org/package/2006/relationships"><Relationship Id="rId3" Type="http://schemas.openxmlformats.org/officeDocument/2006/relationships/slide" Target="slide2.xml" /><Relationship Id="rId2" Type="http://schemas.openxmlformats.org/officeDocument/2006/relationships/image" Target="../media/image4.png" /><Relationship Id="rId1" Type="http://schemas.openxmlformats.org/officeDocument/2006/relationships/slideLayout" Target="../slideLayouts/slideLayout18.xml" /></Relationships>
</file>

<file path=ppt/slides/_rels/slide66.xml.rels><?xml version="1.0" encoding="UTF-8" standalone="yes"?>
<Relationships xmlns="http://schemas.openxmlformats.org/package/2006/relationships"><Relationship Id="rId3" Type="http://schemas.openxmlformats.org/officeDocument/2006/relationships/slide" Target="slide2.xml" /><Relationship Id="rId2" Type="http://schemas.openxmlformats.org/officeDocument/2006/relationships/image" Target="../media/image4.png" /><Relationship Id="rId1" Type="http://schemas.openxmlformats.org/officeDocument/2006/relationships/slideLayout" Target="../slideLayouts/slideLayout18.xml" /></Relationships>
</file>

<file path=ppt/slides/_rels/slide6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68.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image" Target="../media/image5.jpeg" /><Relationship Id="rId1" Type="http://schemas.openxmlformats.org/officeDocument/2006/relationships/slideLayout" Target="../slideLayouts/slideLayout18.xml" /><Relationship Id="rId4" Type="http://schemas.openxmlformats.org/officeDocument/2006/relationships/slide" Target="slide2.xml" /></Relationships>
</file>

<file path=ppt/slides/_rels/slide6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7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7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7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7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7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7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7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7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7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79.xml.rels><?xml version="1.0" encoding="UTF-8" standalone="yes"?>
<Relationships xmlns="http://schemas.openxmlformats.org/package/2006/relationships"><Relationship Id="rId3" Type="http://schemas.openxmlformats.org/officeDocument/2006/relationships/slide" Target="slide2.xml" /><Relationship Id="rId2" Type="http://schemas.openxmlformats.org/officeDocument/2006/relationships/notesSlide" Target="../notesSlides/notesSlide1.xml" /><Relationship Id="rId1" Type="http://schemas.openxmlformats.org/officeDocument/2006/relationships/slideLayout" Target="../slideLayouts/slideLayout18.xml" /></Relationships>
</file>

<file path=ppt/slides/_rels/slide8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8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8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8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8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86.xml.rels><?xml version="1.0" encoding="UTF-8" standalone="yes"?>
<Relationships xmlns="http://schemas.openxmlformats.org/package/2006/relationships"><Relationship Id="rId3" Type="http://schemas.openxmlformats.org/officeDocument/2006/relationships/image" Target="../media/image8.gif" /><Relationship Id="rId2" Type="http://schemas.openxmlformats.org/officeDocument/2006/relationships/image" Target="../media/image7.gif" /><Relationship Id="rId1" Type="http://schemas.openxmlformats.org/officeDocument/2006/relationships/slideLayout" Target="../slideLayouts/slideLayout18.xml" /><Relationship Id="rId5" Type="http://schemas.openxmlformats.org/officeDocument/2006/relationships/slide" Target="slide2.xml" /><Relationship Id="rId4" Type="http://schemas.openxmlformats.org/officeDocument/2006/relationships/image" Target="../media/image9.gif" /></Relationships>
</file>

<file path=ppt/slides/_rels/slide8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8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8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90.xml.rels><?xml version="1.0" encoding="UTF-8" standalone="yes"?>
<Relationships xmlns="http://schemas.openxmlformats.org/package/2006/relationships"><Relationship Id="rId3" Type="http://schemas.openxmlformats.org/officeDocument/2006/relationships/slide" Target="slide2.xml" /><Relationship Id="rId2" Type="http://schemas.openxmlformats.org/officeDocument/2006/relationships/image" Target="../media/image10.png" /><Relationship Id="rId1" Type="http://schemas.openxmlformats.org/officeDocument/2006/relationships/slideLayout" Target="../slideLayouts/slideLayout18.xml" /></Relationships>
</file>

<file path=ppt/slides/_rels/slide91.xml.rels><?xml version="1.0" encoding="UTF-8" standalone="yes"?>
<Relationships xmlns="http://schemas.openxmlformats.org/package/2006/relationships"><Relationship Id="rId3" Type="http://schemas.openxmlformats.org/officeDocument/2006/relationships/slide" Target="slide2.xml" /><Relationship Id="rId2" Type="http://schemas.openxmlformats.org/officeDocument/2006/relationships/image" Target="../media/image10.png" /><Relationship Id="rId1" Type="http://schemas.openxmlformats.org/officeDocument/2006/relationships/slideLayout" Target="../slideLayouts/slideLayout18.xml" /></Relationships>
</file>

<file path=ppt/slides/_rels/slide92.xml.rels><?xml version="1.0" encoding="UTF-8" standalone="yes"?>
<Relationships xmlns="http://schemas.openxmlformats.org/package/2006/relationships"><Relationship Id="rId3" Type="http://schemas.openxmlformats.org/officeDocument/2006/relationships/slide" Target="slide2.xml" /><Relationship Id="rId2" Type="http://schemas.openxmlformats.org/officeDocument/2006/relationships/image" Target="../media/image10.png" /><Relationship Id="rId1" Type="http://schemas.openxmlformats.org/officeDocument/2006/relationships/slideLayout" Target="../slideLayouts/slideLayout18.xml" /></Relationships>
</file>

<file path=ppt/slides/_rels/slide93.xml.rels><?xml version="1.0" encoding="UTF-8" standalone="yes"?>
<Relationships xmlns="http://schemas.openxmlformats.org/package/2006/relationships"><Relationship Id="rId3" Type="http://schemas.openxmlformats.org/officeDocument/2006/relationships/slide" Target="slide2.xml" /><Relationship Id="rId2" Type="http://schemas.openxmlformats.org/officeDocument/2006/relationships/image" Target="../media/image10.png" /><Relationship Id="rId1" Type="http://schemas.openxmlformats.org/officeDocument/2006/relationships/slideLayout" Target="../slideLayouts/slideLayout18.xml" /></Relationships>
</file>

<file path=ppt/slides/_rels/slide94.xml.rels><?xml version="1.0" encoding="UTF-8" standalone="yes"?>
<Relationships xmlns="http://schemas.openxmlformats.org/package/2006/relationships"><Relationship Id="rId3" Type="http://schemas.openxmlformats.org/officeDocument/2006/relationships/slide" Target="slide2.xml" /><Relationship Id="rId2" Type="http://schemas.openxmlformats.org/officeDocument/2006/relationships/image" Target="../media/image10.png" /><Relationship Id="rId1" Type="http://schemas.openxmlformats.org/officeDocument/2006/relationships/slideLayout" Target="../slideLayouts/slideLayout18.xml" /></Relationships>
</file>

<file path=ppt/slides/_rels/slide95.xml.rels><?xml version="1.0" encoding="UTF-8" standalone="yes"?>
<Relationships xmlns="http://schemas.openxmlformats.org/package/2006/relationships"><Relationship Id="rId3" Type="http://schemas.openxmlformats.org/officeDocument/2006/relationships/slide" Target="slide2.xml" /><Relationship Id="rId2" Type="http://schemas.openxmlformats.org/officeDocument/2006/relationships/image" Target="../media/image10.png" /><Relationship Id="rId1" Type="http://schemas.openxmlformats.org/officeDocument/2006/relationships/slideLayout" Target="../slideLayouts/slideLayout18.xml" /></Relationships>
</file>

<file path=ppt/slides/_rels/slide9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9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9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9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0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0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0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0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0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0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0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0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0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0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1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1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1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1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1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1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1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1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1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1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2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2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2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2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2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2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2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2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2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2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3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3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3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33.xml.rels><?xml version="1.0" encoding="UTF-8" standalone="yes"?>
<Relationships xmlns="http://schemas.openxmlformats.org/package/2006/relationships"><Relationship Id="rId8" Type="http://schemas.openxmlformats.org/officeDocument/2006/relationships/slide" Target="slide2.xml" /><Relationship Id="rId3" Type="http://schemas.openxmlformats.org/officeDocument/2006/relationships/image" Target="../media/image11.jpeg" /><Relationship Id="rId7" Type="http://schemas.openxmlformats.org/officeDocument/2006/relationships/image" Target="../media/image13.jpeg" /><Relationship Id="rId2" Type="http://schemas.openxmlformats.org/officeDocument/2006/relationships/hyperlink" Target="http://images.google.ae/imgres?imgurl=http://www.villahatira.com/images/villa1.jpg&amp;imgrefurl=http://www.villahatira.com/&amp;usg=__itCotpKDyrg7dXo3S2ELSegENeY=&amp;h=320&amp;w=490&amp;sz=54&amp;hl=ar&amp;start=6&amp;tbnid=rlzCJUg4xnjjOM:&amp;tbnh=85&amp;tbnw=130&amp;prev=/images?q=villa&amp;gbv=2&amp;hl=ar&amp;sa=G" TargetMode="External" /><Relationship Id="rId1" Type="http://schemas.openxmlformats.org/officeDocument/2006/relationships/slideLayout" Target="../slideLayouts/slideLayout18.xml" /><Relationship Id="rId6" Type="http://schemas.openxmlformats.org/officeDocument/2006/relationships/hyperlink" Target="http://images.google.ae/imgres?imgurl=http://www.sz-wholesale.com/uploadFiles/upimg0/Massage-Pen-40440.JPG&amp;imgrefurl=http://www.sz-wholesale.com/shenzhen_China_products/Massage-Pen_1.htm&amp;usg=__h8v84VelS5L13dyoEN4_pDAkr94=&amp;h=500&amp;w=500&amp;sz=15&amp;hl=ar&amp;start=11&amp;tbnid=StuB2BFyeqSh1M:&amp;tbnh=130&amp;tbnw=130&amp;prev=/images?q=pen&amp;gbv=2&amp;hl=ar" TargetMode="External" /><Relationship Id="rId5" Type="http://schemas.openxmlformats.org/officeDocument/2006/relationships/image" Target="../media/image12.jpeg" /><Relationship Id="rId4" Type="http://schemas.openxmlformats.org/officeDocument/2006/relationships/hyperlink" Target="http://images.google.ae/imgres?imgurl=http://bp1.blogger.com/_kq1xdlpG9xw/R2UL4Q-p7iI/AAAAAAAAABY/huUlYFSatgU/S570/Chrysler_ME_Four-Twelve,_2004,_Super_Car_Concept_Vehicle.jpg&amp;imgrefurl=http://aboelesaad.blogspot.com/2008/04/blog-post.html&amp;usg=__COIBurkSSslgc2p_erIxyaS1hRE=&amp;h=427&amp;w=570&amp;sz=28&amp;hl=ar&amp;start=8&amp;tbnid=KOYme4xRA-SAKM:&amp;tbnh=100&amp;tbnw=134&amp;prev=/images?q=car&amp;gbv=2&amp;hl=ar" TargetMode="External" /></Relationships>
</file>

<file path=ppt/slides/_rels/slide13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3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3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3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38.xml.rels><?xml version="1.0" encoding="UTF-8" standalone="yes"?>
<Relationships xmlns="http://schemas.openxmlformats.org/package/2006/relationships"><Relationship Id="rId3" Type="http://schemas.openxmlformats.org/officeDocument/2006/relationships/slide" Target="slide2.xml" /><Relationship Id="rId2" Type="http://schemas.openxmlformats.org/officeDocument/2006/relationships/image" Target="../media/image14.png" /><Relationship Id="rId1" Type="http://schemas.openxmlformats.org/officeDocument/2006/relationships/slideLayout" Target="../slideLayouts/slideLayout18.xml" /></Relationships>
</file>

<file path=ppt/slides/_rels/slide13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4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4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4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4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4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4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4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4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4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4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5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5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5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5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5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5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5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5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5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5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6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6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6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6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6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6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6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67.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68.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69.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70.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71.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72.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73.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74.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75.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_rels/slide176.xml.rels><?xml version="1.0" encoding="UTF-8" standalone="yes"?>
<Relationships xmlns="http://schemas.openxmlformats.org/package/2006/relationships"><Relationship Id="rId2" Type="http://schemas.openxmlformats.org/officeDocument/2006/relationships/slide" Target="slide2.xml" /><Relationship Id="rId1" Type="http://schemas.openxmlformats.org/officeDocument/2006/relationships/slideLayout" Target="../slideLayouts/slideLayout1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62000" y="1143000"/>
            <a:ext cx="7543800" cy="4708981"/>
          </a:xfrm>
          <a:prstGeom prst="rect">
            <a:avLst/>
          </a:prstGeom>
          <a:noFill/>
        </p:spPr>
        <p:txBody>
          <a:bodyPr wrap="square" rtlCol="0">
            <a:spAutoFit/>
          </a:bodyPr>
          <a:lstStyle/>
          <a:p>
            <a:pPr algn="ctr"/>
            <a:r>
              <a:rPr lang="en-US" sz="5400" b="1" i="1" dirty="0" err="1">
                <a:solidFill>
                  <a:srgbClr val="CC0066"/>
                </a:solidFill>
                <a:effectLst>
                  <a:outerShdw blurRad="38100" dist="38100" dir="2700000" algn="tl">
                    <a:srgbClr val="000000">
                      <a:alpha val="43137"/>
                    </a:srgbClr>
                  </a:outerShdw>
                </a:effectLst>
                <a:latin typeface="Gloucester MT Extra Condensed" pitchFamily="18" charset="0"/>
                <a:cs typeface="AL_Ebdaa" pitchFamily="2" charset="-78"/>
              </a:rPr>
              <a:t>Emsat</a:t>
            </a:r>
            <a:r>
              <a:rPr lang="en-US" sz="5400" b="1" i="1" dirty="0">
                <a:solidFill>
                  <a:srgbClr val="CC0066"/>
                </a:solidFill>
                <a:effectLst>
                  <a:outerShdw blurRad="38100" dist="38100" dir="2700000" algn="tl">
                    <a:srgbClr val="000000">
                      <a:alpha val="43137"/>
                    </a:srgbClr>
                  </a:outerShdw>
                </a:effectLst>
                <a:latin typeface="Gloucester MT Extra Condensed" pitchFamily="18" charset="0"/>
                <a:cs typeface="AL_Ebdaa" pitchFamily="2" charset="-78"/>
              </a:rPr>
              <a:t> Training </a:t>
            </a:r>
          </a:p>
          <a:p>
            <a:pPr algn="ctr"/>
            <a:r>
              <a:rPr lang="en-US" sz="5400" b="1" i="1" dirty="0">
                <a:solidFill>
                  <a:srgbClr val="CC0066"/>
                </a:solidFill>
                <a:effectLst>
                  <a:outerShdw blurRad="38100" dist="38100" dir="2700000" algn="tl">
                    <a:srgbClr val="000000">
                      <a:alpha val="43137"/>
                    </a:srgbClr>
                  </a:outerShdw>
                </a:effectLst>
                <a:latin typeface="Gloucester MT Extra Condensed" pitchFamily="18" charset="0"/>
                <a:cs typeface="AL_Ebdaa" pitchFamily="2" charset="-78"/>
              </a:rPr>
              <a:t>Part 1 </a:t>
            </a:r>
          </a:p>
          <a:p>
            <a:pPr algn="ctr"/>
            <a:r>
              <a:rPr lang="en-US" sz="5400" b="1" i="1" dirty="0">
                <a:solidFill>
                  <a:srgbClr val="CC0066"/>
                </a:solidFill>
                <a:effectLst>
                  <a:outerShdw blurRad="38100" dist="38100" dir="2700000" algn="tl">
                    <a:srgbClr val="000000">
                      <a:alpha val="43137"/>
                    </a:srgbClr>
                  </a:outerShdw>
                </a:effectLst>
                <a:latin typeface="Gloucester MT Extra Condensed" pitchFamily="18" charset="0"/>
                <a:cs typeface="AL_Ebdaa" pitchFamily="2" charset="-78"/>
              </a:rPr>
              <a:t>Grammar </a:t>
            </a:r>
          </a:p>
          <a:p>
            <a:pPr algn="ctr"/>
            <a:endParaRPr lang="en-US" sz="4800" b="1" i="1" dirty="0">
              <a:solidFill>
                <a:srgbClr val="CC0066"/>
              </a:solidFill>
              <a:effectLst>
                <a:outerShdw blurRad="38100" dist="38100" dir="2700000" algn="tl">
                  <a:srgbClr val="000000">
                    <a:alpha val="43137"/>
                  </a:srgbClr>
                </a:outerShdw>
              </a:effectLst>
              <a:latin typeface="Gloucester MT Extra Condensed" pitchFamily="18" charset="0"/>
              <a:cs typeface="AL_Ebdaa" pitchFamily="2" charset="-78"/>
            </a:endParaRPr>
          </a:p>
          <a:p>
            <a:pPr algn="ct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  Parts of Speech</a:t>
            </a:r>
          </a:p>
          <a:p>
            <a:endParaRPr lang="en-US" sz="3200" dirty="0"/>
          </a:p>
          <a:p>
            <a:endParaRPr lang="en-US" dirty="0"/>
          </a:p>
        </p:txBody>
      </p:sp>
      <p:sp>
        <p:nvSpPr>
          <p:cNvPr id="7" name="عنصر نائب لرقم الشريحة 6"/>
          <p:cNvSpPr>
            <a:spLocks noGrp="1"/>
          </p:cNvSpPr>
          <p:nvPr>
            <p:ph type="sldNum" sz="quarter" idx="12"/>
          </p:nvPr>
        </p:nvSpPr>
        <p:spPr/>
        <p:txBody>
          <a:bodyPr/>
          <a:lstStyle/>
          <a:p>
            <a:fld id="{564988A1-40C7-4EB6-BD06-568C08E512F1}"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533400" y="381000"/>
            <a:ext cx="2057400" cy="646331"/>
          </a:xfrm>
          <a:prstGeom prst="rect">
            <a:avLst/>
          </a:prstGeom>
          <a:noFill/>
        </p:spPr>
        <p:txBody>
          <a:bodyPr wrap="square" rtlCol="0">
            <a:spAutoFit/>
          </a:bodyPr>
          <a:lstStyle/>
          <a:p>
            <a:pPr algn="ctr"/>
            <a:r>
              <a:rPr lang="en-US" b="1" dirty="0">
                <a:solidFill>
                  <a:srgbClr val="FF0000"/>
                </a:solidFill>
              </a:rPr>
              <a:t>1. Subject verb agreement</a:t>
            </a:r>
          </a:p>
        </p:txBody>
      </p:sp>
      <p:sp>
        <p:nvSpPr>
          <p:cNvPr id="7" name="مربع نص 6"/>
          <p:cNvSpPr txBox="1"/>
          <p:nvPr/>
        </p:nvSpPr>
        <p:spPr>
          <a:xfrm>
            <a:off x="533400" y="1447800"/>
            <a:ext cx="2057400" cy="646331"/>
          </a:xfrm>
          <a:prstGeom prst="rect">
            <a:avLst/>
          </a:prstGeom>
          <a:noFill/>
        </p:spPr>
        <p:txBody>
          <a:bodyPr wrap="square" rtlCol="0">
            <a:spAutoFit/>
          </a:bodyPr>
          <a:lstStyle/>
          <a:p>
            <a:pPr algn="ctr"/>
            <a:r>
              <a:rPr lang="en-US" b="1" dirty="0">
                <a:solidFill>
                  <a:srgbClr val="FF0000"/>
                </a:solidFill>
              </a:rPr>
              <a:t>2. Articles and determiners </a:t>
            </a:r>
          </a:p>
        </p:txBody>
      </p:sp>
      <p:sp>
        <p:nvSpPr>
          <p:cNvPr id="10" name="مربع نص 9"/>
          <p:cNvSpPr txBox="1"/>
          <p:nvPr/>
        </p:nvSpPr>
        <p:spPr>
          <a:xfrm>
            <a:off x="3505200" y="457200"/>
            <a:ext cx="2057400" cy="369332"/>
          </a:xfrm>
          <a:prstGeom prst="rect">
            <a:avLst/>
          </a:prstGeom>
          <a:noFill/>
        </p:spPr>
        <p:txBody>
          <a:bodyPr wrap="square" rtlCol="0">
            <a:spAutoFit/>
          </a:bodyPr>
          <a:lstStyle/>
          <a:p>
            <a:pPr algn="ctr"/>
            <a:r>
              <a:rPr lang="en-US" b="1" dirty="0">
                <a:solidFill>
                  <a:srgbClr val="FF0000"/>
                </a:solidFill>
              </a:rPr>
              <a:t>7. Prepositions</a:t>
            </a:r>
          </a:p>
        </p:txBody>
      </p:sp>
      <p:sp>
        <p:nvSpPr>
          <p:cNvPr id="13" name="مربع نص 12"/>
          <p:cNvSpPr txBox="1"/>
          <p:nvPr/>
        </p:nvSpPr>
        <p:spPr>
          <a:xfrm>
            <a:off x="533400" y="5715000"/>
            <a:ext cx="2057400" cy="646331"/>
          </a:xfrm>
          <a:prstGeom prst="rect">
            <a:avLst/>
          </a:prstGeom>
          <a:noFill/>
        </p:spPr>
        <p:txBody>
          <a:bodyPr wrap="square" rtlCol="0">
            <a:spAutoFit/>
          </a:bodyPr>
          <a:lstStyle/>
          <a:p>
            <a:pPr algn="ctr"/>
            <a:r>
              <a:rPr lang="en-US" b="1" dirty="0">
                <a:solidFill>
                  <a:srgbClr val="FF0000"/>
                </a:solidFill>
              </a:rPr>
              <a:t>6. Relative Pronouns</a:t>
            </a:r>
          </a:p>
        </p:txBody>
      </p:sp>
      <p:sp>
        <p:nvSpPr>
          <p:cNvPr id="16" name="مربع نص 15"/>
          <p:cNvSpPr txBox="1"/>
          <p:nvPr/>
        </p:nvSpPr>
        <p:spPr>
          <a:xfrm>
            <a:off x="533400" y="4648200"/>
            <a:ext cx="2057400" cy="369332"/>
          </a:xfrm>
          <a:prstGeom prst="rect">
            <a:avLst/>
          </a:prstGeom>
          <a:noFill/>
        </p:spPr>
        <p:txBody>
          <a:bodyPr wrap="square" rtlCol="0">
            <a:spAutoFit/>
          </a:bodyPr>
          <a:lstStyle/>
          <a:p>
            <a:pPr algn="ctr"/>
            <a:r>
              <a:rPr lang="en-US" b="1" dirty="0">
                <a:solidFill>
                  <a:srgbClr val="FF0000"/>
                </a:solidFill>
              </a:rPr>
              <a:t>5. Pronouns</a:t>
            </a:r>
          </a:p>
        </p:txBody>
      </p:sp>
      <p:sp>
        <p:nvSpPr>
          <p:cNvPr id="19" name="مربع نص 18"/>
          <p:cNvSpPr txBox="1"/>
          <p:nvPr/>
        </p:nvSpPr>
        <p:spPr>
          <a:xfrm>
            <a:off x="568656" y="3581400"/>
            <a:ext cx="2057400" cy="369332"/>
          </a:xfrm>
          <a:prstGeom prst="rect">
            <a:avLst/>
          </a:prstGeom>
          <a:noFill/>
        </p:spPr>
        <p:txBody>
          <a:bodyPr wrap="square" rtlCol="0">
            <a:spAutoFit/>
          </a:bodyPr>
          <a:lstStyle/>
          <a:p>
            <a:pPr algn="ctr"/>
            <a:r>
              <a:rPr lang="en-US" b="1" dirty="0">
                <a:solidFill>
                  <a:srgbClr val="FF0000"/>
                </a:solidFill>
              </a:rPr>
              <a:t>4. Intensifiers</a:t>
            </a:r>
          </a:p>
        </p:txBody>
      </p:sp>
      <p:sp>
        <p:nvSpPr>
          <p:cNvPr id="22" name="مربع نص 21">
            <a:hlinkClick r:id="rId2" action="ppaction://hlinksldjump"/>
          </p:cNvPr>
          <p:cNvSpPr txBox="1"/>
          <p:nvPr/>
        </p:nvSpPr>
        <p:spPr>
          <a:xfrm>
            <a:off x="3200400" y="2460008"/>
            <a:ext cx="2659040" cy="646331"/>
          </a:xfrm>
          <a:prstGeom prst="rect">
            <a:avLst/>
          </a:prstGeom>
          <a:noFill/>
        </p:spPr>
        <p:txBody>
          <a:bodyPr wrap="square" rtlCol="0">
            <a:spAutoFit/>
          </a:bodyPr>
          <a:lstStyle/>
          <a:p>
            <a:pPr algn="ctr"/>
            <a:r>
              <a:rPr lang="en-US" b="1" dirty="0">
                <a:solidFill>
                  <a:srgbClr val="FF0000"/>
                </a:solidFill>
              </a:rPr>
              <a:t>9. Verb Forms</a:t>
            </a:r>
          </a:p>
          <a:p>
            <a:pPr algn="ctr"/>
            <a:r>
              <a:rPr lang="en-US" b="1" dirty="0">
                <a:solidFill>
                  <a:srgbClr val="FF0000"/>
                </a:solidFill>
              </a:rPr>
              <a:t>(Infinitives/ gerunds, etc.)</a:t>
            </a:r>
          </a:p>
        </p:txBody>
      </p:sp>
      <p:sp>
        <p:nvSpPr>
          <p:cNvPr id="25" name="مربع نص 24"/>
          <p:cNvSpPr txBox="1"/>
          <p:nvPr/>
        </p:nvSpPr>
        <p:spPr>
          <a:xfrm>
            <a:off x="3352800" y="1469408"/>
            <a:ext cx="2438400" cy="646331"/>
          </a:xfrm>
          <a:prstGeom prst="rect">
            <a:avLst/>
          </a:prstGeom>
          <a:noFill/>
        </p:spPr>
        <p:txBody>
          <a:bodyPr wrap="square" rtlCol="0">
            <a:spAutoFit/>
          </a:bodyPr>
          <a:lstStyle/>
          <a:p>
            <a:pPr algn="ctr"/>
            <a:r>
              <a:rPr lang="en-US" b="1" dirty="0">
                <a:solidFill>
                  <a:srgbClr val="FF0000"/>
                </a:solidFill>
              </a:rPr>
              <a:t>8. Verb Forms</a:t>
            </a:r>
          </a:p>
          <a:p>
            <a:pPr algn="ctr"/>
            <a:r>
              <a:rPr lang="en-US" b="1" dirty="0">
                <a:solidFill>
                  <a:srgbClr val="FF0000"/>
                </a:solidFill>
              </a:rPr>
              <a:t>(Tense/ aspect/ voice)</a:t>
            </a:r>
          </a:p>
        </p:txBody>
      </p:sp>
      <p:sp>
        <p:nvSpPr>
          <p:cNvPr id="28" name="مربع نص 27"/>
          <p:cNvSpPr txBox="1"/>
          <p:nvPr/>
        </p:nvSpPr>
        <p:spPr>
          <a:xfrm>
            <a:off x="533400" y="2514600"/>
            <a:ext cx="2057400" cy="369332"/>
          </a:xfrm>
          <a:prstGeom prst="rect">
            <a:avLst/>
          </a:prstGeom>
          <a:noFill/>
        </p:spPr>
        <p:txBody>
          <a:bodyPr wrap="square" rtlCol="0">
            <a:spAutoFit/>
          </a:bodyPr>
          <a:lstStyle/>
          <a:p>
            <a:pPr algn="ctr"/>
            <a:r>
              <a:rPr lang="en-US" b="1" dirty="0">
                <a:solidFill>
                  <a:srgbClr val="FF0000"/>
                </a:solidFill>
              </a:rPr>
              <a:t>3. Quantifiers</a:t>
            </a:r>
          </a:p>
        </p:txBody>
      </p:sp>
      <p:sp>
        <p:nvSpPr>
          <p:cNvPr id="31" name="مربع نص 30"/>
          <p:cNvSpPr txBox="1"/>
          <p:nvPr/>
        </p:nvSpPr>
        <p:spPr>
          <a:xfrm>
            <a:off x="6400800" y="2479344"/>
            <a:ext cx="2057400" cy="646331"/>
          </a:xfrm>
          <a:prstGeom prst="rect">
            <a:avLst/>
          </a:prstGeom>
          <a:noFill/>
        </p:spPr>
        <p:txBody>
          <a:bodyPr wrap="square" rtlCol="0">
            <a:spAutoFit/>
          </a:bodyPr>
          <a:lstStyle/>
          <a:p>
            <a:pPr algn="ctr"/>
            <a:r>
              <a:rPr lang="en-US" b="1" dirty="0">
                <a:solidFill>
                  <a:srgbClr val="FF0000"/>
                </a:solidFill>
              </a:rPr>
              <a:t>15. Comparatives and Superlatives</a:t>
            </a:r>
          </a:p>
        </p:txBody>
      </p:sp>
      <p:sp>
        <p:nvSpPr>
          <p:cNvPr id="34" name="مربع نص 33"/>
          <p:cNvSpPr txBox="1"/>
          <p:nvPr/>
        </p:nvSpPr>
        <p:spPr>
          <a:xfrm>
            <a:off x="6400800" y="1447800"/>
            <a:ext cx="2057400" cy="646331"/>
          </a:xfrm>
          <a:prstGeom prst="rect">
            <a:avLst/>
          </a:prstGeom>
          <a:noFill/>
        </p:spPr>
        <p:txBody>
          <a:bodyPr wrap="square" rtlCol="0">
            <a:spAutoFit/>
          </a:bodyPr>
          <a:lstStyle/>
          <a:p>
            <a:pPr algn="ctr"/>
            <a:r>
              <a:rPr lang="en-US" b="1" dirty="0">
                <a:solidFill>
                  <a:srgbClr val="FF0000"/>
                </a:solidFill>
              </a:rPr>
              <a:t>14. Subordinating Conjunctions</a:t>
            </a:r>
          </a:p>
        </p:txBody>
      </p:sp>
      <p:sp>
        <p:nvSpPr>
          <p:cNvPr id="37" name="مربع نص 36"/>
          <p:cNvSpPr txBox="1"/>
          <p:nvPr/>
        </p:nvSpPr>
        <p:spPr>
          <a:xfrm>
            <a:off x="6400800" y="457200"/>
            <a:ext cx="2057400" cy="646331"/>
          </a:xfrm>
          <a:prstGeom prst="rect">
            <a:avLst/>
          </a:prstGeom>
          <a:noFill/>
        </p:spPr>
        <p:txBody>
          <a:bodyPr wrap="square" rtlCol="0">
            <a:spAutoFit/>
          </a:bodyPr>
          <a:lstStyle/>
          <a:p>
            <a:pPr algn="ctr"/>
            <a:r>
              <a:rPr lang="en-US" b="1" dirty="0">
                <a:solidFill>
                  <a:srgbClr val="FF0000"/>
                </a:solidFill>
              </a:rPr>
              <a:t>13. Coordinating Conjunctions</a:t>
            </a:r>
          </a:p>
        </p:txBody>
      </p:sp>
      <p:sp>
        <p:nvSpPr>
          <p:cNvPr id="40" name="مربع نص 39"/>
          <p:cNvSpPr txBox="1"/>
          <p:nvPr/>
        </p:nvSpPr>
        <p:spPr>
          <a:xfrm>
            <a:off x="3505200" y="5715000"/>
            <a:ext cx="2057400" cy="369332"/>
          </a:xfrm>
          <a:prstGeom prst="rect">
            <a:avLst/>
          </a:prstGeom>
          <a:noFill/>
        </p:spPr>
        <p:txBody>
          <a:bodyPr wrap="square" rtlCol="0">
            <a:spAutoFit/>
          </a:bodyPr>
          <a:lstStyle/>
          <a:p>
            <a:pPr algn="ctr"/>
            <a:r>
              <a:rPr lang="en-US" b="1" dirty="0">
                <a:solidFill>
                  <a:srgbClr val="FF0000"/>
                </a:solidFill>
              </a:rPr>
              <a:t>12. Conditionals</a:t>
            </a:r>
          </a:p>
        </p:txBody>
      </p:sp>
      <p:sp>
        <p:nvSpPr>
          <p:cNvPr id="43" name="مربع نص 42"/>
          <p:cNvSpPr txBox="1"/>
          <p:nvPr/>
        </p:nvSpPr>
        <p:spPr>
          <a:xfrm>
            <a:off x="3505200" y="4648200"/>
            <a:ext cx="2057400" cy="369332"/>
          </a:xfrm>
          <a:prstGeom prst="rect">
            <a:avLst/>
          </a:prstGeom>
          <a:noFill/>
        </p:spPr>
        <p:txBody>
          <a:bodyPr wrap="square" rtlCol="0">
            <a:spAutoFit/>
          </a:bodyPr>
          <a:lstStyle/>
          <a:p>
            <a:pPr algn="ctr"/>
            <a:r>
              <a:rPr lang="en-US" b="1" dirty="0">
                <a:solidFill>
                  <a:srgbClr val="FF0000"/>
                </a:solidFill>
              </a:rPr>
              <a:t>11. Modals</a:t>
            </a:r>
          </a:p>
        </p:txBody>
      </p:sp>
      <p:sp>
        <p:nvSpPr>
          <p:cNvPr id="46" name="مربع نص 45"/>
          <p:cNvSpPr txBox="1"/>
          <p:nvPr/>
        </p:nvSpPr>
        <p:spPr>
          <a:xfrm>
            <a:off x="3505200" y="3581400"/>
            <a:ext cx="2057400" cy="369332"/>
          </a:xfrm>
          <a:prstGeom prst="rect">
            <a:avLst/>
          </a:prstGeom>
          <a:noFill/>
        </p:spPr>
        <p:txBody>
          <a:bodyPr wrap="square" rtlCol="0">
            <a:spAutoFit/>
          </a:bodyPr>
          <a:lstStyle/>
          <a:p>
            <a:pPr algn="ctr"/>
            <a:r>
              <a:rPr lang="en-US" b="1" dirty="0">
                <a:solidFill>
                  <a:srgbClr val="FF0000"/>
                </a:solidFill>
              </a:rPr>
              <a:t>10. Questions</a:t>
            </a:r>
          </a:p>
        </p:txBody>
      </p:sp>
      <p:sp>
        <p:nvSpPr>
          <p:cNvPr id="49" name="مربع نص 48"/>
          <p:cNvSpPr txBox="1"/>
          <p:nvPr/>
        </p:nvSpPr>
        <p:spPr>
          <a:xfrm>
            <a:off x="6400800" y="4818038"/>
            <a:ext cx="2057400" cy="923330"/>
          </a:xfrm>
          <a:prstGeom prst="rect">
            <a:avLst/>
          </a:prstGeom>
          <a:noFill/>
        </p:spPr>
        <p:txBody>
          <a:bodyPr wrap="square" rtlCol="0">
            <a:spAutoFit/>
          </a:bodyPr>
          <a:lstStyle/>
          <a:p>
            <a:pPr algn="ctr"/>
            <a:r>
              <a:rPr lang="en-US" b="1" dirty="0">
                <a:solidFill>
                  <a:srgbClr val="FF0000"/>
                </a:solidFill>
              </a:rPr>
              <a:t>Parts</a:t>
            </a:r>
          </a:p>
          <a:p>
            <a:pPr algn="ctr"/>
            <a:r>
              <a:rPr lang="en-US" b="1" dirty="0">
                <a:solidFill>
                  <a:srgbClr val="FF0000"/>
                </a:solidFill>
              </a:rPr>
              <a:t>Of</a:t>
            </a:r>
          </a:p>
          <a:p>
            <a:pPr algn="ctr"/>
            <a:r>
              <a:rPr lang="en-US" b="1" dirty="0">
                <a:solidFill>
                  <a:srgbClr val="FF0000"/>
                </a:solidFill>
              </a:rPr>
              <a:t>Speech</a:t>
            </a:r>
          </a:p>
        </p:txBody>
      </p:sp>
      <p:sp>
        <p:nvSpPr>
          <p:cNvPr id="52" name="مربع نص 51"/>
          <p:cNvSpPr txBox="1"/>
          <p:nvPr/>
        </p:nvSpPr>
        <p:spPr>
          <a:xfrm>
            <a:off x="6400800" y="3581400"/>
            <a:ext cx="2057400" cy="369332"/>
          </a:xfrm>
          <a:prstGeom prst="rect">
            <a:avLst/>
          </a:prstGeom>
          <a:noFill/>
        </p:spPr>
        <p:txBody>
          <a:bodyPr wrap="square" rtlCol="0">
            <a:spAutoFit/>
          </a:bodyPr>
          <a:lstStyle/>
          <a:p>
            <a:pPr algn="ctr"/>
            <a:r>
              <a:rPr lang="en-US" b="1" dirty="0">
                <a:solidFill>
                  <a:srgbClr val="FF0000"/>
                </a:solidFill>
              </a:rPr>
              <a:t>16. Word Order</a:t>
            </a:r>
          </a:p>
        </p:txBody>
      </p:sp>
      <p:sp>
        <p:nvSpPr>
          <p:cNvPr id="56" name="عنصر نائب لرقم الشريحة 55"/>
          <p:cNvSpPr>
            <a:spLocks noGrp="1"/>
          </p:cNvSpPr>
          <p:nvPr>
            <p:ph type="sldNum" sz="quarter" idx="12"/>
          </p:nvPr>
        </p:nvSpPr>
        <p:spPr/>
        <p:txBody>
          <a:bodyPr/>
          <a:lstStyle/>
          <a:p>
            <a:fld id="{564988A1-40C7-4EB6-BD06-568C08E512F1}"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152400"/>
            <a:ext cx="2895600" cy="369332"/>
          </a:xfrm>
          <a:prstGeom prst="rect">
            <a:avLst/>
          </a:prstGeom>
          <a:noFill/>
        </p:spPr>
        <p:txBody>
          <a:bodyPr wrap="square" rtlCol="0">
            <a:spAutoFit/>
          </a:bodyPr>
          <a:lstStyle/>
          <a:p>
            <a:r>
              <a:rPr lang="en-US" dirty="0">
                <a:solidFill>
                  <a:srgbClr val="800080"/>
                </a:solidFill>
              </a:rPr>
              <a:t>1. Subject Verb Agreement</a:t>
            </a:r>
          </a:p>
        </p:txBody>
      </p:sp>
      <p:sp>
        <p:nvSpPr>
          <p:cNvPr id="3" name="مربع نص 2"/>
          <p:cNvSpPr txBox="1"/>
          <p:nvPr/>
        </p:nvSpPr>
        <p:spPr>
          <a:xfrm>
            <a:off x="304800" y="914400"/>
            <a:ext cx="2895600" cy="523220"/>
          </a:xfrm>
          <a:prstGeom prst="rect">
            <a:avLst/>
          </a:prstGeom>
          <a:noFill/>
        </p:spPr>
        <p:txBody>
          <a:bodyPr wrap="square" rtlCol="0">
            <a:spAutoFit/>
          </a:bodyPr>
          <a:lstStyle/>
          <a:p>
            <a:r>
              <a:rPr lang="en-US" sz="2800" dirty="0"/>
              <a:t>1. </a:t>
            </a:r>
            <a:r>
              <a:rPr lang="en-US" sz="2800" dirty="0">
                <a:solidFill>
                  <a:srgbClr val="FF0000"/>
                </a:solidFill>
              </a:rPr>
              <a:t>He</a:t>
            </a:r>
            <a:r>
              <a:rPr lang="en-US" sz="2800" dirty="0"/>
              <a:t> play</a:t>
            </a:r>
            <a:r>
              <a:rPr lang="en-US" sz="2800" dirty="0">
                <a:solidFill>
                  <a:srgbClr val="FF0000"/>
                </a:solidFill>
              </a:rPr>
              <a:t>s</a:t>
            </a:r>
            <a:r>
              <a:rPr lang="en-US" sz="2800" dirty="0"/>
              <a:t> tennis.</a:t>
            </a:r>
          </a:p>
        </p:txBody>
      </p:sp>
      <p:sp>
        <p:nvSpPr>
          <p:cNvPr id="4" name="مربع نص 3"/>
          <p:cNvSpPr txBox="1"/>
          <p:nvPr/>
        </p:nvSpPr>
        <p:spPr>
          <a:xfrm>
            <a:off x="381000" y="1600200"/>
            <a:ext cx="3048000" cy="523220"/>
          </a:xfrm>
          <a:prstGeom prst="rect">
            <a:avLst/>
          </a:prstGeom>
          <a:noFill/>
        </p:spPr>
        <p:txBody>
          <a:bodyPr wrap="square" rtlCol="0">
            <a:spAutoFit/>
          </a:bodyPr>
          <a:lstStyle/>
          <a:p>
            <a:r>
              <a:rPr lang="en-US" sz="2800" dirty="0"/>
              <a:t>2. </a:t>
            </a:r>
            <a:r>
              <a:rPr lang="en-US" sz="2800" dirty="0">
                <a:solidFill>
                  <a:srgbClr val="FF0000"/>
                </a:solidFill>
              </a:rPr>
              <a:t>They</a:t>
            </a:r>
            <a:r>
              <a:rPr lang="en-US" sz="2800" dirty="0"/>
              <a:t> </a:t>
            </a:r>
            <a:r>
              <a:rPr lang="en-US" sz="2800" dirty="0">
                <a:solidFill>
                  <a:srgbClr val="008000"/>
                </a:solidFill>
              </a:rPr>
              <a:t>play</a:t>
            </a:r>
            <a:r>
              <a:rPr lang="en-US" sz="2800" dirty="0"/>
              <a:t> tennis.</a:t>
            </a:r>
          </a:p>
        </p:txBody>
      </p:sp>
      <p:sp>
        <p:nvSpPr>
          <p:cNvPr id="5" name="مربع نص 4"/>
          <p:cNvSpPr txBox="1"/>
          <p:nvPr/>
        </p:nvSpPr>
        <p:spPr>
          <a:xfrm>
            <a:off x="381000" y="2438400"/>
            <a:ext cx="4876800" cy="523220"/>
          </a:xfrm>
          <a:prstGeom prst="rect">
            <a:avLst/>
          </a:prstGeom>
          <a:noFill/>
        </p:spPr>
        <p:txBody>
          <a:bodyPr wrap="square" rtlCol="0">
            <a:spAutoFit/>
          </a:bodyPr>
          <a:lstStyle/>
          <a:p>
            <a:r>
              <a:rPr lang="en-US" sz="2800" dirty="0"/>
              <a:t>3. </a:t>
            </a:r>
            <a:r>
              <a:rPr lang="en-US" sz="2800" dirty="0">
                <a:solidFill>
                  <a:srgbClr val="008000"/>
                </a:solidFill>
              </a:rPr>
              <a:t>There</a:t>
            </a:r>
            <a:r>
              <a:rPr lang="en-US" sz="2800" dirty="0"/>
              <a:t> </a:t>
            </a:r>
            <a:r>
              <a:rPr lang="en-US" sz="2800" dirty="0">
                <a:solidFill>
                  <a:srgbClr val="FF0000"/>
                </a:solidFill>
              </a:rPr>
              <a:t>is</a:t>
            </a:r>
            <a:r>
              <a:rPr lang="en-US" sz="2800" dirty="0"/>
              <a:t> </a:t>
            </a:r>
            <a:r>
              <a:rPr lang="en-US" sz="2800" dirty="0">
                <a:solidFill>
                  <a:srgbClr val="0070C0"/>
                </a:solidFill>
              </a:rPr>
              <a:t>a book </a:t>
            </a:r>
            <a:r>
              <a:rPr lang="en-US" sz="2800" dirty="0"/>
              <a:t>on the shelf.</a:t>
            </a:r>
          </a:p>
        </p:txBody>
      </p:sp>
      <p:sp>
        <p:nvSpPr>
          <p:cNvPr id="6" name="مربع نص 5"/>
          <p:cNvSpPr txBox="1"/>
          <p:nvPr/>
        </p:nvSpPr>
        <p:spPr>
          <a:xfrm>
            <a:off x="381000" y="3200400"/>
            <a:ext cx="5029200" cy="523220"/>
          </a:xfrm>
          <a:prstGeom prst="rect">
            <a:avLst/>
          </a:prstGeom>
          <a:noFill/>
        </p:spPr>
        <p:txBody>
          <a:bodyPr wrap="square" rtlCol="0">
            <a:spAutoFit/>
          </a:bodyPr>
          <a:lstStyle/>
          <a:p>
            <a:r>
              <a:rPr lang="en-US" sz="2800" dirty="0"/>
              <a:t>4. </a:t>
            </a:r>
            <a:r>
              <a:rPr lang="en-US" sz="2800" dirty="0">
                <a:solidFill>
                  <a:srgbClr val="008000"/>
                </a:solidFill>
              </a:rPr>
              <a:t>There</a:t>
            </a:r>
            <a:r>
              <a:rPr lang="en-US" sz="2800" dirty="0"/>
              <a:t> </a:t>
            </a:r>
            <a:r>
              <a:rPr lang="en-US" sz="2800" dirty="0">
                <a:solidFill>
                  <a:srgbClr val="FF0000"/>
                </a:solidFill>
              </a:rPr>
              <a:t>are</a:t>
            </a:r>
            <a:r>
              <a:rPr lang="en-US" sz="2800" dirty="0"/>
              <a:t> 3 book</a:t>
            </a:r>
            <a:r>
              <a:rPr lang="en-US" sz="2800" dirty="0">
                <a:solidFill>
                  <a:schemeClr val="tx2">
                    <a:lumMod val="60000"/>
                    <a:lumOff val="40000"/>
                  </a:schemeClr>
                </a:solidFill>
              </a:rPr>
              <a:t>s</a:t>
            </a:r>
            <a:r>
              <a:rPr lang="en-US" sz="2800" dirty="0"/>
              <a:t> on the shelf.</a:t>
            </a:r>
          </a:p>
        </p:txBody>
      </p:sp>
      <p:sp>
        <p:nvSpPr>
          <p:cNvPr id="7" name="مربع نص 6"/>
          <p:cNvSpPr txBox="1"/>
          <p:nvPr/>
        </p:nvSpPr>
        <p:spPr>
          <a:xfrm>
            <a:off x="457200" y="3886200"/>
            <a:ext cx="2590800" cy="523220"/>
          </a:xfrm>
          <a:prstGeom prst="rect">
            <a:avLst/>
          </a:prstGeom>
          <a:noFill/>
        </p:spPr>
        <p:txBody>
          <a:bodyPr wrap="square" rtlCol="0">
            <a:spAutoFit/>
          </a:bodyPr>
          <a:lstStyle/>
          <a:p>
            <a:r>
              <a:rPr lang="en-US" sz="2800" dirty="0"/>
              <a:t>5. </a:t>
            </a:r>
            <a:r>
              <a:rPr lang="en-US" sz="2800" dirty="0">
                <a:solidFill>
                  <a:schemeClr val="tx2">
                    <a:lumMod val="60000"/>
                    <a:lumOff val="40000"/>
                  </a:schemeClr>
                </a:solidFill>
              </a:rPr>
              <a:t>I</a:t>
            </a:r>
            <a:r>
              <a:rPr lang="en-US" sz="2800" dirty="0"/>
              <a:t> </a:t>
            </a:r>
            <a:r>
              <a:rPr lang="en-US" sz="2800" dirty="0">
                <a:solidFill>
                  <a:srgbClr val="FF0000"/>
                </a:solidFill>
              </a:rPr>
              <a:t>have</a:t>
            </a:r>
            <a:r>
              <a:rPr lang="en-US" sz="2800" dirty="0"/>
              <a:t> a car.</a:t>
            </a:r>
          </a:p>
        </p:txBody>
      </p:sp>
      <p:sp>
        <p:nvSpPr>
          <p:cNvPr id="8" name="مربع نص 7"/>
          <p:cNvSpPr txBox="1"/>
          <p:nvPr/>
        </p:nvSpPr>
        <p:spPr>
          <a:xfrm>
            <a:off x="457200" y="4495800"/>
            <a:ext cx="2743200" cy="523220"/>
          </a:xfrm>
          <a:prstGeom prst="rect">
            <a:avLst/>
          </a:prstGeom>
          <a:noFill/>
        </p:spPr>
        <p:txBody>
          <a:bodyPr wrap="square" rtlCol="0">
            <a:spAutoFit/>
          </a:bodyPr>
          <a:lstStyle/>
          <a:p>
            <a:r>
              <a:rPr lang="en-US" sz="2800" dirty="0"/>
              <a:t>6. </a:t>
            </a:r>
            <a:r>
              <a:rPr lang="en-US" sz="2800" dirty="0">
                <a:solidFill>
                  <a:schemeClr val="tx2">
                    <a:lumMod val="60000"/>
                    <a:lumOff val="40000"/>
                  </a:schemeClr>
                </a:solidFill>
              </a:rPr>
              <a:t>She</a:t>
            </a:r>
            <a:r>
              <a:rPr lang="en-US" sz="2800" dirty="0"/>
              <a:t> </a:t>
            </a:r>
            <a:r>
              <a:rPr lang="en-US" sz="2800" dirty="0">
                <a:solidFill>
                  <a:srgbClr val="FF0000"/>
                </a:solidFill>
              </a:rPr>
              <a:t>has</a:t>
            </a:r>
            <a:r>
              <a:rPr lang="en-US" sz="2800" dirty="0"/>
              <a:t> 3 sons.</a:t>
            </a:r>
          </a:p>
        </p:txBody>
      </p:sp>
      <p:sp>
        <p:nvSpPr>
          <p:cNvPr id="9" name="مربع نص 8"/>
          <p:cNvSpPr txBox="1"/>
          <p:nvPr/>
        </p:nvSpPr>
        <p:spPr>
          <a:xfrm>
            <a:off x="3657600" y="990600"/>
            <a:ext cx="3962400" cy="369332"/>
          </a:xfrm>
          <a:prstGeom prst="rect">
            <a:avLst/>
          </a:prstGeom>
          <a:noFill/>
        </p:spPr>
        <p:txBody>
          <a:bodyPr wrap="square" rtlCol="0">
            <a:spAutoFit/>
          </a:bodyPr>
          <a:lstStyle/>
          <a:p>
            <a:r>
              <a:rPr lang="en-US" dirty="0"/>
              <a:t>She – It – The school – </a:t>
            </a:r>
            <a:r>
              <a:rPr lang="en-US" dirty="0" err="1"/>
              <a:t>Fatma</a:t>
            </a:r>
            <a:r>
              <a:rPr lang="en-US" dirty="0"/>
              <a:t> – </a:t>
            </a:r>
            <a:r>
              <a:rPr lang="en-US" dirty="0" err="1"/>
              <a:t>Hamad</a:t>
            </a:r>
            <a:r>
              <a:rPr lang="en-US" dirty="0"/>
              <a:t> </a:t>
            </a:r>
          </a:p>
        </p:txBody>
      </p:sp>
      <p:sp>
        <p:nvSpPr>
          <p:cNvPr id="10" name="مربع نص 9"/>
          <p:cNvSpPr txBox="1"/>
          <p:nvPr/>
        </p:nvSpPr>
        <p:spPr>
          <a:xfrm>
            <a:off x="3657600" y="1676400"/>
            <a:ext cx="4038600" cy="369332"/>
          </a:xfrm>
          <a:prstGeom prst="rect">
            <a:avLst/>
          </a:prstGeom>
          <a:noFill/>
        </p:spPr>
        <p:txBody>
          <a:bodyPr wrap="square" rtlCol="0">
            <a:spAutoFit/>
          </a:bodyPr>
          <a:lstStyle/>
          <a:p>
            <a:r>
              <a:rPr lang="en-US" dirty="0"/>
              <a:t>I – We – You – Our neighbours - Cats</a:t>
            </a:r>
          </a:p>
        </p:txBody>
      </p:sp>
      <p:sp>
        <p:nvSpPr>
          <p:cNvPr id="12" name="عنصر نائب لرقم الشريحة 11"/>
          <p:cNvSpPr>
            <a:spLocks noGrp="1"/>
          </p:cNvSpPr>
          <p:nvPr>
            <p:ph type="sldNum" sz="quarter" idx="12"/>
          </p:nvPr>
        </p:nvSpPr>
        <p:spPr/>
        <p:txBody>
          <a:bodyPr/>
          <a:lstStyle/>
          <a:p>
            <a:fld id="{564988A1-40C7-4EB6-BD06-568C08E512F1}" type="slidenum">
              <a:rPr lang="en-US" smtClean="0"/>
              <a:pPr/>
              <a:t>3</a:t>
            </a:fld>
            <a:endParaRPr lang="en-US"/>
          </a:p>
        </p:txBody>
      </p:sp>
      <p:sp>
        <p:nvSpPr>
          <p:cNvPr id="13" name="مستطيل مستدير الزوايا 12">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4"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from="(-#ppt_w/2)" to="(#ppt_x)" calcmode="lin" valueType="num">
                                      <p:cBhvr>
                                        <p:cTn id="20" dur="600" fill="hold">
                                          <p:stCondLst>
                                            <p:cond delay="0"/>
                                          </p:stCondLst>
                                        </p:cTn>
                                        <p:tgtEl>
                                          <p:spTgt spid="4"/>
                                        </p:tgtEl>
                                        <p:attrNameLst>
                                          <p:attrName>ppt_x</p:attrName>
                                        </p:attrNameLst>
                                      </p:cBhvr>
                                    </p:anim>
                                    <p:anim from="0" to="-1.0" calcmode="lin" valueType="num">
                                      <p:cBhvr>
                                        <p:cTn id="21" dur="200" decel="50000" autoRev="1" fill="hold">
                                          <p:stCondLst>
                                            <p:cond delay="600"/>
                                          </p:stCondLst>
                                        </p:cTn>
                                        <p:tgtEl>
                                          <p:spTgt spid="4"/>
                                        </p:tgtEl>
                                        <p:attrNameLst>
                                          <p:attrName>xshear</p:attrName>
                                        </p:attrNameLst>
                                      </p:cBhvr>
                                    </p:anim>
                                    <p:animScale>
                                      <p:cBhvr>
                                        <p:cTn id="22" dur="200" decel="100000" autoRev="1" fill="hold">
                                          <p:stCondLst>
                                            <p:cond delay="600"/>
                                          </p:stCondLst>
                                        </p:cTn>
                                        <p:tgtEl>
                                          <p:spTgt spid="4"/>
                                        </p:tgtEl>
                                      </p:cBhvr>
                                      <p:from x="100000" y="100000"/>
                                      <p:to x="80000" y="100000"/>
                                    </p:animScale>
                                    <p:anim by="(#ppt_h/3+#ppt_w*0.1)" calcmode="lin" valueType="num">
                                      <p:cBhvr additive="sum">
                                        <p:cTn id="23" dur="200" decel="100000" autoRev="1" fill="hold">
                                          <p:stCondLst>
                                            <p:cond delay="600"/>
                                          </p:stCondLst>
                                        </p:cTn>
                                        <p:tgtEl>
                                          <p:spTgt spid="4"/>
                                        </p:tgtEl>
                                        <p:attrNameLst>
                                          <p:attrName>ppt_x</p:attrName>
                                        </p:attrNameLst>
                                      </p:cBhvr>
                                    </p:anim>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4"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from="(-#ppt_w/2)" to="(#ppt_x)" calcmode="lin" valueType="num">
                                      <p:cBhvr>
                                        <p:cTn id="37" dur="600" fill="hold">
                                          <p:stCondLst>
                                            <p:cond delay="0"/>
                                          </p:stCondLst>
                                        </p:cTn>
                                        <p:tgtEl>
                                          <p:spTgt spid="5"/>
                                        </p:tgtEl>
                                        <p:attrNameLst>
                                          <p:attrName>ppt_x</p:attrName>
                                        </p:attrNameLst>
                                      </p:cBhvr>
                                    </p:anim>
                                    <p:anim from="0" to="-1.0" calcmode="lin" valueType="num">
                                      <p:cBhvr>
                                        <p:cTn id="38" dur="200" decel="50000" autoRev="1" fill="hold">
                                          <p:stCondLst>
                                            <p:cond delay="600"/>
                                          </p:stCondLst>
                                        </p:cTn>
                                        <p:tgtEl>
                                          <p:spTgt spid="5"/>
                                        </p:tgtEl>
                                        <p:attrNameLst>
                                          <p:attrName>xshear</p:attrName>
                                        </p:attrNameLst>
                                      </p:cBhvr>
                                    </p:anim>
                                    <p:animScale>
                                      <p:cBhvr>
                                        <p:cTn id="39" dur="200" decel="100000" autoRev="1" fill="hold">
                                          <p:stCondLst>
                                            <p:cond delay="600"/>
                                          </p:stCondLst>
                                        </p:cTn>
                                        <p:tgtEl>
                                          <p:spTgt spid="5"/>
                                        </p:tgtEl>
                                      </p:cBhvr>
                                      <p:from x="100000" y="100000"/>
                                      <p:to x="80000" y="100000"/>
                                    </p:animScale>
                                    <p:anim by="(#ppt_h/3+#ppt_w*0.1)" calcmode="lin" valueType="num">
                                      <p:cBhvr additive="sum">
                                        <p:cTn id="40" dur="200" decel="100000" autoRev="1" fill="hold">
                                          <p:stCondLst>
                                            <p:cond delay="600"/>
                                          </p:stCondLst>
                                        </p:cTn>
                                        <p:tgtEl>
                                          <p:spTgt spid="5"/>
                                        </p:tgtEl>
                                        <p:attrNameLst>
                                          <p:attrName>ppt_x</p:attrName>
                                        </p:attrNameLst>
                                      </p:cBhvr>
                                    </p:anim>
                                  </p:childTnLst>
                                </p:cTn>
                              </p:par>
                            </p:childTnLst>
                          </p:cTn>
                        </p:par>
                      </p:childTnLst>
                    </p:cTn>
                  </p:par>
                  <p:par>
                    <p:cTn id="41" fill="hold">
                      <p:stCondLst>
                        <p:cond delay="indefinite"/>
                      </p:stCondLst>
                      <p:childTnLst>
                        <p:par>
                          <p:cTn id="42" fill="hold">
                            <p:stCondLst>
                              <p:cond delay="0"/>
                            </p:stCondLst>
                            <p:childTnLst>
                              <p:par>
                                <p:cTn id="43" presetID="15"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1000" fill="hold"/>
                                        <p:tgtEl>
                                          <p:spTgt spid="6"/>
                                        </p:tgtEl>
                                        <p:attrNameLst>
                                          <p:attrName>ppt_w</p:attrName>
                                        </p:attrNameLst>
                                      </p:cBhvr>
                                      <p:tavLst>
                                        <p:tav tm="0">
                                          <p:val>
                                            <p:fltVal val="0"/>
                                          </p:val>
                                        </p:tav>
                                        <p:tav tm="100000">
                                          <p:val>
                                            <p:strVal val="#ppt_w"/>
                                          </p:val>
                                        </p:tav>
                                      </p:tavLst>
                                    </p:anim>
                                    <p:anim calcmode="lin" valueType="num">
                                      <p:cBhvr>
                                        <p:cTn id="46" dur="1000" fill="hold"/>
                                        <p:tgtEl>
                                          <p:spTgt spid="6"/>
                                        </p:tgtEl>
                                        <p:attrNameLst>
                                          <p:attrName>ppt_h</p:attrName>
                                        </p:attrNameLst>
                                      </p:cBhvr>
                                      <p:tavLst>
                                        <p:tav tm="0">
                                          <p:val>
                                            <p:fltVal val="0"/>
                                          </p:val>
                                        </p:tav>
                                        <p:tav tm="100000">
                                          <p:val>
                                            <p:strVal val="#ppt_h"/>
                                          </p:val>
                                        </p:tav>
                                      </p:tavLst>
                                    </p:anim>
                                    <p:anim calcmode="lin" valueType="num">
                                      <p:cBhvr>
                                        <p:cTn id="47"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ppt_x"/>
                                          </p:val>
                                        </p:tav>
                                        <p:tav tm="100000">
                                          <p:val>
                                            <p:strVal val="#ppt_x"/>
                                          </p:val>
                                        </p:tav>
                                      </p:tavLst>
                                    </p:anim>
                                    <p:anim calcmode="lin" valueType="num">
                                      <p:cBhvr additive="base">
                                        <p:cTn id="5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2" presetClass="entr" presetSubtype="4" fill="hold" grpId="0"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lide(fromBottom)">
                                      <p:cBhvr>
                                        <p:cTn id="5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152400"/>
            <a:ext cx="2895600" cy="369332"/>
          </a:xfrm>
          <a:prstGeom prst="rect">
            <a:avLst/>
          </a:prstGeom>
          <a:noFill/>
        </p:spPr>
        <p:txBody>
          <a:bodyPr wrap="square" rtlCol="0">
            <a:spAutoFit/>
          </a:bodyPr>
          <a:lstStyle/>
          <a:p>
            <a:r>
              <a:rPr lang="en-US" dirty="0">
                <a:solidFill>
                  <a:srgbClr val="800080"/>
                </a:solidFill>
              </a:rPr>
              <a:t>1. Subject Verb Agreement</a:t>
            </a:r>
          </a:p>
        </p:txBody>
      </p:sp>
      <p:sp>
        <p:nvSpPr>
          <p:cNvPr id="3" name="مربع نص 2"/>
          <p:cNvSpPr txBox="1"/>
          <p:nvPr/>
        </p:nvSpPr>
        <p:spPr>
          <a:xfrm>
            <a:off x="304800" y="914400"/>
            <a:ext cx="4953000" cy="523220"/>
          </a:xfrm>
          <a:prstGeom prst="rect">
            <a:avLst/>
          </a:prstGeom>
          <a:noFill/>
        </p:spPr>
        <p:txBody>
          <a:bodyPr wrap="square" rtlCol="0">
            <a:spAutoFit/>
          </a:bodyPr>
          <a:lstStyle/>
          <a:p>
            <a:r>
              <a:rPr lang="en-US" sz="2800" dirty="0"/>
              <a:t>1. I can see </a:t>
            </a:r>
            <a:r>
              <a:rPr lang="en-US" sz="2800" dirty="0">
                <a:solidFill>
                  <a:srgbClr val="FF0000"/>
                </a:solidFill>
              </a:rPr>
              <a:t>many </a:t>
            </a:r>
            <a:r>
              <a:rPr lang="en-US" sz="2800" dirty="0"/>
              <a:t>girl</a:t>
            </a:r>
            <a:r>
              <a:rPr lang="en-US" sz="2800" dirty="0">
                <a:solidFill>
                  <a:srgbClr val="FF0000"/>
                </a:solidFill>
              </a:rPr>
              <a:t>s</a:t>
            </a:r>
            <a:endParaRPr lang="en-US" sz="2800" dirty="0"/>
          </a:p>
        </p:txBody>
      </p:sp>
      <p:sp>
        <p:nvSpPr>
          <p:cNvPr id="4" name="مربع نص 3"/>
          <p:cNvSpPr txBox="1"/>
          <p:nvPr/>
        </p:nvSpPr>
        <p:spPr>
          <a:xfrm>
            <a:off x="381000" y="1600200"/>
            <a:ext cx="6400800" cy="523220"/>
          </a:xfrm>
          <a:prstGeom prst="rect">
            <a:avLst/>
          </a:prstGeom>
          <a:noFill/>
        </p:spPr>
        <p:txBody>
          <a:bodyPr wrap="square" rtlCol="0">
            <a:spAutoFit/>
          </a:bodyPr>
          <a:lstStyle/>
          <a:p>
            <a:r>
              <a:rPr lang="en-US" sz="2800" dirty="0"/>
              <a:t>Several – few – a lot of - some……………</a:t>
            </a:r>
          </a:p>
        </p:txBody>
      </p:sp>
      <p:sp>
        <p:nvSpPr>
          <p:cNvPr id="5" name="مربع نص 4"/>
          <p:cNvSpPr txBox="1"/>
          <p:nvPr/>
        </p:nvSpPr>
        <p:spPr>
          <a:xfrm>
            <a:off x="381000" y="2438400"/>
            <a:ext cx="4876800" cy="523220"/>
          </a:xfrm>
          <a:prstGeom prst="rect">
            <a:avLst/>
          </a:prstGeom>
          <a:noFill/>
        </p:spPr>
        <p:txBody>
          <a:bodyPr wrap="square" rtlCol="0">
            <a:spAutoFit/>
          </a:bodyPr>
          <a:lstStyle/>
          <a:p>
            <a:r>
              <a:rPr lang="en-US" sz="2800" dirty="0"/>
              <a:t>You can find </a:t>
            </a:r>
            <a:r>
              <a:rPr lang="en-US" sz="2800" dirty="0">
                <a:solidFill>
                  <a:srgbClr val="FF0000"/>
                </a:solidFill>
              </a:rPr>
              <a:t>a lot of </a:t>
            </a:r>
            <a:r>
              <a:rPr lang="en-US" sz="2800" dirty="0"/>
              <a:t>……………..</a:t>
            </a:r>
          </a:p>
        </p:txBody>
      </p:sp>
      <p:sp>
        <p:nvSpPr>
          <p:cNvPr id="6" name="مربع نص 5"/>
          <p:cNvSpPr txBox="1"/>
          <p:nvPr/>
        </p:nvSpPr>
        <p:spPr>
          <a:xfrm>
            <a:off x="381000" y="3200400"/>
            <a:ext cx="1066800" cy="523220"/>
          </a:xfrm>
          <a:prstGeom prst="rect">
            <a:avLst/>
          </a:prstGeom>
          <a:noFill/>
        </p:spPr>
        <p:txBody>
          <a:bodyPr wrap="square" rtlCol="0">
            <a:spAutoFit/>
          </a:bodyPr>
          <a:lstStyle/>
          <a:p>
            <a:r>
              <a:rPr lang="en-US" sz="2800" dirty="0"/>
              <a:t>Boy</a:t>
            </a:r>
            <a:r>
              <a:rPr lang="en-US" sz="2800" dirty="0">
                <a:solidFill>
                  <a:srgbClr val="FF0000"/>
                </a:solidFill>
              </a:rPr>
              <a:t>s</a:t>
            </a:r>
            <a:r>
              <a:rPr lang="en-US" sz="2800" dirty="0"/>
              <a:t> </a:t>
            </a:r>
          </a:p>
        </p:txBody>
      </p:sp>
      <p:sp>
        <p:nvSpPr>
          <p:cNvPr id="7" name="مربع نص 6"/>
          <p:cNvSpPr txBox="1"/>
          <p:nvPr/>
        </p:nvSpPr>
        <p:spPr>
          <a:xfrm>
            <a:off x="457200" y="4114800"/>
            <a:ext cx="3200400" cy="523220"/>
          </a:xfrm>
          <a:prstGeom prst="rect">
            <a:avLst/>
          </a:prstGeom>
          <a:noFill/>
        </p:spPr>
        <p:txBody>
          <a:bodyPr wrap="square" rtlCol="0">
            <a:spAutoFit/>
          </a:bodyPr>
          <a:lstStyle/>
          <a:p>
            <a:r>
              <a:rPr lang="en-US" sz="2800" dirty="0"/>
              <a:t>I can see 3 boy</a:t>
            </a:r>
            <a:r>
              <a:rPr lang="en-US" sz="2800" dirty="0">
                <a:solidFill>
                  <a:srgbClr val="FF0000"/>
                </a:solidFill>
              </a:rPr>
              <a:t>s.</a:t>
            </a:r>
          </a:p>
        </p:txBody>
      </p:sp>
      <p:sp>
        <p:nvSpPr>
          <p:cNvPr id="8" name="مربع نص 7"/>
          <p:cNvSpPr txBox="1"/>
          <p:nvPr/>
        </p:nvSpPr>
        <p:spPr>
          <a:xfrm>
            <a:off x="5029200" y="3352800"/>
            <a:ext cx="1371600" cy="523220"/>
          </a:xfrm>
          <a:prstGeom prst="rect">
            <a:avLst/>
          </a:prstGeom>
          <a:noFill/>
        </p:spPr>
        <p:txBody>
          <a:bodyPr wrap="square" rtlCol="0">
            <a:spAutoFit/>
          </a:bodyPr>
          <a:lstStyle/>
          <a:p>
            <a:r>
              <a:rPr lang="en-US" sz="2800" dirty="0"/>
              <a:t>Boy</a:t>
            </a:r>
            <a:r>
              <a:rPr lang="en-US" sz="2800" dirty="0">
                <a:solidFill>
                  <a:srgbClr val="FF0000"/>
                </a:solidFill>
              </a:rPr>
              <a:t>s’</a:t>
            </a:r>
          </a:p>
        </p:txBody>
      </p:sp>
      <p:sp>
        <p:nvSpPr>
          <p:cNvPr id="12" name="عنصر نائب لرقم الشريحة 11"/>
          <p:cNvSpPr>
            <a:spLocks noGrp="1"/>
          </p:cNvSpPr>
          <p:nvPr>
            <p:ph type="sldNum" sz="quarter" idx="12"/>
          </p:nvPr>
        </p:nvSpPr>
        <p:spPr/>
        <p:txBody>
          <a:bodyPr/>
          <a:lstStyle/>
          <a:p>
            <a:fld id="{564988A1-40C7-4EB6-BD06-568C08E512F1}" type="slidenum">
              <a:rPr lang="en-US" smtClean="0"/>
              <a:pPr/>
              <a:t>4</a:t>
            </a:fld>
            <a:endParaRPr lang="en-US"/>
          </a:p>
        </p:txBody>
      </p:sp>
      <p:sp>
        <p:nvSpPr>
          <p:cNvPr id="13" name="مربع نص 12"/>
          <p:cNvSpPr txBox="1"/>
          <p:nvPr/>
        </p:nvSpPr>
        <p:spPr>
          <a:xfrm>
            <a:off x="3429000" y="2438400"/>
            <a:ext cx="1752600" cy="400110"/>
          </a:xfrm>
          <a:prstGeom prst="rect">
            <a:avLst/>
          </a:prstGeom>
          <a:noFill/>
        </p:spPr>
        <p:txBody>
          <a:bodyPr wrap="square" rtlCol="0">
            <a:spAutoFit/>
          </a:bodyPr>
          <a:lstStyle/>
          <a:p>
            <a:r>
              <a:rPr lang="en-US" sz="2000" b="1" dirty="0">
                <a:solidFill>
                  <a:srgbClr val="FF0000"/>
                </a:solidFill>
              </a:rPr>
              <a:t>information</a:t>
            </a:r>
          </a:p>
        </p:txBody>
      </p:sp>
      <p:sp>
        <p:nvSpPr>
          <p:cNvPr id="15" name="مربع نص 14"/>
          <p:cNvSpPr txBox="1"/>
          <p:nvPr/>
        </p:nvSpPr>
        <p:spPr>
          <a:xfrm>
            <a:off x="2514600" y="3352800"/>
            <a:ext cx="1219200" cy="523220"/>
          </a:xfrm>
          <a:prstGeom prst="rect">
            <a:avLst/>
          </a:prstGeom>
          <a:noFill/>
        </p:spPr>
        <p:txBody>
          <a:bodyPr wrap="square" rtlCol="0">
            <a:spAutoFit/>
          </a:bodyPr>
          <a:lstStyle/>
          <a:p>
            <a:r>
              <a:rPr lang="en-US" sz="2800" dirty="0"/>
              <a:t>Boy</a:t>
            </a:r>
            <a:r>
              <a:rPr lang="en-US" sz="2800" dirty="0">
                <a:solidFill>
                  <a:srgbClr val="FF0000"/>
                </a:solidFill>
              </a:rPr>
              <a:t>’s</a:t>
            </a:r>
          </a:p>
        </p:txBody>
      </p:sp>
      <p:sp>
        <p:nvSpPr>
          <p:cNvPr id="16" name="مربع نص 15"/>
          <p:cNvSpPr txBox="1"/>
          <p:nvPr/>
        </p:nvSpPr>
        <p:spPr>
          <a:xfrm>
            <a:off x="304800" y="4876800"/>
            <a:ext cx="4114800" cy="523220"/>
          </a:xfrm>
          <a:prstGeom prst="rect">
            <a:avLst/>
          </a:prstGeom>
          <a:noFill/>
        </p:spPr>
        <p:txBody>
          <a:bodyPr wrap="square" rtlCol="0">
            <a:spAutoFit/>
          </a:bodyPr>
          <a:lstStyle/>
          <a:p>
            <a:r>
              <a:rPr lang="en-US" sz="2800" dirty="0"/>
              <a:t>The boy</a:t>
            </a:r>
            <a:r>
              <a:rPr lang="en-US" sz="2800" dirty="0">
                <a:solidFill>
                  <a:srgbClr val="FF0000"/>
                </a:solidFill>
              </a:rPr>
              <a:t>’s </a:t>
            </a:r>
            <a:r>
              <a:rPr lang="en-US" sz="2800" dirty="0"/>
              <a:t>face is happy.</a:t>
            </a:r>
          </a:p>
        </p:txBody>
      </p:sp>
      <p:sp>
        <p:nvSpPr>
          <p:cNvPr id="17" name="مربع نص 16"/>
          <p:cNvSpPr txBox="1"/>
          <p:nvPr/>
        </p:nvSpPr>
        <p:spPr>
          <a:xfrm>
            <a:off x="457200" y="5562600"/>
            <a:ext cx="4572000" cy="523220"/>
          </a:xfrm>
          <a:prstGeom prst="rect">
            <a:avLst/>
          </a:prstGeom>
          <a:noFill/>
        </p:spPr>
        <p:txBody>
          <a:bodyPr wrap="square" rtlCol="0">
            <a:spAutoFit/>
          </a:bodyPr>
          <a:lstStyle/>
          <a:p>
            <a:r>
              <a:rPr lang="en-US" sz="2800" dirty="0"/>
              <a:t>The boy</a:t>
            </a:r>
            <a:r>
              <a:rPr lang="en-US" sz="2800" dirty="0">
                <a:solidFill>
                  <a:srgbClr val="FF0000"/>
                </a:solidFill>
              </a:rPr>
              <a:t>s’ </a:t>
            </a:r>
            <a:r>
              <a:rPr lang="en-US" sz="2800" dirty="0"/>
              <a:t>face</a:t>
            </a:r>
            <a:r>
              <a:rPr lang="en-US" sz="2800" dirty="0">
                <a:solidFill>
                  <a:srgbClr val="FF0000"/>
                </a:solidFill>
              </a:rPr>
              <a:t>s</a:t>
            </a:r>
            <a:r>
              <a:rPr lang="en-US" sz="2800" dirty="0"/>
              <a:t> are happy.</a:t>
            </a:r>
          </a:p>
        </p:txBody>
      </p:sp>
      <p:sp>
        <p:nvSpPr>
          <p:cNvPr id="14" name="مستطيل مستدير الزوايا 13">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4"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from="(-#ppt_w/2)" to="(#ppt_x)" calcmode="lin" valueType="num">
                                      <p:cBhvr>
                                        <p:cTn id="13" dur="600" fill="hold">
                                          <p:stCondLst>
                                            <p:cond delay="0"/>
                                          </p:stCondLst>
                                        </p:cTn>
                                        <p:tgtEl>
                                          <p:spTgt spid="4"/>
                                        </p:tgtEl>
                                        <p:attrNameLst>
                                          <p:attrName>ppt_x</p:attrName>
                                        </p:attrNameLst>
                                      </p:cBhvr>
                                    </p:anim>
                                    <p:anim from="0" to="-1.0" calcmode="lin" valueType="num">
                                      <p:cBhvr>
                                        <p:cTn id="14" dur="200" decel="50000" autoRev="1" fill="hold">
                                          <p:stCondLst>
                                            <p:cond delay="600"/>
                                          </p:stCondLst>
                                        </p:cTn>
                                        <p:tgtEl>
                                          <p:spTgt spid="4"/>
                                        </p:tgtEl>
                                        <p:attrNameLst>
                                          <p:attrName>xshear</p:attrName>
                                        </p:attrNameLst>
                                      </p:cBhvr>
                                    </p:anim>
                                    <p:animScale>
                                      <p:cBhvr>
                                        <p:cTn id="15" dur="200" decel="100000" autoRev="1" fill="hold">
                                          <p:stCondLst>
                                            <p:cond delay="600"/>
                                          </p:stCondLst>
                                        </p:cTn>
                                        <p:tgtEl>
                                          <p:spTgt spid="4"/>
                                        </p:tgtEl>
                                      </p:cBhvr>
                                      <p:from x="100000" y="100000"/>
                                      <p:to x="80000" y="100000"/>
                                    </p:animScale>
                                    <p:anim by="(#ppt_h/3+#ppt_w*0.1)" calcmode="lin" valueType="num">
                                      <p:cBhvr additive="sum">
                                        <p:cTn id="16" dur="200" decel="100000" autoRev="1" fill="hold">
                                          <p:stCondLst>
                                            <p:cond delay="600"/>
                                          </p:stCondLst>
                                        </p:cTn>
                                        <p:tgtEl>
                                          <p:spTgt spid="4"/>
                                        </p:tgtEl>
                                        <p:attrNameLst>
                                          <p:attrName>ppt_x</p:attrName>
                                        </p:attrNameLst>
                                      </p:cBhvr>
                                    </p:anim>
                                  </p:childTnLst>
                                </p:cTn>
                              </p:par>
                            </p:childTnLst>
                          </p:cTn>
                        </p:par>
                      </p:childTnLst>
                    </p:cTn>
                  </p:par>
                  <p:par>
                    <p:cTn id="17" fill="hold">
                      <p:stCondLst>
                        <p:cond delay="indefinite"/>
                      </p:stCondLst>
                      <p:childTnLst>
                        <p:par>
                          <p:cTn id="18" fill="hold">
                            <p:stCondLst>
                              <p:cond delay="0"/>
                            </p:stCondLst>
                            <p:childTnLst>
                              <p:par>
                                <p:cTn id="19" presetID="34"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from="(-#ppt_w/2)" to="(#ppt_x)" calcmode="lin" valueType="num">
                                      <p:cBhvr>
                                        <p:cTn id="21" dur="600" fill="hold">
                                          <p:stCondLst>
                                            <p:cond delay="0"/>
                                          </p:stCondLst>
                                        </p:cTn>
                                        <p:tgtEl>
                                          <p:spTgt spid="5"/>
                                        </p:tgtEl>
                                        <p:attrNameLst>
                                          <p:attrName>ppt_x</p:attrName>
                                        </p:attrNameLst>
                                      </p:cBhvr>
                                    </p:anim>
                                    <p:anim from="0" to="-1.0" calcmode="lin" valueType="num">
                                      <p:cBhvr>
                                        <p:cTn id="22" dur="200" decel="50000" autoRev="1" fill="hold">
                                          <p:stCondLst>
                                            <p:cond delay="600"/>
                                          </p:stCondLst>
                                        </p:cTn>
                                        <p:tgtEl>
                                          <p:spTgt spid="5"/>
                                        </p:tgtEl>
                                        <p:attrNameLst>
                                          <p:attrName>xshear</p:attrName>
                                        </p:attrNameLst>
                                      </p:cBhvr>
                                    </p:anim>
                                    <p:animScale>
                                      <p:cBhvr>
                                        <p:cTn id="23" dur="200" decel="100000" autoRev="1" fill="hold">
                                          <p:stCondLst>
                                            <p:cond delay="600"/>
                                          </p:stCondLst>
                                        </p:cTn>
                                        <p:tgtEl>
                                          <p:spTgt spid="5"/>
                                        </p:tgtEl>
                                      </p:cBhvr>
                                      <p:from x="100000" y="100000"/>
                                      <p:to x="80000" y="100000"/>
                                    </p:animScale>
                                    <p:anim by="(#ppt_h/3+#ppt_w*0.1)" calcmode="lin" valueType="num">
                                      <p:cBhvr additive="sum">
                                        <p:cTn id="24" dur="200" decel="100000" autoRev="1" fill="hold">
                                          <p:stCondLst>
                                            <p:cond delay="600"/>
                                          </p:stCondLst>
                                        </p:cTn>
                                        <p:tgtEl>
                                          <p:spTgt spid="5"/>
                                        </p:tgtEl>
                                        <p:attrNameLst>
                                          <p:attrName>ppt_x</p:attrName>
                                        </p:attrNameLst>
                                      </p:cBhvr>
                                    </p:anim>
                                  </p:childTnLst>
                                </p:cTn>
                              </p:par>
                            </p:childTnLst>
                          </p:cTn>
                        </p:par>
                      </p:childTnLst>
                    </p:cTn>
                  </p:par>
                  <p:par>
                    <p:cTn id="25" fill="hold">
                      <p:stCondLst>
                        <p:cond delay="indefinite"/>
                      </p:stCondLst>
                      <p:childTnLst>
                        <p:par>
                          <p:cTn id="26" fill="hold">
                            <p:stCondLst>
                              <p:cond delay="0"/>
                            </p:stCondLst>
                            <p:childTnLst>
                              <p:par>
                                <p:cTn id="27" presetID="24"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to="" calcmode="lin" valueType="num">
                                      <p:cBhvr>
                                        <p:cTn id="29" dur="1" fill="hold"/>
                                        <p:tgtEl>
                                          <p:spTgt spid="13"/>
                                        </p:tgtEl>
                                        <p:attrNameLst>
                                          <p:attrName/>
                                        </p:attrNameLst>
                                      </p:cBhvr>
                                    </p:anim>
                                  </p:childTnLst>
                                </p:cTn>
                              </p:par>
                            </p:childTnLst>
                          </p:cTn>
                        </p:par>
                      </p:childTnLst>
                    </p:cTn>
                  </p:par>
                  <p:par>
                    <p:cTn id="30" fill="hold">
                      <p:stCondLst>
                        <p:cond delay="indefinite"/>
                      </p:stCondLst>
                      <p:childTnLst>
                        <p:par>
                          <p:cTn id="31" fill="hold">
                            <p:stCondLst>
                              <p:cond delay="0"/>
                            </p:stCondLst>
                            <p:childTnLst>
                              <p:par>
                                <p:cTn id="32" presetID="15"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1000" fill="hold"/>
                                        <p:tgtEl>
                                          <p:spTgt spid="6"/>
                                        </p:tgtEl>
                                        <p:attrNameLst>
                                          <p:attrName>ppt_w</p:attrName>
                                        </p:attrNameLst>
                                      </p:cBhvr>
                                      <p:tavLst>
                                        <p:tav tm="0">
                                          <p:val>
                                            <p:fltVal val="0"/>
                                          </p:val>
                                        </p:tav>
                                        <p:tav tm="100000">
                                          <p:val>
                                            <p:strVal val="#ppt_w"/>
                                          </p:val>
                                        </p:tav>
                                      </p:tavLst>
                                    </p:anim>
                                    <p:anim calcmode="lin" valueType="num">
                                      <p:cBhvr>
                                        <p:cTn id="35" dur="1000" fill="hold"/>
                                        <p:tgtEl>
                                          <p:spTgt spid="6"/>
                                        </p:tgtEl>
                                        <p:attrNameLst>
                                          <p:attrName>ppt_h</p:attrName>
                                        </p:attrNameLst>
                                      </p:cBhvr>
                                      <p:tavLst>
                                        <p:tav tm="0">
                                          <p:val>
                                            <p:fltVal val="0"/>
                                          </p:val>
                                        </p:tav>
                                        <p:tav tm="100000">
                                          <p:val>
                                            <p:strVal val="#ppt_h"/>
                                          </p:val>
                                        </p:tav>
                                      </p:tavLst>
                                    </p:anim>
                                    <p:anim calcmode="lin" valueType="num">
                                      <p:cBhvr>
                                        <p:cTn id="3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slide(fromBottom)">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lide(fromBottom)">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ppt_x"/>
                                          </p:val>
                                        </p:tav>
                                        <p:tav tm="100000">
                                          <p:val>
                                            <p:strVal val="#ppt_x"/>
                                          </p:val>
                                        </p:tav>
                                      </p:tavLst>
                                    </p:anim>
                                    <p:anim calcmode="lin" valueType="num">
                                      <p:cBhvr additive="base">
                                        <p:cTn id="5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fill="hold"/>
                                        <p:tgtEl>
                                          <p:spTgt spid="17"/>
                                        </p:tgtEl>
                                        <p:attrNameLst>
                                          <p:attrName>ppt_x</p:attrName>
                                        </p:attrNameLst>
                                      </p:cBhvr>
                                      <p:tavLst>
                                        <p:tav tm="0">
                                          <p:val>
                                            <p:strVal val="#ppt_x"/>
                                          </p:val>
                                        </p:tav>
                                        <p:tav tm="100000">
                                          <p:val>
                                            <p:strVal val="#ppt_x"/>
                                          </p:val>
                                        </p:tav>
                                      </p:tavLst>
                                    </p:anim>
                                    <p:anim calcmode="lin" valueType="num">
                                      <p:cBhvr additive="base">
                                        <p:cTn id="6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3"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152400"/>
            <a:ext cx="2895600" cy="369332"/>
          </a:xfrm>
          <a:prstGeom prst="rect">
            <a:avLst/>
          </a:prstGeom>
          <a:noFill/>
        </p:spPr>
        <p:txBody>
          <a:bodyPr wrap="square" rtlCol="0">
            <a:spAutoFit/>
          </a:bodyPr>
          <a:lstStyle/>
          <a:p>
            <a:r>
              <a:rPr lang="en-US" dirty="0">
                <a:solidFill>
                  <a:srgbClr val="800080"/>
                </a:solidFill>
              </a:rPr>
              <a:t>1. Subject Verb Agreement</a:t>
            </a:r>
          </a:p>
        </p:txBody>
      </p:sp>
      <p:sp>
        <p:nvSpPr>
          <p:cNvPr id="11" name="مستطيل 10"/>
          <p:cNvSpPr/>
          <p:nvPr/>
        </p:nvSpPr>
        <p:spPr>
          <a:xfrm>
            <a:off x="8839200" y="0"/>
            <a:ext cx="304800" cy="4524315"/>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32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Questions</a:t>
            </a:r>
            <a:endParaRPr lang="ar-SA" sz="32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4" name="مربع نص 3"/>
          <p:cNvSpPr txBox="1"/>
          <p:nvPr/>
        </p:nvSpPr>
        <p:spPr>
          <a:xfrm>
            <a:off x="228600" y="685800"/>
            <a:ext cx="7315200" cy="5693866"/>
          </a:xfrm>
          <a:prstGeom prst="rect">
            <a:avLst/>
          </a:prstGeom>
          <a:noFill/>
        </p:spPr>
        <p:txBody>
          <a:bodyPr wrap="square" rtlCol="0">
            <a:spAutoFit/>
          </a:bodyPr>
          <a:lstStyle/>
          <a:p>
            <a:pPr marL="342900" indent="-342900"/>
            <a:r>
              <a:rPr lang="en-US" sz="2800" dirty="0">
                <a:solidFill>
                  <a:srgbClr val="FF0000"/>
                </a:solidFill>
              </a:rPr>
              <a:t>1.</a:t>
            </a:r>
            <a:r>
              <a:rPr lang="en-US" sz="2800" dirty="0"/>
              <a:t>……………….go to the beach every summer.</a:t>
            </a:r>
          </a:p>
          <a:p>
            <a:pPr marL="342900" indent="-342900">
              <a:buAutoNum type="alphaLcPeriod"/>
            </a:pPr>
            <a:r>
              <a:rPr lang="en-US" sz="2800" dirty="0"/>
              <a:t>He             b. She              c. We              d. It</a:t>
            </a:r>
          </a:p>
          <a:p>
            <a:pPr marL="342900" indent="-342900"/>
            <a:r>
              <a:rPr lang="en-US" sz="2800" dirty="0">
                <a:solidFill>
                  <a:srgbClr val="FF0000"/>
                </a:solidFill>
              </a:rPr>
              <a:t>2.</a:t>
            </a:r>
            <a:r>
              <a:rPr lang="en-US" sz="2800" dirty="0"/>
              <a:t> Suddenly, …………..on the theatre.</a:t>
            </a:r>
          </a:p>
          <a:p>
            <a:pPr marL="514350" indent="-514350">
              <a:buAutoNum type="alphaLcPeriod"/>
            </a:pPr>
            <a:r>
              <a:rPr lang="en-US" sz="2800" dirty="0"/>
              <a:t>they appear              b. they appears</a:t>
            </a:r>
          </a:p>
          <a:p>
            <a:pPr marL="514350" indent="-514350">
              <a:buAutoNum type="alphaLcPeriod" startAt="3"/>
            </a:pPr>
            <a:r>
              <a:rPr lang="en-US" sz="2800" dirty="0"/>
              <a:t>they                           d. appear</a:t>
            </a:r>
          </a:p>
          <a:p>
            <a:pPr marL="514350" indent="-514350"/>
            <a:r>
              <a:rPr lang="en-US" sz="2800" dirty="0">
                <a:solidFill>
                  <a:srgbClr val="FF0000"/>
                </a:solidFill>
              </a:rPr>
              <a:t>3.</a:t>
            </a:r>
            <a:r>
              <a:rPr lang="en-US" sz="2800" dirty="0"/>
              <a:t> There ……….many children in the park.</a:t>
            </a:r>
          </a:p>
          <a:p>
            <a:pPr marL="514350" indent="-514350"/>
            <a:r>
              <a:rPr lang="en-US" sz="2800" dirty="0"/>
              <a:t>a. is             b. has            c. plays           d. are</a:t>
            </a:r>
          </a:p>
          <a:p>
            <a:pPr marL="514350" indent="-514350"/>
            <a:r>
              <a:rPr lang="en-US" sz="2800" dirty="0">
                <a:solidFill>
                  <a:srgbClr val="FF0000"/>
                </a:solidFill>
              </a:rPr>
              <a:t>4.</a:t>
            </a:r>
            <a:r>
              <a:rPr lang="en-US" sz="2800" dirty="0"/>
              <a:t> Mona and Hind …………together.</a:t>
            </a:r>
          </a:p>
          <a:p>
            <a:pPr marL="514350" indent="-514350"/>
            <a:r>
              <a:rPr lang="en-US" sz="2800" dirty="0"/>
              <a:t>a. study     b. studies      c. studying     d. students</a:t>
            </a:r>
          </a:p>
          <a:p>
            <a:pPr marL="514350" indent="-514350"/>
            <a:r>
              <a:rPr lang="en-US" sz="2800" dirty="0">
                <a:solidFill>
                  <a:srgbClr val="FF0000"/>
                </a:solidFill>
              </a:rPr>
              <a:t>5.</a:t>
            </a:r>
            <a:r>
              <a:rPr lang="en-US" sz="2800" dirty="0"/>
              <a:t> People …………..watching television.</a:t>
            </a:r>
          </a:p>
          <a:p>
            <a:pPr marL="514350" indent="-514350"/>
            <a:r>
              <a:rPr lang="en-US" sz="2800" dirty="0"/>
              <a:t>a. likely      b. like            c. likes            d. liking</a:t>
            </a:r>
          </a:p>
          <a:p>
            <a:pPr marL="514350" indent="-514350"/>
            <a:r>
              <a:rPr lang="en-US" sz="2800" dirty="0">
                <a:solidFill>
                  <a:srgbClr val="FF0000"/>
                </a:solidFill>
              </a:rPr>
              <a:t>6.</a:t>
            </a:r>
            <a:r>
              <a:rPr lang="en-US" sz="2800" dirty="0"/>
              <a:t> ……..is writing the letter now. </a:t>
            </a:r>
          </a:p>
          <a:p>
            <a:pPr marL="514350" indent="-514350"/>
            <a:r>
              <a:rPr lang="en-US" sz="2800" dirty="0"/>
              <a:t>a. I              b. He             c. We              d. They </a:t>
            </a:r>
          </a:p>
        </p:txBody>
      </p:sp>
      <p:sp>
        <p:nvSpPr>
          <p:cNvPr id="6" name="عنصر نائب لرقم الشريحة 5"/>
          <p:cNvSpPr>
            <a:spLocks noGrp="1"/>
          </p:cNvSpPr>
          <p:nvPr>
            <p:ph type="sldNum" sz="quarter" idx="12"/>
          </p:nvPr>
        </p:nvSpPr>
        <p:spPr/>
        <p:txBody>
          <a:bodyPr/>
          <a:lstStyle/>
          <a:p>
            <a:fld id="{564988A1-40C7-4EB6-BD06-568C08E512F1}" type="slidenum">
              <a:rPr lang="en-US" smtClean="0"/>
              <a:pPr/>
              <a:t>5</a:t>
            </a:fld>
            <a:endParaRPr lang="en-US"/>
          </a:p>
        </p:txBody>
      </p:sp>
      <p:sp>
        <p:nvSpPr>
          <p:cNvPr id="7" name="شكل بيضاوي 6"/>
          <p:cNvSpPr/>
          <p:nvPr/>
        </p:nvSpPr>
        <p:spPr>
          <a:xfrm>
            <a:off x="3962400" y="1143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8" name="شكل بيضاوي 7"/>
          <p:cNvSpPr/>
          <p:nvPr/>
        </p:nvSpPr>
        <p:spPr>
          <a:xfrm>
            <a:off x="228600" y="2057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9" name="شكل بيضاوي 8"/>
          <p:cNvSpPr/>
          <p:nvPr/>
        </p:nvSpPr>
        <p:spPr>
          <a:xfrm>
            <a:off x="5562600" y="3352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0" name="شكل بيضاوي 9"/>
          <p:cNvSpPr/>
          <p:nvPr/>
        </p:nvSpPr>
        <p:spPr>
          <a:xfrm>
            <a:off x="228600" y="4114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2" name="شكل بيضاوي 11"/>
          <p:cNvSpPr/>
          <p:nvPr/>
        </p:nvSpPr>
        <p:spPr>
          <a:xfrm>
            <a:off x="1752600" y="4953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3" name="شكل بيضاوي 12"/>
          <p:cNvSpPr/>
          <p:nvPr/>
        </p:nvSpPr>
        <p:spPr>
          <a:xfrm>
            <a:off x="1752600" y="5867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4" name="مستطيل مستدير الزوايا 13">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to="" calcmode="lin" valueType="num">
                                      <p:cBhvr>
                                        <p:cTn id="27" dur="1" fill="hold"/>
                                        <p:tgtEl>
                                          <p:spTgt spid="12"/>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 to="" calcmode="lin" valueType="num">
                                      <p:cBhvr>
                                        <p:cTn id="32" dur="1" fill="hold"/>
                                        <p:tgtEl>
                                          <p:spTgt spid="1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28600" y="228600"/>
            <a:ext cx="2819400" cy="381000"/>
          </a:xfrm>
          <a:prstGeom prst="rect">
            <a:avLst/>
          </a:prstGeom>
          <a:noFill/>
        </p:spPr>
        <p:txBody>
          <a:bodyPr wrap="square" rtlCol="0">
            <a:spAutoFit/>
          </a:bodyPr>
          <a:lstStyle/>
          <a:p>
            <a:r>
              <a:rPr lang="en-US" dirty="0"/>
              <a:t>2. Articles and determiners</a:t>
            </a:r>
          </a:p>
        </p:txBody>
      </p:sp>
      <p:sp>
        <p:nvSpPr>
          <p:cNvPr id="3" name="مربع نص 2"/>
          <p:cNvSpPr txBox="1"/>
          <p:nvPr/>
        </p:nvSpPr>
        <p:spPr>
          <a:xfrm>
            <a:off x="304800" y="685800"/>
            <a:ext cx="2971800" cy="523220"/>
          </a:xfrm>
          <a:prstGeom prst="rect">
            <a:avLst/>
          </a:prstGeom>
          <a:noFill/>
        </p:spPr>
        <p:txBody>
          <a:bodyPr wrap="square" rtlCol="0">
            <a:spAutoFit/>
          </a:bodyPr>
          <a:lstStyle/>
          <a:p>
            <a:r>
              <a:rPr lang="en-US" sz="2800" dirty="0"/>
              <a:t>1. This is </a:t>
            </a:r>
            <a:r>
              <a:rPr lang="en-US" sz="2800" dirty="0">
                <a:solidFill>
                  <a:srgbClr val="FF0000"/>
                </a:solidFill>
              </a:rPr>
              <a:t>an</a:t>
            </a:r>
            <a:r>
              <a:rPr lang="en-US" sz="2800" dirty="0"/>
              <a:t> </a:t>
            </a:r>
            <a:r>
              <a:rPr lang="en-US" sz="2800" dirty="0">
                <a:solidFill>
                  <a:srgbClr val="FF0000"/>
                </a:solidFill>
              </a:rPr>
              <a:t>a</a:t>
            </a:r>
            <a:r>
              <a:rPr lang="en-US" sz="2800" dirty="0">
                <a:solidFill>
                  <a:srgbClr val="008000"/>
                </a:solidFill>
              </a:rPr>
              <a:t>pple</a:t>
            </a:r>
            <a:r>
              <a:rPr lang="en-US" sz="2800" dirty="0"/>
              <a:t>. </a:t>
            </a:r>
          </a:p>
        </p:txBody>
      </p:sp>
      <p:sp>
        <p:nvSpPr>
          <p:cNvPr id="4" name="مربع نص 3"/>
          <p:cNvSpPr txBox="1"/>
          <p:nvPr/>
        </p:nvSpPr>
        <p:spPr>
          <a:xfrm>
            <a:off x="304800" y="1219200"/>
            <a:ext cx="2971800" cy="523220"/>
          </a:xfrm>
          <a:prstGeom prst="rect">
            <a:avLst/>
          </a:prstGeom>
          <a:noFill/>
        </p:spPr>
        <p:txBody>
          <a:bodyPr wrap="square" rtlCol="0">
            <a:spAutoFit/>
          </a:bodyPr>
          <a:lstStyle/>
          <a:p>
            <a:r>
              <a:rPr lang="en-US" sz="2800" dirty="0"/>
              <a:t>2. I have </a:t>
            </a:r>
            <a:r>
              <a:rPr lang="en-US" sz="2800" dirty="0">
                <a:solidFill>
                  <a:srgbClr val="FF0000"/>
                </a:solidFill>
              </a:rPr>
              <a:t>an</a:t>
            </a:r>
            <a:r>
              <a:rPr lang="en-US" sz="2800" dirty="0"/>
              <a:t> </a:t>
            </a:r>
            <a:r>
              <a:rPr lang="en-US" sz="2800" dirty="0">
                <a:solidFill>
                  <a:srgbClr val="FF0000"/>
                </a:solidFill>
              </a:rPr>
              <a:t>u</a:t>
            </a:r>
            <a:r>
              <a:rPr lang="en-US" sz="2800" dirty="0">
                <a:solidFill>
                  <a:srgbClr val="008000"/>
                </a:solidFill>
              </a:rPr>
              <a:t>ncle</a:t>
            </a:r>
            <a:r>
              <a:rPr lang="en-US" sz="2800" dirty="0"/>
              <a:t>. </a:t>
            </a:r>
          </a:p>
        </p:txBody>
      </p:sp>
      <p:sp>
        <p:nvSpPr>
          <p:cNvPr id="5" name="مربع نص 4"/>
          <p:cNvSpPr txBox="1"/>
          <p:nvPr/>
        </p:nvSpPr>
        <p:spPr>
          <a:xfrm>
            <a:off x="304800" y="1752600"/>
            <a:ext cx="3886200" cy="523220"/>
          </a:xfrm>
          <a:prstGeom prst="rect">
            <a:avLst/>
          </a:prstGeom>
          <a:noFill/>
        </p:spPr>
        <p:txBody>
          <a:bodyPr wrap="square" rtlCol="0">
            <a:spAutoFit/>
          </a:bodyPr>
          <a:lstStyle/>
          <a:p>
            <a:r>
              <a:rPr lang="en-US" sz="2800" dirty="0"/>
              <a:t>3. I can see </a:t>
            </a:r>
            <a:r>
              <a:rPr lang="en-US" sz="2800" dirty="0">
                <a:solidFill>
                  <a:srgbClr val="FF0000"/>
                </a:solidFill>
              </a:rPr>
              <a:t>an</a:t>
            </a:r>
            <a:r>
              <a:rPr lang="en-US" sz="2800" dirty="0"/>
              <a:t> </a:t>
            </a:r>
            <a:r>
              <a:rPr lang="en-US" sz="2800" dirty="0">
                <a:solidFill>
                  <a:srgbClr val="FF0000"/>
                </a:solidFill>
              </a:rPr>
              <a:t>e</a:t>
            </a:r>
            <a:r>
              <a:rPr lang="en-US" sz="2800" dirty="0">
                <a:solidFill>
                  <a:srgbClr val="008000"/>
                </a:solidFill>
              </a:rPr>
              <a:t>lephant</a:t>
            </a:r>
            <a:r>
              <a:rPr lang="en-US" sz="2800" dirty="0"/>
              <a:t>.</a:t>
            </a:r>
          </a:p>
        </p:txBody>
      </p:sp>
      <p:sp>
        <p:nvSpPr>
          <p:cNvPr id="6" name="مربع نص 5"/>
          <p:cNvSpPr txBox="1"/>
          <p:nvPr/>
        </p:nvSpPr>
        <p:spPr>
          <a:xfrm>
            <a:off x="304800" y="2286000"/>
            <a:ext cx="5334000" cy="523220"/>
          </a:xfrm>
          <a:prstGeom prst="rect">
            <a:avLst/>
          </a:prstGeom>
          <a:noFill/>
        </p:spPr>
        <p:txBody>
          <a:bodyPr wrap="square" rtlCol="0">
            <a:spAutoFit/>
          </a:bodyPr>
          <a:lstStyle/>
          <a:p>
            <a:r>
              <a:rPr lang="en-US" sz="2800" dirty="0"/>
              <a:t>4. There is </a:t>
            </a:r>
            <a:r>
              <a:rPr lang="en-US" sz="2800" dirty="0">
                <a:solidFill>
                  <a:srgbClr val="FF0000"/>
                </a:solidFill>
              </a:rPr>
              <a:t>an</a:t>
            </a:r>
            <a:r>
              <a:rPr lang="en-US" sz="2800" dirty="0"/>
              <a:t> </a:t>
            </a:r>
            <a:r>
              <a:rPr lang="en-US" sz="2800" dirty="0">
                <a:solidFill>
                  <a:srgbClr val="FF0000"/>
                </a:solidFill>
              </a:rPr>
              <a:t>o</a:t>
            </a:r>
            <a:r>
              <a:rPr lang="en-US" sz="2800" dirty="0">
                <a:solidFill>
                  <a:srgbClr val="008000"/>
                </a:solidFill>
              </a:rPr>
              <a:t>range</a:t>
            </a:r>
            <a:r>
              <a:rPr lang="en-US" sz="2800" dirty="0"/>
              <a:t> on the table.</a:t>
            </a:r>
          </a:p>
        </p:txBody>
      </p:sp>
      <p:sp>
        <p:nvSpPr>
          <p:cNvPr id="7" name="مربع نص 6"/>
          <p:cNvSpPr txBox="1"/>
          <p:nvPr/>
        </p:nvSpPr>
        <p:spPr>
          <a:xfrm>
            <a:off x="304800" y="2819400"/>
            <a:ext cx="3429000" cy="523220"/>
          </a:xfrm>
          <a:prstGeom prst="rect">
            <a:avLst/>
          </a:prstGeom>
          <a:noFill/>
        </p:spPr>
        <p:txBody>
          <a:bodyPr wrap="square" rtlCol="0">
            <a:spAutoFit/>
          </a:bodyPr>
          <a:lstStyle/>
          <a:p>
            <a:r>
              <a:rPr lang="en-US" sz="2800" dirty="0"/>
              <a:t>5. They saw </a:t>
            </a:r>
            <a:r>
              <a:rPr lang="en-US" sz="2800" dirty="0">
                <a:solidFill>
                  <a:srgbClr val="FF0000"/>
                </a:solidFill>
              </a:rPr>
              <a:t>an</a:t>
            </a:r>
            <a:r>
              <a:rPr lang="en-US" sz="2800" dirty="0"/>
              <a:t> </a:t>
            </a:r>
            <a:r>
              <a:rPr lang="en-US" sz="2800" dirty="0">
                <a:solidFill>
                  <a:srgbClr val="FF0000"/>
                </a:solidFill>
              </a:rPr>
              <a:t>i</a:t>
            </a:r>
            <a:r>
              <a:rPr lang="en-US" sz="2800" dirty="0">
                <a:solidFill>
                  <a:srgbClr val="008000"/>
                </a:solidFill>
              </a:rPr>
              <a:t>nsect</a:t>
            </a:r>
            <a:r>
              <a:rPr lang="en-US" sz="2800" dirty="0"/>
              <a:t>.</a:t>
            </a:r>
          </a:p>
        </p:txBody>
      </p:sp>
      <p:sp>
        <p:nvSpPr>
          <p:cNvPr id="8" name="مربع نص 7"/>
          <p:cNvSpPr txBox="1"/>
          <p:nvPr/>
        </p:nvSpPr>
        <p:spPr>
          <a:xfrm>
            <a:off x="381000" y="3810000"/>
            <a:ext cx="7391400" cy="1815882"/>
          </a:xfrm>
          <a:prstGeom prst="rect">
            <a:avLst/>
          </a:prstGeom>
          <a:noFill/>
        </p:spPr>
        <p:txBody>
          <a:bodyPr wrap="square" rtlCol="0">
            <a:spAutoFit/>
          </a:bodyPr>
          <a:lstStyle/>
          <a:p>
            <a:r>
              <a:rPr lang="en-US" sz="2800" dirty="0">
                <a:solidFill>
                  <a:srgbClr val="FF0000"/>
                </a:solidFill>
              </a:rPr>
              <a:t>A b</a:t>
            </a:r>
            <a:r>
              <a:rPr lang="en-US" sz="2800" dirty="0"/>
              <a:t>ook – </a:t>
            </a:r>
            <a:r>
              <a:rPr lang="en-US" sz="2800" dirty="0">
                <a:solidFill>
                  <a:srgbClr val="FF0000"/>
                </a:solidFill>
              </a:rPr>
              <a:t>a c</a:t>
            </a:r>
            <a:r>
              <a:rPr lang="en-US" sz="2800" dirty="0"/>
              <a:t>at – </a:t>
            </a:r>
            <a:r>
              <a:rPr lang="en-US" sz="2800" dirty="0">
                <a:solidFill>
                  <a:srgbClr val="FF0000"/>
                </a:solidFill>
              </a:rPr>
              <a:t>a d</a:t>
            </a:r>
            <a:r>
              <a:rPr lang="en-US" sz="2800" dirty="0"/>
              <a:t>og – </a:t>
            </a:r>
            <a:r>
              <a:rPr lang="en-US" sz="2800" dirty="0">
                <a:solidFill>
                  <a:srgbClr val="FF0000"/>
                </a:solidFill>
              </a:rPr>
              <a:t>a f</a:t>
            </a:r>
            <a:r>
              <a:rPr lang="en-US" sz="2800" dirty="0"/>
              <a:t>ish – </a:t>
            </a:r>
            <a:r>
              <a:rPr lang="en-US" sz="2800" dirty="0">
                <a:solidFill>
                  <a:srgbClr val="FF0000"/>
                </a:solidFill>
              </a:rPr>
              <a:t>a g</a:t>
            </a:r>
            <a:r>
              <a:rPr lang="en-US" sz="2800" dirty="0"/>
              <a:t>arden – </a:t>
            </a:r>
            <a:r>
              <a:rPr lang="en-US" sz="2800" dirty="0">
                <a:solidFill>
                  <a:srgbClr val="FF0000"/>
                </a:solidFill>
              </a:rPr>
              <a:t>a h</a:t>
            </a:r>
            <a:r>
              <a:rPr lang="en-US" sz="2800" dirty="0"/>
              <a:t>and – </a:t>
            </a:r>
            <a:r>
              <a:rPr lang="en-US" sz="2800" dirty="0">
                <a:solidFill>
                  <a:srgbClr val="FF0000"/>
                </a:solidFill>
              </a:rPr>
              <a:t>a j</a:t>
            </a:r>
            <a:r>
              <a:rPr lang="en-US" sz="2800" dirty="0"/>
              <a:t>acket – </a:t>
            </a:r>
            <a:r>
              <a:rPr lang="en-US" sz="2800" dirty="0">
                <a:solidFill>
                  <a:srgbClr val="FF0000"/>
                </a:solidFill>
              </a:rPr>
              <a:t>a k</a:t>
            </a:r>
            <a:r>
              <a:rPr lang="en-US" sz="2800" dirty="0"/>
              <a:t>ey – </a:t>
            </a:r>
            <a:r>
              <a:rPr lang="en-US" sz="2800" dirty="0">
                <a:solidFill>
                  <a:srgbClr val="FF0000"/>
                </a:solidFill>
              </a:rPr>
              <a:t>a l</a:t>
            </a:r>
            <a:r>
              <a:rPr lang="en-US" sz="2800" dirty="0"/>
              <a:t>emon – </a:t>
            </a:r>
            <a:r>
              <a:rPr lang="en-US" sz="2800" dirty="0">
                <a:solidFill>
                  <a:srgbClr val="FF0000"/>
                </a:solidFill>
              </a:rPr>
              <a:t>a m</a:t>
            </a:r>
            <a:r>
              <a:rPr lang="en-US" sz="2800" dirty="0"/>
              <a:t>onkey – </a:t>
            </a:r>
            <a:r>
              <a:rPr lang="en-US" sz="2800" dirty="0">
                <a:solidFill>
                  <a:srgbClr val="FF0000"/>
                </a:solidFill>
              </a:rPr>
              <a:t>a n</a:t>
            </a:r>
            <a:r>
              <a:rPr lang="en-US" sz="2800" dirty="0"/>
              <a:t>ose – </a:t>
            </a:r>
            <a:r>
              <a:rPr lang="en-US" sz="2800" dirty="0">
                <a:solidFill>
                  <a:srgbClr val="FF0000"/>
                </a:solidFill>
              </a:rPr>
              <a:t>a p</a:t>
            </a:r>
            <a:r>
              <a:rPr lang="en-US" sz="2800" dirty="0"/>
              <a:t>ark – </a:t>
            </a:r>
            <a:r>
              <a:rPr lang="en-US" sz="2800" dirty="0">
                <a:solidFill>
                  <a:srgbClr val="FF0000"/>
                </a:solidFill>
              </a:rPr>
              <a:t>a q</a:t>
            </a:r>
            <a:r>
              <a:rPr lang="en-US" sz="2800" dirty="0"/>
              <a:t>ueen – </a:t>
            </a:r>
            <a:r>
              <a:rPr lang="en-US" sz="2800" dirty="0">
                <a:solidFill>
                  <a:srgbClr val="FF0000"/>
                </a:solidFill>
              </a:rPr>
              <a:t>a r</a:t>
            </a:r>
            <a:r>
              <a:rPr lang="en-US" sz="2800" dirty="0"/>
              <a:t>abbit – </a:t>
            </a:r>
            <a:r>
              <a:rPr lang="en-US" sz="2800" dirty="0">
                <a:solidFill>
                  <a:srgbClr val="FF0000"/>
                </a:solidFill>
              </a:rPr>
              <a:t>a s</a:t>
            </a:r>
            <a:r>
              <a:rPr lang="en-US" sz="2800" dirty="0"/>
              <a:t>nake – </a:t>
            </a:r>
            <a:r>
              <a:rPr lang="en-US" sz="2800" dirty="0">
                <a:solidFill>
                  <a:srgbClr val="FF0000"/>
                </a:solidFill>
              </a:rPr>
              <a:t>a t</a:t>
            </a:r>
            <a:r>
              <a:rPr lang="en-US" sz="2800" dirty="0"/>
              <a:t>iger – </a:t>
            </a:r>
            <a:r>
              <a:rPr lang="en-US" sz="2800" dirty="0">
                <a:solidFill>
                  <a:srgbClr val="FF0000"/>
                </a:solidFill>
              </a:rPr>
              <a:t>a v</a:t>
            </a:r>
            <a:r>
              <a:rPr lang="en-US" sz="2800" dirty="0"/>
              <a:t>an – </a:t>
            </a:r>
            <a:r>
              <a:rPr lang="en-US" sz="2800" dirty="0">
                <a:solidFill>
                  <a:srgbClr val="FF0000"/>
                </a:solidFill>
              </a:rPr>
              <a:t>a w</a:t>
            </a:r>
            <a:r>
              <a:rPr lang="en-US" sz="2800" dirty="0"/>
              <a:t>all – </a:t>
            </a:r>
            <a:r>
              <a:rPr lang="en-US" sz="2800" dirty="0">
                <a:solidFill>
                  <a:srgbClr val="FF0000"/>
                </a:solidFill>
              </a:rPr>
              <a:t>a x</a:t>
            </a:r>
            <a:r>
              <a:rPr lang="en-US" sz="2800" dirty="0"/>
              <a:t>ylophone – </a:t>
            </a:r>
            <a:r>
              <a:rPr lang="en-US" sz="2800" dirty="0">
                <a:solidFill>
                  <a:srgbClr val="FF0000"/>
                </a:solidFill>
              </a:rPr>
              <a:t>a y</a:t>
            </a:r>
            <a:r>
              <a:rPr lang="en-US" sz="2800" dirty="0"/>
              <a:t>ard – </a:t>
            </a:r>
            <a:r>
              <a:rPr lang="en-US" sz="2800" dirty="0">
                <a:solidFill>
                  <a:srgbClr val="FF0000"/>
                </a:solidFill>
              </a:rPr>
              <a:t>a z</a:t>
            </a:r>
            <a:r>
              <a:rPr lang="en-US" sz="2800" dirty="0"/>
              <a:t>one.</a:t>
            </a:r>
          </a:p>
        </p:txBody>
      </p:sp>
      <p:sp>
        <p:nvSpPr>
          <p:cNvPr id="10" name="عنصر نائب لرقم الشريحة 9"/>
          <p:cNvSpPr>
            <a:spLocks noGrp="1"/>
          </p:cNvSpPr>
          <p:nvPr>
            <p:ph type="sldNum" sz="quarter" idx="12"/>
          </p:nvPr>
        </p:nvSpPr>
        <p:spPr/>
        <p:txBody>
          <a:bodyPr/>
          <a:lstStyle/>
          <a:p>
            <a:fld id="{564988A1-40C7-4EB6-BD06-568C08E512F1}" type="slidenum">
              <a:rPr lang="en-US" smtClean="0"/>
              <a:pPr/>
              <a:t>6</a:t>
            </a:fld>
            <a:endParaRPr lang="en-US"/>
          </a:p>
        </p:txBody>
      </p:sp>
      <p:sp>
        <p:nvSpPr>
          <p:cNvPr id="11" name="مستطيل مستدير الزوايا 10">
            <a:hlinkClick r:id="rId2" action="ppaction://hlinksldjump"/>
          </p:cNvPr>
          <p:cNvSpPr/>
          <p:nvPr/>
        </p:nvSpPr>
        <p:spPr>
          <a:xfrm>
            <a:off x="304800" y="6430926"/>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28600" y="228600"/>
            <a:ext cx="2819400" cy="381000"/>
          </a:xfrm>
          <a:prstGeom prst="rect">
            <a:avLst/>
          </a:prstGeom>
          <a:noFill/>
        </p:spPr>
        <p:txBody>
          <a:bodyPr wrap="square" rtlCol="0">
            <a:spAutoFit/>
          </a:bodyPr>
          <a:lstStyle/>
          <a:p>
            <a:r>
              <a:rPr lang="en-US" dirty="0"/>
              <a:t>2. Articles and determiners</a:t>
            </a:r>
          </a:p>
        </p:txBody>
      </p:sp>
      <p:sp>
        <p:nvSpPr>
          <p:cNvPr id="9" name="مربع نص 8"/>
          <p:cNvSpPr txBox="1"/>
          <p:nvPr/>
        </p:nvSpPr>
        <p:spPr>
          <a:xfrm>
            <a:off x="228600" y="762000"/>
            <a:ext cx="4876800" cy="954107"/>
          </a:xfrm>
          <a:prstGeom prst="rect">
            <a:avLst/>
          </a:prstGeom>
          <a:noFill/>
        </p:spPr>
        <p:txBody>
          <a:bodyPr wrap="square" rtlCol="0">
            <a:spAutoFit/>
          </a:bodyPr>
          <a:lstStyle/>
          <a:p>
            <a:pPr marL="342900" indent="-342900">
              <a:buAutoNum type="arabicPeriod"/>
            </a:pPr>
            <a:r>
              <a:rPr lang="en-US" sz="2800" dirty="0"/>
              <a:t>They wear </a:t>
            </a:r>
            <a:r>
              <a:rPr lang="en-US" sz="2800" dirty="0">
                <a:solidFill>
                  <a:srgbClr val="FF0000"/>
                </a:solidFill>
              </a:rPr>
              <a:t>a u</a:t>
            </a:r>
            <a:r>
              <a:rPr lang="en-US" sz="2800" dirty="0"/>
              <a:t>niform.</a:t>
            </a:r>
          </a:p>
          <a:p>
            <a:pPr marL="342900" indent="-342900">
              <a:buAutoNum type="arabicPeriod"/>
            </a:pPr>
            <a:r>
              <a:rPr lang="en-US" sz="2800" dirty="0"/>
              <a:t>They study </a:t>
            </a:r>
            <a:r>
              <a:rPr lang="en-US" sz="2800" dirty="0">
                <a:solidFill>
                  <a:srgbClr val="FF0000"/>
                </a:solidFill>
              </a:rPr>
              <a:t>a u</a:t>
            </a:r>
            <a:r>
              <a:rPr lang="en-US" sz="2800" dirty="0"/>
              <a:t>nit every week.</a:t>
            </a:r>
          </a:p>
        </p:txBody>
      </p:sp>
      <p:sp>
        <p:nvSpPr>
          <p:cNvPr id="10" name="مربع نص 9"/>
          <p:cNvSpPr txBox="1"/>
          <p:nvPr/>
        </p:nvSpPr>
        <p:spPr>
          <a:xfrm>
            <a:off x="304800" y="4800600"/>
            <a:ext cx="4800600" cy="954107"/>
          </a:xfrm>
          <a:prstGeom prst="rect">
            <a:avLst/>
          </a:prstGeom>
          <a:noFill/>
        </p:spPr>
        <p:txBody>
          <a:bodyPr wrap="square" rtlCol="0">
            <a:spAutoFit/>
          </a:bodyPr>
          <a:lstStyle/>
          <a:p>
            <a:pPr marL="342900" indent="-342900"/>
            <a:r>
              <a:rPr lang="en-US" sz="2800" dirty="0">
                <a:solidFill>
                  <a:schemeClr val="accent1">
                    <a:lumMod val="50000"/>
                  </a:schemeClr>
                </a:solidFill>
              </a:rPr>
              <a:t>5. He is </a:t>
            </a:r>
            <a:r>
              <a:rPr lang="en-US" sz="2800" dirty="0">
                <a:solidFill>
                  <a:srgbClr val="FF0000"/>
                </a:solidFill>
              </a:rPr>
              <a:t>an ho</a:t>
            </a:r>
            <a:r>
              <a:rPr lang="en-US" sz="2800" dirty="0">
                <a:solidFill>
                  <a:schemeClr val="accent1">
                    <a:lumMod val="50000"/>
                  </a:schemeClr>
                </a:solidFill>
              </a:rPr>
              <a:t>nest man.</a:t>
            </a:r>
          </a:p>
          <a:p>
            <a:pPr marL="342900" indent="-342900"/>
            <a:r>
              <a:rPr lang="en-US" sz="2800" dirty="0">
                <a:solidFill>
                  <a:schemeClr val="accent1">
                    <a:lumMod val="50000"/>
                  </a:schemeClr>
                </a:solidFill>
              </a:rPr>
              <a:t>6. It’s </a:t>
            </a:r>
            <a:r>
              <a:rPr lang="en-US" sz="2800" dirty="0">
                <a:solidFill>
                  <a:srgbClr val="FF0000"/>
                </a:solidFill>
              </a:rPr>
              <a:t>an ho</a:t>
            </a:r>
            <a:r>
              <a:rPr lang="en-US" sz="2800" dirty="0">
                <a:solidFill>
                  <a:schemeClr val="accent1">
                    <a:lumMod val="50000"/>
                  </a:schemeClr>
                </a:solidFill>
              </a:rPr>
              <a:t>nour to know her.</a:t>
            </a:r>
          </a:p>
        </p:txBody>
      </p:sp>
      <p:sp>
        <p:nvSpPr>
          <p:cNvPr id="5" name="مربع نص 4"/>
          <p:cNvSpPr txBox="1"/>
          <p:nvPr/>
        </p:nvSpPr>
        <p:spPr>
          <a:xfrm>
            <a:off x="228600" y="2133600"/>
            <a:ext cx="3886200" cy="523220"/>
          </a:xfrm>
          <a:prstGeom prst="rect">
            <a:avLst/>
          </a:prstGeom>
          <a:noFill/>
        </p:spPr>
        <p:txBody>
          <a:bodyPr wrap="square" rtlCol="0">
            <a:spAutoFit/>
          </a:bodyPr>
          <a:lstStyle/>
          <a:p>
            <a:r>
              <a:rPr lang="en-US" sz="2800" dirty="0">
                <a:solidFill>
                  <a:schemeClr val="accent1">
                    <a:lumMod val="75000"/>
                  </a:schemeClr>
                </a:solidFill>
              </a:rPr>
              <a:t>3. She is </a:t>
            </a:r>
            <a:r>
              <a:rPr lang="en-US" sz="2800" dirty="0">
                <a:solidFill>
                  <a:srgbClr val="FF0000"/>
                </a:solidFill>
              </a:rPr>
              <a:t>a</a:t>
            </a:r>
            <a:r>
              <a:rPr lang="en-US" sz="2800" dirty="0"/>
              <a:t> </a:t>
            </a:r>
            <a:r>
              <a:rPr lang="en-US" sz="2800" dirty="0">
                <a:solidFill>
                  <a:srgbClr val="FF0000"/>
                </a:solidFill>
              </a:rPr>
              <a:t>E</a:t>
            </a:r>
            <a:r>
              <a:rPr lang="en-US" sz="2800" dirty="0">
                <a:solidFill>
                  <a:schemeClr val="accent1">
                    <a:lumMod val="75000"/>
                  </a:schemeClr>
                </a:solidFill>
              </a:rPr>
              <a:t>uropean girl.</a:t>
            </a:r>
            <a:r>
              <a:rPr lang="en-US" sz="2800" dirty="0"/>
              <a:t> </a:t>
            </a:r>
          </a:p>
        </p:txBody>
      </p:sp>
      <p:sp>
        <p:nvSpPr>
          <p:cNvPr id="6" name="مربع نص 5"/>
          <p:cNvSpPr txBox="1"/>
          <p:nvPr/>
        </p:nvSpPr>
        <p:spPr>
          <a:xfrm>
            <a:off x="6781800" y="381000"/>
            <a:ext cx="1066800" cy="1384995"/>
          </a:xfrm>
          <a:prstGeom prst="rect">
            <a:avLst/>
          </a:prstGeom>
          <a:noFill/>
        </p:spPr>
        <p:txBody>
          <a:bodyPr wrap="square" rtlCol="0">
            <a:spAutoFit/>
          </a:bodyPr>
          <a:lstStyle/>
          <a:p>
            <a:pPr algn="ctr"/>
            <a:r>
              <a:rPr lang="en-US" sz="2800" dirty="0"/>
              <a:t>/</a:t>
            </a:r>
            <a:r>
              <a:rPr lang="en-US" sz="2800" dirty="0">
                <a:solidFill>
                  <a:srgbClr val="FF0000"/>
                </a:solidFill>
              </a:rPr>
              <a:t>j</a:t>
            </a:r>
            <a:r>
              <a:rPr lang="en-US" sz="2800" dirty="0"/>
              <a:t>/</a:t>
            </a:r>
          </a:p>
          <a:p>
            <a:pPr algn="ctr"/>
            <a:r>
              <a:rPr lang="en-US" sz="2800" dirty="0">
                <a:solidFill>
                  <a:srgbClr val="FF0000"/>
                </a:solidFill>
              </a:rPr>
              <a:t>Y</a:t>
            </a:r>
            <a:r>
              <a:rPr lang="en-US" sz="2800" dirty="0"/>
              <a:t>ear</a:t>
            </a:r>
          </a:p>
          <a:p>
            <a:pPr algn="ctr"/>
            <a:r>
              <a:rPr lang="en-US" sz="2800" dirty="0">
                <a:solidFill>
                  <a:srgbClr val="FF0000"/>
                </a:solidFill>
              </a:rPr>
              <a:t>y</a:t>
            </a:r>
            <a:r>
              <a:rPr lang="en-US" sz="2800" dirty="0"/>
              <a:t>ou</a:t>
            </a:r>
          </a:p>
        </p:txBody>
      </p:sp>
      <p:sp>
        <p:nvSpPr>
          <p:cNvPr id="7" name="مربع نص 6"/>
          <p:cNvSpPr txBox="1"/>
          <p:nvPr/>
        </p:nvSpPr>
        <p:spPr>
          <a:xfrm>
            <a:off x="381000" y="3124200"/>
            <a:ext cx="4800600" cy="523220"/>
          </a:xfrm>
          <a:prstGeom prst="rect">
            <a:avLst/>
          </a:prstGeom>
          <a:noFill/>
        </p:spPr>
        <p:txBody>
          <a:bodyPr wrap="square" rtlCol="0">
            <a:spAutoFit/>
          </a:bodyPr>
          <a:lstStyle/>
          <a:p>
            <a:r>
              <a:rPr lang="en-US" sz="2800" dirty="0"/>
              <a:t>4. She has just got </a:t>
            </a:r>
            <a:r>
              <a:rPr lang="en-US" sz="2800" dirty="0">
                <a:solidFill>
                  <a:srgbClr val="FF0000"/>
                </a:solidFill>
              </a:rPr>
              <a:t>a o</a:t>
            </a:r>
            <a:r>
              <a:rPr lang="en-US" sz="2800" dirty="0"/>
              <a:t>ne.</a:t>
            </a:r>
          </a:p>
        </p:txBody>
      </p:sp>
      <p:sp>
        <p:nvSpPr>
          <p:cNvPr id="8" name="مربع نص 7"/>
          <p:cNvSpPr txBox="1"/>
          <p:nvPr/>
        </p:nvSpPr>
        <p:spPr>
          <a:xfrm>
            <a:off x="6629400" y="2971800"/>
            <a:ext cx="1066800" cy="1384995"/>
          </a:xfrm>
          <a:prstGeom prst="rect">
            <a:avLst/>
          </a:prstGeom>
          <a:noFill/>
        </p:spPr>
        <p:txBody>
          <a:bodyPr wrap="square" rtlCol="0">
            <a:spAutoFit/>
          </a:bodyPr>
          <a:lstStyle/>
          <a:p>
            <a:pPr algn="ctr"/>
            <a:r>
              <a:rPr lang="en-US" sz="2800" dirty="0"/>
              <a:t>/</a:t>
            </a:r>
            <a:r>
              <a:rPr lang="en-US" sz="2800" dirty="0">
                <a:solidFill>
                  <a:srgbClr val="FF0000"/>
                </a:solidFill>
              </a:rPr>
              <a:t>w</a:t>
            </a:r>
            <a:r>
              <a:rPr lang="en-US" sz="2800" dirty="0"/>
              <a:t>/</a:t>
            </a:r>
          </a:p>
          <a:p>
            <a:pPr algn="ctr"/>
            <a:r>
              <a:rPr lang="en-US" sz="2800" dirty="0">
                <a:solidFill>
                  <a:srgbClr val="FF0000"/>
                </a:solidFill>
              </a:rPr>
              <a:t>w</a:t>
            </a:r>
            <a:r>
              <a:rPr lang="en-US" sz="2800" dirty="0"/>
              <a:t>ear</a:t>
            </a:r>
          </a:p>
          <a:p>
            <a:pPr algn="ctr"/>
            <a:r>
              <a:rPr lang="en-US" sz="2800" dirty="0">
                <a:solidFill>
                  <a:srgbClr val="FF0000"/>
                </a:solidFill>
              </a:rPr>
              <a:t>w</a:t>
            </a:r>
            <a:r>
              <a:rPr lang="en-US" sz="2800" dirty="0">
                <a:solidFill>
                  <a:schemeClr val="tx1">
                    <a:lumMod val="95000"/>
                    <a:lumOff val="5000"/>
                  </a:schemeClr>
                </a:solidFill>
              </a:rPr>
              <a:t>in</a:t>
            </a:r>
          </a:p>
        </p:txBody>
      </p:sp>
      <p:sp>
        <p:nvSpPr>
          <p:cNvPr id="11" name="مربع نص 10"/>
          <p:cNvSpPr txBox="1"/>
          <p:nvPr/>
        </p:nvSpPr>
        <p:spPr>
          <a:xfrm>
            <a:off x="6172200" y="4724400"/>
            <a:ext cx="1828800" cy="954107"/>
          </a:xfrm>
          <a:prstGeom prst="rect">
            <a:avLst/>
          </a:prstGeom>
          <a:noFill/>
        </p:spPr>
        <p:txBody>
          <a:bodyPr wrap="square" rtlCol="0">
            <a:spAutoFit/>
          </a:bodyPr>
          <a:lstStyle/>
          <a:p>
            <a:r>
              <a:rPr lang="en-US" sz="2800" dirty="0"/>
              <a:t>/ </a:t>
            </a:r>
            <a:r>
              <a:rPr lang="he-IL" sz="2800" dirty="0">
                <a:solidFill>
                  <a:srgbClr val="FF0000"/>
                </a:solidFill>
                <a:latin typeface="Arial"/>
              </a:rPr>
              <a:t>כ</a:t>
            </a:r>
            <a:r>
              <a:rPr lang="en-US" sz="2800" dirty="0" err="1">
                <a:latin typeface="Arial"/>
              </a:rPr>
              <a:t>n</a:t>
            </a:r>
            <a:r>
              <a:rPr lang="en-US" sz="2800" dirty="0" err="1">
                <a:latin typeface="Arabic Typesetting" pitchFamily="66" charset="-78"/>
                <a:cs typeface="Arabic Typesetting" pitchFamily="66" charset="-78"/>
              </a:rPr>
              <a:t>I</a:t>
            </a:r>
            <a:r>
              <a:rPr lang="en-US" sz="2800" dirty="0" err="1">
                <a:latin typeface="Arial"/>
              </a:rPr>
              <a:t>st</a:t>
            </a:r>
            <a:r>
              <a:rPr lang="en-US" sz="2800" dirty="0">
                <a:latin typeface="Arial"/>
              </a:rPr>
              <a:t> /</a:t>
            </a:r>
          </a:p>
          <a:p>
            <a:r>
              <a:rPr lang="en-US" sz="2800" dirty="0">
                <a:latin typeface="Arial"/>
              </a:rPr>
              <a:t>/ </a:t>
            </a:r>
            <a:r>
              <a:rPr lang="he-IL" sz="2800" dirty="0">
                <a:solidFill>
                  <a:srgbClr val="FF0000"/>
                </a:solidFill>
                <a:latin typeface="Arial"/>
              </a:rPr>
              <a:t>כ</a:t>
            </a:r>
            <a:r>
              <a:rPr lang="en-US" sz="2800" dirty="0" err="1">
                <a:latin typeface="Arial"/>
              </a:rPr>
              <a:t>n</a:t>
            </a:r>
            <a:r>
              <a:rPr lang="en-US" sz="2800" dirty="0" err="1">
                <a:latin typeface="Arial"/>
                <a:cs typeface="Arial"/>
              </a:rPr>
              <a:t>ə</a:t>
            </a:r>
            <a:r>
              <a:rPr lang="en-US" sz="2800" dirty="0">
                <a:latin typeface="Arial"/>
                <a:cs typeface="Arial"/>
              </a:rPr>
              <a:t> /</a:t>
            </a:r>
            <a:endParaRPr lang="en-US" sz="2800" dirty="0"/>
          </a:p>
        </p:txBody>
      </p:sp>
      <p:sp>
        <p:nvSpPr>
          <p:cNvPr id="13" name="عنصر نائب لرقم الشريحة 12"/>
          <p:cNvSpPr>
            <a:spLocks noGrp="1"/>
          </p:cNvSpPr>
          <p:nvPr>
            <p:ph type="sldNum" sz="quarter" idx="12"/>
          </p:nvPr>
        </p:nvSpPr>
        <p:spPr/>
        <p:txBody>
          <a:bodyPr/>
          <a:lstStyle/>
          <a:p>
            <a:fld id="{564988A1-40C7-4EB6-BD06-568C08E512F1}" type="slidenum">
              <a:rPr lang="en-US" smtClean="0"/>
              <a:pPr/>
              <a:t>7</a:t>
            </a:fld>
            <a:endParaRPr lang="en-US"/>
          </a:p>
        </p:txBody>
      </p:sp>
      <p:sp>
        <p:nvSpPr>
          <p:cNvPr id="12" name="مستطيل مستدير الزوايا 11">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1" presetClass="entr" presetSubtype="0" fill="hold" grpId="0" nodeType="click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slide(fromBottom)">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49" presetClass="entr" presetSubtype="0" decel="10000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 calcmode="lin" valueType="num">
                                      <p:cBhvr>
                                        <p:cTn id="43" dur="500" fill="hold"/>
                                        <p:tgtEl>
                                          <p:spTgt spid="10"/>
                                        </p:tgtEl>
                                        <p:attrNameLst>
                                          <p:attrName>style.rotation</p:attrName>
                                        </p:attrNameLst>
                                      </p:cBhvr>
                                      <p:tavLst>
                                        <p:tav tm="0">
                                          <p:val>
                                            <p:fltVal val="360"/>
                                          </p:val>
                                        </p:tav>
                                        <p:tav tm="100000">
                                          <p:val>
                                            <p:fltVal val="0"/>
                                          </p:val>
                                        </p:tav>
                                      </p:tavLst>
                                    </p:anim>
                                    <p:animEffect transition="in" filter="fade">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34"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from="(-#ppt_w/2)" to="(#ppt_x)" calcmode="lin" valueType="num">
                                      <p:cBhvr>
                                        <p:cTn id="49" dur="300" fill="hold">
                                          <p:stCondLst>
                                            <p:cond delay="0"/>
                                          </p:stCondLst>
                                        </p:cTn>
                                        <p:tgtEl>
                                          <p:spTgt spid="11"/>
                                        </p:tgtEl>
                                        <p:attrNameLst>
                                          <p:attrName>ppt_x</p:attrName>
                                        </p:attrNameLst>
                                      </p:cBhvr>
                                    </p:anim>
                                    <p:anim from="0" to="-1.0" calcmode="lin" valueType="num">
                                      <p:cBhvr>
                                        <p:cTn id="50" dur="100" decel="50000" autoRev="1" fill="hold">
                                          <p:stCondLst>
                                            <p:cond delay="300"/>
                                          </p:stCondLst>
                                        </p:cTn>
                                        <p:tgtEl>
                                          <p:spTgt spid="11"/>
                                        </p:tgtEl>
                                        <p:attrNameLst>
                                          <p:attrName>xshear</p:attrName>
                                        </p:attrNameLst>
                                      </p:cBhvr>
                                    </p:anim>
                                    <p:animScale>
                                      <p:cBhvr>
                                        <p:cTn id="51" dur="100" decel="100000" autoRev="1" fill="hold">
                                          <p:stCondLst>
                                            <p:cond delay="300"/>
                                          </p:stCondLst>
                                        </p:cTn>
                                        <p:tgtEl>
                                          <p:spTgt spid="11"/>
                                        </p:tgtEl>
                                      </p:cBhvr>
                                      <p:from x="100000" y="100000"/>
                                      <p:to x="80000" y="100000"/>
                                    </p:animScale>
                                    <p:anim by="(#ppt_h/3+#ppt_w*0.1)" calcmode="lin" valueType="num">
                                      <p:cBhvr additive="sum">
                                        <p:cTn id="52" dur="100" decel="100000" autoRev="1" fill="hold">
                                          <p:stCondLst>
                                            <p:cond delay="300"/>
                                          </p:stCondLst>
                                        </p:cTn>
                                        <p:tgtEl>
                                          <p:spTgt spid="11"/>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 grpId="0"/>
      <p:bldP spid="6" grpId="0"/>
      <p:bldP spid="7" grpId="0"/>
      <p:bldP spid="8"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28600" y="228600"/>
            <a:ext cx="2819400" cy="381000"/>
          </a:xfrm>
          <a:prstGeom prst="rect">
            <a:avLst/>
          </a:prstGeom>
          <a:noFill/>
        </p:spPr>
        <p:txBody>
          <a:bodyPr wrap="square" rtlCol="0">
            <a:spAutoFit/>
          </a:bodyPr>
          <a:lstStyle/>
          <a:p>
            <a:r>
              <a:rPr lang="en-US" dirty="0"/>
              <a:t>2. Articles and determiners</a:t>
            </a:r>
          </a:p>
        </p:txBody>
      </p:sp>
      <p:sp>
        <p:nvSpPr>
          <p:cNvPr id="12" name="مربع نص 11"/>
          <p:cNvSpPr txBox="1"/>
          <p:nvPr/>
        </p:nvSpPr>
        <p:spPr>
          <a:xfrm>
            <a:off x="228600" y="762000"/>
            <a:ext cx="2133600" cy="1384995"/>
          </a:xfrm>
          <a:prstGeom prst="rect">
            <a:avLst/>
          </a:prstGeom>
          <a:noFill/>
        </p:spPr>
        <p:txBody>
          <a:bodyPr wrap="square" rtlCol="0">
            <a:spAutoFit/>
          </a:bodyPr>
          <a:lstStyle/>
          <a:p>
            <a:pPr marL="342900" indent="-342900">
              <a:buAutoNum type="arabicPeriod"/>
            </a:pPr>
            <a:r>
              <a:rPr lang="en-US" sz="2800" dirty="0">
                <a:solidFill>
                  <a:srgbClr val="FF0000"/>
                </a:solidFill>
              </a:rPr>
              <a:t>The</a:t>
            </a:r>
            <a:r>
              <a:rPr lang="en-US" sz="2800" dirty="0"/>
              <a:t> sky</a:t>
            </a:r>
          </a:p>
          <a:p>
            <a:pPr marL="342900" indent="-342900">
              <a:buAutoNum type="arabicPeriod"/>
            </a:pPr>
            <a:r>
              <a:rPr lang="en-US" sz="2800" dirty="0">
                <a:solidFill>
                  <a:srgbClr val="FF0000"/>
                </a:solidFill>
              </a:rPr>
              <a:t>The</a:t>
            </a:r>
            <a:r>
              <a:rPr lang="en-US" sz="2800" dirty="0"/>
              <a:t> sun</a:t>
            </a:r>
          </a:p>
          <a:p>
            <a:pPr marL="342900" indent="-342900">
              <a:buAutoNum type="arabicPeriod"/>
            </a:pPr>
            <a:r>
              <a:rPr lang="en-US" sz="2800" dirty="0">
                <a:solidFill>
                  <a:srgbClr val="FF0000"/>
                </a:solidFill>
              </a:rPr>
              <a:t>The</a:t>
            </a:r>
            <a:r>
              <a:rPr lang="en-US" sz="2800" dirty="0"/>
              <a:t> moon</a:t>
            </a:r>
          </a:p>
        </p:txBody>
      </p:sp>
      <p:sp>
        <p:nvSpPr>
          <p:cNvPr id="13" name="مربع نص 12"/>
          <p:cNvSpPr txBox="1"/>
          <p:nvPr/>
        </p:nvSpPr>
        <p:spPr>
          <a:xfrm>
            <a:off x="152400" y="2286000"/>
            <a:ext cx="8153400" cy="523220"/>
          </a:xfrm>
          <a:prstGeom prst="rect">
            <a:avLst/>
          </a:prstGeom>
          <a:noFill/>
        </p:spPr>
        <p:txBody>
          <a:bodyPr wrap="square" rtlCol="0">
            <a:spAutoFit/>
          </a:bodyPr>
          <a:lstStyle/>
          <a:p>
            <a:pPr marL="342900" indent="-342900"/>
            <a:r>
              <a:rPr lang="en-US" sz="2800" dirty="0">
                <a:solidFill>
                  <a:srgbClr val="FF0000"/>
                </a:solidFill>
              </a:rPr>
              <a:t>4</a:t>
            </a:r>
            <a:r>
              <a:rPr lang="en-US" sz="2800" dirty="0">
                <a:solidFill>
                  <a:srgbClr val="002060"/>
                </a:solidFill>
              </a:rPr>
              <a:t>. Yesterday, I saw </a:t>
            </a:r>
            <a:r>
              <a:rPr lang="en-US" sz="2800" u="sng" dirty="0">
                <a:solidFill>
                  <a:srgbClr val="7030A0"/>
                </a:solidFill>
              </a:rPr>
              <a:t>a film</a:t>
            </a:r>
            <a:r>
              <a:rPr lang="en-US" sz="2800" dirty="0">
                <a:solidFill>
                  <a:srgbClr val="002060"/>
                </a:solidFill>
              </a:rPr>
              <a:t>. </a:t>
            </a:r>
            <a:r>
              <a:rPr lang="en-US" sz="2800" dirty="0">
                <a:solidFill>
                  <a:srgbClr val="FF0000"/>
                </a:solidFill>
              </a:rPr>
              <a:t>The</a:t>
            </a:r>
            <a:r>
              <a:rPr lang="en-US" sz="2800" dirty="0">
                <a:solidFill>
                  <a:srgbClr val="002060"/>
                </a:solidFill>
              </a:rPr>
              <a:t> </a:t>
            </a:r>
            <a:r>
              <a:rPr lang="en-US" sz="2800" u="sng" dirty="0">
                <a:solidFill>
                  <a:srgbClr val="7030A0"/>
                </a:solidFill>
              </a:rPr>
              <a:t>film</a:t>
            </a:r>
            <a:r>
              <a:rPr lang="en-US" sz="2800" dirty="0">
                <a:solidFill>
                  <a:srgbClr val="002060"/>
                </a:solidFill>
              </a:rPr>
              <a:t> was very interesting.</a:t>
            </a:r>
          </a:p>
        </p:txBody>
      </p:sp>
      <p:sp>
        <p:nvSpPr>
          <p:cNvPr id="5" name="مربع نص 4"/>
          <p:cNvSpPr txBox="1"/>
          <p:nvPr/>
        </p:nvSpPr>
        <p:spPr>
          <a:xfrm>
            <a:off x="228600" y="3276600"/>
            <a:ext cx="7162800" cy="523220"/>
          </a:xfrm>
          <a:prstGeom prst="rect">
            <a:avLst/>
          </a:prstGeom>
          <a:noFill/>
        </p:spPr>
        <p:txBody>
          <a:bodyPr wrap="square" rtlCol="0">
            <a:spAutoFit/>
          </a:bodyPr>
          <a:lstStyle/>
          <a:p>
            <a:r>
              <a:rPr lang="en-US" sz="2800" dirty="0">
                <a:solidFill>
                  <a:srgbClr val="FF0000"/>
                </a:solidFill>
              </a:rPr>
              <a:t>5</a:t>
            </a:r>
            <a:r>
              <a:rPr lang="en-US" sz="2800" dirty="0"/>
              <a:t>. I like </a:t>
            </a:r>
            <a:r>
              <a:rPr lang="en-US" sz="2800" dirty="0">
                <a:solidFill>
                  <a:srgbClr val="FF0000"/>
                </a:solidFill>
              </a:rPr>
              <a:t>the</a:t>
            </a:r>
            <a:r>
              <a:rPr lang="en-US" sz="2800" dirty="0"/>
              <a:t> restaurant </a:t>
            </a:r>
            <a:r>
              <a:rPr lang="en-US" sz="2800" u="sng" dirty="0">
                <a:solidFill>
                  <a:schemeClr val="accent1">
                    <a:lumMod val="75000"/>
                  </a:schemeClr>
                </a:solidFill>
              </a:rPr>
              <a:t>at the end of this street.</a:t>
            </a:r>
          </a:p>
        </p:txBody>
      </p:sp>
      <p:sp>
        <p:nvSpPr>
          <p:cNvPr id="6" name="مربع نص 5"/>
          <p:cNvSpPr txBox="1"/>
          <p:nvPr/>
        </p:nvSpPr>
        <p:spPr>
          <a:xfrm>
            <a:off x="304800" y="4191000"/>
            <a:ext cx="7162800" cy="523220"/>
          </a:xfrm>
          <a:prstGeom prst="rect">
            <a:avLst/>
          </a:prstGeom>
          <a:noFill/>
        </p:spPr>
        <p:txBody>
          <a:bodyPr wrap="square" rtlCol="0">
            <a:spAutoFit/>
          </a:bodyPr>
          <a:lstStyle/>
          <a:p>
            <a:r>
              <a:rPr lang="en-US" sz="2800" dirty="0">
                <a:solidFill>
                  <a:srgbClr val="FF0000"/>
                </a:solidFill>
              </a:rPr>
              <a:t>6</a:t>
            </a:r>
            <a:r>
              <a:rPr lang="en-US" sz="2800" dirty="0"/>
              <a:t>. Those are </a:t>
            </a:r>
            <a:r>
              <a:rPr lang="en-US" sz="2800" dirty="0">
                <a:solidFill>
                  <a:srgbClr val="FF0000"/>
                </a:solidFill>
              </a:rPr>
              <a:t>the</a:t>
            </a:r>
            <a:r>
              <a:rPr lang="en-US" sz="2800" dirty="0"/>
              <a:t> girls </a:t>
            </a:r>
            <a:r>
              <a:rPr lang="en-US" sz="2800" u="sng" dirty="0">
                <a:solidFill>
                  <a:srgbClr val="7030A0"/>
                </a:solidFill>
              </a:rPr>
              <a:t>I have met at school.</a:t>
            </a:r>
          </a:p>
        </p:txBody>
      </p:sp>
      <p:sp>
        <p:nvSpPr>
          <p:cNvPr id="8" name="عنصر نائب لرقم الشريحة 7"/>
          <p:cNvSpPr>
            <a:spLocks noGrp="1"/>
          </p:cNvSpPr>
          <p:nvPr>
            <p:ph type="sldNum" sz="quarter" idx="12"/>
          </p:nvPr>
        </p:nvSpPr>
        <p:spPr/>
        <p:txBody>
          <a:bodyPr/>
          <a:lstStyle/>
          <a:p>
            <a:fld id="{564988A1-40C7-4EB6-BD06-568C08E512F1}" type="slidenum">
              <a:rPr lang="en-US" smtClean="0"/>
              <a:pPr/>
              <a:t>8</a:t>
            </a:fld>
            <a:endParaRPr lang="en-US"/>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to="" calcmode="lin" valueType="num">
                                      <p:cBhvr>
                                        <p:cTn id="7" dur="1" fill="hold"/>
                                        <p:tgtEl>
                                          <p:spTgt spid="1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to="" calcmode="lin" valueType="num">
                                      <p:cBhvr>
                                        <p:cTn id="12" dur="1" fill="hold"/>
                                        <p:tgtEl>
                                          <p:spTgt spid="5"/>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to="" calcmode="lin" valueType="num">
                                      <p:cBhvr>
                                        <p:cTn id="17"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28600" y="228600"/>
            <a:ext cx="2819400" cy="381000"/>
          </a:xfrm>
          <a:prstGeom prst="rect">
            <a:avLst/>
          </a:prstGeom>
          <a:noFill/>
        </p:spPr>
        <p:txBody>
          <a:bodyPr wrap="square" rtlCol="0">
            <a:spAutoFit/>
          </a:bodyPr>
          <a:lstStyle/>
          <a:p>
            <a:r>
              <a:rPr lang="en-US" dirty="0"/>
              <a:t>2. Articles and determiners</a:t>
            </a:r>
          </a:p>
        </p:txBody>
      </p:sp>
      <p:sp>
        <p:nvSpPr>
          <p:cNvPr id="3" name="مربع نص 2"/>
          <p:cNvSpPr txBox="1"/>
          <p:nvPr/>
        </p:nvSpPr>
        <p:spPr>
          <a:xfrm>
            <a:off x="304800" y="762000"/>
            <a:ext cx="6477000" cy="954107"/>
          </a:xfrm>
          <a:prstGeom prst="rect">
            <a:avLst/>
          </a:prstGeom>
          <a:noFill/>
        </p:spPr>
        <p:txBody>
          <a:bodyPr wrap="square" rtlCol="0">
            <a:spAutoFit/>
          </a:bodyPr>
          <a:lstStyle/>
          <a:p>
            <a:r>
              <a:rPr lang="en-US" sz="2800" dirty="0"/>
              <a:t>1. </a:t>
            </a:r>
            <a:r>
              <a:rPr lang="en-US" sz="2800" dirty="0">
                <a:solidFill>
                  <a:srgbClr val="FF0000"/>
                </a:solidFill>
              </a:rPr>
              <a:t>This </a:t>
            </a:r>
            <a:r>
              <a:rPr lang="en-US" sz="2800" dirty="0">
                <a:solidFill>
                  <a:srgbClr val="00B050"/>
                </a:solidFill>
              </a:rPr>
              <a:t>is</a:t>
            </a:r>
            <a:r>
              <a:rPr lang="en-US" sz="2800" dirty="0"/>
              <a:t> my </a:t>
            </a:r>
            <a:r>
              <a:rPr lang="en-US" sz="2800" u="sng" dirty="0">
                <a:solidFill>
                  <a:schemeClr val="accent1">
                    <a:lumMod val="75000"/>
                  </a:schemeClr>
                </a:solidFill>
              </a:rPr>
              <a:t>book</a:t>
            </a:r>
            <a:r>
              <a:rPr lang="en-US" sz="2800" dirty="0"/>
              <a:t>. That’s why it’s </a:t>
            </a:r>
            <a:r>
              <a:rPr lang="en-US" sz="2800" u="sng" dirty="0">
                <a:solidFill>
                  <a:schemeClr val="accent1">
                    <a:lumMod val="75000"/>
                  </a:schemeClr>
                </a:solidFill>
              </a:rPr>
              <a:t>with me.</a:t>
            </a:r>
            <a:endParaRPr lang="en-US" sz="2800" dirty="0">
              <a:solidFill>
                <a:schemeClr val="accent1">
                  <a:lumMod val="75000"/>
                </a:schemeClr>
              </a:solidFill>
            </a:endParaRPr>
          </a:p>
          <a:p>
            <a:r>
              <a:rPr lang="en-US" sz="2800" dirty="0">
                <a:solidFill>
                  <a:schemeClr val="accent1">
                    <a:lumMod val="50000"/>
                  </a:schemeClr>
                </a:solidFill>
              </a:rPr>
              <a:t>2. </a:t>
            </a:r>
            <a:r>
              <a:rPr lang="en-US" sz="2800" dirty="0">
                <a:solidFill>
                  <a:srgbClr val="FF0000"/>
                </a:solidFill>
              </a:rPr>
              <a:t>That</a:t>
            </a:r>
            <a:r>
              <a:rPr lang="en-US" sz="2800" dirty="0">
                <a:solidFill>
                  <a:schemeClr val="accent1">
                    <a:lumMod val="50000"/>
                  </a:schemeClr>
                </a:solidFill>
              </a:rPr>
              <a:t> </a:t>
            </a:r>
            <a:r>
              <a:rPr lang="en-US" sz="2800" u="sng" dirty="0">
                <a:solidFill>
                  <a:schemeClr val="accent1">
                    <a:lumMod val="75000"/>
                  </a:schemeClr>
                </a:solidFill>
              </a:rPr>
              <a:t>book</a:t>
            </a:r>
            <a:r>
              <a:rPr lang="en-US" sz="2800" dirty="0">
                <a:solidFill>
                  <a:schemeClr val="accent1">
                    <a:lumMod val="50000"/>
                  </a:schemeClr>
                </a:solidFill>
              </a:rPr>
              <a:t> </a:t>
            </a:r>
            <a:r>
              <a:rPr lang="en-US" sz="2800" u="sng" dirty="0">
                <a:solidFill>
                  <a:schemeClr val="accent1">
                    <a:lumMod val="75000"/>
                  </a:schemeClr>
                </a:solidFill>
              </a:rPr>
              <a:t>over there</a:t>
            </a:r>
            <a:r>
              <a:rPr lang="en-US" sz="2800" dirty="0">
                <a:solidFill>
                  <a:schemeClr val="accent1">
                    <a:lumMod val="50000"/>
                  </a:schemeClr>
                </a:solidFill>
              </a:rPr>
              <a:t> </a:t>
            </a:r>
            <a:r>
              <a:rPr lang="en-US" sz="2800" dirty="0">
                <a:solidFill>
                  <a:srgbClr val="00B050"/>
                </a:solidFill>
              </a:rPr>
              <a:t>is</a:t>
            </a:r>
            <a:r>
              <a:rPr lang="en-US" sz="2800" dirty="0">
                <a:solidFill>
                  <a:schemeClr val="accent1">
                    <a:lumMod val="50000"/>
                  </a:schemeClr>
                </a:solidFill>
              </a:rPr>
              <a:t> yours.</a:t>
            </a:r>
          </a:p>
        </p:txBody>
      </p:sp>
      <p:sp>
        <p:nvSpPr>
          <p:cNvPr id="6" name="مربع نص 5"/>
          <p:cNvSpPr txBox="1"/>
          <p:nvPr/>
        </p:nvSpPr>
        <p:spPr>
          <a:xfrm>
            <a:off x="304800" y="3048000"/>
            <a:ext cx="7848600" cy="954107"/>
          </a:xfrm>
          <a:prstGeom prst="rect">
            <a:avLst/>
          </a:prstGeom>
          <a:noFill/>
        </p:spPr>
        <p:txBody>
          <a:bodyPr wrap="square" rtlCol="0">
            <a:spAutoFit/>
          </a:bodyPr>
          <a:lstStyle/>
          <a:p>
            <a:r>
              <a:rPr lang="en-US" sz="2800" dirty="0"/>
              <a:t>3. </a:t>
            </a:r>
            <a:r>
              <a:rPr lang="en-US" sz="2800" dirty="0">
                <a:solidFill>
                  <a:srgbClr val="FF0000"/>
                </a:solidFill>
              </a:rPr>
              <a:t>These </a:t>
            </a:r>
            <a:r>
              <a:rPr lang="en-US" sz="2800" dirty="0"/>
              <a:t>are my </a:t>
            </a:r>
            <a:r>
              <a:rPr lang="en-US" sz="2800" u="sng" dirty="0">
                <a:solidFill>
                  <a:schemeClr val="accent1">
                    <a:lumMod val="75000"/>
                  </a:schemeClr>
                </a:solidFill>
              </a:rPr>
              <a:t>book</a:t>
            </a:r>
            <a:r>
              <a:rPr lang="en-US" sz="2800" u="sng" dirty="0">
                <a:solidFill>
                  <a:srgbClr val="FF0000"/>
                </a:solidFill>
              </a:rPr>
              <a:t>s</a:t>
            </a:r>
            <a:r>
              <a:rPr lang="en-US" sz="2800" dirty="0"/>
              <a:t>. That’s why they’re </a:t>
            </a:r>
            <a:r>
              <a:rPr lang="en-US" sz="2800" u="sng" dirty="0">
                <a:solidFill>
                  <a:schemeClr val="accent1">
                    <a:lumMod val="75000"/>
                  </a:schemeClr>
                </a:solidFill>
              </a:rPr>
              <a:t>with me.</a:t>
            </a:r>
            <a:endParaRPr lang="en-US" sz="2800" dirty="0">
              <a:solidFill>
                <a:schemeClr val="accent1">
                  <a:lumMod val="75000"/>
                </a:schemeClr>
              </a:solidFill>
            </a:endParaRPr>
          </a:p>
          <a:p>
            <a:r>
              <a:rPr lang="en-US" sz="2800" dirty="0">
                <a:solidFill>
                  <a:schemeClr val="accent1">
                    <a:lumMod val="50000"/>
                  </a:schemeClr>
                </a:solidFill>
              </a:rPr>
              <a:t>4. </a:t>
            </a:r>
            <a:r>
              <a:rPr lang="en-US" sz="2800" dirty="0">
                <a:solidFill>
                  <a:srgbClr val="FF0000"/>
                </a:solidFill>
              </a:rPr>
              <a:t>Those</a:t>
            </a:r>
            <a:r>
              <a:rPr lang="en-US" sz="2800" dirty="0">
                <a:solidFill>
                  <a:schemeClr val="accent1">
                    <a:lumMod val="50000"/>
                  </a:schemeClr>
                </a:solidFill>
              </a:rPr>
              <a:t> </a:t>
            </a:r>
            <a:r>
              <a:rPr lang="en-US" sz="2800" u="sng" dirty="0">
                <a:solidFill>
                  <a:schemeClr val="accent1">
                    <a:lumMod val="75000"/>
                  </a:schemeClr>
                </a:solidFill>
              </a:rPr>
              <a:t>book</a:t>
            </a:r>
            <a:r>
              <a:rPr lang="en-US" sz="2800" u="sng" dirty="0">
                <a:solidFill>
                  <a:srgbClr val="FF0000"/>
                </a:solidFill>
              </a:rPr>
              <a:t>s</a:t>
            </a:r>
            <a:r>
              <a:rPr lang="en-US" sz="2800" dirty="0">
                <a:solidFill>
                  <a:schemeClr val="accent1">
                    <a:lumMod val="50000"/>
                  </a:schemeClr>
                </a:solidFill>
              </a:rPr>
              <a:t> </a:t>
            </a:r>
            <a:r>
              <a:rPr lang="en-US" sz="2800" u="sng" dirty="0">
                <a:solidFill>
                  <a:schemeClr val="accent1">
                    <a:lumMod val="75000"/>
                  </a:schemeClr>
                </a:solidFill>
              </a:rPr>
              <a:t>over there</a:t>
            </a:r>
            <a:r>
              <a:rPr lang="en-US" sz="2800" dirty="0">
                <a:solidFill>
                  <a:schemeClr val="accent1">
                    <a:lumMod val="50000"/>
                  </a:schemeClr>
                </a:solidFill>
              </a:rPr>
              <a:t> </a:t>
            </a:r>
            <a:r>
              <a:rPr lang="en-US" sz="2800" dirty="0">
                <a:solidFill>
                  <a:srgbClr val="00B050"/>
                </a:solidFill>
              </a:rPr>
              <a:t>are</a:t>
            </a:r>
            <a:r>
              <a:rPr lang="en-US" sz="2800" dirty="0">
                <a:solidFill>
                  <a:schemeClr val="accent1">
                    <a:lumMod val="50000"/>
                  </a:schemeClr>
                </a:solidFill>
              </a:rPr>
              <a:t> yours.</a:t>
            </a:r>
          </a:p>
        </p:txBody>
      </p:sp>
      <p:grpSp>
        <p:nvGrpSpPr>
          <p:cNvPr id="11" name="مجموعة 10"/>
          <p:cNvGrpSpPr/>
          <p:nvPr/>
        </p:nvGrpSpPr>
        <p:grpSpPr>
          <a:xfrm>
            <a:off x="7162800" y="452438"/>
            <a:ext cx="685800" cy="766762"/>
            <a:chOff x="7162800" y="452438"/>
            <a:chExt cx="685800" cy="766762"/>
          </a:xfrm>
        </p:grpSpPr>
        <p:pic>
          <p:nvPicPr>
            <p:cNvPr id="19458" name="Picture 2" descr="Hand points 2 Animation"/>
            <p:cNvPicPr>
              <a:picLocks noChangeAspect="1" noChangeArrowheads="1" noCrop="1"/>
            </p:cNvPicPr>
            <p:nvPr/>
          </p:nvPicPr>
          <p:blipFill>
            <a:blip r:embed="rId2"/>
            <a:srcRect/>
            <a:stretch>
              <a:fillRect/>
            </a:stretch>
          </p:blipFill>
          <p:spPr bwMode="auto">
            <a:xfrm rot="5400000">
              <a:off x="7162800" y="609600"/>
              <a:ext cx="552450" cy="238125"/>
            </a:xfrm>
            <a:prstGeom prst="rect">
              <a:avLst/>
            </a:prstGeom>
            <a:noFill/>
          </p:spPr>
        </p:pic>
        <p:sp>
          <p:nvSpPr>
            <p:cNvPr id="7" name="مستطيل مستدير الزوايا 6"/>
            <p:cNvSpPr/>
            <p:nvPr/>
          </p:nvSpPr>
          <p:spPr>
            <a:xfrm>
              <a:off x="7162800" y="1066800"/>
              <a:ext cx="685800"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مجموعة 12"/>
          <p:cNvGrpSpPr/>
          <p:nvPr/>
        </p:nvGrpSpPr>
        <p:grpSpPr>
          <a:xfrm>
            <a:off x="5791200" y="1371600"/>
            <a:ext cx="2514600" cy="381000"/>
            <a:chOff x="5791200" y="1371600"/>
            <a:chExt cx="2514600" cy="381000"/>
          </a:xfrm>
        </p:grpSpPr>
        <p:sp>
          <p:nvSpPr>
            <p:cNvPr id="8" name="شكل بيضاوي 7"/>
            <p:cNvSpPr/>
            <p:nvPr/>
          </p:nvSpPr>
          <p:spPr>
            <a:xfrm>
              <a:off x="8001000" y="1447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مجموعة 11"/>
            <p:cNvGrpSpPr/>
            <p:nvPr/>
          </p:nvGrpSpPr>
          <p:grpSpPr>
            <a:xfrm>
              <a:off x="5791200" y="1371600"/>
              <a:ext cx="2057400" cy="361188"/>
              <a:chOff x="5791200" y="1371600"/>
              <a:chExt cx="2057400" cy="361188"/>
            </a:xfrm>
          </p:grpSpPr>
          <p:pic>
            <p:nvPicPr>
              <p:cNvPr id="4" name="صورة 3" descr="POINTRT.WMF"/>
              <p:cNvPicPr>
                <a:picLocks noChangeAspect="1"/>
              </p:cNvPicPr>
              <p:nvPr/>
            </p:nvPicPr>
            <p:blipFill>
              <a:blip r:embed="rId3"/>
              <a:stretch>
                <a:fillRect/>
              </a:stretch>
            </p:blipFill>
            <p:spPr>
              <a:xfrm>
                <a:off x="5791200" y="1371600"/>
                <a:ext cx="831190" cy="361188"/>
              </a:xfrm>
              <a:prstGeom prst="rect">
                <a:avLst/>
              </a:prstGeom>
            </p:spPr>
          </p:pic>
          <p:cxnSp>
            <p:nvCxnSpPr>
              <p:cNvPr id="10" name="رابط كسهم مستقيم 9"/>
              <p:cNvCxnSpPr/>
              <p:nvPr/>
            </p:nvCxnSpPr>
            <p:spPr>
              <a:xfrm>
                <a:off x="6705600" y="1447800"/>
                <a:ext cx="1143000" cy="152400"/>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grpSp>
      </p:grpSp>
      <p:sp>
        <p:nvSpPr>
          <p:cNvPr id="15" name="عنصر نائب لرقم الشريحة 14"/>
          <p:cNvSpPr>
            <a:spLocks noGrp="1"/>
          </p:cNvSpPr>
          <p:nvPr>
            <p:ph type="sldNum" sz="quarter" idx="12"/>
          </p:nvPr>
        </p:nvSpPr>
        <p:spPr/>
        <p:txBody>
          <a:bodyPr/>
          <a:lstStyle/>
          <a:p>
            <a:fld id="{564988A1-40C7-4EB6-BD06-568C08E512F1}" type="slidenum">
              <a:rPr lang="en-US" smtClean="0"/>
              <a:pPr/>
              <a:t>9</a:t>
            </a:fld>
            <a:endParaRPr lang="en-US"/>
          </a:p>
        </p:txBody>
      </p:sp>
      <p:sp>
        <p:nvSpPr>
          <p:cNvPr id="14" name="مستطيل مستدير الزوايا 13">
            <a:hlinkClick r:id="rId4"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to="" calcmode="lin" valueType="num">
                                      <p:cBhvr>
                                        <p:cTn id="12" dur="1" fill="hold"/>
                                        <p:tgtEl>
                                          <p:spTgt spid="13"/>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to="" calcmode="lin" valueType="num">
                                      <p:cBhvr>
                                        <p:cTn id="17"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28600" y="228600"/>
            <a:ext cx="2819400" cy="381000"/>
          </a:xfrm>
          <a:prstGeom prst="rect">
            <a:avLst/>
          </a:prstGeom>
          <a:noFill/>
        </p:spPr>
        <p:txBody>
          <a:bodyPr wrap="square" rtlCol="0">
            <a:spAutoFit/>
          </a:bodyPr>
          <a:lstStyle/>
          <a:p>
            <a:r>
              <a:rPr lang="en-US" dirty="0"/>
              <a:t>2. Articles and determiners</a:t>
            </a:r>
          </a:p>
        </p:txBody>
      </p:sp>
      <p:sp>
        <p:nvSpPr>
          <p:cNvPr id="7" name="مربع نص 6"/>
          <p:cNvSpPr txBox="1"/>
          <p:nvPr/>
        </p:nvSpPr>
        <p:spPr>
          <a:xfrm>
            <a:off x="381000" y="990600"/>
            <a:ext cx="5715000" cy="954107"/>
          </a:xfrm>
          <a:prstGeom prst="rect">
            <a:avLst/>
          </a:prstGeom>
          <a:noFill/>
        </p:spPr>
        <p:txBody>
          <a:bodyPr wrap="square" rtlCol="0">
            <a:spAutoFit/>
          </a:bodyPr>
          <a:lstStyle/>
          <a:p>
            <a:pPr marL="342900" indent="-342900">
              <a:buAutoNum type="arabicPeriod"/>
            </a:pPr>
            <a:r>
              <a:rPr lang="en-US" sz="2800" dirty="0"/>
              <a:t>Would you like </a:t>
            </a:r>
            <a:r>
              <a:rPr lang="en-US" sz="2800" dirty="0">
                <a:solidFill>
                  <a:srgbClr val="FF0000"/>
                </a:solidFill>
              </a:rPr>
              <a:t>another</a:t>
            </a:r>
            <a:r>
              <a:rPr lang="en-US" sz="2800" dirty="0"/>
              <a:t> </a:t>
            </a:r>
            <a:r>
              <a:rPr lang="en-US" sz="2800" dirty="0">
                <a:solidFill>
                  <a:schemeClr val="tx2">
                    <a:lumMod val="60000"/>
                    <a:lumOff val="40000"/>
                  </a:schemeClr>
                </a:solidFill>
              </a:rPr>
              <a:t>cup</a:t>
            </a:r>
            <a:r>
              <a:rPr lang="en-US" sz="2800" dirty="0"/>
              <a:t> of tea?</a:t>
            </a:r>
          </a:p>
          <a:p>
            <a:pPr marL="342900" indent="-342900">
              <a:buAutoNum type="arabicPeriod"/>
            </a:pPr>
            <a:r>
              <a:rPr lang="en-US" sz="2800" dirty="0"/>
              <a:t>There is </a:t>
            </a:r>
            <a:r>
              <a:rPr lang="en-US" sz="2800" dirty="0">
                <a:solidFill>
                  <a:srgbClr val="FF0000"/>
                </a:solidFill>
              </a:rPr>
              <a:t>another</a:t>
            </a:r>
            <a:r>
              <a:rPr lang="en-US" sz="2800" dirty="0"/>
              <a:t> </a:t>
            </a:r>
            <a:r>
              <a:rPr lang="en-US" sz="2800" dirty="0">
                <a:solidFill>
                  <a:schemeClr val="tx2">
                    <a:lumMod val="60000"/>
                    <a:lumOff val="40000"/>
                  </a:schemeClr>
                </a:solidFill>
              </a:rPr>
              <a:t>girl</a:t>
            </a:r>
            <a:r>
              <a:rPr lang="en-US" sz="2800" dirty="0"/>
              <a:t> in the class.</a:t>
            </a:r>
          </a:p>
        </p:txBody>
      </p:sp>
      <p:sp>
        <p:nvSpPr>
          <p:cNvPr id="8" name="مربع نص 7"/>
          <p:cNvSpPr txBox="1"/>
          <p:nvPr/>
        </p:nvSpPr>
        <p:spPr>
          <a:xfrm>
            <a:off x="304800" y="1981200"/>
            <a:ext cx="7772400" cy="35394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r>
              <a:rPr lang="en-US" sz="2800" dirty="0"/>
              <a:t>3. There are two girls in the class. One of them is </a:t>
            </a:r>
            <a:r>
              <a:rPr lang="en-US" sz="2800" dirty="0" err="1"/>
              <a:t>Amna</a:t>
            </a:r>
            <a:r>
              <a:rPr lang="en-US" sz="2800" dirty="0"/>
              <a:t> but I don’t know </a:t>
            </a:r>
            <a:r>
              <a:rPr lang="en-US" sz="2800" dirty="0">
                <a:solidFill>
                  <a:srgbClr val="FF0000"/>
                </a:solidFill>
              </a:rPr>
              <a:t>the other </a:t>
            </a:r>
            <a:r>
              <a:rPr lang="en-US" sz="2800" dirty="0">
                <a:solidFill>
                  <a:schemeClr val="accent1">
                    <a:lumMod val="75000"/>
                  </a:schemeClr>
                </a:solidFill>
              </a:rPr>
              <a:t>girl</a:t>
            </a:r>
            <a:r>
              <a:rPr lang="en-US" sz="2800" dirty="0"/>
              <a:t>. </a:t>
            </a:r>
          </a:p>
          <a:p>
            <a:pPr marL="342900" indent="-342900"/>
            <a:endParaRPr lang="en-US" sz="2800" dirty="0"/>
          </a:p>
          <a:p>
            <a:pPr marL="342900" indent="-342900"/>
            <a:r>
              <a:rPr lang="en-US" sz="2800" dirty="0"/>
              <a:t>4. They have five cars. They will sell one car and they will use </a:t>
            </a:r>
            <a:r>
              <a:rPr lang="en-US" sz="2800" dirty="0">
                <a:solidFill>
                  <a:srgbClr val="FF0000"/>
                </a:solidFill>
              </a:rPr>
              <a:t>the other </a:t>
            </a:r>
            <a:r>
              <a:rPr lang="en-US" sz="2800" dirty="0">
                <a:solidFill>
                  <a:srgbClr val="7030A0"/>
                </a:solidFill>
              </a:rPr>
              <a:t>cars.</a:t>
            </a:r>
          </a:p>
          <a:p>
            <a:pPr marL="342900" indent="-342900"/>
            <a:endParaRPr lang="en-US" sz="2800" dirty="0">
              <a:solidFill>
                <a:srgbClr val="002060"/>
              </a:solidFill>
            </a:endParaRPr>
          </a:p>
          <a:p>
            <a:pPr marL="342900" indent="-342900"/>
            <a:r>
              <a:rPr lang="en-US" sz="2800" dirty="0"/>
              <a:t>5. If you don’t like this colour. I have </a:t>
            </a:r>
            <a:r>
              <a:rPr lang="en-US" sz="2800" dirty="0">
                <a:solidFill>
                  <a:srgbClr val="FF0000"/>
                </a:solidFill>
              </a:rPr>
              <a:t>some other </a:t>
            </a:r>
            <a:r>
              <a:rPr lang="en-US" sz="2800" dirty="0">
                <a:solidFill>
                  <a:srgbClr val="7030A0"/>
                </a:solidFill>
              </a:rPr>
              <a:t>colour</a:t>
            </a:r>
            <a:r>
              <a:rPr lang="en-US" sz="2800" dirty="0">
                <a:solidFill>
                  <a:srgbClr val="FF0000"/>
                </a:solidFill>
              </a:rPr>
              <a:t>s</a:t>
            </a:r>
            <a:r>
              <a:rPr lang="en-US" sz="2800" dirty="0">
                <a:solidFill>
                  <a:srgbClr val="7030A0"/>
                </a:solidFill>
              </a:rPr>
              <a:t>.</a:t>
            </a:r>
          </a:p>
        </p:txBody>
      </p:sp>
      <p:sp>
        <p:nvSpPr>
          <p:cNvPr id="9" name="مربع نص 8"/>
          <p:cNvSpPr txBox="1"/>
          <p:nvPr/>
        </p:nvSpPr>
        <p:spPr>
          <a:xfrm>
            <a:off x="304800" y="5638800"/>
            <a:ext cx="7924800" cy="954107"/>
          </a:xfrm>
          <a:prstGeom prst="rect">
            <a:avLst/>
          </a:prstGeom>
          <a:noFill/>
        </p:spPr>
        <p:txBody>
          <a:bodyPr wrap="square" rtlCol="0">
            <a:spAutoFit/>
          </a:bodyPr>
          <a:lstStyle/>
          <a:p>
            <a:pPr marL="342900" indent="-342900"/>
            <a:r>
              <a:rPr lang="en-US" sz="2800" dirty="0"/>
              <a:t>6. Some people like fruits. </a:t>
            </a:r>
            <a:r>
              <a:rPr lang="en-US" sz="2800" dirty="0">
                <a:solidFill>
                  <a:srgbClr val="FF0000"/>
                </a:solidFill>
              </a:rPr>
              <a:t>Others</a:t>
            </a:r>
            <a:r>
              <a:rPr lang="en-US" sz="2800" dirty="0"/>
              <a:t> don’t like them.</a:t>
            </a:r>
          </a:p>
          <a:p>
            <a:pPr marL="342900" indent="-342900"/>
            <a:r>
              <a:rPr lang="en-US" sz="2800" dirty="0"/>
              <a:t>7. I know one of them. I don’t know </a:t>
            </a:r>
            <a:r>
              <a:rPr lang="en-US" sz="2800" dirty="0">
                <a:solidFill>
                  <a:srgbClr val="FF0000"/>
                </a:solidFill>
              </a:rPr>
              <a:t>the others</a:t>
            </a:r>
            <a:r>
              <a:rPr lang="en-US" sz="2800" dirty="0"/>
              <a:t>.</a:t>
            </a:r>
          </a:p>
        </p:txBody>
      </p:sp>
      <p:sp>
        <p:nvSpPr>
          <p:cNvPr id="10" name="عنصر نائب لرقم الشريحة 9"/>
          <p:cNvSpPr>
            <a:spLocks noGrp="1"/>
          </p:cNvSpPr>
          <p:nvPr>
            <p:ph type="sldNum" sz="quarter" idx="12"/>
          </p:nvPr>
        </p:nvSpPr>
        <p:spPr/>
        <p:txBody>
          <a:bodyPr/>
          <a:lstStyle/>
          <a:p>
            <a:fld id="{564988A1-40C7-4EB6-BD06-568C08E512F1}" type="slidenum">
              <a:rPr lang="en-US" smtClean="0"/>
              <a:pPr/>
              <a:t>10</a:t>
            </a:fld>
            <a:endParaRPr lang="en-US"/>
          </a:p>
        </p:txBody>
      </p:sp>
      <p:sp>
        <p:nvSpPr>
          <p:cNvPr id="11" name="مستطيل مستدير الزوايا 10">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1" fill="hold"/>
                                        <p:tgtEl>
                                          <p:spTgt spid="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to="" calcmode="lin" valueType="num">
                                      <p:cBhvr>
                                        <p:cTn id="12"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28600" y="228600"/>
            <a:ext cx="2819400" cy="381000"/>
          </a:xfrm>
          <a:prstGeom prst="rect">
            <a:avLst/>
          </a:prstGeom>
          <a:noFill/>
        </p:spPr>
        <p:txBody>
          <a:bodyPr wrap="square" rtlCol="0">
            <a:spAutoFit/>
          </a:bodyPr>
          <a:lstStyle/>
          <a:p>
            <a:r>
              <a:rPr lang="en-US" dirty="0"/>
              <a:t>2. Articles and determiners</a:t>
            </a:r>
          </a:p>
        </p:txBody>
      </p:sp>
      <p:sp>
        <p:nvSpPr>
          <p:cNvPr id="6" name="مربع نص 5"/>
          <p:cNvSpPr txBox="1"/>
          <p:nvPr/>
        </p:nvSpPr>
        <p:spPr>
          <a:xfrm>
            <a:off x="304800" y="838200"/>
            <a:ext cx="990600" cy="5693866"/>
          </a:xfrm>
          <a:prstGeom prst="rect">
            <a:avLst/>
          </a:prstGeom>
          <a:noFill/>
        </p:spPr>
        <p:txBody>
          <a:bodyPr wrap="square" rtlCol="0">
            <a:spAutoFit/>
          </a:bodyPr>
          <a:lstStyle/>
          <a:p>
            <a:r>
              <a:rPr lang="en-US" sz="2800" dirty="0"/>
              <a:t>I </a:t>
            </a:r>
          </a:p>
          <a:p>
            <a:endParaRPr lang="en-US" sz="2800" dirty="0"/>
          </a:p>
          <a:p>
            <a:r>
              <a:rPr lang="en-US" sz="2800" dirty="0"/>
              <a:t>He</a:t>
            </a:r>
          </a:p>
          <a:p>
            <a:endParaRPr lang="en-US" sz="2800" dirty="0"/>
          </a:p>
          <a:p>
            <a:r>
              <a:rPr lang="en-US" sz="2800" dirty="0"/>
              <a:t>She</a:t>
            </a:r>
          </a:p>
          <a:p>
            <a:endParaRPr lang="en-US" sz="2800" dirty="0"/>
          </a:p>
          <a:p>
            <a:r>
              <a:rPr lang="en-US" sz="2800" dirty="0"/>
              <a:t>It</a:t>
            </a:r>
          </a:p>
          <a:p>
            <a:endParaRPr lang="en-US" sz="2800" dirty="0"/>
          </a:p>
          <a:p>
            <a:r>
              <a:rPr lang="en-US" sz="2800" dirty="0"/>
              <a:t>You</a:t>
            </a:r>
          </a:p>
          <a:p>
            <a:endParaRPr lang="en-US" sz="2800" dirty="0"/>
          </a:p>
          <a:p>
            <a:r>
              <a:rPr lang="en-US" sz="2800" dirty="0"/>
              <a:t>They</a:t>
            </a:r>
          </a:p>
          <a:p>
            <a:endParaRPr lang="en-US" sz="2800" dirty="0"/>
          </a:p>
          <a:p>
            <a:r>
              <a:rPr lang="en-US" sz="2800" dirty="0"/>
              <a:t>We</a:t>
            </a:r>
          </a:p>
        </p:txBody>
      </p:sp>
      <p:sp>
        <p:nvSpPr>
          <p:cNvPr id="10" name="مربع نص 9"/>
          <p:cNvSpPr txBox="1"/>
          <p:nvPr/>
        </p:nvSpPr>
        <p:spPr>
          <a:xfrm>
            <a:off x="1295400" y="914400"/>
            <a:ext cx="4572000" cy="523220"/>
          </a:xfrm>
          <a:prstGeom prst="rect">
            <a:avLst/>
          </a:prstGeom>
          <a:noFill/>
        </p:spPr>
        <p:txBody>
          <a:bodyPr wrap="square" rtlCol="0">
            <a:spAutoFit/>
          </a:bodyPr>
          <a:lstStyle/>
          <a:p>
            <a:r>
              <a:rPr lang="en-US" sz="2800" dirty="0">
                <a:solidFill>
                  <a:srgbClr val="FF0000"/>
                </a:solidFill>
              </a:rPr>
              <a:t>I</a:t>
            </a:r>
            <a:r>
              <a:rPr lang="en-US" sz="2800" dirty="0"/>
              <a:t> go to work by </a:t>
            </a:r>
            <a:r>
              <a:rPr lang="en-US" sz="2800" dirty="0">
                <a:solidFill>
                  <a:srgbClr val="FF0000"/>
                </a:solidFill>
              </a:rPr>
              <a:t>my</a:t>
            </a:r>
            <a:r>
              <a:rPr lang="en-US" sz="2800" dirty="0"/>
              <a:t> own car.</a:t>
            </a:r>
          </a:p>
        </p:txBody>
      </p:sp>
      <p:sp>
        <p:nvSpPr>
          <p:cNvPr id="11" name="مربع نص 10"/>
          <p:cNvSpPr txBox="1"/>
          <p:nvPr/>
        </p:nvSpPr>
        <p:spPr>
          <a:xfrm>
            <a:off x="1371600" y="1676400"/>
            <a:ext cx="5257800" cy="523220"/>
          </a:xfrm>
          <a:prstGeom prst="rect">
            <a:avLst/>
          </a:prstGeom>
          <a:noFill/>
        </p:spPr>
        <p:txBody>
          <a:bodyPr wrap="square" rtlCol="0">
            <a:spAutoFit/>
          </a:bodyPr>
          <a:lstStyle/>
          <a:p>
            <a:r>
              <a:rPr lang="en-US" sz="2800" dirty="0">
                <a:solidFill>
                  <a:srgbClr val="FF0000"/>
                </a:solidFill>
              </a:rPr>
              <a:t>He</a:t>
            </a:r>
            <a:r>
              <a:rPr lang="en-US" sz="2800" dirty="0"/>
              <a:t> goes to work by </a:t>
            </a:r>
            <a:r>
              <a:rPr lang="en-US" sz="2800" dirty="0">
                <a:solidFill>
                  <a:srgbClr val="FF0000"/>
                </a:solidFill>
              </a:rPr>
              <a:t>his</a:t>
            </a:r>
            <a:r>
              <a:rPr lang="en-US" sz="2800" dirty="0"/>
              <a:t> own car.</a:t>
            </a:r>
          </a:p>
        </p:txBody>
      </p:sp>
      <p:sp>
        <p:nvSpPr>
          <p:cNvPr id="12" name="مربع نص 11"/>
          <p:cNvSpPr txBox="1"/>
          <p:nvPr/>
        </p:nvSpPr>
        <p:spPr>
          <a:xfrm>
            <a:off x="1328384" y="2438400"/>
            <a:ext cx="5257800" cy="523220"/>
          </a:xfrm>
          <a:prstGeom prst="rect">
            <a:avLst/>
          </a:prstGeom>
          <a:noFill/>
        </p:spPr>
        <p:txBody>
          <a:bodyPr wrap="square" rtlCol="0">
            <a:spAutoFit/>
          </a:bodyPr>
          <a:lstStyle/>
          <a:p>
            <a:r>
              <a:rPr lang="en-US" sz="2800" dirty="0">
                <a:solidFill>
                  <a:srgbClr val="FF0000"/>
                </a:solidFill>
              </a:rPr>
              <a:t>She</a:t>
            </a:r>
            <a:r>
              <a:rPr lang="en-US" sz="2800" dirty="0"/>
              <a:t> goes to work by </a:t>
            </a:r>
            <a:r>
              <a:rPr lang="en-US" sz="2800" dirty="0">
                <a:solidFill>
                  <a:srgbClr val="FF0000"/>
                </a:solidFill>
              </a:rPr>
              <a:t>her</a:t>
            </a:r>
            <a:r>
              <a:rPr lang="en-US" sz="2800" dirty="0"/>
              <a:t> own car.</a:t>
            </a:r>
          </a:p>
        </p:txBody>
      </p:sp>
      <p:sp>
        <p:nvSpPr>
          <p:cNvPr id="13" name="مربع نص 12"/>
          <p:cNvSpPr txBox="1"/>
          <p:nvPr/>
        </p:nvSpPr>
        <p:spPr>
          <a:xfrm>
            <a:off x="1295400" y="3352800"/>
            <a:ext cx="3429000" cy="523220"/>
          </a:xfrm>
          <a:prstGeom prst="rect">
            <a:avLst/>
          </a:prstGeom>
          <a:noFill/>
        </p:spPr>
        <p:txBody>
          <a:bodyPr wrap="square" rtlCol="0">
            <a:spAutoFit/>
          </a:bodyPr>
          <a:lstStyle/>
          <a:p>
            <a:r>
              <a:rPr lang="en-US" sz="2800" dirty="0">
                <a:solidFill>
                  <a:srgbClr val="FF0000"/>
                </a:solidFill>
              </a:rPr>
              <a:t>It</a:t>
            </a:r>
            <a:r>
              <a:rPr lang="en-US" sz="2800" dirty="0"/>
              <a:t> cleans </a:t>
            </a:r>
            <a:r>
              <a:rPr lang="en-US" sz="2800" dirty="0">
                <a:solidFill>
                  <a:srgbClr val="FF0000"/>
                </a:solidFill>
              </a:rPr>
              <a:t>its</a:t>
            </a:r>
            <a:r>
              <a:rPr lang="en-US" sz="2800" dirty="0"/>
              <a:t> own body.</a:t>
            </a:r>
          </a:p>
        </p:txBody>
      </p:sp>
      <p:sp>
        <p:nvSpPr>
          <p:cNvPr id="14" name="مربع نص 13"/>
          <p:cNvSpPr txBox="1"/>
          <p:nvPr/>
        </p:nvSpPr>
        <p:spPr>
          <a:xfrm>
            <a:off x="1295400" y="4267200"/>
            <a:ext cx="6019800" cy="523220"/>
          </a:xfrm>
          <a:prstGeom prst="rect">
            <a:avLst/>
          </a:prstGeom>
          <a:noFill/>
        </p:spPr>
        <p:txBody>
          <a:bodyPr wrap="square" rtlCol="0">
            <a:spAutoFit/>
          </a:bodyPr>
          <a:lstStyle/>
          <a:p>
            <a:r>
              <a:rPr lang="en-US" sz="2800" dirty="0">
                <a:solidFill>
                  <a:srgbClr val="FF0000"/>
                </a:solidFill>
              </a:rPr>
              <a:t>You</a:t>
            </a:r>
            <a:r>
              <a:rPr lang="en-US" sz="2800" dirty="0"/>
              <a:t> may go to work with </a:t>
            </a:r>
            <a:r>
              <a:rPr lang="en-US" sz="2800" dirty="0">
                <a:solidFill>
                  <a:srgbClr val="FF0000"/>
                </a:solidFill>
              </a:rPr>
              <a:t>your</a:t>
            </a:r>
            <a:r>
              <a:rPr lang="en-US" sz="2800" dirty="0"/>
              <a:t> own car.</a:t>
            </a:r>
          </a:p>
        </p:txBody>
      </p:sp>
      <p:sp>
        <p:nvSpPr>
          <p:cNvPr id="15" name="مربع نص 14"/>
          <p:cNvSpPr txBox="1"/>
          <p:nvPr/>
        </p:nvSpPr>
        <p:spPr>
          <a:xfrm>
            <a:off x="1371600" y="5105400"/>
            <a:ext cx="6019800" cy="523220"/>
          </a:xfrm>
          <a:prstGeom prst="rect">
            <a:avLst/>
          </a:prstGeom>
          <a:noFill/>
        </p:spPr>
        <p:txBody>
          <a:bodyPr wrap="square" rtlCol="0">
            <a:spAutoFit/>
          </a:bodyPr>
          <a:lstStyle/>
          <a:p>
            <a:r>
              <a:rPr lang="en-US" sz="2800" dirty="0">
                <a:solidFill>
                  <a:srgbClr val="FF0000"/>
                </a:solidFill>
              </a:rPr>
              <a:t>They</a:t>
            </a:r>
            <a:r>
              <a:rPr lang="en-US" sz="2800" dirty="0"/>
              <a:t> go to work with </a:t>
            </a:r>
            <a:r>
              <a:rPr lang="en-US" sz="2800" dirty="0">
                <a:solidFill>
                  <a:srgbClr val="FF0000"/>
                </a:solidFill>
              </a:rPr>
              <a:t>their</a:t>
            </a:r>
            <a:r>
              <a:rPr lang="en-US" sz="2800" dirty="0"/>
              <a:t> own car.</a:t>
            </a:r>
          </a:p>
        </p:txBody>
      </p:sp>
      <p:sp>
        <p:nvSpPr>
          <p:cNvPr id="16" name="مربع نص 15"/>
          <p:cNvSpPr txBox="1"/>
          <p:nvPr/>
        </p:nvSpPr>
        <p:spPr>
          <a:xfrm>
            <a:off x="1371600" y="5943600"/>
            <a:ext cx="6019800" cy="523220"/>
          </a:xfrm>
          <a:prstGeom prst="rect">
            <a:avLst/>
          </a:prstGeom>
          <a:noFill/>
        </p:spPr>
        <p:txBody>
          <a:bodyPr wrap="square" rtlCol="0">
            <a:spAutoFit/>
          </a:bodyPr>
          <a:lstStyle/>
          <a:p>
            <a:r>
              <a:rPr lang="en-US" sz="2800" dirty="0">
                <a:solidFill>
                  <a:srgbClr val="FF0000"/>
                </a:solidFill>
              </a:rPr>
              <a:t>We</a:t>
            </a:r>
            <a:r>
              <a:rPr lang="en-US" sz="2800" dirty="0"/>
              <a:t> go to work with </a:t>
            </a:r>
            <a:r>
              <a:rPr lang="en-US" sz="2800" dirty="0">
                <a:solidFill>
                  <a:srgbClr val="FF0000"/>
                </a:solidFill>
              </a:rPr>
              <a:t>our</a:t>
            </a:r>
            <a:r>
              <a:rPr lang="en-US" sz="2800" dirty="0"/>
              <a:t> own car.</a:t>
            </a:r>
          </a:p>
        </p:txBody>
      </p:sp>
      <p:sp>
        <p:nvSpPr>
          <p:cNvPr id="17" name="مستطيل 16"/>
          <p:cNvSpPr/>
          <p:nvPr/>
        </p:nvSpPr>
        <p:spPr>
          <a:xfrm>
            <a:off x="8534400" y="0"/>
            <a:ext cx="304799" cy="6878806"/>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2000" b="1" cap="none" spc="0" dirty="0">
                <a:ln/>
                <a:solidFill>
                  <a:schemeClr val="accent3"/>
                </a:solidFill>
                <a:effectLst/>
              </a:rPr>
              <a:t>Possessive</a:t>
            </a:r>
          </a:p>
          <a:p>
            <a:pPr algn="ctr"/>
            <a:endParaRPr lang="en-US" sz="2100" b="1" dirty="0">
              <a:ln/>
              <a:solidFill>
                <a:schemeClr val="accent3"/>
              </a:solidFill>
            </a:endParaRPr>
          </a:p>
          <a:p>
            <a:pPr algn="ctr"/>
            <a:r>
              <a:rPr lang="en-US" sz="2100" b="1" cap="none" spc="0" dirty="0">
                <a:ln/>
                <a:solidFill>
                  <a:schemeClr val="accent3"/>
                </a:solidFill>
                <a:effectLst/>
              </a:rPr>
              <a:t>Adjectives</a:t>
            </a:r>
            <a:endParaRPr lang="ar-SA" sz="2100" b="1" cap="none" spc="0" dirty="0">
              <a:ln/>
              <a:solidFill>
                <a:schemeClr val="accent3"/>
              </a:solidFill>
              <a:effectLst/>
            </a:endParaRPr>
          </a:p>
        </p:txBody>
      </p:sp>
      <p:sp>
        <p:nvSpPr>
          <p:cNvPr id="19" name="عنصر نائب لرقم الشريحة 18"/>
          <p:cNvSpPr>
            <a:spLocks noGrp="1"/>
          </p:cNvSpPr>
          <p:nvPr>
            <p:ph type="sldNum" sz="quarter" idx="12"/>
          </p:nvPr>
        </p:nvSpPr>
        <p:spPr/>
        <p:txBody>
          <a:bodyPr/>
          <a:lstStyle/>
          <a:p>
            <a:fld id="{564988A1-40C7-4EB6-BD06-568C08E512F1}" type="slidenum">
              <a:rPr lang="en-US" smtClean="0"/>
              <a:pPr/>
              <a:t>11</a:t>
            </a:fld>
            <a:endParaRPr lang="en-US"/>
          </a:p>
        </p:txBody>
      </p:sp>
      <p:sp>
        <p:nvSpPr>
          <p:cNvPr id="18" name="مستطيل مستدير الزوايا 1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to="" calcmode="lin" valueType="num">
                                      <p:cBhvr>
                                        <p:cTn id="7" dur="1" fill="hold"/>
                                        <p:tgtEl>
                                          <p:spTgt spid="17">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 to="" calcmode="lin" valueType="num">
                                      <p:cBhvr>
                                        <p:cTn id="12" dur="1" fill="hold"/>
                                        <p:tgtEl>
                                          <p:spTgt spid="17">
                                            <p:txEl>
                                              <p:pRg st="2" end="2"/>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to="" calcmode="lin" valueType="num">
                                      <p:cBhvr>
                                        <p:cTn id="17" dur="1" fill="hold"/>
                                        <p:tgtEl>
                                          <p:spTgt spid="11"/>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to="" calcmode="lin" valueType="num">
                                      <p:cBhvr>
                                        <p:cTn id="22" dur="1" fill="hold"/>
                                        <p:tgtEl>
                                          <p:spTgt spid="12"/>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to="" calcmode="lin" valueType="num">
                                      <p:cBhvr>
                                        <p:cTn id="27" dur="1" fill="hold"/>
                                        <p:tgtEl>
                                          <p:spTgt spid="13"/>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to="" calcmode="lin" valueType="num">
                                      <p:cBhvr>
                                        <p:cTn id="32" dur="1" fill="hold"/>
                                        <p:tgtEl>
                                          <p:spTgt spid="14"/>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to="" calcmode="lin" valueType="num">
                                      <p:cBhvr>
                                        <p:cTn id="37" dur="1" fill="hold"/>
                                        <p:tgtEl>
                                          <p:spTgt spid="15"/>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 to="" calcmode="lin" valueType="num">
                                      <p:cBhvr>
                                        <p:cTn id="42" dur="1" fill="hold"/>
                                        <p:tgtEl>
                                          <p:spTgt spid="1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28600" y="228600"/>
            <a:ext cx="2819400" cy="381000"/>
          </a:xfrm>
          <a:prstGeom prst="rect">
            <a:avLst/>
          </a:prstGeom>
          <a:noFill/>
        </p:spPr>
        <p:txBody>
          <a:bodyPr wrap="square" rtlCol="0">
            <a:spAutoFit/>
          </a:bodyPr>
          <a:lstStyle/>
          <a:p>
            <a:r>
              <a:rPr lang="en-US" dirty="0"/>
              <a:t>2. Articles and determiners</a:t>
            </a:r>
          </a:p>
        </p:txBody>
      </p:sp>
      <p:sp>
        <p:nvSpPr>
          <p:cNvPr id="17" name="مستطيل 16"/>
          <p:cNvSpPr/>
          <p:nvPr/>
        </p:nvSpPr>
        <p:spPr>
          <a:xfrm>
            <a:off x="8534400" y="0"/>
            <a:ext cx="304799" cy="6186309"/>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cap="none" spc="0" dirty="0">
                <a:ln/>
                <a:solidFill>
                  <a:schemeClr val="accent3"/>
                </a:solidFill>
                <a:effectLst/>
              </a:rPr>
              <a:t>Questions</a:t>
            </a:r>
            <a:endParaRPr lang="ar-SA" sz="4400" b="1" cap="none" spc="0" dirty="0">
              <a:ln/>
              <a:solidFill>
                <a:schemeClr val="accent3"/>
              </a:solidFill>
              <a:effectLst/>
            </a:endParaRPr>
          </a:p>
        </p:txBody>
      </p:sp>
      <p:sp>
        <p:nvSpPr>
          <p:cNvPr id="18" name="مربع نص 17"/>
          <p:cNvSpPr txBox="1"/>
          <p:nvPr/>
        </p:nvSpPr>
        <p:spPr>
          <a:xfrm>
            <a:off x="152400" y="762000"/>
            <a:ext cx="8077200" cy="6370975"/>
          </a:xfrm>
          <a:prstGeom prst="rect">
            <a:avLst/>
          </a:prstGeom>
          <a:noFill/>
        </p:spPr>
        <p:txBody>
          <a:bodyPr wrap="square" rtlCol="0">
            <a:spAutoFit/>
          </a:bodyPr>
          <a:lstStyle/>
          <a:p>
            <a:pPr marL="457200" indent="-457200">
              <a:buAutoNum type="arabicPeriod"/>
            </a:pPr>
            <a:r>
              <a:rPr lang="en-US" sz="2400" dirty="0"/>
              <a:t>Do you have ……………happy character?</a:t>
            </a:r>
          </a:p>
          <a:p>
            <a:pPr marL="457200" indent="-457200"/>
            <a:r>
              <a:rPr lang="en-US" sz="2400" dirty="0"/>
              <a:t>   a. a                  b. an                     c. the                    d. no article</a:t>
            </a:r>
          </a:p>
          <a:p>
            <a:pPr marL="457200" indent="-457200"/>
            <a:r>
              <a:rPr lang="en-US" sz="2400" dirty="0"/>
              <a:t>2. I have four sisters. One of them is a doctor. …….. are students.</a:t>
            </a:r>
          </a:p>
          <a:p>
            <a:pPr marL="457200" indent="-457200"/>
            <a:r>
              <a:rPr lang="en-US" sz="2400" dirty="0"/>
              <a:t>   a. Other          b. Another           c. The other       d. The others</a:t>
            </a:r>
          </a:p>
          <a:p>
            <a:pPr marL="457200" indent="-457200"/>
            <a:r>
              <a:rPr lang="en-US" sz="2400" dirty="0"/>
              <a:t>3. ………new student </a:t>
            </a:r>
            <a:r>
              <a:rPr lang="en-US" sz="2400"/>
              <a:t>has come </a:t>
            </a:r>
            <a:r>
              <a:rPr lang="en-US" sz="2400" dirty="0"/>
              <a:t>to our class.</a:t>
            </a:r>
          </a:p>
          <a:p>
            <a:pPr marL="457200" indent="-457200"/>
            <a:r>
              <a:rPr lang="en-US" sz="2400" dirty="0"/>
              <a:t>   a. Other          b. Another           c. The other       d. The others</a:t>
            </a:r>
          </a:p>
          <a:p>
            <a:pPr marL="457200" indent="-457200"/>
            <a:r>
              <a:rPr lang="en-US" sz="2400" dirty="0"/>
              <a:t>4. Can you see ……….car at the end of the street.</a:t>
            </a:r>
          </a:p>
          <a:p>
            <a:pPr marL="457200" indent="-457200"/>
            <a:r>
              <a:rPr lang="en-US" sz="2400" dirty="0"/>
              <a:t>   a. this              b. that                  c. these              d. those</a:t>
            </a:r>
          </a:p>
          <a:p>
            <a:pPr marL="457200" indent="-457200"/>
            <a:r>
              <a:rPr lang="en-US" sz="2400" dirty="0"/>
              <a:t>5. I can see ………..Arabian Gulf on the map.</a:t>
            </a:r>
          </a:p>
          <a:p>
            <a:pPr marL="457200" indent="-457200"/>
            <a:r>
              <a:rPr lang="en-US" sz="2400" dirty="0"/>
              <a:t>   a. a                  b. an                     c. the                    d. zero article</a:t>
            </a:r>
          </a:p>
          <a:p>
            <a:pPr marL="457200" indent="-457200"/>
            <a:r>
              <a:rPr lang="en-US" sz="2400" dirty="0"/>
              <a:t>6. Write ……………own homework, please.</a:t>
            </a:r>
          </a:p>
          <a:p>
            <a:pPr marL="457200" indent="-457200"/>
            <a:r>
              <a:rPr lang="en-US" sz="2400" dirty="0"/>
              <a:t>   a. you              b. your                 c. yours               d. yourself</a:t>
            </a:r>
          </a:p>
          <a:p>
            <a:pPr marL="457200" indent="-457200"/>
            <a:r>
              <a:rPr lang="en-US" sz="2400" dirty="0"/>
              <a:t>7. Would you like to have……………..lunch now or later?</a:t>
            </a:r>
          </a:p>
          <a:p>
            <a:pPr marL="457200" indent="-457200"/>
            <a:r>
              <a:rPr lang="en-US" sz="2400" dirty="0"/>
              <a:t>   a. a                  b. an                     c. the                    d. …………</a:t>
            </a:r>
          </a:p>
          <a:p>
            <a:pPr marL="457200" indent="-457200"/>
            <a:r>
              <a:rPr lang="en-US" sz="2400" dirty="0"/>
              <a:t>8. Have they joined …..university or not?</a:t>
            </a:r>
          </a:p>
          <a:p>
            <a:pPr marL="457200" indent="-457200"/>
            <a:r>
              <a:rPr lang="en-US" sz="2400" dirty="0"/>
              <a:t>   a. a                  b. an                     c. the                    d. some</a:t>
            </a:r>
          </a:p>
          <a:p>
            <a:pPr marL="457200" indent="-457200"/>
            <a:endParaRPr lang="en-US" sz="2400" dirty="0"/>
          </a:p>
        </p:txBody>
      </p:sp>
      <p:sp>
        <p:nvSpPr>
          <p:cNvPr id="6" name="عنصر نائب لرقم الشريحة 5"/>
          <p:cNvSpPr>
            <a:spLocks noGrp="1"/>
          </p:cNvSpPr>
          <p:nvPr>
            <p:ph type="sldNum" sz="quarter" idx="12"/>
          </p:nvPr>
        </p:nvSpPr>
        <p:spPr/>
        <p:txBody>
          <a:bodyPr/>
          <a:lstStyle/>
          <a:p>
            <a:fld id="{564988A1-40C7-4EB6-BD06-568C08E512F1}" type="slidenum">
              <a:rPr lang="en-US" smtClean="0"/>
              <a:pPr/>
              <a:t>12</a:t>
            </a:fld>
            <a:endParaRPr lang="en-US"/>
          </a:p>
        </p:txBody>
      </p:sp>
      <p:sp>
        <p:nvSpPr>
          <p:cNvPr id="7" name="شكل بيضاوي 6"/>
          <p:cNvSpPr/>
          <p:nvPr/>
        </p:nvSpPr>
        <p:spPr>
          <a:xfrm>
            <a:off x="304800" y="1143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8" name="شكل بيضاوي 7"/>
          <p:cNvSpPr/>
          <p:nvPr/>
        </p:nvSpPr>
        <p:spPr>
          <a:xfrm>
            <a:off x="6096000" y="1828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9" name="شكل بيضاوي 8"/>
          <p:cNvSpPr/>
          <p:nvPr/>
        </p:nvSpPr>
        <p:spPr>
          <a:xfrm>
            <a:off x="1981200" y="2667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0" name="شكل بيضاوي 9"/>
          <p:cNvSpPr/>
          <p:nvPr/>
        </p:nvSpPr>
        <p:spPr>
          <a:xfrm>
            <a:off x="1981200" y="3352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1" name="شكل بيضاوي 10"/>
          <p:cNvSpPr/>
          <p:nvPr/>
        </p:nvSpPr>
        <p:spPr>
          <a:xfrm>
            <a:off x="3962400" y="4038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2" name="شكل بيضاوي 11"/>
          <p:cNvSpPr/>
          <p:nvPr/>
        </p:nvSpPr>
        <p:spPr>
          <a:xfrm>
            <a:off x="1981200" y="4800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3" name="شكل بيضاوي 12"/>
          <p:cNvSpPr/>
          <p:nvPr/>
        </p:nvSpPr>
        <p:spPr>
          <a:xfrm>
            <a:off x="6096000" y="5486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4" name="شكل بيضاوي 13"/>
          <p:cNvSpPr/>
          <p:nvPr/>
        </p:nvSpPr>
        <p:spPr>
          <a:xfrm>
            <a:off x="304800" y="6248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5" name="مستطيل مستدير الزوايا 14">
            <a:hlinkClick r:id="rId2" action="ppaction://hlinksldjump"/>
          </p:cNvPr>
          <p:cNvSpPr/>
          <p:nvPr/>
        </p:nvSpPr>
        <p:spPr>
          <a:xfrm>
            <a:off x="762000" y="6507126"/>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to="" calcmode="lin" valueType="num">
                                      <p:cBhvr>
                                        <p:cTn id="7" dur="1" fill="hold"/>
                                        <p:tgtEl>
                                          <p:spTgt spid="17">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to="" calcmode="lin" valueType="num">
                                      <p:cBhvr>
                                        <p:cTn id="12" dur="1" fill="hold"/>
                                        <p:tgtEl>
                                          <p:spTgt spid="7"/>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to="" calcmode="lin" valueType="num">
                                      <p:cBhvr>
                                        <p:cTn id="17" dur="1" fill="hold"/>
                                        <p:tgtEl>
                                          <p:spTgt spid="8"/>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to="" calcmode="lin" valueType="num">
                                      <p:cBhvr>
                                        <p:cTn id="22" dur="1" fill="hold"/>
                                        <p:tgtEl>
                                          <p:spTgt spid="9"/>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to="" calcmode="lin" valueType="num">
                                      <p:cBhvr>
                                        <p:cTn id="27" dur="1" fill="hold"/>
                                        <p:tgtEl>
                                          <p:spTgt spid="10"/>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to="" calcmode="lin" valueType="num">
                                      <p:cBhvr>
                                        <p:cTn id="32" dur="1" fill="hold"/>
                                        <p:tgtEl>
                                          <p:spTgt spid="11"/>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to="" calcmode="lin" valueType="num">
                                      <p:cBhvr>
                                        <p:cTn id="37" dur="1" fill="hold"/>
                                        <p:tgtEl>
                                          <p:spTgt spid="12"/>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 to="" calcmode="lin" valueType="num">
                                      <p:cBhvr>
                                        <p:cTn id="42" dur="1" fill="hold"/>
                                        <p:tgtEl>
                                          <p:spTgt spid="13"/>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to="" calcmode="lin" valueType="num">
                                      <p:cBhvr>
                                        <p:cTn id="47" dur="1" fill="hold"/>
                                        <p:tgtEl>
                                          <p:spTgt spid="1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7" grpId="0" animBg="1"/>
      <p:bldP spid="8" grpId="0" animBg="1"/>
      <p:bldP spid="9" grpId="0" animBg="1"/>
      <p:bldP spid="10" grpId="0" animBg="1"/>
      <p:bldP spid="11" grpId="0" animBg="1"/>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228600"/>
            <a:ext cx="3002040" cy="707886"/>
          </a:xfrm>
          <a:prstGeom prst="rect">
            <a:avLst/>
          </a:prstGeom>
        </p:spPr>
        <p:txBody>
          <a:bodyPr wrap="none">
            <a:spAutoFit/>
          </a:bodyPr>
          <a:lstStyle/>
          <a:p>
            <a:pPr algn="ctr"/>
            <a:r>
              <a:rPr lang="en-US" sz="4000" dirty="0"/>
              <a:t>3. Quantifiers</a:t>
            </a:r>
          </a:p>
        </p:txBody>
      </p:sp>
      <p:sp>
        <p:nvSpPr>
          <p:cNvPr id="4" name="شكل بيضاوي 3"/>
          <p:cNvSpPr/>
          <p:nvPr/>
        </p:nvSpPr>
        <p:spPr>
          <a:xfrm>
            <a:off x="533400" y="1752600"/>
            <a:ext cx="4419600" cy="4724400"/>
          </a:xfrm>
          <a:prstGeom prst="ellipse">
            <a:avLst/>
          </a:prstGeom>
          <a:solidFill>
            <a:srgbClr val="FFFFCC"/>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شكل بيضاوي 5"/>
          <p:cNvSpPr/>
          <p:nvPr/>
        </p:nvSpPr>
        <p:spPr>
          <a:xfrm>
            <a:off x="3429000" y="1676400"/>
            <a:ext cx="4724400" cy="472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مربع نص 10"/>
          <p:cNvSpPr txBox="1"/>
          <p:nvPr/>
        </p:nvSpPr>
        <p:spPr>
          <a:xfrm>
            <a:off x="4800600" y="1828800"/>
            <a:ext cx="1905000" cy="461665"/>
          </a:xfrm>
          <a:prstGeom prst="rect">
            <a:avLst/>
          </a:prstGeom>
          <a:noFill/>
        </p:spPr>
        <p:txBody>
          <a:bodyPr wrap="square" rtlCol="0">
            <a:spAutoFit/>
          </a:bodyPr>
          <a:lstStyle/>
          <a:p>
            <a:pPr algn="ctr"/>
            <a:r>
              <a:rPr lang="en-US" sz="2400" b="1" dirty="0">
                <a:solidFill>
                  <a:schemeClr val="tx2">
                    <a:lumMod val="60000"/>
                    <a:lumOff val="40000"/>
                  </a:schemeClr>
                </a:solidFill>
                <a:effectLst>
                  <a:outerShdw blurRad="38100" dist="38100" dir="2700000" algn="tl">
                    <a:srgbClr val="000000">
                      <a:alpha val="43137"/>
                    </a:srgbClr>
                  </a:outerShdw>
                </a:effectLst>
              </a:rPr>
              <a:t>Uncountable</a:t>
            </a:r>
          </a:p>
        </p:txBody>
      </p:sp>
      <p:sp>
        <p:nvSpPr>
          <p:cNvPr id="12" name="مربع نص 11"/>
          <p:cNvSpPr txBox="1"/>
          <p:nvPr/>
        </p:nvSpPr>
        <p:spPr>
          <a:xfrm>
            <a:off x="1828800" y="1905000"/>
            <a:ext cx="1905000" cy="461665"/>
          </a:xfrm>
          <a:prstGeom prst="rect">
            <a:avLst/>
          </a:prstGeom>
          <a:noFill/>
        </p:spPr>
        <p:txBody>
          <a:bodyPr wrap="square" rtlCol="0">
            <a:spAutoFit/>
          </a:bodyPr>
          <a:lstStyle/>
          <a:p>
            <a:pPr algn="ctr"/>
            <a:r>
              <a:rPr lang="en-US" sz="2400" b="1" dirty="0">
                <a:solidFill>
                  <a:schemeClr val="tx2">
                    <a:lumMod val="60000"/>
                    <a:lumOff val="40000"/>
                  </a:schemeClr>
                </a:solidFill>
                <a:effectLst>
                  <a:outerShdw blurRad="38100" dist="38100" dir="2700000" algn="tl">
                    <a:srgbClr val="000000">
                      <a:alpha val="43137"/>
                    </a:srgbClr>
                  </a:outerShdw>
                </a:effectLst>
              </a:rPr>
              <a:t>Countable</a:t>
            </a:r>
          </a:p>
        </p:txBody>
      </p:sp>
      <p:sp>
        <p:nvSpPr>
          <p:cNvPr id="13" name="عنصر نائب لرقم الشريحة 12"/>
          <p:cNvSpPr>
            <a:spLocks noGrp="1"/>
          </p:cNvSpPr>
          <p:nvPr>
            <p:ph type="sldNum" sz="quarter" idx="12"/>
          </p:nvPr>
        </p:nvSpPr>
        <p:spPr/>
        <p:txBody>
          <a:bodyPr/>
          <a:lstStyle/>
          <a:p>
            <a:fld id="{564988A1-40C7-4EB6-BD06-568C08E512F1}" type="slidenum">
              <a:rPr lang="en-US" smtClean="0"/>
              <a:pPr/>
              <a:t>13</a:t>
            </a:fld>
            <a:endParaRPr lang="en-US"/>
          </a:p>
        </p:txBody>
      </p:sp>
      <p:sp>
        <p:nvSpPr>
          <p:cNvPr id="14" name="مربع نص 13"/>
          <p:cNvSpPr txBox="1"/>
          <p:nvPr/>
        </p:nvSpPr>
        <p:spPr>
          <a:xfrm>
            <a:off x="228600" y="762000"/>
            <a:ext cx="1066800" cy="523220"/>
          </a:xfrm>
          <a:prstGeom prst="rect">
            <a:avLst/>
          </a:prstGeom>
          <a:noFill/>
        </p:spPr>
        <p:txBody>
          <a:bodyPr wrap="square" rtlCol="0">
            <a:spAutoFit/>
          </a:bodyPr>
          <a:lstStyle/>
          <a:p>
            <a:r>
              <a:rPr lang="en-US" sz="2800" dirty="0"/>
              <a:t>many</a:t>
            </a:r>
          </a:p>
        </p:txBody>
      </p:sp>
      <p:sp>
        <p:nvSpPr>
          <p:cNvPr id="15" name="مربع نص 14"/>
          <p:cNvSpPr txBox="1"/>
          <p:nvPr/>
        </p:nvSpPr>
        <p:spPr>
          <a:xfrm>
            <a:off x="1219200" y="838200"/>
            <a:ext cx="1066800" cy="523220"/>
          </a:xfrm>
          <a:prstGeom prst="rect">
            <a:avLst/>
          </a:prstGeom>
          <a:noFill/>
        </p:spPr>
        <p:txBody>
          <a:bodyPr wrap="square" rtlCol="0">
            <a:spAutoFit/>
          </a:bodyPr>
          <a:lstStyle/>
          <a:p>
            <a:r>
              <a:rPr lang="en-US" sz="2800" dirty="0"/>
              <a:t>some</a:t>
            </a:r>
          </a:p>
        </p:txBody>
      </p:sp>
      <p:sp>
        <p:nvSpPr>
          <p:cNvPr id="16" name="مربع نص 15"/>
          <p:cNvSpPr txBox="1"/>
          <p:nvPr/>
        </p:nvSpPr>
        <p:spPr>
          <a:xfrm>
            <a:off x="2286000" y="838200"/>
            <a:ext cx="762000" cy="523220"/>
          </a:xfrm>
          <a:prstGeom prst="rect">
            <a:avLst/>
          </a:prstGeom>
          <a:noFill/>
        </p:spPr>
        <p:txBody>
          <a:bodyPr wrap="square" rtlCol="0">
            <a:spAutoFit/>
          </a:bodyPr>
          <a:lstStyle/>
          <a:p>
            <a:r>
              <a:rPr lang="en-US" sz="2800" dirty="0"/>
              <a:t>any</a:t>
            </a:r>
          </a:p>
        </p:txBody>
      </p:sp>
      <p:sp>
        <p:nvSpPr>
          <p:cNvPr id="17" name="مربع نص 16"/>
          <p:cNvSpPr txBox="1"/>
          <p:nvPr/>
        </p:nvSpPr>
        <p:spPr>
          <a:xfrm>
            <a:off x="2971800" y="838200"/>
            <a:ext cx="1143000" cy="523220"/>
          </a:xfrm>
          <a:prstGeom prst="rect">
            <a:avLst/>
          </a:prstGeom>
          <a:noFill/>
        </p:spPr>
        <p:txBody>
          <a:bodyPr wrap="square" rtlCol="0">
            <a:spAutoFit/>
          </a:bodyPr>
          <a:lstStyle/>
          <a:p>
            <a:r>
              <a:rPr lang="en-US" sz="2800" dirty="0"/>
              <a:t>much</a:t>
            </a:r>
          </a:p>
        </p:txBody>
      </p:sp>
      <p:sp>
        <p:nvSpPr>
          <p:cNvPr id="18" name="مربع نص 17"/>
          <p:cNvSpPr txBox="1"/>
          <p:nvPr/>
        </p:nvSpPr>
        <p:spPr>
          <a:xfrm>
            <a:off x="3962400" y="762000"/>
            <a:ext cx="1066800" cy="523220"/>
          </a:xfrm>
          <a:prstGeom prst="rect">
            <a:avLst/>
          </a:prstGeom>
          <a:noFill/>
        </p:spPr>
        <p:txBody>
          <a:bodyPr wrap="square" rtlCol="0">
            <a:spAutoFit/>
          </a:bodyPr>
          <a:lstStyle/>
          <a:p>
            <a:r>
              <a:rPr lang="en-US" sz="2800" dirty="0"/>
              <a:t>more</a:t>
            </a:r>
          </a:p>
        </p:txBody>
      </p:sp>
      <p:sp>
        <p:nvSpPr>
          <p:cNvPr id="19" name="مربع نص 18"/>
          <p:cNvSpPr txBox="1"/>
          <p:nvPr/>
        </p:nvSpPr>
        <p:spPr>
          <a:xfrm>
            <a:off x="4953000" y="762000"/>
            <a:ext cx="609600" cy="523220"/>
          </a:xfrm>
          <a:prstGeom prst="rect">
            <a:avLst/>
          </a:prstGeom>
          <a:noFill/>
        </p:spPr>
        <p:txBody>
          <a:bodyPr wrap="square" rtlCol="0">
            <a:spAutoFit/>
          </a:bodyPr>
          <a:lstStyle/>
          <a:p>
            <a:r>
              <a:rPr lang="en-US" sz="2800" dirty="0"/>
              <a:t>all</a:t>
            </a:r>
          </a:p>
        </p:txBody>
      </p:sp>
      <p:sp>
        <p:nvSpPr>
          <p:cNvPr id="20" name="مربع نص 19"/>
          <p:cNvSpPr txBox="1"/>
          <p:nvPr/>
        </p:nvSpPr>
        <p:spPr>
          <a:xfrm>
            <a:off x="5486400" y="685800"/>
            <a:ext cx="1295400" cy="523220"/>
          </a:xfrm>
          <a:prstGeom prst="rect">
            <a:avLst/>
          </a:prstGeom>
          <a:noFill/>
        </p:spPr>
        <p:txBody>
          <a:bodyPr wrap="square" rtlCol="0">
            <a:spAutoFit/>
          </a:bodyPr>
          <a:lstStyle/>
          <a:p>
            <a:r>
              <a:rPr lang="en-US" sz="2800" dirty="0"/>
              <a:t>enough</a:t>
            </a:r>
          </a:p>
        </p:txBody>
      </p:sp>
      <p:sp>
        <p:nvSpPr>
          <p:cNvPr id="21" name="مربع نص 20"/>
          <p:cNvSpPr txBox="1"/>
          <p:nvPr/>
        </p:nvSpPr>
        <p:spPr>
          <a:xfrm>
            <a:off x="6781800" y="685800"/>
            <a:ext cx="914400" cy="523220"/>
          </a:xfrm>
          <a:prstGeom prst="rect">
            <a:avLst/>
          </a:prstGeom>
          <a:noFill/>
        </p:spPr>
        <p:txBody>
          <a:bodyPr wrap="square" rtlCol="0">
            <a:spAutoFit/>
          </a:bodyPr>
          <a:lstStyle/>
          <a:p>
            <a:r>
              <a:rPr lang="en-US" sz="2800" dirty="0"/>
              <a:t>little</a:t>
            </a:r>
          </a:p>
        </p:txBody>
      </p:sp>
      <p:sp>
        <p:nvSpPr>
          <p:cNvPr id="22" name="مربع نص 21"/>
          <p:cNvSpPr txBox="1"/>
          <p:nvPr/>
        </p:nvSpPr>
        <p:spPr>
          <a:xfrm>
            <a:off x="7620000" y="685800"/>
            <a:ext cx="762000" cy="523220"/>
          </a:xfrm>
          <a:prstGeom prst="rect">
            <a:avLst/>
          </a:prstGeom>
          <a:noFill/>
        </p:spPr>
        <p:txBody>
          <a:bodyPr wrap="square" rtlCol="0">
            <a:spAutoFit/>
          </a:bodyPr>
          <a:lstStyle/>
          <a:p>
            <a:r>
              <a:rPr lang="en-US" sz="2800" dirty="0"/>
              <a:t>few</a:t>
            </a:r>
          </a:p>
        </p:txBody>
      </p:sp>
      <p:sp>
        <p:nvSpPr>
          <p:cNvPr id="23" name="مربع نص 22"/>
          <p:cNvSpPr txBox="1"/>
          <p:nvPr/>
        </p:nvSpPr>
        <p:spPr>
          <a:xfrm>
            <a:off x="228600" y="1371600"/>
            <a:ext cx="914400" cy="523220"/>
          </a:xfrm>
          <a:prstGeom prst="rect">
            <a:avLst/>
          </a:prstGeom>
          <a:noFill/>
        </p:spPr>
        <p:txBody>
          <a:bodyPr wrap="square" rtlCol="0">
            <a:spAutoFit/>
          </a:bodyPr>
          <a:lstStyle/>
          <a:p>
            <a:r>
              <a:rPr lang="en-US" sz="2800" dirty="0"/>
              <a:t>each</a:t>
            </a:r>
          </a:p>
        </p:txBody>
      </p:sp>
      <p:sp>
        <p:nvSpPr>
          <p:cNvPr id="24" name="مربع نص 23"/>
          <p:cNvSpPr txBox="1"/>
          <p:nvPr/>
        </p:nvSpPr>
        <p:spPr>
          <a:xfrm>
            <a:off x="990600" y="1371600"/>
            <a:ext cx="1981200" cy="523220"/>
          </a:xfrm>
          <a:prstGeom prst="rect">
            <a:avLst/>
          </a:prstGeom>
          <a:noFill/>
        </p:spPr>
        <p:txBody>
          <a:bodyPr wrap="square" rtlCol="0">
            <a:spAutoFit/>
          </a:bodyPr>
          <a:lstStyle/>
          <a:p>
            <a:r>
              <a:rPr lang="en-US" sz="2800" dirty="0"/>
              <a:t>a number of</a:t>
            </a:r>
          </a:p>
        </p:txBody>
      </p:sp>
      <p:sp>
        <p:nvSpPr>
          <p:cNvPr id="25" name="مربع نص 24"/>
          <p:cNvSpPr txBox="1"/>
          <p:nvPr/>
        </p:nvSpPr>
        <p:spPr>
          <a:xfrm>
            <a:off x="2971800" y="1295400"/>
            <a:ext cx="2286000" cy="523220"/>
          </a:xfrm>
          <a:prstGeom prst="rect">
            <a:avLst/>
          </a:prstGeom>
          <a:noFill/>
        </p:spPr>
        <p:txBody>
          <a:bodyPr wrap="square" rtlCol="0">
            <a:spAutoFit/>
          </a:bodyPr>
          <a:lstStyle/>
          <a:p>
            <a:r>
              <a:rPr lang="en-US" sz="2800" dirty="0"/>
              <a:t>An amount of</a:t>
            </a:r>
          </a:p>
        </p:txBody>
      </p:sp>
      <p:sp>
        <p:nvSpPr>
          <p:cNvPr id="26" name="مربع نص 25"/>
          <p:cNvSpPr txBox="1"/>
          <p:nvPr/>
        </p:nvSpPr>
        <p:spPr>
          <a:xfrm>
            <a:off x="5105400" y="1219200"/>
            <a:ext cx="1600200" cy="523220"/>
          </a:xfrm>
          <a:prstGeom prst="rect">
            <a:avLst/>
          </a:prstGeom>
          <a:noFill/>
        </p:spPr>
        <p:txBody>
          <a:bodyPr wrap="square" rtlCol="0">
            <a:spAutoFit/>
          </a:bodyPr>
          <a:lstStyle/>
          <a:p>
            <a:r>
              <a:rPr lang="en-US" sz="2800" dirty="0"/>
              <a:t>Plenty of</a:t>
            </a:r>
          </a:p>
        </p:txBody>
      </p:sp>
      <p:sp>
        <p:nvSpPr>
          <p:cNvPr id="27" name="مربع نص 26"/>
          <p:cNvSpPr txBox="1"/>
          <p:nvPr/>
        </p:nvSpPr>
        <p:spPr>
          <a:xfrm>
            <a:off x="6553200" y="1219200"/>
            <a:ext cx="1752600" cy="523220"/>
          </a:xfrm>
          <a:prstGeom prst="rect">
            <a:avLst/>
          </a:prstGeom>
          <a:noFill/>
        </p:spPr>
        <p:txBody>
          <a:bodyPr wrap="square" rtlCol="0">
            <a:spAutoFit/>
          </a:bodyPr>
          <a:lstStyle/>
          <a:p>
            <a:r>
              <a:rPr lang="en-US" sz="2800" dirty="0"/>
              <a:t>The whole</a:t>
            </a:r>
          </a:p>
        </p:txBody>
      </p:sp>
      <p:sp>
        <p:nvSpPr>
          <p:cNvPr id="28" name="مربع نص 27"/>
          <p:cNvSpPr txBox="1"/>
          <p:nvPr/>
        </p:nvSpPr>
        <p:spPr>
          <a:xfrm>
            <a:off x="8077200" y="1143000"/>
            <a:ext cx="1066800" cy="523220"/>
          </a:xfrm>
          <a:prstGeom prst="rect">
            <a:avLst/>
          </a:prstGeom>
          <a:noFill/>
        </p:spPr>
        <p:txBody>
          <a:bodyPr wrap="square" rtlCol="0">
            <a:spAutoFit/>
          </a:bodyPr>
          <a:lstStyle/>
          <a:p>
            <a:r>
              <a:rPr lang="en-US" sz="2800" dirty="0"/>
              <a:t>none</a:t>
            </a:r>
          </a:p>
        </p:txBody>
      </p:sp>
      <p:sp>
        <p:nvSpPr>
          <p:cNvPr id="29" name="مستطيل مستدير الزوايا 2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33333E-6 2.56244E-6 L 0.1 0.23936 " pathEditMode="relative" rAng="0" ptsTypes="AA">
                                      <p:cBhvr>
                                        <p:cTn id="6" dur="2000" fill="hold"/>
                                        <p:tgtEl>
                                          <p:spTgt spid="14"/>
                                        </p:tgtEl>
                                        <p:attrNameLst>
                                          <p:attrName>ppt_x</p:attrName>
                                          <p:attrName>ppt_y</p:attrName>
                                        </p:attrNameLst>
                                      </p:cBhvr>
                                      <p:rCtr x="5000" y="12000"/>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3.33333E-6 1.72988E-6 L 0.26666 0.29486 " pathEditMode="relative" rAng="0" ptsTypes="AA">
                                      <p:cBhvr>
                                        <p:cTn id="10" dur="2000" fill="hold"/>
                                        <p:tgtEl>
                                          <p:spTgt spid="15"/>
                                        </p:tgtEl>
                                        <p:attrNameLst>
                                          <p:attrName>ppt_x</p:attrName>
                                          <p:attrName>ppt_y</p:attrName>
                                        </p:attrNameLst>
                                      </p:cBhvr>
                                      <p:rCtr x="13300" y="14700"/>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3.33333E-6 0.03954 L 0.15 0.35037 " pathEditMode="relative" ptsTypes="AA">
                                      <p:cBhvr>
                                        <p:cTn id="14" dur="2000" fill="hold"/>
                                        <p:tgtEl>
                                          <p:spTgt spid="16"/>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3.33333E-6 -4.98612E-6 L 0.25 0.18872 " pathEditMode="relative" rAng="0" ptsTypes="AA">
                                      <p:cBhvr>
                                        <p:cTn id="18" dur="2000" fill="hold"/>
                                        <p:tgtEl>
                                          <p:spTgt spid="17"/>
                                        </p:tgtEl>
                                        <p:attrNameLst>
                                          <p:attrName>ppt_x</p:attrName>
                                          <p:attrName>ppt_y</p:attrName>
                                        </p:attrNameLst>
                                      </p:cBhvr>
                                      <p:rCtr x="12500" y="9400"/>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3.33333E-6 0.03954 L -0.05834 0.40587 " pathEditMode="relative" ptsTypes="AA">
                                      <p:cBhvr>
                                        <p:cTn id="22" dur="2000" fill="hold"/>
                                        <p:tgtEl>
                                          <p:spTgt spid="18"/>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 2.56244E-6 L -0.15833 0.46138 " pathEditMode="relative" rAng="0" ptsTypes="AA">
                                      <p:cBhvr>
                                        <p:cTn id="26" dur="2000" fill="hold"/>
                                        <p:tgtEl>
                                          <p:spTgt spid="19"/>
                                        </p:tgtEl>
                                        <p:attrNameLst>
                                          <p:attrName>ppt_x</p:attrName>
                                          <p:attrName>ppt_y</p:attrName>
                                        </p:attrNameLst>
                                      </p:cBhvr>
                                      <p:rCtr x="-7900" y="23100"/>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3.33333E-6 3.395E-6 L -0.22916 0.52798 " pathEditMode="relative" rAng="0" ptsTypes="AA">
                                      <p:cBhvr>
                                        <p:cTn id="30" dur="2000" fill="hold"/>
                                        <p:tgtEl>
                                          <p:spTgt spid="20"/>
                                        </p:tgtEl>
                                        <p:attrNameLst>
                                          <p:attrName>ppt_x</p:attrName>
                                          <p:attrName>ppt_y</p:attrName>
                                        </p:attrNameLst>
                                      </p:cBhvr>
                                      <p:rCtr x="-11500" y="26400"/>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3.33333E-6 0.03954 L -0.15834 0.28376 " pathEditMode="relative" ptsTypes="AA">
                                      <p:cBhvr>
                                        <p:cTn id="34" dur="2000" fill="hold"/>
                                        <p:tgtEl>
                                          <p:spTgt spid="21"/>
                                        </p:tgtEl>
                                        <p:attrNameLst>
                                          <p:attrName>ppt_x</p:attrName>
                                          <p:attrName>ppt_y</p:attrName>
                                        </p:attrNameLst>
                                      </p:cBhvr>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0.00833 0.03954 L -0.69167 0.30596 " pathEditMode="relative" ptsTypes="AA">
                                      <p:cBhvr>
                                        <p:cTn id="38" dur="2000" fill="hold"/>
                                        <p:tgtEl>
                                          <p:spTgt spid="22"/>
                                        </p:tgtEl>
                                        <p:attrNameLst>
                                          <p:attrName>ppt_x</p:attrName>
                                          <p:attrName>ppt_y</p:attrName>
                                        </p:attrNameLst>
                                      </p:cBhvr>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0" nodeType="clickEffect">
                                  <p:stCondLst>
                                    <p:cond delay="0"/>
                                  </p:stCondLst>
                                  <p:childTnLst>
                                    <p:animMotion origin="layout" path="M 1.38778E-17 0.03955 L 0.10833 0.28377 " pathEditMode="relative" ptsTypes="AA">
                                      <p:cBhvr>
                                        <p:cTn id="42" dur="2000" fill="hold"/>
                                        <p:tgtEl>
                                          <p:spTgt spid="23"/>
                                        </p:tgtEl>
                                        <p:attrNameLst>
                                          <p:attrName>ppt_x</p:attrName>
                                          <p:attrName>ppt_y</p:attrName>
                                        </p:attrNameLst>
                                      </p:cBhvr>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0.025 0.03955 L -0.05 0.35037 " pathEditMode="relative" ptsTypes="AA">
                                      <p:cBhvr>
                                        <p:cTn id="46" dur="2000" fill="hold"/>
                                        <p:tgtEl>
                                          <p:spTgt spid="24"/>
                                        </p:tgtEl>
                                        <p:attrNameLst>
                                          <p:attrName>ppt_x</p:attrName>
                                          <p:attrName>ppt_y</p:attrName>
                                        </p:attrNameLst>
                                      </p:cBhvr>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0.06667 0.06175 L 0.20833 0.25047 " pathEditMode="relative" rAng="0" ptsTypes="AA">
                                      <p:cBhvr>
                                        <p:cTn id="50" dur="2000" fill="hold"/>
                                        <p:tgtEl>
                                          <p:spTgt spid="25"/>
                                        </p:tgtEl>
                                        <p:attrNameLst>
                                          <p:attrName>ppt_x</p:attrName>
                                          <p:attrName>ppt_y</p:attrName>
                                        </p:attrNameLst>
                                      </p:cBhvr>
                                      <p:rCtr x="7100" y="9400"/>
                                    </p:animMotion>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0" nodeType="clickEffect">
                                  <p:stCondLst>
                                    <p:cond delay="0"/>
                                  </p:stCondLst>
                                  <p:childTnLst>
                                    <p:animMotion origin="layout" path="M -3.33333E-6 -2.43293E-6 L -0.1875 0.50578 " pathEditMode="relative" rAng="0" ptsTypes="AA">
                                      <p:cBhvr>
                                        <p:cTn id="54" dur="2000" fill="hold"/>
                                        <p:tgtEl>
                                          <p:spTgt spid="26"/>
                                        </p:tgtEl>
                                        <p:attrNameLst>
                                          <p:attrName>ppt_x</p:attrName>
                                          <p:attrName>ppt_y</p:attrName>
                                        </p:attrNameLst>
                                      </p:cBhvr>
                                      <p:rCtr x="-9400" y="25300"/>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grpId="0" nodeType="clickEffect">
                                  <p:stCondLst>
                                    <p:cond delay="0"/>
                                  </p:stCondLst>
                                  <p:childTnLst>
                                    <p:animMotion origin="layout" path="M 0 -2.43293E-6 L -0.3625 0.56129 " pathEditMode="relative" rAng="0" ptsTypes="AA">
                                      <p:cBhvr>
                                        <p:cTn id="58" dur="2000" fill="hold"/>
                                        <p:tgtEl>
                                          <p:spTgt spid="27"/>
                                        </p:tgtEl>
                                        <p:attrNameLst>
                                          <p:attrName>ppt_x</p:attrName>
                                          <p:attrName>ppt_y</p:attrName>
                                        </p:attrNameLst>
                                      </p:cBhvr>
                                      <p:rCtr x="-18100" y="28100"/>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grpId="0" nodeType="clickEffect">
                                  <p:stCondLst>
                                    <p:cond delay="0"/>
                                  </p:stCondLst>
                                  <p:childTnLst>
                                    <p:animMotion origin="layout" path="M 3.33333E-6 0.03955 L -0.775 0.41698 " pathEditMode="relative" ptsTypes="AA">
                                      <p:cBhvr>
                                        <p:cTn id="62" dur="2000" fill="hold"/>
                                        <p:tgtEl>
                                          <p:spTgt spid="2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228600"/>
            <a:ext cx="3002040" cy="707886"/>
          </a:xfrm>
          <a:prstGeom prst="rect">
            <a:avLst/>
          </a:prstGeom>
        </p:spPr>
        <p:txBody>
          <a:bodyPr wrap="none">
            <a:spAutoFit/>
          </a:bodyPr>
          <a:lstStyle/>
          <a:p>
            <a:pPr algn="ctr"/>
            <a:r>
              <a:rPr lang="en-US" sz="4000" dirty="0"/>
              <a:t>3. Quantifiers</a:t>
            </a:r>
          </a:p>
        </p:txBody>
      </p:sp>
      <p:sp>
        <p:nvSpPr>
          <p:cNvPr id="4" name="شكل بيضاوي 3"/>
          <p:cNvSpPr/>
          <p:nvPr/>
        </p:nvSpPr>
        <p:spPr>
          <a:xfrm>
            <a:off x="914400" y="1447800"/>
            <a:ext cx="4419600" cy="4724400"/>
          </a:xfrm>
          <a:prstGeom prst="ellipse">
            <a:avLst/>
          </a:prstGeom>
          <a:solidFill>
            <a:srgbClr val="FFFFCC"/>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شكل بيضاوي 5"/>
          <p:cNvSpPr/>
          <p:nvPr/>
        </p:nvSpPr>
        <p:spPr>
          <a:xfrm>
            <a:off x="3429000" y="1371600"/>
            <a:ext cx="4724400" cy="472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مربع نص 6"/>
          <p:cNvSpPr txBox="1"/>
          <p:nvPr/>
        </p:nvSpPr>
        <p:spPr>
          <a:xfrm>
            <a:off x="1447800" y="2286000"/>
            <a:ext cx="2286000" cy="3539430"/>
          </a:xfrm>
          <a:prstGeom prst="rect">
            <a:avLst/>
          </a:prstGeom>
          <a:noFill/>
        </p:spPr>
        <p:txBody>
          <a:bodyPr wrap="square" rtlCol="0">
            <a:spAutoFit/>
          </a:bodyPr>
          <a:lstStyle/>
          <a:p>
            <a:r>
              <a:rPr lang="en-US" sz="2800" u="sng" dirty="0">
                <a:solidFill>
                  <a:schemeClr val="tx2">
                    <a:lumMod val="60000"/>
                    <a:lumOff val="40000"/>
                  </a:schemeClr>
                </a:solidFill>
              </a:rPr>
              <a:t>Many</a:t>
            </a:r>
            <a:r>
              <a:rPr lang="en-US" sz="2800" dirty="0">
                <a:solidFill>
                  <a:schemeClr val="tx2">
                    <a:lumMod val="60000"/>
                    <a:lumOff val="40000"/>
                  </a:schemeClr>
                </a:solidFill>
              </a:rPr>
              <a:t> book</a:t>
            </a:r>
            <a:r>
              <a:rPr lang="en-US" sz="2800" dirty="0">
                <a:solidFill>
                  <a:srgbClr val="FF0000"/>
                </a:solidFill>
              </a:rPr>
              <a:t>s</a:t>
            </a:r>
          </a:p>
          <a:p>
            <a:r>
              <a:rPr lang="en-US" sz="2800" u="sng" dirty="0">
                <a:solidFill>
                  <a:srgbClr val="00B050"/>
                </a:solidFill>
              </a:rPr>
              <a:t>Few</a:t>
            </a:r>
            <a:r>
              <a:rPr lang="en-US" sz="2800" dirty="0">
                <a:solidFill>
                  <a:srgbClr val="00B050"/>
                </a:solidFill>
              </a:rPr>
              <a:t> house</a:t>
            </a:r>
            <a:r>
              <a:rPr lang="en-US" sz="2800" dirty="0">
                <a:solidFill>
                  <a:srgbClr val="FF0000"/>
                </a:solidFill>
              </a:rPr>
              <a:t>s</a:t>
            </a:r>
          </a:p>
          <a:p>
            <a:r>
              <a:rPr lang="en-US" sz="2800" u="sng" dirty="0"/>
              <a:t>Every</a:t>
            </a:r>
            <a:r>
              <a:rPr lang="en-US" sz="2800" dirty="0"/>
              <a:t> pen</a:t>
            </a:r>
          </a:p>
          <a:p>
            <a:r>
              <a:rPr lang="en-US" sz="2800" u="sng" dirty="0">
                <a:solidFill>
                  <a:schemeClr val="tx2">
                    <a:lumMod val="60000"/>
                    <a:lumOff val="40000"/>
                  </a:schemeClr>
                </a:solidFill>
              </a:rPr>
              <a:t>Each</a:t>
            </a:r>
            <a:r>
              <a:rPr lang="en-US" sz="2800" dirty="0">
                <a:solidFill>
                  <a:schemeClr val="tx2">
                    <a:lumMod val="60000"/>
                    <a:lumOff val="40000"/>
                  </a:schemeClr>
                </a:solidFill>
              </a:rPr>
              <a:t> child</a:t>
            </a:r>
          </a:p>
          <a:p>
            <a:r>
              <a:rPr lang="en-US" sz="2800" u="sng" dirty="0">
                <a:solidFill>
                  <a:srgbClr val="00B050"/>
                </a:solidFill>
              </a:rPr>
              <a:t>A number of</a:t>
            </a:r>
            <a:r>
              <a:rPr lang="en-US" sz="2800" dirty="0">
                <a:solidFill>
                  <a:srgbClr val="00B050"/>
                </a:solidFill>
              </a:rPr>
              <a:t> storie</a:t>
            </a:r>
            <a:r>
              <a:rPr lang="en-US" sz="2800" dirty="0">
                <a:solidFill>
                  <a:srgbClr val="FF0000"/>
                </a:solidFill>
              </a:rPr>
              <a:t>s</a:t>
            </a:r>
          </a:p>
          <a:p>
            <a:r>
              <a:rPr lang="en-US" sz="2800" u="sng" dirty="0"/>
              <a:t>None of the </a:t>
            </a:r>
            <a:r>
              <a:rPr lang="en-US" sz="2800" dirty="0"/>
              <a:t>school</a:t>
            </a:r>
            <a:r>
              <a:rPr lang="en-US" sz="2800" dirty="0">
                <a:solidFill>
                  <a:srgbClr val="FF0000"/>
                </a:solidFill>
              </a:rPr>
              <a:t>s</a:t>
            </a:r>
          </a:p>
        </p:txBody>
      </p:sp>
      <p:sp>
        <p:nvSpPr>
          <p:cNvPr id="8" name="مربع نص 7"/>
          <p:cNvSpPr txBox="1"/>
          <p:nvPr/>
        </p:nvSpPr>
        <p:spPr>
          <a:xfrm>
            <a:off x="3810000" y="2286000"/>
            <a:ext cx="1752600" cy="3108543"/>
          </a:xfrm>
          <a:prstGeom prst="rect">
            <a:avLst/>
          </a:prstGeom>
          <a:noFill/>
        </p:spPr>
        <p:txBody>
          <a:bodyPr wrap="square" rtlCol="0">
            <a:spAutoFit/>
          </a:bodyPr>
          <a:lstStyle/>
          <a:p>
            <a:r>
              <a:rPr lang="en-US" sz="2800" dirty="0"/>
              <a:t>Some</a:t>
            </a:r>
          </a:p>
          <a:p>
            <a:r>
              <a:rPr lang="en-US" sz="2800" dirty="0"/>
              <a:t>Any</a:t>
            </a:r>
          </a:p>
          <a:p>
            <a:r>
              <a:rPr lang="en-US" sz="2800" dirty="0"/>
              <a:t>More</a:t>
            </a:r>
          </a:p>
          <a:p>
            <a:r>
              <a:rPr lang="en-US" sz="2800" dirty="0"/>
              <a:t>All</a:t>
            </a:r>
          </a:p>
          <a:p>
            <a:r>
              <a:rPr lang="en-US" sz="2800" dirty="0"/>
              <a:t>Enough</a:t>
            </a:r>
          </a:p>
          <a:p>
            <a:r>
              <a:rPr lang="en-US" sz="2800" dirty="0"/>
              <a:t>Plenty of</a:t>
            </a:r>
          </a:p>
          <a:p>
            <a:r>
              <a:rPr lang="en-US" sz="2800" dirty="0"/>
              <a:t>The whole</a:t>
            </a:r>
          </a:p>
        </p:txBody>
      </p:sp>
      <p:sp>
        <p:nvSpPr>
          <p:cNvPr id="9" name="مربع نص 8"/>
          <p:cNvSpPr txBox="1"/>
          <p:nvPr/>
        </p:nvSpPr>
        <p:spPr>
          <a:xfrm>
            <a:off x="5486400" y="2895600"/>
            <a:ext cx="2286000" cy="2246769"/>
          </a:xfrm>
          <a:prstGeom prst="rect">
            <a:avLst/>
          </a:prstGeom>
          <a:noFill/>
        </p:spPr>
        <p:txBody>
          <a:bodyPr wrap="square" rtlCol="0">
            <a:spAutoFit/>
          </a:bodyPr>
          <a:lstStyle/>
          <a:p>
            <a:r>
              <a:rPr lang="en-US" sz="2800" dirty="0">
                <a:solidFill>
                  <a:schemeClr val="tx2">
                    <a:lumMod val="60000"/>
                    <a:lumOff val="40000"/>
                  </a:schemeClr>
                </a:solidFill>
              </a:rPr>
              <a:t>Much </a:t>
            </a:r>
            <a:r>
              <a:rPr lang="en-US" sz="2800" u="sng" dirty="0">
                <a:solidFill>
                  <a:schemeClr val="tx2">
                    <a:lumMod val="60000"/>
                    <a:lumOff val="40000"/>
                  </a:schemeClr>
                </a:solidFill>
              </a:rPr>
              <a:t>rice</a:t>
            </a:r>
          </a:p>
          <a:p>
            <a:r>
              <a:rPr lang="en-US" sz="2800" dirty="0">
                <a:solidFill>
                  <a:srgbClr val="00B050"/>
                </a:solidFill>
              </a:rPr>
              <a:t>Little </a:t>
            </a:r>
            <a:r>
              <a:rPr lang="en-US" sz="2800" u="sng" dirty="0">
                <a:solidFill>
                  <a:srgbClr val="00B050"/>
                </a:solidFill>
              </a:rPr>
              <a:t>money</a:t>
            </a:r>
          </a:p>
          <a:p>
            <a:r>
              <a:rPr lang="en-US" sz="2800" dirty="0"/>
              <a:t>An amount of </a:t>
            </a:r>
            <a:r>
              <a:rPr lang="en-US" sz="2800" u="sng" dirty="0"/>
              <a:t>information</a:t>
            </a:r>
          </a:p>
          <a:p>
            <a:endParaRPr lang="en-US" sz="2800" dirty="0"/>
          </a:p>
        </p:txBody>
      </p:sp>
      <p:sp>
        <p:nvSpPr>
          <p:cNvPr id="11" name="مربع نص 10"/>
          <p:cNvSpPr txBox="1"/>
          <p:nvPr/>
        </p:nvSpPr>
        <p:spPr>
          <a:xfrm>
            <a:off x="4800600" y="1524000"/>
            <a:ext cx="1905000" cy="461665"/>
          </a:xfrm>
          <a:prstGeom prst="rect">
            <a:avLst/>
          </a:prstGeom>
          <a:noFill/>
        </p:spPr>
        <p:txBody>
          <a:bodyPr wrap="square" rtlCol="0">
            <a:spAutoFit/>
          </a:bodyPr>
          <a:lstStyle/>
          <a:p>
            <a:pPr algn="ctr"/>
            <a:r>
              <a:rPr lang="en-US" sz="2400" b="1" dirty="0">
                <a:solidFill>
                  <a:schemeClr val="tx2">
                    <a:lumMod val="60000"/>
                    <a:lumOff val="40000"/>
                  </a:schemeClr>
                </a:solidFill>
                <a:effectLst>
                  <a:outerShdw blurRad="38100" dist="38100" dir="2700000" algn="tl">
                    <a:srgbClr val="000000">
                      <a:alpha val="43137"/>
                    </a:srgbClr>
                  </a:outerShdw>
                </a:effectLst>
              </a:rPr>
              <a:t>Uncountable</a:t>
            </a:r>
          </a:p>
        </p:txBody>
      </p:sp>
      <p:sp>
        <p:nvSpPr>
          <p:cNvPr id="12" name="مربع نص 11"/>
          <p:cNvSpPr txBox="1"/>
          <p:nvPr/>
        </p:nvSpPr>
        <p:spPr>
          <a:xfrm>
            <a:off x="2133600" y="1676400"/>
            <a:ext cx="1905000" cy="461665"/>
          </a:xfrm>
          <a:prstGeom prst="rect">
            <a:avLst/>
          </a:prstGeom>
          <a:noFill/>
        </p:spPr>
        <p:txBody>
          <a:bodyPr wrap="square" rtlCol="0">
            <a:spAutoFit/>
          </a:bodyPr>
          <a:lstStyle/>
          <a:p>
            <a:pPr algn="ctr"/>
            <a:r>
              <a:rPr lang="en-US" sz="2400" b="1" dirty="0">
                <a:solidFill>
                  <a:schemeClr val="tx2">
                    <a:lumMod val="60000"/>
                    <a:lumOff val="40000"/>
                  </a:schemeClr>
                </a:solidFill>
                <a:effectLst>
                  <a:outerShdw blurRad="38100" dist="38100" dir="2700000" algn="tl">
                    <a:srgbClr val="000000">
                      <a:alpha val="43137"/>
                    </a:srgbClr>
                  </a:outerShdw>
                </a:effectLst>
              </a:rPr>
              <a:t>Countable</a:t>
            </a:r>
          </a:p>
        </p:txBody>
      </p:sp>
      <p:sp>
        <p:nvSpPr>
          <p:cNvPr id="13" name="عنصر نائب لرقم الشريحة 12"/>
          <p:cNvSpPr>
            <a:spLocks noGrp="1"/>
          </p:cNvSpPr>
          <p:nvPr>
            <p:ph type="sldNum" sz="quarter" idx="12"/>
          </p:nvPr>
        </p:nvSpPr>
        <p:spPr/>
        <p:txBody>
          <a:bodyPr/>
          <a:lstStyle/>
          <a:p>
            <a:fld id="{564988A1-40C7-4EB6-BD06-568C08E512F1}" type="slidenum">
              <a:rPr lang="en-US" smtClean="0"/>
              <a:pPr/>
              <a:t>14</a:t>
            </a:fld>
            <a:endParaRPr lang="en-US" dirty="0"/>
          </a:p>
        </p:txBody>
      </p:sp>
      <p:sp>
        <p:nvSpPr>
          <p:cNvPr id="14" name="مستطيل مستدير الزوايا 13">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228600"/>
            <a:ext cx="3002040" cy="707886"/>
          </a:xfrm>
          <a:prstGeom prst="rect">
            <a:avLst/>
          </a:prstGeom>
        </p:spPr>
        <p:txBody>
          <a:bodyPr wrap="none">
            <a:spAutoFit/>
          </a:bodyPr>
          <a:lstStyle/>
          <a:p>
            <a:pPr algn="ctr"/>
            <a:r>
              <a:rPr lang="en-US" sz="4000" dirty="0"/>
              <a:t>3. Quantifiers</a:t>
            </a:r>
          </a:p>
        </p:txBody>
      </p:sp>
      <p:sp>
        <p:nvSpPr>
          <p:cNvPr id="11" name="مربع نص 10"/>
          <p:cNvSpPr txBox="1"/>
          <p:nvPr/>
        </p:nvSpPr>
        <p:spPr>
          <a:xfrm>
            <a:off x="4572000" y="1981200"/>
            <a:ext cx="1905000" cy="461665"/>
          </a:xfrm>
          <a:prstGeom prst="rect">
            <a:avLst/>
          </a:prstGeom>
          <a:noFill/>
        </p:spPr>
        <p:txBody>
          <a:bodyPr wrap="square" rtlCol="0">
            <a:spAutoFit/>
          </a:bodyPr>
          <a:lstStyle/>
          <a:p>
            <a:pPr algn="ctr"/>
            <a:r>
              <a:rPr lang="en-US" sz="2400" b="1" dirty="0">
                <a:solidFill>
                  <a:schemeClr val="tx2">
                    <a:lumMod val="60000"/>
                    <a:lumOff val="40000"/>
                  </a:schemeClr>
                </a:solidFill>
                <a:effectLst>
                  <a:outerShdw blurRad="38100" dist="38100" dir="2700000" algn="tl">
                    <a:srgbClr val="000000">
                      <a:alpha val="43137"/>
                    </a:srgbClr>
                  </a:outerShdw>
                </a:effectLst>
              </a:rPr>
              <a:t>Uncountable</a:t>
            </a:r>
          </a:p>
        </p:txBody>
      </p:sp>
      <p:sp>
        <p:nvSpPr>
          <p:cNvPr id="12" name="مربع نص 11"/>
          <p:cNvSpPr txBox="1"/>
          <p:nvPr/>
        </p:nvSpPr>
        <p:spPr>
          <a:xfrm>
            <a:off x="1676400" y="1981200"/>
            <a:ext cx="1905000" cy="461665"/>
          </a:xfrm>
          <a:prstGeom prst="rect">
            <a:avLst/>
          </a:prstGeom>
          <a:noFill/>
        </p:spPr>
        <p:txBody>
          <a:bodyPr wrap="square" rtlCol="0">
            <a:spAutoFit/>
          </a:bodyPr>
          <a:lstStyle/>
          <a:p>
            <a:pPr algn="ctr"/>
            <a:r>
              <a:rPr lang="en-US" sz="2400" b="1" dirty="0">
                <a:solidFill>
                  <a:schemeClr val="tx2">
                    <a:lumMod val="60000"/>
                    <a:lumOff val="40000"/>
                  </a:schemeClr>
                </a:solidFill>
                <a:effectLst>
                  <a:outerShdw blurRad="38100" dist="38100" dir="2700000" algn="tl">
                    <a:srgbClr val="000000">
                      <a:alpha val="43137"/>
                    </a:srgbClr>
                  </a:outerShdw>
                </a:effectLst>
              </a:rPr>
              <a:t>Countable</a:t>
            </a:r>
          </a:p>
        </p:txBody>
      </p:sp>
      <p:sp>
        <p:nvSpPr>
          <p:cNvPr id="10" name="مربع نص 9"/>
          <p:cNvSpPr txBox="1"/>
          <p:nvPr/>
        </p:nvSpPr>
        <p:spPr>
          <a:xfrm>
            <a:off x="685800" y="914400"/>
            <a:ext cx="1143000" cy="523220"/>
          </a:xfrm>
          <a:prstGeom prst="rect">
            <a:avLst/>
          </a:prstGeom>
          <a:noFill/>
        </p:spPr>
        <p:txBody>
          <a:bodyPr wrap="square" rtlCol="0">
            <a:spAutoFit/>
          </a:bodyPr>
          <a:lstStyle/>
          <a:p>
            <a:r>
              <a:rPr lang="en-US" sz="2800" dirty="0"/>
              <a:t>news</a:t>
            </a:r>
          </a:p>
        </p:txBody>
      </p:sp>
      <p:sp>
        <p:nvSpPr>
          <p:cNvPr id="13" name="مربع نص 12"/>
          <p:cNvSpPr txBox="1"/>
          <p:nvPr/>
        </p:nvSpPr>
        <p:spPr>
          <a:xfrm>
            <a:off x="2057400" y="914400"/>
            <a:ext cx="1524000" cy="523220"/>
          </a:xfrm>
          <a:prstGeom prst="rect">
            <a:avLst/>
          </a:prstGeom>
          <a:noFill/>
        </p:spPr>
        <p:txBody>
          <a:bodyPr wrap="square" rtlCol="0">
            <a:spAutoFit/>
          </a:bodyPr>
          <a:lstStyle/>
          <a:p>
            <a:r>
              <a:rPr lang="en-US" sz="2800" dirty="0"/>
              <a:t>furniture</a:t>
            </a:r>
          </a:p>
        </p:txBody>
      </p:sp>
      <p:sp>
        <p:nvSpPr>
          <p:cNvPr id="14" name="مربع نص 13"/>
          <p:cNvSpPr txBox="1"/>
          <p:nvPr/>
        </p:nvSpPr>
        <p:spPr>
          <a:xfrm>
            <a:off x="3581400" y="914400"/>
            <a:ext cx="1295400" cy="523220"/>
          </a:xfrm>
          <a:prstGeom prst="rect">
            <a:avLst/>
          </a:prstGeom>
          <a:noFill/>
        </p:spPr>
        <p:txBody>
          <a:bodyPr wrap="square" rtlCol="0">
            <a:spAutoFit/>
          </a:bodyPr>
          <a:lstStyle/>
          <a:p>
            <a:r>
              <a:rPr lang="en-US" sz="2800" dirty="0"/>
              <a:t>people</a:t>
            </a:r>
          </a:p>
        </p:txBody>
      </p:sp>
      <p:sp>
        <p:nvSpPr>
          <p:cNvPr id="15" name="مربع نص 14"/>
          <p:cNvSpPr txBox="1"/>
          <p:nvPr/>
        </p:nvSpPr>
        <p:spPr>
          <a:xfrm>
            <a:off x="4800600" y="914400"/>
            <a:ext cx="1219200" cy="523220"/>
          </a:xfrm>
          <a:prstGeom prst="rect">
            <a:avLst/>
          </a:prstGeom>
          <a:noFill/>
        </p:spPr>
        <p:txBody>
          <a:bodyPr wrap="square" rtlCol="0">
            <a:spAutoFit/>
          </a:bodyPr>
          <a:lstStyle/>
          <a:p>
            <a:r>
              <a:rPr lang="en-US" sz="2800" dirty="0"/>
              <a:t>water</a:t>
            </a:r>
          </a:p>
        </p:txBody>
      </p:sp>
      <p:sp>
        <p:nvSpPr>
          <p:cNvPr id="16" name="مربع نص 15"/>
          <p:cNvSpPr txBox="1"/>
          <p:nvPr/>
        </p:nvSpPr>
        <p:spPr>
          <a:xfrm>
            <a:off x="5943600" y="838200"/>
            <a:ext cx="1295400" cy="523220"/>
          </a:xfrm>
          <a:prstGeom prst="rect">
            <a:avLst/>
          </a:prstGeom>
          <a:noFill/>
        </p:spPr>
        <p:txBody>
          <a:bodyPr wrap="square" rtlCol="0">
            <a:spAutoFit/>
          </a:bodyPr>
          <a:lstStyle/>
          <a:p>
            <a:r>
              <a:rPr lang="en-US" sz="2800" dirty="0"/>
              <a:t>advice</a:t>
            </a:r>
          </a:p>
        </p:txBody>
      </p:sp>
      <p:sp>
        <p:nvSpPr>
          <p:cNvPr id="17" name="مربع نص 16"/>
          <p:cNvSpPr txBox="1"/>
          <p:nvPr/>
        </p:nvSpPr>
        <p:spPr>
          <a:xfrm>
            <a:off x="7315200" y="838200"/>
            <a:ext cx="914400" cy="523220"/>
          </a:xfrm>
          <a:prstGeom prst="rect">
            <a:avLst/>
          </a:prstGeom>
          <a:noFill/>
        </p:spPr>
        <p:txBody>
          <a:bodyPr wrap="square" rtlCol="0">
            <a:spAutoFit/>
          </a:bodyPr>
          <a:lstStyle/>
          <a:p>
            <a:r>
              <a:rPr lang="en-US" sz="2800" dirty="0"/>
              <a:t>rock</a:t>
            </a:r>
          </a:p>
        </p:txBody>
      </p:sp>
      <p:sp>
        <p:nvSpPr>
          <p:cNvPr id="19" name="مربع نص 18"/>
          <p:cNvSpPr txBox="1"/>
          <p:nvPr/>
        </p:nvSpPr>
        <p:spPr>
          <a:xfrm>
            <a:off x="914400" y="1371600"/>
            <a:ext cx="685800" cy="523220"/>
          </a:xfrm>
          <a:prstGeom prst="rect">
            <a:avLst/>
          </a:prstGeom>
          <a:noFill/>
        </p:spPr>
        <p:txBody>
          <a:bodyPr wrap="square" rtlCol="0">
            <a:spAutoFit/>
          </a:bodyPr>
          <a:lstStyle/>
          <a:p>
            <a:r>
              <a:rPr lang="en-US" sz="2800" dirty="0"/>
              <a:t>air</a:t>
            </a:r>
          </a:p>
        </p:txBody>
      </p:sp>
      <p:sp>
        <p:nvSpPr>
          <p:cNvPr id="20" name="مربع نص 19"/>
          <p:cNvSpPr txBox="1"/>
          <p:nvPr/>
        </p:nvSpPr>
        <p:spPr>
          <a:xfrm>
            <a:off x="2133600" y="1371600"/>
            <a:ext cx="1143000" cy="523220"/>
          </a:xfrm>
          <a:prstGeom prst="rect">
            <a:avLst/>
          </a:prstGeom>
          <a:noFill/>
        </p:spPr>
        <p:txBody>
          <a:bodyPr wrap="square" rtlCol="0">
            <a:spAutoFit/>
          </a:bodyPr>
          <a:lstStyle/>
          <a:p>
            <a:r>
              <a:rPr lang="en-US" sz="2800" dirty="0"/>
              <a:t>time</a:t>
            </a:r>
          </a:p>
        </p:txBody>
      </p:sp>
      <p:sp>
        <p:nvSpPr>
          <p:cNvPr id="21" name="مربع نص 20"/>
          <p:cNvSpPr txBox="1"/>
          <p:nvPr/>
        </p:nvSpPr>
        <p:spPr>
          <a:xfrm>
            <a:off x="3657600" y="1371600"/>
            <a:ext cx="1143000" cy="523220"/>
          </a:xfrm>
          <a:prstGeom prst="rect">
            <a:avLst/>
          </a:prstGeom>
          <a:noFill/>
        </p:spPr>
        <p:txBody>
          <a:bodyPr wrap="square" rtlCol="0">
            <a:spAutoFit/>
          </a:bodyPr>
          <a:lstStyle/>
          <a:p>
            <a:r>
              <a:rPr lang="en-US" sz="2800" dirty="0"/>
              <a:t>tea</a:t>
            </a:r>
          </a:p>
        </p:txBody>
      </p:sp>
      <p:sp>
        <p:nvSpPr>
          <p:cNvPr id="22" name="مربع نص 21"/>
          <p:cNvSpPr txBox="1"/>
          <p:nvPr/>
        </p:nvSpPr>
        <p:spPr>
          <a:xfrm>
            <a:off x="4800600" y="1371600"/>
            <a:ext cx="1524000" cy="523220"/>
          </a:xfrm>
          <a:prstGeom prst="rect">
            <a:avLst/>
          </a:prstGeom>
          <a:noFill/>
        </p:spPr>
        <p:txBody>
          <a:bodyPr wrap="square" rtlCol="0">
            <a:spAutoFit/>
          </a:bodyPr>
          <a:lstStyle/>
          <a:p>
            <a:r>
              <a:rPr lang="en-US" sz="2800" dirty="0"/>
              <a:t>situation</a:t>
            </a:r>
          </a:p>
        </p:txBody>
      </p:sp>
      <p:sp>
        <p:nvSpPr>
          <p:cNvPr id="24" name="عنصر نائب لرقم الشريحة 23"/>
          <p:cNvSpPr>
            <a:spLocks noGrp="1"/>
          </p:cNvSpPr>
          <p:nvPr>
            <p:ph type="sldNum" sz="quarter" idx="12"/>
          </p:nvPr>
        </p:nvSpPr>
        <p:spPr/>
        <p:txBody>
          <a:bodyPr/>
          <a:lstStyle/>
          <a:p>
            <a:fld id="{564988A1-40C7-4EB6-BD06-568C08E512F1}" type="slidenum">
              <a:rPr lang="en-US" smtClean="0"/>
              <a:pPr/>
              <a:t>15</a:t>
            </a:fld>
            <a:endParaRPr lang="en-US"/>
          </a:p>
        </p:txBody>
      </p:sp>
      <p:sp>
        <p:nvSpPr>
          <p:cNvPr id="25" name="مربع نص 24"/>
          <p:cNvSpPr txBox="1"/>
          <p:nvPr/>
        </p:nvSpPr>
        <p:spPr>
          <a:xfrm>
            <a:off x="7086600" y="1371600"/>
            <a:ext cx="1143000" cy="523220"/>
          </a:xfrm>
          <a:prstGeom prst="rect">
            <a:avLst/>
          </a:prstGeom>
          <a:noFill/>
        </p:spPr>
        <p:txBody>
          <a:bodyPr wrap="square" rtlCol="0">
            <a:spAutoFit/>
          </a:bodyPr>
          <a:lstStyle/>
          <a:p>
            <a:r>
              <a:rPr lang="en-US" sz="2800" dirty="0"/>
              <a:t>salad</a:t>
            </a:r>
          </a:p>
        </p:txBody>
      </p:sp>
      <p:sp>
        <p:nvSpPr>
          <p:cNvPr id="18" name="مربع نص 17"/>
          <p:cNvSpPr txBox="1"/>
          <p:nvPr/>
        </p:nvSpPr>
        <p:spPr>
          <a:xfrm>
            <a:off x="2133600" y="1371600"/>
            <a:ext cx="1143000" cy="523220"/>
          </a:xfrm>
          <a:prstGeom prst="rect">
            <a:avLst/>
          </a:prstGeom>
          <a:noFill/>
        </p:spPr>
        <p:txBody>
          <a:bodyPr wrap="square" rtlCol="0">
            <a:spAutoFit/>
          </a:bodyPr>
          <a:lstStyle/>
          <a:p>
            <a:r>
              <a:rPr lang="en-US" sz="2800" dirty="0"/>
              <a:t>time</a:t>
            </a:r>
          </a:p>
        </p:txBody>
      </p:sp>
      <p:sp>
        <p:nvSpPr>
          <p:cNvPr id="23" name="مستطيل مستدير الزوايا 22">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625 0.03955 L 0.42083 0.22826 " pathEditMode="relative" rAng="0" ptsTypes="AA">
                                      <p:cBhvr>
                                        <p:cTn id="6" dur="2000" fill="hold"/>
                                        <p:tgtEl>
                                          <p:spTgt spid="10"/>
                                        </p:tgtEl>
                                        <p:attrNameLst>
                                          <p:attrName>ppt_x</p:attrName>
                                          <p:attrName>ppt_y</p:attrName>
                                        </p:attrNameLst>
                                      </p:cBhvr>
                                      <p:rCtr x="17900" y="9400"/>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5834 0.03955 L 0.25 0.31707 " pathEditMode="relative" ptsTypes="AA">
                                      <p:cBhvr>
                                        <p:cTn id="10" dur="2000" fill="hold"/>
                                        <p:tgtEl>
                                          <p:spTgt spid="13"/>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 -4.15356E-6 L -0.26667 0.25532 " pathEditMode="relative" rAng="0" ptsTypes="AA">
                                      <p:cBhvr>
                                        <p:cTn id="14" dur="2000" fill="hold"/>
                                        <p:tgtEl>
                                          <p:spTgt spid="14"/>
                                        </p:tgtEl>
                                        <p:attrNameLst>
                                          <p:attrName>ppt_x</p:attrName>
                                          <p:attrName>ppt_y</p:attrName>
                                        </p:attrNameLst>
                                      </p:cBhvr>
                                      <p:rCtr x="-13300" y="12800"/>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3.33333E-6 0.03955 L -0.04167 0.38367 " pathEditMode="relative" ptsTypes="AA">
                                      <p:cBhvr>
                                        <p:cTn id="18" dur="2000" fill="hold"/>
                                        <p:tgtEl>
                                          <p:spTgt spid="15"/>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00417 0.03954 L -0.1625 0.45028 " pathEditMode="relative" ptsTypes="AA">
                                      <p:cBhvr>
                                        <p:cTn id="22" dur="2000" fill="hold"/>
                                        <p:tgtEl>
                                          <p:spTgt spid="16"/>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05 0.03954 L -0.64167 0.33927 " pathEditMode="relative" ptsTypes="AA">
                                      <p:cBhvr>
                                        <p:cTn id="26" dur="2000" fill="hold"/>
                                        <p:tgtEl>
                                          <p:spTgt spid="17"/>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00417 0.03955 L 0.42083 0.42808 " pathEditMode="relative" ptsTypes="AA">
                                      <p:cBhvr>
                                        <p:cTn id="30" dur="2000" fill="hold"/>
                                        <p:tgtEl>
                                          <p:spTgt spid="19"/>
                                        </p:tgtEl>
                                        <p:attrNameLst>
                                          <p:attrName>ppt_x</p:attrName>
                                          <p:attrName>ppt_y</p:attrName>
                                        </p:attrNameLst>
                                      </p:cBhvr>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3.33333E-6 -4.09806E-6 L -0.0875 0.32817 " pathEditMode="relative" rAng="0" ptsTypes="AA">
                                      <p:cBhvr>
                                        <p:cTn id="34" dur="2000" fill="hold"/>
                                        <p:tgtEl>
                                          <p:spTgt spid="20"/>
                                        </p:tgtEl>
                                        <p:attrNameLst>
                                          <p:attrName>ppt_x</p:attrName>
                                          <p:attrName>ppt_y</p:attrName>
                                        </p:attrNameLst>
                                      </p:cBhvr>
                                      <p:rCtr x="-4400" y="16400"/>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3.33333E-6 -4.09806E-6 L 0.25417 0.49468 " pathEditMode="relative" rAng="0" ptsTypes="AA">
                                      <p:cBhvr>
                                        <p:cTn id="38" dur="2000" fill="hold"/>
                                        <p:tgtEl>
                                          <p:spTgt spid="18"/>
                                        </p:tgtEl>
                                        <p:attrNameLst>
                                          <p:attrName>ppt_x</p:attrName>
                                          <p:attrName>ppt_y</p:attrName>
                                        </p:attrNameLst>
                                      </p:cBhvr>
                                      <p:rCtr x="12700" y="24700"/>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0" nodeType="clickEffect">
                                  <p:stCondLst>
                                    <p:cond delay="0"/>
                                  </p:stCondLst>
                                  <p:childTnLst>
                                    <p:animMotion origin="layout" path="M -0.00417 0.03955 L 0.0875 0.55019 " pathEditMode="relative" ptsTypes="AA">
                                      <p:cBhvr>
                                        <p:cTn id="42" dur="2000" fill="hold"/>
                                        <p:tgtEl>
                                          <p:spTgt spid="21"/>
                                        </p:tgtEl>
                                        <p:attrNameLst>
                                          <p:attrName>ppt_x</p:attrName>
                                          <p:attrName>ppt_y</p:attrName>
                                        </p:attrNameLst>
                                      </p:cBhvr>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0.075 0.03955 L -0.4 0.39478 " pathEditMode="relative" ptsTypes="AA">
                                      <p:cBhvr>
                                        <p:cTn id="46" dur="2000" fill="hold"/>
                                        <p:tgtEl>
                                          <p:spTgt spid="22"/>
                                        </p:tgtEl>
                                        <p:attrNameLst>
                                          <p:attrName>ppt_x</p:attrName>
                                          <p:attrName>ppt_y</p:attrName>
                                        </p:attrNameLst>
                                      </p:cBhvr>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0.00417 0.03955 L -0.2875 0.59459 " pathEditMode="relative" ptsTypes="AA">
                                      <p:cBhvr>
                                        <p:cTn id="50" dur="2000" fill="hold"/>
                                        <p:tgtEl>
                                          <p:spTgt spid="2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5" grpId="0"/>
      <p:bldP spid="16" grpId="0"/>
      <p:bldP spid="17" grpId="0"/>
      <p:bldP spid="19" grpId="0"/>
      <p:bldP spid="20" grpId="0"/>
      <p:bldP spid="21" grpId="0"/>
      <p:bldP spid="22" grpId="0"/>
      <p:bldP spid="25"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228600"/>
            <a:ext cx="3002040" cy="707886"/>
          </a:xfrm>
          <a:prstGeom prst="rect">
            <a:avLst/>
          </a:prstGeom>
        </p:spPr>
        <p:txBody>
          <a:bodyPr wrap="none">
            <a:spAutoFit/>
          </a:bodyPr>
          <a:lstStyle/>
          <a:p>
            <a:pPr algn="ctr"/>
            <a:r>
              <a:rPr lang="en-US" sz="4000" dirty="0"/>
              <a:t>3. Quantifiers</a:t>
            </a:r>
          </a:p>
        </p:txBody>
      </p:sp>
      <p:sp>
        <p:nvSpPr>
          <p:cNvPr id="18" name="عنصر نائب لرقم الشريحة 17"/>
          <p:cNvSpPr>
            <a:spLocks noGrp="1"/>
          </p:cNvSpPr>
          <p:nvPr>
            <p:ph type="sldNum" sz="quarter" idx="12"/>
          </p:nvPr>
        </p:nvSpPr>
        <p:spPr/>
        <p:txBody>
          <a:bodyPr/>
          <a:lstStyle/>
          <a:p>
            <a:fld id="{564988A1-40C7-4EB6-BD06-568C08E512F1}" type="slidenum">
              <a:rPr lang="en-US" smtClean="0"/>
              <a:pPr/>
              <a:t>16</a:t>
            </a:fld>
            <a:endParaRPr lang="en-US"/>
          </a:p>
        </p:txBody>
      </p:sp>
      <p:sp>
        <p:nvSpPr>
          <p:cNvPr id="19" name="مربع نص 18"/>
          <p:cNvSpPr txBox="1"/>
          <p:nvPr/>
        </p:nvSpPr>
        <p:spPr>
          <a:xfrm>
            <a:off x="990600" y="2133600"/>
            <a:ext cx="7239000" cy="954107"/>
          </a:xfrm>
          <a:prstGeom prst="rect">
            <a:avLst/>
          </a:prstGeom>
          <a:noFill/>
        </p:spPr>
        <p:txBody>
          <a:bodyPr wrap="square" rtlCol="0">
            <a:spAutoFit/>
          </a:bodyPr>
          <a:lstStyle/>
          <a:p>
            <a:pPr marL="514350" indent="-514350">
              <a:buAutoNum type="arabicPeriod"/>
            </a:pPr>
            <a:r>
              <a:rPr lang="en-US" sz="2800" dirty="0"/>
              <a:t>I have </a:t>
            </a:r>
            <a:r>
              <a:rPr lang="en-US" sz="2800" dirty="0">
                <a:solidFill>
                  <a:srgbClr val="FF0000"/>
                </a:solidFill>
              </a:rPr>
              <a:t>some</a:t>
            </a:r>
            <a:r>
              <a:rPr lang="en-US" sz="2800" dirty="0"/>
              <a:t> ideas.</a:t>
            </a:r>
          </a:p>
          <a:p>
            <a:pPr marL="514350" indent="-514350">
              <a:buAutoNum type="arabicPeriod"/>
            </a:pPr>
            <a:r>
              <a:rPr lang="en-US" sz="2800" dirty="0"/>
              <a:t>I </a:t>
            </a:r>
            <a:r>
              <a:rPr lang="en-US" sz="2800" dirty="0">
                <a:solidFill>
                  <a:srgbClr val="FF0000"/>
                </a:solidFill>
              </a:rPr>
              <a:t>don’t</a:t>
            </a:r>
            <a:r>
              <a:rPr lang="en-US" sz="2800" dirty="0"/>
              <a:t> have </a:t>
            </a:r>
            <a:r>
              <a:rPr lang="en-US" sz="2800" dirty="0">
                <a:solidFill>
                  <a:srgbClr val="FF0000"/>
                </a:solidFill>
              </a:rPr>
              <a:t>any</a:t>
            </a:r>
            <a:r>
              <a:rPr lang="en-US" sz="2800" dirty="0"/>
              <a:t> ideas.</a:t>
            </a:r>
          </a:p>
        </p:txBody>
      </p:sp>
      <p:grpSp>
        <p:nvGrpSpPr>
          <p:cNvPr id="24" name="مجموعة 23"/>
          <p:cNvGrpSpPr/>
          <p:nvPr/>
        </p:nvGrpSpPr>
        <p:grpSpPr>
          <a:xfrm>
            <a:off x="2209800" y="1371600"/>
            <a:ext cx="4336729" cy="685800"/>
            <a:chOff x="2209800" y="1371600"/>
            <a:chExt cx="4336729" cy="685800"/>
          </a:xfrm>
        </p:grpSpPr>
        <p:sp>
          <p:nvSpPr>
            <p:cNvPr id="20" name="خماسي 19"/>
            <p:cNvSpPr/>
            <p:nvPr/>
          </p:nvSpPr>
          <p:spPr>
            <a:xfrm>
              <a:off x="2209800" y="1371600"/>
              <a:ext cx="2133600" cy="6858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Some</a:t>
              </a:r>
            </a:p>
          </p:txBody>
        </p:sp>
        <p:sp>
          <p:nvSpPr>
            <p:cNvPr id="21" name="خماسي 20"/>
            <p:cNvSpPr/>
            <p:nvPr/>
          </p:nvSpPr>
          <p:spPr>
            <a:xfrm rot="10800000">
              <a:off x="4343400" y="1371600"/>
              <a:ext cx="2203129" cy="6858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مربع نص 21"/>
            <p:cNvSpPr txBox="1"/>
            <p:nvPr/>
          </p:nvSpPr>
          <p:spPr>
            <a:xfrm>
              <a:off x="4648200" y="1447800"/>
              <a:ext cx="1524000" cy="523220"/>
            </a:xfrm>
            <a:prstGeom prst="rect">
              <a:avLst/>
            </a:prstGeom>
            <a:noFill/>
          </p:spPr>
          <p:txBody>
            <a:bodyPr wrap="square" rtlCol="0">
              <a:spAutoFit/>
            </a:bodyPr>
            <a:lstStyle/>
            <a:p>
              <a:pPr algn="ctr"/>
              <a:r>
                <a:rPr lang="en-US" sz="2800" dirty="0">
                  <a:solidFill>
                    <a:schemeClr val="bg1"/>
                  </a:solidFill>
                </a:rPr>
                <a:t>any</a:t>
              </a:r>
            </a:p>
          </p:txBody>
        </p:sp>
      </p:grpSp>
      <p:sp>
        <p:nvSpPr>
          <p:cNvPr id="23" name="مربع نص 22"/>
          <p:cNvSpPr txBox="1"/>
          <p:nvPr/>
        </p:nvSpPr>
        <p:spPr>
          <a:xfrm>
            <a:off x="914400" y="3810000"/>
            <a:ext cx="5867400" cy="954107"/>
          </a:xfrm>
          <a:prstGeom prst="rect">
            <a:avLst/>
          </a:prstGeom>
          <a:noFill/>
        </p:spPr>
        <p:txBody>
          <a:bodyPr wrap="square" rtlCol="0">
            <a:spAutoFit/>
          </a:bodyPr>
          <a:lstStyle/>
          <a:p>
            <a:r>
              <a:rPr lang="en-US" sz="2800" dirty="0"/>
              <a:t>3. </a:t>
            </a:r>
            <a:r>
              <a:rPr lang="en-US" sz="2800" dirty="0">
                <a:solidFill>
                  <a:srgbClr val="FF0000"/>
                </a:solidFill>
              </a:rPr>
              <a:t>Do</a:t>
            </a:r>
            <a:r>
              <a:rPr lang="en-US" sz="2800" dirty="0"/>
              <a:t> we have </a:t>
            </a:r>
            <a:r>
              <a:rPr lang="en-US" sz="2800" dirty="0">
                <a:solidFill>
                  <a:srgbClr val="FF0000"/>
                </a:solidFill>
              </a:rPr>
              <a:t>any</a:t>
            </a:r>
            <a:r>
              <a:rPr lang="en-US" sz="2800" dirty="0"/>
              <a:t> milk in the fridge</a:t>
            </a:r>
            <a:r>
              <a:rPr lang="en-US" sz="2800" dirty="0">
                <a:solidFill>
                  <a:srgbClr val="FF0000"/>
                </a:solidFill>
              </a:rPr>
              <a:t>?</a:t>
            </a:r>
          </a:p>
          <a:p>
            <a:r>
              <a:rPr lang="en-US" sz="2800" dirty="0"/>
              <a:t>4. </a:t>
            </a:r>
            <a:r>
              <a:rPr lang="en-US" sz="2800" dirty="0">
                <a:solidFill>
                  <a:srgbClr val="FF0000"/>
                </a:solidFill>
              </a:rPr>
              <a:t>Would</a:t>
            </a:r>
            <a:r>
              <a:rPr lang="en-US" sz="2800" dirty="0"/>
              <a:t> you like </a:t>
            </a:r>
            <a:r>
              <a:rPr lang="en-US" sz="2800" dirty="0">
                <a:solidFill>
                  <a:srgbClr val="FF0000"/>
                </a:solidFill>
              </a:rPr>
              <a:t>some</a:t>
            </a:r>
            <a:r>
              <a:rPr lang="en-US" sz="2800" dirty="0"/>
              <a:t> tea</a:t>
            </a:r>
            <a:r>
              <a:rPr lang="en-US" sz="2800" dirty="0">
                <a:solidFill>
                  <a:srgbClr val="FF0000"/>
                </a:solidFill>
              </a:rPr>
              <a:t>?</a:t>
            </a:r>
            <a:r>
              <a:rPr lang="en-US" sz="2800" dirty="0"/>
              <a:t> </a:t>
            </a:r>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228600"/>
            <a:ext cx="3002040" cy="707886"/>
          </a:xfrm>
          <a:prstGeom prst="rect">
            <a:avLst/>
          </a:prstGeom>
        </p:spPr>
        <p:txBody>
          <a:bodyPr wrap="none">
            <a:spAutoFit/>
          </a:bodyPr>
          <a:lstStyle/>
          <a:p>
            <a:pPr algn="ctr"/>
            <a:r>
              <a:rPr lang="en-US" sz="4000" dirty="0"/>
              <a:t>3. Quantifiers</a:t>
            </a:r>
          </a:p>
        </p:txBody>
      </p:sp>
      <p:sp>
        <p:nvSpPr>
          <p:cNvPr id="18" name="عنصر نائب لرقم الشريحة 17"/>
          <p:cNvSpPr>
            <a:spLocks noGrp="1"/>
          </p:cNvSpPr>
          <p:nvPr>
            <p:ph type="sldNum" sz="quarter" idx="12"/>
          </p:nvPr>
        </p:nvSpPr>
        <p:spPr/>
        <p:txBody>
          <a:bodyPr/>
          <a:lstStyle/>
          <a:p>
            <a:fld id="{564988A1-40C7-4EB6-BD06-568C08E512F1}" type="slidenum">
              <a:rPr lang="en-US" smtClean="0"/>
              <a:pPr/>
              <a:t>17</a:t>
            </a:fld>
            <a:endParaRPr lang="en-US"/>
          </a:p>
        </p:txBody>
      </p:sp>
      <p:grpSp>
        <p:nvGrpSpPr>
          <p:cNvPr id="4" name="مجموعة 28"/>
          <p:cNvGrpSpPr/>
          <p:nvPr/>
        </p:nvGrpSpPr>
        <p:grpSpPr>
          <a:xfrm>
            <a:off x="2209800" y="1371600"/>
            <a:ext cx="4648200" cy="685800"/>
            <a:chOff x="1905000" y="4343400"/>
            <a:chExt cx="4648200" cy="685800"/>
          </a:xfrm>
        </p:grpSpPr>
        <p:sp>
          <p:nvSpPr>
            <p:cNvPr id="26" name="خماسي 25"/>
            <p:cNvSpPr/>
            <p:nvPr/>
          </p:nvSpPr>
          <p:spPr>
            <a:xfrm>
              <a:off x="1905000" y="4343400"/>
              <a:ext cx="2133600" cy="6858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enough</a:t>
              </a:r>
            </a:p>
          </p:txBody>
        </p:sp>
        <p:sp>
          <p:nvSpPr>
            <p:cNvPr id="27" name="خماسي 26"/>
            <p:cNvSpPr/>
            <p:nvPr/>
          </p:nvSpPr>
          <p:spPr>
            <a:xfrm rot="10800000">
              <a:off x="4038600" y="4343400"/>
              <a:ext cx="2203129" cy="6858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مربع نص 27"/>
            <p:cNvSpPr txBox="1"/>
            <p:nvPr/>
          </p:nvSpPr>
          <p:spPr>
            <a:xfrm>
              <a:off x="4114800" y="4419600"/>
              <a:ext cx="2438400" cy="523220"/>
            </a:xfrm>
            <a:prstGeom prst="rect">
              <a:avLst/>
            </a:prstGeom>
            <a:noFill/>
          </p:spPr>
          <p:txBody>
            <a:bodyPr wrap="square" rtlCol="0">
              <a:spAutoFit/>
            </a:bodyPr>
            <a:lstStyle/>
            <a:p>
              <a:pPr algn="ctr"/>
              <a:r>
                <a:rPr lang="en-US" sz="2800" dirty="0">
                  <a:solidFill>
                    <a:schemeClr val="bg1"/>
                  </a:solidFill>
                </a:rPr>
                <a:t>Adj. / noun</a:t>
              </a:r>
            </a:p>
          </p:txBody>
        </p:sp>
      </p:grpSp>
      <p:sp>
        <p:nvSpPr>
          <p:cNvPr id="30" name="مربع نص 29"/>
          <p:cNvSpPr txBox="1"/>
          <p:nvPr/>
        </p:nvSpPr>
        <p:spPr>
          <a:xfrm>
            <a:off x="914400" y="2209800"/>
            <a:ext cx="7239000" cy="954107"/>
          </a:xfrm>
          <a:prstGeom prst="rect">
            <a:avLst/>
          </a:prstGeom>
          <a:noFill/>
        </p:spPr>
        <p:txBody>
          <a:bodyPr wrap="square" rtlCol="0">
            <a:spAutoFit/>
          </a:bodyPr>
          <a:lstStyle/>
          <a:p>
            <a:pPr marL="514350" indent="-514350"/>
            <a:r>
              <a:rPr lang="en-US" sz="2800" dirty="0"/>
              <a:t>1. We have </a:t>
            </a:r>
            <a:r>
              <a:rPr lang="en-US" sz="2800" dirty="0">
                <a:solidFill>
                  <a:srgbClr val="FF0000"/>
                </a:solidFill>
              </a:rPr>
              <a:t>enough </a:t>
            </a:r>
            <a:r>
              <a:rPr lang="en-US" sz="2800" u="sng" dirty="0">
                <a:solidFill>
                  <a:srgbClr val="0070C0"/>
                </a:solidFill>
              </a:rPr>
              <a:t>sugar</a:t>
            </a:r>
            <a:r>
              <a:rPr lang="en-US" sz="2800" dirty="0"/>
              <a:t> for the cake.</a:t>
            </a:r>
          </a:p>
          <a:p>
            <a:pPr marL="514350" indent="-514350"/>
            <a:r>
              <a:rPr lang="en-US" sz="2800" dirty="0"/>
              <a:t>2. He is </a:t>
            </a:r>
            <a:r>
              <a:rPr lang="en-US" sz="2800" u="sng" dirty="0">
                <a:solidFill>
                  <a:srgbClr val="0070C0"/>
                </a:solidFill>
              </a:rPr>
              <a:t>poor</a:t>
            </a:r>
            <a:r>
              <a:rPr lang="en-US" sz="2800" dirty="0"/>
              <a:t> </a:t>
            </a:r>
            <a:r>
              <a:rPr lang="en-US" sz="2800" dirty="0">
                <a:solidFill>
                  <a:srgbClr val="FF0000"/>
                </a:solidFill>
              </a:rPr>
              <a:t>enough</a:t>
            </a:r>
            <a:r>
              <a:rPr lang="en-US" sz="2800" dirty="0"/>
              <a:t>.</a:t>
            </a:r>
          </a:p>
        </p:txBody>
      </p:sp>
      <p:sp>
        <p:nvSpPr>
          <p:cNvPr id="15" name="مربع نص 14"/>
          <p:cNvSpPr txBox="1"/>
          <p:nvPr/>
        </p:nvSpPr>
        <p:spPr>
          <a:xfrm>
            <a:off x="990600" y="3810000"/>
            <a:ext cx="7239000" cy="954107"/>
          </a:xfrm>
          <a:prstGeom prst="rect">
            <a:avLst/>
          </a:prstGeom>
          <a:noFill/>
        </p:spPr>
        <p:txBody>
          <a:bodyPr wrap="square" rtlCol="0">
            <a:spAutoFit/>
          </a:bodyPr>
          <a:lstStyle/>
          <a:p>
            <a:r>
              <a:rPr lang="en-US" sz="2800" dirty="0"/>
              <a:t>3. We have </a:t>
            </a:r>
            <a:r>
              <a:rPr lang="en-US" sz="2800" dirty="0">
                <a:solidFill>
                  <a:srgbClr val="FF0000"/>
                </a:solidFill>
              </a:rPr>
              <a:t>enough sugar</a:t>
            </a:r>
            <a:r>
              <a:rPr lang="en-US" sz="2800" dirty="0"/>
              <a:t> </a:t>
            </a:r>
            <a:r>
              <a:rPr lang="en-US" sz="2800" u="sng" dirty="0">
                <a:solidFill>
                  <a:srgbClr val="0070C0"/>
                </a:solidFill>
              </a:rPr>
              <a:t>for</a:t>
            </a:r>
            <a:r>
              <a:rPr lang="en-US" sz="2800" dirty="0"/>
              <a:t> the cake.</a:t>
            </a:r>
          </a:p>
          <a:p>
            <a:r>
              <a:rPr lang="en-US" sz="2800" dirty="0"/>
              <a:t>4. We have </a:t>
            </a:r>
            <a:r>
              <a:rPr lang="en-US" sz="2800" dirty="0">
                <a:solidFill>
                  <a:srgbClr val="FF0000"/>
                </a:solidFill>
              </a:rPr>
              <a:t>enough sugar </a:t>
            </a:r>
            <a:r>
              <a:rPr lang="en-US" sz="2800" u="sng" dirty="0">
                <a:solidFill>
                  <a:srgbClr val="0070C0"/>
                </a:solidFill>
              </a:rPr>
              <a:t>to </a:t>
            </a:r>
            <a:r>
              <a:rPr lang="en-US" sz="2800" dirty="0"/>
              <a:t>make a cake.  </a:t>
            </a:r>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228600"/>
            <a:ext cx="3002040" cy="707886"/>
          </a:xfrm>
          <a:prstGeom prst="rect">
            <a:avLst/>
          </a:prstGeom>
        </p:spPr>
        <p:txBody>
          <a:bodyPr wrap="none">
            <a:spAutoFit/>
          </a:bodyPr>
          <a:lstStyle/>
          <a:p>
            <a:pPr algn="ctr"/>
            <a:r>
              <a:rPr lang="en-US" sz="4000" dirty="0"/>
              <a:t>3. Quantifiers</a:t>
            </a:r>
          </a:p>
        </p:txBody>
      </p:sp>
      <p:sp>
        <p:nvSpPr>
          <p:cNvPr id="18" name="عنصر نائب لرقم الشريحة 17"/>
          <p:cNvSpPr>
            <a:spLocks noGrp="1"/>
          </p:cNvSpPr>
          <p:nvPr>
            <p:ph type="sldNum" sz="quarter" idx="12"/>
          </p:nvPr>
        </p:nvSpPr>
        <p:spPr/>
        <p:txBody>
          <a:bodyPr/>
          <a:lstStyle/>
          <a:p>
            <a:fld id="{564988A1-40C7-4EB6-BD06-568C08E512F1}" type="slidenum">
              <a:rPr lang="en-US" smtClean="0"/>
              <a:pPr/>
              <a:t>18</a:t>
            </a:fld>
            <a:endParaRPr lang="en-US"/>
          </a:p>
        </p:txBody>
      </p:sp>
      <p:sp>
        <p:nvSpPr>
          <p:cNvPr id="17" name="مستطيل 16"/>
          <p:cNvSpPr/>
          <p:nvPr/>
        </p:nvSpPr>
        <p:spPr>
          <a:xfrm>
            <a:off x="8534400" y="152400"/>
            <a:ext cx="457199" cy="618630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Questions</a:t>
            </a:r>
            <a:endParaRPr lang="ar-SA"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9" name="مربع نص 18"/>
          <p:cNvSpPr txBox="1"/>
          <p:nvPr/>
        </p:nvSpPr>
        <p:spPr>
          <a:xfrm>
            <a:off x="990600" y="1447800"/>
            <a:ext cx="7239000" cy="4524315"/>
          </a:xfrm>
          <a:prstGeom prst="rect">
            <a:avLst/>
          </a:prstGeom>
          <a:noFill/>
        </p:spPr>
        <p:txBody>
          <a:bodyPr wrap="square" rtlCol="0">
            <a:spAutoFit/>
          </a:bodyPr>
          <a:lstStyle/>
          <a:p>
            <a:pPr marL="342900" indent="-342900">
              <a:buAutoNum type="arabicPeriod"/>
            </a:pPr>
            <a:r>
              <a:rPr lang="en-US" sz="2400" dirty="0"/>
              <a:t>I have……………………friends.</a:t>
            </a:r>
          </a:p>
          <a:p>
            <a:pPr marL="342900" indent="-342900"/>
            <a:r>
              <a:rPr lang="en-US" sz="2400" dirty="0"/>
              <a:t>   a. a lot              b. lots              c. a lot of             d. much</a:t>
            </a:r>
          </a:p>
          <a:p>
            <a:pPr marL="342900" indent="-342900"/>
            <a:r>
              <a:rPr lang="en-US" sz="2400" dirty="0"/>
              <a:t>2. They have never visited………….foreign country.</a:t>
            </a:r>
          </a:p>
          <a:p>
            <a:pPr marL="342900" indent="-342900"/>
            <a:r>
              <a:rPr lang="en-US" sz="2400" dirty="0"/>
              <a:t>   a. all                  b. many          c. some                d. any</a:t>
            </a:r>
          </a:p>
          <a:p>
            <a:pPr marL="342900" indent="-342900"/>
            <a:r>
              <a:rPr lang="en-US" sz="2400" dirty="0"/>
              <a:t>3. Too………….food is not beneficial for our health.</a:t>
            </a:r>
          </a:p>
          <a:p>
            <a:pPr marL="342900" indent="-342900"/>
            <a:r>
              <a:rPr lang="en-US" sz="2400" dirty="0"/>
              <a:t>   a. many            b. much          c. some                d. few</a:t>
            </a:r>
          </a:p>
          <a:p>
            <a:pPr marL="342900" indent="-342900"/>
            <a:r>
              <a:rPr lang="en-US" sz="2400" dirty="0"/>
              <a:t>4. I got two gifts but I liked…………….of them.</a:t>
            </a:r>
          </a:p>
          <a:p>
            <a:pPr marL="342900" indent="-342900"/>
            <a:r>
              <a:rPr lang="en-US" sz="2400" dirty="0"/>
              <a:t>   a. any                b. some          c. plenty               d. none</a:t>
            </a:r>
          </a:p>
          <a:p>
            <a:pPr marL="342900" indent="-342900"/>
            <a:r>
              <a:rPr lang="en-US" sz="2400" dirty="0"/>
              <a:t>5. She bought several………………</a:t>
            </a:r>
          </a:p>
          <a:p>
            <a:pPr marL="342900" indent="-342900"/>
            <a:r>
              <a:rPr lang="en-US" sz="2400" dirty="0"/>
              <a:t>   a. books            b. milk            c. book                 d. sugar</a:t>
            </a:r>
          </a:p>
          <a:p>
            <a:pPr marL="457200" indent="-457200">
              <a:buAutoNum type="arabicPeriod" startAt="6"/>
            </a:pPr>
            <a:r>
              <a:rPr lang="en-US" sz="2400" dirty="0"/>
              <a:t>They are brave ………… to fight their enemy.</a:t>
            </a:r>
          </a:p>
          <a:p>
            <a:pPr marL="457200" indent="-457200"/>
            <a:r>
              <a:rPr lang="en-US" sz="2400" dirty="0"/>
              <a:t>   a. some             b. much          c. any                   d. enough</a:t>
            </a:r>
          </a:p>
        </p:txBody>
      </p:sp>
      <p:sp>
        <p:nvSpPr>
          <p:cNvPr id="6" name="شكل بيضاوي 5"/>
          <p:cNvSpPr/>
          <p:nvPr/>
        </p:nvSpPr>
        <p:spPr>
          <a:xfrm>
            <a:off x="4648200" y="1828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7" name="شكل بيضاوي 6"/>
          <p:cNvSpPr/>
          <p:nvPr/>
        </p:nvSpPr>
        <p:spPr>
          <a:xfrm>
            <a:off x="6705600" y="2514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8" name="شكل بيضاوي 7"/>
          <p:cNvSpPr/>
          <p:nvPr/>
        </p:nvSpPr>
        <p:spPr>
          <a:xfrm>
            <a:off x="2971800" y="3276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9" name="شكل بيضاوي 8"/>
          <p:cNvSpPr/>
          <p:nvPr/>
        </p:nvSpPr>
        <p:spPr>
          <a:xfrm>
            <a:off x="6705600" y="3962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0" name="شكل بيضاوي 9"/>
          <p:cNvSpPr/>
          <p:nvPr/>
        </p:nvSpPr>
        <p:spPr>
          <a:xfrm>
            <a:off x="1143000" y="4724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1" name="شكل بيضاوي 10"/>
          <p:cNvSpPr/>
          <p:nvPr/>
        </p:nvSpPr>
        <p:spPr>
          <a:xfrm>
            <a:off x="6705600" y="5486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2" name="مستطيل مستدير الزوايا 11">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to="" calcmode="lin" valueType="num">
                                      <p:cBhvr>
                                        <p:cTn id="12" dur="1" fill="hold"/>
                                        <p:tgtEl>
                                          <p:spTgt spid="7"/>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to="" calcmode="lin" valueType="num">
                                      <p:cBhvr>
                                        <p:cTn id="17" dur="1" fill="hold"/>
                                        <p:tgtEl>
                                          <p:spTgt spid="8"/>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to="" calcmode="lin" valueType="num">
                                      <p:cBhvr>
                                        <p:cTn id="22" dur="1" fill="hold"/>
                                        <p:tgtEl>
                                          <p:spTgt spid="9"/>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to="" calcmode="lin" valueType="num">
                                      <p:cBhvr>
                                        <p:cTn id="27" dur="1" fill="hold"/>
                                        <p:tgtEl>
                                          <p:spTgt spid="10"/>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to="" calcmode="lin" valueType="num">
                                      <p:cBhvr>
                                        <p:cTn id="32"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19</a:t>
            </a:fld>
            <a:endParaRPr lang="en-US"/>
          </a:p>
        </p:txBody>
      </p:sp>
      <p:sp>
        <p:nvSpPr>
          <p:cNvPr id="5" name="مربع نص 4"/>
          <p:cNvSpPr txBox="1"/>
          <p:nvPr/>
        </p:nvSpPr>
        <p:spPr>
          <a:xfrm>
            <a:off x="0" y="0"/>
            <a:ext cx="2362200" cy="523220"/>
          </a:xfrm>
          <a:prstGeom prst="rect">
            <a:avLst/>
          </a:prstGeom>
          <a:noFill/>
        </p:spPr>
        <p:txBody>
          <a:bodyPr wrap="square" rtlCol="0">
            <a:spAutoFit/>
          </a:bodyPr>
          <a:lstStyle/>
          <a:p>
            <a:r>
              <a:rPr lang="en-US" sz="2800" dirty="0"/>
              <a:t>4. Intensifiers</a:t>
            </a:r>
          </a:p>
        </p:txBody>
      </p:sp>
      <p:sp>
        <p:nvSpPr>
          <p:cNvPr id="8" name="مربع نص 7"/>
          <p:cNvSpPr txBox="1"/>
          <p:nvPr/>
        </p:nvSpPr>
        <p:spPr>
          <a:xfrm>
            <a:off x="1295400" y="1295400"/>
            <a:ext cx="6553200" cy="3970318"/>
          </a:xfrm>
          <a:prstGeom prst="rect">
            <a:avLst/>
          </a:prstGeom>
          <a:noFill/>
        </p:spPr>
        <p:txBody>
          <a:bodyPr wrap="square" rtlCol="0">
            <a:spAutoFit/>
          </a:bodyPr>
          <a:lstStyle/>
          <a:p>
            <a:pPr marL="342900" indent="-342900">
              <a:buAutoNum type="arabicPeriod"/>
            </a:pPr>
            <a:r>
              <a:rPr lang="en-US" sz="2800" dirty="0"/>
              <a:t>Beautiful</a:t>
            </a:r>
          </a:p>
          <a:p>
            <a:pPr marL="342900" indent="-342900">
              <a:buAutoNum type="arabicPeriod"/>
            </a:pPr>
            <a:r>
              <a:rPr lang="en-US" sz="2800" dirty="0">
                <a:solidFill>
                  <a:srgbClr val="FF0000"/>
                </a:solidFill>
              </a:rPr>
              <a:t>Very </a:t>
            </a:r>
            <a:r>
              <a:rPr lang="en-US" sz="2800" u="sng" dirty="0"/>
              <a:t>beautiful</a:t>
            </a:r>
          </a:p>
          <a:p>
            <a:pPr marL="342900" indent="-342900">
              <a:buAutoNum type="arabicPeriod"/>
            </a:pPr>
            <a:endParaRPr lang="en-US" sz="2800" dirty="0"/>
          </a:p>
          <a:p>
            <a:pPr marL="342900" indent="-342900">
              <a:buAutoNum type="arabicPeriod"/>
            </a:pPr>
            <a:r>
              <a:rPr lang="en-US" sz="2800" dirty="0"/>
              <a:t>Nicely</a:t>
            </a:r>
          </a:p>
          <a:p>
            <a:pPr marL="342900" indent="-342900">
              <a:buAutoNum type="arabicPeriod"/>
            </a:pPr>
            <a:r>
              <a:rPr lang="en-US" sz="2800" dirty="0">
                <a:solidFill>
                  <a:srgbClr val="FF0000"/>
                </a:solidFill>
              </a:rPr>
              <a:t>More</a:t>
            </a:r>
            <a:r>
              <a:rPr lang="en-US" sz="2800" dirty="0"/>
              <a:t> </a:t>
            </a:r>
            <a:r>
              <a:rPr lang="en-US" sz="2800" u="sng" dirty="0"/>
              <a:t>nicely</a:t>
            </a:r>
            <a:r>
              <a:rPr lang="en-US" sz="2800" dirty="0"/>
              <a:t> (She behaved more nicely than I expected.)</a:t>
            </a:r>
            <a:endParaRPr lang="en-US" sz="2800" u="sng" dirty="0"/>
          </a:p>
          <a:p>
            <a:pPr marL="342900" indent="-342900">
              <a:buAutoNum type="arabicPeriod"/>
            </a:pPr>
            <a:endParaRPr lang="en-US" sz="2800" dirty="0"/>
          </a:p>
          <a:p>
            <a:pPr marL="342900" indent="-342900">
              <a:buAutoNum type="arabicPeriod"/>
            </a:pPr>
            <a:r>
              <a:rPr lang="en-US" sz="2800" dirty="0"/>
              <a:t>Bad</a:t>
            </a:r>
          </a:p>
          <a:p>
            <a:pPr marL="342900" indent="-342900">
              <a:buAutoNum type="arabicPeriod"/>
            </a:pPr>
            <a:r>
              <a:rPr lang="en-US" sz="2800" dirty="0">
                <a:solidFill>
                  <a:srgbClr val="FF0000"/>
                </a:solidFill>
              </a:rPr>
              <a:t>Too</a:t>
            </a:r>
            <a:r>
              <a:rPr lang="en-US" sz="2800" dirty="0"/>
              <a:t> </a:t>
            </a:r>
            <a:r>
              <a:rPr lang="en-US" sz="2800" u="sng" dirty="0"/>
              <a:t>bad</a:t>
            </a:r>
          </a:p>
        </p:txBody>
      </p:sp>
      <p:sp>
        <p:nvSpPr>
          <p:cNvPr id="6" name="مستطيل مستدير الزوايا 5">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20</a:t>
            </a:fld>
            <a:endParaRPr lang="en-US"/>
          </a:p>
        </p:txBody>
      </p:sp>
      <p:sp>
        <p:nvSpPr>
          <p:cNvPr id="5" name="مربع نص 4"/>
          <p:cNvSpPr txBox="1"/>
          <p:nvPr/>
        </p:nvSpPr>
        <p:spPr>
          <a:xfrm>
            <a:off x="0" y="0"/>
            <a:ext cx="2362200" cy="523220"/>
          </a:xfrm>
          <a:prstGeom prst="rect">
            <a:avLst/>
          </a:prstGeom>
          <a:noFill/>
        </p:spPr>
        <p:txBody>
          <a:bodyPr wrap="square" rtlCol="0">
            <a:spAutoFit/>
          </a:bodyPr>
          <a:lstStyle/>
          <a:p>
            <a:r>
              <a:rPr lang="en-US" sz="2800" dirty="0"/>
              <a:t>4. Intensifiers</a:t>
            </a:r>
          </a:p>
        </p:txBody>
      </p:sp>
      <p:sp>
        <p:nvSpPr>
          <p:cNvPr id="6" name="مربع نص 5"/>
          <p:cNvSpPr txBox="1"/>
          <p:nvPr/>
        </p:nvSpPr>
        <p:spPr>
          <a:xfrm>
            <a:off x="1295400" y="1219200"/>
            <a:ext cx="1371600" cy="523220"/>
          </a:xfrm>
          <a:prstGeom prst="rect">
            <a:avLst/>
          </a:prstGeom>
          <a:noFill/>
        </p:spPr>
        <p:txBody>
          <a:bodyPr wrap="square" rtlCol="0">
            <a:spAutoFit/>
          </a:bodyPr>
          <a:lstStyle/>
          <a:p>
            <a:r>
              <a:rPr lang="en-US" sz="2800" dirty="0">
                <a:solidFill>
                  <a:srgbClr val="FF0000"/>
                </a:solidFill>
              </a:rPr>
              <a:t>Positive</a:t>
            </a:r>
          </a:p>
        </p:txBody>
      </p:sp>
      <p:sp>
        <p:nvSpPr>
          <p:cNvPr id="7" name="مربع نص 6"/>
          <p:cNvSpPr txBox="1"/>
          <p:nvPr/>
        </p:nvSpPr>
        <p:spPr>
          <a:xfrm>
            <a:off x="4724400" y="1295400"/>
            <a:ext cx="1676400" cy="523220"/>
          </a:xfrm>
          <a:prstGeom prst="rect">
            <a:avLst/>
          </a:prstGeom>
          <a:noFill/>
        </p:spPr>
        <p:txBody>
          <a:bodyPr wrap="square" rtlCol="0">
            <a:spAutoFit/>
          </a:bodyPr>
          <a:lstStyle/>
          <a:p>
            <a:r>
              <a:rPr lang="en-US" sz="2800" dirty="0">
                <a:solidFill>
                  <a:srgbClr val="FF0000"/>
                </a:solidFill>
              </a:rPr>
              <a:t>Negative</a:t>
            </a:r>
          </a:p>
        </p:txBody>
      </p:sp>
      <p:sp>
        <p:nvSpPr>
          <p:cNvPr id="8" name="مربع نص 7"/>
          <p:cNvSpPr txBox="1"/>
          <p:nvPr/>
        </p:nvSpPr>
        <p:spPr>
          <a:xfrm>
            <a:off x="609600" y="533400"/>
            <a:ext cx="838200" cy="523220"/>
          </a:xfrm>
          <a:prstGeom prst="rect">
            <a:avLst/>
          </a:prstGeom>
          <a:noFill/>
        </p:spPr>
        <p:txBody>
          <a:bodyPr wrap="square" rtlCol="0">
            <a:spAutoFit/>
          </a:bodyPr>
          <a:lstStyle/>
          <a:p>
            <a:r>
              <a:rPr lang="en-US" sz="2800" dirty="0"/>
              <a:t>very</a:t>
            </a:r>
          </a:p>
        </p:txBody>
      </p:sp>
      <p:sp>
        <p:nvSpPr>
          <p:cNvPr id="9" name="مربع نص 8"/>
          <p:cNvSpPr txBox="1"/>
          <p:nvPr/>
        </p:nvSpPr>
        <p:spPr>
          <a:xfrm>
            <a:off x="1524000" y="533400"/>
            <a:ext cx="1295400" cy="523220"/>
          </a:xfrm>
          <a:prstGeom prst="rect">
            <a:avLst/>
          </a:prstGeom>
          <a:noFill/>
        </p:spPr>
        <p:txBody>
          <a:bodyPr wrap="square" rtlCol="0">
            <a:spAutoFit/>
          </a:bodyPr>
          <a:lstStyle/>
          <a:p>
            <a:r>
              <a:rPr lang="en-US" sz="2800" dirty="0"/>
              <a:t>awfully</a:t>
            </a:r>
          </a:p>
        </p:txBody>
      </p:sp>
      <p:sp>
        <p:nvSpPr>
          <p:cNvPr id="10" name="مربع نص 9"/>
          <p:cNvSpPr txBox="1"/>
          <p:nvPr/>
        </p:nvSpPr>
        <p:spPr>
          <a:xfrm>
            <a:off x="2971800" y="533400"/>
            <a:ext cx="1143000" cy="523220"/>
          </a:xfrm>
          <a:prstGeom prst="rect">
            <a:avLst/>
          </a:prstGeom>
          <a:noFill/>
        </p:spPr>
        <p:txBody>
          <a:bodyPr wrap="square" rtlCol="0">
            <a:spAutoFit/>
          </a:bodyPr>
          <a:lstStyle/>
          <a:p>
            <a:r>
              <a:rPr lang="en-US" sz="2800" dirty="0"/>
              <a:t>pretty</a:t>
            </a:r>
          </a:p>
        </p:txBody>
      </p:sp>
      <p:sp>
        <p:nvSpPr>
          <p:cNvPr id="11" name="مربع نص 10"/>
          <p:cNvSpPr txBox="1"/>
          <p:nvPr/>
        </p:nvSpPr>
        <p:spPr>
          <a:xfrm>
            <a:off x="4114800" y="533400"/>
            <a:ext cx="838200" cy="523220"/>
          </a:xfrm>
          <a:prstGeom prst="rect">
            <a:avLst/>
          </a:prstGeom>
          <a:noFill/>
        </p:spPr>
        <p:txBody>
          <a:bodyPr wrap="square" rtlCol="0">
            <a:spAutoFit/>
          </a:bodyPr>
          <a:lstStyle/>
          <a:p>
            <a:r>
              <a:rPr lang="en-US" sz="2800" dirty="0"/>
              <a:t>too</a:t>
            </a:r>
          </a:p>
        </p:txBody>
      </p:sp>
      <p:sp>
        <p:nvSpPr>
          <p:cNvPr id="12" name="مربع نص 11"/>
          <p:cNvSpPr txBox="1"/>
          <p:nvPr/>
        </p:nvSpPr>
        <p:spPr>
          <a:xfrm>
            <a:off x="4953000" y="533400"/>
            <a:ext cx="1143000" cy="523220"/>
          </a:xfrm>
          <a:prstGeom prst="rect">
            <a:avLst/>
          </a:prstGeom>
          <a:noFill/>
        </p:spPr>
        <p:txBody>
          <a:bodyPr wrap="square" rtlCol="0">
            <a:spAutoFit/>
          </a:bodyPr>
          <a:lstStyle/>
          <a:p>
            <a:r>
              <a:rPr lang="en-US" sz="2800" dirty="0"/>
              <a:t>rather</a:t>
            </a:r>
          </a:p>
        </p:txBody>
      </p:sp>
      <p:sp>
        <p:nvSpPr>
          <p:cNvPr id="13" name="مستطيل مستدير الزوايا 12">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38778E-17 -4.93987E-6 L 0.0875 0.17276 " pathEditMode="relative" rAng="0" ptsTypes="AA">
                                      <p:cBhvr>
                                        <p:cTn id="6" dur="2000" fill="hold"/>
                                        <p:tgtEl>
                                          <p:spTgt spid="8"/>
                                        </p:tgtEl>
                                        <p:attrNameLst>
                                          <p:attrName>ppt_x</p:attrName>
                                          <p:attrName>ppt_y</p:attrName>
                                        </p:attrNameLst>
                                      </p:cBhvr>
                                      <p:rCtr x="4400" y="8600"/>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417 0.03955 L 0.32917 0.18386 " pathEditMode="relative" ptsTypes="AA">
                                      <p:cBhvr>
                                        <p:cTn id="10" dur="2000" fill="hold"/>
                                        <p:tgtEl>
                                          <p:spTgt spid="9"/>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00417 0.03955 L -0.17917 0.26157 " pathEditMode="relative" ptsTypes="AA">
                                      <p:cBhvr>
                                        <p:cTn id="14" dur="2000" fill="hold"/>
                                        <p:tgtEl>
                                          <p:spTgt spid="10"/>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00416 0.03955 L 0.07084 0.29487 " pathEditMode="relative" ptsTypes="AA">
                                      <p:cBhvr>
                                        <p:cTn id="18" dur="2000" fill="hold"/>
                                        <p:tgtEl>
                                          <p:spTgt spid="11"/>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00417 0.03955 L -0.04584 0.38368 " pathEditMode="relative" ptsTypes="AA">
                                      <p:cBhvr>
                                        <p:cTn id="22" dur="2000" fill="hold"/>
                                        <p:tgtEl>
                                          <p:spTgt spid="1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21</a:t>
            </a:fld>
            <a:endParaRPr lang="en-US"/>
          </a:p>
        </p:txBody>
      </p:sp>
      <p:sp>
        <p:nvSpPr>
          <p:cNvPr id="5" name="مربع نص 4"/>
          <p:cNvSpPr txBox="1"/>
          <p:nvPr/>
        </p:nvSpPr>
        <p:spPr>
          <a:xfrm>
            <a:off x="0" y="0"/>
            <a:ext cx="2362200" cy="523220"/>
          </a:xfrm>
          <a:prstGeom prst="rect">
            <a:avLst/>
          </a:prstGeom>
          <a:noFill/>
        </p:spPr>
        <p:txBody>
          <a:bodyPr wrap="square" rtlCol="0">
            <a:spAutoFit/>
          </a:bodyPr>
          <a:lstStyle/>
          <a:p>
            <a:r>
              <a:rPr lang="en-US" sz="2800" dirty="0"/>
              <a:t>4. Intensifiers</a:t>
            </a:r>
          </a:p>
        </p:txBody>
      </p:sp>
      <p:sp>
        <p:nvSpPr>
          <p:cNvPr id="13" name="مربع نص 12"/>
          <p:cNvSpPr txBox="1"/>
          <p:nvPr/>
        </p:nvSpPr>
        <p:spPr>
          <a:xfrm>
            <a:off x="1371600" y="1524000"/>
            <a:ext cx="1447800" cy="523220"/>
          </a:xfrm>
          <a:prstGeom prst="rect">
            <a:avLst/>
          </a:prstGeom>
          <a:noFill/>
        </p:spPr>
        <p:txBody>
          <a:bodyPr wrap="square" rtlCol="0">
            <a:spAutoFit/>
          </a:bodyPr>
          <a:lstStyle/>
          <a:p>
            <a:r>
              <a:rPr lang="en-US" sz="2800" dirty="0">
                <a:solidFill>
                  <a:srgbClr val="FF0000"/>
                </a:solidFill>
              </a:rPr>
              <a:t>Fairly =</a:t>
            </a:r>
          </a:p>
        </p:txBody>
      </p:sp>
      <p:sp>
        <p:nvSpPr>
          <p:cNvPr id="14" name="مربع نص 13"/>
          <p:cNvSpPr txBox="1"/>
          <p:nvPr/>
        </p:nvSpPr>
        <p:spPr>
          <a:xfrm>
            <a:off x="3048000" y="1524000"/>
            <a:ext cx="5105400" cy="523220"/>
          </a:xfrm>
          <a:prstGeom prst="rect">
            <a:avLst/>
          </a:prstGeom>
          <a:noFill/>
        </p:spPr>
        <p:txBody>
          <a:bodyPr wrap="square" rtlCol="0">
            <a:spAutoFit/>
          </a:bodyPr>
          <a:lstStyle/>
          <a:p>
            <a:r>
              <a:rPr lang="en-US" sz="2800" dirty="0"/>
              <a:t>About 50 % / middle / reasonably</a:t>
            </a:r>
          </a:p>
        </p:txBody>
      </p:sp>
      <p:sp>
        <p:nvSpPr>
          <p:cNvPr id="15" name="مربع نص 14"/>
          <p:cNvSpPr txBox="1"/>
          <p:nvPr/>
        </p:nvSpPr>
        <p:spPr>
          <a:xfrm>
            <a:off x="1524000" y="2590800"/>
            <a:ext cx="2362200" cy="523220"/>
          </a:xfrm>
          <a:prstGeom prst="rect">
            <a:avLst/>
          </a:prstGeom>
          <a:noFill/>
        </p:spPr>
        <p:txBody>
          <a:bodyPr wrap="square" rtlCol="0">
            <a:spAutoFit/>
          </a:bodyPr>
          <a:lstStyle/>
          <a:p>
            <a:r>
              <a:rPr lang="en-US" sz="2800" dirty="0">
                <a:solidFill>
                  <a:srgbClr val="FF0000"/>
                </a:solidFill>
              </a:rPr>
              <a:t>Not so </a:t>
            </a:r>
            <a:r>
              <a:rPr lang="en-US" sz="2800" dirty="0"/>
              <a:t>good</a:t>
            </a:r>
            <a:r>
              <a:rPr lang="en-US" sz="2800" dirty="0">
                <a:solidFill>
                  <a:srgbClr val="FF0000"/>
                </a:solidFill>
              </a:rPr>
              <a:t> =</a:t>
            </a:r>
          </a:p>
        </p:txBody>
      </p:sp>
      <p:sp>
        <p:nvSpPr>
          <p:cNvPr id="16" name="مربع نص 15"/>
          <p:cNvSpPr txBox="1"/>
          <p:nvPr/>
        </p:nvSpPr>
        <p:spPr>
          <a:xfrm>
            <a:off x="3733800" y="2514600"/>
            <a:ext cx="914400" cy="523220"/>
          </a:xfrm>
          <a:prstGeom prst="rect">
            <a:avLst/>
          </a:prstGeom>
          <a:noFill/>
        </p:spPr>
        <p:txBody>
          <a:bodyPr wrap="square" rtlCol="0">
            <a:spAutoFit/>
          </a:bodyPr>
          <a:lstStyle/>
          <a:p>
            <a:r>
              <a:rPr lang="en-US" sz="2800" dirty="0"/>
              <a:t>bad</a:t>
            </a:r>
          </a:p>
        </p:txBody>
      </p:sp>
      <p:sp>
        <p:nvSpPr>
          <p:cNvPr id="17" name="مربع نص 16"/>
          <p:cNvSpPr txBox="1"/>
          <p:nvPr/>
        </p:nvSpPr>
        <p:spPr>
          <a:xfrm>
            <a:off x="1600200" y="3581400"/>
            <a:ext cx="2362200" cy="523220"/>
          </a:xfrm>
          <a:prstGeom prst="rect">
            <a:avLst/>
          </a:prstGeom>
          <a:noFill/>
        </p:spPr>
        <p:txBody>
          <a:bodyPr wrap="square" rtlCol="0">
            <a:spAutoFit/>
          </a:bodyPr>
          <a:lstStyle/>
          <a:p>
            <a:r>
              <a:rPr lang="en-US" sz="2800" dirty="0">
                <a:solidFill>
                  <a:srgbClr val="FF0000"/>
                </a:solidFill>
              </a:rPr>
              <a:t>Ever so </a:t>
            </a:r>
            <a:r>
              <a:rPr lang="en-US" sz="2800" dirty="0"/>
              <a:t>often</a:t>
            </a:r>
            <a:r>
              <a:rPr lang="en-US" sz="2800" dirty="0">
                <a:solidFill>
                  <a:srgbClr val="FF0000"/>
                </a:solidFill>
              </a:rPr>
              <a:t>=</a:t>
            </a:r>
          </a:p>
        </p:txBody>
      </p:sp>
      <p:sp>
        <p:nvSpPr>
          <p:cNvPr id="18" name="مربع نص 17"/>
          <p:cNvSpPr txBox="1"/>
          <p:nvPr/>
        </p:nvSpPr>
        <p:spPr>
          <a:xfrm>
            <a:off x="3962400" y="3581400"/>
            <a:ext cx="2133600" cy="523220"/>
          </a:xfrm>
          <a:prstGeom prst="rect">
            <a:avLst/>
          </a:prstGeom>
          <a:noFill/>
        </p:spPr>
        <p:txBody>
          <a:bodyPr wrap="square" rtlCol="0">
            <a:spAutoFit/>
          </a:bodyPr>
          <a:lstStyle/>
          <a:p>
            <a:r>
              <a:rPr lang="en-US" sz="2800" dirty="0"/>
              <a:t>frequently</a:t>
            </a:r>
          </a:p>
        </p:txBody>
      </p:sp>
      <p:sp>
        <p:nvSpPr>
          <p:cNvPr id="19" name="مربع نص 18"/>
          <p:cNvSpPr txBox="1"/>
          <p:nvPr/>
        </p:nvSpPr>
        <p:spPr>
          <a:xfrm>
            <a:off x="1600200" y="4648200"/>
            <a:ext cx="2743200" cy="523220"/>
          </a:xfrm>
          <a:prstGeom prst="rect">
            <a:avLst/>
          </a:prstGeom>
          <a:noFill/>
        </p:spPr>
        <p:txBody>
          <a:bodyPr wrap="square" rtlCol="0">
            <a:spAutoFit/>
          </a:bodyPr>
          <a:lstStyle/>
          <a:p>
            <a:r>
              <a:rPr lang="en-US" sz="2800" dirty="0">
                <a:solidFill>
                  <a:srgbClr val="FF0000"/>
                </a:solidFill>
              </a:rPr>
              <a:t>Ever so </a:t>
            </a:r>
            <a:r>
              <a:rPr lang="en-US" sz="2800" dirty="0"/>
              <a:t>friendly</a:t>
            </a:r>
            <a:r>
              <a:rPr lang="en-US" sz="2800" dirty="0">
                <a:solidFill>
                  <a:srgbClr val="FF0000"/>
                </a:solidFill>
              </a:rPr>
              <a:t>=</a:t>
            </a:r>
          </a:p>
        </p:txBody>
      </p:sp>
      <p:sp>
        <p:nvSpPr>
          <p:cNvPr id="20" name="مربع نص 19"/>
          <p:cNvSpPr txBox="1"/>
          <p:nvPr/>
        </p:nvSpPr>
        <p:spPr>
          <a:xfrm>
            <a:off x="4267200" y="4572000"/>
            <a:ext cx="2133600" cy="523220"/>
          </a:xfrm>
          <a:prstGeom prst="rect">
            <a:avLst/>
          </a:prstGeom>
          <a:noFill/>
        </p:spPr>
        <p:txBody>
          <a:bodyPr wrap="square" rtlCol="0">
            <a:spAutoFit/>
          </a:bodyPr>
          <a:lstStyle/>
          <a:p>
            <a:r>
              <a:rPr lang="en-US" sz="2800" dirty="0"/>
              <a:t>Very friendly</a:t>
            </a:r>
          </a:p>
        </p:txBody>
      </p:sp>
      <p:sp>
        <p:nvSpPr>
          <p:cNvPr id="21" name="مستطيل مستدير الزوايا 20">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to="" calcmode="lin" valueType="num">
                                      <p:cBhvr>
                                        <p:cTn id="7" dur="1" fill="hold"/>
                                        <p:tgtEl>
                                          <p:spTgt spid="1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to="" calcmode="lin" valueType="num">
                                      <p:cBhvr>
                                        <p:cTn id="12" dur="1" fill="hold"/>
                                        <p:tgtEl>
                                          <p:spTgt spid="1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 to="" calcmode="lin" valueType="num">
                                      <p:cBhvr>
                                        <p:cTn id="17" dur="1" fill="hold"/>
                                        <p:tgtEl>
                                          <p:spTgt spid="18"/>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 to="" calcmode="lin" valueType="num">
                                      <p:cBhvr>
                                        <p:cTn id="22" dur="1" fill="hold"/>
                                        <p:tgtEl>
                                          <p:spTgt spid="2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8"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22</a:t>
            </a:fld>
            <a:endParaRPr lang="en-US"/>
          </a:p>
        </p:txBody>
      </p:sp>
      <p:sp>
        <p:nvSpPr>
          <p:cNvPr id="5" name="مربع نص 4"/>
          <p:cNvSpPr txBox="1"/>
          <p:nvPr/>
        </p:nvSpPr>
        <p:spPr>
          <a:xfrm>
            <a:off x="0" y="0"/>
            <a:ext cx="2362200" cy="523220"/>
          </a:xfrm>
          <a:prstGeom prst="rect">
            <a:avLst/>
          </a:prstGeom>
          <a:noFill/>
        </p:spPr>
        <p:txBody>
          <a:bodyPr wrap="square" rtlCol="0">
            <a:spAutoFit/>
          </a:bodyPr>
          <a:lstStyle/>
          <a:p>
            <a:r>
              <a:rPr lang="en-US" sz="2800" dirty="0"/>
              <a:t>4. Intensifiers</a:t>
            </a:r>
          </a:p>
        </p:txBody>
      </p:sp>
      <p:sp>
        <p:nvSpPr>
          <p:cNvPr id="6" name="مربع نص 5"/>
          <p:cNvSpPr txBox="1"/>
          <p:nvPr/>
        </p:nvSpPr>
        <p:spPr>
          <a:xfrm>
            <a:off x="1295400" y="1295400"/>
            <a:ext cx="2133600" cy="3970318"/>
          </a:xfrm>
          <a:prstGeom prst="rect">
            <a:avLst/>
          </a:prstGeom>
          <a:noFill/>
        </p:spPr>
        <p:txBody>
          <a:bodyPr wrap="square" rtlCol="0">
            <a:spAutoFit/>
          </a:bodyPr>
          <a:lstStyle/>
          <a:p>
            <a:pPr marL="514350" indent="-514350">
              <a:buFont typeface="+mj-lt"/>
              <a:buAutoNum type="arabicPeriod"/>
            </a:pPr>
            <a:r>
              <a:rPr lang="en-US" sz="2800" dirty="0"/>
              <a:t>Very</a:t>
            </a:r>
          </a:p>
          <a:p>
            <a:pPr marL="514350" indent="-514350">
              <a:buFont typeface="+mj-lt"/>
              <a:buAutoNum type="arabicPeriod"/>
            </a:pPr>
            <a:r>
              <a:rPr lang="en-US" sz="2800" dirty="0"/>
              <a:t>Quite</a:t>
            </a:r>
          </a:p>
          <a:p>
            <a:pPr marL="514350" indent="-514350">
              <a:buFont typeface="+mj-lt"/>
              <a:buAutoNum type="arabicPeriod"/>
            </a:pPr>
            <a:r>
              <a:rPr lang="en-US" sz="2800" dirty="0"/>
              <a:t>Awfully</a:t>
            </a:r>
          </a:p>
          <a:p>
            <a:pPr marL="514350" indent="-514350">
              <a:buFont typeface="+mj-lt"/>
              <a:buAutoNum type="arabicPeriod"/>
            </a:pPr>
            <a:r>
              <a:rPr lang="en-US" sz="2800" dirty="0"/>
              <a:t>Really</a:t>
            </a:r>
          </a:p>
          <a:p>
            <a:pPr marL="514350" indent="-514350">
              <a:buFont typeface="+mj-lt"/>
              <a:buAutoNum type="arabicPeriod"/>
            </a:pPr>
            <a:r>
              <a:rPr lang="en-US" sz="2800" dirty="0"/>
              <a:t> pretty</a:t>
            </a:r>
          </a:p>
          <a:p>
            <a:pPr marL="514350" indent="-514350">
              <a:buFont typeface="+mj-lt"/>
              <a:buAutoNum type="arabicPeriod"/>
            </a:pPr>
            <a:r>
              <a:rPr lang="en-US" sz="2800" dirty="0"/>
              <a:t> too</a:t>
            </a:r>
          </a:p>
          <a:p>
            <a:pPr marL="514350" indent="-514350">
              <a:buFont typeface="+mj-lt"/>
              <a:buAutoNum type="arabicPeriod"/>
            </a:pPr>
            <a:r>
              <a:rPr lang="en-US" sz="2800" dirty="0"/>
              <a:t>Fairly</a:t>
            </a:r>
          </a:p>
          <a:p>
            <a:pPr marL="514350" indent="-514350">
              <a:buFont typeface="+mj-lt"/>
              <a:buAutoNum type="arabicPeriod"/>
            </a:pPr>
            <a:r>
              <a:rPr lang="en-US" sz="2800" dirty="0"/>
              <a:t>More</a:t>
            </a:r>
          </a:p>
          <a:p>
            <a:pPr marL="514350" indent="-514350">
              <a:buFont typeface="+mj-lt"/>
              <a:buAutoNum type="arabicPeriod"/>
            </a:pPr>
            <a:r>
              <a:rPr lang="en-US" sz="2800" dirty="0"/>
              <a:t>rather</a:t>
            </a:r>
          </a:p>
        </p:txBody>
      </p:sp>
      <p:sp>
        <p:nvSpPr>
          <p:cNvPr id="7" name="مربع نص 6"/>
          <p:cNvSpPr txBox="1"/>
          <p:nvPr/>
        </p:nvSpPr>
        <p:spPr>
          <a:xfrm>
            <a:off x="4267200" y="1295400"/>
            <a:ext cx="2209800" cy="3970318"/>
          </a:xfrm>
          <a:prstGeom prst="rect">
            <a:avLst/>
          </a:prstGeom>
          <a:noFill/>
        </p:spPr>
        <p:txBody>
          <a:bodyPr wrap="square" rtlCol="0">
            <a:spAutoFit/>
          </a:bodyPr>
          <a:lstStyle/>
          <a:p>
            <a:pPr marL="514350" indent="-514350"/>
            <a:r>
              <a:rPr lang="en-US" sz="2800" dirty="0"/>
              <a:t>10. Most</a:t>
            </a:r>
          </a:p>
          <a:p>
            <a:pPr marL="514350" indent="-514350"/>
            <a:r>
              <a:rPr lang="en-US" sz="2800" dirty="0"/>
              <a:t> 11. still</a:t>
            </a:r>
          </a:p>
          <a:p>
            <a:pPr marL="514350" indent="-514350"/>
            <a:r>
              <a:rPr lang="en-US" sz="2800" dirty="0"/>
              <a:t> 12. even</a:t>
            </a:r>
          </a:p>
          <a:p>
            <a:pPr marL="514350" indent="-514350"/>
            <a:r>
              <a:rPr lang="en-US" sz="2800" dirty="0"/>
              <a:t>13. Much</a:t>
            </a:r>
          </a:p>
          <a:p>
            <a:r>
              <a:rPr lang="en-US" sz="2800" dirty="0"/>
              <a:t>14.somewhat 15. not so</a:t>
            </a:r>
          </a:p>
          <a:p>
            <a:pPr marL="514350" indent="-514350"/>
            <a:r>
              <a:rPr lang="en-US" sz="2800" dirty="0"/>
              <a:t>16. ever so</a:t>
            </a:r>
          </a:p>
          <a:p>
            <a:pPr marL="514350" indent="-514350"/>
            <a:r>
              <a:rPr lang="en-US" sz="2800" dirty="0"/>
              <a:t>17. so</a:t>
            </a:r>
          </a:p>
          <a:p>
            <a:pPr marL="514350" indent="-514350"/>
            <a:r>
              <a:rPr lang="en-US" sz="2800" dirty="0"/>
              <a:t>18. less</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23</a:t>
            </a:fld>
            <a:endParaRPr lang="en-US"/>
          </a:p>
        </p:txBody>
      </p:sp>
      <p:sp>
        <p:nvSpPr>
          <p:cNvPr id="5" name="مربع نص 4"/>
          <p:cNvSpPr txBox="1"/>
          <p:nvPr/>
        </p:nvSpPr>
        <p:spPr>
          <a:xfrm>
            <a:off x="0" y="0"/>
            <a:ext cx="2362200" cy="523220"/>
          </a:xfrm>
          <a:prstGeom prst="rect">
            <a:avLst/>
          </a:prstGeom>
          <a:noFill/>
        </p:spPr>
        <p:txBody>
          <a:bodyPr wrap="square" rtlCol="0">
            <a:spAutoFit/>
          </a:bodyPr>
          <a:lstStyle/>
          <a:p>
            <a:r>
              <a:rPr lang="en-US" sz="2800" dirty="0"/>
              <a:t>4. Intensifiers</a:t>
            </a:r>
          </a:p>
        </p:txBody>
      </p:sp>
      <p:sp>
        <p:nvSpPr>
          <p:cNvPr id="8" name="مستطيل 7"/>
          <p:cNvSpPr/>
          <p:nvPr/>
        </p:nvSpPr>
        <p:spPr>
          <a:xfrm>
            <a:off x="8077200" y="152400"/>
            <a:ext cx="457200" cy="618630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Questions</a:t>
            </a:r>
            <a:endParaRPr lang="ar-SA"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9" name="مربع نص 8"/>
          <p:cNvSpPr txBox="1"/>
          <p:nvPr/>
        </p:nvSpPr>
        <p:spPr>
          <a:xfrm>
            <a:off x="1295400" y="1170708"/>
            <a:ext cx="6629400" cy="4524315"/>
          </a:xfrm>
          <a:prstGeom prst="rect">
            <a:avLst/>
          </a:prstGeom>
          <a:noFill/>
        </p:spPr>
        <p:txBody>
          <a:bodyPr wrap="square" rtlCol="0">
            <a:spAutoFit/>
          </a:bodyPr>
          <a:lstStyle/>
          <a:p>
            <a:pPr marL="342900" indent="-342900">
              <a:buAutoNum type="arabicPeriod"/>
            </a:pPr>
            <a:r>
              <a:rPr lang="en-US" sz="2400" dirty="0"/>
              <a:t>Thank you …………….much. </a:t>
            </a:r>
          </a:p>
          <a:p>
            <a:pPr marL="342900" indent="-342900"/>
            <a:r>
              <a:rPr lang="en-US" sz="2400" dirty="0"/>
              <a:t>   a. too            b. very           c. rather            d. awfully</a:t>
            </a:r>
          </a:p>
          <a:p>
            <a:pPr marL="342900" indent="-342900"/>
            <a:r>
              <a:rPr lang="en-US" sz="2400" dirty="0"/>
              <a:t>2. I’m………………fat. I need to lose weight.</a:t>
            </a:r>
          </a:p>
          <a:p>
            <a:pPr marL="342900" indent="-342900"/>
            <a:r>
              <a:rPr lang="en-US" sz="2400" dirty="0"/>
              <a:t>   a. very          b. pretty         c. nice               d. too</a:t>
            </a:r>
          </a:p>
          <a:p>
            <a:pPr marL="342900" indent="-342900"/>
            <a:r>
              <a:rPr lang="en-US" sz="2400" dirty="0"/>
              <a:t>3. It’s a………….difficult. You can answer it in a few minutes.</a:t>
            </a:r>
          </a:p>
          <a:p>
            <a:pPr marL="342900" indent="-342900"/>
            <a:r>
              <a:rPr lang="en-US" sz="2400" dirty="0"/>
              <a:t>   a. too             b. very            c. bit                 d. pretty</a:t>
            </a:r>
          </a:p>
          <a:p>
            <a:pPr marL="342900" indent="-342900"/>
            <a:r>
              <a:rPr lang="en-US" sz="2400" dirty="0"/>
              <a:t>4. He works ……………… better than before.</a:t>
            </a:r>
          </a:p>
          <a:p>
            <a:pPr marL="342900" indent="-342900"/>
            <a:r>
              <a:rPr lang="en-US" sz="2400" dirty="0"/>
              <a:t>   a. much         b. any             c. most              d. too</a:t>
            </a:r>
          </a:p>
          <a:p>
            <a:pPr marL="342900" indent="-342900"/>
            <a:r>
              <a:rPr lang="en-US" sz="2400" dirty="0"/>
              <a:t>5. The race was held on the……………hottest day of the week.</a:t>
            </a:r>
          </a:p>
          <a:p>
            <a:pPr marL="342900" indent="-342900"/>
            <a:r>
              <a:rPr lang="en-US" sz="2400" dirty="0"/>
              <a:t>   a. not so         b. much          c. most           d. ever so </a:t>
            </a:r>
          </a:p>
        </p:txBody>
      </p:sp>
      <p:sp>
        <p:nvSpPr>
          <p:cNvPr id="7" name="شكل بيضاوي 6"/>
          <p:cNvSpPr/>
          <p:nvPr/>
        </p:nvSpPr>
        <p:spPr>
          <a:xfrm>
            <a:off x="2971800" y="16002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0" name="شكل بيضاوي 9"/>
          <p:cNvSpPr/>
          <p:nvPr/>
        </p:nvSpPr>
        <p:spPr>
          <a:xfrm>
            <a:off x="6477000" y="2286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1" name="شكل بيضاوي 10"/>
          <p:cNvSpPr/>
          <p:nvPr/>
        </p:nvSpPr>
        <p:spPr>
          <a:xfrm>
            <a:off x="4648200" y="3352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2" name="شكل بيضاوي 11"/>
          <p:cNvSpPr/>
          <p:nvPr/>
        </p:nvSpPr>
        <p:spPr>
          <a:xfrm>
            <a:off x="1447800" y="4114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3" name="شكل بيضاوي 12"/>
          <p:cNvSpPr/>
          <p:nvPr/>
        </p:nvSpPr>
        <p:spPr>
          <a:xfrm>
            <a:off x="6477000" y="5181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4" name="مستطيل مستدير الزوايا 13">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to="" calcmode="lin" valueType="num">
                                      <p:cBhvr>
                                        <p:cTn id="12" dur="1" fill="hold"/>
                                        <p:tgtEl>
                                          <p:spTgt spid="10"/>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to="" calcmode="lin" valueType="num">
                                      <p:cBhvr>
                                        <p:cTn id="17" dur="1" fill="hold"/>
                                        <p:tgtEl>
                                          <p:spTgt spid="11"/>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to="" calcmode="lin" valueType="num">
                                      <p:cBhvr>
                                        <p:cTn id="22" dur="1" fill="hold"/>
                                        <p:tgtEl>
                                          <p:spTgt spid="12"/>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to="" calcmode="lin" valueType="num">
                                      <p:cBhvr>
                                        <p:cTn id="27" dur="1" fill="hold"/>
                                        <p:tgtEl>
                                          <p:spTgt spid="1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24</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p>
                      <a:pPr algn="ctr"/>
                      <a:endParaRPr lang="en-US" sz="2800"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25</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endParaRPr lang="en-US" sz="2800" strike="noStrike" dirty="0"/>
                    </a:p>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26</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endParaRPr lang="en-US" sz="2800" strike="noStrike" dirty="0"/>
                    </a:p>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27</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endParaRPr lang="en-US" sz="2800" strike="noStrike" dirty="0"/>
                    </a:p>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28</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endParaRPr lang="en-US" sz="2800" strike="noStrike" dirty="0"/>
                    </a:p>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29</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30</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31</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endParaRPr lang="en-US" sz="2800" strike="noStrike" dirty="0"/>
                    </a:p>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32</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endParaRPr lang="en-US" sz="2800" strike="noStrike" dirty="0"/>
                    </a:p>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33</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endParaRPr lang="en-US" sz="2800" strike="noStrike" dirty="0"/>
                    </a:p>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34</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endParaRPr lang="en-US" sz="2800" strike="noStrike" dirty="0"/>
                    </a:p>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35</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endParaRPr lang="en-US" sz="2800" strike="noStrike" dirty="0"/>
                    </a:p>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36</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37</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endParaRPr lang="en-US" sz="2800" strike="noStrike" dirty="0"/>
                    </a:p>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endParaRPr lang="en-US" sz="2800" strike="noStrike" dirty="0"/>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38</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endParaRPr lang="en-US" sz="2800" strike="noStrike" dirty="0"/>
                    </a:p>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39</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endParaRPr lang="en-US" sz="2800" strike="noStrike" dirty="0"/>
                    </a:p>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40</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endParaRPr lang="en-US" sz="2800" strike="noStrike" dirty="0"/>
                    </a:p>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41</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endParaRPr lang="en-US" sz="2800" strike="noStrike" dirty="0"/>
                    </a:p>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42</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r>
                        <a:rPr lang="en-US" sz="2800" strike="noStrike" dirty="0"/>
                        <a:t>Its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endParaRPr lang="en-US" sz="2800" strike="noStrike" dirty="0"/>
                    </a:p>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43</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r>
                        <a:rPr lang="en-US" sz="2800" strike="noStrike" dirty="0"/>
                        <a:t>Its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r>
                        <a:rPr lang="en-US" sz="2800" strike="noStrike" dirty="0"/>
                        <a:t>Yours</a:t>
                      </a:r>
                    </a:p>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44</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r>
                        <a:rPr lang="en-US" sz="2800" strike="noStrike" dirty="0"/>
                        <a:t>Its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r>
                        <a:rPr lang="en-US" sz="2800" strike="noStrike" dirty="0"/>
                        <a:t>Yours</a:t>
                      </a:r>
                    </a:p>
                  </a:txBody>
                  <a:tcPr anchor="ctr"/>
                </a:tc>
                <a:tc>
                  <a:txBody>
                    <a:bodyPr/>
                    <a:lstStyle/>
                    <a:p>
                      <a:pPr algn="l"/>
                      <a:endParaRPr lang="en-US" sz="2800" strike="noStrike" dirty="0"/>
                    </a:p>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r>
                        <a:rPr lang="en-US" sz="2800" strike="noStrike" dirty="0"/>
                        <a:t>Theirs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endParaRPr lang="en-US" sz="2800" strike="noStrike" dirty="0"/>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45</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r>
                        <a:rPr lang="en-US" sz="2800" strike="noStrike" dirty="0"/>
                        <a:t>Its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r>
                        <a:rPr lang="en-US" sz="2800" strike="noStrike" dirty="0"/>
                        <a:t>Yours</a:t>
                      </a:r>
                    </a:p>
                  </a:txBody>
                  <a:tcPr anchor="ctr"/>
                </a:tc>
                <a:tc>
                  <a:txBody>
                    <a:bodyPr/>
                    <a:lstStyle/>
                    <a:p>
                      <a:pPr algn="l"/>
                      <a:endParaRPr lang="en-US" sz="2800" strike="noStrike" dirty="0"/>
                    </a:p>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r>
                        <a:rPr lang="en-US" sz="2800" strike="noStrike" dirty="0"/>
                        <a:t>Theirs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r>
                        <a:rPr lang="en-US" sz="2800" strike="noStrike" dirty="0"/>
                        <a:t>ours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46</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r>
                        <a:rPr lang="en-US" sz="2800" strike="noStrike" dirty="0"/>
                        <a:t>Myself</a:t>
                      </a:r>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r>
                        <a:rPr lang="en-US" sz="2800" strike="noStrike" dirty="0"/>
                        <a:t>Its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r>
                        <a:rPr lang="en-US" sz="2800" strike="noStrike" dirty="0"/>
                        <a:t>Yours</a:t>
                      </a:r>
                    </a:p>
                  </a:txBody>
                  <a:tcPr anchor="ctr"/>
                </a:tc>
                <a:tc>
                  <a:txBody>
                    <a:bodyPr/>
                    <a:lstStyle/>
                    <a:p>
                      <a:pPr algn="l"/>
                      <a:endParaRPr lang="en-US" sz="2800" strike="noStrike" dirty="0"/>
                    </a:p>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r>
                        <a:rPr lang="en-US" sz="2800" strike="noStrike" dirty="0"/>
                        <a:t>Theirs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r>
                        <a:rPr lang="en-US" sz="2800" strike="noStrike" dirty="0"/>
                        <a:t>ours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47</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r>
                        <a:rPr lang="en-US" sz="2800" strike="noStrike" dirty="0"/>
                        <a:t>Myself</a:t>
                      </a:r>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r>
                        <a:rPr lang="en-US" sz="2800" strike="noStrike" dirty="0"/>
                        <a:t>Himself</a:t>
                      </a:r>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r>
                        <a:rPr lang="en-US" sz="2800" strike="noStrike" dirty="0"/>
                        <a:t>Its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r>
                        <a:rPr lang="en-US" sz="2800" strike="noStrike" dirty="0"/>
                        <a:t>Yours</a:t>
                      </a:r>
                    </a:p>
                  </a:txBody>
                  <a:tcPr anchor="ctr"/>
                </a:tc>
                <a:tc>
                  <a:txBody>
                    <a:bodyPr/>
                    <a:lstStyle/>
                    <a:p>
                      <a:pPr algn="l"/>
                      <a:endParaRPr lang="en-US" sz="2800" strike="noStrike" dirty="0"/>
                    </a:p>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r>
                        <a:rPr lang="en-US" sz="2800" strike="noStrike" dirty="0"/>
                        <a:t>Theirs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r>
                        <a:rPr lang="en-US" sz="2800" strike="noStrike" dirty="0"/>
                        <a:t>ours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48</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r>
                        <a:rPr lang="en-US" sz="2800" strike="noStrike" dirty="0"/>
                        <a:t>Myself</a:t>
                      </a:r>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r>
                        <a:rPr lang="en-US" sz="2800" strike="noStrike" dirty="0"/>
                        <a:t>Himself</a:t>
                      </a:r>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r>
                        <a:rPr lang="en-US" sz="2800" strike="noStrike" dirty="0"/>
                        <a:t>Herself</a:t>
                      </a:r>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r>
                        <a:rPr lang="en-US" sz="2800" strike="noStrike" dirty="0"/>
                        <a:t>Its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r>
                        <a:rPr lang="en-US" sz="2800" strike="noStrike" dirty="0"/>
                        <a:t>Yours</a:t>
                      </a:r>
                    </a:p>
                  </a:txBody>
                  <a:tcPr anchor="ctr"/>
                </a:tc>
                <a:tc>
                  <a:txBody>
                    <a:bodyPr/>
                    <a:lstStyle/>
                    <a:p>
                      <a:pPr algn="l"/>
                      <a:endParaRPr lang="en-US" sz="2800" strike="noStrike" dirty="0"/>
                    </a:p>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r>
                        <a:rPr lang="en-US" sz="2800" strike="noStrike" dirty="0"/>
                        <a:t>Theirs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r>
                        <a:rPr lang="en-US" sz="2800" strike="noStrike" dirty="0"/>
                        <a:t>ours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49</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r>
                        <a:rPr lang="en-US" sz="2800" strike="noStrike" dirty="0"/>
                        <a:t>Myself</a:t>
                      </a:r>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r>
                        <a:rPr lang="en-US" sz="2800" strike="noStrike" dirty="0"/>
                        <a:t>Himself</a:t>
                      </a:r>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r>
                        <a:rPr lang="en-US" sz="2800" strike="noStrike" dirty="0"/>
                        <a:t>Herself</a:t>
                      </a:r>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r>
                        <a:rPr lang="en-US" sz="2800" strike="noStrike" dirty="0"/>
                        <a:t>Its</a:t>
                      </a:r>
                    </a:p>
                  </a:txBody>
                  <a:tcPr anchor="ctr"/>
                </a:tc>
                <a:tc>
                  <a:txBody>
                    <a:bodyPr/>
                    <a:lstStyle/>
                    <a:p>
                      <a:pPr algn="l"/>
                      <a:r>
                        <a:rPr lang="en-US" sz="2800" strike="noStrike" dirty="0"/>
                        <a:t>Itself</a:t>
                      </a:r>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r>
                        <a:rPr lang="en-US" sz="2800" strike="noStrike" dirty="0"/>
                        <a:t>Yours</a:t>
                      </a:r>
                    </a:p>
                  </a:txBody>
                  <a:tcPr anchor="ctr"/>
                </a:tc>
                <a:tc>
                  <a:txBody>
                    <a:bodyPr/>
                    <a:lstStyle/>
                    <a:p>
                      <a:pPr algn="l"/>
                      <a:endParaRPr lang="en-US" sz="2800" strike="noStrike" dirty="0"/>
                    </a:p>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r>
                        <a:rPr lang="en-US" sz="2800" strike="noStrike" dirty="0"/>
                        <a:t>Theirs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r>
                        <a:rPr lang="en-US" sz="2800" strike="noStrike" dirty="0"/>
                        <a:t>ours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50</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r>
                        <a:rPr lang="en-US" sz="2800" strike="noStrike" dirty="0"/>
                        <a:t>Myself</a:t>
                      </a:r>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r>
                        <a:rPr lang="en-US" sz="2800" strike="noStrike" dirty="0"/>
                        <a:t>Himself</a:t>
                      </a:r>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r>
                        <a:rPr lang="en-US" sz="2800" strike="noStrike" dirty="0"/>
                        <a:t>Herself</a:t>
                      </a:r>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r>
                        <a:rPr lang="en-US" sz="2800" strike="noStrike" dirty="0"/>
                        <a:t>Its</a:t>
                      </a:r>
                    </a:p>
                  </a:txBody>
                  <a:tcPr anchor="ctr"/>
                </a:tc>
                <a:tc>
                  <a:txBody>
                    <a:bodyPr/>
                    <a:lstStyle/>
                    <a:p>
                      <a:pPr algn="l"/>
                      <a:r>
                        <a:rPr lang="en-US" sz="2800" strike="noStrike" dirty="0"/>
                        <a:t>Itself</a:t>
                      </a:r>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r>
                        <a:rPr lang="en-US" sz="2800" strike="noStrike" dirty="0"/>
                        <a:t>Yours</a:t>
                      </a:r>
                    </a:p>
                  </a:txBody>
                  <a:tcPr anchor="ctr"/>
                </a:tc>
                <a:tc>
                  <a:txBody>
                    <a:bodyPr/>
                    <a:lstStyle/>
                    <a:p>
                      <a:pPr algn="l"/>
                      <a:r>
                        <a:rPr lang="en-US" sz="2800" strike="noStrike" dirty="0"/>
                        <a:t>Yourself/</a:t>
                      </a:r>
                    </a:p>
                    <a:p>
                      <a:pPr algn="l"/>
                      <a:endParaRPr lang="en-US" sz="2800" strike="noStrike" dirty="0"/>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r>
                        <a:rPr lang="en-US" sz="2800" strike="noStrike" dirty="0"/>
                        <a:t>Theirs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r>
                        <a:rPr lang="en-US" sz="2800" strike="noStrike" dirty="0"/>
                        <a:t>ours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51</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r>
                        <a:rPr lang="en-US" sz="2800" strike="noStrike" dirty="0"/>
                        <a:t>Myself</a:t>
                      </a:r>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r>
                        <a:rPr lang="en-US" sz="2800" strike="noStrike" dirty="0"/>
                        <a:t>Himself</a:t>
                      </a:r>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r>
                        <a:rPr lang="en-US" sz="2800" strike="noStrike" dirty="0"/>
                        <a:t>Herself</a:t>
                      </a:r>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r>
                        <a:rPr lang="en-US" sz="2800" strike="noStrike" dirty="0"/>
                        <a:t>Its</a:t>
                      </a:r>
                    </a:p>
                  </a:txBody>
                  <a:tcPr anchor="ctr"/>
                </a:tc>
                <a:tc>
                  <a:txBody>
                    <a:bodyPr/>
                    <a:lstStyle/>
                    <a:p>
                      <a:pPr algn="l"/>
                      <a:r>
                        <a:rPr lang="en-US" sz="2800" strike="noStrike" dirty="0"/>
                        <a:t>Itself</a:t>
                      </a:r>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r>
                        <a:rPr lang="en-US" sz="2800" strike="noStrike" dirty="0"/>
                        <a:t>Yours</a:t>
                      </a:r>
                    </a:p>
                  </a:txBody>
                  <a:tcPr anchor="ctr"/>
                </a:tc>
                <a:tc>
                  <a:txBody>
                    <a:bodyPr/>
                    <a:lstStyle/>
                    <a:p>
                      <a:pPr algn="l"/>
                      <a:r>
                        <a:rPr lang="en-US" sz="2800" strike="noStrike" dirty="0"/>
                        <a:t>Yourself/ yourselves</a:t>
                      </a:r>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r>
                        <a:rPr lang="en-US" sz="2800" strike="noStrike" dirty="0"/>
                        <a:t>Theirs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r>
                        <a:rPr lang="en-US" sz="2800" strike="noStrike" dirty="0"/>
                        <a:t>ours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52</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r>
                        <a:rPr lang="en-US" sz="2800" strike="noStrike" dirty="0"/>
                        <a:t>Myself</a:t>
                      </a:r>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r>
                        <a:rPr lang="en-US" sz="2800" strike="noStrike" dirty="0"/>
                        <a:t>Himself</a:t>
                      </a:r>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r>
                        <a:rPr lang="en-US" sz="2800" strike="noStrike" dirty="0"/>
                        <a:t>Herself</a:t>
                      </a:r>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r>
                        <a:rPr lang="en-US" sz="2800" strike="noStrike" dirty="0"/>
                        <a:t>Its</a:t>
                      </a:r>
                    </a:p>
                  </a:txBody>
                  <a:tcPr anchor="ctr"/>
                </a:tc>
                <a:tc>
                  <a:txBody>
                    <a:bodyPr/>
                    <a:lstStyle/>
                    <a:p>
                      <a:pPr algn="l"/>
                      <a:r>
                        <a:rPr lang="en-US" sz="2800" strike="noStrike" dirty="0"/>
                        <a:t>Itself</a:t>
                      </a:r>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r>
                        <a:rPr lang="en-US" sz="2800" strike="noStrike" dirty="0"/>
                        <a:t>Yours</a:t>
                      </a:r>
                    </a:p>
                  </a:txBody>
                  <a:tcPr anchor="ctr"/>
                </a:tc>
                <a:tc>
                  <a:txBody>
                    <a:bodyPr/>
                    <a:lstStyle/>
                    <a:p>
                      <a:pPr algn="l"/>
                      <a:r>
                        <a:rPr lang="en-US" sz="2800" strike="noStrike" dirty="0"/>
                        <a:t>Yourself/ yourselves</a:t>
                      </a:r>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r>
                        <a:rPr lang="en-US" sz="2800" strike="noStrike" dirty="0"/>
                        <a:t>Theirs</a:t>
                      </a:r>
                    </a:p>
                  </a:txBody>
                  <a:tcPr anchor="ctr"/>
                </a:tc>
                <a:tc>
                  <a:txBody>
                    <a:bodyPr/>
                    <a:lstStyle/>
                    <a:p>
                      <a:pPr algn="l"/>
                      <a:r>
                        <a:rPr lang="en-US" sz="2800" strike="noStrike" dirty="0"/>
                        <a:t>themselves</a:t>
                      </a:r>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r>
                        <a:rPr lang="en-US" sz="2800" strike="noStrike" dirty="0"/>
                        <a:t>ours</a:t>
                      </a:r>
                    </a:p>
                  </a:txBody>
                  <a:tcPr anchor="ctr"/>
                </a:tc>
                <a:tc>
                  <a:txBody>
                    <a:bodyPr/>
                    <a:lstStyle/>
                    <a:p>
                      <a:pPr algn="l"/>
                      <a:endParaRPr lang="en-US" sz="2800" strike="noStrike" dirty="0"/>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53</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graphicFrame>
        <p:nvGraphicFramePr>
          <p:cNvPr id="6" name="جدول 5"/>
          <p:cNvGraphicFramePr>
            <a:graphicFrameLocks noGrp="1"/>
          </p:cNvGraphicFramePr>
          <p:nvPr/>
        </p:nvGraphicFramePr>
        <p:xfrm>
          <a:off x="1" y="574344"/>
          <a:ext cx="9144000" cy="5943600"/>
        </p:xfrm>
        <a:graphic>
          <a:graphicData uri="http://schemas.openxmlformats.org/drawingml/2006/table">
            <a:tbl>
              <a:tblPr firstRow="1" bandRow="1">
                <a:tableStyleId>{5DA37D80-6434-44D0-A028-1B22A696006F}</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2000" dirty="0"/>
                        <a:t>Subject</a:t>
                      </a:r>
                    </a:p>
                  </a:txBody>
                  <a:tcPr anchor="ctr"/>
                </a:tc>
                <a:tc>
                  <a:txBody>
                    <a:bodyPr/>
                    <a:lstStyle/>
                    <a:p>
                      <a:pPr algn="ctr"/>
                      <a:r>
                        <a:rPr lang="en-US" sz="2000" dirty="0"/>
                        <a:t>Object</a:t>
                      </a:r>
                    </a:p>
                  </a:txBody>
                  <a:tcPr anchor="ctr"/>
                </a:tc>
                <a:tc>
                  <a:txBody>
                    <a:bodyPr/>
                    <a:lstStyle/>
                    <a:p>
                      <a:pPr algn="ctr"/>
                      <a:r>
                        <a:rPr lang="en-US" sz="2000" dirty="0"/>
                        <a:t>Adjectival Pronouns</a:t>
                      </a:r>
                    </a:p>
                  </a:txBody>
                  <a:tcPr anchor="ctr"/>
                </a:tc>
                <a:tc>
                  <a:txBody>
                    <a:bodyPr/>
                    <a:lstStyle/>
                    <a:p>
                      <a:pPr algn="ctr"/>
                      <a:r>
                        <a:rPr lang="en-US" sz="2000" dirty="0"/>
                        <a:t>Possessive Pronouns</a:t>
                      </a:r>
                    </a:p>
                  </a:txBody>
                  <a:tcPr anchor="ctr"/>
                </a:tc>
                <a:tc>
                  <a:txBody>
                    <a:bodyPr/>
                    <a:lstStyle/>
                    <a:p>
                      <a:pPr algn="l"/>
                      <a:r>
                        <a:rPr lang="en-US" sz="2000" dirty="0"/>
                        <a:t>Reflexive Pronouns</a:t>
                      </a:r>
                    </a:p>
                  </a:txBody>
                  <a:tcPr anchor="ctr"/>
                </a:tc>
                <a:extLst>
                  <a:ext uri="{0D108BD9-81ED-4DB2-BD59-A6C34878D82A}">
                    <a16:rowId xmlns:a16="http://schemas.microsoft.com/office/drawing/2014/main" val="10000"/>
                  </a:ext>
                </a:extLst>
              </a:tr>
              <a:tr h="370840">
                <a:tc>
                  <a:txBody>
                    <a:bodyPr/>
                    <a:lstStyle/>
                    <a:p>
                      <a:pPr algn="ctr"/>
                      <a:r>
                        <a:rPr lang="en-US" sz="2800" dirty="0"/>
                        <a:t>I</a:t>
                      </a:r>
                    </a:p>
                  </a:txBody>
                  <a:tcPr anchor="ctr"/>
                </a:tc>
                <a:tc>
                  <a:txBody>
                    <a:bodyPr/>
                    <a:lstStyle/>
                    <a:p>
                      <a:pPr algn="ctr"/>
                      <a:r>
                        <a:rPr lang="en-US" sz="2800" strike="noStrike" dirty="0"/>
                        <a:t>Me</a:t>
                      </a:r>
                    </a:p>
                  </a:txBody>
                  <a:tcPr anchor="ctr"/>
                </a:tc>
                <a:tc>
                  <a:txBody>
                    <a:bodyPr/>
                    <a:lstStyle/>
                    <a:p>
                      <a:pPr algn="ctr"/>
                      <a:r>
                        <a:rPr lang="en-US" sz="2800" strike="noStrike" dirty="0"/>
                        <a:t>My</a:t>
                      </a:r>
                    </a:p>
                  </a:txBody>
                  <a:tcPr anchor="ctr"/>
                </a:tc>
                <a:tc>
                  <a:txBody>
                    <a:bodyPr/>
                    <a:lstStyle/>
                    <a:p>
                      <a:pPr algn="ctr"/>
                      <a:r>
                        <a:rPr lang="en-US" sz="2800" strike="noStrike" dirty="0"/>
                        <a:t>Mine</a:t>
                      </a:r>
                    </a:p>
                  </a:txBody>
                  <a:tcPr anchor="ctr"/>
                </a:tc>
                <a:tc>
                  <a:txBody>
                    <a:bodyPr/>
                    <a:lstStyle/>
                    <a:p>
                      <a:pPr algn="l"/>
                      <a:r>
                        <a:rPr lang="en-US" sz="2800" strike="noStrike" dirty="0"/>
                        <a:t>Myself</a:t>
                      </a:r>
                    </a:p>
                  </a:txBody>
                  <a:tcPr anchor="ctr"/>
                </a:tc>
                <a:extLst>
                  <a:ext uri="{0D108BD9-81ED-4DB2-BD59-A6C34878D82A}">
                    <a16:rowId xmlns:a16="http://schemas.microsoft.com/office/drawing/2014/main" val="10001"/>
                  </a:ext>
                </a:extLst>
              </a:tr>
              <a:tr h="370840">
                <a:tc>
                  <a:txBody>
                    <a:bodyPr/>
                    <a:lstStyle/>
                    <a:p>
                      <a:pPr algn="ctr"/>
                      <a:r>
                        <a:rPr lang="en-US" sz="2800" dirty="0"/>
                        <a:t>He</a:t>
                      </a:r>
                    </a:p>
                  </a:txBody>
                  <a:tcPr anchor="ctr"/>
                </a:tc>
                <a:tc>
                  <a:txBody>
                    <a:bodyPr/>
                    <a:lstStyle/>
                    <a:p>
                      <a:pPr algn="ctr"/>
                      <a:r>
                        <a:rPr lang="en-US" sz="2800" strike="noStrike" dirty="0"/>
                        <a:t>Him</a:t>
                      </a:r>
                    </a:p>
                  </a:txBody>
                  <a:tcPr anchor="ctr"/>
                </a:tc>
                <a:tc>
                  <a:txBody>
                    <a:bodyPr/>
                    <a:lstStyle/>
                    <a:p>
                      <a:pPr algn="ctr"/>
                      <a:r>
                        <a:rPr lang="en-US" sz="2800" strike="noStrike" dirty="0"/>
                        <a:t>His</a:t>
                      </a:r>
                    </a:p>
                  </a:txBody>
                  <a:tcPr anchor="ctr"/>
                </a:tc>
                <a:tc>
                  <a:txBody>
                    <a:bodyPr/>
                    <a:lstStyle/>
                    <a:p>
                      <a:pPr algn="ctr"/>
                      <a:r>
                        <a:rPr lang="en-US" sz="2800" strike="noStrike" dirty="0"/>
                        <a:t>His</a:t>
                      </a:r>
                    </a:p>
                  </a:txBody>
                  <a:tcPr anchor="ctr"/>
                </a:tc>
                <a:tc>
                  <a:txBody>
                    <a:bodyPr/>
                    <a:lstStyle/>
                    <a:p>
                      <a:pPr algn="l"/>
                      <a:r>
                        <a:rPr lang="en-US" sz="2800" strike="noStrike" dirty="0"/>
                        <a:t>Himself</a:t>
                      </a:r>
                    </a:p>
                  </a:txBody>
                  <a:tcPr anchor="ctr"/>
                </a:tc>
                <a:extLst>
                  <a:ext uri="{0D108BD9-81ED-4DB2-BD59-A6C34878D82A}">
                    <a16:rowId xmlns:a16="http://schemas.microsoft.com/office/drawing/2014/main" val="10002"/>
                  </a:ext>
                </a:extLst>
              </a:tr>
              <a:tr h="370840">
                <a:tc>
                  <a:txBody>
                    <a:bodyPr/>
                    <a:lstStyle/>
                    <a:p>
                      <a:pPr algn="ctr"/>
                      <a:r>
                        <a:rPr lang="en-US" sz="2800" dirty="0"/>
                        <a:t>She</a:t>
                      </a:r>
                    </a:p>
                  </a:txBody>
                  <a:tcPr anchor="ctr"/>
                </a:tc>
                <a:tc>
                  <a:txBody>
                    <a:bodyPr/>
                    <a:lstStyle/>
                    <a:p>
                      <a:pPr algn="ctr"/>
                      <a:r>
                        <a:rPr lang="en-US" sz="2800" strike="noStrike" dirty="0"/>
                        <a:t>Her</a:t>
                      </a:r>
                    </a:p>
                  </a:txBody>
                  <a:tcPr anchor="ctr"/>
                </a:tc>
                <a:tc>
                  <a:txBody>
                    <a:bodyPr/>
                    <a:lstStyle/>
                    <a:p>
                      <a:pPr algn="ctr"/>
                      <a:r>
                        <a:rPr lang="en-US" sz="2800" strike="noStrike" dirty="0"/>
                        <a:t>Her</a:t>
                      </a:r>
                    </a:p>
                  </a:txBody>
                  <a:tcPr anchor="ctr"/>
                </a:tc>
                <a:tc>
                  <a:txBody>
                    <a:bodyPr/>
                    <a:lstStyle/>
                    <a:p>
                      <a:pPr algn="ctr"/>
                      <a:r>
                        <a:rPr lang="en-US" sz="2800" strike="noStrike" dirty="0"/>
                        <a:t>Hers</a:t>
                      </a:r>
                    </a:p>
                  </a:txBody>
                  <a:tcPr anchor="ctr"/>
                </a:tc>
                <a:tc>
                  <a:txBody>
                    <a:bodyPr/>
                    <a:lstStyle/>
                    <a:p>
                      <a:pPr algn="l"/>
                      <a:r>
                        <a:rPr lang="en-US" sz="2800" strike="noStrike" dirty="0"/>
                        <a:t>Herself</a:t>
                      </a:r>
                    </a:p>
                  </a:txBody>
                  <a:tcPr anchor="ctr"/>
                </a:tc>
                <a:extLst>
                  <a:ext uri="{0D108BD9-81ED-4DB2-BD59-A6C34878D82A}">
                    <a16:rowId xmlns:a16="http://schemas.microsoft.com/office/drawing/2014/main" val="10003"/>
                  </a:ext>
                </a:extLst>
              </a:tr>
              <a:tr h="370840">
                <a:tc>
                  <a:txBody>
                    <a:bodyPr/>
                    <a:lstStyle/>
                    <a:p>
                      <a:pPr algn="ctr"/>
                      <a:r>
                        <a:rPr lang="en-US" sz="2800" dirty="0"/>
                        <a:t>It</a:t>
                      </a:r>
                    </a:p>
                  </a:txBody>
                  <a:tcPr anchor="ctr"/>
                </a:tc>
                <a:tc>
                  <a:txBody>
                    <a:bodyPr/>
                    <a:lstStyle/>
                    <a:p>
                      <a:pPr algn="ctr"/>
                      <a:r>
                        <a:rPr lang="en-US" sz="2800" strike="noStrike" dirty="0"/>
                        <a:t>It</a:t>
                      </a:r>
                    </a:p>
                  </a:txBody>
                  <a:tcPr anchor="ctr"/>
                </a:tc>
                <a:tc>
                  <a:txBody>
                    <a:bodyPr/>
                    <a:lstStyle/>
                    <a:p>
                      <a:pPr algn="ctr"/>
                      <a:r>
                        <a:rPr lang="en-US" sz="2800" strike="noStrike" dirty="0"/>
                        <a:t>Its</a:t>
                      </a:r>
                    </a:p>
                  </a:txBody>
                  <a:tcPr anchor="ctr"/>
                </a:tc>
                <a:tc>
                  <a:txBody>
                    <a:bodyPr/>
                    <a:lstStyle/>
                    <a:p>
                      <a:pPr algn="ctr"/>
                      <a:r>
                        <a:rPr lang="en-US" sz="2800" strike="noStrike" dirty="0"/>
                        <a:t>Its</a:t>
                      </a:r>
                    </a:p>
                  </a:txBody>
                  <a:tcPr anchor="ctr"/>
                </a:tc>
                <a:tc>
                  <a:txBody>
                    <a:bodyPr/>
                    <a:lstStyle/>
                    <a:p>
                      <a:pPr algn="l"/>
                      <a:r>
                        <a:rPr lang="en-US" sz="2800" strike="noStrike" dirty="0"/>
                        <a:t>Itself</a:t>
                      </a:r>
                    </a:p>
                  </a:txBody>
                  <a:tcPr anchor="ctr"/>
                </a:tc>
                <a:extLst>
                  <a:ext uri="{0D108BD9-81ED-4DB2-BD59-A6C34878D82A}">
                    <a16:rowId xmlns:a16="http://schemas.microsoft.com/office/drawing/2014/main" val="10004"/>
                  </a:ext>
                </a:extLst>
              </a:tr>
              <a:tr h="370840">
                <a:tc>
                  <a:txBody>
                    <a:bodyPr/>
                    <a:lstStyle/>
                    <a:p>
                      <a:pPr algn="ctr"/>
                      <a:r>
                        <a:rPr lang="en-US" sz="2800" dirty="0"/>
                        <a:t>You</a:t>
                      </a:r>
                    </a:p>
                  </a:txBody>
                  <a:tcPr anchor="ctr"/>
                </a:tc>
                <a:tc>
                  <a:txBody>
                    <a:bodyPr/>
                    <a:lstStyle/>
                    <a:p>
                      <a:pPr algn="ctr"/>
                      <a:r>
                        <a:rPr lang="en-US" sz="2800" strike="noStrike" dirty="0"/>
                        <a:t>You</a:t>
                      </a:r>
                    </a:p>
                  </a:txBody>
                  <a:tcPr anchor="ctr"/>
                </a:tc>
                <a:tc>
                  <a:txBody>
                    <a:bodyPr/>
                    <a:lstStyle/>
                    <a:p>
                      <a:pPr algn="ctr"/>
                      <a:r>
                        <a:rPr lang="en-US" sz="2800" strike="noStrike" dirty="0"/>
                        <a:t>Your</a:t>
                      </a:r>
                    </a:p>
                  </a:txBody>
                  <a:tcPr anchor="ctr"/>
                </a:tc>
                <a:tc>
                  <a:txBody>
                    <a:bodyPr/>
                    <a:lstStyle/>
                    <a:p>
                      <a:pPr algn="ctr"/>
                      <a:r>
                        <a:rPr lang="en-US" sz="2800" strike="noStrike" dirty="0"/>
                        <a:t>Yours</a:t>
                      </a:r>
                    </a:p>
                  </a:txBody>
                  <a:tcPr anchor="ctr"/>
                </a:tc>
                <a:tc>
                  <a:txBody>
                    <a:bodyPr/>
                    <a:lstStyle/>
                    <a:p>
                      <a:pPr algn="l"/>
                      <a:r>
                        <a:rPr lang="en-US" sz="2800" strike="noStrike" dirty="0"/>
                        <a:t>Yourself/ yourselves</a:t>
                      </a:r>
                    </a:p>
                  </a:txBody>
                  <a:tcPr anchor="ctr"/>
                </a:tc>
                <a:extLst>
                  <a:ext uri="{0D108BD9-81ED-4DB2-BD59-A6C34878D82A}">
                    <a16:rowId xmlns:a16="http://schemas.microsoft.com/office/drawing/2014/main" val="10005"/>
                  </a:ext>
                </a:extLst>
              </a:tr>
              <a:tr h="370840">
                <a:tc>
                  <a:txBody>
                    <a:bodyPr/>
                    <a:lstStyle/>
                    <a:p>
                      <a:pPr algn="ctr"/>
                      <a:r>
                        <a:rPr lang="en-US" sz="2800" dirty="0"/>
                        <a:t>They</a:t>
                      </a:r>
                    </a:p>
                  </a:txBody>
                  <a:tcPr anchor="ctr"/>
                </a:tc>
                <a:tc>
                  <a:txBody>
                    <a:bodyPr/>
                    <a:lstStyle/>
                    <a:p>
                      <a:pPr algn="ctr"/>
                      <a:r>
                        <a:rPr lang="en-US" sz="2800" strike="noStrike" dirty="0"/>
                        <a:t>Them</a:t>
                      </a:r>
                    </a:p>
                  </a:txBody>
                  <a:tcPr anchor="ctr"/>
                </a:tc>
                <a:tc>
                  <a:txBody>
                    <a:bodyPr/>
                    <a:lstStyle/>
                    <a:p>
                      <a:pPr algn="ctr"/>
                      <a:r>
                        <a:rPr lang="en-US" sz="2800" strike="noStrike" dirty="0"/>
                        <a:t>Their</a:t>
                      </a:r>
                    </a:p>
                  </a:txBody>
                  <a:tcPr anchor="ctr"/>
                </a:tc>
                <a:tc>
                  <a:txBody>
                    <a:bodyPr/>
                    <a:lstStyle/>
                    <a:p>
                      <a:pPr algn="ctr"/>
                      <a:r>
                        <a:rPr lang="en-US" sz="2800" strike="noStrike" dirty="0"/>
                        <a:t>Theirs</a:t>
                      </a:r>
                    </a:p>
                  </a:txBody>
                  <a:tcPr anchor="ctr"/>
                </a:tc>
                <a:tc>
                  <a:txBody>
                    <a:bodyPr/>
                    <a:lstStyle/>
                    <a:p>
                      <a:pPr algn="l"/>
                      <a:r>
                        <a:rPr lang="en-US" sz="2800" strike="noStrike" dirty="0"/>
                        <a:t>themselves</a:t>
                      </a:r>
                    </a:p>
                  </a:txBody>
                  <a:tcPr anchor="ctr"/>
                </a:tc>
                <a:extLst>
                  <a:ext uri="{0D108BD9-81ED-4DB2-BD59-A6C34878D82A}">
                    <a16:rowId xmlns:a16="http://schemas.microsoft.com/office/drawing/2014/main" val="10006"/>
                  </a:ext>
                </a:extLst>
              </a:tr>
              <a:tr h="370840">
                <a:tc>
                  <a:txBody>
                    <a:bodyPr/>
                    <a:lstStyle/>
                    <a:p>
                      <a:pPr algn="ctr"/>
                      <a:r>
                        <a:rPr lang="en-US" sz="2800" dirty="0"/>
                        <a:t>We</a:t>
                      </a:r>
                    </a:p>
                  </a:txBody>
                  <a:tcPr anchor="ctr"/>
                </a:tc>
                <a:tc>
                  <a:txBody>
                    <a:bodyPr/>
                    <a:lstStyle/>
                    <a:p>
                      <a:pPr algn="ctr"/>
                      <a:r>
                        <a:rPr lang="en-US" sz="2800" strike="noStrike" dirty="0"/>
                        <a:t>us</a:t>
                      </a:r>
                    </a:p>
                  </a:txBody>
                  <a:tcPr anchor="ctr"/>
                </a:tc>
                <a:tc>
                  <a:txBody>
                    <a:bodyPr/>
                    <a:lstStyle/>
                    <a:p>
                      <a:pPr algn="ctr"/>
                      <a:r>
                        <a:rPr lang="en-US" sz="2800" strike="noStrike" dirty="0"/>
                        <a:t>our</a:t>
                      </a:r>
                    </a:p>
                  </a:txBody>
                  <a:tcPr anchor="ctr"/>
                </a:tc>
                <a:tc>
                  <a:txBody>
                    <a:bodyPr/>
                    <a:lstStyle/>
                    <a:p>
                      <a:pPr algn="ctr"/>
                      <a:r>
                        <a:rPr lang="en-US" sz="2800" strike="noStrike" dirty="0"/>
                        <a:t>ours</a:t>
                      </a:r>
                    </a:p>
                  </a:txBody>
                  <a:tcPr anchor="ctr"/>
                </a:tc>
                <a:tc>
                  <a:txBody>
                    <a:bodyPr/>
                    <a:lstStyle/>
                    <a:p>
                      <a:pPr algn="l"/>
                      <a:r>
                        <a:rPr lang="en-US" sz="2800" strike="noStrike" dirty="0"/>
                        <a:t>Ourselves</a:t>
                      </a:r>
                    </a:p>
                  </a:txBody>
                  <a:tcPr anchor="ctr"/>
                </a:tc>
                <a:extLst>
                  <a:ext uri="{0D108BD9-81ED-4DB2-BD59-A6C34878D82A}">
                    <a16:rowId xmlns:a16="http://schemas.microsoft.com/office/drawing/2014/main" val="10007"/>
                  </a:ext>
                </a:extLst>
              </a:tr>
              <a:tr h="370840">
                <a:tc>
                  <a:txBody>
                    <a:bodyPr/>
                    <a:lstStyle/>
                    <a:p>
                      <a:pPr algn="ctr"/>
                      <a:r>
                        <a:rPr lang="en-US" sz="2400" dirty="0"/>
                        <a:t>………. drank milk.</a:t>
                      </a:r>
                    </a:p>
                  </a:txBody>
                  <a:tcPr anchor="ctr"/>
                </a:tc>
                <a:tc>
                  <a:txBody>
                    <a:bodyPr/>
                    <a:lstStyle/>
                    <a:p>
                      <a:pPr algn="ctr"/>
                      <a:r>
                        <a:rPr lang="en-US" sz="2400" dirty="0" err="1"/>
                        <a:t>Maha</a:t>
                      </a:r>
                      <a:r>
                        <a:rPr lang="en-US" sz="2400" dirty="0"/>
                        <a:t> saw ……………</a:t>
                      </a:r>
                    </a:p>
                  </a:txBody>
                  <a:tcPr anchor="ctr"/>
                </a:tc>
                <a:tc>
                  <a:txBody>
                    <a:bodyPr/>
                    <a:lstStyle/>
                    <a:p>
                      <a:pPr algn="ctr"/>
                      <a:r>
                        <a:rPr lang="en-US" sz="2400" dirty="0"/>
                        <a:t>This is …….. house.</a:t>
                      </a:r>
                    </a:p>
                  </a:txBody>
                  <a:tcPr anchor="ctr"/>
                </a:tc>
                <a:tc>
                  <a:txBody>
                    <a:bodyPr/>
                    <a:lstStyle/>
                    <a:p>
                      <a:pPr algn="ctr"/>
                      <a:r>
                        <a:rPr lang="en-US" sz="2400" dirty="0"/>
                        <a:t>This house is……….</a:t>
                      </a:r>
                    </a:p>
                  </a:txBody>
                  <a:tcPr anchor="ctr"/>
                </a:tc>
                <a:tc>
                  <a:txBody>
                    <a:bodyPr/>
                    <a:lstStyle/>
                    <a:p>
                      <a:pPr algn="l"/>
                      <a:r>
                        <a:rPr lang="en-US" sz="2400" dirty="0">
                          <a:solidFill>
                            <a:srgbClr val="FF0000"/>
                          </a:solidFill>
                        </a:rPr>
                        <a:t>I</a:t>
                      </a:r>
                      <a:r>
                        <a:rPr lang="en-US" sz="2400" dirty="0"/>
                        <a:t> can see </a:t>
                      </a:r>
                      <a:r>
                        <a:rPr lang="en-US" sz="2400" dirty="0">
                          <a:solidFill>
                            <a:srgbClr val="FF0000"/>
                          </a:solidFill>
                        </a:rPr>
                        <a:t>myself</a:t>
                      </a:r>
                      <a:r>
                        <a:rPr lang="en-US" sz="2400" dirty="0"/>
                        <a:t> in the mirror.</a:t>
                      </a:r>
                    </a:p>
                  </a:txBody>
                  <a:tcPr anchor="ctr"/>
                </a:tc>
                <a:extLst>
                  <a:ext uri="{0D108BD9-81ED-4DB2-BD59-A6C34878D82A}">
                    <a16:rowId xmlns:a16="http://schemas.microsoft.com/office/drawing/2014/main" val="10008"/>
                  </a:ext>
                </a:extLst>
              </a:tr>
            </a:tbl>
          </a:graphicData>
        </a:graphic>
      </p:graphicFrame>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54</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sp>
        <p:nvSpPr>
          <p:cNvPr id="7" name="مربع نص 6"/>
          <p:cNvSpPr txBox="1"/>
          <p:nvPr/>
        </p:nvSpPr>
        <p:spPr>
          <a:xfrm>
            <a:off x="68240" y="533400"/>
            <a:ext cx="8915400" cy="3539430"/>
          </a:xfrm>
          <a:prstGeom prst="rect">
            <a:avLst/>
          </a:prstGeom>
          <a:noFill/>
        </p:spPr>
        <p:txBody>
          <a:bodyPr wrap="square" rtlCol="0">
            <a:spAutoFit/>
          </a:bodyPr>
          <a:lstStyle/>
          <a:p>
            <a:pPr marL="514350" indent="-514350">
              <a:buFont typeface="+mj-lt"/>
              <a:buAutoNum type="arabicPeriod"/>
            </a:pPr>
            <a:r>
              <a:rPr lang="en-US" sz="2800" dirty="0">
                <a:solidFill>
                  <a:srgbClr val="FF0000"/>
                </a:solidFill>
              </a:rPr>
              <a:t>Someone</a:t>
            </a:r>
            <a:r>
              <a:rPr lang="en-US" sz="2800" dirty="0"/>
              <a:t> </a:t>
            </a:r>
            <a:r>
              <a:rPr lang="en-US" sz="2800" u="sng" dirty="0">
                <a:solidFill>
                  <a:schemeClr val="tx2">
                    <a:lumMod val="75000"/>
                  </a:schemeClr>
                </a:solidFill>
              </a:rPr>
              <a:t>is</a:t>
            </a:r>
            <a:r>
              <a:rPr lang="en-US" sz="2800" dirty="0"/>
              <a:t> at the door.</a:t>
            </a:r>
          </a:p>
          <a:p>
            <a:pPr marL="342900" indent="-342900"/>
            <a:endParaRPr lang="en-US" sz="2800" dirty="0"/>
          </a:p>
          <a:p>
            <a:pPr marL="342900" indent="-342900"/>
            <a:r>
              <a:rPr lang="en-US" sz="2800" dirty="0">
                <a:solidFill>
                  <a:srgbClr val="FF0000"/>
                </a:solidFill>
              </a:rPr>
              <a:t>2. Everyone</a:t>
            </a:r>
            <a:r>
              <a:rPr lang="en-US" sz="2800" dirty="0"/>
              <a:t> know</a:t>
            </a:r>
            <a:r>
              <a:rPr lang="en-US" sz="2800" u="sng" dirty="0">
                <a:solidFill>
                  <a:schemeClr val="tx2">
                    <a:lumMod val="75000"/>
                  </a:schemeClr>
                </a:solidFill>
              </a:rPr>
              <a:t>s</a:t>
            </a:r>
            <a:r>
              <a:rPr lang="en-US" sz="2800" dirty="0"/>
              <a:t> him.</a:t>
            </a:r>
          </a:p>
          <a:p>
            <a:pPr marL="342900" indent="-342900"/>
            <a:endParaRPr lang="en-US" sz="2800" dirty="0"/>
          </a:p>
          <a:p>
            <a:pPr marL="342900" indent="-342900"/>
            <a:r>
              <a:rPr lang="en-US" sz="2800" dirty="0">
                <a:solidFill>
                  <a:srgbClr val="FF0000"/>
                </a:solidFill>
              </a:rPr>
              <a:t>3. Everything</a:t>
            </a:r>
            <a:r>
              <a:rPr lang="en-US" sz="2800" dirty="0"/>
              <a:t> </a:t>
            </a:r>
            <a:r>
              <a:rPr lang="en-US" sz="2800" u="sng" dirty="0">
                <a:solidFill>
                  <a:schemeClr val="tx2">
                    <a:lumMod val="75000"/>
                  </a:schemeClr>
                </a:solidFill>
              </a:rPr>
              <a:t>is</a:t>
            </a:r>
            <a:r>
              <a:rPr lang="en-US" sz="2800" dirty="0"/>
              <a:t> available at this supermarket. But they are expensive. </a:t>
            </a:r>
          </a:p>
          <a:p>
            <a:pPr marL="342900" indent="-342900"/>
            <a:endParaRPr lang="en-US" sz="2800" dirty="0"/>
          </a:p>
          <a:p>
            <a:pPr marL="342900" indent="-342900"/>
            <a:r>
              <a:rPr lang="en-US" sz="2800" dirty="0">
                <a:solidFill>
                  <a:srgbClr val="FF0000"/>
                </a:solidFill>
              </a:rPr>
              <a:t>4. Something</a:t>
            </a:r>
            <a:r>
              <a:rPr lang="en-US" sz="2800" dirty="0"/>
              <a:t> </a:t>
            </a:r>
            <a:r>
              <a:rPr lang="en-US" sz="2800" u="sng" dirty="0">
                <a:solidFill>
                  <a:schemeClr val="tx2">
                    <a:lumMod val="75000"/>
                  </a:schemeClr>
                </a:solidFill>
              </a:rPr>
              <a:t>has</a:t>
            </a:r>
            <a:r>
              <a:rPr lang="en-US" sz="2800" dirty="0"/>
              <a:t> been changed.</a:t>
            </a:r>
          </a:p>
        </p:txBody>
      </p:sp>
      <p:sp>
        <p:nvSpPr>
          <p:cNvPr id="8" name="مربع نص 7"/>
          <p:cNvSpPr txBox="1"/>
          <p:nvPr/>
        </p:nvSpPr>
        <p:spPr>
          <a:xfrm>
            <a:off x="152400" y="4724400"/>
            <a:ext cx="8686800" cy="138499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800" dirty="0"/>
              <a:t>5. </a:t>
            </a:r>
            <a:r>
              <a:rPr lang="en-US" sz="2800" dirty="0">
                <a:solidFill>
                  <a:srgbClr val="FF0000"/>
                </a:solidFill>
              </a:rPr>
              <a:t>There is </a:t>
            </a:r>
            <a:r>
              <a:rPr lang="en-US" sz="2800" u="sng" dirty="0">
                <a:solidFill>
                  <a:srgbClr val="002060"/>
                </a:solidFill>
              </a:rPr>
              <a:t>a pen </a:t>
            </a:r>
            <a:r>
              <a:rPr lang="en-US" sz="2800" dirty="0"/>
              <a:t>on the desk.</a:t>
            </a:r>
          </a:p>
          <a:p>
            <a:r>
              <a:rPr lang="en-US" sz="2800" dirty="0"/>
              <a:t>6. </a:t>
            </a:r>
            <a:r>
              <a:rPr lang="en-US" sz="2800" dirty="0">
                <a:solidFill>
                  <a:srgbClr val="FF0000"/>
                </a:solidFill>
              </a:rPr>
              <a:t>There is</a:t>
            </a:r>
            <a:r>
              <a:rPr lang="en-US" sz="2800" dirty="0"/>
              <a:t> </a:t>
            </a:r>
            <a:r>
              <a:rPr lang="en-US" sz="2800" dirty="0">
                <a:solidFill>
                  <a:schemeClr val="tx1"/>
                </a:solidFill>
              </a:rPr>
              <a:t>some</a:t>
            </a:r>
            <a:r>
              <a:rPr lang="en-US" sz="2800" u="sng" dirty="0">
                <a:solidFill>
                  <a:srgbClr val="002060"/>
                </a:solidFill>
              </a:rPr>
              <a:t> sugar </a:t>
            </a:r>
            <a:r>
              <a:rPr lang="en-US" sz="2800" dirty="0"/>
              <a:t>in the kitchen.</a:t>
            </a:r>
          </a:p>
          <a:p>
            <a:r>
              <a:rPr lang="en-US" sz="2800" dirty="0"/>
              <a:t>7. </a:t>
            </a:r>
            <a:r>
              <a:rPr lang="en-US" sz="2800" dirty="0">
                <a:solidFill>
                  <a:srgbClr val="FF0000"/>
                </a:solidFill>
              </a:rPr>
              <a:t>There are</a:t>
            </a:r>
            <a:r>
              <a:rPr lang="en-US" sz="2800" dirty="0"/>
              <a:t> a lot of </a:t>
            </a:r>
            <a:r>
              <a:rPr lang="en-US" sz="2800" u="sng" dirty="0">
                <a:solidFill>
                  <a:srgbClr val="002060"/>
                </a:solidFill>
              </a:rPr>
              <a:t>eggs</a:t>
            </a:r>
            <a:r>
              <a:rPr lang="en-US" sz="2800" dirty="0"/>
              <a:t> in the fridge.</a:t>
            </a:r>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55</a:t>
            </a:fld>
            <a:endParaRPr lang="en-US"/>
          </a:p>
        </p:txBody>
      </p:sp>
      <p:sp>
        <p:nvSpPr>
          <p:cNvPr id="5" name="مربع نص 4"/>
          <p:cNvSpPr txBox="1"/>
          <p:nvPr/>
        </p:nvSpPr>
        <p:spPr>
          <a:xfrm>
            <a:off x="0" y="0"/>
            <a:ext cx="2514600" cy="523220"/>
          </a:xfrm>
          <a:prstGeom prst="rect">
            <a:avLst/>
          </a:prstGeom>
          <a:noFill/>
        </p:spPr>
        <p:txBody>
          <a:bodyPr wrap="square" rtlCol="0">
            <a:spAutoFit/>
          </a:bodyPr>
          <a:lstStyle/>
          <a:p>
            <a:r>
              <a:rPr lang="en-US" sz="2800" dirty="0"/>
              <a:t>5. Pronouns</a:t>
            </a:r>
          </a:p>
        </p:txBody>
      </p:sp>
      <p:sp>
        <p:nvSpPr>
          <p:cNvPr id="9" name="مستطيل 8"/>
          <p:cNvSpPr/>
          <p:nvPr/>
        </p:nvSpPr>
        <p:spPr>
          <a:xfrm>
            <a:off x="8686800" y="0"/>
            <a:ext cx="457200" cy="5632311"/>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Questions</a:t>
            </a:r>
            <a:endParaRPr lang="ar-SA" sz="4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endParaRPr>
          </a:p>
        </p:txBody>
      </p:sp>
      <p:sp>
        <p:nvSpPr>
          <p:cNvPr id="10" name="مربع نص 9"/>
          <p:cNvSpPr txBox="1"/>
          <p:nvPr/>
        </p:nvSpPr>
        <p:spPr>
          <a:xfrm>
            <a:off x="0" y="394692"/>
            <a:ext cx="8458200" cy="6463308"/>
          </a:xfrm>
          <a:prstGeom prst="rect">
            <a:avLst/>
          </a:prstGeom>
          <a:solidFill>
            <a:srgbClr val="FBDEC1">
              <a:alpha val="36863"/>
            </a:srgb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marL="457200" indent="-457200">
              <a:buAutoNum type="arabicPeriod"/>
            </a:pPr>
            <a:r>
              <a:rPr lang="en-US" sz="2300" dirty="0">
                <a:effectLst>
                  <a:glow rad="63500">
                    <a:schemeClr val="accent6">
                      <a:satMod val="175000"/>
                      <a:alpha val="40000"/>
                    </a:schemeClr>
                  </a:glow>
                </a:effectLst>
              </a:rPr>
              <a:t>My friend and……………like that film.</a:t>
            </a:r>
          </a:p>
          <a:p>
            <a:pPr marL="457200" indent="-457200"/>
            <a:r>
              <a:rPr lang="en-US" sz="2300" dirty="0">
                <a:effectLst>
                  <a:glow rad="63500">
                    <a:schemeClr val="accent6">
                      <a:satMod val="175000"/>
                      <a:alpha val="40000"/>
                    </a:schemeClr>
                  </a:glow>
                </a:effectLst>
              </a:rPr>
              <a:t>   a. I                 b. me                c. my                    d. mine</a:t>
            </a:r>
          </a:p>
          <a:p>
            <a:pPr marL="457200" indent="-457200"/>
            <a:r>
              <a:rPr lang="en-US" sz="2300" dirty="0">
                <a:effectLst>
                  <a:glow rad="63500">
                    <a:schemeClr val="accent6">
                      <a:satMod val="175000"/>
                      <a:alpha val="40000"/>
                    </a:schemeClr>
                  </a:glow>
                </a:effectLst>
              </a:rPr>
              <a:t>2. </a:t>
            </a:r>
            <a:r>
              <a:rPr lang="en-US" sz="2300" dirty="0" err="1">
                <a:effectLst>
                  <a:glow rad="63500">
                    <a:schemeClr val="accent6">
                      <a:satMod val="175000"/>
                      <a:alpha val="40000"/>
                    </a:schemeClr>
                  </a:glow>
                </a:effectLst>
              </a:rPr>
              <a:t>Rami</a:t>
            </a:r>
            <a:r>
              <a:rPr lang="en-US" sz="2300" dirty="0">
                <a:effectLst>
                  <a:glow rad="63500">
                    <a:schemeClr val="accent6">
                      <a:satMod val="175000"/>
                      <a:alpha val="40000"/>
                    </a:schemeClr>
                  </a:glow>
                </a:effectLst>
              </a:rPr>
              <a:t> and Rashid are friends. ………….go to school together.</a:t>
            </a:r>
          </a:p>
          <a:p>
            <a:pPr marL="457200" indent="-457200"/>
            <a:r>
              <a:rPr lang="en-US" sz="2300" dirty="0">
                <a:effectLst>
                  <a:glow rad="63500">
                    <a:schemeClr val="accent6">
                      <a:satMod val="175000"/>
                      <a:alpha val="40000"/>
                    </a:schemeClr>
                  </a:glow>
                </a:effectLst>
              </a:rPr>
              <a:t>   a. They         b. Their             c. Them               d. Theirs</a:t>
            </a:r>
          </a:p>
          <a:p>
            <a:pPr marL="457200" indent="-457200"/>
            <a:r>
              <a:rPr lang="en-US" sz="2300" dirty="0">
                <a:effectLst>
                  <a:glow rad="63500">
                    <a:schemeClr val="accent6">
                      <a:satMod val="175000"/>
                      <a:alpha val="40000"/>
                    </a:schemeClr>
                  </a:glow>
                </a:effectLst>
              </a:rPr>
              <a:t>3. Ann and ………..family will come to the party.</a:t>
            </a:r>
          </a:p>
          <a:p>
            <a:pPr marL="457200" indent="-457200"/>
            <a:r>
              <a:rPr lang="en-US" sz="2300" dirty="0">
                <a:effectLst>
                  <a:glow rad="63500">
                    <a:schemeClr val="accent6">
                      <a:satMod val="175000"/>
                      <a:alpha val="40000"/>
                    </a:schemeClr>
                  </a:glow>
                </a:effectLst>
              </a:rPr>
              <a:t>   a. she           b. her                 c. hers                 d. herself</a:t>
            </a:r>
          </a:p>
          <a:p>
            <a:pPr marL="457200" indent="-457200"/>
            <a:r>
              <a:rPr lang="en-US" sz="2300" dirty="0">
                <a:effectLst>
                  <a:glow rad="63500">
                    <a:schemeClr val="accent6">
                      <a:satMod val="175000"/>
                      <a:alpha val="40000"/>
                    </a:schemeClr>
                  </a:glow>
                </a:effectLst>
              </a:rPr>
              <a:t>4. Jane and Catherine  do ……………..best to become doctors.</a:t>
            </a:r>
          </a:p>
          <a:p>
            <a:pPr marL="457200" indent="-457200"/>
            <a:r>
              <a:rPr lang="en-US" sz="2300" dirty="0">
                <a:effectLst>
                  <a:glow rad="63500">
                    <a:schemeClr val="accent6">
                      <a:satMod val="175000"/>
                      <a:alpha val="40000"/>
                    </a:schemeClr>
                  </a:glow>
                </a:effectLst>
              </a:rPr>
              <a:t>   a. her           b. hers                c. they                d. their</a:t>
            </a:r>
          </a:p>
          <a:p>
            <a:pPr marL="457200" indent="-457200"/>
            <a:r>
              <a:rPr lang="en-US" sz="2300" dirty="0">
                <a:effectLst>
                  <a:glow rad="63500">
                    <a:schemeClr val="accent6">
                      <a:satMod val="175000"/>
                      <a:alpha val="40000"/>
                    </a:schemeClr>
                  </a:glow>
                </a:effectLst>
              </a:rPr>
              <a:t>5. The cat cleans ………… own body by itself.</a:t>
            </a:r>
          </a:p>
          <a:p>
            <a:pPr marL="457200" indent="-457200"/>
            <a:r>
              <a:rPr lang="en-US" sz="2300" dirty="0">
                <a:effectLst>
                  <a:glow rad="63500">
                    <a:schemeClr val="accent6">
                      <a:satMod val="175000"/>
                      <a:alpha val="40000"/>
                    </a:schemeClr>
                  </a:glow>
                </a:effectLst>
              </a:rPr>
              <a:t>   a. it               b. it is                 c. it’s                   d. its</a:t>
            </a:r>
          </a:p>
          <a:p>
            <a:pPr marL="457200" indent="-457200"/>
            <a:r>
              <a:rPr lang="en-US" sz="2300" dirty="0">
                <a:effectLst>
                  <a:glow rad="63500">
                    <a:schemeClr val="accent6">
                      <a:satMod val="175000"/>
                      <a:alpha val="40000"/>
                    </a:schemeClr>
                  </a:glow>
                </a:effectLst>
              </a:rPr>
              <a:t>6. She fell off the ladder and hurt ………………….</a:t>
            </a:r>
          </a:p>
          <a:p>
            <a:pPr marL="457200" indent="-457200"/>
            <a:r>
              <a:rPr lang="en-US" sz="2300" dirty="0">
                <a:effectLst>
                  <a:glow rad="63500">
                    <a:schemeClr val="accent6">
                      <a:satMod val="175000"/>
                      <a:alpha val="40000"/>
                    </a:schemeClr>
                  </a:glow>
                </a:effectLst>
              </a:rPr>
              <a:t>   a. she            b. her                c. hers                 d. herself </a:t>
            </a:r>
          </a:p>
          <a:p>
            <a:pPr marL="457200" indent="-457200"/>
            <a:r>
              <a:rPr lang="en-US" sz="2300" dirty="0">
                <a:effectLst>
                  <a:glow rad="63500">
                    <a:schemeClr val="accent6">
                      <a:satMod val="175000"/>
                      <a:alpha val="40000"/>
                    </a:schemeClr>
                  </a:glow>
                </a:effectLst>
              </a:rPr>
              <a:t>7. There…………….some fish in the fridge.</a:t>
            </a:r>
          </a:p>
          <a:p>
            <a:pPr marL="457200" indent="-457200"/>
            <a:r>
              <a:rPr lang="en-US" sz="2300" dirty="0">
                <a:effectLst>
                  <a:glow rad="63500">
                    <a:schemeClr val="accent6">
                      <a:satMod val="175000"/>
                      <a:alpha val="40000"/>
                    </a:schemeClr>
                  </a:glow>
                </a:effectLst>
              </a:rPr>
              <a:t>   a. is               b. are                 c. isn’t                  d. aren’t</a:t>
            </a:r>
          </a:p>
          <a:p>
            <a:pPr marL="457200" indent="-457200"/>
            <a:r>
              <a:rPr lang="en-US" sz="2300" dirty="0">
                <a:effectLst>
                  <a:glow rad="63500">
                    <a:schemeClr val="accent6">
                      <a:satMod val="175000"/>
                      <a:alpha val="40000"/>
                    </a:schemeClr>
                  </a:glow>
                </a:effectLst>
              </a:rPr>
              <a:t>8. There …………some milk in the fridge.</a:t>
            </a:r>
          </a:p>
          <a:p>
            <a:pPr marL="457200" indent="-457200"/>
            <a:r>
              <a:rPr lang="en-US" sz="2300" dirty="0">
                <a:effectLst>
                  <a:glow rad="63500">
                    <a:schemeClr val="accent6">
                      <a:satMod val="175000"/>
                      <a:alpha val="40000"/>
                    </a:schemeClr>
                  </a:glow>
                </a:effectLst>
              </a:rPr>
              <a:t>   a. is               b. are                 c. isn’t                  d. aren’t</a:t>
            </a:r>
          </a:p>
          <a:p>
            <a:pPr marL="457200" indent="-457200"/>
            <a:r>
              <a:rPr lang="en-US" sz="2300" dirty="0">
                <a:effectLst>
                  <a:glow rad="63500">
                    <a:schemeClr val="accent6">
                      <a:satMod val="175000"/>
                      <a:alpha val="40000"/>
                    </a:schemeClr>
                  </a:glow>
                </a:effectLst>
              </a:rPr>
              <a:t>9. Help …………..and feel at home.</a:t>
            </a:r>
          </a:p>
          <a:p>
            <a:pPr marL="457200" indent="-457200"/>
            <a:r>
              <a:rPr lang="en-US" sz="2300" dirty="0">
                <a:effectLst>
                  <a:glow rad="63500">
                    <a:schemeClr val="accent6">
                      <a:satMod val="175000"/>
                      <a:alpha val="40000"/>
                    </a:schemeClr>
                  </a:glow>
                </a:effectLst>
              </a:rPr>
              <a:t>   a. myself      b. herself           c. yourself           d. themselves</a:t>
            </a:r>
          </a:p>
        </p:txBody>
      </p:sp>
      <p:sp>
        <p:nvSpPr>
          <p:cNvPr id="7" name="شكل بيضاوي 6"/>
          <p:cNvSpPr/>
          <p:nvPr/>
        </p:nvSpPr>
        <p:spPr>
          <a:xfrm>
            <a:off x="152400" y="762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8" name="شكل بيضاوي 7"/>
          <p:cNvSpPr/>
          <p:nvPr/>
        </p:nvSpPr>
        <p:spPr>
          <a:xfrm>
            <a:off x="152400" y="1447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1" name="شكل بيضاوي 10"/>
          <p:cNvSpPr/>
          <p:nvPr/>
        </p:nvSpPr>
        <p:spPr>
          <a:xfrm>
            <a:off x="1524000" y="2057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2" name="شكل بيضاوي 11"/>
          <p:cNvSpPr/>
          <p:nvPr/>
        </p:nvSpPr>
        <p:spPr>
          <a:xfrm>
            <a:off x="5334000" y="2819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3" name="شكل بيضاوي 12"/>
          <p:cNvSpPr/>
          <p:nvPr/>
        </p:nvSpPr>
        <p:spPr>
          <a:xfrm>
            <a:off x="5306704" y="3581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4" name="شكل بيضاوي 13"/>
          <p:cNvSpPr/>
          <p:nvPr/>
        </p:nvSpPr>
        <p:spPr>
          <a:xfrm>
            <a:off x="5334000" y="42672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5" name="شكل بيضاوي 14"/>
          <p:cNvSpPr/>
          <p:nvPr/>
        </p:nvSpPr>
        <p:spPr>
          <a:xfrm>
            <a:off x="1600200" y="4953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6" name="شكل بيضاوي 15"/>
          <p:cNvSpPr/>
          <p:nvPr/>
        </p:nvSpPr>
        <p:spPr>
          <a:xfrm>
            <a:off x="152400" y="5638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7" name="شكل بيضاوي 16"/>
          <p:cNvSpPr/>
          <p:nvPr/>
        </p:nvSpPr>
        <p:spPr>
          <a:xfrm>
            <a:off x="3429000" y="6359856"/>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8" name="مستطيل مستدير الزوايا 17">
            <a:hlinkClick r:id="rId2" action="ppaction://hlinksldjump"/>
          </p:cNvPr>
          <p:cNvSpPr/>
          <p:nvPr/>
        </p:nvSpPr>
        <p:spPr>
          <a:xfrm>
            <a:off x="914400" y="6507126"/>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to="" calcmode="lin" valueType="num">
                                      <p:cBhvr>
                                        <p:cTn id="17" dur="1" fill="hold"/>
                                        <p:tgtEl>
                                          <p:spTgt spid="11"/>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to="" calcmode="lin" valueType="num">
                                      <p:cBhvr>
                                        <p:cTn id="22" dur="1" fill="hold"/>
                                        <p:tgtEl>
                                          <p:spTgt spid="12"/>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to="" calcmode="lin" valueType="num">
                                      <p:cBhvr>
                                        <p:cTn id="27" dur="1" fill="hold"/>
                                        <p:tgtEl>
                                          <p:spTgt spid="13"/>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to="" calcmode="lin" valueType="num">
                                      <p:cBhvr>
                                        <p:cTn id="32" dur="1" fill="hold"/>
                                        <p:tgtEl>
                                          <p:spTgt spid="14"/>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to="" calcmode="lin" valueType="num">
                                      <p:cBhvr>
                                        <p:cTn id="37" dur="1" fill="hold"/>
                                        <p:tgtEl>
                                          <p:spTgt spid="15"/>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 to="" calcmode="lin" valueType="num">
                                      <p:cBhvr>
                                        <p:cTn id="42" dur="1" fill="hold"/>
                                        <p:tgtEl>
                                          <p:spTgt spid="16"/>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 to="" calcmode="lin" valueType="num">
                                      <p:cBhvr>
                                        <p:cTn id="47" dur="1" fill="hold"/>
                                        <p:tgtEl>
                                          <p:spTgt spid="1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P spid="13" grpId="0" animBg="1"/>
      <p:bldP spid="14" grpId="0" animBg="1"/>
      <p:bldP spid="15" grpId="0" animBg="1"/>
      <p:bldP spid="16" grpId="0" animBg="1"/>
      <p:bldP spid="1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56</a:t>
            </a:fld>
            <a:endParaRPr lang="en-US"/>
          </a:p>
        </p:txBody>
      </p:sp>
      <p:sp>
        <p:nvSpPr>
          <p:cNvPr id="5" name="مربع نص 4"/>
          <p:cNvSpPr txBox="1"/>
          <p:nvPr/>
        </p:nvSpPr>
        <p:spPr>
          <a:xfrm>
            <a:off x="381000" y="457200"/>
            <a:ext cx="304800" cy="5355312"/>
          </a:xfrm>
          <a:prstGeom prst="rect">
            <a:avLst/>
          </a:prstGeom>
          <a:noFill/>
        </p:spPr>
        <p:txBody>
          <a:bodyPr wrap="square" rtlCol="0">
            <a:spAutoFit/>
          </a:bodyPr>
          <a:lstStyle/>
          <a:p>
            <a:r>
              <a:rPr lang="en-US" dirty="0"/>
              <a:t>6. </a:t>
            </a:r>
            <a:r>
              <a:rPr lang="en-US" b="1" dirty="0">
                <a:solidFill>
                  <a:srgbClr val="FF0000"/>
                </a:solidFill>
                <a:effectLst>
                  <a:glow rad="139700">
                    <a:schemeClr val="accent6">
                      <a:satMod val="175000"/>
                      <a:alpha val="40000"/>
                    </a:schemeClr>
                  </a:glow>
                </a:effectLst>
              </a:rPr>
              <a:t>Relative</a:t>
            </a:r>
          </a:p>
          <a:p>
            <a:r>
              <a:rPr lang="en-US" dirty="0"/>
              <a:t>              </a:t>
            </a:r>
            <a:r>
              <a:rPr lang="en-US" b="1" dirty="0">
                <a:solidFill>
                  <a:srgbClr val="C00000"/>
                </a:solidFill>
                <a:effectLst>
                  <a:glow rad="139700">
                    <a:schemeClr val="accent6">
                      <a:satMod val="175000"/>
                      <a:alpha val="40000"/>
                    </a:schemeClr>
                  </a:glow>
                  <a:outerShdw blurRad="38100" dist="38100" dir="2700000" algn="tl">
                    <a:srgbClr val="000000">
                      <a:alpha val="43137"/>
                    </a:srgbClr>
                  </a:outerShdw>
                </a:effectLst>
              </a:rPr>
              <a:t>Pronouns</a:t>
            </a:r>
          </a:p>
        </p:txBody>
      </p:sp>
      <p:sp>
        <p:nvSpPr>
          <p:cNvPr id="6" name="مربع نص 5"/>
          <p:cNvSpPr txBox="1"/>
          <p:nvPr/>
        </p:nvSpPr>
        <p:spPr>
          <a:xfrm>
            <a:off x="914400" y="492456"/>
            <a:ext cx="7543800" cy="2246769"/>
          </a:xfrm>
          <a:prstGeom prst="rect">
            <a:avLst/>
          </a:prstGeom>
          <a:noFill/>
        </p:spPr>
        <p:txBody>
          <a:bodyPr wrap="square" rtlCol="0">
            <a:spAutoFit/>
          </a:bodyPr>
          <a:lstStyle/>
          <a:p>
            <a:pPr marL="514350" indent="-514350">
              <a:buAutoNum type="arabicPeriod"/>
            </a:pPr>
            <a:r>
              <a:rPr lang="en-US" sz="2800" dirty="0"/>
              <a:t>This is the </a:t>
            </a:r>
            <a:r>
              <a:rPr lang="en-US" sz="2800" dirty="0">
                <a:solidFill>
                  <a:srgbClr val="FF0000"/>
                </a:solidFill>
              </a:rPr>
              <a:t>girl</a:t>
            </a:r>
            <a:r>
              <a:rPr lang="en-US" sz="2800" dirty="0"/>
              <a:t> …………….I know from the party.</a:t>
            </a:r>
          </a:p>
          <a:p>
            <a:pPr marL="514350" indent="-514350">
              <a:buFontTx/>
              <a:buAutoNum type="arabicPeriod"/>
            </a:pPr>
            <a:r>
              <a:rPr lang="en-US" sz="2800" dirty="0"/>
              <a:t>This is the </a:t>
            </a:r>
            <a:r>
              <a:rPr lang="en-US" sz="2800" dirty="0">
                <a:solidFill>
                  <a:srgbClr val="FF0000"/>
                </a:solidFill>
              </a:rPr>
              <a:t>girl</a:t>
            </a:r>
            <a:r>
              <a:rPr lang="en-US" sz="2800" dirty="0"/>
              <a:t> …………….I know from the party.</a:t>
            </a:r>
          </a:p>
          <a:p>
            <a:pPr marL="514350" indent="-514350">
              <a:buFontTx/>
              <a:buAutoNum type="arabicPeriod"/>
            </a:pPr>
            <a:r>
              <a:rPr lang="en-US" sz="2800" dirty="0"/>
              <a:t>This is the </a:t>
            </a:r>
            <a:r>
              <a:rPr lang="en-US" sz="2800" dirty="0">
                <a:solidFill>
                  <a:srgbClr val="FF0000"/>
                </a:solidFill>
              </a:rPr>
              <a:t>girl</a:t>
            </a:r>
            <a:r>
              <a:rPr lang="en-US" sz="2800" dirty="0"/>
              <a:t> …………….I know from the party.</a:t>
            </a:r>
          </a:p>
          <a:p>
            <a:pPr marL="514350" indent="-514350"/>
            <a:endParaRPr lang="en-US" sz="2800" dirty="0"/>
          </a:p>
          <a:p>
            <a:pPr marL="514350" indent="-514350"/>
            <a:r>
              <a:rPr lang="en-US" sz="2800" dirty="0"/>
              <a:t>4. Can you see the </a:t>
            </a:r>
            <a:r>
              <a:rPr lang="en-US" sz="2800" dirty="0">
                <a:solidFill>
                  <a:srgbClr val="FF0000"/>
                </a:solidFill>
              </a:rPr>
              <a:t>lady</a:t>
            </a:r>
            <a:r>
              <a:rPr lang="en-US" sz="2800" dirty="0"/>
              <a:t> ……….…..blouse is red?</a:t>
            </a:r>
          </a:p>
        </p:txBody>
      </p:sp>
      <p:sp>
        <p:nvSpPr>
          <p:cNvPr id="7" name="مربع نص 6"/>
          <p:cNvSpPr txBox="1"/>
          <p:nvPr/>
        </p:nvSpPr>
        <p:spPr>
          <a:xfrm>
            <a:off x="3657600" y="457200"/>
            <a:ext cx="819455" cy="523220"/>
          </a:xfrm>
          <a:prstGeom prst="rect">
            <a:avLst/>
          </a:prstGeom>
          <a:noFill/>
        </p:spPr>
        <p:txBody>
          <a:bodyPr wrap="none" rtlCol="0">
            <a:spAutoFit/>
          </a:bodyPr>
          <a:lstStyle/>
          <a:p>
            <a:r>
              <a:rPr lang="en-US" sz="2800" dirty="0">
                <a:solidFill>
                  <a:srgbClr val="008000"/>
                </a:solidFill>
              </a:rPr>
              <a:t>who</a:t>
            </a:r>
          </a:p>
        </p:txBody>
      </p:sp>
      <p:sp>
        <p:nvSpPr>
          <p:cNvPr id="8" name="مربع نص 7"/>
          <p:cNvSpPr txBox="1"/>
          <p:nvPr/>
        </p:nvSpPr>
        <p:spPr>
          <a:xfrm>
            <a:off x="3657600" y="914400"/>
            <a:ext cx="782458" cy="523220"/>
          </a:xfrm>
          <a:prstGeom prst="rect">
            <a:avLst/>
          </a:prstGeom>
          <a:noFill/>
        </p:spPr>
        <p:txBody>
          <a:bodyPr wrap="none" rtlCol="0">
            <a:spAutoFit/>
          </a:bodyPr>
          <a:lstStyle/>
          <a:p>
            <a:r>
              <a:rPr lang="en-US" sz="2800" dirty="0">
                <a:solidFill>
                  <a:srgbClr val="008000"/>
                </a:solidFill>
              </a:rPr>
              <a:t>that</a:t>
            </a:r>
          </a:p>
        </p:txBody>
      </p:sp>
      <p:sp>
        <p:nvSpPr>
          <p:cNvPr id="9" name="مربع نص 8"/>
          <p:cNvSpPr txBox="1"/>
          <p:nvPr/>
        </p:nvSpPr>
        <p:spPr>
          <a:xfrm>
            <a:off x="3657600" y="1330656"/>
            <a:ext cx="1106393" cy="523220"/>
          </a:xfrm>
          <a:prstGeom prst="rect">
            <a:avLst/>
          </a:prstGeom>
          <a:noFill/>
        </p:spPr>
        <p:txBody>
          <a:bodyPr wrap="none" rtlCol="0">
            <a:spAutoFit/>
          </a:bodyPr>
          <a:lstStyle/>
          <a:p>
            <a:r>
              <a:rPr lang="en-US" sz="2800" dirty="0">
                <a:solidFill>
                  <a:srgbClr val="008000"/>
                </a:solidFill>
              </a:rPr>
              <a:t>whom</a:t>
            </a:r>
          </a:p>
        </p:txBody>
      </p:sp>
      <p:sp>
        <p:nvSpPr>
          <p:cNvPr id="10" name="مربع نص 9"/>
          <p:cNvSpPr txBox="1"/>
          <p:nvPr/>
        </p:nvSpPr>
        <p:spPr>
          <a:xfrm>
            <a:off x="4343400" y="2057400"/>
            <a:ext cx="1138453" cy="523220"/>
          </a:xfrm>
          <a:prstGeom prst="rect">
            <a:avLst/>
          </a:prstGeom>
          <a:noFill/>
        </p:spPr>
        <p:txBody>
          <a:bodyPr wrap="none" rtlCol="0">
            <a:spAutoFit/>
          </a:bodyPr>
          <a:lstStyle/>
          <a:p>
            <a:r>
              <a:rPr lang="en-US" sz="2800" dirty="0">
                <a:solidFill>
                  <a:srgbClr val="008000"/>
                </a:solidFill>
              </a:rPr>
              <a:t>whose</a:t>
            </a:r>
          </a:p>
        </p:txBody>
      </p:sp>
      <p:sp>
        <p:nvSpPr>
          <p:cNvPr id="11" name="مستطيل مستدير الزوايا 10"/>
          <p:cNvSpPr/>
          <p:nvPr/>
        </p:nvSpPr>
        <p:spPr>
          <a:xfrm>
            <a:off x="914400" y="3124200"/>
            <a:ext cx="5943600" cy="2895600"/>
          </a:xfrm>
          <a:prstGeom prst="roundRect">
            <a:avLst>
              <a:gd name="adj" fmla="val 12094"/>
            </a:avLst>
          </a:prstGeom>
          <a:noFill/>
        </p:spPr>
        <p:style>
          <a:lnRef idx="2">
            <a:schemeClr val="accent6"/>
          </a:lnRef>
          <a:fillRef idx="1">
            <a:schemeClr val="lt1"/>
          </a:fillRef>
          <a:effectRef idx="0">
            <a:schemeClr val="accent6"/>
          </a:effectRef>
          <a:fontRef idx="minor">
            <a:schemeClr val="dk1"/>
          </a:fontRef>
        </p:style>
        <p:txBody>
          <a:bodyPr rtlCol="0" anchor="ctr"/>
          <a:lstStyle/>
          <a:p>
            <a:r>
              <a:rPr lang="en-US" sz="2800" dirty="0"/>
              <a:t>5. I need the </a:t>
            </a:r>
            <a:r>
              <a:rPr lang="en-US" sz="2800" dirty="0">
                <a:solidFill>
                  <a:srgbClr val="FF0000"/>
                </a:solidFill>
              </a:rPr>
              <a:t>pen</a:t>
            </a:r>
            <a:r>
              <a:rPr lang="en-US" sz="2800" dirty="0"/>
              <a:t>…………is on the desk.</a:t>
            </a:r>
          </a:p>
          <a:p>
            <a:r>
              <a:rPr lang="en-US" sz="2800" dirty="0"/>
              <a:t>6. I need the </a:t>
            </a:r>
            <a:r>
              <a:rPr lang="en-US" sz="2800" dirty="0">
                <a:solidFill>
                  <a:srgbClr val="FF0000"/>
                </a:solidFill>
              </a:rPr>
              <a:t>pen</a:t>
            </a:r>
            <a:r>
              <a:rPr lang="en-US" sz="2800" dirty="0"/>
              <a:t>…………is on the desk.</a:t>
            </a:r>
          </a:p>
          <a:p>
            <a:endParaRPr lang="en-US" sz="2800" dirty="0"/>
          </a:p>
          <a:p>
            <a:r>
              <a:rPr lang="en-US" sz="2800" dirty="0"/>
              <a:t>7. I like the </a:t>
            </a:r>
            <a:r>
              <a:rPr lang="en-US" sz="2800" dirty="0">
                <a:solidFill>
                  <a:srgbClr val="FF0000"/>
                </a:solidFill>
              </a:rPr>
              <a:t>cat</a:t>
            </a:r>
            <a:r>
              <a:rPr lang="en-US" sz="2800" dirty="0"/>
              <a:t>…………..colour is white. </a:t>
            </a:r>
          </a:p>
        </p:txBody>
      </p:sp>
      <p:sp>
        <p:nvSpPr>
          <p:cNvPr id="12" name="مربع نص 11"/>
          <p:cNvSpPr txBox="1"/>
          <p:nvPr/>
        </p:nvSpPr>
        <p:spPr>
          <a:xfrm>
            <a:off x="3581400" y="3505200"/>
            <a:ext cx="1066799" cy="523220"/>
          </a:xfrm>
          <a:prstGeom prst="rect">
            <a:avLst/>
          </a:prstGeom>
          <a:noFill/>
        </p:spPr>
        <p:txBody>
          <a:bodyPr wrap="square" rtlCol="0">
            <a:spAutoFit/>
          </a:bodyPr>
          <a:lstStyle/>
          <a:p>
            <a:r>
              <a:rPr lang="en-US" sz="2800" dirty="0">
                <a:solidFill>
                  <a:srgbClr val="008000"/>
                </a:solidFill>
              </a:rPr>
              <a:t>which</a:t>
            </a:r>
          </a:p>
        </p:txBody>
      </p:sp>
      <p:sp>
        <p:nvSpPr>
          <p:cNvPr id="13" name="مربع نص 12"/>
          <p:cNvSpPr txBox="1"/>
          <p:nvPr/>
        </p:nvSpPr>
        <p:spPr>
          <a:xfrm>
            <a:off x="3581400" y="4060208"/>
            <a:ext cx="782458" cy="523220"/>
          </a:xfrm>
          <a:prstGeom prst="rect">
            <a:avLst/>
          </a:prstGeom>
          <a:noFill/>
        </p:spPr>
        <p:txBody>
          <a:bodyPr wrap="none" rtlCol="0">
            <a:spAutoFit/>
          </a:bodyPr>
          <a:lstStyle/>
          <a:p>
            <a:r>
              <a:rPr lang="en-US" sz="2800" dirty="0">
                <a:solidFill>
                  <a:srgbClr val="008000"/>
                </a:solidFill>
              </a:rPr>
              <a:t>that</a:t>
            </a:r>
          </a:p>
        </p:txBody>
      </p:sp>
      <p:sp>
        <p:nvSpPr>
          <p:cNvPr id="14" name="مربع نص 13"/>
          <p:cNvSpPr txBox="1"/>
          <p:nvPr/>
        </p:nvSpPr>
        <p:spPr>
          <a:xfrm>
            <a:off x="3200400" y="4800600"/>
            <a:ext cx="1138453" cy="523220"/>
          </a:xfrm>
          <a:prstGeom prst="rect">
            <a:avLst/>
          </a:prstGeom>
          <a:noFill/>
        </p:spPr>
        <p:txBody>
          <a:bodyPr wrap="none" rtlCol="0">
            <a:spAutoFit/>
          </a:bodyPr>
          <a:lstStyle/>
          <a:p>
            <a:r>
              <a:rPr lang="en-US" sz="2800" dirty="0">
                <a:solidFill>
                  <a:srgbClr val="008000"/>
                </a:solidFill>
              </a:rPr>
              <a:t>whose</a:t>
            </a:r>
          </a:p>
        </p:txBody>
      </p:sp>
      <p:sp>
        <p:nvSpPr>
          <p:cNvPr id="15" name="مستطيل مستدير الزوايا 14">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to="" calcmode="lin" valueType="num">
                                      <p:cBhvr>
                                        <p:cTn id="27" dur="1" fill="hold"/>
                                        <p:tgtEl>
                                          <p:spTgt spid="12"/>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 to="" calcmode="lin" valueType="num">
                                      <p:cBhvr>
                                        <p:cTn id="32" dur="1" fill="hold"/>
                                        <p:tgtEl>
                                          <p:spTgt spid="13"/>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to="" calcmode="lin" valueType="num">
                                      <p:cBhvr>
                                        <p:cTn id="37" dur="1" fill="hold"/>
                                        <p:tgtEl>
                                          <p:spTgt spid="1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2" grpId="0"/>
      <p:bldP spid="13" grpId="0"/>
      <p:bldP spid="1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57</a:t>
            </a:fld>
            <a:endParaRPr lang="en-US"/>
          </a:p>
        </p:txBody>
      </p:sp>
      <p:sp>
        <p:nvSpPr>
          <p:cNvPr id="5" name="مربع نص 4"/>
          <p:cNvSpPr txBox="1"/>
          <p:nvPr/>
        </p:nvSpPr>
        <p:spPr>
          <a:xfrm>
            <a:off x="381000" y="457200"/>
            <a:ext cx="304800" cy="5355312"/>
          </a:xfrm>
          <a:prstGeom prst="rect">
            <a:avLst/>
          </a:prstGeom>
          <a:noFill/>
        </p:spPr>
        <p:txBody>
          <a:bodyPr wrap="square" rtlCol="0">
            <a:spAutoFit/>
          </a:bodyPr>
          <a:lstStyle/>
          <a:p>
            <a:r>
              <a:rPr lang="en-US" dirty="0"/>
              <a:t>6. </a:t>
            </a:r>
            <a:r>
              <a:rPr lang="en-US" b="1" dirty="0">
                <a:solidFill>
                  <a:srgbClr val="FF0000"/>
                </a:solidFill>
                <a:effectLst>
                  <a:glow rad="139700">
                    <a:schemeClr val="accent6">
                      <a:satMod val="175000"/>
                      <a:alpha val="40000"/>
                    </a:schemeClr>
                  </a:glow>
                </a:effectLst>
              </a:rPr>
              <a:t>Relative</a:t>
            </a:r>
          </a:p>
          <a:p>
            <a:r>
              <a:rPr lang="en-US" dirty="0"/>
              <a:t>              </a:t>
            </a:r>
            <a:r>
              <a:rPr lang="en-US" b="1" dirty="0">
                <a:solidFill>
                  <a:srgbClr val="C00000"/>
                </a:solidFill>
                <a:effectLst>
                  <a:glow rad="139700">
                    <a:schemeClr val="accent6">
                      <a:satMod val="175000"/>
                      <a:alpha val="40000"/>
                    </a:schemeClr>
                  </a:glow>
                  <a:outerShdw blurRad="38100" dist="38100" dir="2700000" algn="tl">
                    <a:srgbClr val="000000">
                      <a:alpha val="43137"/>
                    </a:srgbClr>
                  </a:outerShdw>
                </a:effectLst>
              </a:rPr>
              <a:t>Pronouns</a:t>
            </a:r>
          </a:p>
        </p:txBody>
      </p:sp>
      <p:sp>
        <p:nvSpPr>
          <p:cNvPr id="15" name="مربع نص 14"/>
          <p:cNvSpPr txBox="1"/>
          <p:nvPr/>
        </p:nvSpPr>
        <p:spPr>
          <a:xfrm>
            <a:off x="990600" y="533400"/>
            <a:ext cx="7696200" cy="3108543"/>
          </a:xfrm>
          <a:prstGeom prst="rect">
            <a:avLst/>
          </a:prstGeom>
          <a:noFill/>
        </p:spPr>
        <p:txBody>
          <a:bodyPr wrap="square" rtlCol="0">
            <a:spAutoFit/>
          </a:bodyPr>
          <a:lstStyle/>
          <a:p>
            <a:pPr marL="514350" indent="-514350">
              <a:buAutoNum type="arabicPeriod"/>
            </a:pPr>
            <a:r>
              <a:rPr lang="en-US" sz="2800" dirty="0"/>
              <a:t>This is the </a:t>
            </a:r>
            <a:r>
              <a:rPr lang="en-US" sz="2800" dirty="0">
                <a:solidFill>
                  <a:srgbClr val="FF0000"/>
                </a:solidFill>
              </a:rPr>
              <a:t>place</a:t>
            </a:r>
            <a:r>
              <a:rPr lang="en-US" sz="2800" dirty="0"/>
              <a:t>……………. I like most.</a:t>
            </a:r>
          </a:p>
          <a:p>
            <a:pPr marL="514350" indent="-514350">
              <a:buAutoNum type="arabicPeriod"/>
            </a:pPr>
            <a:r>
              <a:rPr lang="en-US" sz="2800" dirty="0"/>
              <a:t>Dubai is a </a:t>
            </a:r>
            <a:r>
              <a:rPr lang="en-US" sz="2800" dirty="0">
                <a:solidFill>
                  <a:srgbClr val="FF0000"/>
                </a:solidFill>
              </a:rPr>
              <a:t>city</a:t>
            </a:r>
            <a:r>
              <a:rPr lang="en-US" sz="2800" dirty="0"/>
              <a:t>…………….you can find all types of services. </a:t>
            </a:r>
          </a:p>
          <a:p>
            <a:pPr marL="514350" indent="-514350">
              <a:buAutoNum type="arabicPeriod"/>
            </a:pPr>
            <a:endParaRPr lang="en-US" sz="2800" dirty="0"/>
          </a:p>
          <a:p>
            <a:pPr marL="514350" indent="-514350">
              <a:buAutoNum type="arabicPeriod"/>
            </a:pPr>
            <a:r>
              <a:rPr lang="en-US" sz="2800" dirty="0"/>
              <a:t>Summer is the </a:t>
            </a:r>
            <a:r>
              <a:rPr lang="en-US" sz="2800" dirty="0">
                <a:solidFill>
                  <a:srgbClr val="FF0000"/>
                </a:solidFill>
              </a:rPr>
              <a:t>time</a:t>
            </a:r>
            <a:r>
              <a:rPr lang="en-US" sz="2800" dirty="0"/>
              <a:t>…………we enjoy visiting the beach.</a:t>
            </a:r>
          </a:p>
          <a:p>
            <a:pPr marL="514350" indent="-514350">
              <a:buAutoNum type="arabicPeriod"/>
            </a:pPr>
            <a:r>
              <a:rPr lang="en-US" sz="2800" dirty="0"/>
              <a:t>It was </a:t>
            </a:r>
            <a:r>
              <a:rPr lang="en-US" sz="2800" dirty="0">
                <a:solidFill>
                  <a:srgbClr val="FF0000"/>
                </a:solidFill>
              </a:rPr>
              <a:t>September</a:t>
            </a:r>
            <a:r>
              <a:rPr lang="en-US" sz="2800" dirty="0"/>
              <a:t> ………….school started.</a:t>
            </a:r>
          </a:p>
        </p:txBody>
      </p:sp>
      <p:sp>
        <p:nvSpPr>
          <p:cNvPr id="16" name="مربع نص 15"/>
          <p:cNvSpPr txBox="1"/>
          <p:nvPr/>
        </p:nvSpPr>
        <p:spPr>
          <a:xfrm>
            <a:off x="3962400" y="381000"/>
            <a:ext cx="1143000" cy="523220"/>
          </a:xfrm>
          <a:prstGeom prst="rect">
            <a:avLst/>
          </a:prstGeom>
          <a:noFill/>
        </p:spPr>
        <p:txBody>
          <a:bodyPr wrap="square" rtlCol="0">
            <a:spAutoFit/>
          </a:bodyPr>
          <a:lstStyle/>
          <a:p>
            <a:r>
              <a:rPr lang="en-US" sz="2800" dirty="0">
                <a:solidFill>
                  <a:srgbClr val="008000"/>
                </a:solidFill>
              </a:rPr>
              <a:t>that</a:t>
            </a:r>
          </a:p>
        </p:txBody>
      </p:sp>
      <p:sp>
        <p:nvSpPr>
          <p:cNvPr id="17" name="مربع نص 16"/>
          <p:cNvSpPr txBox="1"/>
          <p:nvPr/>
        </p:nvSpPr>
        <p:spPr>
          <a:xfrm>
            <a:off x="3657600" y="914400"/>
            <a:ext cx="1143000" cy="523220"/>
          </a:xfrm>
          <a:prstGeom prst="rect">
            <a:avLst/>
          </a:prstGeom>
          <a:noFill/>
        </p:spPr>
        <p:txBody>
          <a:bodyPr wrap="square" rtlCol="0">
            <a:spAutoFit/>
          </a:bodyPr>
          <a:lstStyle/>
          <a:p>
            <a:r>
              <a:rPr lang="en-US" sz="2800" dirty="0">
                <a:solidFill>
                  <a:srgbClr val="008000"/>
                </a:solidFill>
              </a:rPr>
              <a:t>where</a:t>
            </a:r>
          </a:p>
        </p:txBody>
      </p:sp>
      <p:sp>
        <p:nvSpPr>
          <p:cNvPr id="18" name="مربع نص 17"/>
          <p:cNvSpPr txBox="1"/>
          <p:nvPr/>
        </p:nvSpPr>
        <p:spPr>
          <a:xfrm>
            <a:off x="4419600" y="2057400"/>
            <a:ext cx="990600" cy="523220"/>
          </a:xfrm>
          <a:prstGeom prst="rect">
            <a:avLst/>
          </a:prstGeom>
          <a:noFill/>
        </p:spPr>
        <p:txBody>
          <a:bodyPr wrap="square" rtlCol="0">
            <a:spAutoFit/>
          </a:bodyPr>
          <a:lstStyle/>
          <a:p>
            <a:r>
              <a:rPr lang="en-US" sz="2800" dirty="0">
                <a:solidFill>
                  <a:srgbClr val="008000"/>
                </a:solidFill>
              </a:rPr>
              <a:t>when</a:t>
            </a:r>
          </a:p>
        </p:txBody>
      </p:sp>
      <p:sp>
        <p:nvSpPr>
          <p:cNvPr id="19" name="مربع نص 18"/>
          <p:cNvSpPr txBox="1"/>
          <p:nvPr/>
        </p:nvSpPr>
        <p:spPr>
          <a:xfrm>
            <a:off x="4114800" y="2971800"/>
            <a:ext cx="1143000" cy="523220"/>
          </a:xfrm>
          <a:prstGeom prst="rect">
            <a:avLst/>
          </a:prstGeom>
          <a:noFill/>
        </p:spPr>
        <p:txBody>
          <a:bodyPr wrap="square" rtlCol="0">
            <a:spAutoFit/>
          </a:bodyPr>
          <a:lstStyle/>
          <a:p>
            <a:r>
              <a:rPr lang="en-US" sz="2800" dirty="0">
                <a:solidFill>
                  <a:srgbClr val="008000"/>
                </a:solidFill>
              </a:rPr>
              <a:t>when</a:t>
            </a:r>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to="" calcmode="lin" valueType="num">
                                      <p:cBhvr>
                                        <p:cTn id="7" dur="1" fill="hold"/>
                                        <p:tgtEl>
                                          <p:spTgt spid="1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to="" calcmode="lin" valueType="num">
                                      <p:cBhvr>
                                        <p:cTn id="12" dur="1" fill="hold"/>
                                        <p:tgtEl>
                                          <p:spTgt spid="17"/>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 to="" calcmode="lin" valueType="num">
                                      <p:cBhvr>
                                        <p:cTn id="17" dur="1" fill="hold"/>
                                        <p:tgtEl>
                                          <p:spTgt spid="18"/>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 to="" calcmode="lin" valueType="num">
                                      <p:cBhvr>
                                        <p:cTn id="22" dur="1" fill="hold"/>
                                        <p:tgtEl>
                                          <p:spTgt spid="1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58</a:t>
            </a:fld>
            <a:endParaRPr lang="en-US"/>
          </a:p>
        </p:txBody>
      </p:sp>
      <p:sp>
        <p:nvSpPr>
          <p:cNvPr id="5" name="مربع نص 4"/>
          <p:cNvSpPr txBox="1"/>
          <p:nvPr/>
        </p:nvSpPr>
        <p:spPr>
          <a:xfrm>
            <a:off x="381000" y="457200"/>
            <a:ext cx="304800" cy="5355312"/>
          </a:xfrm>
          <a:prstGeom prst="rect">
            <a:avLst/>
          </a:prstGeom>
          <a:noFill/>
        </p:spPr>
        <p:txBody>
          <a:bodyPr wrap="square" rtlCol="0">
            <a:spAutoFit/>
          </a:bodyPr>
          <a:lstStyle/>
          <a:p>
            <a:r>
              <a:rPr lang="en-US" dirty="0"/>
              <a:t>6. </a:t>
            </a:r>
            <a:r>
              <a:rPr lang="en-US" b="1" dirty="0">
                <a:solidFill>
                  <a:srgbClr val="FF0000"/>
                </a:solidFill>
                <a:effectLst>
                  <a:glow rad="139700">
                    <a:schemeClr val="accent6">
                      <a:satMod val="175000"/>
                      <a:alpha val="40000"/>
                    </a:schemeClr>
                  </a:glow>
                </a:effectLst>
              </a:rPr>
              <a:t>Relative</a:t>
            </a:r>
          </a:p>
          <a:p>
            <a:r>
              <a:rPr lang="en-US" dirty="0"/>
              <a:t>              </a:t>
            </a:r>
            <a:r>
              <a:rPr lang="en-US" b="1" dirty="0">
                <a:solidFill>
                  <a:srgbClr val="C00000"/>
                </a:solidFill>
                <a:effectLst>
                  <a:glow rad="139700">
                    <a:schemeClr val="accent6">
                      <a:satMod val="175000"/>
                      <a:alpha val="40000"/>
                    </a:schemeClr>
                  </a:glow>
                  <a:outerShdw blurRad="38100" dist="38100" dir="2700000" algn="tl">
                    <a:srgbClr val="000000">
                      <a:alpha val="43137"/>
                    </a:srgbClr>
                  </a:outerShdw>
                </a:effectLst>
              </a:rPr>
              <a:t>Pronouns</a:t>
            </a:r>
          </a:p>
        </p:txBody>
      </p:sp>
      <p:sp>
        <p:nvSpPr>
          <p:cNvPr id="10" name="شكل بيضاوي 9"/>
          <p:cNvSpPr/>
          <p:nvPr/>
        </p:nvSpPr>
        <p:spPr>
          <a:xfrm rot="2268162">
            <a:off x="7480045" y="457798"/>
            <a:ext cx="1676400" cy="5334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Questions</a:t>
            </a:r>
          </a:p>
        </p:txBody>
      </p:sp>
      <p:sp>
        <p:nvSpPr>
          <p:cNvPr id="11" name="مربع نص 10"/>
          <p:cNvSpPr txBox="1"/>
          <p:nvPr/>
        </p:nvSpPr>
        <p:spPr>
          <a:xfrm>
            <a:off x="914400" y="533400"/>
            <a:ext cx="7848600" cy="5632311"/>
          </a:xfrm>
          <a:prstGeom prst="rect">
            <a:avLst/>
          </a:prstGeom>
          <a:noFill/>
        </p:spPr>
        <p:txBody>
          <a:bodyPr wrap="square" rtlCol="0">
            <a:spAutoFit/>
          </a:bodyPr>
          <a:lstStyle/>
          <a:p>
            <a:pPr marL="457200" indent="-457200">
              <a:buAutoNum type="arabicPeriod"/>
            </a:pPr>
            <a:r>
              <a:rPr lang="en-US" sz="2400" dirty="0"/>
              <a:t>Let’s visit the house…………..we used to live.</a:t>
            </a:r>
          </a:p>
          <a:p>
            <a:pPr marL="457200" indent="-457200"/>
            <a:r>
              <a:rPr lang="en-US" sz="2400" dirty="0"/>
              <a:t>   a. when         b. where          c. who            d. whom</a:t>
            </a:r>
          </a:p>
          <a:p>
            <a:pPr marL="457200" indent="-457200"/>
            <a:r>
              <a:rPr lang="en-US" sz="2400" dirty="0"/>
              <a:t>2. The boy,……….sits there, is very smart.</a:t>
            </a:r>
          </a:p>
          <a:p>
            <a:pPr marL="457200" indent="-457200"/>
            <a:r>
              <a:rPr lang="en-US" sz="2400" dirty="0"/>
              <a:t>   a. who           b. whom           c. whose       d. which</a:t>
            </a:r>
          </a:p>
          <a:p>
            <a:pPr marL="457200" indent="-457200">
              <a:buAutoNum type="arabicPeriod" startAt="3"/>
            </a:pPr>
            <a:r>
              <a:rPr lang="en-US" sz="2400" dirty="0"/>
              <a:t>Some people………are rich don’t  like having cars.</a:t>
            </a:r>
          </a:p>
          <a:p>
            <a:pPr marL="457200" indent="-457200"/>
            <a:r>
              <a:rPr lang="en-US" sz="2400" dirty="0"/>
              <a:t>   a. that            b. whose          c. where        d. which</a:t>
            </a:r>
          </a:p>
          <a:p>
            <a:pPr marL="457200" indent="-457200"/>
            <a:r>
              <a:rPr lang="en-US" sz="2400" dirty="0"/>
              <a:t>4. The doctor,…………..daughter is clever,  is very proud.</a:t>
            </a:r>
          </a:p>
          <a:p>
            <a:pPr marL="457200" indent="-457200"/>
            <a:r>
              <a:rPr lang="en-US" sz="2400" dirty="0"/>
              <a:t>   a. that            b. whose          c. where        d. which</a:t>
            </a:r>
          </a:p>
          <a:p>
            <a:pPr marL="457200" indent="-457200"/>
            <a:r>
              <a:rPr lang="en-US" sz="2400" dirty="0"/>
              <a:t>5. </a:t>
            </a:r>
            <a:r>
              <a:rPr lang="en-US" sz="2400" dirty="0" err="1"/>
              <a:t>Hajar</a:t>
            </a:r>
            <a:r>
              <a:rPr lang="en-US" sz="2400" dirty="0"/>
              <a:t>  likes spring………..she can enjoy visiting </a:t>
            </a:r>
          </a:p>
          <a:p>
            <a:pPr marL="457200" indent="-457200"/>
            <a:r>
              <a:rPr lang="en-US" sz="2400" dirty="0"/>
              <a:t>     the parks. </a:t>
            </a:r>
          </a:p>
          <a:p>
            <a:pPr marL="457200" indent="-457200"/>
            <a:r>
              <a:rPr lang="en-US" sz="2400" dirty="0"/>
              <a:t>   a. when         b. where          c. who       d. whom</a:t>
            </a:r>
          </a:p>
          <a:p>
            <a:pPr marL="457200" indent="-457200">
              <a:buAutoNum type="arabicPeriod" startAt="6"/>
            </a:pPr>
            <a:r>
              <a:rPr lang="en-US" sz="2400" dirty="0"/>
              <a:t>Smoking , …………is dangerous, is reducing.</a:t>
            </a:r>
          </a:p>
          <a:p>
            <a:pPr marL="457200" indent="-457200"/>
            <a:r>
              <a:rPr lang="en-US" sz="2400" dirty="0"/>
              <a:t>   a. who           b. whom           c. whose       d. which</a:t>
            </a:r>
          </a:p>
          <a:p>
            <a:pPr marL="457200" indent="-457200">
              <a:buAutoNum type="arabicPeriod" startAt="7"/>
            </a:pPr>
            <a:r>
              <a:rPr lang="en-US" sz="2400" dirty="0"/>
              <a:t>Have you visited Paris, ………….is the capital of France?</a:t>
            </a:r>
          </a:p>
          <a:p>
            <a:pPr marL="457200" indent="-457200"/>
            <a:r>
              <a:rPr lang="en-US" sz="2400" dirty="0"/>
              <a:t>   a. where        b. that               c. who          d. when                                                                             </a:t>
            </a:r>
          </a:p>
        </p:txBody>
      </p:sp>
      <p:sp>
        <p:nvSpPr>
          <p:cNvPr id="7" name="شكل بيضاوي 6"/>
          <p:cNvSpPr/>
          <p:nvPr/>
        </p:nvSpPr>
        <p:spPr>
          <a:xfrm>
            <a:off x="2667000" y="914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8" name="شكل بيضاوي 7"/>
          <p:cNvSpPr/>
          <p:nvPr/>
        </p:nvSpPr>
        <p:spPr>
          <a:xfrm>
            <a:off x="1086728" y="1642404"/>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9" name="شكل بيضاوي 8"/>
          <p:cNvSpPr/>
          <p:nvPr/>
        </p:nvSpPr>
        <p:spPr>
          <a:xfrm>
            <a:off x="1066800" y="23622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2" name="شكل بيضاوي 11"/>
          <p:cNvSpPr/>
          <p:nvPr/>
        </p:nvSpPr>
        <p:spPr>
          <a:xfrm>
            <a:off x="2715064" y="31242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3" name="شكل بيضاوي 12"/>
          <p:cNvSpPr/>
          <p:nvPr/>
        </p:nvSpPr>
        <p:spPr>
          <a:xfrm>
            <a:off x="1066800" y="4191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4" name="شكل بيضاوي 13"/>
          <p:cNvSpPr/>
          <p:nvPr/>
        </p:nvSpPr>
        <p:spPr>
          <a:xfrm>
            <a:off x="6096000" y="4953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5" name="شكل بيضاوي 14"/>
          <p:cNvSpPr/>
          <p:nvPr/>
        </p:nvSpPr>
        <p:spPr>
          <a:xfrm>
            <a:off x="2667000" y="5715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6" name="مستطيل مستدير الزوايا 15">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to="" calcmode="lin" valueType="num">
                                      <p:cBhvr>
                                        <p:cTn id="22" dur="1" fill="hold"/>
                                        <p:tgtEl>
                                          <p:spTgt spid="12"/>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to="" calcmode="lin" valueType="num">
                                      <p:cBhvr>
                                        <p:cTn id="27" dur="1" fill="hold"/>
                                        <p:tgtEl>
                                          <p:spTgt spid="13"/>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to="" calcmode="lin" valueType="num">
                                      <p:cBhvr>
                                        <p:cTn id="32" dur="1" fill="hold"/>
                                        <p:tgtEl>
                                          <p:spTgt spid="14"/>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to="" calcmode="lin" valueType="num">
                                      <p:cBhvr>
                                        <p:cTn id="37" dur="1" fill="hold"/>
                                        <p:tgtEl>
                                          <p:spTgt spid="1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animBg="1"/>
      <p:bldP spid="13" grpId="0" animBg="1"/>
      <p:bldP spid="14" grpId="0" animBg="1"/>
      <p:bldP spid="1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59</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شكل بيضاوي 5"/>
          <p:cNvSpPr/>
          <p:nvPr/>
        </p:nvSpPr>
        <p:spPr>
          <a:xfrm>
            <a:off x="228600" y="2590800"/>
            <a:ext cx="11430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5400" dirty="0">
                <a:solidFill>
                  <a:srgbClr val="FF0000"/>
                </a:solidFill>
              </a:rPr>
              <a:t>at</a:t>
            </a:r>
          </a:p>
        </p:txBody>
      </p:sp>
      <p:sp>
        <p:nvSpPr>
          <p:cNvPr id="7" name="مستطيل مستدير الزوايا 6"/>
          <p:cNvSpPr/>
          <p:nvPr/>
        </p:nvSpPr>
        <p:spPr>
          <a:xfrm>
            <a:off x="1752600" y="7620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The doctor’s </a:t>
            </a:r>
            <a:r>
              <a:rPr lang="en-US" sz="2400" dirty="0">
                <a:solidFill>
                  <a:schemeClr val="tx2">
                    <a:lumMod val="60000"/>
                    <a:lumOff val="40000"/>
                  </a:schemeClr>
                </a:solidFill>
              </a:rPr>
              <a:t>- </a:t>
            </a:r>
            <a:r>
              <a:rPr lang="en-US" sz="2400" dirty="0">
                <a:solidFill>
                  <a:schemeClr val="tx1"/>
                </a:solidFill>
              </a:rPr>
              <a:t>home</a:t>
            </a:r>
            <a:r>
              <a:rPr lang="en-US" sz="2400" dirty="0">
                <a:solidFill>
                  <a:schemeClr val="tx2">
                    <a:lumMod val="60000"/>
                    <a:lumOff val="40000"/>
                  </a:schemeClr>
                </a:solidFill>
              </a:rPr>
              <a:t> </a:t>
            </a:r>
          </a:p>
        </p:txBody>
      </p:sp>
      <p:sp>
        <p:nvSpPr>
          <p:cNvPr id="8" name="مستطيل مستدير الزوايا 7"/>
          <p:cNvSpPr/>
          <p:nvPr/>
        </p:nvSpPr>
        <p:spPr>
          <a:xfrm>
            <a:off x="1676400" y="18288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Night </a:t>
            </a:r>
            <a:r>
              <a:rPr lang="en-US" sz="2400" dirty="0">
                <a:solidFill>
                  <a:schemeClr val="tx2">
                    <a:lumMod val="60000"/>
                    <a:lumOff val="40000"/>
                  </a:schemeClr>
                </a:solidFill>
              </a:rPr>
              <a:t>-</a:t>
            </a:r>
            <a:r>
              <a:rPr lang="en-US" sz="2400" dirty="0"/>
              <a:t> the moment </a:t>
            </a:r>
            <a:r>
              <a:rPr lang="en-US" sz="2400" dirty="0">
                <a:solidFill>
                  <a:schemeClr val="tx2">
                    <a:lumMod val="60000"/>
                    <a:lumOff val="40000"/>
                  </a:schemeClr>
                </a:solidFill>
              </a:rPr>
              <a:t>-</a:t>
            </a:r>
            <a:r>
              <a:rPr lang="en-US" sz="2400" dirty="0"/>
              <a:t> the same time </a:t>
            </a:r>
            <a:r>
              <a:rPr lang="en-US" sz="2400" dirty="0">
                <a:solidFill>
                  <a:schemeClr val="tx2">
                    <a:lumMod val="60000"/>
                    <a:lumOff val="40000"/>
                  </a:schemeClr>
                </a:solidFill>
              </a:rPr>
              <a:t>-</a:t>
            </a:r>
            <a:r>
              <a:rPr lang="en-US" sz="2400" dirty="0"/>
              <a:t> 6:00 </a:t>
            </a:r>
            <a:r>
              <a:rPr lang="en-US" sz="2400" dirty="0">
                <a:solidFill>
                  <a:schemeClr val="tx2">
                    <a:lumMod val="60000"/>
                    <a:lumOff val="40000"/>
                  </a:schemeClr>
                </a:solidFill>
              </a:rPr>
              <a:t>-</a:t>
            </a:r>
            <a:r>
              <a:rPr lang="en-US" sz="2400" dirty="0"/>
              <a:t> 7:75 </a:t>
            </a:r>
            <a:r>
              <a:rPr lang="en-US" sz="2400" dirty="0">
                <a:solidFill>
                  <a:schemeClr val="tx2">
                    <a:lumMod val="60000"/>
                    <a:lumOff val="40000"/>
                  </a:schemeClr>
                </a:solidFill>
              </a:rPr>
              <a:t>-</a:t>
            </a:r>
            <a:r>
              <a:rPr lang="en-US" sz="2400" dirty="0"/>
              <a:t>  </a:t>
            </a:r>
          </a:p>
        </p:txBody>
      </p:sp>
      <p:sp>
        <p:nvSpPr>
          <p:cNvPr id="9" name="مستطيل مستدير الزوايا 8"/>
          <p:cNvSpPr/>
          <p:nvPr/>
        </p:nvSpPr>
        <p:spPr>
          <a:xfrm>
            <a:off x="1752600" y="27432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laugh </a:t>
            </a:r>
            <a:r>
              <a:rPr lang="en-US" sz="2400" dirty="0">
                <a:solidFill>
                  <a:schemeClr val="tx2">
                    <a:lumMod val="60000"/>
                    <a:lumOff val="40000"/>
                  </a:schemeClr>
                </a:solidFill>
              </a:rPr>
              <a:t>–</a:t>
            </a:r>
            <a:r>
              <a:rPr lang="en-US" sz="2400" dirty="0"/>
              <a:t> look </a:t>
            </a:r>
            <a:r>
              <a:rPr lang="en-US" sz="2400" dirty="0">
                <a:solidFill>
                  <a:schemeClr val="tx2">
                    <a:lumMod val="60000"/>
                    <a:lumOff val="40000"/>
                  </a:schemeClr>
                </a:solidFill>
              </a:rPr>
              <a:t>-</a:t>
            </a:r>
            <a:r>
              <a:rPr lang="en-US" sz="2400" dirty="0"/>
              <a:t> point </a:t>
            </a:r>
          </a:p>
        </p:txBody>
      </p:sp>
      <p:sp>
        <p:nvSpPr>
          <p:cNvPr id="10" name="مستطيل مستدير الزوايا 9"/>
          <p:cNvSpPr/>
          <p:nvPr/>
        </p:nvSpPr>
        <p:spPr>
          <a:xfrm>
            <a:off x="1752600" y="36576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good </a:t>
            </a:r>
            <a:r>
              <a:rPr lang="en-US" sz="2400" dirty="0">
                <a:solidFill>
                  <a:schemeClr val="tx2">
                    <a:lumMod val="60000"/>
                    <a:lumOff val="40000"/>
                  </a:schemeClr>
                </a:solidFill>
              </a:rPr>
              <a:t>–</a:t>
            </a:r>
            <a:r>
              <a:rPr lang="en-US" sz="2400" dirty="0"/>
              <a:t> bad </a:t>
            </a:r>
            <a:r>
              <a:rPr lang="en-US" sz="2400" dirty="0">
                <a:solidFill>
                  <a:schemeClr val="tx2">
                    <a:lumMod val="60000"/>
                    <a:lumOff val="40000"/>
                  </a:schemeClr>
                </a:solidFill>
              </a:rPr>
              <a:t>-</a:t>
            </a:r>
            <a:r>
              <a:rPr lang="en-US" sz="2400" dirty="0"/>
              <a:t> annoyed  </a:t>
            </a:r>
          </a:p>
        </p:txBody>
      </p:sp>
      <p:sp>
        <p:nvSpPr>
          <p:cNvPr id="11" name="مستطيل مستدير الزوايا 10">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60</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شكل بيضاوي 5"/>
          <p:cNvSpPr/>
          <p:nvPr/>
        </p:nvSpPr>
        <p:spPr>
          <a:xfrm>
            <a:off x="228600" y="2590800"/>
            <a:ext cx="11430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5400" dirty="0">
                <a:solidFill>
                  <a:srgbClr val="FF0000"/>
                </a:solidFill>
              </a:rPr>
              <a:t>in</a:t>
            </a:r>
          </a:p>
        </p:txBody>
      </p:sp>
      <p:sp>
        <p:nvSpPr>
          <p:cNvPr id="7" name="مستطيل مستدير الزوايا 6"/>
          <p:cNvSpPr/>
          <p:nvPr/>
        </p:nvSpPr>
        <p:spPr>
          <a:xfrm>
            <a:off x="1752600" y="7620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The box </a:t>
            </a:r>
            <a:r>
              <a:rPr lang="en-US" sz="2400" dirty="0">
                <a:solidFill>
                  <a:schemeClr val="tx2">
                    <a:lumMod val="60000"/>
                    <a:lumOff val="40000"/>
                  </a:schemeClr>
                </a:solidFill>
              </a:rPr>
              <a:t>– </a:t>
            </a:r>
            <a:r>
              <a:rPr lang="en-US" sz="2400" dirty="0">
                <a:solidFill>
                  <a:schemeClr val="tx1"/>
                </a:solidFill>
              </a:rPr>
              <a:t>the fridge </a:t>
            </a:r>
            <a:r>
              <a:rPr lang="en-US" sz="2400" dirty="0">
                <a:solidFill>
                  <a:schemeClr val="tx2">
                    <a:lumMod val="60000"/>
                    <a:lumOff val="40000"/>
                  </a:schemeClr>
                </a:solidFill>
              </a:rPr>
              <a:t>–</a:t>
            </a:r>
            <a:r>
              <a:rPr lang="en-US" sz="2400" dirty="0">
                <a:solidFill>
                  <a:schemeClr val="tx1"/>
                </a:solidFill>
              </a:rPr>
              <a:t> the middle</a:t>
            </a:r>
            <a:r>
              <a:rPr lang="en-US" sz="2400" dirty="0">
                <a:solidFill>
                  <a:schemeClr val="tx2">
                    <a:lumMod val="60000"/>
                    <a:lumOff val="40000"/>
                  </a:schemeClr>
                </a:solidFill>
              </a:rPr>
              <a:t> –</a:t>
            </a:r>
            <a:r>
              <a:rPr lang="en-US" sz="2400" dirty="0">
                <a:solidFill>
                  <a:schemeClr val="tx1"/>
                </a:solidFill>
              </a:rPr>
              <a:t> front of </a:t>
            </a:r>
            <a:r>
              <a:rPr lang="en-US" sz="2400" dirty="0">
                <a:solidFill>
                  <a:schemeClr val="tx2">
                    <a:lumMod val="60000"/>
                    <a:lumOff val="40000"/>
                  </a:schemeClr>
                </a:solidFill>
              </a:rPr>
              <a:t> </a:t>
            </a:r>
          </a:p>
        </p:txBody>
      </p:sp>
      <p:sp>
        <p:nvSpPr>
          <p:cNvPr id="8" name="مستطيل مستدير الزوايا 7"/>
          <p:cNvSpPr/>
          <p:nvPr/>
        </p:nvSpPr>
        <p:spPr>
          <a:xfrm>
            <a:off x="1676400" y="18288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The morning </a:t>
            </a:r>
            <a:r>
              <a:rPr lang="en-US" sz="2400" dirty="0">
                <a:solidFill>
                  <a:schemeClr val="tx2">
                    <a:lumMod val="60000"/>
                    <a:lumOff val="40000"/>
                  </a:schemeClr>
                </a:solidFill>
              </a:rPr>
              <a:t>–</a:t>
            </a:r>
            <a:r>
              <a:rPr lang="en-US" sz="2400" dirty="0"/>
              <a:t> the evening </a:t>
            </a:r>
            <a:r>
              <a:rPr lang="en-US" sz="2400" dirty="0">
                <a:solidFill>
                  <a:schemeClr val="tx2">
                    <a:lumMod val="60000"/>
                    <a:lumOff val="40000"/>
                  </a:schemeClr>
                </a:solidFill>
              </a:rPr>
              <a:t>–</a:t>
            </a:r>
            <a:r>
              <a:rPr lang="en-US" sz="2400" dirty="0"/>
              <a:t> the afternoon </a:t>
            </a:r>
            <a:r>
              <a:rPr lang="en-US" sz="2400" dirty="0">
                <a:solidFill>
                  <a:schemeClr val="tx2">
                    <a:lumMod val="60000"/>
                    <a:lumOff val="40000"/>
                  </a:schemeClr>
                </a:solidFill>
              </a:rPr>
              <a:t>–</a:t>
            </a:r>
            <a:r>
              <a:rPr lang="en-US" sz="2400" dirty="0"/>
              <a:t> summer </a:t>
            </a:r>
            <a:r>
              <a:rPr lang="en-US" sz="2400" dirty="0">
                <a:solidFill>
                  <a:schemeClr val="tx2">
                    <a:lumMod val="60000"/>
                    <a:lumOff val="40000"/>
                  </a:schemeClr>
                </a:solidFill>
              </a:rPr>
              <a:t>–</a:t>
            </a:r>
            <a:r>
              <a:rPr lang="en-US" sz="2400" dirty="0"/>
              <a:t> 1993 </a:t>
            </a:r>
            <a:r>
              <a:rPr lang="en-US" sz="2400" dirty="0">
                <a:solidFill>
                  <a:schemeClr val="tx2">
                    <a:lumMod val="60000"/>
                    <a:lumOff val="40000"/>
                  </a:schemeClr>
                </a:solidFill>
              </a:rPr>
              <a:t>– </a:t>
            </a:r>
            <a:r>
              <a:rPr lang="en-US" sz="2400" dirty="0">
                <a:solidFill>
                  <a:schemeClr val="tx1"/>
                </a:solidFill>
              </a:rPr>
              <a:t>January </a:t>
            </a:r>
            <a:r>
              <a:rPr lang="en-US" sz="2400" dirty="0"/>
              <a:t>  </a:t>
            </a:r>
          </a:p>
        </p:txBody>
      </p:sp>
      <p:sp>
        <p:nvSpPr>
          <p:cNvPr id="9" name="مستطيل مستدير الزوايا 8"/>
          <p:cNvSpPr/>
          <p:nvPr/>
        </p:nvSpPr>
        <p:spPr>
          <a:xfrm>
            <a:off x="1752600" y="27432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Believe  </a:t>
            </a:r>
            <a:r>
              <a:rPr lang="en-US" sz="2400" dirty="0">
                <a:solidFill>
                  <a:schemeClr val="tx2">
                    <a:lumMod val="60000"/>
                    <a:lumOff val="40000"/>
                  </a:schemeClr>
                </a:solidFill>
              </a:rPr>
              <a:t>–</a:t>
            </a:r>
            <a:r>
              <a:rPr lang="en-US" sz="2400" dirty="0"/>
              <a:t> succeed</a:t>
            </a:r>
          </a:p>
        </p:txBody>
      </p:sp>
      <p:sp>
        <p:nvSpPr>
          <p:cNvPr id="10" name="مستطيل مستدير الزوايا 9"/>
          <p:cNvSpPr/>
          <p:nvPr/>
        </p:nvSpPr>
        <p:spPr>
          <a:xfrm>
            <a:off x="1752600" y="36576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increase </a:t>
            </a:r>
            <a:r>
              <a:rPr lang="en-US" sz="2400" dirty="0">
                <a:solidFill>
                  <a:schemeClr val="tx2">
                    <a:lumMod val="60000"/>
                    <a:lumOff val="40000"/>
                  </a:schemeClr>
                </a:solidFill>
              </a:rPr>
              <a:t>–</a:t>
            </a:r>
            <a:r>
              <a:rPr lang="en-US" sz="2400" dirty="0"/>
              <a:t> decrease </a:t>
            </a:r>
            <a:r>
              <a:rPr lang="en-US" sz="2400" dirty="0">
                <a:solidFill>
                  <a:schemeClr val="tx2">
                    <a:lumMod val="60000"/>
                    <a:lumOff val="40000"/>
                  </a:schemeClr>
                </a:solidFill>
              </a:rPr>
              <a:t>–</a:t>
            </a:r>
            <a:r>
              <a:rPr lang="en-US" sz="2400" dirty="0"/>
              <a:t> rise </a:t>
            </a:r>
            <a:r>
              <a:rPr lang="en-US" sz="2400" dirty="0">
                <a:solidFill>
                  <a:srgbClr val="0070C0"/>
                </a:solidFill>
              </a:rPr>
              <a:t>–</a:t>
            </a:r>
            <a:r>
              <a:rPr lang="en-US" sz="2400" dirty="0"/>
              <a:t> fall </a:t>
            </a:r>
            <a:r>
              <a:rPr lang="en-US" sz="2400" dirty="0">
                <a:solidFill>
                  <a:srgbClr val="0070C0"/>
                </a:solidFill>
              </a:rPr>
              <a:t>–</a:t>
            </a:r>
            <a:r>
              <a:rPr lang="en-US" sz="2400" dirty="0"/>
              <a:t> cash     </a:t>
            </a:r>
          </a:p>
        </p:txBody>
      </p:sp>
      <p:sp>
        <p:nvSpPr>
          <p:cNvPr id="11" name="مستطيل مستدير الزوايا 10"/>
          <p:cNvSpPr/>
          <p:nvPr/>
        </p:nvSpPr>
        <p:spPr>
          <a:xfrm>
            <a:off x="1676400" y="45720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err="1"/>
              <a:t>intrested</a:t>
            </a:r>
            <a:r>
              <a:rPr lang="en-US" sz="2400" dirty="0"/>
              <a:t>    </a:t>
            </a:r>
          </a:p>
        </p:txBody>
      </p:sp>
      <p:sp>
        <p:nvSpPr>
          <p:cNvPr id="12" name="مستطيل مستدير الزوايا 11">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to="" calcmode="lin" valueType="num">
                                      <p:cBhvr>
                                        <p:cTn id="27"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61</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شكل بيضاوي 5"/>
          <p:cNvSpPr/>
          <p:nvPr/>
        </p:nvSpPr>
        <p:spPr>
          <a:xfrm>
            <a:off x="228600" y="2590800"/>
            <a:ext cx="12954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5400" dirty="0">
                <a:solidFill>
                  <a:srgbClr val="FF0000"/>
                </a:solidFill>
              </a:rPr>
              <a:t>on</a:t>
            </a:r>
          </a:p>
        </p:txBody>
      </p:sp>
      <p:sp>
        <p:nvSpPr>
          <p:cNvPr id="7" name="مستطيل مستدير الزوايا 6"/>
          <p:cNvSpPr/>
          <p:nvPr/>
        </p:nvSpPr>
        <p:spPr>
          <a:xfrm>
            <a:off x="1752600" y="7620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The floor </a:t>
            </a:r>
            <a:r>
              <a:rPr lang="en-US" sz="2400" dirty="0">
                <a:solidFill>
                  <a:schemeClr val="tx2">
                    <a:lumMod val="60000"/>
                    <a:lumOff val="40000"/>
                  </a:schemeClr>
                </a:solidFill>
              </a:rPr>
              <a:t>– </a:t>
            </a:r>
            <a:r>
              <a:rPr lang="en-US" sz="2400" dirty="0">
                <a:solidFill>
                  <a:schemeClr val="tx1"/>
                </a:solidFill>
              </a:rPr>
              <a:t>the desk </a:t>
            </a:r>
            <a:r>
              <a:rPr lang="en-US" sz="2400" dirty="0">
                <a:solidFill>
                  <a:schemeClr val="tx2">
                    <a:lumMod val="60000"/>
                    <a:lumOff val="40000"/>
                  </a:schemeClr>
                </a:solidFill>
              </a:rPr>
              <a:t>–</a:t>
            </a:r>
            <a:r>
              <a:rPr lang="en-US" sz="2400" dirty="0">
                <a:solidFill>
                  <a:schemeClr val="tx1"/>
                </a:solidFill>
              </a:rPr>
              <a:t> the wall</a:t>
            </a:r>
            <a:r>
              <a:rPr lang="en-US" sz="2400" dirty="0">
                <a:solidFill>
                  <a:schemeClr val="tx2">
                    <a:lumMod val="60000"/>
                    <a:lumOff val="40000"/>
                  </a:schemeClr>
                </a:solidFill>
              </a:rPr>
              <a:t> –</a:t>
            </a:r>
            <a:r>
              <a:rPr lang="en-US" sz="2400" dirty="0">
                <a:solidFill>
                  <a:schemeClr val="tx1"/>
                </a:solidFill>
              </a:rPr>
              <a:t> her finger </a:t>
            </a:r>
            <a:r>
              <a:rPr lang="en-US" sz="2400" dirty="0">
                <a:solidFill>
                  <a:srgbClr val="0070C0"/>
                </a:solidFill>
              </a:rPr>
              <a:t>–</a:t>
            </a:r>
            <a:r>
              <a:rPr lang="en-US" sz="2400" dirty="0">
                <a:solidFill>
                  <a:schemeClr val="tx1"/>
                </a:solidFill>
              </a:rPr>
              <a:t> the paper  </a:t>
            </a:r>
            <a:r>
              <a:rPr lang="en-US" sz="2400" dirty="0">
                <a:solidFill>
                  <a:schemeClr val="tx2">
                    <a:lumMod val="60000"/>
                    <a:lumOff val="40000"/>
                  </a:schemeClr>
                </a:solidFill>
              </a:rPr>
              <a:t> </a:t>
            </a:r>
          </a:p>
        </p:txBody>
      </p:sp>
      <p:sp>
        <p:nvSpPr>
          <p:cNvPr id="8" name="مستطيل مستدير الزوايا 7"/>
          <p:cNvSpPr/>
          <p:nvPr/>
        </p:nvSpPr>
        <p:spPr>
          <a:xfrm>
            <a:off x="1676400" y="18288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Saturday </a:t>
            </a:r>
            <a:r>
              <a:rPr lang="en-US" sz="2400" dirty="0">
                <a:solidFill>
                  <a:schemeClr val="tx2">
                    <a:lumMod val="60000"/>
                    <a:lumOff val="40000"/>
                  </a:schemeClr>
                </a:solidFill>
              </a:rPr>
              <a:t>– </a:t>
            </a:r>
            <a:r>
              <a:rPr lang="en-US" sz="2400" dirty="0">
                <a:solidFill>
                  <a:schemeClr val="tx1"/>
                </a:solidFill>
              </a:rPr>
              <a:t>January 15</a:t>
            </a:r>
            <a:r>
              <a:rPr lang="en-US" sz="2400" baseline="30000" dirty="0">
                <a:solidFill>
                  <a:schemeClr val="tx1"/>
                </a:solidFill>
              </a:rPr>
              <a:t>th</a:t>
            </a:r>
            <a:r>
              <a:rPr lang="en-US" sz="2400" dirty="0">
                <a:solidFill>
                  <a:schemeClr val="tx1"/>
                </a:solidFill>
              </a:rPr>
              <a:t>  </a:t>
            </a:r>
            <a:r>
              <a:rPr lang="en-US" sz="2400" dirty="0"/>
              <a:t>  </a:t>
            </a:r>
          </a:p>
        </p:txBody>
      </p:sp>
      <p:sp>
        <p:nvSpPr>
          <p:cNvPr id="9" name="مستطيل مستدير الزوايا 8"/>
          <p:cNvSpPr/>
          <p:nvPr/>
        </p:nvSpPr>
        <p:spPr>
          <a:xfrm>
            <a:off x="1752600" y="27432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concentrate  </a:t>
            </a:r>
            <a:r>
              <a:rPr lang="en-US" sz="2400" dirty="0">
                <a:solidFill>
                  <a:schemeClr val="tx2">
                    <a:lumMod val="60000"/>
                    <a:lumOff val="40000"/>
                  </a:schemeClr>
                </a:solidFill>
              </a:rPr>
              <a:t>–</a:t>
            </a:r>
            <a:r>
              <a:rPr lang="en-US" sz="2400" dirty="0"/>
              <a:t> depend </a:t>
            </a:r>
            <a:r>
              <a:rPr lang="en-US" sz="2400" dirty="0">
                <a:solidFill>
                  <a:srgbClr val="0070C0"/>
                </a:solidFill>
              </a:rPr>
              <a:t>–</a:t>
            </a:r>
            <a:r>
              <a:rPr lang="en-US" sz="2400" dirty="0"/>
              <a:t> rely </a:t>
            </a:r>
            <a:r>
              <a:rPr lang="en-US" sz="2400" dirty="0">
                <a:solidFill>
                  <a:srgbClr val="0070C0"/>
                </a:solidFill>
              </a:rPr>
              <a:t>–</a:t>
            </a:r>
            <a:r>
              <a:rPr lang="en-US" sz="2400" dirty="0"/>
              <a:t> comment  </a:t>
            </a:r>
          </a:p>
        </p:txBody>
      </p:sp>
      <p:sp>
        <p:nvSpPr>
          <p:cNvPr id="10" name="مستطيل مستدير الزوايا 9"/>
          <p:cNvSpPr/>
          <p:nvPr/>
        </p:nvSpPr>
        <p:spPr>
          <a:xfrm>
            <a:off x="1752600" y="3657600"/>
            <a:ext cx="7086600" cy="1219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A comment</a:t>
            </a:r>
          </a:p>
          <a:p>
            <a:r>
              <a:rPr lang="en-US" sz="2400" dirty="0"/>
              <a:t>Holiday </a:t>
            </a:r>
            <a:r>
              <a:rPr lang="en-US" sz="2400" dirty="0">
                <a:solidFill>
                  <a:schemeClr val="tx2">
                    <a:lumMod val="60000"/>
                    <a:lumOff val="40000"/>
                  </a:schemeClr>
                </a:solidFill>
              </a:rPr>
              <a:t>– </a:t>
            </a:r>
            <a:r>
              <a:rPr lang="en-US" sz="2400" dirty="0"/>
              <a:t>business </a:t>
            </a:r>
            <a:r>
              <a:rPr lang="en-US" sz="2400" dirty="0">
                <a:solidFill>
                  <a:schemeClr val="tx2">
                    <a:lumMod val="60000"/>
                    <a:lumOff val="40000"/>
                  </a:schemeClr>
                </a:solidFill>
              </a:rPr>
              <a:t>–</a:t>
            </a:r>
            <a:r>
              <a:rPr lang="en-US" sz="2400" dirty="0"/>
              <a:t> a trip </a:t>
            </a:r>
            <a:r>
              <a:rPr lang="en-US" sz="2400" dirty="0">
                <a:solidFill>
                  <a:schemeClr val="tx2">
                    <a:lumMod val="60000"/>
                    <a:lumOff val="40000"/>
                  </a:schemeClr>
                </a:solidFill>
              </a:rPr>
              <a:t>–</a:t>
            </a:r>
            <a:r>
              <a:rPr lang="en-US" sz="2400" dirty="0"/>
              <a:t> a tour </a:t>
            </a:r>
            <a:r>
              <a:rPr lang="en-US" sz="2400" dirty="0">
                <a:solidFill>
                  <a:schemeClr val="tx2">
                    <a:lumMod val="60000"/>
                    <a:lumOff val="40000"/>
                  </a:schemeClr>
                </a:solidFill>
              </a:rPr>
              <a:t>–</a:t>
            </a:r>
            <a:r>
              <a:rPr lang="en-US" sz="2400" dirty="0"/>
              <a:t> an excursion </a:t>
            </a:r>
            <a:r>
              <a:rPr lang="en-US" sz="2400" dirty="0">
                <a:solidFill>
                  <a:schemeClr val="tx2">
                    <a:lumMod val="60000"/>
                    <a:lumOff val="40000"/>
                  </a:schemeClr>
                </a:solidFill>
              </a:rPr>
              <a:t>–</a:t>
            </a:r>
            <a:r>
              <a:rPr lang="en-US" sz="2400" dirty="0"/>
              <a:t> a cruise </a:t>
            </a:r>
            <a:r>
              <a:rPr lang="en-US" sz="2400" dirty="0">
                <a:solidFill>
                  <a:schemeClr val="tx2">
                    <a:lumMod val="60000"/>
                    <a:lumOff val="40000"/>
                  </a:schemeClr>
                </a:solidFill>
              </a:rPr>
              <a:t>–</a:t>
            </a:r>
            <a:r>
              <a:rPr lang="en-US" sz="2400" dirty="0"/>
              <a:t> an expedition </a:t>
            </a:r>
            <a:r>
              <a:rPr lang="en-US" sz="2400" dirty="0">
                <a:solidFill>
                  <a:schemeClr val="tx2">
                    <a:lumMod val="60000"/>
                    <a:lumOff val="40000"/>
                  </a:schemeClr>
                </a:solidFill>
              </a:rPr>
              <a:t>–</a:t>
            </a:r>
            <a:r>
              <a:rPr lang="en-US" sz="2400" dirty="0"/>
              <a:t> speed    </a:t>
            </a:r>
          </a:p>
        </p:txBody>
      </p:sp>
      <p:sp>
        <p:nvSpPr>
          <p:cNvPr id="11" name="مستطيل مستدير الزوايا 10"/>
          <p:cNvSpPr/>
          <p:nvPr/>
        </p:nvSpPr>
        <p:spPr>
          <a:xfrm>
            <a:off x="1828800" y="51816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keen   </a:t>
            </a:r>
          </a:p>
        </p:txBody>
      </p:sp>
      <p:sp>
        <p:nvSpPr>
          <p:cNvPr id="12" name="مستطيل مستدير الزوايا 11">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to="" calcmode="lin" valueType="num">
                                      <p:cBhvr>
                                        <p:cTn id="27"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62</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شكل بيضاوي 5"/>
          <p:cNvSpPr/>
          <p:nvPr/>
        </p:nvSpPr>
        <p:spPr>
          <a:xfrm>
            <a:off x="228600" y="2590800"/>
            <a:ext cx="12954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5400" dirty="0">
                <a:solidFill>
                  <a:srgbClr val="FF0000"/>
                </a:solidFill>
              </a:rPr>
              <a:t>by</a:t>
            </a:r>
          </a:p>
        </p:txBody>
      </p:sp>
      <p:sp>
        <p:nvSpPr>
          <p:cNvPr id="7" name="مستطيل مستدير الزوايا 6"/>
          <p:cNvSpPr/>
          <p:nvPr/>
        </p:nvSpPr>
        <p:spPr>
          <a:xfrm>
            <a:off x="1752600" y="7620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solidFill>
                  <a:schemeClr val="tx1"/>
                </a:solidFill>
              </a:rPr>
              <a:t>The cinema</a:t>
            </a:r>
          </a:p>
        </p:txBody>
      </p:sp>
      <p:sp>
        <p:nvSpPr>
          <p:cNvPr id="8" name="مستطيل مستدير الزوايا 7"/>
          <p:cNvSpPr/>
          <p:nvPr/>
        </p:nvSpPr>
        <p:spPr>
          <a:xfrm>
            <a:off x="1676400" y="18288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Saturday </a:t>
            </a:r>
            <a:r>
              <a:rPr lang="en-US" sz="2400" dirty="0">
                <a:solidFill>
                  <a:schemeClr val="tx2">
                    <a:lumMod val="60000"/>
                    <a:lumOff val="40000"/>
                  </a:schemeClr>
                </a:solidFill>
              </a:rPr>
              <a:t>– </a:t>
            </a:r>
            <a:r>
              <a:rPr lang="en-US" sz="2400" dirty="0">
                <a:solidFill>
                  <a:schemeClr val="tx1"/>
                </a:solidFill>
              </a:rPr>
              <a:t>1991 </a:t>
            </a:r>
            <a:r>
              <a:rPr lang="en-US" sz="2400" dirty="0">
                <a:solidFill>
                  <a:srgbClr val="0070C0"/>
                </a:solidFill>
              </a:rPr>
              <a:t>–</a:t>
            </a:r>
            <a:r>
              <a:rPr lang="en-US" sz="2400" dirty="0">
                <a:solidFill>
                  <a:schemeClr val="tx1"/>
                </a:solidFill>
              </a:rPr>
              <a:t> December </a:t>
            </a:r>
            <a:r>
              <a:rPr lang="en-US" sz="2400" dirty="0">
                <a:solidFill>
                  <a:srgbClr val="0070C0"/>
                </a:solidFill>
              </a:rPr>
              <a:t>–</a:t>
            </a:r>
            <a:r>
              <a:rPr lang="en-US" sz="2400" dirty="0">
                <a:solidFill>
                  <a:schemeClr val="tx1"/>
                </a:solidFill>
              </a:rPr>
              <a:t> autumn</a:t>
            </a:r>
            <a:endParaRPr lang="en-US" sz="2400" dirty="0"/>
          </a:p>
        </p:txBody>
      </p:sp>
      <p:sp>
        <p:nvSpPr>
          <p:cNvPr id="9" name="مستطيل مستدير الزوايا 8"/>
          <p:cNvSpPr/>
          <p:nvPr/>
        </p:nvSpPr>
        <p:spPr>
          <a:xfrm>
            <a:off x="1752600" y="27432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pass</a:t>
            </a:r>
          </a:p>
        </p:txBody>
      </p:sp>
      <p:sp>
        <p:nvSpPr>
          <p:cNvPr id="10" name="مستطيل مستدير الزوايا 9"/>
          <p:cNvSpPr/>
          <p:nvPr/>
        </p:nvSpPr>
        <p:spPr>
          <a:xfrm>
            <a:off x="1752600" y="3657600"/>
            <a:ext cx="7086600"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Accident </a:t>
            </a:r>
            <a:r>
              <a:rPr lang="en-US" sz="2400" dirty="0">
                <a:solidFill>
                  <a:srgbClr val="0070C0"/>
                </a:solidFill>
              </a:rPr>
              <a:t>–</a:t>
            </a:r>
            <a:r>
              <a:rPr lang="en-US" sz="2400" dirty="0"/>
              <a:t> chance </a:t>
            </a:r>
            <a:r>
              <a:rPr lang="en-US" sz="2400" dirty="0">
                <a:solidFill>
                  <a:srgbClr val="0070C0"/>
                </a:solidFill>
              </a:rPr>
              <a:t>–</a:t>
            </a:r>
            <a:r>
              <a:rPr lang="en-US" sz="2400" dirty="0"/>
              <a:t> mistake </a:t>
            </a:r>
            <a:r>
              <a:rPr lang="en-US" sz="2400" dirty="0">
                <a:solidFill>
                  <a:srgbClr val="0070C0"/>
                </a:solidFill>
              </a:rPr>
              <a:t>–</a:t>
            </a:r>
            <a:r>
              <a:rPr lang="en-US" sz="2400" dirty="0"/>
              <a:t> Taxi  </a:t>
            </a:r>
            <a:r>
              <a:rPr lang="en-US" sz="2400" dirty="0">
                <a:solidFill>
                  <a:schemeClr val="tx2">
                    <a:lumMod val="60000"/>
                    <a:lumOff val="40000"/>
                  </a:schemeClr>
                </a:solidFill>
              </a:rPr>
              <a:t>– </a:t>
            </a:r>
            <a:r>
              <a:rPr lang="en-US" sz="2400" dirty="0">
                <a:solidFill>
                  <a:schemeClr val="tx1"/>
                </a:solidFill>
              </a:rPr>
              <a:t>sea</a:t>
            </a:r>
            <a:r>
              <a:rPr lang="en-US" sz="2400" dirty="0">
                <a:solidFill>
                  <a:schemeClr val="tx2">
                    <a:lumMod val="60000"/>
                    <a:lumOff val="40000"/>
                  </a:schemeClr>
                </a:solidFill>
              </a:rPr>
              <a:t> – </a:t>
            </a:r>
            <a:r>
              <a:rPr lang="en-US" sz="2400" dirty="0">
                <a:solidFill>
                  <a:schemeClr val="tx1"/>
                </a:solidFill>
              </a:rPr>
              <a:t>him </a:t>
            </a:r>
            <a:r>
              <a:rPr lang="en-US" sz="2400" dirty="0">
                <a:solidFill>
                  <a:schemeClr val="tx2">
                    <a:lumMod val="60000"/>
                    <a:lumOff val="40000"/>
                  </a:schemeClr>
                </a:solidFill>
              </a:rPr>
              <a:t>–</a:t>
            </a:r>
            <a:r>
              <a:rPr lang="en-US" sz="2400" dirty="0">
                <a:solidFill>
                  <a:schemeClr val="tx1"/>
                </a:solidFill>
              </a:rPr>
              <a:t> cheque/check  </a:t>
            </a:r>
            <a:endParaRPr lang="en-US" sz="2400" dirty="0">
              <a:solidFill>
                <a:schemeClr val="tx2">
                  <a:lumMod val="60000"/>
                  <a:lumOff val="40000"/>
                </a:schemeClr>
              </a:solidFill>
            </a:endParaRPr>
          </a:p>
        </p:txBody>
      </p:sp>
      <p:sp>
        <p:nvSpPr>
          <p:cNvPr id="11" name="مستطيل مستدير الزوايا 10">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63</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شكل بيضاوي 5"/>
          <p:cNvSpPr/>
          <p:nvPr/>
        </p:nvSpPr>
        <p:spPr>
          <a:xfrm>
            <a:off x="228600" y="2590800"/>
            <a:ext cx="12954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5400" dirty="0">
                <a:solidFill>
                  <a:srgbClr val="FF0000"/>
                </a:solidFill>
              </a:rPr>
              <a:t>of</a:t>
            </a:r>
          </a:p>
        </p:txBody>
      </p:sp>
      <p:sp>
        <p:nvSpPr>
          <p:cNvPr id="7" name="مستطيل مستدير الزوايا 6"/>
          <p:cNvSpPr/>
          <p:nvPr/>
        </p:nvSpPr>
        <p:spPr>
          <a:xfrm>
            <a:off x="1752600" y="7620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solidFill>
                  <a:schemeClr val="tx1"/>
                </a:solidFill>
              </a:rPr>
              <a:t>Consist </a:t>
            </a:r>
            <a:r>
              <a:rPr lang="en-US" sz="2400" dirty="0">
                <a:solidFill>
                  <a:schemeClr val="tx2">
                    <a:lumMod val="60000"/>
                    <a:lumOff val="40000"/>
                  </a:schemeClr>
                </a:solidFill>
              </a:rPr>
              <a:t>–</a:t>
            </a:r>
            <a:r>
              <a:rPr lang="en-US" sz="2400" dirty="0">
                <a:solidFill>
                  <a:schemeClr val="tx1"/>
                </a:solidFill>
              </a:rPr>
              <a:t> approve </a:t>
            </a:r>
            <a:r>
              <a:rPr lang="en-US" sz="2400" dirty="0">
                <a:solidFill>
                  <a:schemeClr val="tx2">
                    <a:lumMod val="60000"/>
                    <a:lumOff val="40000"/>
                  </a:schemeClr>
                </a:solidFill>
              </a:rPr>
              <a:t>–</a:t>
            </a:r>
            <a:r>
              <a:rPr lang="en-US" sz="2400" dirty="0">
                <a:solidFill>
                  <a:schemeClr val="tx1"/>
                </a:solidFill>
              </a:rPr>
              <a:t>  accuse </a:t>
            </a:r>
            <a:r>
              <a:rPr lang="en-US" sz="2400" dirty="0">
                <a:solidFill>
                  <a:schemeClr val="tx2">
                    <a:lumMod val="60000"/>
                    <a:lumOff val="40000"/>
                  </a:schemeClr>
                </a:solidFill>
              </a:rPr>
              <a:t>–</a:t>
            </a:r>
            <a:r>
              <a:rPr lang="en-US" sz="2400" dirty="0">
                <a:solidFill>
                  <a:schemeClr val="tx1"/>
                </a:solidFill>
              </a:rPr>
              <a:t> die </a:t>
            </a:r>
            <a:r>
              <a:rPr lang="en-US" sz="2400" dirty="0">
                <a:solidFill>
                  <a:schemeClr val="tx2">
                    <a:lumMod val="60000"/>
                    <a:lumOff val="40000"/>
                  </a:schemeClr>
                </a:solidFill>
              </a:rPr>
              <a:t>–</a:t>
            </a:r>
            <a:r>
              <a:rPr lang="en-US" sz="2400" dirty="0">
                <a:solidFill>
                  <a:schemeClr val="tx1"/>
                </a:solidFill>
              </a:rPr>
              <a:t> take care    </a:t>
            </a:r>
          </a:p>
        </p:txBody>
      </p:sp>
      <p:sp>
        <p:nvSpPr>
          <p:cNvPr id="10" name="مستطيل مستدير الزوايا 9"/>
          <p:cNvSpPr/>
          <p:nvPr/>
        </p:nvSpPr>
        <p:spPr>
          <a:xfrm>
            <a:off x="1676400" y="1905000"/>
            <a:ext cx="7086600"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Advantage  </a:t>
            </a:r>
            <a:r>
              <a:rPr lang="en-US" sz="2400" dirty="0">
                <a:solidFill>
                  <a:srgbClr val="0070C0"/>
                </a:solidFill>
              </a:rPr>
              <a:t>–</a:t>
            </a:r>
            <a:r>
              <a:rPr lang="en-US" sz="2400" dirty="0"/>
              <a:t> disadvantage </a:t>
            </a:r>
            <a:r>
              <a:rPr lang="en-US" sz="2400" dirty="0">
                <a:solidFill>
                  <a:srgbClr val="0070C0"/>
                </a:solidFill>
              </a:rPr>
              <a:t>–</a:t>
            </a:r>
            <a:r>
              <a:rPr lang="en-US" sz="2400" dirty="0"/>
              <a:t> cause </a:t>
            </a:r>
            <a:r>
              <a:rPr lang="en-US" sz="2400" dirty="0">
                <a:solidFill>
                  <a:srgbClr val="0070C0"/>
                </a:solidFill>
              </a:rPr>
              <a:t>–</a:t>
            </a:r>
            <a:r>
              <a:rPr lang="en-US" sz="2400" dirty="0"/>
              <a:t> photograph  </a:t>
            </a:r>
            <a:r>
              <a:rPr lang="en-US" sz="2400" dirty="0">
                <a:solidFill>
                  <a:schemeClr val="tx2">
                    <a:lumMod val="60000"/>
                    <a:lumOff val="40000"/>
                  </a:schemeClr>
                </a:solidFill>
              </a:rPr>
              <a:t>– </a:t>
            </a:r>
            <a:r>
              <a:rPr lang="en-US" sz="2400" dirty="0">
                <a:solidFill>
                  <a:schemeClr val="tx1"/>
                </a:solidFill>
              </a:rPr>
              <a:t>picture </a:t>
            </a:r>
            <a:r>
              <a:rPr lang="en-US" sz="2400" dirty="0">
                <a:solidFill>
                  <a:schemeClr val="tx2">
                    <a:lumMod val="60000"/>
                    <a:lumOff val="40000"/>
                  </a:schemeClr>
                </a:solidFill>
              </a:rPr>
              <a:t>–</a:t>
            </a:r>
            <a:r>
              <a:rPr lang="en-US" sz="2400" dirty="0">
                <a:solidFill>
                  <a:schemeClr val="tx1"/>
                </a:solidFill>
              </a:rPr>
              <a:t> map </a:t>
            </a:r>
            <a:r>
              <a:rPr lang="en-US" sz="2400" dirty="0">
                <a:solidFill>
                  <a:schemeClr val="tx2">
                    <a:lumMod val="60000"/>
                    <a:lumOff val="40000"/>
                  </a:schemeClr>
                </a:solidFill>
              </a:rPr>
              <a:t>–</a:t>
            </a:r>
            <a:r>
              <a:rPr lang="en-US" sz="2400" dirty="0">
                <a:solidFill>
                  <a:schemeClr val="tx1"/>
                </a:solidFill>
              </a:rPr>
              <a:t> plan </a:t>
            </a:r>
            <a:r>
              <a:rPr lang="en-US" sz="2400" dirty="0">
                <a:solidFill>
                  <a:schemeClr val="tx2">
                    <a:lumMod val="60000"/>
                    <a:lumOff val="40000"/>
                  </a:schemeClr>
                </a:solidFill>
              </a:rPr>
              <a:t>–</a:t>
            </a:r>
            <a:r>
              <a:rPr lang="en-US" sz="2400" dirty="0">
                <a:solidFill>
                  <a:schemeClr val="tx1"/>
                </a:solidFill>
              </a:rPr>
              <a:t> drawing </a:t>
            </a:r>
            <a:r>
              <a:rPr lang="en-US" sz="2400" dirty="0">
                <a:solidFill>
                  <a:schemeClr val="tx2">
                    <a:lumMod val="60000"/>
                    <a:lumOff val="40000"/>
                  </a:schemeClr>
                </a:solidFill>
              </a:rPr>
              <a:t>–</a:t>
            </a:r>
            <a:r>
              <a:rPr lang="en-US" sz="2400" dirty="0">
                <a:solidFill>
                  <a:schemeClr val="tx1"/>
                </a:solidFill>
              </a:rPr>
              <a:t> door </a:t>
            </a:r>
            <a:r>
              <a:rPr lang="en-US" sz="2400" dirty="0">
                <a:solidFill>
                  <a:schemeClr val="tx2">
                    <a:lumMod val="60000"/>
                    <a:lumOff val="40000"/>
                  </a:schemeClr>
                </a:solidFill>
              </a:rPr>
              <a:t>–</a:t>
            </a:r>
            <a:r>
              <a:rPr lang="en-US" sz="2400" dirty="0">
                <a:solidFill>
                  <a:schemeClr val="tx1"/>
                </a:solidFill>
              </a:rPr>
              <a:t> pen    </a:t>
            </a:r>
            <a:endParaRPr lang="en-US" sz="2400" dirty="0">
              <a:solidFill>
                <a:schemeClr val="tx2">
                  <a:lumMod val="60000"/>
                  <a:lumOff val="40000"/>
                </a:schemeClr>
              </a:solidFill>
            </a:endParaRPr>
          </a:p>
        </p:txBody>
      </p:sp>
      <p:sp>
        <p:nvSpPr>
          <p:cNvPr id="11" name="مستطيل مستدير الزوايا 10"/>
          <p:cNvSpPr/>
          <p:nvPr/>
        </p:nvSpPr>
        <p:spPr>
          <a:xfrm>
            <a:off x="1600200" y="3124200"/>
            <a:ext cx="7086600" cy="3276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 nice </a:t>
            </a:r>
            <a:r>
              <a:rPr lang="en-US" sz="2400" dirty="0">
                <a:solidFill>
                  <a:schemeClr val="tx2">
                    <a:lumMod val="60000"/>
                    <a:lumOff val="40000"/>
                  </a:schemeClr>
                </a:solidFill>
              </a:rPr>
              <a:t>–</a:t>
            </a:r>
            <a:r>
              <a:rPr lang="en-US" sz="2400" dirty="0"/>
              <a:t> kind </a:t>
            </a:r>
            <a:r>
              <a:rPr lang="en-US" sz="2400" dirty="0">
                <a:solidFill>
                  <a:schemeClr val="tx2">
                    <a:lumMod val="60000"/>
                    <a:lumOff val="40000"/>
                  </a:schemeClr>
                </a:solidFill>
              </a:rPr>
              <a:t>–</a:t>
            </a:r>
            <a:r>
              <a:rPr lang="en-US" sz="2400" dirty="0"/>
              <a:t> good </a:t>
            </a:r>
            <a:r>
              <a:rPr lang="en-US" sz="2400" dirty="0">
                <a:solidFill>
                  <a:schemeClr val="tx2">
                    <a:lumMod val="60000"/>
                    <a:lumOff val="40000"/>
                  </a:schemeClr>
                </a:solidFill>
              </a:rPr>
              <a:t>–</a:t>
            </a:r>
            <a:r>
              <a:rPr lang="en-US" sz="2400" dirty="0"/>
              <a:t> generous</a:t>
            </a:r>
            <a:r>
              <a:rPr lang="en-US" sz="2400" dirty="0">
                <a:solidFill>
                  <a:schemeClr val="tx2">
                    <a:lumMod val="60000"/>
                    <a:lumOff val="40000"/>
                  </a:schemeClr>
                </a:solidFill>
              </a:rPr>
              <a:t> – </a:t>
            </a:r>
            <a:r>
              <a:rPr lang="en-US" sz="2400" dirty="0"/>
              <a:t>polite </a:t>
            </a:r>
            <a:r>
              <a:rPr lang="en-US" sz="2400" dirty="0">
                <a:solidFill>
                  <a:schemeClr val="tx2">
                    <a:lumMod val="60000"/>
                    <a:lumOff val="40000"/>
                  </a:schemeClr>
                </a:solidFill>
              </a:rPr>
              <a:t>–</a:t>
            </a:r>
            <a:r>
              <a:rPr lang="en-US" sz="2400" dirty="0"/>
              <a:t> stupid</a:t>
            </a:r>
            <a:r>
              <a:rPr lang="en-US" sz="2400" dirty="0">
                <a:solidFill>
                  <a:schemeClr val="tx2">
                    <a:lumMod val="60000"/>
                    <a:lumOff val="40000"/>
                  </a:schemeClr>
                </a:solidFill>
              </a:rPr>
              <a:t> – </a:t>
            </a:r>
            <a:r>
              <a:rPr lang="en-US" sz="2400" dirty="0"/>
              <a:t>silly </a:t>
            </a:r>
            <a:r>
              <a:rPr lang="en-US" sz="2400" dirty="0">
                <a:solidFill>
                  <a:schemeClr val="tx2">
                    <a:lumMod val="60000"/>
                    <a:lumOff val="40000"/>
                  </a:schemeClr>
                </a:solidFill>
              </a:rPr>
              <a:t>–</a:t>
            </a:r>
            <a:r>
              <a:rPr lang="en-US" sz="2400" dirty="0"/>
              <a:t> clever </a:t>
            </a:r>
            <a:r>
              <a:rPr lang="en-US" sz="2400" dirty="0">
                <a:solidFill>
                  <a:schemeClr val="tx2">
                    <a:lumMod val="60000"/>
                    <a:lumOff val="40000"/>
                  </a:schemeClr>
                </a:solidFill>
              </a:rPr>
              <a:t>–</a:t>
            </a:r>
            <a:r>
              <a:rPr lang="en-US" sz="2400" dirty="0"/>
              <a:t> sensible </a:t>
            </a:r>
            <a:r>
              <a:rPr lang="en-US" sz="2400" dirty="0">
                <a:solidFill>
                  <a:schemeClr val="tx2">
                    <a:lumMod val="60000"/>
                    <a:lumOff val="40000"/>
                  </a:schemeClr>
                </a:solidFill>
              </a:rPr>
              <a:t>–</a:t>
            </a:r>
            <a:r>
              <a:rPr lang="en-US" sz="2400" dirty="0"/>
              <a:t> polite </a:t>
            </a:r>
            <a:endParaRPr lang="en-US" sz="2400" dirty="0">
              <a:solidFill>
                <a:schemeClr val="tx2">
                  <a:lumMod val="60000"/>
                  <a:lumOff val="40000"/>
                </a:schemeClr>
              </a:solidFill>
            </a:endParaRPr>
          </a:p>
          <a:p>
            <a:endParaRPr lang="en-US" sz="2400" dirty="0">
              <a:solidFill>
                <a:schemeClr val="tx2">
                  <a:lumMod val="60000"/>
                  <a:lumOff val="40000"/>
                </a:schemeClr>
              </a:solidFill>
            </a:endParaRPr>
          </a:p>
          <a:p>
            <a:r>
              <a:rPr lang="en-US" sz="2400" dirty="0"/>
              <a:t> </a:t>
            </a:r>
          </a:p>
          <a:p>
            <a:r>
              <a:rPr lang="en-US" sz="2400" dirty="0"/>
              <a:t>Afraid </a:t>
            </a:r>
            <a:r>
              <a:rPr lang="en-US" sz="2400" dirty="0">
                <a:solidFill>
                  <a:schemeClr val="tx2">
                    <a:lumMod val="60000"/>
                    <a:lumOff val="40000"/>
                  </a:schemeClr>
                </a:solidFill>
              </a:rPr>
              <a:t>–</a:t>
            </a:r>
            <a:r>
              <a:rPr lang="en-US" sz="2400" dirty="0"/>
              <a:t> frightened </a:t>
            </a:r>
            <a:r>
              <a:rPr lang="en-US" sz="2400" dirty="0">
                <a:solidFill>
                  <a:schemeClr val="tx2">
                    <a:lumMod val="60000"/>
                    <a:lumOff val="40000"/>
                  </a:schemeClr>
                </a:solidFill>
              </a:rPr>
              <a:t>–</a:t>
            </a:r>
            <a:r>
              <a:rPr lang="en-US" sz="2400" dirty="0"/>
              <a:t> proud </a:t>
            </a:r>
            <a:r>
              <a:rPr lang="en-US" sz="2400" dirty="0">
                <a:solidFill>
                  <a:schemeClr val="tx2">
                    <a:lumMod val="60000"/>
                    <a:lumOff val="40000"/>
                  </a:schemeClr>
                </a:solidFill>
              </a:rPr>
              <a:t>–</a:t>
            </a:r>
            <a:r>
              <a:rPr lang="en-US" sz="2400" dirty="0"/>
              <a:t> source </a:t>
            </a:r>
            <a:r>
              <a:rPr lang="en-US" sz="2400" dirty="0">
                <a:solidFill>
                  <a:schemeClr val="tx2">
                    <a:lumMod val="60000"/>
                    <a:lumOff val="40000"/>
                  </a:schemeClr>
                </a:solidFill>
              </a:rPr>
              <a:t>–</a:t>
            </a:r>
            <a:r>
              <a:rPr lang="en-US" sz="2400" dirty="0"/>
              <a:t> aware </a:t>
            </a:r>
            <a:r>
              <a:rPr lang="en-US" sz="2400" dirty="0">
                <a:solidFill>
                  <a:schemeClr val="tx2">
                    <a:lumMod val="60000"/>
                    <a:lumOff val="40000"/>
                  </a:schemeClr>
                </a:solidFill>
              </a:rPr>
              <a:t>–</a:t>
            </a:r>
            <a:r>
              <a:rPr lang="en-US" sz="2400" dirty="0"/>
              <a:t> tired </a:t>
            </a:r>
            <a:r>
              <a:rPr lang="en-US" sz="2400" dirty="0">
                <a:solidFill>
                  <a:schemeClr val="tx2">
                    <a:lumMod val="60000"/>
                    <a:lumOff val="40000"/>
                  </a:schemeClr>
                </a:solidFill>
              </a:rPr>
              <a:t>–</a:t>
            </a:r>
            <a:r>
              <a:rPr lang="en-US" sz="2400" dirty="0"/>
              <a:t> sick </a:t>
            </a:r>
            <a:r>
              <a:rPr lang="en-US" sz="2400" dirty="0">
                <a:solidFill>
                  <a:schemeClr val="tx2">
                    <a:lumMod val="60000"/>
                    <a:lumOff val="40000"/>
                  </a:schemeClr>
                </a:solidFill>
              </a:rPr>
              <a:t>–</a:t>
            </a:r>
            <a:r>
              <a:rPr lang="en-US" sz="2400" dirty="0"/>
              <a:t> sure </a:t>
            </a:r>
            <a:r>
              <a:rPr lang="en-US" sz="2400" dirty="0">
                <a:solidFill>
                  <a:schemeClr val="tx2">
                    <a:lumMod val="60000"/>
                    <a:lumOff val="40000"/>
                  </a:schemeClr>
                </a:solidFill>
              </a:rPr>
              <a:t>–</a:t>
            </a:r>
            <a:r>
              <a:rPr lang="en-US" sz="2400" dirty="0"/>
              <a:t> certain </a:t>
            </a:r>
            <a:r>
              <a:rPr lang="en-US" sz="2400" dirty="0">
                <a:solidFill>
                  <a:schemeClr val="tx2">
                    <a:lumMod val="60000"/>
                    <a:lumOff val="40000"/>
                  </a:schemeClr>
                </a:solidFill>
              </a:rPr>
              <a:t>–</a:t>
            </a:r>
            <a:r>
              <a:rPr lang="en-US" sz="2400" dirty="0"/>
              <a:t> ashamed </a:t>
            </a:r>
            <a:r>
              <a:rPr lang="en-US" sz="2400" dirty="0">
                <a:solidFill>
                  <a:schemeClr val="tx2">
                    <a:lumMod val="60000"/>
                    <a:lumOff val="40000"/>
                  </a:schemeClr>
                </a:solidFill>
              </a:rPr>
              <a:t>–</a:t>
            </a:r>
            <a:r>
              <a:rPr lang="en-US" sz="2400" dirty="0"/>
              <a:t> jealous </a:t>
            </a:r>
            <a:r>
              <a:rPr lang="en-US" sz="2400" dirty="0">
                <a:solidFill>
                  <a:schemeClr val="tx2">
                    <a:lumMod val="60000"/>
                    <a:lumOff val="40000"/>
                  </a:schemeClr>
                </a:solidFill>
              </a:rPr>
              <a:t>–</a:t>
            </a:r>
            <a:r>
              <a:rPr lang="en-US" sz="2400" dirty="0"/>
              <a:t> envious</a:t>
            </a:r>
            <a:r>
              <a:rPr lang="en-US" sz="2400" dirty="0">
                <a:solidFill>
                  <a:schemeClr val="tx2">
                    <a:lumMod val="60000"/>
                    <a:lumOff val="40000"/>
                  </a:schemeClr>
                </a:solidFill>
              </a:rPr>
              <a:t> –</a:t>
            </a:r>
            <a:r>
              <a:rPr lang="en-US" sz="2400" dirty="0"/>
              <a:t> suspicious </a:t>
            </a:r>
            <a:r>
              <a:rPr lang="en-US" sz="2400" dirty="0">
                <a:solidFill>
                  <a:schemeClr val="tx2">
                    <a:lumMod val="60000"/>
                    <a:lumOff val="40000"/>
                  </a:schemeClr>
                </a:solidFill>
              </a:rPr>
              <a:t>–</a:t>
            </a:r>
            <a:r>
              <a:rPr lang="en-US" sz="2400" dirty="0"/>
              <a:t> aware</a:t>
            </a:r>
            <a:r>
              <a:rPr lang="en-US" sz="2400" dirty="0">
                <a:solidFill>
                  <a:schemeClr val="tx2">
                    <a:lumMod val="60000"/>
                    <a:lumOff val="40000"/>
                  </a:schemeClr>
                </a:solidFill>
              </a:rPr>
              <a:t> –</a:t>
            </a:r>
            <a:r>
              <a:rPr lang="en-US" sz="2400" dirty="0"/>
              <a:t> conscious </a:t>
            </a:r>
            <a:r>
              <a:rPr lang="en-US" sz="2400" dirty="0">
                <a:solidFill>
                  <a:schemeClr val="tx2">
                    <a:lumMod val="60000"/>
                    <a:lumOff val="40000"/>
                  </a:schemeClr>
                </a:solidFill>
              </a:rPr>
              <a:t>–</a:t>
            </a:r>
            <a:r>
              <a:rPr lang="en-US" sz="2400" dirty="0"/>
              <a:t> capable  </a:t>
            </a:r>
            <a:r>
              <a:rPr lang="en-US" sz="2400" dirty="0">
                <a:solidFill>
                  <a:schemeClr val="tx2">
                    <a:lumMod val="60000"/>
                    <a:lumOff val="40000"/>
                  </a:schemeClr>
                </a:solidFill>
              </a:rPr>
              <a:t>- </a:t>
            </a:r>
            <a:r>
              <a:rPr lang="en-US" sz="2400" dirty="0"/>
              <a:t>short </a:t>
            </a:r>
            <a:r>
              <a:rPr lang="en-US" sz="2400" dirty="0">
                <a:solidFill>
                  <a:schemeClr val="tx2">
                    <a:lumMod val="60000"/>
                    <a:lumOff val="40000"/>
                  </a:schemeClr>
                </a:solidFill>
              </a:rPr>
              <a:t>–</a:t>
            </a:r>
            <a:r>
              <a:rPr lang="en-US" sz="2400" dirty="0"/>
              <a:t> fond    </a:t>
            </a:r>
          </a:p>
          <a:p>
            <a:r>
              <a:rPr lang="en-US" sz="2400" dirty="0"/>
              <a:t> </a:t>
            </a:r>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to="" calcmode="lin" valueType="num">
                                      <p:cBhvr>
                                        <p:cTn id="12" dur="1" fill="hold"/>
                                        <p:tgtEl>
                                          <p:spTgt spid="10"/>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to="" calcmode="lin" valueType="num">
                                      <p:cBhvr>
                                        <p:cTn id="17"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285" y="0"/>
            <a:ext cx="9146285" cy="6858000"/>
          </a:xfrm>
          <a:prstGeom prst="rect">
            <a:avLst/>
          </a:prstGeom>
          <a:noFill/>
          <a:ln w="9525">
            <a:noFill/>
            <a:miter lim="800000"/>
            <a:headEnd/>
            <a:tailEnd/>
          </a:ln>
          <a:effectLst/>
        </p:spPr>
      </p:pic>
      <p:sp>
        <p:nvSpPr>
          <p:cNvPr id="4" name="عنصر نائب لرقم الشريحة 3"/>
          <p:cNvSpPr>
            <a:spLocks noGrp="1"/>
          </p:cNvSpPr>
          <p:nvPr>
            <p:ph type="sldNum" sz="quarter" idx="12"/>
          </p:nvPr>
        </p:nvSpPr>
        <p:spPr/>
        <p:txBody>
          <a:bodyPr/>
          <a:lstStyle/>
          <a:p>
            <a:fld id="{564988A1-40C7-4EB6-BD06-568C08E512F1}" type="slidenum">
              <a:rPr lang="en-US" smtClean="0"/>
              <a:pPr/>
              <a:t>64</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شكل بيضاوي 5"/>
          <p:cNvSpPr/>
          <p:nvPr/>
        </p:nvSpPr>
        <p:spPr>
          <a:xfrm>
            <a:off x="228600" y="2590800"/>
            <a:ext cx="12954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5400" dirty="0">
                <a:solidFill>
                  <a:srgbClr val="FF0000"/>
                </a:solidFill>
              </a:rPr>
              <a:t>to</a:t>
            </a:r>
          </a:p>
        </p:txBody>
      </p:sp>
      <p:sp>
        <p:nvSpPr>
          <p:cNvPr id="7" name="مستطيل مستدير الزوايا 6"/>
          <p:cNvSpPr/>
          <p:nvPr/>
        </p:nvSpPr>
        <p:spPr>
          <a:xfrm>
            <a:off x="1752600" y="762000"/>
            <a:ext cx="7086600" cy="1752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solidFill>
                  <a:schemeClr val="tx1"/>
                </a:solidFill>
              </a:rPr>
              <a:t>go </a:t>
            </a:r>
            <a:r>
              <a:rPr lang="en-US" sz="2400" dirty="0">
                <a:solidFill>
                  <a:schemeClr val="tx2">
                    <a:lumMod val="60000"/>
                    <a:lumOff val="40000"/>
                  </a:schemeClr>
                </a:solidFill>
              </a:rPr>
              <a:t>–</a:t>
            </a:r>
            <a:r>
              <a:rPr lang="en-US" sz="2400" dirty="0">
                <a:solidFill>
                  <a:schemeClr val="tx1"/>
                </a:solidFill>
              </a:rPr>
              <a:t> fly </a:t>
            </a:r>
            <a:r>
              <a:rPr lang="en-US" sz="2400" dirty="0">
                <a:solidFill>
                  <a:schemeClr val="tx2">
                    <a:lumMod val="60000"/>
                    <a:lumOff val="40000"/>
                  </a:schemeClr>
                </a:solidFill>
              </a:rPr>
              <a:t>–</a:t>
            </a:r>
            <a:r>
              <a:rPr lang="en-US" sz="2400" dirty="0">
                <a:solidFill>
                  <a:schemeClr val="tx1"/>
                </a:solidFill>
              </a:rPr>
              <a:t> agree </a:t>
            </a:r>
            <a:r>
              <a:rPr lang="en-US" sz="2400" dirty="0">
                <a:solidFill>
                  <a:schemeClr val="tx2">
                    <a:lumMod val="60000"/>
                    <a:lumOff val="40000"/>
                  </a:schemeClr>
                </a:solidFill>
              </a:rPr>
              <a:t>–</a:t>
            </a:r>
            <a:r>
              <a:rPr lang="en-US" sz="2400" dirty="0">
                <a:solidFill>
                  <a:schemeClr val="tx1"/>
                </a:solidFill>
              </a:rPr>
              <a:t>  refuse </a:t>
            </a:r>
            <a:r>
              <a:rPr lang="en-US" sz="2400" dirty="0">
                <a:solidFill>
                  <a:schemeClr val="tx2">
                    <a:lumMod val="60000"/>
                    <a:lumOff val="40000"/>
                  </a:schemeClr>
                </a:solidFill>
              </a:rPr>
              <a:t>–</a:t>
            </a:r>
            <a:r>
              <a:rPr lang="en-US" sz="2400" dirty="0">
                <a:solidFill>
                  <a:schemeClr val="tx1"/>
                </a:solidFill>
              </a:rPr>
              <a:t> offer </a:t>
            </a:r>
            <a:r>
              <a:rPr lang="en-US" sz="2400" dirty="0">
                <a:solidFill>
                  <a:schemeClr val="tx2">
                    <a:lumMod val="60000"/>
                    <a:lumOff val="40000"/>
                  </a:schemeClr>
                </a:solidFill>
              </a:rPr>
              <a:t>–</a:t>
            </a:r>
            <a:r>
              <a:rPr lang="en-US" sz="2400" dirty="0">
                <a:solidFill>
                  <a:schemeClr val="tx1"/>
                </a:solidFill>
              </a:rPr>
              <a:t> decide </a:t>
            </a:r>
            <a:r>
              <a:rPr lang="en-US" sz="2400" dirty="0">
                <a:solidFill>
                  <a:schemeClr val="tx2">
                    <a:lumMod val="60000"/>
                    <a:lumOff val="40000"/>
                  </a:schemeClr>
                </a:solidFill>
              </a:rPr>
              <a:t>–</a:t>
            </a:r>
            <a:r>
              <a:rPr lang="en-US" sz="2400" dirty="0">
                <a:solidFill>
                  <a:schemeClr val="tx1"/>
                </a:solidFill>
              </a:rPr>
              <a:t> want </a:t>
            </a:r>
            <a:r>
              <a:rPr lang="en-US" sz="2400" dirty="0">
                <a:solidFill>
                  <a:schemeClr val="tx2">
                    <a:lumMod val="60000"/>
                    <a:lumOff val="40000"/>
                  </a:schemeClr>
                </a:solidFill>
              </a:rPr>
              <a:t>–</a:t>
            </a:r>
            <a:r>
              <a:rPr lang="en-US" sz="2400" dirty="0">
                <a:solidFill>
                  <a:schemeClr val="tx1"/>
                </a:solidFill>
              </a:rPr>
              <a:t> hope </a:t>
            </a:r>
            <a:r>
              <a:rPr lang="en-US" sz="2400" dirty="0">
                <a:solidFill>
                  <a:schemeClr val="tx2">
                    <a:lumMod val="60000"/>
                    <a:lumOff val="40000"/>
                  </a:schemeClr>
                </a:solidFill>
              </a:rPr>
              <a:t>–</a:t>
            </a:r>
            <a:r>
              <a:rPr lang="en-US" sz="2400" dirty="0">
                <a:solidFill>
                  <a:schemeClr val="tx1"/>
                </a:solidFill>
              </a:rPr>
              <a:t> deserve </a:t>
            </a:r>
            <a:r>
              <a:rPr lang="en-US" sz="2400" dirty="0">
                <a:solidFill>
                  <a:schemeClr val="tx2">
                    <a:lumMod val="60000"/>
                    <a:lumOff val="40000"/>
                  </a:schemeClr>
                </a:solidFill>
              </a:rPr>
              <a:t>–</a:t>
            </a:r>
            <a:r>
              <a:rPr lang="en-US" sz="2400" dirty="0">
                <a:solidFill>
                  <a:schemeClr val="tx1"/>
                </a:solidFill>
              </a:rPr>
              <a:t> promise </a:t>
            </a:r>
            <a:r>
              <a:rPr lang="en-US" sz="2400" dirty="0">
                <a:solidFill>
                  <a:schemeClr val="tx2">
                    <a:lumMod val="60000"/>
                    <a:lumOff val="40000"/>
                  </a:schemeClr>
                </a:solidFill>
              </a:rPr>
              <a:t>–</a:t>
            </a:r>
            <a:r>
              <a:rPr lang="en-US" sz="2400" dirty="0">
                <a:solidFill>
                  <a:schemeClr val="tx1"/>
                </a:solidFill>
              </a:rPr>
              <a:t> plan </a:t>
            </a:r>
            <a:r>
              <a:rPr lang="en-US" sz="2400" dirty="0">
                <a:solidFill>
                  <a:schemeClr val="tx2">
                    <a:lumMod val="60000"/>
                    <a:lumOff val="40000"/>
                  </a:schemeClr>
                </a:solidFill>
              </a:rPr>
              <a:t>–</a:t>
            </a:r>
            <a:r>
              <a:rPr lang="en-US" sz="2400" dirty="0">
                <a:solidFill>
                  <a:schemeClr val="tx1"/>
                </a:solidFill>
              </a:rPr>
              <a:t> manage </a:t>
            </a:r>
            <a:r>
              <a:rPr lang="en-US" sz="2400" dirty="0">
                <a:solidFill>
                  <a:schemeClr val="tx2">
                    <a:lumMod val="60000"/>
                    <a:lumOff val="40000"/>
                  </a:schemeClr>
                </a:solidFill>
              </a:rPr>
              <a:t>–</a:t>
            </a:r>
            <a:r>
              <a:rPr lang="en-US" sz="2400" dirty="0">
                <a:solidFill>
                  <a:schemeClr val="tx1"/>
                </a:solidFill>
              </a:rPr>
              <a:t> afford </a:t>
            </a:r>
            <a:r>
              <a:rPr lang="en-US" sz="2400" dirty="0">
                <a:solidFill>
                  <a:schemeClr val="tx2">
                    <a:lumMod val="60000"/>
                    <a:lumOff val="40000"/>
                  </a:schemeClr>
                </a:solidFill>
              </a:rPr>
              <a:t>–</a:t>
            </a:r>
            <a:r>
              <a:rPr lang="en-US" sz="2400" dirty="0">
                <a:solidFill>
                  <a:schemeClr val="tx1"/>
                </a:solidFill>
              </a:rPr>
              <a:t> threaten </a:t>
            </a:r>
            <a:r>
              <a:rPr lang="en-US" sz="2400" dirty="0">
                <a:solidFill>
                  <a:schemeClr val="tx2">
                    <a:lumMod val="60000"/>
                    <a:lumOff val="40000"/>
                  </a:schemeClr>
                </a:solidFill>
              </a:rPr>
              <a:t>–</a:t>
            </a:r>
            <a:r>
              <a:rPr lang="en-US" sz="2400" dirty="0">
                <a:solidFill>
                  <a:schemeClr val="tx1"/>
                </a:solidFill>
              </a:rPr>
              <a:t> arrange </a:t>
            </a:r>
            <a:r>
              <a:rPr lang="en-US" sz="2400" dirty="0">
                <a:solidFill>
                  <a:schemeClr val="tx2">
                    <a:lumMod val="60000"/>
                    <a:lumOff val="40000"/>
                  </a:schemeClr>
                </a:solidFill>
              </a:rPr>
              <a:t>–</a:t>
            </a:r>
            <a:r>
              <a:rPr lang="en-US" sz="2400" dirty="0">
                <a:solidFill>
                  <a:schemeClr val="tx1"/>
                </a:solidFill>
              </a:rPr>
              <a:t> fail </a:t>
            </a:r>
            <a:r>
              <a:rPr lang="en-US" sz="2400" dirty="0">
                <a:solidFill>
                  <a:schemeClr val="tx2">
                    <a:lumMod val="60000"/>
                    <a:lumOff val="40000"/>
                  </a:schemeClr>
                </a:solidFill>
              </a:rPr>
              <a:t>–</a:t>
            </a:r>
            <a:r>
              <a:rPr lang="en-US" sz="2400" dirty="0">
                <a:solidFill>
                  <a:schemeClr val="tx1"/>
                </a:solidFill>
              </a:rPr>
              <a:t> forget </a:t>
            </a:r>
            <a:r>
              <a:rPr lang="en-US" sz="2400" dirty="0">
                <a:solidFill>
                  <a:schemeClr val="tx2">
                    <a:lumMod val="60000"/>
                    <a:lumOff val="40000"/>
                  </a:schemeClr>
                </a:solidFill>
              </a:rPr>
              <a:t>–</a:t>
            </a:r>
            <a:r>
              <a:rPr lang="en-US" sz="2400" dirty="0">
                <a:solidFill>
                  <a:schemeClr val="tx1"/>
                </a:solidFill>
              </a:rPr>
              <a:t> learn </a:t>
            </a:r>
            <a:r>
              <a:rPr lang="en-US" sz="2400" dirty="0">
                <a:solidFill>
                  <a:schemeClr val="tx2">
                    <a:lumMod val="60000"/>
                    <a:lumOff val="40000"/>
                  </a:schemeClr>
                </a:solidFill>
              </a:rPr>
              <a:t>–</a:t>
            </a:r>
            <a:r>
              <a:rPr lang="en-US" sz="2400" dirty="0">
                <a:solidFill>
                  <a:schemeClr val="tx1"/>
                </a:solidFill>
              </a:rPr>
              <a:t> seem </a:t>
            </a:r>
            <a:r>
              <a:rPr lang="en-US" sz="2400" dirty="0">
                <a:solidFill>
                  <a:schemeClr val="tx2">
                    <a:lumMod val="60000"/>
                    <a:lumOff val="40000"/>
                  </a:schemeClr>
                </a:solidFill>
              </a:rPr>
              <a:t>–</a:t>
            </a:r>
            <a:r>
              <a:rPr lang="en-US" sz="2400" dirty="0">
                <a:solidFill>
                  <a:schemeClr val="tx1"/>
                </a:solidFill>
              </a:rPr>
              <a:t> appear </a:t>
            </a:r>
            <a:r>
              <a:rPr lang="en-US" sz="2400" dirty="0">
                <a:solidFill>
                  <a:schemeClr val="tx2">
                    <a:lumMod val="60000"/>
                    <a:lumOff val="40000"/>
                  </a:schemeClr>
                </a:solidFill>
              </a:rPr>
              <a:t>–</a:t>
            </a:r>
            <a:r>
              <a:rPr lang="en-US" sz="2400" dirty="0">
                <a:solidFill>
                  <a:schemeClr val="tx1"/>
                </a:solidFill>
              </a:rPr>
              <a:t> tend </a:t>
            </a:r>
            <a:r>
              <a:rPr lang="en-US" sz="2400" dirty="0">
                <a:solidFill>
                  <a:schemeClr val="tx2">
                    <a:lumMod val="60000"/>
                    <a:lumOff val="40000"/>
                  </a:schemeClr>
                </a:solidFill>
              </a:rPr>
              <a:t>–</a:t>
            </a:r>
            <a:r>
              <a:rPr lang="en-US" sz="2400" dirty="0">
                <a:solidFill>
                  <a:schemeClr val="tx1"/>
                </a:solidFill>
              </a:rPr>
              <a:t> pretend </a:t>
            </a:r>
            <a:r>
              <a:rPr lang="en-US" sz="2400" dirty="0">
                <a:solidFill>
                  <a:schemeClr val="tx2">
                    <a:lumMod val="60000"/>
                    <a:lumOff val="40000"/>
                  </a:schemeClr>
                </a:solidFill>
              </a:rPr>
              <a:t>–</a:t>
            </a:r>
            <a:r>
              <a:rPr lang="en-US" sz="2400" dirty="0">
                <a:solidFill>
                  <a:schemeClr val="tx1"/>
                </a:solidFill>
              </a:rPr>
              <a:t> claim </a:t>
            </a:r>
            <a:r>
              <a:rPr lang="en-US" sz="2400" dirty="0">
                <a:solidFill>
                  <a:schemeClr val="tx2">
                    <a:lumMod val="60000"/>
                    <a:lumOff val="40000"/>
                  </a:schemeClr>
                </a:solidFill>
              </a:rPr>
              <a:t>–</a:t>
            </a:r>
            <a:r>
              <a:rPr lang="en-US" sz="2400" dirty="0">
                <a:solidFill>
                  <a:schemeClr val="tx1"/>
                </a:solidFill>
              </a:rPr>
              <a:t> talk </a:t>
            </a:r>
            <a:r>
              <a:rPr lang="en-US" sz="2400" dirty="0">
                <a:solidFill>
                  <a:schemeClr val="tx2">
                    <a:lumMod val="60000"/>
                    <a:lumOff val="40000"/>
                  </a:schemeClr>
                </a:solidFill>
              </a:rPr>
              <a:t>–</a:t>
            </a:r>
            <a:r>
              <a:rPr lang="en-US" sz="2400" dirty="0">
                <a:solidFill>
                  <a:schemeClr val="tx1"/>
                </a:solidFill>
              </a:rPr>
              <a:t> write </a:t>
            </a:r>
            <a:r>
              <a:rPr lang="en-US" sz="2400" dirty="0">
                <a:solidFill>
                  <a:schemeClr val="tx2">
                    <a:lumMod val="60000"/>
                    <a:lumOff val="40000"/>
                  </a:schemeClr>
                </a:solidFill>
              </a:rPr>
              <a:t>–</a:t>
            </a:r>
            <a:r>
              <a:rPr lang="en-US" sz="2400" dirty="0">
                <a:solidFill>
                  <a:schemeClr val="tx1"/>
                </a:solidFill>
              </a:rPr>
              <a:t> listen </a:t>
            </a:r>
            <a:r>
              <a:rPr lang="en-US" sz="2400" dirty="0">
                <a:solidFill>
                  <a:schemeClr val="tx2">
                    <a:lumMod val="60000"/>
                    <a:lumOff val="40000"/>
                  </a:schemeClr>
                </a:solidFill>
              </a:rPr>
              <a:t>–</a:t>
            </a:r>
            <a:r>
              <a:rPr lang="en-US" sz="2400" dirty="0">
                <a:solidFill>
                  <a:schemeClr val="tx1"/>
                </a:solidFill>
              </a:rPr>
              <a:t> belong        </a:t>
            </a:r>
          </a:p>
        </p:txBody>
      </p:sp>
      <p:sp>
        <p:nvSpPr>
          <p:cNvPr id="10" name="مستطيل مستدير الزوايا 9"/>
          <p:cNvSpPr/>
          <p:nvPr/>
        </p:nvSpPr>
        <p:spPr>
          <a:xfrm>
            <a:off x="1828800" y="2971800"/>
            <a:ext cx="7086600"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damage  </a:t>
            </a:r>
            <a:r>
              <a:rPr lang="en-US" sz="2400" dirty="0">
                <a:solidFill>
                  <a:srgbClr val="0070C0"/>
                </a:solidFill>
              </a:rPr>
              <a:t>–</a:t>
            </a:r>
            <a:r>
              <a:rPr lang="en-US" sz="2400" dirty="0"/>
              <a:t> invitation </a:t>
            </a:r>
            <a:r>
              <a:rPr lang="en-US" sz="2400" dirty="0">
                <a:solidFill>
                  <a:srgbClr val="0070C0"/>
                </a:solidFill>
              </a:rPr>
              <a:t>–</a:t>
            </a:r>
            <a:r>
              <a:rPr lang="en-US" sz="2400" dirty="0"/>
              <a:t> solution </a:t>
            </a:r>
            <a:r>
              <a:rPr lang="en-US" sz="2400" dirty="0">
                <a:solidFill>
                  <a:srgbClr val="0070C0"/>
                </a:solidFill>
              </a:rPr>
              <a:t>–</a:t>
            </a:r>
            <a:r>
              <a:rPr lang="en-US" sz="2400" dirty="0"/>
              <a:t> key  </a:t>
            </a:r>
            <a:r>
              <a:rPr lang="en-US" sz="2400" dirty="0">
                <a:solidFill>
                  <a:schemeClr val="tx2">
                    <a:lumMod val="60000"/>
                    <a:lumOff val="40000"/>
                  </a:schemeClr>
                </a:solidFill>
              </a:rPr>
              <a:t>– </a:t>
            </a:r>
            <a:r>
              <a:rPr lang="en-US" sz="2400" dirty="0">
                <a:solidFill>
                  <a:schemeClr val="tx1"/>
                </a:solidFill>
              </a:rPr>
              <a:t>answer </a:t>
            </a:r>
            <a:r>
              <a:rPr lang="en-US" sz="2400" dirty="0">
                <a:solidFill>
                  <a:schemeClr val="tx2">
                    <a:lumMod val="60000"/>
                    <a:lumOff val="40000"/>
                  </a:schemeClr>
                </a:solidFill>
              </a:rPr>
              <a:t>–</a:t>
            </a:r>
            <a:r>
              <a:rPr lang="en-US" sz="2400" dirty="0">
                <a:solidFill>
                  <a:schemeClr val="tx1"/>
                </a:solidFill>
              </a:rPr>
              <a:t> reply </a:t>
            </a:r>
            <a:r>
              <a:rPr lang="en-US" sz="2400" dirty="0">
                <a:solidFill>
                  <a:schemeClr val="tx2">
                    <a:lumMod val="60000"/>
                    <a:lumOff val="40000"/>
                  </a:schemeClr>
                </a:solidFill>
              </a:rPr>
              <a:t>–</a:t>
            </a:r>
            <a:r>
              <a:rPr lang="en-US" sz="2400" dirty="0">
                <a:solidFill>
                  <a:schemeClr val="tx1"/>
                </a:solidFill>
              </a:rPr>
              <a:t> reaction </a:t>
            </a:r>
            <a:r>
              <a:rPr lang="en-US" sz="2400" dirty="0">
                <a:solidFill>
                  <a:schemeClr val="tx2">
                    <a:lumMod val="60000"/>
                    <a:lumOff val="40000"/>
                  </a:schemeClr>
                </a:solidFill>
              </a:rPr>
              <a:t>–</a:t>
            </a:r>
            <a:r>
              <a:rPr lang="en-US" sz="2400" dirty="0">
                <a:solidFill>
                  <a:schemeClr val="tx1"/>
                </a:solidFill>
              </a:rPr>
              <a:t> attitude </a:t>
            </a:r>
            <a:r>
              <a:rPr lang="en-US" sz="2400" dirty="0">
                <a:solidFill>
                  <a:schemeClr val="tx2">
                    <a:lumMod val="60000"/>
                    <a:lumOff val="40000"/>
                  </a:schemeClr>
                </a:solidFill>
              </a:rPr>
              <a:t>– </a:t>
            </a:r>
            <a:r>
              <a:rPr lang="en-US" sz="2400" dirty="0">
                <a:solidFill>
                  <a:schemeClr val="tx1"/>
                </a:solidFill>
              </a:rPr>
              <a:t>    </a:t>
            </a:r>
            <a:endParaRPr lang="en-US" sz="2400" dirty="0">
              <a:solidFill>
                <a:schemeClr val="tx2">
                  <a:lumMod val="60000"/>
                  <a:lumOff val="40000"/>
                </a:schemeClr>
              </a:solidFill>
            </a:endParaRPr>
          </a:p>
        </p:txBody>
      </p:sp>
      <p:sp>
        <p:nvSpPr>
          <p:cNvPr id="11" name="مستطيل مستدير الزوايا 10"/>
          <p:cNvSpPr/>
          <p:nvPr/>
        </p:nvSpPr>
        <p:spPr>
          <a:xfrm>
            <a:off x="1752600" y="4191000"/>
            <a:ext cx="7086600" cy="1981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 married </a:t>
            </a:r>
            <a:r>
              <a:rPr lang="en-US" sz="2400" dirty="0">
                <a:solidFill>
                  <a:schemeClr val="tx2">
                    <a:lumMod val="60000"/>
                    <a:lumOff val="40000"/>
                  </a:schemeClr>
                </a:solidFill>
              </a:rPr>
              <a:t>–</a:t>
            </a:r>
            <a:r>
              <a:rPr lang="en-US" sz="2400" dirty="0"/>
              <a:t> engaged </a:t>
            </a:r>
            <a:r>
              <a:rPr lang="en-US" sz="2400" dirty="0">
                <a:solidFill>
                  <a:schemeClr val="tx2">
                    <a:lumMod val="60000"/>
                    <a:lumOff val="40000"/>
                  </a:schemeClr>
                </a:solidFill>
              </a:rPr>
              <a:t>– </a:t>
            </a:r>
            <a:r>
              <a:rPr lang="en-US" sz="2400" dirty="0"/>
              <a:t>similar </a:t>
            </a:r>
            <a:r>
              <a:rPr lang="en-US" sz="2400" dirty="0">
                <a:solidFill>
                  <a:srgbClr val="00B0F0"/>
                </a:solidFill>
              </a:rPr>
              <a:t>–</a:t>
            </a:r>
            <a:r>
              <a:rPr lang="en-US" sz="2400" dirty="0"/>
              <a:t> pleased </a:t>
            </a:r>
            <a:r>
              <a:rPr lang="en-US" sz="2400" dirty="0">
                <a:solidFill>
                  <a:srgbClr val="00B0F0"/>
                </a:solidFill>
              </a:rPr>
              <a:t>–</a:t>
            </a:r>
            <a:r>
              <a:rPr lang="en-US" sz="2400" dirty="0"/>
              <a:t> afraid</a:t>
            </a:r>
            <a:r>
              <a:rPr lang="en-US" sz="2400" dirty="0">
                <a:solidFill>
                  <a:srgbClr val="00B0F0"/>
                </a:solidFill>
              </a:rPr>
              <a:t> –</a:t>
            </a:r>
            <a:r>
              <a:rPr lang="en-US" sz="2400" dirty="0"/>
              <a:t> amazed </a:t>
            </a:r>
            <a:r>
              <a:rPr lang="en-US" sz="2400" dirty="0">
                <a:solidFill>
                  <a:srgbClr val="00B0F0"/>
                </a:solidFill>
              </a:rPr>
              <a:t>–</a:t>
            </a:r>
            <a:r>
              <a:rPr lang="en-US" sz="2400" dirty="0"/>
              <a:t> eager </a:t>
            </a:r>
            <a:r>
              <a:rPr lang="en-US" sz="2400" dirty="0">
                <a:solidFill>
                  <a:srgbClr val="00B0F0"/>
                </a:solidFill>
              </a:rPr>
              <a:t>–</a:t>
            </a:r>
            <a:r>
              <a:rPr lang="en-US" sz="2400" dirty="0"/>
              <a:t> careful </a:t>
            </a:r>
            <a:r>
              <a:rPr lang="en-US" sz="2400" dirty="0">
                <a:solidFill>
                  <a:srgbClr val="00B0F0"/>
                </a:solidFill>
              </a:rPr>
              <a:t>–</a:t>
            </a:r>
            <a:r>
              <a:rPr lang="en-US" sz="2400" dirty="0"/>
              <a:t> proud </a:t>
            </a:r>
            <a:r>
              <a:rPr lang="en-US" sz="2400" dirty="0">
                <a:solidFill>
                  <a:srgbClr val="00B0F0"/>
                </a:solidFill>
              </a:rPr>
              <a:t>–</a:t>
            </a:r>
            <a:r>
              <a:rPr lang="en-US" sz="2400" dirty="0"/>
              <a:t> shocked </a:t>
            </a:r>
            <a:r>
              <a:rPr lang="en-US" sz="2400" dirty="0">
                <a:solidFill>
                  <a:srgbClr val="00B0F0"/>
                </a:solidFill>
              </a:rPr>
              <a:t>–</a:t>
            </a:r>
            <a:r>
              <a:rPr lang="en-US" sz="2400" dirty="0"/>
              <a:t> sad </a:t>
            </a:r>
            <a:r>
              <a:rPr lang="en-US" sz="2400" dirty="0">
                <a:solidFill>
                  <a:srgbClr val="00B0F0"/>
                </a:solidFill>
              </a:rPr>
              <a:t>–</a:t>
            </a:r>
            <a:r>
              <a:rPr lang="en-US" sz="2400" dirty="0"/>
              <a:t> sorry </a:t>
            </a:r>
            <a:r>
              <a:rPr lang="en-US" sz="2400" dirty="0">
                <a:solidFill>
                  <a:srgbClr val="00B0F0"/>
                </a:solidFill>
              </a:rPr>
              <a:t>–</a:t>
            </a:r>
            <a:r>
              <a:rPr lang="en-US" sz="2400" dirty="0"/>
              <a:t> curious </a:t>
            </a:r>
            <a:r>
              <a:rPr lang="en-US" sz="2400" dirty="0">
                <a:solidFill>
                  <a:srgbClr val="00B0F0"/>
                </a:solidFill>
              </a:rPr>
              <a:t>–</a:t>
            </a:r>
            <a:r>
              <a:rPr lang="en-US" sz="2400" dirty="0"/>
              <a:t> disappointed </a:t>
            </a:r>
            <a:r>
              <a:rPr lang="en-US" sz="2400" dirty="0">
                <a:solidFill>
                  <a:srgbClr val="00B0F0"/>
                </a:solidFill>
              </a:rPr>
              <a:t>–</a:t>
            </a:r>
            <a:r>
              <a:rPr lang="en-US" sz="2400" dirty="0"/>
              <a:t> happy </a:t>
            </a:r>
            <a:r>
              <a:rPr lang="en-US" sz="2400" dirty="0">
                <a:solidFill>
                  <a:srgbClr val="00B0F0"/>
                </a:solidFill>
              </a:rPr>
              <a:t>–</a:t>
            </a:r>
            <a:r>
              <a:rPr lang="en-US" sz="2400" dirty="0"/>
              <a:t> lucky </a:t>
            </a:r>
            <a:r>
              <a:rPr lang="en-US" sz="2400" dirty="0">
                <a:solidFill>
                  <a:srgbClr val="00B0F0"/>
                </a:solidFill>
              </a:rPr>
              <a:t>–</a:t>
            </a:r>
            <a:r>
              <a:rPr lang="en-US" sz="2400" dirty="0"/>
              <a:t> pleased </a:t>
            </a:r>
            <a:r>
              <a:rPr lang="en-US" sz="2400" dirty="0">
                <a:solidFill>
                  <a:srgbClr val="00B0F0"/>
                </a:solidFill>
              </a:rPr>
              <a:t>–</a:t>
            </a:r>
            <a:r>
              <a:rPr lang="en-US" sz="2400" dirty="0"/>
              <a:t> willing </a:t>
            </a:r>
          </a:p>
        </p:txBody>
      </p:sp>
      <p:sp>
        <p:nvSpPr>
          <p:cNvPr id="9" name="مستطيل مستدير الزوايا 8">
            <a:hlinkClick r:id="rId3"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to="" calcmode="lin" valueType="num">
                                      <p:cBhvr>
                                        <p:cTn id="12" dur="1" fill="hold"/>
                                        <p:tgtEl>
                                          <p:spTgt spid="10"/>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to="" calcmode="lin" valueType="num">
                                      <p:cBhvr>
                                        <p:cTn id="17"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285" y="0"/>
            <a:ext cx="9146285" cy="6858000"/>
          </a:xfrm>
          <a:prstGeom prst="rect">
            <a:avLst/>
          </a:prstGeom>
          <a:noFill/>
          <a:ln w="9525">
            <a:noFill/>
            <a:miter lim="800000"/>
            <a:headEnd/>
            <a:tailEnd/>
          </a:ln>
          <a:effectLst/>
        </p:spPr>
      </p:pic>
      <p:sp>
        <p:nvSpPr>
          <p:cNvPr id="4" name="عنصر نائب لرقم الشريحة 3"/>
          <p:cNvSpPr>
            <a:spLocks noGrp="1"/>
          </p:cNvSpPr>
          <p:nvPr>
            <p:ph type="sldNum" sz="quarter" idx="12"/>
          </p:nvPr>
        </p:nvSpPr>
        <p:spPr/>
        <p:txBody>
          <a:bodyPr/>
          <a:lstStyle/>
          <a:p>
            <a:fld id="{564988A1-40C7-4EB6-BD06-568C08E512F1}" type="slidenum">
              <a:rPr lang="en-US" smtClean="0"/>
              <a:pPr/>
              <a:t>65</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شكل بيضاوي 5"/>
          <p:cNvSpPr/>
          <p:nvPr/>
        </p:nvSpPr>
        <p:spPr>
          <a:xfrm>
            <a:off x="228600" y="2590800"/>
            <a:ext cx="15240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5400" dirty="0">
                <a:solidFill>
                  <a:srgbClr val="FF0000"/>
                </a:solidFill>
              </a:rPr>
              <a:t>for</a:t>
            </a:r>
          </a:p>
        </p:txBody>
      </p:sp>
      <p:sp>
        <p:nvSpPr>
          <p:cNvPr id="7" name="مستطيل مستدير الزوايا 6"/>
          <p:cNvSpPr/>
          <p:nvPr/>
        </p:nvSpPr>
        <p:spPr>
          <a:xfrm>
            <a:off x="1752600" y="762000"/>
            <a:ext cx="7086600" cy="1752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solidFill>
                  <a:schemeClr val="tx1"/>
                </a:solidFill>
              </a:rPr>
              <a:t>Wait </a:t>
            </a:r>
            <a:r>
              <a:rPr lang="en-US" sz="2400" dirty="0">
                <a:solidFill>
                  <a:schemeClr val="tx2">
                    <a:lumMod val="60000"/>
                    <a:lumOff val="40000"/>
                  </a:schemeClr>
                </a:solidFill>
              </a:rPr>
              <a:t>–</a:t>
            </a:r>
            <a:r>
              <a:rPr lang="en-US" sz="2400" dirty="0">
                <a:solidFill>
                  <a:schemeClr val="tx1"/>
                </a:solidFill>
              </a:rPr>
              <a:t> apologize</a:t>
            </a:r>
            <a:r>
              <a:rPr lang="en-US" sz="2400" dirty="0">
                <a:solidFill>
                  <a:schemeClr val="tx2">
                    <a:lumMod val="60000"/>
                    <a:lumOff val="40000"/>
                  </a:schemeClr>
                </a:solidFill>
              </a:rPr>
              <a:t> –</a:t>
            </a:r>
            <a:r>
              <a:rPr lang="en-US" sz="2400" dirty="0">
                <a:solidFill>
                  <a:schemeClr val="tx1"/>
                </a:solidFill>
              </a:rPr>
              <a:t> pay</a:t>
            </a:r>
            <a:r>
              <a:rPr lang="en-US" sz="2400" dirty="0">
                <a:solidFill>
                  <a:schemeClr val="tx2">
                    <a:lumMod val="60000"/>
                    <a:lumOff val="40000"/>
                  </a:schemeClr>
                </a:solidFill>
              </a:rPr>
              <a:t> – </a:t>
            </a:r>
            <a:r>
              <a:rPr lang="en-US" sz="2400" dirty="0">
                <a:solidFill>
                  <a:schemeClr val="tx1"/>
                </a:solidFill>
              </a:rPr>
              <a:t>ask someone </a:t>
            </a:r>
            <a:r>
              <a:rPr lang="en-US" sz="2400" dirty="0">
                <a:solidFill>
                  <a:schemeClr val="tx2">
                    <a:lumMod val="60000"/>
                    <a:lumOff val="40000"/>
                  </a:schemeClr>
                </a:solidFill>
              </a:rPr>
              <a:t>- </a:t>
            </a:r>
            <a:r>
              <a:rPr lang="en-US" sz="2400" dirty="0">
                <a:solidFill>
                  <a:schemeClr val="tx1"/>
                </a:solidFill>
              </a:rPr>
              <a:t>look</a:t>
            </a:r>
          </a:p>
        </p:txBody>
      </p:sp>
      <p:sp>
        <p:nvSpPr>
          <p:cNvPr id="10" name="مستطيل مستدير الزوايا 9"/>
          <p:cNvSpPr/>
          <p:nvPr/>
        </p:nvSpPr>
        <p:spPr>
          <a:xfrm>
            <a:off x="1828800" y="2971800"/>
            <a:ext cx="7086600"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err="1"/>
              <a:t>cheque</a:t>
            </a:r>
            <a:r>
              <a:rPr lang="en-US" sz="2400" dirty="0">
                <a:solidFill>
                  <a:schemeClr val="tx1"/>
                </a:solidFill>
              </a:rPr>
              <a:t> </a:t>
            </a:r>
            <a:r>
              <a:rPr lang="en-US" sz="2400" dirty="0">
                <a:solidFill>
                  <a:schemeClr val="tx2">
                    <a:lumMod val="60000"/>
                    <a:lumOff val="40000"/>
                  </a:schemeClr>
                </a:solidFill>
              </a:rPr>
              <a:t>– </a:t>
            </a:r>
            <a:r>
              <a:rPr lang="en-US" sz="2400" dirty="0">
                <a:solidFill>
                  <a:schemeClr val="tx1"/>
                </a:solidFill>
              </a:rPr>
              <a:t>demand </a:t>
            </a:r>
            <a:r>
              <a:rPr lang="en-US" sz="2400" dirty="0">
                <a:solidFill>
                  <a:schemeClr val="tx2">
                    <a:lumMod val="60000"/>
                    <a:lumOff val="40000"/>
                  </a:schemeClr>
                </a:solidFill>
              </a:rPr>
              <a:t>– </a:t>
            </a:r>
            <a:r>
              <a:rPr lang="en-US" sz="2400" dirty="0">
                <a:solidFill>
                  <a:schemeClr val="tx1"/>
                </a:solidFill>
              </a:rPr>
              <a:t>need </a:t>
            </a:r>
            <a:r>
              <a:rPr lang="en-US" sz="2400" dirty="0">
                <a:solidFill>
                  <a:schemeClr val="tx2">
                    <a:lumMod val="60000"/>
                    <a:lumOff val="40000"/>
                  </a:schemeClr>
                </a:solidFill>
              </a:rPr>
              <a:t>–</a:t>
            </a:r>
            <a:r>
              <a:rPr lang="en-US" sz="2400" dirty="0">
                <a:solidFill>
                  <a:schemeClr val="tx1"/>
                </a:solidFill>
              </a:rPr>
              <a:t> reason      </a:t>
            </a:r>
          </a:p>
        </p:txBody>
      </p:sp>
      <p:sp>
        <p:nvSpPr>
          <p:cNvPr id="11" name="مستطيل مستدير الزوايا 10"/>
          <p:cNvSpPr/>
          <p:nvPr/>
        </p:nvSpPr>
        <p:spPr>
          <a:xfrm>
            <a:off x="1752600" y="4191000"/>
            <a:ext cx="7086600" cy="1981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Famous </a:t>
            </a:r>
            <a:r>
              <a:rPr lang="en-US" sz="2400" dirty="0">
                <a:solidFill>
                  <a:schemeClr val="tx2">
                    <a:lumMod val="60000"/>
                    <a:lumOff val="40000"/>
                  </a:schemeClr>
                </a:solidFill>
              </a:rPr>
              <a:t>- </a:t>
            </a:r>
            <a:r>
              <a:rPr lang="en-US" sz="2400" dirty="0">
                <a:solidFill>
                  <a:schemeClr val="tx1"/>
                </a:solidFill>
              </a:rPr>
              <a:t>re</a:t>
            </a:r>
            <a:r>
              <a:rPr lang="en-US" sz="2400" dirty="0"/>
              <a:t>sponsible</a:t>
            </a:r>
          </a:p>
        </p:txBody>
      </p:sp>
      <p:sp>
        <p:nvSpPr>
          <p:cNvPr id="9" name="مستطيل مستدير الزوايا 8">
            <a:hlinkClick r:id="rId3"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to="" calcmode="lin" valueType="num">
                                      <p:cBhvr>
                                        <p:cTn id="12" dur="1" fill="hold"/>
                                        <p:tgtEl>
                                          <p:spTgt spid="10"/>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to="" calcmode="lin" valueType="num">
                                      <p:cBhvr>
                                        <p:cTn id="17"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285" y="0"/>
            <a:ext cx="9146285" cy="6858000"/>
          </a:xfrm>
          <a:prstGeom prst="rect">
            <a:avLst/>
          </a:prstGeom>
          <a:noFill/>
          <a:ln w="9525">
            <a:noFill/>
            <a:miter lim="800000"/>
            <a:headEnd/>
            <a:tailEnd/>
          </a:ln>
          <a:effectLst/>
        </p:spPr>
      </p:pic>
      <p:sp>
        <p:nvSpPr>
          <p:cNvPr id="4" name="عنصر نائب لرقم الشريحة 3"/>
          <p:cNvSpPr>
            <a:spLocks noGrp="1"/>
          </p:cNvSpPr>
          <p:nvPr>
            <p:ph type="sldNum" sz="quarter" idx="12"/>
          </p:nvPr>
        </p:nvSpPr>
        <p:spPr/>
        <p:txBody>
          <a:bodyPr/>
          <a:lstStyle/>
          <a:p>
            <a:fld id="{564988A1-40C7-4EB6-BD06-568C08E512F1}" type="slidenum">
              <a:rPr lang="en-US" smtClean="0"/>
              <a:pPr/>
              <a:t>66</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شكل بيضاوي 5"/>
          <p:cNvSpPr/>
          <p:nvPr/>
        </p:nvSpPr>
        <p:spPr>
          <a:xfrm>
            <a:off x="304800" y="1600200"/>
            <a:ext cx="12954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dirty="0">
                <a:solidFill>
                  <a:srgbClr val="FF0000"/>
                </a:solidFill>
              </a:rPr>
              <a:t>about</a:t>
            </a:r>
          </a:p>
        </p:txBody>
      </p:sp>
      <p:sp>
        <p:nvSpPr>
          <p:cNvPr id="7" name="مستطيل مستدير الزوايا 6"/>
          <p:cNvSpPr/>
          <p:nvPr/>
        </p:nvSpPr>
        <p:spPr>
          <a:xfrm>
            <a:off x="1828800" y="1066800"/>
            <a:ext cx="70866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solidFill>
                  <a:schemeClr val="tx1"/>
                </a:solidFill>
              </a:rPr>
              <a:t>complain </a:t>
            </a:r>
            <a:r>
              <a:rPr lang="en-US" sz="2400" dirty="0">
                <a:solidFill>
                  <a:schemeClr val="tx2">
                    <a:lumMod val="60000"/>
                    <a:lumOff val="40000"/>
                  </a:schemeClr>
                </a:solidFill>
              </a:rPr>
              <a:t>–</a:t>
            </a:r>
            <a:r>
              <a:rPr lang="en-US" sz="2400" dirty="0">
                <a:solidFill>
                  <a:schemeClr val="tx1"/>
                </a:solidFill>
              </a:rPr>
              <a:t> worry </a:t>
            </a:r>
            <a:r>
              <a:rPr lang="en-US" sz="2400" dirty="0">
                <a:solidFill>
                  <a:schemeClr val="tx2">
                    <a:lumMod val="60000"/>
                    <a:lumOff val="40000"/>
                  </a:schemeClr>
                </a:solidFill>
              </a:rPr>
              <a:t>–</a:t>
            </a:r>
            <a:r>
              <a:rPr lang="en-US" sz="2400" dirty="0">
                <a:solidFill>
                  <a:schemeClr val="tx1"/>
                </a:solidFill>
              </a:rPr>
              <a:t> wonder   </a:t>
            </a:r>
          </a:p>
        </p:txBody>
      </p:sp>
      <p:sp>
        <p:nvSpPr>
          <p:cNvPr id="10" name="مستطيل مستدير الزوايا 9"/>
          <p:cNvSpPr/>
          <p:nvPr/>
        </p:nvSpPr>
        <p:spPr>
          <a:xfrm>
            <a:off x="1828800" y="1981200"/>
            <a:ext cx="7086600"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t>excited  </a:t>
            </a:r>
            <a:r>
              <a:rPr lang="en-US" sz="2400" dirty="0">
                <a:solidFill>
                  <a:srgbClr val="0070C0"/>
                </a:solidFill>
              </a:rPr>
              <a:t>–</a:t>
            </a:r>
            <a:r>
              <a:rPr lang="en-US" sz="2400" dirty="0"/>
              <a:t> worried </a:t>
            </a:r>
            <a:r>
              <a:rPr lang="en-US" sz="2400" dirty="0">
                <a:solidFill>
                  <a:srgbClr val="0070C0"/>
                </a:solidFill>
              </a:rPr>
              <a:t>–</a:t>
            </a:r>
            <a:r>
              <a:rPr lang="en-US" sz="2400" dirty="0"/>
              <a:t> upset </a:t>
            </a:r>
            <a:r>
              <a:rPr lang="en-US" sz="2400" dirty="0">
                <a:solidFill>
                  <a:srgbClr val="0070C0"/>
                </a:solidFill>
              </a:rPr>
              <a:t>–</a:t>
            </a:r>
            <a:r>
              <a:rPr lang="en-US" sz="2400" dirty="0"/>
              <a:t> nervous  </a:t>
            </a:r>
            <a:r>
              <a:rPr lang="en-US" sz="2400" dirty="0">
                <a:solidFill>
                  <a:schemeClr val="tx2">
                    <a:lumMod val="60000"/>
                    <a:lumOff val="40000"/>
                  </a:schemeClr>
                </a:solidFill>
              </a:rPr>
              <a:t>– </a:t>
            </a:r>
            <a:r>
              <a:rPr lang="en-US" sz="2400" dirty="0">
                <a:solidFill>
                  <a:schemeClr val="tx1"/>
                </a:solidFill>
              </a:rPr>
              <a:t>happy  </a:t>
            </a:r>
            <a:endParaRPr lang="en-US" sz="2400" dirty="0">
              <a:solidFill>
                <a:schemeClr val="tx2">
                  <a:lumMod val="60000"/>
                  <a:lumOff val="40000"/>
                </a:schemeClr>
              </a:solidFill>
            </a:endParaRPr>
          </a:p>
        </p:txBody>
      </p:sp>
      <p:sp>
        <p:nvSpPr>
          <p:cNvPr id="9" name="شكل بيضاوي 8"/>
          <p:cNvSpPr/>
          <p:nvPr/>
        </p:nvSpPr>
        <p:spPr>
          <a:xfrm>
            <a:off x="533400" y="3810000"/>
            <a:ext cx="1295400" cy="9144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a:solidFill>
                  <a:srgbClr val="008000"/>
                </a:solidFill>
              </a:rPr>
              <a:t>with</a:t>
            </a:r>
          </a:p>
        </p:txBody>
      </p:sp>
      <p:sp>
        <p:nvSpPr>
          <p:cNvPr id="12" name="مستطيل مستدير الزوايا 11"/>
          <p:cNvSpPr/>
          <p:nvPr/>
        </p:nvSpPr>
        <p:spPr>
          <a:xfrm>
            <a:off x="2057400" y="3757680"/>
            <a:ext cx="6858000" cy="6096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400" dirty="0">
                <a:solidFill>
                  <a:schemeClr val="tx1"/>
                </a:solidFill>
              </a:rPr>
              <a:t>relationship </a:t>
            </a:r>
            <a:r>
              <a:rPr lang="en-US" sz="2400" dirty="0">
                <a:solidFill>
                  <a:schemeClr val="tx2">
                    <a:lumMod val="60000"/>
                    <a:lumOff val="40000"/>
                  </a:schemeClr>
                </a:solidFill>
              </a:rPr>
              <a:t>–</a:t>
            </a:r>
            <a:r>
              <a:rPr lang="en-US" sz="2400" dirty="0">
                <a:solidFill>
                  <a:schemeClr val="tx1"/>
                </a:solidFill>
              </a:rPr>
              <a:t> connection </a:t>
            </a:r>
            <a:r>
              <a:rPr lang="en-US" sz="2400" dirty="0">
                <a:solidFill>
                  <a:schemeClr val="tx2">
                    <a:lumMod val="60000"/>
                    <a:lumOff val="40000"/>
                  </a:schemeClr>
                </a:solidFill>
              </a:rPr>
              <a:t>–</a:t>
            </a:r>
            <a:r>
              <a:rPr lang="en-US" sz="2400" dirty="0">
                <a:solidFill>
                  <a:schemeClr val="tx1"/>
                </a:solidFill>
              </a:rPr>
              <a:t> familiar </a:t>
            </a:r>
            <a:r>
              <a:rPr lang="en-US" sz="2400" dirty="0">
                <a:solidFill>
                  <a:schemeClr val="tx2">
                    <a:lumMod val="60000"/>
                    <a:lumOff val="40000"/>
                  </a:schemeClr>
                </a:solidFill>
              </a:rPr>
              <a:t>–</a:t>
            </a:r>
            <a:r>
              <a:rPr lang="en-US" sz="2400" dirty="0">
                <a:solidFill>
                  <a:schemeClr val="tx1"/>
                </a:solidFill>
              </a:rPr>
              <a:t> contact    </a:t>
            </a:r>
          </a:p>
        </p:txBody>
      </p:sp>
      <p:sp>
        <p:nvSpPr>
          <p:cNvPr id="13" name="مستطيل مستدير الزوايا 12"/>
          <p:cNvSpPr/>
          <p:nvPr/>
        </p:nvSpPr>
        <p:spPr>
          <a:xfrm>
            <a:off x="2057400" y="4707336"/>
            <a:ext cx="6858000" cy="6096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400" dirty="0">
                <a:solidFill>
                  <a:schemeClr val="tx1"/>
                </a:solidFill>
              </a:rPr>
              <a:t>furious </a:t>
            </a:r>
            <a:r>
              <a:rPr lang="en-US" sz="2400" dirty="0">
                <a:solidFill>
                  <a:schemeClr val="tx2">
                    <a:lumMod val="60000"/>
                    <a:lumOff val="40000"/>
                  </a:schemeClr>
                </a:solidFill>
              </a:rPr>
              <a:t>–</a:t>
            </a:r>
            <a:r>
              <a:rPr lang="en-US" sz="2400" dirty="0">
                <a:solidFill>
                  <a:schemeClr val="tx1"/>
                </a:solidFill>
              </a:rPr>
              <a:t> angry </a:t>
            </a:r>
            <a:r>
              <a:rPr lang="en-US" sz="2400" dirty="0">
                <a:solidFill>
                  <a:schemeClr val="tx2">
                    <a:lumMod val="60000"/>
                    <a:lumOff val="40000"/>
                  </a:schemeClr>
                </a:solidFill>
              </a:rPr>
              <a:t>–</a:t>
            </a:r>
            <a:r>
              <a:rPr lang="en-US" sz="2400" dirty="0">
                <a:solidFill>
                  <a:schemeClr val="tx1"/>
                </a:solidFill>
              </a:rPr>
              <a:t> </a:t>
            </a:r>
          </a:p>
        </p:txBody>
      </p:sp>
      <p:sp>
        <p:nvSpPr>
          <p:cNvPr id="14" name="مستطيل مستدير الزوايا 13"/>
          <p:cNvSpPr/>
          <p:nvPr/>
        </p:nvSpPr>
        <p:spPr>
          <a:xfrm>
            <a:off x="2060816" y="5562600"/>
            <a:ext cx="6858000" cy="6096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400" dirty="0">
                <a:solidFill>
                  <a:schemeClr val="tx1"/>
                </a:solidFill>
              </a:rPr>
              <a:t>provide </a:t>
            </a:r>
            <a:r>
              <a:rPr lang="en-US" sz="2400" dirty="0">
                <a:solidFill>
                  <a:schemeClr val="tx2">
                    <a:lumMod val="60000"/>
                    <a:lumOff val="40000"/>
                  </a:schemeClr>
                </a:solidFill>
              </a:rPr>
              <a:t>–</a:t>
            </a:r>
            <a:r>
              <a:rPr lang="en-US" sz="2400" dirty="0">
                <a:solidFill>
                  <a:schemeClr val="tx1"/>
                </a:solidFill>
              </a:rPr>
              <a:t> </a:t>
            </a:r>
          </a:p>
        </p:txBody>
      </p:sp>
      <p:sp>
        <p:nvSpPr>
          <p:cNvPr id="15" name="مستطيل مستدير الزوايا 14">
            <a:hlinkClick r:id="rId3"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to="" calcmode="lin" valueType="num">
                                      <p:cBhvr>
                                        <p:cTn id="12" dur="1" fill="hold"/>
                                        <p:tgtEl>
                                          <p:spTgt spid="10"/>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 to="" calcmode="lin" valueType="num">
                                      <p:cBhvr>
                                        <p:cTn id="22" dur="1" fill="hold"/>
                                        <p:tgtEl>
                                          <p:spTgt spid="1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to="" calcmode="lin" valueType="num">
                                      <p:cBhvr>
                                        <p:cTn id="27" dur="1" fill="hold"/>
                                        <p:tgtEl>
                                          <p:spTgt spid="1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2" grpId="0" animBg="1"/>
      <p:bldP spid="13" grpId="0" animBg="1"/>
      <p:bldP spid="1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67</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شكل بيضاوي 5"/>
          <p:cNvSpPr/>
          <p:nvPr/>
        </p:nvSpPr>
        <p:spPr>
          <a:xfrm>
            <a:off x="304800" y="2667000"/>
            <a:ext cx="12954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b="1" dirty="0">
                <a:solidFill>
                  <a:srgbClr val="FF0000"/>
                </a:solidFill>
              </a:rPr>
              <a:t>Look</a:t>
            </a:r>
          </a:p>
        </p:txBody>
      </p:sp>
      <p:sp>
        <p:nvSpPr>
          <p:cNvPr id="7" name="مستطيل مستدير الزوايا 6"/>
          <p:cNvSpPr/>
          <p:nvPr/>
        </p:nvSpPr>
        <p:spPr>
          <a:xfrm>
            <a:off x="1828800" y="1066800"/>
            <a:ext cx="14478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solidFill>
                  <a:schemeClr val="tx1"/>
                </a:solidFill>
              </a:rPr>
              <a:t>for</a:t>
            </a:r>
          </a:p>
        </p:txBody>
      </p:sp>
      <p:sp>
        <p:nvSpPr>
          <p:cNvPr id="8" name="مستطيل مستدير الزوايا 7"/>
          <p:cNvSpPr/>
          <p:nvPr/>
        </p:nvSpPr>
        <p:spPr>
          <a:xfrm>
            <a:off x="1828800" y="1981200"/>
            <a:ext cx="14478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solidFill>
                  <a:schemeClr val="tx1"/>
                </a:solidFill>
              </a:rPr>
              <a:t>after</a:t>
            </a:r>
          </a:p>
        </p:txBody>
      </p:sp>
      <p:sp>
        <p:nvSpPr>
          <p:cNvPr id="9" name="مستطيل مستدير الزوايا 8"/>
          <p:cNvSpPr/>
          <p:nvPr/>
        </p:nvSpPr>
        <p:spPr>
          <a:xfrm>
            <a:off x="1828800" y="2819400"/>
            <a:ext cx="14478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solidFill>
                  <a:schemeClr val="tx1"/>
                </a:solidFill>
              </a:rPr>
              <a:t>at</a:t>
            </a:r>
          </a:p>
        </p:txBody>
      </p:sp>
      <p:sp>
        <p:nvSpPr>
          <p:cNvPr id="11" name="مستطيل مستدير الزوايا 10"/>
          <p:cNvSpPr/>
          <p:nvPr/>
        </p:nvSpPr>
        <p:spPr>
          <a:xfrm>
            <a:off x="1828800" y="3581400"/>
            <a:ext cx="14478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solidFill>
                  <a:schemeClr val="tx1"/>
                </a:solidFill>
              </a:rPr>
              <a:t>up</a:t>
            </a:r>
          </a:p>
        </p:txBody>
      </p:sp>
      <p:sp>
        <p:nvSpPr>
          <p:cNvPr id="12" name="مستطيل مستدير الزوايا 11"/>
          <p:cNvSpPr/>
          <p:nvPr/>
        </p:nvSpPr>
        <p:spPr>
          <a:xfrm>
            <a:off x="1828800" y="4419600"/>
            <a:ext cx="16764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solidFill>
                  <a:schemeClr val="tx1"/>
                </a:solidFill>
              </a:rPr>
              <a:t>forward to</a:t>
            </a:r>
          </a:p>
        </p:txBody>
      </p:sp>
      <p:sp>
        <p:nvSpPr>
          <p:cNvPr id="13" name="شكل بيضاوي 12"/>
          <p:cNvSpPr/>
          <p:nvPr/>
        </p:nvSpPr>
        <p:spPr>
          <a:xfrm>
            <a:off x="4572000" y="1143000"/>
            <a:ext cx="1371600" cy="838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a:solidFill>
                  <a:srgbClr val="008000"/>
                </a:solidFill>
              </a:rPr>
              <a:t>Stop</a:t>
            </a:r>
          </a:p>
        </p:txBody>
      </p:sp>
      <p:sp>
        <p:nvSpPr>
          <p:cNvPr id="14" name="مستطيل مستدير الزوايا 13"/>
          <p:cNvSpPr/>
          <p:nvPr/>
        </p:nvSpPr>
        <p:spPr>
          <a:xfrm>
            <a:off x="6172200" y="1143000"/>
            <a:ext cx="1447800" cy="533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t>to</a:t>
            </a:r>
          </a:p>
        </p:txBody>
      </p:sp>
      <p:sp>
        <p:nvSpPr>
          <p:cNvPr id="15" name="مستطيل مستدير الزوايا 14"/>
          <p:cNvSpPr/>
          <p:nvPr/>
        </p:nvSpPr>
        <p:spPr>
          <a:xfrm>
            <a:off x="6096000" y="1828800"/>
            <a:ext cx="1447800" cy="533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t>for</a:t>
            </a:r>
          </a:p>
        </p:txBody>
      </p:sp>
      <p:sp>
        <p:nvSpPr>
          <p:cNvPr id="16" name="مستطيل مستدير الزوايا 15"/>
          <p:cNvSpPr/>
          <p:nvPr/>
        </p:nvSpPr>
        <p:spPr>
          <a:xfrm>
            <a:off x="6096000" y="2571464"/>
            <a:ext cx="1447800" cy="533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400" dirty="0"/>
          </a:p>
        </p:txBody>
      </p:sp>
      <p:sp>
        <p:nvSpPr>
          <p:cNvPr id="17" name="شكل بيضاوي 16"/>
          <p:cNvSpPr/>
          <p:nvPr/>
        </p:nvSpPr>
        <p:spPr>
          <a:xfrm>
            <a:off x="4495800" y="3733800"/>
            <a:ext cx="1371600" cy="838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800" b="1" dirty="0">
                <a:solidFill>
                  <a:schemeClr val="tx2"/>
                </a:solidFill>
              </a:rPr>
              <a:t>talk</a:t>
            </a:r>
          </a:p>
        </p:txBody>
      </p:sp>
      <p:sp>
        <p:nvSpPr>
          <p:cNvPr id="18" name="مستطيل مستدير الزوايا 17"/>
          <p:cNvSpPr/>
          <p:nvPr/>
        </p:nvSpPr>
        <p:spPr>
          <a:xfrm>
            <a:off x="6019800" y="3810000"/>
            <a:ext cx="1447800" cy="533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t>To/ with</a:t>
            </a:r>
          </a:p>
        </p:txBody>
      </p:sp>
      <p:sp>
        <p:nvSpPr>
          <p:cNvPr id="20" name="مستطيل مستدير الزوايا 19"/>
          <p:cNvSpPr/>
          <p:nvPr/>
        </p:nvSpPr>
        <p:spPr>
          <a:xfrm>
            <a:off x="6019800" y="4572000"/>
            <a:ext cx="1447800" cy="533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t>about</a:t>
            </a:r>
          </a:p>
        </p:txBody>
      </p:sp>
      <p:sp>
        <p:nvSpPr>
          <p:cNvPr id="19" name="مستطيل مستدير الزوايا 1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to="" calcmode="lin" valueType="num">
                                      <p:cBhvr>
                                        <p:cTn id="22" dur="1" fill="hold"/>
                                        <p:tgtEl>
                                          <p:spTgt spid="11"/>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to="" calcmode="lin" valueType="num">
                                      <p:cBhvr>
                                        <p:cTn id="27" dur="1" fill="hold"/>
                                        <p:tgtEl>
                                          <p:spTgt spid="12"/>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to="" calcmode="lin" valueType="num">
                                      <p:cBhvr>
                                        <p:cTn id="32" dur="1" fill="hold"/>
                                        <p:tgtEl>
                                          <p:spTgt spid="14"/>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to="" calcmode="lin" valueType="num">
                                      <p:cBhvr>
                                        <p:cTn id="37" dur="1" fill="hold"/>
                                        <p:tgtEl>
                                          <p:spTgt spid="15"/>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 to="" calcmode="lin" valueType="num">
                                      <p:cBhvr>
                                        <p:cTn id="42" dur="1" fill="hold"/>
                                        <p:tgtEl>
                                          <p:spTgt spid="16"/>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 to="" calcmode="lin" valueType="num">
                                      <p:cBhvr>
                                        <p:cTn id="47" dur="1" fill="hold"/>
                                        <p:tgtEl>
                                          <p:spTgt spid="18"/>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 to="" calcmode="lin" valueType="num">
                                      <p:cBhvr>
                                        <p:cTn id="52" dur="1" fill="hold"/>
                                        <p:tgtEl>
                                          <p:spTgt spid="2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P spid="14" grpId="0" animBg="1"/>
      <p:bldP spid="15" grpId="0" animBg="1"/>
      <p:bldP spid="16" grpId="0" animBg="1"/>
      <p:bldP spid="18" grpId="0" animBg="1"/>
      <p:bldP spid="20"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68</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شكل بيضاوي 5"/>
          <p:cNvSpPr/>
          <p:nvPr/>
        </p:nvSpPr>
        <p:spPr>
          <a:xfrm>
            <a:off x="381000" y="1371600"/>
            <a:ext cx="12954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b="1" dirty="0">
                <a:solidFill>
                  <a:srgbClr val="FF0000"/>
                </a:solidFill>
              </a:rPr>
              <a:t>get</a:t>
            </a:r>
          </a:p>
        </p:txBody>
      </p:sp>
      <p:sp>
        <p:nvSpPr>
          <p:cNvPr id="7" name="مستطيل مستدير الزوايا 6"/>
          <p:cNvSpPr/>
          <p:nvPr/>
        </p:nvSpPr>
        <p:spPr>
          <a:xfrm>
            <a:off x="1828800" y="1066800"/>
            <a:ext cx="14478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solidFill>
                  <a:schemeClr val="tx1"/>
                </a:solidFill>
              </a:rPr>
              <a:t>on</a:t>
            </a:r>
          </a:p>
        </p:txBody>
      </p:sp>
      <p:sp>
        <p:nvSpPr>
          <p:cNvPr id="8" name="مستطيل مستدير الزوايا 7"/>
          <p:cNvSpPr/>
          <p:nvPr/>
        </p:nvSpPr>
        <p:spPr>
          <a:xfrm>
            <a:off x="1828800" y="1981200"/>
            <a:ext cx="14478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dirty="0">
                <a:solidFill>
                  <a:schemeClr val="tx1"/>
                </a:solidFill>
              </a:rPr>
              <a:t>off</a:t>
            </a:r>
          </a:p>
        </p:txBody>
      </p:sp>
      <p:sp>
        <p:nvSpPr>
          <p:cNvPr id="13" name="شكل بيضاوي 12"/>
          <p:cNvSpPr/>
          <p:nvPr/>
        </p:nvSpPr>
        <p:spPr>
          <a:xfrm>
            <a:off x="304800" y="3657600"/>
            <a:ext cx="1371600" cy="838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a:solidFill>
                  <a:srgbClr val="008000"/>
                </a:solidFill>
              </a:rPr>
              <a:t>Put</a:t>
            </a:r>
          </a:p>
        </p:txBody>
      </p:sp>
      <p:sp>
        <p:nvSpPr>
          <p:cNvPr id="14" name="مستطيل مستدير الزوايا 13"/>
          <p:cNvSpPr/>
          <p:nvPr/>
        </p:nvSpPr>
        <p:spPr>
          <a:xfrm>
            <a:off x="1676400" y="3733800"/>
            <a:ext cx="1447800" cy="533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t>on</a:t>
            </a:r>
          </a:p>
        </p:txBody>
      </p:sp>
      <p:sp>
        <p:nvSpPr>
          <p:cNvPr id="16" name="مستطيل مستدير الزوايا 15"/>
          <p:cNvSpPr/>
          <p:nvPr/>
        </p:nvSpPr>
        <p:spPr>
          <a:xfrm>
            <a:off x="1676400" y="4572000"/>
            <a:ext cx="1447800" cy="533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t>off</a:t>
            </a:r>
          </a:p>
        </p:txBody>
      </p:sp>
      <p:sp>
        <p:nvSpPr>
          <p:cNvPr id="17" name="شكل بيضاوي 16"/>
          <p:cNvSpPr/>
          <p:nvPr/>
        </p:nvSpPr>
        <p:spPr>
          <a:xfrm>
            <a:off x="3886200" y="3733800"/>
            <a:ext cx="1981200" cy="838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800" b="1" dirty="0">
                <a:solidFill>
                  <a:schemeClr val="tx2"/>
                </a:solidFill>
              </a:rPr>
              <a:t>At the end =</a:t>
            </a:r>
          </a:p>
        </p:txBody>
      </p:sp>
      <p:sp>
        <p:nvSpPr>
          <p:cNvPr id="18" name="مستطيل مستدير الزوايا 17"/>
          <p:cNvSpPr/>
          <p:nvPr/>
        </p:nvSpPr>
        <p:spPr>
          <a:xfrm>
            <a:off x="5867400" y="3810000"/>
            <a:ext cx="2971800" cy="838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latin typeface="Arial"/>
                <a:cs typeface="Arial"/>
              </a:rPr>
              <a:t>≠ at the beginning</a:t>
            </a:r>
          </a:p>
          <a:p>
            <a:pPr algn="ctr"/>
            <a:r>
              <a:rPr lang="en-US" sz="2400" dirty="0">
                <a:latin typeface="Arial"/>
                <a:cs typeface="Arial"/>
              </a:rPr>
              <a:t>(of something)</a:t>
            </a:r>
            <a:endParaRPr lang="en-US" sz="2400" dirty="0"/>
          </a:p>
        </p:txBody>
      </p:sp>
      <p:sp>
        <p:nvSpPr>
          <p:cNvPr id="20" name="مستطيل مستدير الزوايا 19"/>
          <p:cNvSpPr/>
          <p:nvPr/>
        </p:nvSpPr>
        <p:spPr>
          <a:xfrm>
            <a:off x="5867400" y="4953000"/>
            <a:ext cx="3124200" cy="533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t>finally</a:t>
            </a:r>
          </a:p>
        </p:txBody>
      </p:sp>
      <p:pic>
        <p:nvPicPr>
          <p:cNvPr id="19" name="صورة 18" descr="328I1.JPG"/>
          <p:cNvPicPr>
            <a:picLocks noChangeAspect="1"/>
          </p:cNvPicPr>
          <p:nvPr/>
        </p:nvPicPr>
        <p:blipFill>
          <a:blip r:embed="rId2"/>
          <a:stretch>
            <a:fillRect/>
          </a:stretch>
        </p:blipFill>
        <p:spPr>
          <a:xfrm>
            <a:off x="3352800" y="1295400"/>
            <a:ext cx="2095500" cy="647700"/>
          </a:xfrm>
          <a:prstGeom prst="rect">
            <a:avLst/>
          </a:prstGeom>
        </p:spPr>
      </p:pic>
      <p:pic>
        <p:nvPicPr>
          <p:cNvPr id="21" name="صورة 20" descr="248064b.jpg"/>
          <p:cNvPicPr>
            <a:picLocks noChangeAspect="1"/>
          </p:cNvPicPr>
          <p:nvPr/>
        </p:nvPicPr>
        <p:blipFill>
          <a:blip r:embed="rId3"/>
          <a:stretch>
            <a:fillRect/>
          </a:stretch>
        </p:blipFill>
        <p:spPr>
          <a:xfrm>
            <a:off x="5867400" y="990600"/>
            <a:ext cx="2328863" cy="1541113"/>
          </a:xfrm>
          <a:prstGeom prst="rect">
            <a:avLst/>
          </a:prstGeom>
        </p:spPr>
      </p:pic>
      <p:sp>
        <p:nvSpPr>
          <p:cNvPr id="22" name="شكل بيضاوي 21"/>
          <p:cNvSpPr/>
          <p:nvPr/>
        </p:nvSpPr>
        <p:spPr>
          <a:xfrm>
            <a:off x="304800" y="4495800"/>
            <a:ext cx="1371600" cy="838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a:solidFill>
                  <a:srgbClr val="008000"/>
                </a:solidFill>
              </a:rPr>
              <a:t>take</a:t>
            </a:r>
          </a:p>
        </p:txBody>
      </p:sp>
      <p:sp>
        <p:nvSpPr>
          <p:cNvPr id="23" name="شكل بيضاوي 22"/>
          <p:cNvSpPr/>
          <p:nvPr/>
        </p:nvSpPr>
        <p:spPr>
          <a:xfrm>
            <a:off x="3886200" y="4800600"/>
            <a:ext cx="1981200" cy="838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800" b="1" dirty="0">
                <a:solidFill>
                  <a:schemeClr val="tx2"/>
                </a:solidFill>
              </a:rPr>
              <a:t>in the end =</a:t>
            </a:r>
          </a:p>
        </p:txBody>
      </p:sp>
      <p:sp>
        <p:nvSpPr>
          <p:cNvPr id="24" name="مستطيل مستدير الزوايا 23">
            <a:hlinkClick r:id="rId4"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to="" calcmode="lin" valueType="num">
                                      <p:cBhvr>
                                        <p:cTn id="17" dur="1" fill="hold"/>
                                        <p:tgtEl>
                                          <p:spTgt spid="14"/>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 to="" calcmode="lin" valueType="num">
                                      <p:cBhvr>
                                        <p:cTn id="22" dur="1" fill="hold"/>
                                        <p:tgtEl>
                                          <p:spTgt spid="22"/>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to="" calcmode="lin" valueType="num">
                                      <p:cBhvr>
                                        <p:cTn id="27" dur="1" fill="hold"/>
                                        <p:tgtEl>
                                          <p:spTgt spid="16"/>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 to="" calcmode="lin" valueType="num">
                                      <p:cBhvr>
                                        <p:cTn id="32" dur="1" fill="hold"/>
                                        <p:tgtEl>
                                          <p:spTgt spid="17"/>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to="" calcmode="lin" valueType="num">
                                      <p:cBhvr>
                                        <p:cTn id="37" dur="1" fill="hold"/>
                                        <p:tgtEl>
                                          <p:spTgt spid="18"/>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 to="" calcmode="lin" valueType="num">
                                      <p:cBhvr>
                                        <p:cTn id="42" dur="1" fill="hold"/>
                                        <p:tgtEl>
                                          <p:spTgt spid="23"/>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 to="" calcmode="lin" valueType="num">
                                      <p:cBhvr>
                                        <p:cTn id="47" dur="1" fill="hold"/>
                                        <p:tgtEl>
                                          <p:spTgt spid="2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4" grpId="0" animBg="1"/>
      <p:bldP spid="16" grpId="0" animBg="1"/>
      <p:bldP spid="17" grpId="0" animBg="1"/>
      <p:bldP spid="18" grpId="0" animBg="1"/>
      <p:bldP spid="20" grpId="0" animBg="1"/>
      <p:bldP spid="22" grpId="0" animBg="1"/>
      <p:bldP spid="2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69</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شكل بيضاوي 5"/>
          <p:cNvSpPr/>
          <p:nvPr/>
        </p:nvSpPr>
        <p:spPr>
          <a:xfrm>
            <a:off x="914400" y="1143000"/>
            <a:ext cx="67818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b="1" dirty="0">
                <a:solidFill>
                  <a:srgbClr val="FF0000"/>
                </a:solidFill>
              </a:rPr>
              <a:t>From………….to…………….</a:t>
            </a:r>
          </a:p>
        </p:txBody>
      </p:sp>
      <p:sp>
        <p:nvSpPr>
          <p:cNvPr id="21" name="شكل بيضاوي 20"/>
          <p:cNvSpPr/>
          <p:nvPr/>
        </p:nvSpPr>
        <p:spPr>
          <a:xfrm>
            <a:off x="990600" y="2667000"/>
            <a:ext cx="7010400" cy="11430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a:solidFill>
                  <a:srgbClr val="008000"/>
                </a:solidFill>
              </a:rPr>
              <a:t>He gave me a pen.</a:t>
            </a:r>
          </a:p>
          <a:p>
            <a:pPr algn="ctr"/>
            <a:r>
              <a:rPr lang="en-US" sz="2800" b="1" dirty="0">
                <a:solidFill>
                  <a:srgbClr val="008000"/>
                </a:solidFill>
              </a:rPr>
              <a:t>He gave a pen to me.</a:t>
            </a:r>
          </a:p>
        </p:txBody>
      </p:sp>
      <p:sp>
        <p:nvSpPr>
          <p:cNvPr id="22" name="شكل بيضاوي 21"/>
          <p:cNvSpPr/>
          <p:nvPr/>
        </p:nvSpPr>
        <p:spPr>
          <a:xfrm>
            <a:off x="1371600" y="4648200"/>
            <a:ext cx="1371600" cy="838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800" b="1" dirty="0">
                <a:solidFill>
                  <a:schemeClr val="tx2"/>
                </a:solidFill>
              </a:rPr>
              <a:t>used</a:t>
            </a:r>
          </a:p>
        </p:txBody>
      </p:sp>
      <p:sp>
        <p:nvSpPr>
          <p:cNvPr id="23" name="مستطيل مستدير الزوايا 22"/>
          <p:cNvSpPr/>
          <p:nvPr/>
        </p:nvSpPr>
        <p:spPr>
          <a:xfrm>
            <a:off x="2895600" y="4724400"/>
            <a:ext cx="1447800" cy="533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t>To</a:t>
            </a:r>
          </a:p>
        </p:txBody>
      </p:sp>
      <p:sp>
        <p:nvSpPr>
          <p:cNvPr id="24" name="مستطيل مستدير الزوايا 23"/>
          <p:cNvSpPr/>
          <p:nvPr/>
        </p:nvSpPr>
        <p:spPr>
          <a:xfrm>
            <a:off x="2895600" y="5486400"/>
            <a:ext cx="1447800" cy="533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t>for</a:t>
            </a:r>
          </a:p>
        </p:txBody>
      </p:sp>
      <p:grpSp>
        <p:nvGrpSpPr>
          <p:cNvPr id="45" name="مجموعة 44"/>
          <p:cNvGrpSpPr/>
          <p:nvPr/>
        </p:nvGrpSpPr>
        <p:grpSpPr>
          <a:xfrm>
            <a:off x="4835856" y="4191000"/>
            <a:ext cx="3477904" cy="914400"/>
            <a:chOff x="4835856" y="4191000"/>
            <a:chExt cx="3477904" cy="914400"/>
          </a:xfrm>
        </p:grpSpPr>
        <p:grpSp>
          <p:nvGrpSpPr>
            <p:cNvPr id="44" name="مجموعة 43"/>
            <p:cNvGrpSpPr/>
            <p:nvPr/>
          </p:nvGrpSpPr>
          <p:grpSpPr>
            <a:xfrm>
              <a:off x="5410200" y="4191000"/>
              <a:ext cx="2903560" cy="914400"/>
              <a:chOff x="5410200" y="4191000"/>
              <a:chExt cx="2903560" cy="914400"/>
            </a:xfrm>
          </p:grpSpPr>
          <p:sp>
            <p:nvSpPr>
              <p:cNvPr id="26" name="شكل بيضاوي 25"/>
              <p:cNvSpPr/>
              <p:nvPr/>
            </p:nvSpPr>
            <p:spPr>
              <a:xfrm>
                <a:off x="5410200" y="4191000"/>
                <a:ext cx="23622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b="1" dirty="0">
                    <a:solidFill>
                      <a:srgbClr val="FF0000"/>
                    </a:solidFill>
                  </a:rPr>
                  <a:t>between</a:t>
                </a:r>
              </a:p>
            </p:txBody>
          </p:sp>
          <p:cxnSp>
            <p:nvCxnSpPr>
              <p:cNvPr id="28" name="رابط كسهم مستقيم 27"/>
              <p:cNvCxnSpPr/>
              <p:nvPr/>
            </p:nvCxnSpPr>
            <p:spPr>
              <a:xfrm>
                <a:off x="7780360" y="4631136"/>
                <a:ext cx="5334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cxnSp>
          <p:nvCxnSpPr>
            <p:cNvPr id="29" name="رابط كسهم مستقيم 28"/>
            <p:cNvCxnSpPr/>
            <p:nvPr/>
          </p:nvCxnSpPr>
          <p:spPr>
            <a:xfrm rot="10800000">
              <a:off x="4835856" y="4658432"/>
              <a:ext cx="6096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grpSp>
        <p:nvGrpSpPr>
          <p:cNvPr id="42" name="مجموعة 41"/>
          <p:cNvGrpSpPr/>
          <p:nvPr/>
        </p:nvGrpSpPr>
        <p:grpSpPr>
          <a:xfrm>
            <a:off x="4724400" y="5181600"/>
            <a:ext cx="2854656" cy="1371600"/>
            <a:chOff x="4724400" y="5181600"/>
            <a:chExt cx="2854656" cy="1371600"/>
          </a:xfrm>
        </p:grpSpPr>
        <p:sp>
          <p:nvSpPr>
            <p:cNvPr id="33" name="شكل بيضاوي 32"/>
            <p:cNvSpPr/>
            <p:nvPr/>
          </p:nvSpPr>
          <p:spPr>
            <a:xfrm>
              <a:off x="5410200" y="5638800"/>
              <a:ext cx="19812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b="1" dirty="0">
                  <a:solidFill>
                    <a:srgbClr val="FF0000"/>
                  </a:solidFill>
                </a:rPr>
                <a:t>among</a:t>
              </a:r>
            </a:p>
          </p:txBody>
        </p:sp>
        <p:cxnSp>
          <p:nvCxnSpPr>
            <p:cNvPr id="35" name="رابط كسهم مستقيم 34"/>
            <p:cNvCxnSpPr/>
            <p:nvPr/>
          </p:nvCxnSpPr>
          <p:spPr>
            <a:xfrm flipV="1">
              <a:off x="7198056" y="5486400"/>
              <a:ext cx="381000" cy="3048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6" name="رابط كسهم مستقيم 35"/>
            <p:cNvCxnSpPr/>
            <p:nvPr/>
          </p:nvCxnSpPr>
          <p:spPr>
            <a:xfrm rot="10800000">
              <a:off x="5181600" y="5181600"/>
              <a:ext cx="609600" cy="533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7" name="رابط كسهم مستقيم 36"/>
            <p:cNvCxnSpPr/>
            <p:nvPr/>
          </p:nvCxnSpPr>
          <p:spPr>
            <a:xfrm rot="10800000" flipV="1">
              <a:off x="4724400" y="6096000"/>
              <a:ext cx="685800" cy="3810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sp>
        <p:nvSpPr>
          <p:cNvPr id="20" name="مستطيل مستدير الزوايا 1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to="" calcmode="lin" valueType="num">
                                      <p:cBhvr>
                                        <p:cTn id="7" dur="1" fill="hold"/>
                                        <p:tgtEl>
                                          <p:spTgt spid="2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to="" calcmode="lin" valueType="num">
                                      <p:cBhvr>
                                        <p:cTn id="12" dur="1" fill="hold"/>
                                        <p:tgtEl>
                                          <p:spTgt spid="2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to="" calcmode="lin" valueType="num">
                                      <p:cBhvr>
                                        <p:cTn id="17" dur="1" fill="hold"/>
                                        <p:tgtEl>
                                          <p:spTgt spid="23"/>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 to="" calcmode="lin" valueType="num">
                                      <p:cBhvr>
                                        <p:cTn id="22" dur="1" fill="hold"/>
                                        <p:tgtEl>
                                          <p:spTgt spid="24"/>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anim to="" calcmode="lin" valueType="num">
                                      <p:cBhvr>
                                        <p:cTn id="27" dur="1" fill="hold"/>
                                        <p:tgtEl>
                                          <p:spTgt spid="45"/>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42"/>
                                        </p:tgtEl>
                                        <p:attrNameLst>
                                          <p:attrName>style.visibility</p:attrName>
                                        </p:attrNameLst>
                                      </p:cBhvr>
                                      <p:to>
                                        <p:strVal val="visible"/>
                                      </p:to>
                                    </p:set>
                                    <p:anim to="" calcmode="lin" valueType="num">
                                      <p:cBhvr>
                                        <p:cTn id="32" dur="1" fill="hold"/>
                                        <p:tgtEl>
                                          <p:spTgt spid="4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70</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شكل بيضاوي 5"/>
          <p:cNvSpPr/>
          <p:nvPr/>
        </p:nvSpPr>
        <p:spPr>
          <a:xfrm>
            <a:off x="1828800" y="4191000"/>
            <a:ext cx="14478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b="1" dirty="0">
                <a:solidFill>
                  <a:srgbClr val="FF0000"/>
                </a:solidFill>
              </a:rPr>
              <a:t>into</a:t>
            </a:r>
          </a:p>
        </p:txBody>
      </p:sp>
      <p:sp>
        <p:nvSpPr>
          <p:cNvPr id="21" name="شكل بيضاوي 20"/>
          <p:cNvSpPr/>
          <p:nvPr/>
        </p:nvSpPr>
        <p:spPr>
          <a:xfrm>
            <a:off x="5791200" y="3962400"/>
            <a:ext cx="1447800" cy="9144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a:solidFill>
                  <a:srgbClr val="008000"/>
                </a:solidFill>
              </a:rPr>
              <a:t>onto</a:t>
            </a:r>
          </a:p>
        </p:txBody>
      </p:sp>
      <p:sp>
        <p:nvSpPr>
          <p:cNvPr id="10" name="شكل بيضاوي 9"/>
          <p:cNvSpPr/>
          <p:nvPr/>
        </p:nvSpPr>
        <p:spPr>
          <a:xfrm>
            <a:off x="8458200" y="0"/>
            <a:ext cx="457200" cy="381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شكل بيضاوي 11"/>
          <p:cNvSpPr/>
          <p:nvPr/>
        </p:nvSpPr>
        <p:spPr>
          <a:xfrm>
            <a:off x="381000" y="762000"/>
            <a:ext cx="457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مربع نص 12"/>
          <p:cNvSpPr txBox="1"/>
          <p:nvPr/>
        </p:nvSpPr>
        <p:spPr>
          <a:xfrm>
            <a:off x="4191000" y="5410200"/>
            <a:ext cx="1371600" cy="523220"/>
          </a:xfrm>
          <a:prstGeom prst="rect">
            <a:avLst/>
          </a:prstGeom>
          <a:noFill/>
        </p:spPr>
        <p:txBody>
          <a:bodyPr wrap="square" rtlCol="0">
            <a:spAutoFit/>
          </a:bodyPr>
          <a:lstStyle/>
          <a:p>
            <a:r>
              <a:rPr lang="en-US" sz="2800" dirty="0"/>
              <a:t>motion</a:t>
            </a:r>
          </a:p>
        </p:txBody>
      </p:sp>
      <p:grpSp>
        <p:nvGrpSpPr>
          <p:cNvPr id="29" name="مجموعة 28"/>
          <p:cNvGrpSpPr/>
          <p:nvPr/>
        </p:nvGrpSpPr>
        <p:grpSpPr>
          <a:xfrm>
            <a:off x="837406" y="2590800"/>
            <a:ext cx="1906588" cy="1372394"/>
            <a:chOff x="837406" y="2590800"/>
            <a:chExt cx="1906588" cy="1372394"/>
          </a:xfrm>
        </p:grpSpPr>
        <p:cxnSp>
          <p:nvCxnSpPr>
            <p:cNvPr id="16" name="رابط مستقيم 15"/>
            <p:cNvCxnSpPr/>
            <p:nvPr/>
          </p:nvCxnSpPr>
          <p:spPr>
            <a:xfrm rot="5400000" flipH="1" flipV="1">
              <a:off x="2514600" y="2819400"/>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رابط مستقيم 17"/>
            <p:cNvCxnSpPr/>
            <p:nvPr/>
          </p:nvCxnSpPr>
          <p:spPr>
            <a:xfrm rot="10800000">
              <a:off x="838200" y="2590800"/>
              <a:ext cx="1905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رابط مستقيم 19"/>
            <p:cNvCxnSpPr/>
            <p:nvPr/>
          </p:nvCxnSpPr>
          <p:spPr>
            <a:xfrm rot="5400000">
              <a:off x="152400" y="3276600"/>
              <a:ext cx="1371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رابط مستقيم 25"/>
            <p:cNvCxnSpPr/>
            <p:nvPr/>
          </p:nvCxnSpPr>
          <p:spPr>
            <a:xfrm>
              <a:off x="838200" y="3943064"/>
              <a:ext cx="1905000" cy="1588"/>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28" name="رابط مستقيم 27"/>
          <p:cNvCxnSpPr/>
          <p:nvPr/>
        </p:nvCxnSpPr>
        <p:spPr>
          <a:xfrm rot="5400000" flipH="1" flipV="1">
            <a:off x="2432712" y="3651912"/>
            <a:ext cx="609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7" name="مستطيل مستدير الزوايا 1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1.11111E-6 5.50416E-6 C -0.2974 0.20213 -0.59462 0.40426 -0.71354 0.48521 " pathEditMode="relative" ptsTypes="aA">
                                      <p:cBhvr>
                                        <p:cTn id="6" dur="5000" fill="hold"/>
                                        <p:tgtEl>
                                          <p:spTgt spid="10"/>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3.46945E-18 4.16281E-7 L 0.6 0.41073 " pathEditMode="relative" ptsTypes="AA">
                                      <p:cBhvr>
                                        <p:cTn id="10" dur="3000" fill="hold"/>
                                        <p:tgtEl>
                                          <p:spTgt spid="12"/>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to="" calcmode="lin" valueType="num">
                                      <p:cBhvr>
                                        <p:cTn id="15" dur="1" fill="hold"/>
                                        <p:tgtEl>
                                          <p:spTgt spid="1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71</a:t>
            </a:fld>
            <a:endParaRPr lang="en-US"/>
          </a:p>
        </p:txBody>
      </p:sp>
      <p:sp>
        <p:nvSpPr>
          <p:cNvPr id="5" name="مستطيل 4"/>
          <p:cNvSpPr/>
          <p:nvPr/>
        </p:nvSpPr>
        <p:spPr>
          <a:xfrm>
            <a:off x="0" y="0"/>
            <a:ext cx="3689214" cy="646331"/>
          </a:xfrm>
          <a:prstGeom prst="rect">
            <a:avLst/>
          </a:prstGeom>
          <a:noFill/>
        </p:spPr>
        <p:txBody>
          <a:bodyPr wrap="square" lIns="91440" tIns="45720" rIns="91440" bIns="45720">
            <a:spAutoFit/>
          </a:bodyPr>
          <a:lstStyle/>
          <a:p>
            <a:r>
              <a:rPr lang="en-U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7. Prepositions</a:t>
            </a:r>
            <a:endParaRPr lang="ar-S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4" name="مستطيل 13"/>
          <p:cNvSpPr/>
          <p:nvPr/>
        </p:nvSpPr>
        <p:spPr>
          <a:xfrm>
            <a:off x="0" y="990600"/>
            <a:ext cx="432010" cy="5078313"/>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Questions</a:t>
            </a:r>
          </a:p>
        </p:txBody>
      </p:sp>
      <p:sp>
        <p:nvSpPr>
          <p:cNvPr id="16" name="مربع نص 15"/>
          <p:cNvSpPr txBox="1"/>
          <p:nvPr/>
        </p:nvSpPr>
        <p:spPr>
          <a:xfrm>
            <a:off x="609600" y="729016"/>
            <a:ext cx="8382000" cy="6001643"/>
          </a:xfrm>
          <a:prstGeom prst="rect">
            <a:avLst/>
          </a:prstGeom>
          <a:noFill/>
        </p:spPr>
        <p:txBody>
          <a:bodyPr wrap="square" rtlCol="0">
            <a:spAutoFit/>
          </a:bodyPr>
          <a:lstStyle/>
          <a:p>
            <a:pPr marL="457200" indent="-457200">
              <a:buAutoNum type="arabicPeriod"/>
            </a:pPr>
            <a:r>
              <a:rPr lang="en-US" sz="2400" dirty="0"/>
              <a:t>There is a new supermarket………the end of our street.</a:t>
            </a:r>
          </a:p>
          <a:p>
            <a:pPr marL="457200" indent="-457200"/>
            <a:r>
              <a:rPr lang="en-US" sz="2400" dirty="0"/>
              <a:t>   a. in                     b. at                       c. of                 d. with</a:t>
            </a:r>
          </a:p>
          <a:p>
            <a:pPr marL="457200" indent="-457200">
              <a:buAutoNum type="arabicPeriod" startAt="2"/>
            </a:pPr>
            <a:r>
              <a:rPr lang="en-US" sz="2400" dirty="0"/>
              <a:t>My brother is not aware ……….the problem.</a:t>
            </a:r>
          </a:p>
          <a:p>
            <a:pPr marL="457200" indent="-457200"/>
            <a:r>
              <a:rPr lang="en-US" sz="2400" dirty="0"/>
              <a:t>   a. with                b. at                       c. in                  d. of</a:t>
            </a:r>
          </a:p>
          <a:p>
            <a:pPr marL="457200" indent="-457200"/>
            <a:r>
              <a:rPr lang="en-US" sz="2400" dirty="0"/>
              <a:t>3. They arrived ………..Dubai on Monday morning.</a:t>
            </a:r>
          </a:p>
          <a:p>
            <a:pPr marL="457200" indent="-457200"/>
            <a:r>
              <a:rPr lang="en-US" sz="2400" dirty="0"/>
              <a:t>   a. by                    b. for                      c. on                d. in</a:t>
            </a:r>
          </a:p>
          <a:p>
            <a:pPr marL="457200" indent="-457200">
              <a:buAutoNum type="arabicPeriod" startAt="4"/>
            </a:pPr>
            <a:r>
              <a:rPr lang="en-US" sz="2400" dirty="0"/>
              <a:t>The plane travels…………a very high speed.</a:t>
            </a:r>
          </a:p>
          <a:p>
            <a:pPr marL="457200" indent="-457200"/>
            <a:r>
              <a:rPr lang="en-US" sz="2400" dirty="0"/>
              <a:t>   a. for                    b. at                        c. on               d. over</a:t>
            </a:r>
          </a:p>
          <a:p>
            <a:pPr marL="457200" indent="-457200"/>
            <a:r>
              <a:rPr lang="en-US" sz="2400" dirty="0"/>
              <a:t>5. They sit …………..the beautiful trees.</a:t>
            </a:r>
          </a:p>
          <a:p>
            <a:pPr marL="457200" indent="-457200"/>
            <a:r>
              <a:rPr lang="en-US" sz="2400" dirty="0"/>
              <a:t>   a. in                      b. between            c. among       d. for</a:t>
            </a:r>
          </a:p>
          <a:p>
            <a:pPr marL="457200" indent="-457200"/>
            <a:r>
              <a:rPr lang="en-US" sz="2400" dirty="0"/>
              <a:t>6. They open the door …………. a key.</a:t>
            </a:r>
          </a:p>
          <a:p>
            <a:pPr marL="457200" indent="-457200"/>
            <a:r>
              <a:rPr lang="en-US" sz="2400" dirty="0"/>
              <a:t>   a. by                     b. with                    c. for              d. in</a:t>
            </a:r>
          </a:p>
          <a:p>
            <a:pPr marL="457200" indent="-457200">
              <a:buAutoNum type="arabicPeriod" startAt="7"/>
            </a:pPr>
            <a:r>
              <a:rPr lang="en-US" sz="2400" dirty="0"/>
              <a:t>He explained the lesson……….his students.</a:t>
            </a:r>
          </a:p>
          <a:p>
            <a:pPr marL="457200" indent="-457200"/>
            <a:r>
              <a:rPr lang="en-US" sz="2400" dirty="0"/>
              <a:t>   a. for                    b. in                        c. at                 d. to</a:t>
            </a:r>
          </a:p>
          <a:p>
            <a:pPr marL="457200" indent="-457200"/>
            <a:r>
              <a:rPr lang="en-US" sz="2400" dirty="0"/>
              <a:t>8. He caused a lot of damage ………… the car.</a:t>
            </a:r>
          </a:p>
          <a:p>
            <a:pPr marL="457200" indent="-457200"/>
            <a:r>
              <a:rPr lang="en-US" sz="2400" dirty="0"/>
              <a:t>   a. for                    b. in                        c. at                 d. to </a:t>
            </a:r>
          </a:p>
        </p:txBody>
      </p:sp>
      <p:sp>
        <p:nvSpPr>
          <p:cNvPr id="7" name="شكل بيضاوي 6"/>
          <p:cNvSpPr/>
          <p:nvPr/>
        </p:nvSpPr>
        <p:spPr>
          <a:xfrm>
            <a:off x="2743200" y="1066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8" name="شكل بيضاوي 7"/>
          <p:cNvSpPr/>
          <p:nvPr/>
        </p:nvSpPr>
        <p:spPr>
          <a:xfrm>
            <a:off x="6553200" y="1828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9" name="شكل بيضاوي 8"/>
          <p:cNvSpPr/>
          <p:nvPr/>
        </p:nvSpPr>
        <p:spPr>
          <a:xfrm>
            <a:off x="6561160" y="2590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0" name="شكل بيضاوي 9"/>
          <p:cNvSpPr/>
          <p:nvPr/>
        </p:nvSpPr>
        <p:spPr>
          <a:xfrm>
            <a:off x="4953000" y="3276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1" name="شكل بيضاوي 10"/>
          <p:cNvSpPr/>
          <p:nvPr/>
        </p:nvSpPr>
        <p:spPr>
          <a:xfrm>
            <a:off x="4953000" y="4038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2" name="شكل بيضاوي 11"/>
          <p:cNvSpPr/>
          <p:nvPr/>
        </p:nvSpPr>
        <p:spPr>
          <a:xfrm>
            <a:off x="2778456" y="4765344"/>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3" name="شكل بيضاوي 12"/>
          <p:cNvSpPr/>
          <p:nvPr/>
        </p:nvSpPr>
        <p:spPr>
          <a:xfrm>
            <a:off x="6629400" y="5486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5" name="شكل بيضاوي 14"/>
          <p:cNvSpPr/>
          <p:nvPr/>
        </p:nvSpPr>
        <p:spPr>
          <a:xfrm>
            <a:off x="6629400" y="6248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7" name="مستطيل مستدير الزوايا 1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to="" calcmode="lin" valueType="num">
                                      <p:cBhvr>
                                        <p:cTn id="27" dur="1" fill="hold"/>
                                        <p:tgtEl>
                                          <p:spTgt spid="11"/>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to="" calcmode="lin" valueType="num">
                                      <p:cBhvr>
                                        <p:cTn id="32" dur="1" fill="hold"/>
                                        <p:tgtEl>
                                          <p:spTgt spid="12"/>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to="" calcmode="lin" valueType="num">
                                      <p:cBhvr>
                                        <p:cTn id="37" dur="1" fill="hold"/>
                                        <p:tgtEl>
                                          <p:spTgt spid="13"/>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to="" calcmode="lin" valueType="num">
                                      <p:cBhvr>
                                        <p:cTn id="42" dur="1" fill="hold"/>
                                        <p:tgtEl>
                                          <p:spTgt spid="1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72</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3124200" cy="584775"/>
          </a:xfrm>
          <a:prstGeom prst="rect">
            <a:avLst/>
          </a:prstGeom>
          <a:noFill/>
        </p:spPr>
        <p:txBody>
          <a:bodyPr wrap="square" rtlCol="0">
            <a:spAutoFit/>
          </a:bodyPr>
          <a:lstStyle/>
          <a:p>
            <a:r>
              <a:rPr lang="en-US" sz="3200" dirty="0">
                <a:solidFill>
                  <a:srgbClr val="FF0000"/>
                </a:solidFill>
              </a:rPr>
              <a:t>a. Present simple</a:t>
            </a:r>
          </a:p>
        </p:txBody>
      </p:sp>
      <p:graphicFrame>
        <p:nvGraphicFramePr>
          <p:cNvPr id="7" name="جدول 6"/>
          <p:cNvGraphicFramePr>
            <a:graphicFrameLocks noGrp="1"/>
          </p:cNvGraphicFramePr>
          <p:nvPr/>
        </p:nvGraphicFramePr>
        <p:xfrm>
          <a:off x="2590800" y="685800"/>
          <a:ext cx="4267201" cy="3200400"/>
        </p:xfrm>
        <a:graphic>
          <a:graphicData uri="http://schemas.openxmlformats.org/drawingml/2006/table">
            <a:tbl>
              <a:tblPr firstRow="1" bandRow="1">
                <a:tableStyleId>{E8B1032C-EA38-4F05-BA0D-38AFFFC7BED3}</a:tableStyleId>
              </a:tblPr>
              <a:tblGrid>
                <a:gridCol w="9144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2362201">
                  <a:extLst>
                    <a:ext uri="{9D8B030D-6E8A-4147-A177-3AD203B41FA5}">
                      <a16:colId xmlns:a16="http://schemas.microsoft.com/office/drawing/2014/main" val="20002"/>
                    </a:ext>
                  </a:extLst>
                </a:gridCol>
              </a:tblGrid>
              <a:tr h="370840">
                <a:tc>
                  <a:txBody>
                    <a:bodyPr/>
                    <a:lstStyle/>
                    <a:p>
                      <a:pPr algn="ctr"/>
                      <a:r>
                        <a:rPr lang="en-US" sz="2400" dirty="0">
                          <a:solidFill>
                            <a:srgbClr val="FF0000"/>
                          </a:solidFill>
                        </a:rPr>
                        <a:t>He</a:t>
                      </a:r>
                    </a:p>
                  </a:txBody>
                  <a:tcPr/>
                </a:tc>
                <a:tc rowSpan="3">
                  <a:txBody>
                    <a:bodyPr/>
                    <a:lstStyle/>
                    <a:p>
                      <a:pPr algn="ctr"/>
                      <a:r>
                        <a:rPr lang="en-US" sz="2400" dirty="0"/>
                        <a:t>like</a:t>
                      </a:r>
                      <a:r>
                        <a:rPr lang="en-US" sz="2400" dirty="0">
                          <a:solidFill>
                            <a:srgbClr val="FF0000"/>
                          </a:solidFill>
                        </a:rPr>
                        <a:t>s</a:t>
                      </a:r>
                    </a:p>
                  </a:txBody>
                  <a:tcPr anchor="ctr"/>
                </a:tc>
                <a:tc rowSpan="7">
                  <a:txBody>
                    <a:bodyPr/>
                    <a:lstStyle/>
                    <a:p>
                      <a:pPr algn="ctr"/>
                      <a:r>
                        <a:rPr lang="en-US" sz="2400" dirty="0"/>
                        <a:t>The sea.</a:t>
                      </a:r>
                    </a:p>
                  </a:txBody>
                  <a:tcPr anchor="ctr"/>
                </a:tc>
                <a:extLst>
                  <a:ext uri="{0D108BD9-81ED-4DB2-BD59-A6C34878D82A}">
                    <a16:rowId xmlns:a16="http://schemas.microsoft.com/office/drawing/2014/main" val="10000"/>
                  </a:ext>
                </a:extLst>
              </a:tr>
              <a:tr h="370840">
                <a:tc>
                  <a:txBody>
                    <a:bodyPr/>
                    <a:lstStyle/>
                    <a:p>
                      <a:pPr algn="ctr"/>
                      <a:r>
                        <a:rPr lang="en-US" sz="2400" dirty="0">
                          <a:solidFill>
                            <a:srgbClr val="FF0000"/>
                          </a:solidFill>
                        </a:rPr>
                        <a:t>She</a:t>
                      </a:r>
                    </a:p>
                  </a:txBody>
                  <a:tcPr/>
                </a:tc>
                <a:tc vMerge="1">
                  <a:txBody>
                    <a:bodyPr/>
                    <a:lstStyle/>
                    <a:p>
                      <a:endParaRPr lang="en-US" dirty="0"/>
                    </a:p>
                  </a:txBody>
                  <a:tcPr/>
                </a:tc>
                <a:tc vMerge="1">
                  <a:txBody>
                    <a:bodyPr/>
                    <a:lstStyle/>
                    <a:p>
                      <a:pPr algn="ctr"/>
                      <a:endParaRPr lang="en-US" sz="2400" dirty="0"/>
                    </a:p>
                  </a:txBody>
                  <a:tcPr anchor="ctr"/>
                </a:tc>
                <a:extLst>
                  <a:ext uri="{0D108BD9-81ED-4DB2-BD59-A6C34878D82A}">
                    <a16:rowId xmlns:a16="http://schemas.microsoft.com/office/drawing/2014/main" val="10001"/>
                  </a:ext>
                </a:extLst>
              </a:tr>
              <a:tr h="370840">
                <a:tc>
                  <a:txBody>
                    <a:bodyPr/>
                    <a:lstStyle/>
                    <a:p>
                      <a:pPr algn="ctr"/>
                      <a:r>
                        <a:rPr lang="en-US" sz="2400" dirty="0">
                          <a:solidFill>
                            <a:srgbClr val="FF0000"/>
                          </a:solidFill>
                        </a:rPr>
                        <a:t>It</a:t>
                      </a:r>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0002"/>
                  </a:ext>
                </a:extLst>
              </a:tr>
              <a:tr h="370840">
                <a:tc>
                  <a:txBody>
                    <a:bodyPr/>
                    <a:lstStyle/>
                    <a:p>
                      <a:pPr algn="ctr"/>
                      <a:r>
                        <a:rPr lang="en-US" sz="2400" dirty="0"/>
                        <a:t>I</a:t>
                      </a:r>
                    </a:p>
                  </a:txBody>
                  <a:tcPr/>
                </a:tc>
                <a:tc rowSpan="4">
                  <a:txBody>
                    <a:bodyPr/>
                    <a:lstStyle/>
                    <a:p>
                      <a:pPr algn="ctr"/>
                      <a:r>
                        <a:rPr lang="en-US" sz="2400" dirty="0"/>
                        <a:t>like</a:t>
                      </a:r>
                    </a:p>
                  </a:txBody>
                  <a:tcPr anchor="ctr"/>
                </a:tc>
                <a:tc vMerge="1">
                  <a:txBody>
                    <a:bodyPr/>
                    <a:lstStyle/>
                    <a:p>
                      <a:endParaRPr lang="en-US" dirty="0"/>
                    </a:p>
                  </a:txBody>
                  <a:tcPr/>
                </a:tc>
                <a:extLst>
                  <a:ext uri="{0D108BD9-81ED-4DB2-BD59-A6C34878D82A}">
                    <a16:rowId xmlns:a16="http://schemas.microsoft.com/office/drawing/2014/main" val="10003"/>
                  </a:ext>
                </a:extLst>
              </a:tr>
              <a:tr h="370840">
                <a:tc>
                  <a:txBody>
                    <a:bodyPr/>
                    <a:lstStyle/>
                    <a:p>
                      <a:pPr algn="ctr"/>
                      <a:r>
                        <a:rPr lang="en-US" sz="2400" dirty="0"/>
                        <a:t>You</a:t>
                      </a:r>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0004"/>
                  </a:ext>
                </a:extLst>
              </a:tr>
              <a:tr h="370840">
                <a:tc>
                  <a:txBody>
                    <a:bodyPr/>
                    <a:lstStyle/>
                    <a:p>
                      <a:pPr algn="ctr"/>
                      <a:r>
                        <a:rPr lang="en-US" sz="2400" dirty="0"/>
                        <a:t>We</a:t>
                      </a:r>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0005"/>
                  </a:ext>
                </a:extLst>
              </a:tr>
              <a:tr h="370840">
                <a:tc>
                  <a:txBody>
                    <a:bodyPr/>
                    <a:lstStyle/>
                    <a:p>
                      <a:pPr algn="ctr"/>
                      <a:r>
                        <a:rPr lang="en-US" sz="2400" dirty="0"/>
                        <a:t>They</a:t>
                      </a:r>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0006"/>
                  </a:ext>
                </a:extLst>
              </a:tr>
            </a:tbl>
          </a:graphicData>
        </a:graphic>
      </p:graphicFrame>
      <p:sp>
        <p:nvSpPr>
          <p:cNvPr id="8" name="مربع نص 7"/>
          <p:cNvSpPr txBox="1"/>
          <p:nvPr/>
        </p:nvSpPr>
        <p:spPr>
          <a:xfrm>
            <a:off x="1066800" y="4267201"/>
            <a:ext cx="7239000" cy="461665"/>
          </a:xfrm>
          <a:prstGeom prst="rect">
            <a:avLst/>
          </a:prstGeom>
          <a:noFill/>
        </p:spPr>
        <p:txBody>
          <a:bodyPr wrap="square" rtlCol="0">
            <a:spAutoFit/>
          </a:bodyPr>
          <a:lstStyle/>
          <a:p>
            <a:r>
              <a:rPr lang="en-US" sz="2400" dirty="0"/>
              <a:t>Key words:</a:t>
            </a:r>
          </a:p>
        </p:txBody>
      </p:sp>
      <p:sp>
        <p:nvSpPr>
          <p:cNvPr id="9" name="مربع نص 8"/>
          <p:cNvSpPr txBox="1"/>
          <p:nvPr/>
        </p:nvSpPr>
        <p:spPr>
          <a:xfrm>
            <a:off x="990600" y="4876800"/>
            <a:ext cx="7239000" cy="1107996"/>
          </a:xfrm>
          <a:prstGeom prst="rect">
            <a:avLst/>
          </a:prstGeom>
          <a:noFill/>
        </p:spPr>
        <p:txBody>
          <a:bodyPr wrap="square" rtlCol="0">
            <a:spAutoFit/>
          </a:bodyPr>
          <a:lstStyle/>
          <a:p>
            <a:r>
              <a:rPr lang="en-US" sz="2400" dirty="0"/>
              <a:t>Always – usually – sometimes – frequently – rarely – never – regularly – every [Monday]  </a:t>
            </a:r>
          </a:p>
          <a:p>
            <a:endParaRPr lang="en-US" dirty="0"/>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73</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3124200" cy="584775"/>
          </a:xfrm>
          <a:prstGeom prst="rect">
            <a:avLst/>
          </a:prstGeom>
          <a:noFill/>
        </p:spPr>
        <p:txBody>
          <a:bodyPr wrap="square" rtlCol="0">
            <a:spAutoFit/>
          </a:bodyPr>
          <a:lstStyle/>
          <a:p>
            <a:r>
              <a:rPr lang="en-US" sz="3200" dirty="0">
                <a:solidFill>
                  <a:srgbClr val="FF0000"/>
                </a:solidFill>
              </a:rPr>
              <a:t>a. Present simple</a:t>
            </a:r>
          </a:p>
        </p:txBody>
      </p:sp>
      <p:sp>
        <p:nvSpPr>
          <p:cNvPr id="9" name="مربع نص 8"/>
          <p:cNvSpPr txBox="1"/>
          <p:nvPr/>
        </p:nvSpPr>
        <p:spPr>
          <a:xfrm>
            <a:off x="1143000" y="838200"/>
            <a:ext cx="3276600" cy="369332"/>
          </a:xfrm>
          <a:prstGeom prst="rect">
            <a:avLst/>
          </a:prstGeom>
          <a:noFill/>
        </p:spPr>
        <p:txBody>
          <a:bodyPr wrap="square" rtlCol="0">
            <a:spAutoFit/>
          </a:bodyPr>
          <a:lstStyle/>
          <a:p>
            <a:r>
              <a:rPr lang="en-US" dirty="0"/>
              <a:t>We use the present simple in:</a:t>
            </a:r>
          </a:p>
        </p:txBody>
      </p:sp>
      <p:sp>
        <p:nvSpPr>
          <p:cNvPr id="10" name="مستطيل مستدير الزوايا 9"/>
          <p:cNvSpPr/>
          <p:nvPr/>
        </p:nvSpPr>
        <p:spPr>
          <a:xfrm>
            <a:off x="1143000" y="1371600"/>
            <a:ext cx="4191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1. She </a:t>
            </a:r>
            <a:r>
              <a:rPr lang="en-US" sz="2400" dirty="0">
                <a:solidFill>
                  <a:srgbClr val="FF0000"/>
                </a:solidFill>
              </a:rPr>
              <a:t>drives</a:t>
            </a:r>
            <a:r>
              <a:rPr lang="en-US" sz="2400" dirty="0"/>
              <a:t> well.</a:t>
            </a:r>
          </a:p>
        </p:txBody>
      </p:sp>
      <p:sp>
        <p:nvSpPr>
          <p:cNvPr id="11" name="مستطيل مستدير الزوايا 10"/>
          <p:cNvSpPr/>
          <p:nvPr/>
        </p:nvSpPr>
        <p:spPr>
          <a:xfrm>
            <a:off x="5715000" y="1371600"/>
            <a:ext cx="2895600" cy="3810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a:effectLst>
                  <a:glow rad="228600">
                    <a:schemeClr val="accent6">
                      <a:satMod val="175000"/>
                      <a:alpha val="40000"/>
                    </a:schemeClr>
                  </a:glow>
                </a:effectLst>
              </a:rPr>
              <a:t>Always true</a:t>
            </a:r>
          </a:p>
        </p:txBody>
      </p:sp>
      <p:sp>
        <p:nvSpPr>
          <p:cNvPr id="12" name="مستطيل مستدير الزوايا 11"/>
          <p:cNvSpPr/>
          <p:nvPr/>
        </p:nvSpPr>
        <p:spPr>
          <a:xfrm>
            <a:off x="1143000" y="1905000"/>
            <a:ext cx="4191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2. I </a:t>
            </a:r>
            <a:r>
              <a:rPr lang="en-US" sz="2400" dirty="0">
                <a:solidFill>
                  <a:srgbClr val="FF0000"/>
                </a:solidFill>
              </a:rPr>
              <a:t>brush</a:t>
            </a:r>
            <a:r>
              <a:rPr lang="en-US" sz="2400" dirty="0"/>
              <a:t> my teeth after eating.</a:t>
            </a:r>
          </a:p>
        </p:txBody>
      </p:sp>
      <p:sp>
        <p:nvSpPr>
          <p:cNvPr id="13" name="مستطيل مستدير الزوايا 12"/>
          <p:cNvSpPr/>
          <p:nvPr/>
        </p:nvSpPr>
        <p:spPr>
          <a:xfrm>
            <a:off x="5715000" y="1981200"/>
            <a:ext cx="2895600" cy="3810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a:effectLst>
                  <a:glow rad="228600">
                    <a:schemeClr val="accent6">
                      <a:satMod val="175000"/>
                      <a:alpha val="40000"/>
                    </a:schemeClr>
                  </a:glow>
                </a:effectLst>
              </a:rPr>
              <a:t>Habits / routines</a:t>
            </a:r>
          </a:p>
        </p:txBody>
      </p:sp>
      <p:sp>
        <p:nvSpPr>
          <p:cNvPr id="14" name="مستطيل مستدير الزوايا 13"/>
          <p:cNvSpPr/>
          <p:nvPr/>
        </p:nvSpPr>
        <p:spPr>
          <a:xfrm>
            <a:off x="1143000" y="2514600"/>
            <a:ext cx="4191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3. Pure water </a:t>
            </a:r>
            <a:r>
              <a:rPr lang="en-US" sz="2400" dirty="0">
                <a:solidFill>
                  <a:srgbClr val="FF0000"/>
                </a:solidFill>
              </a:rPr>
              <a:t>boils</a:t>
            </a:r>
            <a:r>
              <a:rPr lang="en-US" sz="2400" dirty="0"/>
              <a:t> at 100</a:t>
            </a:r>
            <a:r>
              <a:rPr lang="en-US" sz="2400" baseline="30000" dirty="0"/>
              <a:t>o</a:t>
            </a:r>
            <a:r>
              <a:rPr lang="en-US" sz="2400" dirty="0"/>
              <a:t> C.</a:t>
            </a:r>
          </a:p>
        </p:txBody>
      </p:sp>
      <p:sp>
        <p:nvSpPr>
          <p:cNvPr id="16" name="مستطيل مستدير الزوايا 15"/>
          <p:cNvSpPr/>
          <p:nvPr/>
        </p:nvSpPr>
        <p:spPr>
          <a:xfrm>
            <a:off x="5715000" y="2590800"/>
            <a:ext cx="2895600" cy="3810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a:effectLst>
                  <a:glow rad="228600">
                    <a:schemeClr val="accent6">
                      <a:satMod val="175000"/>
                      <a:alpha val="40000"/>
                    </a:schemeClr>
                  </a:glow>
                </a:effectLst>
              </a:rPr>
              <a:t>facts</a:t>
            </a:r>
          </a:p>
        </p:txBody>
      </p:sp>
      <p:sp>
        <p:nvSpPr>
          <p:cNvPr id="15" name="مستطيل مستدير الزوايا 14"/>
          <p:cNvSpPr/>
          <p:nvPr/>
        </p:nvSpPr>
        <p:spPr>
          <a:xfrm>
            <a:off x="1143000" y="3048000"/>
            <a:ext cx="4191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4. Tomorrow </a:t>
            </a:r>
            <a:r>
              <a:rPr lang="en-US" sz="2400" dirty="0">
                <a:solidFill>
                  <a:srgbClr val="FF0000"/>
                </a:solidFill>
              </a:rPr>
              <a:t>is </a:t>
            </a:r>
            <a:r>
              <a:rPr lang="en-US" sz="2400" dirty="0"/>
              <a:t>Monday. </a:t>
            </a:r>
          </a:p>
        </p:txBody>
      </p:sp>
      <p:sp>
        <p:nvSpPr>
          <p:cNvPr id="17" name="مستطيل مستدير الزوايا 16"/>
          <p:cNvSpPr/>
          <p:nvPr/>
        </p:nvSpPr>
        <p:spPr>
          <a:xfrm>
            <a:off x="5715000" y="3124200"/>
            <a:ext cx="2895600" cy="3810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a:effectLst>
                  <a:glow rad="228600">
                    <a:schemeClr val="accent6">
                      <a:satMod val="175000"/>
                      <a:alpha val="40000"/>
                    </a:schemeClr>
                  </a:glow>
                </a:effectLst>
              </a:rPr>
              <a:t>Certain future</a:t>
            </a:r>
          </a:p>
        </p:txBody>
      </p:sp>
      <p:sp>
        <p:nvSpPr>
          <p:cNvPr id="18" name="مستطيل مستدير الزوايا 17"/>
          <p:cNvSpPr/>
          <p:nvPr/>
        </p:nvSpPr>
        <p:spPr>
          <a:xfrm>
            <a:off x="990600" y="4343400"/>
            <a:ext cx="3048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She </a:t>
            </a:r>
            <a:r>
              <a:rPr lang="en-US" sz="2400" dirty="0">
                <a:solidFill>
                  <a:srgbClr val="FF0000"/>
                </a:solidFill>
              </a:rPr>
              <a:t>drives</a:t>
            </a:r>
            <a:r>
              <a:rPr lang="en-US" sz="2400" dirty="0"/>
              <a:t> well.</a:t>
            </a:r>
          </a:p>
        </p:txBody>
      </p:sp>
      <p:sp>
        <p:nvSpPr>
          <p:cNvPr id="19" name="مستطيل مستدير الزوايا 18"/>
          <p:cNvSpPr/>
          <p:nvPr/>
        </p:nvSpPr>
        <p:spPr>
          <a:xfrm>
            <a:off x="5486400" y="4038600"/>
            <a:ext cx="3048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She </a:t>
            </a:r>
            <a:r>
              <a:rPr lang="en-US" sz="2400" dirty="0">
                <a:solidFill>
                  <a:srgbClr val="FF0000"/>
                </a:solidFill>
              </a:rPr>
              <a:t>doesn’t drive</a:t>
            </a:r>
            <a:r>
              <a:rPr lang="en-US" sz="2400" dirty="0"/>
              <a:t> well.</a:t>
            </a:r>
          </a:p>
        </p:txBody>
      </p:sp>
      <p:sp>
        <p:nvSpPr>
          <p:cNvPr id="20" name="سهم إلى اليمين 19"/>
          <p:cNvSpPr/>
          <p:nvPr/>
        </p:nvSpPr>
        <p:spPr>
          <a:xfrm rot="20570316">
            <a:off x="3997622" y="4089619"/>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Negative</a:t>
            </a:r>
          </a:p>
        </p:txBody>
      </p:sp>
      <p:sp>
        <p:nvSpPr>
          <p:cNvPr id="21" name="سهم إلى اليمين 20"/>
          <p:cNvSpPr/>
          <p:nvPr/>
        </p:nvSpPr>
        <p:spPr>
          <a:xfrm rot="1115252">
            <a:off x="3997507" y="4638422"/>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Question</a:t>
            </a:r>
          </a:p>
        </p:txBody>
      </p:sp>
      <p:sp>
        <p:nvSpPr>
          <p:cNvPr id="22" name="مستطيل مستدير الزوايا 21"/>
          <p:cNvSpPr/>
          <p:nvPr/>
        </p:nvSpPr>
        <p:spPr>
          <a:xfrm>
            <a:off x="5486400" y="4876800"/>
            <a:ext cx="3048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rPr>
              <a:t>Does </a:t>
            </a:r>
            <a:r>
              <a:rPr lang="en-US" sz="2400" dirty="0"/>
              <a:t>she </a:t>
            </a:r>
            <a:r>
              <a:rPr lang="en-US" sz="2400" dirty="0">
                <a:solidFill>
                  <a:srgbClr val="FF0000"/>
                </a:solidFill>
              </a:rPr>
              <a:t>drive</a:t>
            </a:r>
            <a:r>
              <a:rPr lang="en-US" sz="2400" dirty="0"/>
              <a:t> well?</a:t>
            </a:r>
          </a:p>
        </p:txBody>
      </p:sp>
      <p:sp>
        <p:nvSpPr>
          <p:cNvPr id="23" name="مستطيل مستدير الزوايا 22"/>
          <p:cNvSpPr/>
          <p:nvPr/>
        </p:nvSpPr>
        <p:spPr>
          <a:xfrm>
            <a:off x="1066800" y="5715000"/>
            <a:ext cx="3048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They </a:t>
            </a:r>
            <a:r>
              <a:rPr lang="en-US" sz="2400" dirty="0">
                <a:solidFill>
                  <a:srgbClr val="FF0000"/>
                </a:solidFill>
              </a:rPr>
              <a:t>play</a:t>
            </a:r>
            <a:r>
              <a:rPr lang="en-US" sz="2400" dirty="0"/>
              <a:t> tennis.</a:t>
            </a:r>
          </a:p>
        </p:txBody>
      </p:sp>
      <p:sp>
        <p:nvSpPr>
          <p:cNvPr id="24" name="سهم إلى اليمين 23"/>
          <p:cNvSpPr/>
          <p:nvPr/>
        </p:nvSpPr>
        <p:spPr>
          <a:xfrm>
            <a:off x="4038600" y="5486400"/>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Negative</a:t>
            </a:r>
          </a:p>
        </p:txBody>
      </p:sp>
      <p:sp>
        <p:nvSpPr>
          <p:cNvPr id="25" name="سهم إلى اليمين 24"/>
          <p:cNvSpPr/>
          <p:nvPr/>
        </p:nvSpPr>
        <p:spPr>
          <a:xfrm rot="1115252">
            <a:off x="3997507" y="5933821"/>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Question</a:t>
            </a:r>
          </a:p>
        </p:txBody>
      </p:sp>
      <p:sp>
        <p:nvSpPr>
          <p:cNvPr id="26" name="مستطيل مستدير الزوايا 25"/>
          <p:cNvSpPr/>
          <p:nvPr/>
        </p:nvSpPr>
        <p:spPr>
          <a:xfrm>
            <a:off x="5486400" y="5486400"/>
            <a:ext cx="32004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They </a:t>
            </a:r>
            <a:r>
              <a:rPr lang="en-US" sz="2400" dirty="0">
                <a:solidFill>
                  <a:srgbClr val="FF0000"/>
                </a:solidFill>
              </a:rPr>
              <a:t>don’t play</a:t>
            </a:r>
            <a:r>
              <a:rPr lang="en-US" sz="2400" dirty="0"/>
              <a:t> tennis.</a:t>
            </a:r>
          </a:p>
        </p:txBody>
      </p:sp>
      <p:sp>
        <p:nvSpPr>
          <p:cNvPr id="27" name="مستطيل مستدير الزوايا 26"/>
          <p:cNvSpPr/>
          <p:nvPr/>
        </p:nvSpPr>
        <p:spPr>
          <a:xfrm>
            <a:off x="5410200" y="6172200"/>
            <a:ext cx="32004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rPr>
              <a:t>Do</a:t>
            </a:r>
            <a:r>
              <a:rPr lang="en-US" sz="2400" dirty="0"/>
              <a:t> they </a:t>
            </a:r>
            <a:r>
              <a:rPr lang="en-US" sz="2400" dirty="0">
                <a:solidFill>
                  <a:srgbClr val="FF0000"/>
                </a:solidFill>
              </a:rPr>
              <a:t>play</a:t>
            </a:r>
            <a:r>
              <a:rPr lang="en-US" sz="2400" dirty="0"/>
              <a:t> tennis?</a:t>
            </a:r>
          </a:p>
        </p:txBody>
      </p:sp>
      <p:sp>
        <p:nvSpPr>
          <p:cNvPr id="28" name="مستطيل مستدير الزوايا 2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to="" calcmode="lin" valueType="num">
                                      <p:cBhvr>
                                        <p:cTn id="12" dur="1" fill="hold"/>
                                        <p:tgtEl>
                                          <p:spTgt spid="11"/>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 to="" calcmode="lin" valueType="num">
                                      <p:cBhvr>
                                        <p:cTn id="22" dur="1" fill="hold"/>
                                        <p:tgtEl>
                                          <p:spTgt spid="1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to="" calcmode="lin" valueType="num">
                                      <p:cBhvr>
                                        <p:cTn id="27" dur="1" fill="hold"/>
                                        <p:tgtEl>
                                          <p:spTgt spid="14"/>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 to="" calcmode="lin" valueType="num">
                                      <p:cBhvr>
                                        <p:cTn id="32" dur="1" fill="hold"/>
                                        <p:tgtEl>
                                          <p:spTgt spid="16"/>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to="" calcmode="lin" valueType="num">
                                      <p:cBhvr>
                                        <p:cTn id="37" dur="1" fill="hold"/>
                                        <p:tgtEl>
                                          <p:spTgt spid="15"/>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 to="" calcmode="lin" valueType="num">
                                      <p:cBhvr>
                                        <p:cTn id="42" dur="1" fill="hold"/>
                                        <p:tgtEl>
                                          <p:spTgt spid="17"/>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 to="" calcmode="lin" valueType="num">
                                      <p:cBhvr>
                                        <p:cTn id="47" dur="1" fill="hold"/>
                                        <p:tgtEl>
                                          <p:spTgt spid="18"/>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 to="" calcmode="lin" valueType="num">
                                      <p:cBhvr>
                                        <p:cTn id="52" dur="1" fill="hold"/>
                                        <p:tgtEl>
                                          <p:spTgt spid="20"/>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 to="" calcmode="lin" valueType="num">
                                      <p:cBhvr>
                                        <p:cTn id="57" dur="1" fill="hold"/>
                                        <p:tgtEl>
                                          <p:spTgt spid="19"/>
                                        </p:tgtEl>
                                        <p:attrNameLst>
                                          <p:attrName/>
                                        </p:attrNameLst>
                                      </p:cBhvr>
                                    </p:anim>
                                  </p:childTnLst>
                                </p:cTn>
                              </p:par>
                            </p:childTnLst>
                          </p:cTn>
                        </p:par>
                      </p:childTnLst>
                    </p:cTn>
                  </p:par>
                  <p:par>
                    <p:cTn id="58" fill="hold">
                      <p:stCondLst>
                        <p:cond delay="indefinite"/>
                      </p:stCondLst>
                      <p:childTnLst>
                        <p:par>
                          <p:cTn id="59" fill="hold">
                            <p:stCondLst>
                              <p:cond delay="0"/>
                            </p:stCondLst>
                            <p:childTnLst>
                              <p:par>
                                <p:cTn id="60" presetID="24"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 to="" calcmode="lin" valueType="num">
                                      <p:cBhvr>
                                        <p:cTn id="62" dur="1" fill="hold"/>
                                        <p:tgtEl>
                                          <p:spTgt spid="21"/>
                                        </p:tgtEl>
                                        <p:attrNameLst>
                                          <p:attrName/>
                                        </p:attrNameLst>
                                      </p:cBhvr>
                                    </p:anim>
                                  </p:childTnLst>
                                </p:cTn>
                              </p:par>
                            </p:childTnLst>
                          </p:cTn>
                        </p:par>
                      </p:childTnLst>
                    </p:cTn>
                  </p:par>
                  <p:par>
                    <p:cTn id="63" fill="hold">
                      <p:stCondLst>
                        <p:cond delay="indefinite"/>
                      </p:stCondLst>
                      <p:childTnLst>
                        <p:par>
                          <p:cTn id="64" fill="hold">
                            <p:stCondLst>
                              <p:cond delay="0"/>
                            </p:stCondLst>
                            <p:childTnLst>
                              <p:par>
                                <p:cTn id="65" presetID="24"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 to="" calcmode="lin" valueType="num">
                                      <p:cBhvr>
                                        <p:cTn id="67" dur="1" fill="hold"/>
                                        <p:tgtEl>
                                          <p:spTgt spid="22"/>
                                        </p:tgtEl>
                                        <p:attrNameLst>
                                          <p:attrName/>
                                        </p:attrNameLst>
                                      </p:cBhvr>
                                    </p:anim>
                                  </p:childTnLst>
                                </p:cTn>
                              </p:par>
                            </p:childTnLst>
                          </p:cTn>
                        </p:par>
                      </p:childTnLst>
                    </p:cTn>
                  </p:par>
                  <p:par>
                    <p:cTn id="68" fill="hold">
                      <p:stCondLst>
                        <p:cond delay="indefinite"/>
                      </p:stCondLst>
                      <p:childTnLst>
                        <p:par>
                          <p:cTn id="69" fill="hold">
                            <p:stCondLst>
                              <p:cond delay="0"/>
                            </p:stCondLst>
                            <p:childTnLst>
                              <p:par>
                                <p:cTn id="70" presetID="24" presetClass="entr" presetSubtype="0"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 to="" calcmode="lin" valueType="num">
                                      <p:cBhvr>
                                        <p:cTn id="72" dur="1" fill="hold"/>
                                        <p:tgtEl>
                                          <p:spTgt spid="23"/>
                                        </p:tgtEl>
                                        <p:attrNameLst>
                                          <p:attrName/>
                                        </p:attrNameLst>
                                      </p:cBhvr>
                                    </p:anim>
                                  </p:childTnLst>
                                </p:cTn>
                              </p:par>
                            </p:childTnLst>
                          </p:cTn>
                        </p:par>
                      </p:childTnLst>
                    </p:cTn>
                  </p:par>
                  <p:par>
                    <p:cTn id="73" fill="hold">
                      <p:stCondLst>
                        <p:cond delay="indefinite"/>
                      </p:stCondLst>
                      <p:childTnLst>
                        <p:par>
                          <p:cTn id="74" fill="hold">
                            <p:stCondLst>
                              <p:cond delay="0"/>
                            </p:stCondLst>
                            <p:childTnLst>
                              <p:par>
                                <p:cTn id="75" presetID="24" presetClass="entr" presetSubtype="0"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 to="" calcmode="lin" valueType="num">
                                      <p:cBhvr>
                                        <p:cTn id="77" dur="1" fill="hold"/>
                                        <p:tgtEl>
                                          <p:spTgt spid="24"/>
                                        </p:tgtEl>
                                        <p:attrNameLst>
                                          <p:attrName/>
                                        </p:attrNameLst>
                                      </p:cBhvr>
                                    </p:anim>
                                  </p:childTnLst>
                                </p:cTn>
                              </p:par>
                            </p:childTnLst>
                          </p:cTn>
                        </p:par>
                      </p:childTnLst>
                    </p:cTn>
                  </p:par>
                  <p:par>
                    <p:cTn id="78" fill="hold">
                      <p:stCondLst>
                        <p:cond delay="indefinite"/>
                      </p:stCondLst>
                      <p:childTnLst>
                        <p:par>
                          <p:cTn id="79" fill="hold">
                            <p:stCondLst>
                              <p:cond delay="0"/>
                            </p:stCondLst>
                            <p:childTnLst>
                              <p:par>
                                <p:cTn id="80" presetID="24" presetClass="entr" presetSubtype="0" fill="hold" grpId="0" nodeType="clickEffect">
                                  <p:stCondLst>
                                    <p:cond delay="0"/>
                                  </p:stCondLst>
                                  <p:childTnLst>
                                    <p:set>
                                      <p:cBhvr>
                                        <p:cTn id="81" dur="1" fill="hold">
                                          <p:stCondLst>
                                            <p:cond delay="0"/>
                                          </p:stCondLst>
                                        </p:cTn>
                                        <p:tgtEl>
                                          <p:spTgt spid="25"/>
                                        </p:tgtEl>
                                        <p:attrNameLst>
                                          <p:attrName>style.visibility</p:attrName>
                                        </p:attrNameLst>
                                      </p:cBhvr>
                                      <p:to>
                                        <p:strVal val="visible"/>
                                      </p:to>
                                    </p:set>
                                    <p:anim to="" calcmode="lin" valueType="num">
                                      <p:cBhvr>
                                        <p:cTn id="82" dur="1" fill="hold"/>
                                        <p:tgtEl>
                                          <p:spTgt spid="25"/>
                                        </p:tgtEl>
                                        <p:attrNameLst>
                                          <p:attrName/>
                                        </p:attrNameLst>
                                      </p:cBhvr>
                                    </p:anim>
                                  </p:childTnLst>
                                </p:cTn>
                              </p:par>
                            </p:childTnLst>
                          </p:cTn>
                        </p:par>
                      </p:childTnLst>
                    </p:cTn>
                  </p:par>
                  <p:par>
                    <p:cTn id="83" fill="hold">
                      <p:stCondLst>
                        <p:cond delay="indefinite"/>
                      </p:stCondLst>
                      <p:childTnLst>
                        <p:par>
                          <p:cTn id="84" fill="hold">
                            <p:stCondLst>
                              <p:cond delay="0"/>
                            </p:stCondLst>
                            <p:childTnLst>
                              <p:par>
                                <p:cTn id="85" presetID="24" presetClass="entr" presetSubtype="0"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 to="" calcmode="lin" valueType="num">
                                      <p:cBhvr>
                                        <p:cTn id="87" dur="1" fill="hold"/>
                                        <p:tgtEl>
                                          <p:spTgt spid="26"/>
                                        </p:tgtEl>
                                        <p:attrNameLst>
                                          <p:attrName/>
                                        </p:attrNameLst>
                                      </p:cBhvr>
                                    </p:anim>
                                  </p:childTnLst>
                                </p:cTn>
                              </p:par>
                            </p:childTnLst>
                          </p:cTn>
                        </p:par>
                      </p:childTnLst>
                    </p:cTn>
                  </p:par>
                  <p:par>
                    <p:cTn id="88" fill="hold">
                      <p:stCondLst>
                        <p:cond delay="indefinite"/>
                      </p:stCondLst>
                      <p:childTnLst>
                        <p:par>
                          <p:cTn id="89" fill="hold">
                            <p:stCondLst>
                              <p:cond delay="0"/>
                            </p:stCondLst>
                            <p:childTnLst>
                              <p:par>
                                <p:cTn id="90" presetID="24" presetClass="entr" presetSubtype="0" fill="hold" grpId="0" nodeType="clickEffect">
                                  <p:stCondLst>
                                    <p:cond delay="0"/>
                                  </p:stCondLst>
                                  <p:childTnLst>
                                    <p:set>
                                      <p:cBhvr>
                                        <p:cTn id="91" dur="1" fill="hold">
                                          <p:stCondLst>
                                            <p:cond delay="0"/>
                                          </p:stCondLst>
                                        </p:cTn>
                                        <p:tgtEl>
                                          <p:spTgt spid="27"/>
                                        </p:tgtEl>
                                        <p:attrNameLst>
                                          <p:attrName>style.visibility</p:attrName>
                                        </p:attrNameLst>
                                      </p:cBhvr>
                                      <p:to>
                                        <p:strVal val="visible"/>
                                      </p:to>
                                    </p:set>
                                    <p:anim to="" calcmode="lin" valueType="num">
                                      <p:cBhvr>
                                        <p:cTn id="92" dur="1" fill="hold"/>
                                        <p:tgtEl>
                                          <p:spTgt spid="2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6" grpId="0" animBg="1"/>
      <p:bldP spid="15"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74</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3886200" cy="584775"/>
          </a:xfrm>
          <a:prstGeom prst="rect">
            <a:avLst/>
          </a:prstGeom>
          <a:noFill/>
        </p:spPr>
        <p:txBody>
          <a:bodyPr wrap="square" rtlCol="0">
            <a:spAutoFit/>
          </a:bodyPr>
          <a:lstStyle/>
          <a:p>
            <a:r>
              <a:rPr lang="en-US" sz="3200" dirty="0">
                <a:solidFill>
                  <a:srgbClr val="FF0000"/>
                </a:solidFill>
              </a:rPr>
              <a:t>a. Present continuous</a:t>
            </a:r>
          </a:p>
        </p:txBody>
      </p:sp>
      <p:graphicFrame>
        <p:nvGraphicFramePr>
          <p:cNvPr id="7" name="جدول 6"/>
          <p:cNvGraphicFramePr>
            <a:graphicFrameLocks noGrp="1"/>
          </p:cNvGraphicFramePr>
          <p:nvPr/>
        </p:nvGraphicFramePr>
        <p:xfrm>
          <a:off x="2057400" y="762000"/>
          <a:ext cx="5943601" cy="3200400"/>
        </p:xfrm>
        <a:graphic>
          <a:graphicData uri="http://schemas.openxmlformats.org/drawingml/2006/table">
            <a:tbl>
              <a:tblPr firstRow="1" bandRow="1">
                <a:tableStyleId>{E8B1032C-EA38-4F05-BA0D-38AFFFC7BED3}</a:tableStyleId>
              </a:tblPr>
              <a:tblGrid>
                <a:gridCol w="1273628">
                  <a:extLst>
                    <a:ext uri="{9D8B030D-6E8A-4147-A177-3AD203B41FA5}">
                      <a16:colId xmlns:a16="http://schemas.microsoft.com/office/drawing/2014/main" val="20000"/>
                    </a:ext>
                  </a:extLst>
                </a:gridCol>
                <a:gridCol w="1379763">
                  <a:extLst>
                    <a:ext uri="{9D8B030D-6E8A-4147-A177-3AD203B41FA5}">
                      <a16:colId xmlns:a16="http://schemas.microsoft.com/office/drawing/2014/main" val="20001"/>
                    </a:ext>
                  </a:extLst>
                </a:gridCol>
                <a:gridCol w="1645105">
                  <a:extLst>
                    <a:ext uri="{9D8B030D-6E8A-4147-A177-3AD203B41FA5}">
                      <a16:colId xmlns:a16="http://schemas.microsoft.com/office/drawing/2014/main" val="20002"/>
                    </a:ext>
                  </a:extLst>
                </a:gridCol>
                <a:gridCol w="1645105">
                  <a:extLst>
                    <a:ext uri="{9D8B030D-6E8A-4147-A177-3AD203B41FA5}">
                      <a16:colId xmlns:a16="http://schemas.microsoft.com/office/drawing/2014/main" val="20003"/>
                    </a:ext>
                  </a:extLst>
                </a:gridCol>
              </a:tblGrid>
              <a:tr h="370840">
                <a:tc>
                  <a:txBody>
                    <a:bodyPr/>
                    <a:lstStyle/>
                    <a:p>
                      <a:pPr algn="ctr"/>
                      <a:r>
                        <a:rPr lang="en-US" sz="2400" dirty="0">
                          <a:solidFill>
                            <a:srgbClr val="0070C0"/>
                          </a:solidFill>
                        </a:rPr>
                        <a:t>He</a:t>
                      </a:r>
                    </a:p>
                  </a:txBody>
                  <a:tcPr/>
                </a:tc>
                <a:tc rowSpan="3">
                  <a:txBody>
                    <a:bodyPr/>
                    <a:lstStyle/>
                    <a:p>
                      <a:pPr algn="ctr"/>
                      <a:r>
                        <a:rPr lang="en-US" sz="2400" dirty="0">
                          <a:solidFill>
                            <a:srgbClr val="0070C0"/>
                          </a:solidFill>
                        </a:rPr>
                        <a:t>is</a:t>
                      </a:r>
                    </a:p>
                  </a:txBody>
                  <a:tcPr anchor="ctr"/>
                </a:tc>
                <a:tc rowSpan="7">
                  <a:txBody>
                    <a:bodyPr/>
                    <a:lstStyle/>
                    <a:p>
                      <a:pPr algn="ctr"/>
                      <a:r>
                        <a:rPr lang="en-US" sz="2400" dirty="0"/>
                        <a:t>writ</a:t>
                      </a:r>
                      <a:r>
                        <a:rPr lang="en-US" sz="2400" dirty="0">
                          <a:solidFill>
                            <a:srgbClr val="FF0000"/>
                          </a:solidFill>
                        </a:rPr>
                        <a:t>ing</a:t>
                      </a:r>
                    </a:p>
                  </a:txBody>
                  <a:tcPr anchor="ctr"/>
                </a:tc>
                <a:tc rowSpan="7">
                  <a:txBody>
                    <a:bodyPr/>
                    <a:lstStyle/>
                    <a:p>
                      <a:pPr algn="ctr"/>
                      <a:r>
                        <a:rPr lang="en-US" sz="2400" dirty="0"/>
                        <a:t>the lesson.</a:t>
                      </a:r>
                    </a:p>
                  </a:txBody>
                  <a:tcPr anchor="ctr"/>
                </a:tc>
                <a:extLst>
                  <a:ext uri="{0D108BD9-81ED-4DB2-BD59-A6C34878D82A}">
                    <a16:rowId xmlns:a16="http://schemas.microsoft.com/office/drawing/2014/main" val="10000"/>
                  </a:ext>
                </a:extLst>
              </a:tr>
              <a:tr h="370840">
                <a:tc>
                  <a:txBody>
                    <a:bodyPr/>
                    <a:lstStyle/>
                    <a:p>
                      <a:pPr algn="ctr"/>
                      <a:r>
                        <a:rPr lang="en-US" sz="2400" dirty="0">
                          <a:solidFill>
                            <a:srgbClr val="0070C0"/>
                          </a:solidFill>
                        </a:rPr>
                        <a:t>She</a:t>
                      </a:r>
                    </a:p>
                  </a:txBody>
                  <a:tcPr/>
                </a:tc>
                <a:tc vMerge="1">
                  <a:txBody>
                    <a:bodyPr/>
                    <a:lstStyle/>
                    <a:p>
                      <a:endParaRPr lang="en-US" dirty="0"/>
                    </a:p>
                  </a:txBody>
                  <a:tcPr/>
                </a:tc>
                <a:tc vMerge="1">
                  <a:txBody>
                    <a:bodyPr/>
                    <a:lstStyle/>
                    <a:p>
                      <a:pPr algn="ctr"/>
                      <a:endParaRPr lang="en-US" sz="2400" dirty="0"/>
                    </a:p>
                  </a:txBody>
                  <a:tcPr anchor="ctr"/>
                </a:tc>
                <a:tc vMerge="1">
                  <a:txBody>
                    <a:bodyPr/>
                    <a:lstStyle/>
                    <a:p>
                      <a:endParaRPr lang="en-US"/>
                    </a:p>
                  </a:txBody>
                  <a:tcPr/>
                </a:tc>
                <a:extLst>
                  <a:ext uri="{0D108BD9-81ED-4DB2-BD59-A6C34878D82A}">
                    <a16:rowId xmlns:a16="http://schemas.microsoft.com/office/drawing/2014/main" val="10001"/>
                  </a:ext>
                </a:extLst>
              </a:tr>
              <a:tr h="370840">
                <a:tc>
                  <a:txBody>
                    <a:bodyPr/>
                    <a:lstStyle/>
                    <a:p>
                      <a:pPr algn="ctr"/>
                      <a:r>
                        <a:rPr lang="en-US" sz="2400" dirty="0">
                          <a:solidFill>
                            <a:srgbClr val="0070C0"/>
                          </a:solidFill>
                        </a:rPr>
                        <a:t>It</a:t>
                      </a:r>
                    </a:p>
                  </a:txBody>
                  <a:tcPr/>
                </a:tc>
                <a:tc vMerge="1">
                  <a:txBody>
                    <a:bodyPr/>
                    <a:lstStyle/>
                    <a:p>
                      <a:endParaRPr lang="en-US" dirty="0"/>
                    </a:p>
                  </a:txBody>
                  <a:tcP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2"/>
                  </a:ext>
                </a:extLst>
              </a:tr>
              <a:tr h="370840">
                <a:tc>
                  <a:txBody>
                    <a:bodyPr/>
                    <a:lstStyle/>
                    <a:p>
                      <a:pPr algn="ctr"/>
                      <a:r>
                        <a:rPr lang="en-US" sz="2400" dirty="0">
                          <a:solidFill>
                            <a:srgbClr val="FF0000"/>
                          </a:solidFill>
                        </a:rPr>
                        <a:t>I</a:t>
                      </a:r>
                    </a:p>
                  </a:txBody>
                  <a:tcPr/>
                </a:tc>
                <a:tc>
                  <a:txBody>
                    <a:bodyPr/>
                    <a:lstStyle/>
                    <a:p>
                      <a:pPr algn="ctr"/>
                      <a:r>
                        <a:rPr lang="en-US" sz="2400" dirty="0">
                          <a:solidFill>
                            <a:srgbClr val="FF0000"/>
                          </a:solidFill>
                        </a:rPr>
                        <a:t>am</a:t>
                      </a:r>
                    </a:p>
                  </a:txBody>
                  <a:tcPr anchor="ct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3"/>
                  </a:ext>
                </a:extLst>
              </a:tr>
              <a:tr h="370840">
                <a:tc>
                  <a:txBody>
                    <a:bodyPr/>
                    <a:lstStyle/>
                    <a:p>
                      <a:pPr algn="ctr"/>
                      <a:r>
                        <a:rPr lang="en-US" sz="2400" dirty="0"/>
                        <a:t>You</a:t>
                      </a:r>
                    </a:p>
                  </a:txBody>
                  <a:tcPr/>
                </a:tc>
                <a:tc rowSpan="3">
                  <a:txBody>
                    <a:bodyPr/>
                    <a:lstStyle/>
                    <a:p>
                      <a:pPr algn="ctr"/>
                      <a:r>
                        <a:rPr lang="en-US" sz="2400" dirty="0"/>
                        <a:t>are</a:t>
                      </a:r>
                    </a:p>
                  </a:txBody>
                  <a:tcPr anchor="ct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4"/>
                  </a:ext>
                </a:extLst>
              </a:tr>
              <a:tr h="370840">
                <a:tc>
                  <a:txBody>
                    <a:bodyPr/>
                    <a:lstStyle/>
                    <a:p>
                      <a:pPr algn="ctr"/>
                      <a:r>
                        <a:rPr lang="en-US" sz="2400" dirty="0"/>
                        <a:t>We</a:t>
                      </a:r>
                    </a:p>
                  </a:txBody>
                  <a:tcPr/>
                </a:tc>
                <a:tc vMerge="1">
                  <a:txBody>
                    <a:bodyPr/>
                    <a:lstStyle/>
                    <a:p>
                      <a:pPr algn="ctr"/>
                      <a:endParaRPr lang="en-US" sz="2400" dirty="0"/>
                    </a:p>
                  </a:txBody>
                  <a:tcPr anchor="ct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5"/>
                  </a:ext>
                </a:extLst>
              </a:tr>
              <a:tr h="370840">
                <a:tc>
                  <a:txBody>
                    <a:bodyPr/>
                    <a:lstStyle/>
                    <a:p>
                      <a:pPr algn="ctr"/>
                      <a:r>
                        <a:rPr lang="en-US" sz="2400" dirty="0"/>
                        <a:t>They</a:t>
                      </a:r>
                    </a:p>
                  </a:txBody>
                  <a:tcPr/>
                </a:tc>
                <a:tc vMerge="1">
                  <a:txBody>
                    <a:bodyPr/>
                    <a:lstStyle/>
                    <a:p>
                      <a:pPr algn="ctr"/>
                      <a:endParaRPr lang="en-US" sz="2400" dirty="0"/>
                    </a:p>
                  </a:txBody>
                  <a:tcPr anchor="ct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6"/>
                  </a:ext>
                </a:extLst>
              </a:tr>
            </a:tbl>
          </a:graphicData>
        </a:graphic>
      </p:graphicFrame>
      <p:sp>
        <p:nvSpPr>
          <p:cNvPr id="8" name="مربع نص 7"/>
          <p:cNvSpPr txBox="1"/>
          <p:nvPr/>
        </p:nvSpPr>
        <p:spPr>
          <a:xfrm>
            <a:off x="1066800" y="4267201"/>
            <a:ext cx="7239000" cy="461665"/>
          </a:xfrm>
          <a:prstGeom prst="rect">
            <a:avLst/>
          </a:prstGeom>
          <a:noFill/>
        </p:spPr>
        <p:txBody>
          <a:bodyPr wrap="square" rtlCol="0">
            <a:spAutoFit/>
          </a:bodyPr>
          <a:lstStyle/>
          <a:p>
            <a:r>
              <a:rPr lang="en-US" sz="2400" dirty="0"/>
              <a:t>Key words:</a:t>
            </a:r>
          </a:p>
        </p:txBody>
      </p:sp>
      <p:sp>
        <p:nvSpPr>
          <p:cNvPr id="9" name="مربع نص 8"/>
          <p:cNvSpPr txBox="1"/>
          <p:nvPr/>
        </p:nvSpPr>
        <p:spPr>
          <a:xfrm>
            <a:off x="1143000" y="4953000"/>
            <a:ext cx="6705600" cy="1107996"/>
          </a:xfrm>
          <a:prstGeom prst="rect">
            <a:avLst/>
          </a:prstGeom>
          <a:noFill/>
        </p:spPr>
        <p:txBody>
          <a:bodyPr wrap="square" rtlCol="0">
            <a:spAutoFit/>
          </a:bodyPr>
          <a:lstStyle/>
          <a:p>
            <a:r>
              <a:rPr lang="en-US" sz="2400" dirty="0"/>
              <a:t>Now – at the moment – nowadays – these days – Look! – Listen!    </a:t>
            </a:r>
          </a:p>
          <a:p>
            <a:endParaRPr lang="en-US" dirty="0"/>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75</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4038600" cy="584775"/>
          </a:xfrm>
          <a:prstGeom prst="rect">
            <a:avLst/>
          </a:prstGeom>
          <a:noFill/>
        </p:spPr>
        <p:txBody>
          <a:bodyPr wrap="square" rtlCol="0">
            <a:spAutoFit/>
          </a:bodyPr>
          <a:lstStyle/>
          <a:p>
            <a:r>
              <a:rPr lang="en-US" sz="3200" dirty="0">
                <a:solidFill>
                  <a:srgbClr val="FF0000"/>
                </a:solidFill>
              </a:rPr>
              <a:t>a. Present continuous</a:t>
            </a:r>
          </a:p>
        </p:txBody>
      </p:sp>
      <p:sp>
        <p:nvSpPr>
          <p:cNvPr id="9" name="مربع نص 8"/>
          <p:cNvSpPr txBox="1"/>
          <p:nvPr/>
        </p:nvSpPr>
        <p:spPr>
          <a:xfrm>
            <a:off x="1143000" y="838200"/>
            <a:ext cx="3581400" cy="369332"/>
          </a:xfrm>
          <a:prstGeom prst="rect">
            <a:avLst/>
          </a:prstGeom>
          <a:noFill/>
        </p:spPr>
        <p:txBody>
          <a:bodyPr wrap="square" rtlCol="0">
            <a:spAutoFit/>
          </a:bodyPr>
          <a:lstStyle/>
          <a:p>
            <a:r>
              <a:rPr lang="en-US" dirty="0"/>
              <a:t>We use the present continuous in:</a:t>
            </a:r>
          </a:p>
        </p:txBody>
      </p:sp>
      <p:sp>
        <p:nvSpPr>
          <p:cNvPr id="10" name="مستطيل مستدير الزوايا 9"/>
          <p:cNvSpPr/>
          <p:nvPr/>
        </p:nvSpPr>
        <p:spPr>
          <a:xfrm>
            <a:off x="1143000" y="1371600"/>
            <a:ext cx="4191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1. She </a:t>
            </a:r>
            <a:r>
              <a:rPr lang="en-US" sz="2400" dirty="0">
                <a:solidFill>
                  <a:srgbClr val="FF0000"/>
                </a:solidFill>
              </a:rPr>
              <a:t>is writing </a:t>
            </a:r>
            <a:r>
              <a:rPr lang="en-US" sz="2400" dirty="0">
                <a:solidFill>
                  <a:schemeClr val="tx1"/>
                </a:solidFill>
              </a:rPr>
              <a:t>the lesson</a:t>
            </a:r>
            <a:r>
              <a:rPr lang="en-US" sz="2400" dirty="0"/>
              <a:t>.</a:t>
            </a:r>
          </a:p>
        </p:txBody>
      </p:sp>
      <p:sp>
        <p:nvSpPr>
          <p:cNvPr id="11" name="مستطيل مستدير الزوايا 10"/>
          <p:cNvSpPr/>
          <p:nvPr/>
        </p:nvSpPr>
        <p:spPr>
          <a:xfrm>
            <a:off x="5715000" y="1371600"/>
            <a:ext cx="2895600" cy="3810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a:effectLst>
                  <a:glow rad="228600">
                    <a:schemeClr val="accent6">
                      <a:satMod val="175000"/>
                      <a:alpha val="40000"/>
                    </a:schemeClr>
                  </a:glow>
                </a:effectLst>
              </a:rPr>
              <a:t>Happening now</a:t>
            </a:r>
          </a:p>
        </p:txBody>
      </p:sp>
      <p:sp>
        <p:nvSpPr>
          <p:cNvPr id="12" name="مستطيل مستدير الزوايا 11"/>
          <p:cNvSpPr/>
          <p:nvPr/>
        </p:nvSpPr>
        <p:spPr>
          <a:xfrm>
            <a:off x="1143000" y="1905000"/>
            <a:ext cx="4191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2. They </a:t>
            </a:r>
            <a:r>
              <a:rPr lang="en-US" sz="2400" dirty="0">
                <a:solidFill>
                  <a:srgbClr val="FF0000"/>
                </a:solidFill>
              </a:rPr>
              <a:t>are building </a:t>
            </a:r>
            <a:r>
              <a:rPr lang="en-US" sz="2400" dirty="0"/>
              <a:t>a hospital.</a:t>
            </a:r>
          </a:p>
        </p:txBody>
      </p:sp>
      <p:sp>
        <p:nvSpPr>
          <p:cNvPr id="13" name="مستطيل مستدير الزوايا 12"/>
          <p:cNvSpPr/>
          <p:nvPr/>
        </p:nvSpPr>
        <p:spPr>
          <a:xfrm>
            <a:off x="5715000" y="1981200"/>
            <a:ext cx="2895600" cy="3810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a:effectLst>
                  <a:glow rad="228600">
                    <a:schemeClr val="accent6">
                      <a:satMod val="175000"/>
                      <a:alpha val="40000"/>
                    </a:schemeClr>
                  </a:glow>
                </a:effectLst>
              </a:rPr>
              <a:t>Around now</a:t>
            </a:r>
          </a:p>
        </p:txBody>
      </p:sp>
      <p:sp>
        <p:nvSpPr>
          <p:cNvPr id="14" name="مستطيل مستدير الزوايا 13"/>
          <p:cNvSpPr/>
          <p:nvPr/>
        </p:nvSpPr>
        <p:spPr>
          <a:xfrm>
            <a:off x="1143000" y="2514600"/>
            <a:ext cx="4191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3. He </a:t>
            </a:r>
            <a:r>
              <a:rPr lang="en-US" sz="2400" dirty="0">
                <a:solidFill>
                  <a:srgbClr val="FF0000"/>
                </a:solidFill>
              </a:rPr>
              <a:t>is using </a:t>
            </a:r>
            <a:r>
              <a:rPr lang="en-US" sz="2400" dirty="0"/>
              <a:t>a rented car.</a:t>
            </a:r>
          </a:p>
        </p:txBody>
      </p:sp>
      <p:sp>
        <p:nvSpPr>
          <p:cNvPr id="16" name="مستطيل مستدير الزوايا 15"/>
          <p:cNvSpPr/>
          <p:nvPr/>
        </p:nvSpPr>
        <p:spPr>
          <a:xfrm>
            <a:off x="5715000" y="2590800"/>
            <a:ext cx="2895600" cy="3810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a:effectLst>
                  <a:glow rad="228600">
                    <a:schemeClr val="accent6">
                      <a:satMod val="175000"/>
                      <a:alpha val="40000"/>
                    </a:schemeClr>
                  </a:glow>
                </a:effectLst>
              </a:rPr>
              <a:t>Temporary situation</a:t>
            </a:r>
          </a:p>
        </p:txBody>
      </p:sp>
      <p:sp>
        <p:nvSpPr>
          <p:cNvPr id="15" name="مستطيل مستدير الزوايا 14"/>
          <p:cNvSpPr/>
          <p:nvPr/>
        </p:nvSpPr>
        <p:spPr>
          <a:xfrm>
            <a:off x="1143000" y="3200400"/>
            <a:ext cx="4191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4. I </a:t>
            </a:r>
            <a:r>
              <a:rPr lang="en-US" sz="2400" dirty="0">
                <a:solidFill>
                  <a:srgbClr val="FF0000"/>
                </a:solidFill>
              </a:rPr>
              <a:t>’m buying </a:t>
            </a:r>
            <a:r>
              <a:rPr lang="en-US" sz="2400" dirty="0"/>
              <a:t>a car next month. </a:t>
            </a:r>
          </a:p>
        </p:txBody>
      </p:sp>
      <p:sp>
        <p:nvSpPr>
          <p:cNvPr id="17" name="مستطيل مستدير الزوايا 16"/>
          <p:cNvSpPr/>
          <p:nvPr/>
        </p:nvSpPr>
        <p:spPr>
          <a:xfrm>
            <a:off x="5791200" y="3200400"/>
            <a:ext cx="2895600" cy="3810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a:effectLst>
                  <a:glow rad="228600">
                    <a:schemeClr val="accent6">
                      <a:satMod val="175000"/>
                      <a:alpha val="40000"/>
                    </a:schemeClr>
                  </a:glow>
                </a:effectLst>
              </a:rPr>
              <a:t>Plans for the future</a:t>
            </a:r>
          </a:p>
        </p:txBody>
      </p:sp>
      <p:sp>
        <p:nvSpPr>
          <p:cNvPr id="18" name="مستطيل مستدير الزوايا 17"/>
          <p:cNvSpPr/>
          <p:nvPr/>
        </p:nvSpPr>
        <p:spPr>
          <a:xfrm>
            <a:off x="1066800" y="4191000"/>
            <a:ext cx="3429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She </a:t>
            </a:r>
            <a:r>
              <a:rPr lang="en-US" sz="2400" dirty="0">
                <a:solidFill>
                  <a:srgbClr val="FF0000"/>
                </a:solidFill>
              </a:rPr>
              <a:t>is writing </a:t>
            </a:r>
            <a:r>
              <a:rPr lang="en-US" sz="2400" dirty="0">
                <a:solidFill>
                  <a:schemeClr val="tx1"/>
                </a:solidFill>
              </a:rPr>
              <a:t>the lesson</a:t>
            </a:r>
            <a:r>
              <a:rPr lang="en-US" sz="2400" dirty="0"/>
              <a:t>.</a:t>
            </a:r>
          </a:p>
        </p:txBody>
      </p:sp>
      <p:sp>
        <p:nvSpPr>
          <p:cNvPr id="19" name="سهم إلى اليمين 18"/>
          <p:cNvSpPr/>
          <p:nvPr/>
        </p:nvSpPr>
        <p:spPr>
          <a:xfrm rot="20570316">
            <a:off x="4226222" y="4013419"/>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Negative</a:t>
            </a:r>
          </a:p>
        </p:txBody>
      </p:sp>
      <p:sp>
        <p:nvSpPr>
          <p:cNvPr id="20" name="سهم إلى اليمين 19"/>
          <p:cNvSpPr/>
          <p:nvPr/>
        </p:nvSpPr>
        <p:spPr>
          <a:xfrm rot="1115252">
            <a:off x="4226107" y="4562221"/>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Question</a:t>
            </a:r>
          </a:p>
        </p:txBody>
      </p:sp>
      <p:sp>
        <p:nvSpPr>
          <p:cNvPr id="21" name="مستطيل مستدير الزوايا 20"/>
          <p:cNvSpPr/>
          <p:nvPr/>
        </p:nvSpPr>
        <p:spPr>
          <a:xfrm>
            <a:off x="5312392" y="4038600"/>
            <a:ext cx="3831608"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She </a:t>
            </a:r>
            <a:r>
              <a:rPr lang="en-US" sz="2400" dirty="0">
                <a:solidFill>
                  <a:srgbClr val="FF0000"/>
                </a:solidFill>
              </a:rPr>
              <a:t>isn’t writing </a:t>
            </a:r>
            <a:r>
              <a:rPr lang="en-US" sz="2400" dirty="0">
                <a:solidFill>
                  <a:schemeClr val="tx1"/>
                </a:solidFill>
              </a:rPr>
              <a:t>the lesson</a:t>
            </a:r>
            <a:r>
              <a:rPr lang="en-US" sz="2400" dirty="0"/>
              <a:t>.</a:t>
            </a:r>
          </a:p>
        </p:txBody>
      </p:sp>
      <p:sp>
        <p:nvSpPr>
          <p:cNvPr id="22" name="مستطيل مستدير الزوايا 21"/>
          <p:cNvSpPr/>
          <p:nvPr/>
        </p:nvSpPr>
        <p:spPr>
          <a:xfrm>
            <a:off x="5257800" y="4800600"/>
            <a:ext cx="36576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rPr>
              <a:t>Is</a:t>
            </a:r>
            <a:r>
              <a:rPr lang="en-US" sz="2400" dirty="0"/>
              <a:t> she </a:t>
            </a:r>
            <a:r>
              <a:rPr lang="en-US" sz="2400" dirty="0">
                <a:solidFill>
                  <a:srgbClr val="FF0000"/>
                </a:solidFill>
              </a:rPr>
              <a:t>writing </a:t>
            </a:r>
            <a:r>
              <a:rPr lang="en-US" sz="2400" dirty="0">
                <a:solidFill>
                  <a:schemeClr val="tx1"/>
                </a:solidFill>
              </a:rPr>
              <a:t>the lesson</a:t>
            </a:r>
            <a:r>
              <a:rPr lang="en-US" sz="2400" dirty="0"/>
              <a:t>?</a:t>
            </a:r>
          </a:p>
        </p:txBody>
      </p:sp>
      <p:sp>
        <p:nvSpPr>
          <p:cNvPr id="23" name="مستطيل مستدير الزوايا 22">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to="" calcmode="lin" valueType="num">
                                      <p:cBhvr>
                                        <p:cTn id="12" dur="1" fill="hold"/>
                                        <p:tgtEl>
                                          <p:spTgt spid="11"/>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 to="" calcmode="lin" valueType="num">
                                      <p:cBhvr>
                                        <p:cTn id="22" dur="1" fill="hold"/>
                                        <p:tgtEl>
                                          <p:spTgt spid="1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to="" calcmode="lin" valueType="num">
                                      <p:cBhvr>
                                        <p:cTn id="27" dur="1" fill="hold"/>
                                        <p:tgtEl>
                                          <p:spTgt spid="14"/>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 to="" calcmode="lin" valueType="num">
                                      <p:cBhvr>
                                        <p:cTn id="32" dur="1" fill="hold"/>
                                        <p:tgtEl>
                                          <p:spTgt spid="16"/>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to="" calcmode="lin" valueType="num">
                                      <p:cBhvr>
                                        <p:cTn id="37" dur="1" fill="hold"/>
                                        <p:tgtEl>
                                          <p:spTgt spid="15"/>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 to="" calcmode="lin" valueType="num">
                                      <p:cBhvr>
                                        <p:cTn id="42" dur="1" fill="hold"/>
                                        <p:tgtEl>
                                          <p:spTgt spid="17"/>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 to="" calcmode="lin" valueType="num">
                                      <p:cBhvr>
                                        <p:cTn id="47" dur="1" fill="hold"/>
                                        <p:tgtEl>
                                          <p:spTgt spid="18"/>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 to="" calcmode="lin" valueType="num">
                                      <p:cBhvr>
                                        <p:cTn id="52" dur="1" fill="hold"/>
                                        <p:tgtEl>
                                          <p:spTgt spid="19"/>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 to="" calcmode="lin" valueType="num">
                                      <p:cBhvr>
                                        <p:cTn id="57" dur="1" fill="hold"/>
                                        <p:tgtEl>
                                          <p:spTgt spid="20"/>
                                        </p:tgtEl>
                                        <p:attrNameLst>
                                          <p:attrName/>
                                        </p:attrNameLst>
                                      </p:cBhvr>
                                    </p:anim>
                                  </p:childTnLst>
                                </p:cTn>
                              </p:par>
                            </p:childTnLst>
                          </p:cTn>
                        </p:par>
                      </p:childTnLst>
                    </p:cTn>
                  </p:par>
                  <p:par>
                    <p:cTn id="58" fill="hold">
                      <p:stCondLst>
                        <p:cond delay="indefinite"/>
                      </p:stCondLst>
                      <p:childTnLst>
                        <p:par>
                          <p:cTn id="59" fill="hold">
                            <p:stCondLst>
                              <p:cond delay="0"/>
                            </p:stCondLst>
                            <p:childTnLst>
                              <p:par>
                                <p:cTn id="60" presetID="24"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 to="" calcmode="lin" valueType="num">
                                      <p:cBhvr>
                                        <p:cTn id="62" dur="1" fill="hold"/>
                                        <p:tgtEl>
                                          <p:spTgt spid="21"/>
                                        </p:tgtEl>
                                        <p:attrNameLst>
                                          <p:attrName/>
                                        </p:attrNameLst>
                                      </p:cBhvr>
                                    </p:anim>
                                  </p:childTnLst>
                                </p:cTn>
                              </p:par>
                            </p:childTnLst>
                          </p:cTn>
                        </p:par>
                      </p:childTnLst>
                    </p:cTn>
                  </p:par>
                  <p:par>
                    <p:cTn id="63" fill="hold">
                      <p:stCondLst>
                        <p:cond delay="indefinite"/>
                      </p:stCondLst>
                      <p:childTnLst>
                        <p:par>
                          <p:cTn id="64" fill="hold">
                            <p:stCondLst>
                              <p:cond delay="0"/>
                            </p:stCondLst>
                            <p:childTnLst>
                              <p:par>
                                <p:cTn id="65" presetID="24"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 to="" calcmode="lin" valueType="num">
                                      <p:cBhvr>
                                        <p:cTn id="67" dur="1" fill="hold"/>
                                        <p:tgtEl>
                                          <p:spTgt spid="2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6" grpId="0" animBg="1"/>
      <p:bldP spid="15" grpId="0" animBg="1"/>
      <p:bldP spid="17" grpId="0" animBg="1"/>
      <p:bldP spid="18" grpId="0" animBg="1"/>
      <p:bldP spid="19" grpId="0" animBg="1"/>
      <p:bldP spid="20" grpId="0" animBg="1"/>
      <p:bldP spid="21" grpId="0" animBg="1"/>
      <p:bldP spid="22"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76</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3124200" cy="584775"/>
          </a:xfrm>
          <a:prstGeom prst="rect">
            <a:avLst/>
          </a:prstGeom>
          <a:noFill/>
        </p:spPr>
        <p:txBody>
          <a:bodyPr wrap="square" rtlCol="0">
            <a:spAutoFit/>
          </a:bodyPr>
          <a:lstStyle/>
          <a:p>
            <a:r>
              <a:rPr lang="en-US" sz="3200" dirty="0">
                <a:solidFill>
                  <a:srgbClr val="FF0000"/>
                </a:solidFill>
              </a:rPr>
              <a:t>b. Past simple</a:t>
            </a:r>
          </a:p>
        </p:txBody>
      </p:sp>
      <p:graphicFrame>
        <p:nvGraphicFramePr>
          <p:cNvPr id="7" name="جدول 6"/>
          <p:cNvGraphicFramePr>
            <a:graphicFrameLocks noGrp="1"/>
          </p:cNvGraphicFramePr>
          <p:nvPr/>
        </p:nvGraphicFramePr>
        <p:xfrm>
          <a:off x="2590800" y="685800"/>
          <a:ext cx="4267201" cy="3200400"/>
        </p:xfrm>
        <a:graphic>
          <a:graphicData uri="http://schemas.openxmlformats.org/drawingml/2006/table">
            <a:tbl>
              <a:tblPr firstRow="1" bandRow="1">
                <a:tableStyleId>{E8B1032C-EA38-4F05-BA0D-38AFFFC7BED3}</a:tableStyleId>
              </a:tblPr>
              <a:tblGrid>
                <a:gridCol w="9144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2362201">
                  <a:extLst>
                    <a:ext uri="{9D8B030D-6E8A-4147-A177-3AD203B41FA5}">
                      <a16:colId xmlns:a16="http://schemas.microsoft.com/office/drawing/2014/main" val="20002"/>
                    </a:ext>
                  </a:extLst>
                </a:gridCol>
              </a:tblGrid>
              <a:tr h="370840">
                <a:tc>
                  <a:txBody>
                    <a:bodyPr/>
                    <a:lstStyle/>
                    <a:p>
                      <a:pPr algn="ctr"/>
                      <a:r>
                        <a:rPr lang="en-US" sz="2400" dirty="0">
                          <a:solidFill>
                            <a:srgbClr val="FF0000"/>
                          </a:solidFill>
                        </a:rPr>
                        <a:t>He</a:t>
                      </a:r>
                    </a:p>
                  </a:txBody>
                  <a:tcPr/>
                </a:tc>
                <a:tc rowSpan="7">
                  <a:txBody>
                    <a:bodyPr/>
                    <a:lstStyle/>
                    <a:p>
                      <a:pPr algn="ctr"/>
                      <a:r>
                        <a:rPr lang="en-US" sz="2400" dirty="0">
                          <a:solidFill>
                            <a:srgbClr val="FF0000"/>
                          </a:solidFill>
                        </a:rPr>
                        <a:t>went</a:t>
                      </a:r>
                    </a:p>
                  </a:txBody>
                  <a:tcPr anchor="ctr"/>
                </a:tc>
                <a:tc rowSpan="7">
                  <a:txBody>
                    <a:bodyPr/>
                    <a:lstStyle/>
                    <a:p>
                      <a:pPr algn="ctr"/>
                      <a:r>
                        <a:rPr lang="en-US" sz="2400" dirty="0"/>
                        <a:t>to the sea.</a:t>
                      </a:r>
                    </a:p>
                  </a:txBody>
                  <a:tcPr anchor="ctr"/>
                </a:tc>
                <a:extLst>
                  <a:ext uri="{0D108BD9-81ED-4DB2-BD59-A6C34878D82A}">
                    <a16:rowId xmlns:a16="http://schemas.microsoft.com/office/drawing/2014/main" val="10000"/>
                  </a:ext>
                </a:extLst>
              </a:tr>
              <a:tr h="370840">
                <a:tc>
                  <a:txBody>
                    <a:bodyPr/>
                    <a:lstStyle/>
                    <a:p>
                      <a:pPr algn="ctr"/>
                      <a:r>
                        <a:rPr lang="en-US" sz="2400" dirty="0">
                          <a:solidFill>
                            <a:srgbClr val="FF0000"/>
                          </a:solidFill>
                        </a:rPr>
                        <a:t>She</a:t>
                      </a:r>
                    </a:p>
                  </a:txBody>
                  <a:tcPr/>
                </a:tc>
                <a:tc vMerge="1">
                  <a:txBody>
                    <a:bodyPr/>
                    <a:lstStyle/>
                    <a:p>
                      <a:endParaRPr lang="en-US" dirty="0"/>
                    </a:p>
                  </a:txBody>
                  <a:tcPr/>
                </a:tc>
                <a:tc vMerge="1">
                  <a:txBody>
                    <a:bodyPr/>
                    <a:lstStyle/>
                    <a:p>
                      <a:pPr algn="ctr"/>
                      <a:endParaRPr lang="en-US" sz="2400" dirty="0"/>
                    </a:p>
                  </a:txBody>
                  <a:tcPr anchor="ctr"/>
                </a:tc>
                <a:extLst>
                  <a:ext uri="{0D108BD9-81ED-4DB2-BD59-A6C34878D82A}">
                    <a16:rowId xmlns:a16="http://schemas.microsoft.com/office/drawing/2014/main" val="10001"/>
                  </a:ext>
                </a:extLst>
              </a:tr>
              <a:tr h="370840">
                <a:tc>
                  <a:txBody>
                    <a:bodyPr/>
                    <a:lstStyle/>
                    <a:p>
                      <a:pPr algn="ctr"/>
                      <a:r>
                        <a:rPr lang="en-US" sz="2400" dirty="0">
                          <a:solidFill>
                            <a:srgbClr val="FF0000"/>
                          </a:solidFill>
                        </a:rPr>
                        <a:t>It</a:t>
                      </a:r>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0002"/>
                  </a:ext>
                </a:extLst>
              </a:tr>
              <a:tr h="370840">
                <a:tc>
                  <a:txBody>
                    <a:bodyPr/>
                    <a:lstStyle/>
                    <a:p>
                      <a:pPr algn="ctr"/>
                      <a:r>
                        <a:rPr lang="en-US" sz="2400" dirty="0"/>
                        <a:t>I</a:t>
                      </a:r>
                    </a:p>
                  </a:txBody>
                  <a:tcPr/>
                </a:tc>
                <a:tc vMerge="1">
                  <a:txBody>
                    <a:bodyPr/>
                    <a:lstStyle/>
                    <a:p>
                      <a:pPr algn="ctr"/>
                      <a:endParaRPr lang="en-US" sz="2400" dirty="0"/>
                    </a:p>
                  </a:txBody>
                  <a:tcPr anchor="ctr"/>
                </a:tc>
                <a:tc vMerge="1">
                  <a:txBody>
                    <a:bodyPr/>
                    <a:lstStyle/>
                    <a:p>
                      <a:endParaRPr lang="en-US" dirty="0"/>
                    </a:p>
                  </a:txBody>
                  <a:tcPr/>
                </a:tc>
                <a:extLst>
                  <a:ext uri="{0D108BD9-81ED-4DB2-BD59-A6C34878D82A}">
                    <a16:rowId xmlns:a16="http://schemas.microsoft.com/office/drawing/2014/main" val="10003"/>
                  </a:ext>
                </a:extLst>
              </a:tr>
              <a:tr h="370840">
                <a:tc>
                  <a:txBody>
                    <a:bodyPr/>
                    <a:lstStyle/>
                    <a:p>
                      <a:pPr algn="ctr"/>
                      <a:r>
                        <a:rPr lang="en-US" sz="2400" dirty="0"/>
                        <a:t>You</a:t>
                      </a:r>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0004"/>
                  </a:ext>
                </a:extLst>
              </a:tr>
              <a:tr h="370840">
                <a:tc>
                  <a:txBody>
                    <a:bodyPr/>
                    <a:lstStyle/>
                    <a:p>
                      <a:pPr algn="ctr"/>
                      <a:r>
                        <a:rPr lang="en-US" sz="2400" dirty="0"/>
                        <a:t>We</a:t>
                      </a:r>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0005"/>
                  </a:ext>
                </a:extLst>
              </a:tr>
              <a:tr h="370840">
                <a:tc>
                  <a:txBody>
                    <a:bodyPr/>
                    <a:lstStyle/>
                    <a:p>
                      <a:pPr algn="ctr"/>
                      <a:r>
                        <a:rPr lang="en-US" sz="2400" dirty="0"/>
                        <a:t>They</a:t>
                      </a:r>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0006"/>
                  </a:ext>
                </a:extLst>
              </a:tr>
            </a:tbl>
          </a:graphicData>
        </a:graphic>
      </p:graphicFrame>
      <p:sp>
        <p:nvSpPr>
          <p:cNvPr id="8" name="مربع نص 7"/>
          <p:cNvSpPr txBox="1"/>
          <p:nvPr/>
        </p:nvSpPr>
        <p:spPr>
          <a:xfrm>
            <a:off x="1066800" y="4267201"/>
            <a:ext cx="7239000" cy="461665"/>
          </a:xfrm>
          <a:prstGeom prst="rect">
            <a:avLst/>
          </a:prstGeom>
          <a:noFill/>
        </p:spPr>
        <p:txBody>
          <a:bodyPr wrap="square" rtlCol="0">
            <a:spAutoFit/>
          </a:bodyPr>
          <a:lstStyle/>
          <a:p>
            <a:r>
              <a:rPr lang="en-US" sz="2400" dirty="0"/>
              <a:t>Key words:</a:t>
            </a:r>
          </a:p>
        </p:txBody>
      </p:sp>
      <p:sp>
        <p:nvSpPr>
          <p:cNvPr id="9" name="مربع نص 8"/>
          <p:cNvSpPr txBox="1"/>
          <p:nvPr/>
        </p:nvSpPr>
        <p:spPr>
          <a:xfrm>
            <a:off x="1143000" y="4953000"/>
            <a:ext cx="7239000" cy="738664"/>
          </a:xfrm>
          <a:prstGeom prst="rect">
            <a:avLst/>
          </a:prstGeom>
          <a:noFill/>
        </p:spPr>
        <p:txBody>
          <a:bodyPr wrap="square" rtlCol="0">
            <a:spAutoFit/>
          </a:bodyPr>
          <a:lstStyle/>
          <a:p>
            <a:r>
              <a:rPr lang="en-US" sz="2400" dirty="0"/>
              <a:t>Last [Monday] – in [1999] – yesterday – ago – in the past   </a:t>
            </a:r>
          </a:p>
          <a:p>
            <a:endParaRPr lang="en-US" dirty="0"/>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77</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4038600" cy="584775"/>
          </a:xfrm>
          <a:prstGeom prst="rect">
            <a:avLst/>
          </a:prstGeom>
          <a:noFill/>
        </p:spPr>
        <p:txBody>
          <a:bodyPr wrap="square" rtlCol="0">
            <a:spAutoFit/>
          </a:bodyPr>
          <a:lstStyle/>
          <a:p>
            <a:r>
              <a:rPr lang="en-US" sz="3200" dirty="0">
                <a:solidFill>
                  <a:srgbClr val="FF0000"/>
                </a:solidFill>
              </a:rPr>
              <a:t>b. Past simple</a:t>
            </a:r>
          </a:p>
        </p:txBody>
      </p:sp>
      <p:sp>
        <p:nvSpPr>
          <p:cNvPr id="9" name="مربع نص 8"/>
          <p:cNvSpPr txBox="1"/>
          <p:nvPr/>
        </p:nvSpPr>
        <p:spPr>
          <a:xfrm>
            <a:off x="1143000" y="838200"/>
            <a:ext cx="3581400" cy="369332"/>
          </a:xfrm>
          <a:prstGeom prst="rect">
            <a:avLst/>
          </a:prstGeom>
          <a:noFill/>
        </p:spPr>
        <p:txBody>
          <a:bodyPr wrap="square" rtlCol="0">
            <a:spAutoFit/>
          </a:bodyPr>
          <a:lstStyle/>
          <a:p>
            <a:r>
              <a:rPr lang="en-US" dirty="0"/>
              <a:t>We use the past simple in:</a:t>
            </a:r>
          </a:p>
        </p:txBody>
      </p:sp>
      <p:sp>
        <p:nvSpPr>
          <p:cNvPr id="10" name="مستطيل مستدير الزوايا 9"/>
          <p:cNvSpPr/>
          <p:nvPr/>
        </p:nvSpPr>
        <p:spPr>
          <a:xfrm>
            <a:off x="1143000" y="1371600"/>
            <a:ext cx="4191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1. She studi</a:t>
            </a:r>
            <a:r>
              <a:rPr lang="en-US" sz="2400" dirty="0">
                <a:solidFill>
                  <a:srgbClr val="FF0000"/>
                </a:solidFill>
              </a:rPr>
              <a:t>ed</a:t>
            </a:r>
            <a:r>
              <a:rPr lang="en-US" sz="2400" dirty="0"/>
              <a:t> for the exam.</a:t>
            </a:r>
          </a:p>
        </p:txBody>
      </p:sp>
      <p:sp>
        <p:nvSpPr>
          <p:cNvPr id="11" name="مستطيل مستدير الزوايا 10"/>
          <p:cNvSpPr/>
          <p:nvPr/>
        </p:nvSpPr>
        <p:spPr>
          <a:xfrm>
            <a:off x="5715000" y="1371600"/>
            <a:ext cx="2895600" cy="8382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a:effectLst>
                  <a:glow rad="228600">
                    <a:schemeClr val="accent6">
                      <a:satMod val="175000"/>
                      <a:alpha val="40000"/>
                    </a:schemeClr>
                  </a:glow>
                </a:effectLst>
              </a:rPr>
              <a:t>Completed action in the past</a:t>
            </a:r>
          </a:p>
        </p:txBody>
      </p:sp>
      <p:sp>
        <p:nvSpPr>
          <p:cNvPr id="12" name="مستطيل مستدير الزوايا 11"/>
          <p:cNvSpPr/>
          <p:nvPr/>
        </p:nvSpPr>
        <p:spPr>
          <a:xfrm>
            <a:off x="990600" y="4038600"/>
            <a:ext cx="35052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She studi</a:t>
            </a:r>
            <a:r>
              <a:rPr lang="en-US" sz="2400" dirty="0">
                <a:solidFill>
                  <a:srgbClr val="FF0000"/>
                </a:solidFill>
              </a:rPr>
              <a:t>ed</a:t>
            </a:r>
            <a:r>
              <a:rPr lang="en-US" sz="2400" dirty="0"/>
              <a:t> for the exam.</a:t>
            </a:r>
          </a:p>
        </p:txBody>
      </p:sp>
      <p:sp>
        <p:nvSpPr>
          <p:cNvPr id="13" name="سهم إلى اليمين 12"/>
          <p:cNvSpPr/>
          <p:nvPr/>
        </p:nvSpPr>
        <p:spPr>
          <a:xfrm rot="20570316">
            <a:off x="4306295" y="3759155"/>
            <a:ext cx="127384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a:t>Negative</a:t>
            </a:r>
          </a:p>
        </p:txBody>
      </p:sp>
      <p:sp>
        <p:nvSpPr>
          <p:cNvPr id="14" name="سهم إلى اليمين 13"/>
          <p:cNvSpPr/>
          <p:nvPr/>
        </p:nvSpPr>
        <p:spPr>
          <a:xfrm rot="1115252">
            <a:off x="4302306" y="4333621"/>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Question</a:t>
            </a:r>
          </a:p>
        </p:txBody>
      </p:sp>
      <p:sp>
        <p:nvSpPr>
          <p:cNvPr id="15" name="مستطيل مستدير الزوايا 14"/>
          <p:cNvSpPr/>
          <p:nvPr/>
        </p:nvSpPr>
        <p:spPr>
          <a:xfrm>
            <a:off x="5197520" y="3581400"/>
            <a:ext cx="40386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She </a:t>
            </a:r>
            <a:r>
              <a:rPr lang="en-US" sz="2400" dirty="0">
                <a:solidFill>
                  <a:srgbClr val="FF0000"/>
                </a:solidFill>
              </a:rPr>
              <a:t>didn’t</a:t>
            </a:r>
            <a:r>
              <a:rPr lang="en-US" sz="2400" dirty="0"/>
              <a:t> stud</a:t>
            </a:r>
            <a:r>
              <a:rPr lang="en-US" sz="2400" dirty="0">
                <a:solidFill>
                  <a:srgbClr val="FF0000"/>
                </a:solidFill>
              </a:rPr>
              <a:t>y</a:t>
            </a:r>
            <a:r>
              <a:rPr lang="en-US" sz="2400" dirty="0"/>
              <a:t> for the exam.</a:t>
            </a:r>
          </a:p>
        </p:txBody>
      </p:sp>
      <p:sp>
        <p:nvSpPr>
          <p:cNvPr id="16" name="مستطيل مستدير الزوايا 15"/>
          <p:cNvSpPr/>
          <p:nvPr/>
        </p:nvSpPr>
        <p:spPr>
          <a:xfrm>
            <a:off x="5410200" y="4572000"/>
            <a:ext cx="373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rPr>
              <a:t>Did</a:t>
            </a:r>
            <a:r>
              <a:rPr lang="en-US" sz="2400" dirty="0"/>
              <a:t> she stud</a:t>
            </a:r>
            <a:r>
              <a:rPr lang="en-US" sz="2400" dirty="0">
                <a:solidFill>
                  <a:srgbClr val="FF0000"/>
                </a:solidFill>
              </a:rPr>
              <a:t>y</a:t>
            </a:r>
            <a:r>
              <a:rPr lang="en-US" sz="2400" dirty="0"/>
              <a:t> for the exam?</a:t>
            </a:r>
          </a:p>
        </p:txBody>
      </p:sp>
      <p:sp>
        <p:nvSpPr>
          <p:cNvPr id="17" name="مستطيل مستدير الزوايا 1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to="" calcmode="lin" valueType="num">
                                      <p:cBhvr>
                                        <p:cTn id="12" dur="1" fill="hold"/>
                                        <p:tgtEl>
                                          <p:spTgt spid="11"/>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 to="" calcmode="lin" valueType="num">
                                      <p:cBhvr>
                                        <p:cTn id="22" dur="1" fill="hold"/>
                                        <p:tgtEl>
                                          <p:spTgt spid="1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to="" calcmode="lin" valueType="num">
                                      <p:cBhvr>
                                        <p:cTn id="27" dur="1" fill="hold"/>
                                        <p:tgtEl>
                                          <p:spTgt spid="15"/>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to="" calcmode="lin" valueType="num">
                                      <p:cBhvr>
                                        <p:cTn id="32" dur="1" fill="hold"/>
                                        <p:tgtEl>
                                          <p:spTgt spid="14"/>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to="" calcmode="lin" valueType="num">
                                      <p:cBhvr>
                                        <p:cTn id="37" dur="1" fill="hold"/>
                                        <p:tgtEl>
                                          <p:spTgt spid="1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78</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3886200" cy="584775"/>
          </a:xfrm>
          <a:prstGeom prst="rect">
            <a:avLst/>
          </a:prstGeom>
          <a:noFill/>
        </p:spPr>
        <p:txBody>
          <a:bodyPr wrap="square" rtlCol="0">
            <a:spAutoFit/>
          </a:bodyPr>
          <a:lstStyle/>
          <a:p>
            <a:r>
              <a:rPr lang="en-US" sz="3200" dirty="0">
                <a:solidFill>
                  <a:srgbClr val="FF0000"/>
                </a:solidFill>
              </a:rPr>
              <a:t>b. Past continuous</a:t>
            </a:r>
          </a:p>
        </p:txBody>
      </p:sp>
      <p:graphicFrame>
        <p:nvGraphicFramePr>
          <p:cNvPr id="7" name="جدول 6"/>
          <p:cNvGraphicFramePr>
            <a:graphicFrameLocks noGrp="1"/>
          </p:cNvGraphicFramePr>
          <p:nvPr/>
        </p:nvGraphicFramePr>
        <p:xfrm>
          <a:off x="2590800" y="685800"/>
          <a:ext cx="6019800" cy="3200400"/>
        </p:xfrm>
        <a:graphic>
          <a:graphicData uri="http://schemas.openxmlformats.org/drawingml/2006/table">
            <a:tbl>
              <a:tblPr firstRow="1" bandRow="1">
                <a:tableStyleId>{E8B1032C-EA38-4F05-BA0D-38AFFFC7BED3}</a:tableStyleId>
              </a:tblPr>
              <a:tblGrid>
                <a:gridCol w="830317">
                  <a:extLst>
                    <a:ext uri="{9D8B030D-6E8A-4147-A177-3AD203B41FA5}">
                      <a16:colId xmlns:a16="http://schemas.microsoft.com/office/drawing/2014/main" val="20000"/>
                    </a:ext>
                  </a:extLst>
                </a:gridCol>
                <a:gridCol w="899511">
                  <a:extLst>
                    <a:ext uri="{9D8B030D-6E8A-4147-A177-3AD203B41FA5}">
                      <a16:colId xmlns:a16="http://schemas.microsoft.com/office/drawing/2014/main" val="20001"/>
                    </a:ext>
                  </a:extLst>
                </a:gridCol>
                <a:gridCol w="2144986">
                  <a:extLst>
                    <a:ext uri="{9D8B030D-6E8A-4147-A177-3AD203B41FA5}">
                      <a16:colId xmlns:a16="http://schemas.microsoft.com/office/drawing/2014/main" val="20002"/>
                    </a:ext>
                  </a:extLst>
                </a:gridCol>
                <a:gridCol w="2144986">
                  <a:extLst>
                    <a:ext uri="{9D8B030D-6E8A-4147-A177-3AD203B41FA5}">
                      <a16:colId xmlns:a16="http://schemas.microsoft.com/office/drawing/2014/main" val="20003"/>
                    </a:ext>
                  </a:extLst>
                </a:gridCol>
              </a:tblGrid>
              <a:tr h="370840">
                <a:tc>
                  <a:txBody>
                    <a:bodyPr/>
                    <a:lstStyle/>
                    <a:p>
                      <a:pPr algn="ctr"/>
                      <a:r>
                        <a:rPr lang="en-US" sz="2400" dirty="0">
                          <a:solidFill>
                            <a:srgbClr val="FF0000"/>
                          </a:solidFill>
                        </a:rPr>
                        <a:t>He</a:t>
                      </a:r>
                    </a:p>
                  </a:txBody>
                  <a:tcPr/>
                </a:tc>
                <a:tc rowSpan="4">
                  <a:txBody>
                    <a:bodyPr/>
                    <a:lstStyle/>
                    <a:p>
                      <a:pPr algn="ctr"/>
                      <a:r>
                        <a:rPr lang="en-US" sz="2400" dirty="0">
                          <a:solidFill>
                            <a:srgbClr val="FF0000"/>
                          </a:solidFill>
                        </a:rPr>
                        <a:t>was</a:t>
                      </a:r>
                    </a:p>
                  </a:txBody>
                  <a:tcPr anchor="ctr"/>
                </a:tc>
                <a:tc rowSpan="7">
                  <a:txBody>
                    <a:bodyPr/>
                    <a:lstStyle/>
                    <a:p>
                      <a:pPr algn="ctr"/>
                      <a:r>
                        <a:rPr lang="en-US" sz="2400" dirty="0"/>
                        <a:t>writi</a:t>
                      </a:r>
                      <a:r>
                        <a:rPr lang="en-US" sz="2400" dirty="0">
                          <a:solidFill>
                            <a:srgbClr val="FF0000"/>
                          </a:solidFill>
                        </a:rPr>
                        <a:t>ng</a:t>
                      </a:r>
                    </a:p>
                  </a:txBody>
                  <a:tcPr anchor="ctr"/>
                </a:tc>
                <a:tc rowSpan="7">
                  <a:txBody>
                    <a:bodyPr/>
                    <a:lstStyle/>
                    <a:p>
                      <a:pPr algn="ctr"/>
                      <a:r>
                        <a:rPr lang="en-US" sz="2400" dirty="0"/>
                        <a:t>the  homework.</a:t>
                      </a:r>
                    </a:p>
                  </a:txBody>
                  <a:tcPr anchor="ctr"/>
                </a:tc>
                <a:extLst>
                  <a:ext uri="{0D108BD9-81ED-4DB2-BD59-A6C34878D82A}">
                    <a16:rowId xmlns:a16="http://schemas.microsoft.com/office/drawing/2014/main" val="10000"/>
                  </a:ext>
                </a:extLst>
              </a:tr>
              <a:tr h="370840">
                <a:tc>
                  <a:txBody>
                    <a:bodyPr/>
                    <a:lstStyle/>
                    <a:p>
                      <a:pPr algn="ctr"/>
                      <a:r>
                        <a:rPr lang="en-US" sz="2400" dirty="0">
                          <a:solidFill>
                            <a:srgbClr val="FF0000"/>
                          </a:solidFill>
                        </a:rPr>
                        <a:t>She</a:t>
                      </a:r>
                    </a:p>
                  </a:txBody>
                  <a:tcPr/>
                </a:tc>
                <a:tc vMerge="1">
                  <a:txBody>
                    <a:bodyPr/>
                    <a:lstStyle/>
                    <a:p>
                      <a:pPr algn="ctr"/>
                      <a:endParaRPr lang="en-US" sz="2400" dirty="0">
                        <a:solidFill>
                          <a:srgbClr val="FF0000"/>
                        </a:solidFill>
                      </a:endParaRPr>
                    </a:p>
                  </a:txBody>
                  <a:tcPr anchor="ctr"/>
                </a:tc>
                <a:tc vMerge="1">
                  <a:txBody>
                    <a:bodyPr/>
                    <a:lstStyle/>
                    <a:p>
                      <a:endParaRPr lang="en-US"/>
                    </a:p>
                  </a:txBody>
                  <a:tcPr/>
                </a:tc>
                <a:tc vMerge="1">
                  <a:txBody>
                    <a:bodyPr/>
                    <a:lstStyle/>
                    <a:p>
                      <a:pPr algn="ctr"/>
                      <a:endParaRPr lang="en-US" sz="2400" dirty="0"/>
                    </a:p>
                  </a:txBody>
                  <a:tcPr anchor="ctr"/>
                </a:tc>
                <a:extLst>
                  <a:ext uri="{0D108BD9-81ED-4DB2-BD59-A6C34878D82A}">
                    <a16:rowId xmlns:a16="http://schemas.microsoft.com/office/drawing/2014/main" val="10001"/>
                  </a:ext>
                </a:extLst>
              </a:tr>
              <a:tr h="370840">
                <a:tc>
                  <a:txBody>
                    <a:bodyPr/>
                    <a:lstStyle/>
                    <a:p>
                      <a:pPr algn="ctr"/>
                      <a:r>
                        <a:rPr lang="en-US" sz="2400" dirty="0">
                          <a:solidFill>
                            <a:srgbClr val="FF0000"/>
                          </a:solidFill>
                        </a:rPr>
                        <a:t>It</a:t>
                      </a:r>
                    </a:p>
                  </a:txBody>
                  <a:tcPr/>
                </a:tc>
                <a:tc vMerge="1">
                  <a:txBody>
                    <a:bodyPr/>
                    <a:lstStyle/>
                    <a:p>
                      <a:pPr algn="ctr"/>
                      <a:endParaRPr lang="en-US" sz="2400" dirty="0">
                        <a:solidFill>
                          <a:srgbClr val="FF0000"/>
                        </a:solidFill>
                      </a:endParaRPr>
                    </a:p>
                  </a:txBody>
                  <a:tcPr anchor="ctr"/>
                </a:tc>
                <a:tc vMerge="1">
                  <a:txBody>
                    <a:bodyPr/>
                    <a:lstStyle/>
                    <a:p>
                      <a:endParaRPr lang="en-US"/>
                    </a:p>
                  </a:txBody>
                  <a:tcPr/>
                </a:tc>
                <a:tc vMerge="1">
                  <a:txBody>
                    <a:bodyPr/>
                    <a:lstStyle/>
                    <a:p>
                      <a:endParaRPr lang="en-US" dirty="0"/>
                    </a:p>
                  </a:txBody>
                  <a:tcPr/>
                </a:tc>
                <a:extLst>
                  <a:ext uri="{0D108BD9-81ED-4DB2-BD59-A6C34878D82A}">
                    <a16:rowId xmlns:a16="http://schemas.microsoft.com/office/drawing/2014/main" val="10002"/>
                  </a:ext>
                </a:extLst>
              </a:tr>
              <a:tr h="370840">
                <a:tc>
                  <a:txBody>
                    <a:bodyPr/>
                    <a:lstStyle/>
                    <a:p>
                      <a:pPr algn="ctr"/>
                      <a:r>
                        <a:rPr lang="en-US" sz="2400" dirty="0">
                          <a:solidFill>
                            <a:srgbClr val="FF0000"/>
                          </a:solidFill>
                        </a:rPr>
                        <a:t>I</a:t>
                      </a:r>
                    </a:p>
                  </a:txBody>
                  <a:tcPr/>
                </a:tc>
                <a:tc vMerge="1">
                  <a:txBody>
                    <a:bodyPr/>
                    <a:lstStyle/>
                    <a:p>
                      <a:pPr algn="ctr"/>
                      <a:endParaRPr lang="en-US" sz="2400" dirty="0">
                        <a:solidFill>
                          <a:srgbClr val="FF0000"/>
                        </a:solidFill>
                      </a:endParaRPr>
                    </a:p>
                  </a:txBody>
                  <a:tcPr anchor="ctr"/>
                </a:tc>
                <a:tc vMerge="1">
                  <a:txBody>
                    <a:bodyPr/>
                    <a:lstStyle/>
                    <a:p>
                      <a:endParaRPr lang="en-US"/>
                    </a:p>
                  </a:txBody>
                  <a:tcPr/>
                </a:tc>
                <a:tc vMerge="1">
                  <a:txBody>
                    <a:bodyPr/>
                    <a:lstStyle/>
                    <a:p>
                      <a:endParaRPr lang="en-US" dirty="0"/>
                    </a:p>
                  </a:txBody>
                  <a:tcPr/>
                </a:tc>
                <a:extLst>
                  <a:ext uri="{0D108BD9-81ED-4DB2-BD59-A6C34878D82A}">
                    <a16:rowId xmlns:a16="http://schemas.microsoft.com/office/drawing/2014/main" val="10003"/>
                  </a:ext>
                </a:extLst>
              </a:tr>
              <a:tr h="370840">
                <a:tc>
                  <a:txBody>
                    <a:bodyPr/>
                    <a:lstStyle/>
                    <a:p>
                      <a:pPr algn="ctr"/>
                      <a:r>
                        <a:rPr lang="en-US" sz="2400" dirty="0"/>
                        <a:t>You</a:t>
                      </a:r>
                    </a:p>
                  </a:txBody>
                  <a:tcPr/>
                </a:tc>
                <a:tc rowSpan="3">
                  <a:txBody>
                    <a:bodyPr/>
                    <a:lstStyle/>
                    <a:p>
                      <a:pPr algn="ctr"/>
                      <a:r>
                        <a:rPr lang="en-US" sz="2400" dirty="0">
                          <a:solidFill>
                            <a:schemeClr val="tx1"/>
                          </a:solidFill>
                        </a:rPr>
                        <a:t>were</a:t>
                      </a:r>
                    </a:p>
                  </a:txBody>
                  <a:tcPr anchor="ctr"/>
                </a:tc>
                <a:tc vMerge="1">
                  <a:txBody>
                    <a:bodyPr/>
                    <a:lstStyle/>
                    <a:p>
                      <a:endParaRPr lang="en-US"/>
                    </a:p>
                  </a:txBody>
                  <a:tcPr/>
                </a:tc>
                <a:tc vMerge="1">
                  <a:txBody>
                    <a:bodyPr/>
                    <a:lstStyle/>
                    <a:p>
                      <a:endParaRPr lang="en-US" dirty="0"/>
                    </a:p>
                  </a:txBody>
                  <a:tcPr/>
                </a:tc>
                <a:extLst>
                  <a:ext uri="{0D108BD9-81ED-4DB2-BD59-A6C34878D82A}">
                    <a16:rowId xmlns:a16="http://schemas.microsoft.com/office/drawing/2014/main" val="10004"/>
                  </a:ext>
                </a:extLst>
              </a:tr>
              <a:tr h="370840">
                <a:tc>
                  <a:txBody>
                    <a:bodyPr/>
                    <a:lstStyle/>
                    <a:p>
                      <a:pPr algn="ctr"/>
                      <a:r>
                        <a:rPr lang="en-US" sz="2400" dirty="0"/>
                        <a:t>We</a:t>
                      </a:r>
                    </a:p>
                  </a:txBody>
                  <a:tcPr/>
                </a:tc>
                <a:tc vMerge="1">
                  <a:txBody>
                    <a:bodyPr/>
                    <a:lstStyle/>
                    <a:p>
                      <a:pPr algn="ctr"/>
                      <a:endParaRPr lang="en-US" sz="2400" dirty="0">
                        <a:solidFill>
                          <a:srgbClr val="FF0000"/>
                        </a:solidFill>
                      </a:endParaRPr>
                    </a:p>
                  </a:txBody>
                  <a:tcPr anchor="ctr"/>
                </a:tc>
                <a:tc vMerge="1">
                  <a:txBody>
                    <a:bodyPr/>
                    <a:lstStyle/>
                    <a:p>
                      <a:endParaRPr lang="en-US"/>
                    </a:p>
                  </a:txBody>
                  <a:tcPr/>
                </a:tc>
                <a:tc vMerge="1">
                  <a:txBody>
                    <a:bodyPr/>
                    <a:lstStyle/>
                    <a:p>
                      <a:endParaRPr lang="en-US" dirty="0"/>
                    </a:p>
                  </a:txBody>
                  <a:tcPr/>
                </a:tc>
                <a:extLst>
                  <a:ext uri="{0D108BD9-81ED-4DB2-BD59-A6C34878D82A}">
                    <a16:rowId xmlns:a16="http://schemas.microsoft.com/office/drawing/2014/main" val="10005"/>
                  </a:ext>
                </a:extLst>
              </a:tr>
              <a:tr h="370840">
                <a:tc>
                  <a:txBody>
                    <a:bodyPr/>
                    <a:lstStyle/>
                    <a:p>
                      <a:pPr algn="ctr"/>
                      <a:r>
                        <a:rPr lang="en-US" sz="2400" dirty="0"/>
                        <a:t>They</a:t>
                      </a:r>
                    </a:p>
                  </a:txBody>
                  <a:tcPr/>
                </a:tc>
                <a:tc vMerge="1">
                  <a:txBody>
                    <a:bodyPr/>
                    <a:lstStyle/>
                    <a:p>
                      <a:pPr algn="ctr"/>
                      <a:endParaRPr lang="en-US" sz="2400" dirty="0">
                        <a:solidFill>
                          <a:srgbClr val="FF0000"/>
                        </a:solidFill>
                      </a:endParaRPr>
                    </a:p>
                  </a:txBody>
                  <a:tcPr anchor="ctr"/>
                </a:tc>
                <a:tc vMerge="1">
                  <a:txBody>
                    <a:bodyPr/>
                    <a:lstStyle/>
                    <a:p>
                      <a:endParaRPr lang="en-US"/>
                    </a:p>
                  </a:txBody>
                  <a:tcPr/>
                </a:tc>
                <a:tc vMerge="1">
                  <a:txBody>
                    <a:bodyPr/>
                    <a:lstStyle/>
                    <a:p>
                      <a:endParaRPr lang="en-US" dirty="0"/>
                    </a:p>
                  </a:txBody>
                  <a:tcPr/>
                </a:tc>
                <a:extLst>
                  <a:ext uri="{0D108BD9-81ED-4DB2-BD59-A6C34878D82A}">
                    <a16:rowId xmlns:a16="http://schemas.microsoft.com/office/drawing/2014/main" val="10006"/>
                  </a:ext>
                </a:extLst>
              </a:tr>
            </a:tbl>
          </a:graphicData>
        </a:graphic>
      </p:graphicFrame>
      <p:sp>
        <p:nvSpPr>
          <p:cNvPr id="8" name="مربع نص 7"/>
          <p:cNvSpPr txBox="1"/>
          <p:nvPr/>
        </p:nvSpPr>
        <p:spPr>
          <a:xfrm>
            <a:off x="1066800" y="4267201"/>
            <a:ext cx="7239000" cy="461665"/>
          </a:xfrm>
          <a:prstGeom prst="rect">
            <a:avLst/>
          </a:prstGeom>
          <a:noFill/>
        </p:spPr>
        <p:txBody>
          <a:bodyPr wrap="square" rtlCol="0">
            <a:spAutoFit/>
          </a:bodyPr>
          <a:lstStyle/>
          <a:p>
            <a:r>
              <a:rPr lang="en-US" sz="2400" dirty="0"/>
              <a:t>Key words:</a:t>
            </a:r>
          </a:p>
        </p:txBody>
      </p:sp>
      <p:sp>
        <p:nvSpPr>
          <p:cNvPr id="9" name="مربع نص 8"/>
          <p:cNvSpPr txBox="1"/>
          <p:nvPr/>
        </p:nvSpPr>
        <p:spPr>
          <a:xfrm>
            <a:off x="1143000" y="4953000"/>
            <a:ext cx="7239000" cy="1107996"/>
          </a:xfrm>
          <a:prstGeom prst="rect">
            <a:avLst/>
          </a:prstGeom>
          <a:noFill/>
        </p:spPr>
        <p:txBody>
          <a:bodyPr wrap="square" rtlCol="0">
            <a:spAutoFit/>
          </a:bodyPr>
          <a:lstStyle/>
          <a:p>
            <a:r>
              <a:rPr lang="en-US" sz="2400" dirty="0"/>
              <a:t>At a specific time:</a:t>
            </a:r>
          </a:p>
          <a:p>
            <a:r>
              <a:rPr lang="en-US" sz="2400" dirty="0"/>
              <a:t>Last [Monday] – in [1999] – </a:t>
            </a:r>
            <a:r>
              <a:rPr lang="en-US" sz="2400"/>
              <a:t>yesterday – </a:t>
            </a:r>
            <a:r>
              <a:rPr lang="en-US" sz="2400" dirty="0"/>
              <a:t>in the past   </a:t>
            </a:r>
          </a:p>
          <a:p>
            <a:endParaRPr lang="en-US" dirty="0"/>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79</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4038600" cy="584775"/>
          </a:xfrm>
          <a:prstGeom prst="rect">
            <a:avLst/>
          </a:prstGeom>
          <a:noFill/>
        </p:spPr>
        <p:txBody>
          <a:bodyPr wrap="square" rtlCol="0">
            <a:spAutoFit/>
          </a:bodyPr>
          <a:lstStyle/>
          <a:p>
            <a:r>
              <a:rPr lang="en-US" sz="3200" dirty="0">
                <a:solidFill>
                  <a:srgbClr val="FF0000"/>
                </a:solidFill>
              </a:rPr>
              <a:t>b. Past continuous</a:t>
            </a:r>
          </a:p>
        </p:txBody>
      </p:sp>
      <p:sp>
        <p:nvSpPr>
          <p:cNvPr id="9" name="مربع نص 8"/>
          <p:cNvSpPr txBox="1"/>
          <p:nvPr/>
        </p:nvSpPr>
        <p:spPr>
          <a:xfrm>
            <a:off x="1143000" y="838200"/>
            <a:ext cx="3581400" cy="369332"/>
          </a:xfrm>
          <a:prstGeom prst="rect">
            <a:avLst/>
          </a:prstGeom>
          <a:noFill/>
        </p:spPr>
        <p:txBody>
          <a:bodyPr wrap="square" rtlCol="0">
            <a:spAutoFit/>
          </a:bodyPr>
          <a:lstStyle/>
          <a:p>
            <a:r>
              <a:rPr lang="en-US" dirty="0"/>
              <a:t>We use the past continuous in:</a:t>
            </a:r>
          </a:p>
        </p:txBody>
      </p:sp>
      <p:sp>
        <p:nvSpPr>
          <p:cNvPr id="10" name="مستطيل مستدير الزوايا 9"/>
          <p:cNvSpPr/>
          <p:nvPr/>
        </p:nvSpPr>
        <p:spPr>
          <a:xfrm>
            <a:off x="1143000" y="13716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1. She </a:t>
            </a:r>
            <a:r>
              <a:rPr lang="en-US" sz="2400" dirty="0">
                <a:solidFill>
                  <a:srgbClr val="FF0000"/>
                </a:solidFill>
              </a:rPr>
              <a:t>was studying </a:t>
            </a:r>
            <a:r>
              <a:rPr lang="en-US" sz="2400" dirty="0"/>
              <a:t>for the exam when I </a:t>
            </a:r>
            <a:r>
              <a:rPr lang="en-US" sz="2400" dirty="0">
                <a:solidFill>
                  <a:srgbClr val="00B050"/>
                </a:solidFill>
              </a:rPr>
              <a:t>phon</a:t>
            </a:r>
            <a:r>
              <a:rPr lang="en-US" sz="2400" dirty="0">
                <a:solidFill>
                  <a:srgbClr val="0070C0"/>
                </a:solidFill>
              </a:rPr>
              <a:t>ed</a:t>
            </a:r>
            <a:r>
              <a:rPr lang="en-US" sz="2400" dirty="0"/>
              <a:t> her.</a:t>
            </a:r>
          </a:p>
        </p:txBody>
      </p:sp>
      <p:grpSp>
        <p:nvGrpSpPr>
          <p:cNvPr id="15" name="مجموعة 14"/>
          <p:cNvGrpSpPr/>
          <p:nvPr/>
        </p:nvGrpSpPr>
        <p:grpSpPr>
          <a:xfrm>
            <a:off x="1371600" y="3124200"/>
            <a:ext cx="7391400" cy="722531"/>
            <a:chOff x="1371600" y="4495800"/>
            <a:chExt cx="7391400" cy="722531"/>
          </a:xfrm>
        </p:grpSpPr>
        <p:cxnSp>
          <p:nvCxnSpPr>
            <p:cNvPr id="13" name="رابط كسهم مستقيم 12"/>
            <p:cNvCxnSpPr/>
            <p:nvPr/>
          </p:nvCxnSpPr>
          <p:spPr>
            <a:xfrm>
              <a:off x="1371600" y="4495800"/>
              <a:ext cx="6781800" cy="1588"/>
            </a:xfrm>
            <a:prstGeom prst="straightConnector1">
              <a:avLst/>
            </a:prstGeom>
            <a:ln>
              <a:tailEnd type="arrow"/>
            </a:ln>
            <a:effectLst>
              <a:glow rad="139700">
                <a:schemeClr val="accent6">
                  <a:satMod val="175000"/>
                  <a:alpha val="40000"/>
                </a:schemeClr>
              </a:glow>
              <a:outerShdw blurRad="40000" dist="23000" dir="5400000" rotWithShape="0">
                <a:srgbClr val="000000">
                  <a:alpha val="35000"/>
                </a:srgbClr>
              </a:outerShdw>
            </a:effectLst>
          </p:spPr>
          <p:style>
            <a:lnRef idx="3">
              <a:schemeClr val="accent6"/>
            </a:lnRef>
            <a:fillRef idx="0">
              <a:schemeClr val="accent6"/>
            </a:fillRef>
            <a:effectRef idx="2">
              <a:schemeClr val="accent6"/>
            </a:effectRef>
            <a:fontRef idx="minor">
              <a:schemeClr val="tx1"/>
            </a:fontRef>
          </p:style>
        </p:cxnSp>
        <p:sp>
          <p:nvSpPr>
            <p:cNvPr id="14" name="مربع نص 13"/>
            <p:cNvSpPr txBox="1"/>
            <p:nvPr/>
          </p:nvSpPr>
          <p:spPr>
            <a:xfrm>
              <a:off x="6172200" y="4572000"/>
              <a:ext cx="2590800" cy="646331"/>
            </a:xfrm>
            <a:prstGeom prst="rect">
              <a:avLst/>
            </a:prstGeom>
            <a:noFill/>
          </p:spPr>
          <p:txBody>
            <a:bodyPr wrap="square" rtlCol="0">
              <a:spAutoFit/>
            </a:bodyPr>
            <a:lstStyle/>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6">
                        <a:satMod val="175000"/>
                        <a:alpha val="40000"/>
                      </a:schemeClr>
                    </a:glow>
                    <a:innerShdw blurRad="69850" dist="43180" dir="5400000">
                      <a:srgbClr val="000000">
                        <a:alpha val="65000"/>
                      </a:srgbClr>
                    </a:innerShdw>
                  </a:effectLst>
                </a:rPr>
                <a:t>Continuous action</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6">
                        <a:satMod val="175000"/>
                        <a:alpha val="40000"/>
                      </a:schemeClr>
                    </a:glow>
                    <a:innerShdw blurRad="69850" dist="43180" dir="5400000">
                      <a:srgbClr val="000000">
                        <a:alpha val="65000"/>
                      </a:srgbClr>
                    </a:innerShdw>
                  </a:effectLst>
                </a:rPr>
                <a:t>was studying</a:t>
              </a:r>
            </a:p>
          </p:txBody>
        </p:sp>
      </p:grpSp>
      <p:grpSp>
        <p:nvGrpSpPr>
          <p:cNvPr id="23" name="مجموعة 22"/>
          <p:cNvGrpSpPr/>
          <p:nvPr/>
        </p:nvGrpSpPr>
        <p:grpSpPr>
          <a:xfrm>
            <a:off x="3200400" y="2362200"/>
            <a:ext cx="2438400" cy="763588"/>
            <a:chOff x="3352800" y="3581400"/>
            <a:chExt cx="2438400" cy="763588"/>
          </a:xfrm>
        </p:grpSpPr>
        <p:cxnSp>
          <p:nvCxnSpPr>
            <p:cNvPr id="19" name="رابط كسهم مستقيم 18"/>
            <p:cNvCxnSpPr/>
            <p:nvPr/>
          </p:nvCxnSpPr>
          <p:spPr>
            <a:xfrm>
              <a:off x="3429000" y="4343400"/>
              <a:ext cx="1447800" cy="1588"/>
            </a:xfrm>
            <a:prstGeom prst="straightConnector1">
              <a:avLst/>
            </a:prstGeom>
            <a:ln>
              <a:tailEnd type="arrow"/>
            </a:ln>
            <a:effectLst>
              <a:glow rad="101600">
                <a:schemeClr val="accent3">
                  <a:satMod val="175000"/>
                  <a:alpha val="40000"/>
                </a:schemeClr>
              </a:glow>
              <a:outerShdw blurRad="40000" dist="23000" dir="5400000" rotWithShape="0">
                <a:srgbClr val="000000">
                  <a:alpha val="35000"/>
                </a:srgbClr>
              </a:outerShdw>
            </a:effectLst>
          </p:spPr>
          <p:style>
            <a:lnRef idx="3">
              <a:schemeClr val="accent3"/>
            </a:lnRef>
            <a:fillRef idx="0">
              <a:schemeClr val="accent3"/>
            </a:fillRef>
            <a:effectRef idx="2">
              <a:schemeClr val="accent3"/>
            </a:effectRef>
            <a:fontRef idx="minor">
              <a:schemeClr val="tx1"/>
            </a:fontRef>
          </p:style>
        </p:cxnSp>
        <p:sp>
          <p:nvSpPr>
            <p:cNvPr id="20" name="مربع نص 19"/>
            <p:cNvSpPr txBox="1"/>
            <p:nvPr/>
          </p:nvSpPr>
          <p:spPr>
            <a:xfrm>
              <a:off x="3352800" y="3581400"/>
              <a:ext cx="2438400" cy="646331"/>
            </a:xfrm>
            <a:prstGeom prst="rect">
              <a:avLst/>
            </a:prstGeom>
            <a:noFill/>
          </p:spPr>
          <p:txBody>
            <a:bodyPr wrap="square" rtlCol="0">
              <a:spAutoFit/>
            </a:bodyPr>
            <a:lstStyle/>
            <a:p>
              <a:r>
                <a:rPr lang="en-US" dirty="0">
                  <a:solidFill>
                    <a:srgbClr val="00B050"/>
                  </a:solidFill>
                  <a:effectLst>
                    <a:glow rad="228600">
                      <a:schemeClr val="accent3">
                        <a:satMod val="175000"/>
                        <a:alpha val="40000"/>
                      </a:schemeClr>
                    </a:glow>
                  </a:effectLst>
                </a:rPr>
                <a:t>Short/ simple action</a:t>
              </a:r>
            </a:p>
            <a:p>
              <a:r>
                <a:rPr lang="en-US" dirty="0">
                  <a:solidFill>
                    <a:srgbClr val="00B050"/>
                  </a:solidFill>
                  <a:effectLst>
                    <a:glow rad="228600">
                      <a:schemeClr val="accent3">
                        <a:satMod val="175000"/>
                        <a:alpha val="40000"/>
                      </a:schemeClr>
                    </a:glow>
                  </a:effectLst>
                </a:rPr>
                <a:t>phoned</a:t>
              </a:r>
            </a:p>
          </p:txBody>
        </p:sp>
      </p:grpSp>
      <p:sp>
        <p:nvSpPr>
          <p:cNvPr id="16" name="مستطيل مستدير الزوايا 15"/>
          <p:cNvSpPr/>
          <p:nvPr/>
        </p:nvSpPr>
        <p:spPr>
          <a:xfrm>
            <a:off x="990600" y="39624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She </a:t>
            </a:r>
            <a:r>
              <a:rPr lang="en-US" sz="2400" dirty="0">
                <a:solidFill>
                  <a:srgbClr val="FF0000"/>
                </a:solidFill>
              </a:rPr>
              <a:t>was studying </a:t>
            </a:r>
            <a:r>
              <a:rPr lang="en-US" sz="2400" dirty="0"/>
              <a:t>for the exam when I </a:t>
            </a:r>
            <a:r>
              <a:rPr lang="en-US" sz="2400" dirty="0">
                <a:solidFill>
                  <a:srgbClr val="00B050"/>
                </a:solidFill>
              </a:rPr>
              <a:t>phon</a:t>
            </a:r>
            <a:r>
              <a:rPr lang="en-US" sz="2400" dirty="0">
                <a:solidFill>
                  <a:srgbClr val="0070C0"/>
                </a:solidFill>
              </a:rPr>
              <a:t>ed</a:t>
            </a:r>
            <a:r>
              <a:rPr lang="en-US" sz="2400" dirty="0"/>
              <a:t> her.</a:t>
            </a:r>
          </a:p>
        </p:txBody>
      </p:sp>
      <p:sp>
        <p:nvSpPr>
          <p:cNvPr id="17" name="سهم إلى اليمين 16"/>
          <p:cNvSpPr/>
          <p:nvPr/>
        </p:nvSpPr>
        <p:spPr>
          <a:xfrm>
            <a:off x="721022" y="4394419"/>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Negative</a:t>
            </a:r>
          </a:p>
        </p:txBody>
      </p:sp>
      <p:sp>
        <p:nvSpPr>
          <p:cNvPr id="18" name="سهم إلى اليمين 17"/>
          <p:cNvSpPr/>
          <p:nvPr/>
        </p:nvSpPr>
        <p:spPr>
          <a:xfrm>
            <a:off x="838200" y="5410200"/>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Question</a:t>
            </a:r>
          </a:p>
        </p:txBody>
      </p:sp>
      <p:sp>
        <p:nvSpPr>
          <p:cNvPr id="21" name="مستطيل مستدير الزوايا 20"/>
          <p:cNvSpPr/>
          <p:nvPr/>
        </p:nvSpPr>
        <p:spPr>
          <a:xfrm>
            <a:off x="762000" y="48006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She </a:t>
            </a:r>
            <a:r>
              <a:rPr lang="en-US" sz="2400" dirty="0">
                <a:solidFill>
                  <a:srgbClr val="FF0000"/>
                </a:solidFill>
              </a:rPr>
              <a:t>wasn’t studying </a:t>
            </a:r>
            <a:r>
              <a:rPr lang="en-US" sz="2400" dirty="0"/>
              <a:t>for the exam when I </a:t>
            </a:r>
            <a:r>
              <a:rPr lang="en-US" sz="2400" dirty="0">
                <a:solidFill>
                  <a:srgbClr val="00B050"/>
                </a:solidFill>
              </a:rPr>
              <a:t>phon</a:t>
            </a:r>
            <a:r>
              <a:rPr lang="en-US" sz="2400" dirty="0">
                <a:solidFill>
                  <a:srgbClr val="0070C0"/>
                </a:solidFill>
              </a:rPr>
              <a:t>ed</a:t>
            </a:r>
            <a:r>
              <a:rPr lang="en-US" sz="2400" dirty="0"/>
              <a:t> her.</a:t>
            </a:r>
          </a:p>
        </p:txBody>
      </p:sp>
      <p:sp>
        <p:nvSpPr>
          <p:cNvPr id="22" name="مستطيل مستدير الزوايا 21"/>
          <p:cNvSpPr/>
          <p:nvPr/>
        </p:nvSpPr>
        <p:spPr>
          <a:xfrm>
            <a:off x="990600" y="57912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a:t>
            </a:r>
            <a:r>
              <a:rPr lang="en-US" sz="2400" dirty="0">
                <a:solidFill>
                  <a:srgbClr val="FF0000"/>
                </a:solidFill>
              </a:rPr>
              <a:t>Was </a:t>
            </a:r>
            <a:r>
              <a:rPr lang="en-US" sz="2400" dirty="0"/>
              <a:t>she </a:t>
            </a:r>
            <a:r>
              <a:rPr lang="en-US" sz="2400" dirty="0">
                <a:solidFill>
                  <a:srgbClr val="FF0000"/>
                </a:solidFill>
              </a:rPr>
              <a:t>studying </a:t>
            </a:r>
            <a:r>
              <a:rPr lang="en-US" sz="2400" dirty="0"/>
              <a:t>for the exam when I </a:t>
            </a:r>
            <a:r>
              <a:rPr lang="en-US" sz="2400" dirty="0">
                <a:solidFill>
                  <a:srgbClr val="00B050"/>
                </a:solidFill>
              </a:rPr>
              <a:t>phon</a:t>
            </a:r>
            <a:r>
              <a:rPr lang="en-US" sz="2400" dirty="0">
                <a:solidFill>
                  <a:srgbClr val="0070C0"/>
                </a:solidFill>
              </a:rPr>
              <a:t>ed</a:t>
            </a:r>
            <a:r>
              <a:rPr lang="en-US" sz="2400" dirty="0"/>
              <a:t> her?</a:t>
            </a:r>
          </a:p>
        </p:txBody>
      </p:sp>
      <p:sp>
        <p:nvSpPr>
          <p:cNvPr id="24" name="مستطيل مستدير الزوايا 23">
            <a:hlinkClick r:id="rId3"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to="" calcmode="lin" valueType="num">
                                      <p:cBhvr>
                                        <p:cTn id="12" dur="1" fill="hold"/>
                                        <p:tgtEl>
                                          <p:spTgt spid="15"/>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 to="" calcmode="lin" valueType="num">
                                      <p:cBhvr>
                                        <p:cTn id="17" dur="1" fill="hold"/>
                                        <p:tgtEl>
                                          <p:spTgt spid="23"/>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 to="" calcmode="lin" valueType="num">
                                      <p:cBhvr>
                                        <p:cTn id="22" dur="1" fill="hold"/>
                                        <p:tgtEl>
                                          <p:spTgt spid="16"/>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to="" calcmode="lin" valueType="num">
                                      <p:cBhvr>
                                        <p:cTn id="27" dur="1" fill="hold"/>
                                        <p:tgtEl>
                                          <p:spTgt spid="17"/>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 to="" calcmode="lin" valueType="num">
                                      <p:cBhvr>
                                        <p:cTn id="32" dur="1" fill="hold"/>
                                        <p:tgtEl>
                                          <p:spTgt spid="21"/>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to="" calcmode="lin" valueType="num">
                                      <p:cBhvr>
                                        <p:cTn id="37" dur="1" fill="hold"/>
                                        <p:tgtEl>
                                          <p:spTgt spid="18"/>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 to="" calcmode="lin" valueType="num">
                                      <p:cBhvr>
                                        <p:cTn id="42" dur="1" fill="hold"/>
                                        <p:tgtEl>
                                          <p:spTgt spid="2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7" grpId="0" animBg="1"/>
      <p:bldP spid="18" grpId="0" animBg="1"/>
      <p:bldP spid="21" grpId="0" animBg="1"/>
      <p:bldP spid="2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80</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3886200" cy="584775"/>
          </a:xfrm>
          <a:prstGeom prst="rect">
            <a:avLst/>
          </a:prstGeom>
          <a:noFill/>
        </p:spPr>
        <p:txBody>
          <a:bodyPr wrap="square" rtlCol="0">
            <a:spAutoFit/>
          </a:bodyPr>
          <a:lstStyle/>
          <a:p>
            <a:r>
              <a:rPr lang="en-US" sz="3200" dirty="0">
                <a:solidFill>
                  <a:srgbClr val="FF0000"/>
                </a:solidFill>
              </a:rPr>
              <a:t>c. Present perfect</a:t>
            </a:r>
          </a:p>
        </p:txBody>
      </p:sp>
      <p:graphicFrame>
        <p:nvGraphicFramePr>
          <p:cNvPr id="7" name="جدول 6"/>
          <p:cNvGraphicFramePr>
            <a:graphicFrameLocks noGrp="1"/>
          </p:cNvGraphicFramePr>
          <p:nvPr/>
        </p:nvGraphicFramePr>
        <p:xfrm>
          <a:off x="2057400" y="762000"/>
          <a:ext cx="5943601" cy="3200400"/>
        </p:xfrm>
        <a:graphic>
          <a:graphicData uri="http://schemas.openxmlformats.org/drawingml/2006/table">
            <a:tbl>
              <a:tblPr firstRow="1" bandRow="1">
                <a:tableStyleId>{E8B1032C-EA38-4F05-BA0D-38AFFFC7BED3}</a:tableStyleId>
              </a:tblPr>
              <a:tblGrid>
                <a:gridCol w="1273628">
                  <a:extLst>
                    <a:ext uri="{9D8B030D-6E8A-4147-A177-3AD203B41FA5}">
                      <a16:colId xmlns:a16="http://schemas.microsoft.com/office/drawing/2014/main" val="20000"/>
                    </a:ext>
                  </a:extLst>
                </a:gridCol>
                <a:gridCol w="1379763">
                  <a:extLst>
                    <a:ext uri="{9D8B030D-6E8A-4147-A177-3AD203B41FA5}">
                      <a16:colId xmlns:a16="http://schemas.microsoft.com/office/drawing/2014/main" val="20001"/>
                    </a:ext>
                  </a:extLst>
                </a:gridCol>
                <a:gridCol w="1645105">
                  <a:extLst>
                    <a:ext uri="{9D8B030D-6E8A-4147-A177-3AD203B41FA5}">
                      <a16:colId xmlns:a16="http://schemas.microsoft.com/office/drawing/2014/main" val="20002"/>
                    </a:ext>
                  </a:extLst>
                </a:gridCol>
                <a:gridCol w="1645105">
                  <a:extLst>
                    <a:ext uri="{9D8B030D-6E8A-4147-A177-3AD203B41FA5}">
                      <a16:colId xmlns:a16="http://schemas.microsoft.com/office/drawing/2014/main" val="20003"/>
                    </a:ext>
                  </a:extLst>
                </a:gridCol>
              </a:tblGrid>
              <a:tr h="370840">
                <a:tc>
                  <a:txBody>
                    <a:bodyPr/>
                    <a:lstStyle/>
                    <a:p>
                      <a:pPr algn="ctr"/>
                      <a:r>
                        <a:rPr lang="en-US" sz="2400" dirty="0">
                          <a:solidFill>
                            <a:srgbClr val="0070C0"/>
                          </a:solidFill>
                        </a:rPr>
                        <a:t>He</a:t>
                      </a:r>
                    </a:p>
                  </a:txBody>
                  <a:tcPr/>
                </a:tc>
                <a:tc rowSpan="3">
                  <a:txBody>
                    <a:bodyPr/>
                    <a:lstStyle/>
                    <a:p>
                      <a:pPr algn="ctr"/>
                      <a:r>
                        <a:rPr lang="en-US" sz="2400" dirty="0">
                          <a:solidFill>
                            <a:srgbClr val="0070C0"/>
                          </a:solidFill>
                        </a:rPr>
                        <a:t>has</a:t>
                      </a:r>
                    </a:p>
                  </a:txBody>
                  <a:tcPr anchor="ctr"/>
                </a:tc>
                <a:tc rowSpan="7">
                  <a:txBody>
                    <a:bodyPr/>
                    <a:lstStyle/>
                    <a:p>
                      <a:pPr algn="ctr"/>
                      <a:r>
                        <a:rPr lang="en-US" sz="2400" dirty="0"/>
                        <a:t>written</a:t>
                      </a:r>
                      <a:endParaRPr lang="en-US" sz="2400" dirty="0">
                        <a:solidFill>
                          <a:srgbClr val="FF0000"/>
                        </a:solidFill>
                      </a:endParaRPr>
                    </a:p>
                  </a:txBody>
                  <a:tcPr anchor="ctr"/>
                </a:tc>
                <a:tc rowSpan="7">
                  <a:txBody>
                    <a:bodyPr/>
                    <a:lstStyle/>
                    <a:p>
                      <a:pPr algn="ctr"/>
                      <a:r>
                        <a:rPr lang="en-US" sz="2400" dirty="0"/>
                        <a:t>the lesson.</a:t>
                      </a:r>
                    </a:p>
                  </a:txBody>
                  <a:tcPr anchor="ctr"/>
                </a:tc>
                <a:extLst>
                  <a:ext uri="{0D108BD9-81ED-4DB2-BD59-A6C34878D82A}">
                    <a16:rowId xmlns:a16="http://schemas.microsoft.com/office/drawing/2014/main" val="10000"/>
                  </a:ext>
                </a:extLst>
              </a:tr>
              <a:tr h="370840">
                <a:tc>
                  <a:txBody>
                    <a:bodyPr/>
                    <a:lstStyle/>
                    <a:p>
                      <a:pPr algn="ctr"/>
                      <a:r>
                        <a:rPr lang="en-US" sz="2400" dirty="0">
                          <a:solidFill>
                            <a:srgbClr val="0070C0"/>
                          </a:solidFill>
                        </a:rPr>
                        <a:t>She</a:t>
                      </a:r>
                    </a:p>
                  </a:txBody>
                  <a:tcPr/>
                </a:tc>
                <a:tc vMerge="1">
                  <a:txBody>
                    <a:bodyPr/>
                    <a:lstStyle/>
                    <a:p>
                      <a:endParaRPr lang="en-US" dirty="0"/>
                    </a:p>
                  </a:txBody>
                  <a:tcPr/>
                </a:tc>
                <a:tc vMerge="1">
                  <a:txBody>
                    <a:bodyPr/>
                    <a:lstStyle/>
                    <a:p>
                      <a:pPr algn="ctr"/>
                      <a:endParaRPr lang="en-US" sz="2400" dirty="0"/>
                    </a:p>
                  </a:txBody>
                  <a:tcPr anchor="ctr"/>
                </a:tc>
                <a:tc vMerge="1">
                  <a:txBody>
                    <a:bodyPr/>
                    <a:lstStyle/>
                    <a:p>
                      <a:endParaRPr lang="en-US"/>
                    </a:p>
                  </a:txBody>
                  <a:tcPr/>
                </a:tc>
                <a:extLst>
                  <a:ext uri="{0D108BD9-81ED-4DB2-BD59-A6C34878D82A}">
                    <a16:rowId xmlns:a16="http://schemas.microsoft.com/office/drawing/2014/main" val="10001"/>
                  </a:ext>
                </a:extLst>
              </a:tr>
              <a:tr h="370840">
                <a:tc>
                  <a:txBody>
                    <a:bodyPr/>
                    <a:lstStyle/>
                    <a:p>
                      <a:pPr algn="ctr"/>
                      <a:r>
                        <a:rPr lang="en-US" sz="2400" dirty="0">
                          <a:solidFill>
                            <a:srgbClr val="0070C0"/>
                          </a:solidFill>
                        </a:rPr>
                        <a:t>It</a:t>
                      </a:r>
                    </a:p>
                  </a:txBody>
                  <a:tcPr/>
                </a:tc>
                <a:tc vMerge="1">
                  <a:txBody>
                    <a:bodyPr/>
                    <a:lstStyle/>
                    <a:p>
                      <a:endParaRPr lang="en-US" dirty="0"/>
                    </a:p>
                  </a:txBody>
                  <a:tcP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2"/>
                  </a:ext>
                </a:extLst>
              </a:tr>
              <a:tr h="370840">
                <a:tc>
                  <a:txBody>
                    <a:bodyPr/>
                    <a:lstStyle/>
                    <a:p>
                      <a:pPr algn="ctr"/>
                      <a:r>
                        <a:rPr lang="en-US" sz="2400" dirty="0">
                          <a:solidFill>
                            <a:srgbClr val="FF0000"/>
                          </a:solidFill>
                        </a:rPr>
                        <a:t>I</a:t>
                      </a:r>
                    </a:p>
                  </a:txBody>
                  <a:tcPr/>
                </a:tc>
                <a:tc rowSpan="4">
                  <a:txBody>
                    <a:bodyPr/>
                    <a:lstStyle/>
                    <a:p>
                      <a:pPr algn="ctr"/>
                      <a:r>
                        <a:rPr lang="en-US" sz="2400" dirty="0">
                          <a:solidFill>
                            <a:srgbClr val="FF0000"/>
                          </a:solidFill>
                        </a:rPr>
                        <a:t>have</a:t>
                      </a:r>
                    </a:p>
                  </a:txBody>
                  <a:tcPr anchor="ct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3"/>
                  </a:ext>
                </a:extLst>
              </a:tr>
              <a:tr h="370840">
                <a:tc>
                  <a:txBody>
                    <a:bodyPr/>
                    <a:lstStyle/>
                    <a:p>
                      <a:pPr algn="ctr"/>
                      <a:r>
                        <a:rPr lang="en-US" sz="2400" dirty="0"/>
                        <a:t>You</a:t>
                      </a:r>
                    </a:p>
                  </a:txBody>
                  <a:tcPr/>
                </a:tc>
                <a:tc vMerge="1">
                  <a:txBody>
                    <a:bodyPr/>
                    <a:lstStyle/>
                    <a:p>
                      <a:pPr algn="ctr"/>
                      <a:endParaRPr lang="en-US" sz="2400" dirty="0"/>
                    </a:p>
                  </a:txBody>
                  <a:tcPr anchor="ct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4"/>
                  </a:ext>
                </a:extLst>
              </a:tr>
              <a:tr h="370840">
                <a:tc>
                  <a:txBody>
                    <a:bodyPr/>
                    <a:lstStyle/>
                    <a:p>
                      <a:pPr algn="ctr"/>
                      <a:r>
                        <a:rPr lang="en-US" sz="2400" dirty="0"/>
                        <a:t>We</a:t>
                      </a:r>
                    </a:p>
                  </a:txBody>
                  <a:tcPr/>
                </a:tc>
                <a:tc vMerge="1">
                  <a:txBody>
                    <a:bodyPr/>
                    <a:lstStyle/>
                    <a:p>
                      <a:pPr algn="ctr"/>
                      <a:endParaRPr lang="en-US" sz="2400" dirty="0"/>
                    </a:p>
                  </a:txBody>
                  <a:tcPr anchor="ct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5"/>
                  </a:ext>
                </a:extLst>
              </a:tr>
              <a:tr h="370840">
                <a:tc>
                  <a:txBody>
                    <a:bodyPr/>
                    <a:lstStyle/>
                    <a:p>
                      <a:pPr algn="ctr"/>
                      <a:r>
                        <a:rPr lang="en-US" sz="2400" dirty="0"/>
                        <a:t>They</a:t>
                      </a:r>
                    </a:p>
                  </a:txBody>
                  <a:tcPr/>
                </a:tc>
                <a:tc vMerge="1">
                  <a:txBody>
                    <a:bodyPr/>
                    <a:lstStyle/>
                    <a:p>
                      <a:pPr algn="ctr"/>
                      <a:endParaRPr lang="en-US" sz="2400" dirty="0"/>
                    </a:p>
                  </a:txBody>
                  <a:tcPr anchor="ct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6"/>
                  </a:ext>
                </a:extLst>
              </a:tr>
            </a:tbl>
          </a:graphicData>
        </a:graphic>
      </p:graphicFrame>
      <p:sp>
        <p:nvSpPr>
          <p:cNvPr id="8" name="مربع نص 7"/>
          <p:cNvSpPr txBox="1"/>
          <p:nvPr/>
        </p:nvSpPr>
        <p:spPr>
          <a:xfrm>
            <a:off x="1066800" y="4267201"/>
            <a:ext cx="7239000" cy="461665"/>
          </a:xfrm>
          <a:prstGeom prst="rect">
            <a:avLst/>
          </a:prstGeom>
          <a:noFill/>
        </p:spPr>
        <p:txBody>
          <a:bodyPr wrap="square" rtlCol="0">
            <a:spAutoFit/>
          </a:bodyPr>
          <a:lstStyle/>
          <a:p>
            <a:r>
              <a:rPr lang="en-US" sz="2400" dirty="0"/>
              <a:t>Key words:</a:t>
            </a:r>
          </a:p>
        </p:txBody>
      </p:sp>
      <p:sp>
        <p:nvSpPr>
          <p:cNvPr id="9" name="مربع نص 8"/>
          <p:cNvSpPr txBox="1"/>
          <p:nvPr/>
        </p:nvSpPr>
        <p:spPr>
          <a:xfrm>
            <a:off x="1143000" y="4953000"/>
            <a:ext cx="6858000" cy="1107996"/>
          </a:xfrm>
          <a:prstGeom prst="rect">
            <a:avLst/>
          </a:prstGeom>
          <a:noFill/>
        </p:spPr>
        <p:txBody>
          <a:bodyPr wrap="square" rtlCol="0">
            <a:spAutoFit/>
          </a:bodyPr>
          <a:lstStyle/>
          <a:p>
            <a:r>
              <a:rPr lang="en-US" sz="2400" dirty="0"/>
              <a:t>Just – already – recently – lately – ever – never – yet – for – since  </a:t>
            </a:r>
          </a:p>
          <a:p>
            <a:endParaRPr lang="en-US" dirty="0"/>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81</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4038600" cy="584775"/>
          </a:xfrm>
          <a:prstGeom prst="rect">
            <a:avLst/>
          </a:prstGeom>
          <a:noFill/>
        </p:spPr>
        <p:txBody>
          <a:bodyPr wrap="square" rtlCol="0">
            <a:spAutoFit/>
          </a:bodyPr>
          <a:lstStyle/>
          <a:p>
            <a:r>
              <a:rPr lang="en-US" sz="3200" dirty="0">
                <a:solidFill>
                  <a:srgbClr val="FF0000"/>
                </a:solidFill>
              </a:rPr>
              <a:t>c. Present perfect</a:t>
            </a:r>
          </a:p>
        </p:txBody>
      </p:sp>
      <p:sp>
        <p:nvSpPr>
          <p:cNvPr id="9" name="مربع نص 8"/>
          <p:cNvSpPr txBox="1"/>
          <p:nvPr/>
        </p:nvSpPr>
        <p:spPr>
          <a:xfrm>
            <a:off x="1143000" y="838200"/>
            <a:ext cx="3581400" cy="369332"/>
          </a:xfrm>
          <a:prstGeom prst="rect">
            <a:avLst/>
          </a:prstGeom>
          <a:noFill/>
        </p:spPr>
        <p:txBody>
          <a:bodyPr wrap="square" rtlCol="0">
            <a:spAutoFit/>
          </a:bodyPr>
          <a:lstStyle/>
          <a:p>
            <a:r>
              <a:rPr lang="en-US" dirty="0"/>
              <a:t>We use the present perfect in:</a:t>
            </a:r>
          </a:p>
        </p:txBody>
      </p:sp>
      <p:sp>
        <p:nvSpPr>
          <p:cNvPr id="10" name="مستطيل مستدير الزوايا 9"/>
          <p:cNvSpPr/>
          <p:nvPr/>
        </p:nvSpPr>
        <p:spPr>
          <a:xfrm>
            <a:off x="1143000" y="13716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1. She </a:t>
            </a:r>
            <a:r>
              <a:rPr lang="en-US" sz="2400" dirty="0">
                <a:solidFill>
                  <a:srgbClr val="FF0000"/>
                </a:solidFill>
              </a:rPr>
              <a:t>has just finished </a:t>
            </a:r>
            <a:r>
              <a:rPr lang="en-US" sz="2400" dirty="0"/>
              <a:t>her work.</a:t>
            </a:r>
          </a:p>
        </p:txBody>
      </p:sp>
      <p:grpSp>
        <p:nvGrpSpPr>
          <p:cNvPr id="2" name="مجموعة 14"/>
          <p:cNvGrpSpPr/>
          <p:nvPr/>
        </p:nvGrpSpPr>
        <p:grpSpPr>
          <a:xfrm>
            <a:off x="1295400" y="3200400"/>
            <a:ext cx="6705600" cy="722531"/>
            <a:chOff x="1371600" y="4495800"/>
            <a:chExt cx="7391400" cy="722531"/>
          </a:xfrm>
        </p:grpSpPr>
        <p:cxnSp>
          <p:nvCxnSpPr>
            <p:cNvPr id="13" name="رابط كسهم مستقيم 12"/>
            <p:cNvCxnSpPr/>
            <p:nvPr/>
          </p:nvCxnSpPr>
          <p:spPr>
            <a:xfrm>
              <a:off x="1371600" y="4495800"/>
              <a:ext cx="6781800" cy="1588"/>
            </a:xfrm>
            <a:prstGeom prst="straightConnector1">
              <a:avLst/>
            </a:prstGeom>
            <a:ln>
              <a:tailEnd type="arrow"/>
            </a:ln>
            <a:effectLst>
              <a:glow rad="139700">
                <a:schemeClr val="accent6">
                  <a:satMod val="175000"/>
                  <a:alpha val="40000"/>
                </a:schemeClr>
              </a:glow>
              <a:outerShdw blurRad="40000" dist="23000" dir="5400000" rotWithShape="0">
                <a:srgbClr val="000000">
                  <a:alpha val="35000"/>
                </a:srgbClr>
              </a:outerShdw>
            </a:effectLst>
          </p:spPr>
          <p:style>
            <a:lnRef idx="3">
              <a:schemeClr val="accent6"/>
            </a:lnRef>
            <a:fillRef idx="0">
              <a:schemeClr val="accent6"/>
            </a:fillRef>
            <a:effectRef idx="2">
              <a:schemeClr val="accent6"/>
            </a:effectRef>
            <a:fontRef idx="minor">
              <a:schemeClr val="tx1"/>
            </a:fontRef>
          </p:style>
        </p:cxnSp>
        <p:sp>
          <p:nvSpPr>
            <p:cNvPr id="14" name="مربع نص 13"/>
            <p:cNvSpPr txBox="1"/>
            <p:nvPr/>
          </p:nvSpPr>
          <p:spPr>
            <a:xfrm>
              <a:off x="6172201" y="4572000"/>
              <a:ext cx="2590799" cy="646331"/>
            </a:xfrm>
            <a:prstGeom prst="rect">
              <a:avLst/>
            </a:prstGeom>
            <a:noFill/>
          </p:spPr>
          <p:txBody>
            <a:bodyPr wrap="square" rtlCol="0">
              <a:spAutoFit/>
            </a:bodyPr>
            <a:lstStyle/>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6">
                        <a:satMod val="175000"/>
                        <a:alpha val="40000"/>
                      </a:schemeClr>
                    </a:glow>
                    <a:innerShdw blurRad="69850" dist="43180" dir="5400000">
                      <a:srgbClr val="000000">
                        <a:alpha val="65000"/>
                      </a:srgbClr>
                    </a:innerShdw>
                  </a:effectLst>
                </a:rPr>
                <a:t>Present Perfect</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6">
                        <a:satMod val="175000"/>
                        <a:alpha val="40000"/>
                      </a:schemeClr>
                    </a:glow>
                    <a:innerShdw blurRad="69850" dist="43180" dir="5400000">
                      <a:srgbClr val="000000">
                        <a:alpha val="65000"/>
                      </a:srgbClr>
                    </a:innerShdw>
                  </a:effectLst>
                </a:rPr>
                <a:t>has finished</a:t>
              </a:r>
            </a:p>
          </p:txBody>
        </p:sp>
      </p:grpSp>
      <p:grpSp>
        <p:nvGrpSpPr>
          <p:cNvPr id="15" name="مجموعة 14"/>
          <p:cNvGrpSpPr/>
          <p:nvPr/>
        </p:nvGrpSpPr>
        <p:grpSpPr>
          <a:xfrm>
            <a:off x="7467600" y="2057400"/>
            <a:ext cx="931177" cy="1447800"/>
            <a:chOff x="7620000" y="3048000"/>
            <a:chExt cx="931177" cy="1447800"/>
          </a:xfrm>
        </p:grpSpPr>
        <p:cxnSp>
          <p:nvCxnSpPr>
            <p:cNvPr id="19" name="رابط كسهم مستقيم 18"/>
            <p:cNvCxnSpPr/>
            <p:nvPr/>
          </p:nvCxnSpPr>
          <p:spPr>
            <a:xfrm rot="5400000">
              <a:off x="6896894" y="3771106"/>
              <a:ext cx="1447800" cy="1588"/>
            </a:xfrm>
            <a:prstGeom prst="straightConnector1">
              <a:avLst/>
            </a:prstGeom>
            <a:ln>
              <a:tailEnd type="arrow"/>
            </a:ln>
            <a:effectLst>
              <a:glow rad="101600">
                <a:schemeClr val="accent3">
                  <a:satMod val="175000"/>
                  <a:alpha val="40000"/>
                </a:schemeClr>
              </a:glow>
              <a:outerShdw blurRad="40000" dist="23000" dir="5400000" rotWithShape="0">
                <a:srgbClr val="000000">
                  <a:alpha val="35000"/>
                </a:srgbClr>
              </a:outerShdw>
            </a:effectLst>
          </p:spPr>
          <p:style>
            <a:lnRef idx="3">
              <a:schemeClr val="accent3"/>
            </a:lnRef>
            <a:fillRef idx="0">
              <a:schemeClr val="accent3"/>
            </a:fillRef>
            <a:effectRef idx="2">
              <a:schemeClr val="accent3"/>
            </a:effectRef>
            <a:fontRef idx="minor">
              <a:schemeClr val="tx1"/>
            </a:fontRef>
          </p:style>
        </p:cxnSp>
        <p:sp>
          <p:nvSpPr>
            <p:cNvPr id="20" name="مربع نص 19"/>
            <p:cNvSpPr txBox="1"/>
            <p:nvPr/>
          </p:nvSpPr>
          <p:spPr>
            <a:xfrm>
              <a:off x="7620000" y="3429000"/>
              <a:ext cx="931177" cy="523220"/>
            </a:xfrm>
            <a:prstGeom prst="rect">
              <a:avLst/>
            </a:prstGeom>
            <a:noFill/>
          </p:spPr>
          <p:txBody>
            <a:bodyPr wrap="square" rtlCol="0">
              <a:spAutoFit/>
            </a:bodyPr>
            <a:lstStyle/>
            <a:p>
              <a:r>
                <a:rPr lang="en-US" sz="2800" dirty="0">
                  <a:solidFill>
                    <a:srgbClr val="00B050"/>
                  </a:solidFill>
                  <a:effectLst>
                    <a:glow rad="228600">
                      <a:schemeClr val="accent3">
                        <a:satMod val="175000"/>
                        <a:alpha val="40000"/>
                      </a:schemeClr>
                    </a:glow>
                  </a:effectLst>
                </a:rPr>
                <a:t>Now</a:t>
              </a:r>
            </a:p>
          </p:txBody>
        </p:sp>
      </p:grpSp>
      <p:sp>
        <p:nvSpPr>
          <p:cNvPr id="16" name="مستطيل مستدير الزوايا 15"/>
          <p:cNvSpPr/>
          <p:nvPr/>
        </p:nvSpPr>
        <p:spPr>
          <a:xfrm>
            <a:off x="990600" y="4343400"/>
            <a:ext cx="55626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She </a:t>
            </a:r>
            <a:r>
              <a:rPr lang="en-US" sz="2400" dirty="0">
                <a:solidFill>
                  <a:srgbClr val="FF0000"/>
                </a:solidFill>
              </a:rPr>
              <a:t>has just finished </a:t>
            </a:r>
            <a:r>
              <a:rPr lang="en-US" sz="2400" dirty="0"/>
              <a:t>her work.</a:t>
            </a:r>
          </a:p>
        </p:txBody>
      </p:sp>
      <p:sp>
        <p:nvSpPr>
          <p:cNvPr id="17" name="سهم إلى اليمين 16"/>
          <p:cNvSpPr/>
          <p:nvPr/>
        </p:nvSpPr>
        <p:spPr>
          <a:xfrm>
            <a:off x="914400" y="4800600"/>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Negative</a:t>
            </a:r>
          </a:p>
        </p:txBody>
      </p:sp>
      <p:sp>
        <p:nvSpPr>
          <p:cNvPr id="18" name="سهم إلى اليمين 17"/>
          <p:cNvSpPr/>
          <p:nvPr/>
        </p:nvSpPr>
        <p:spPr>
          <a:xfrm>
            <a:off x="1066800" y="5943600"/>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Question</a:t>
            </a:r>
          </a:p>
        </p:txBody>
      </p:sp>
      <p:sp>
        <p:nvSpPr>
          <p:cNvPr id="21" name="مستطيل مستدير الزوايا 20"/>
          <p:cNvSpPr/>
          <p:nvPr/>
        </p:nvSpPr>
        <p:spPr>
          <a:xfrm>
            <a:off x="990600" y="5257800"/>
            <a:ext cx="55626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She </a:t>
            </a:r>
            <a:r>
              <a:rPr lang="en-US" sz="2400" dirty="0">
                <a:solidFill>
                  <a:srgbClr val="FF0000"/>
                </a:solidFill>
              </a:rPr>
              <a:t>hasn’t finished </a:t>
            </a:r>
            <a:r>
              <a:rPr lang="en-US" sz="2400" dirty="0"/>
              <a:t>her work </a:t>
            </a:r>
            <a:r>
              <a:rPr lang="en-US" sz="2400" dirty="0">
                <a:solidFill>
                  <a:srgbClr val="FF0000"/>
                </a:solidFill>
              </a:rPr>
              <a:t>yet</a:t>
            </a:r>
            <a:r>
              <a:rPr lang="en-US" sz="2400" dirty="0"/>
              <a:t>.</a:t>
            </a:r>
          </a:p>
        </p:txBody>
      </p:sp>
      <p:sp>
        <p:nvSpPr>
          <p:cNvPr id="22" name="مستطيل مستدير الزوايا 21"/>
          <p:cNvSpPr/>
          <p:nvPr/>
        </p:nvSpPr>
        <p:spPr>
          <a:xfrm>
            <a:off x="990600" y="5638800"/>
            <a:ext cx="5334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or</a:t>
            </a:r>
          </a:p>
        </p:txBody>
      </p:sp>
      <p:sp>
        <p:nvSpPr>
          <p:cNvPr id="23" name="مستطيل مستدير الزوايا 22"/>
          <p:cNvSpPr/>
          <p:nvPr/>
        </p:nvSpPr>
        <p:spPr>
          <a:xfrm>
            <a:off x="1524000" y="5638800"/>
            <a:ext cx="55626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She </a:t>
            </a:r>
            <a:r>
              <a:rPr lang="en-US" sz="2400" dirty="0">
                <a:solidFill>
                  <a:srgbClr val="FF0000"/>
                </a:solidFill>
              </a:rPr>
              <a:t>has never finished </a:t>
            </a:r>
            <a:r>
              <a:rPr lang="en-US" sz="2400" dirty="0"/>
              <a:t>her work.</a:t>
            </a:r>
          </a:p>
        </p:txBody>
      </p:sp>
      <p:sp>
        <p:nvSpPr>
          <p:cNvPr id="24" name="مستطيل مستدير الزوايا 23"/>
          <p:cNvSpPr/>
          <p:nvPr/>
        </p:nvSpPr>
        <p:spPr>
          <a:xfrm>
            <a:off x="990600" y="6324600"/>
            <a:ext cx="55626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a:t>
            </a:r>
            <a:r>
              <a:rPr lang="en-US" sz="2400" dirty="0">
                <a:solidFill>
                  <a:srgbClr val="FF0000"/>
                </a:solidFill>
              </a:rPr>
              <a:t>Has </a:t>
            </a:r>
            <a:r>
              <a:rPr lang="en-US" sz="2400" dirty="0"/>
              <a:t>she </a:t>
            </a:r>
            <a:r>
              <a:rPr lang="en-US" sz="2400" dirty="0">
                <a:solidFill>
                  <a:srgbClr val="FF0000"/>
                </a:solidFill>
              </a:rPr>
              <a:t>finished </a:t>
            </a:r>
            <a:r>
              <a:rPr lang="en-US" sz="2400" dirty="0"/>
              <a:t>her work </a:t>
            </a:r>
            <a:r>
              <a:rPr lang="en-US" sz="2400" dirty="0">
                <a:solidFill>
                  <a:srgbClr val="FF0000"/>
                </a:solidFill>
              </a:rPr>
              <a:t>yet</a:t>
            </a:r>
            <a:r>
              <a:rPr lang="en-US" sz="2400" dirty="0"/>
              <a:t>?</a:t>
            </a:r>
          </a:p>
        </p:txBody>
      </p:sp>
      <p:sp>
        <p:nvSpPr>
          <p:cNvPr id="25" name="مستطيل مستدير الزوايا 24">
            <a:hlinkClick r:id="rId2" action="ppaction://hlinksldjump"/>
          </p:cNvPr>
          <p:cNvSpPr/>
          <p:nvPr/>
        </p:nvSpPr>
        <p:spPr>
          <a:xfrm>
            <a:off x="6781800" y="6507126"/>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to="" calcmode="lin" valueType="num">
                                      <p:cBhvr>
                                        <p:cTn id="17" dur="1" fill="hold"/>
                                        <p:tgtEl>
                                          <p:spTgt spid="15"/>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 to="" calcmode="lin" valueType="num">
                                      <p:cBhvr>
                                        <p:cTn id="22" dur="1" fill="hold"/>
                                        <p:tgtEl>
                                          <p:spTgt spid="16"/>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to="" calcmode="lin" valueType="num">
                                      <p:cBhvr>
                                        <p:cTn id="27" dur="1" fill="hold"/>
                                        <p:tgtEl>
                                          <p:spTgt spid="17"/>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 to="" calcmode="lin" valueType="num">
                                      <p:cBhvr>
                                        <p:cTn id="32" dur="1" fill="hold"/>
                                        <p:tgtEl>
                                          <p:spTgt spid="21"/>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to="" calcmode="lin" valueType="num">
                                      <p:cBhvr>
                                        <p:cTn id="37" dur="1" fill="hold"/>
                                        <p:tgtEl>
                                          <p:spTgt spid="22"/>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 to="" calcmode="lin" valueType="num">
                                      <p:cBhvr>
                                        <p:cTn id="42" dur="1" fill="hold"/>
                                        <p:tgtEl>
                                          <p:spTgt spid="23"/>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 to="" calcmode="lin" valueType="num">
                                      <p:cBhvr>
                                        <p:cTn id="47" dur="1" fill="hold"/>
                                        <p:tgtEl>
                                          <p:spTgt spid="18"/>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 to="" calcmode="lin" valueType="num">
                                      <p:cBhvr>
                                        <p:cTn id="52" dur="1" fill="hold"/>
                                        <p:tgtEl>
                                          <p:spTgt spid="2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7" grpId="0" animBg="1"/>
      <p:bldP spid="18" grpId="0" animBg="1"/>
      <p:bldP spid="21" grpId="0" animBg="1"/>
      <p:bldP spid="22" grpId="0" animBg="1"/>
      <p:bldP spid="23" grpId="0" animBg="1"/>
      <p:bldP spid="2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82</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3886200" cy="584775"/>
          </a:xfrm>
          <a:prstGeom prst="rect">
            <a:avLst/>
          </a:prstGeom>
          <a:noFill/>
        </p:spPr>
        <p:txBody>
          <a:bodyPr wrap="square" rtlCol="0">
            <a:spAutoFit/>
          </a:bodyPr>
          <a:lstStyle/>
          <a:p>
            <a:r>
              <a:rPr lang="en-US" sz="3200" dirty="0">
                <a:solidFill>
                  <a:srgbClr val="FF0000"/>
                </a:solidFill>
              </a:rPr>
              <a:t>d. Past perfect</a:t>
            </a:r>
          </a:p>
        </p:txBody>
      </p:sp>
      <p:graphicFrame>
        <p:nvGraphicFramePr>
          <p:cNvPr id="7" name="جدول 6"/>
          <p:cNvGraphicFramePr>
            <a:graphicFrameLocks noGrp="1"/>
          </p:cNvGraphicFramePr>
          <p:nvPr/>
        </p:nvGraphicFramePr>
        <p:xfrm>
          <a:off x="2057400" y="762000"/>
          <a:ext cx="5943601" cy="3200400"/>
        </p:xfrm>
        <a:graphic>
          <a:graphicData uri="http://schemas.openxmlformats.org/drawingml/2006/table">
            <a:tbl>
              <a:tblPr firstRow="1" bandRow="1">
                <a:tableStyleId>{E8B1032C-EA38-4F05-BA0D-38AFFFC7BED3}</a:tableStyleId>
              </a:tblPr>
              <a:tblGrid>
                <a:gridCol w="1273628">
                  <a:extLst>
                    <a:ext uri="{9D8B030D-6E8A-4147-A177-3AD203B41FA5}">
                      <a16:colId xmlns:a16="http://schemas.microsoft.com/office/drawing/2014/main" val="20000"/>
                    </a:ext>
                  </a:extLst>
                </a:gridCol>
                <a:gridCol w="1379763">
                  <a:extLst>
                    <a:ext uri="{9D8B030D-6E8A-4147-A177-3AD203B41FA5}">
                      <a16:colId xmlns:a16="http://schemas.microsoft.com/office/drawing/2014/main" val="20001"/>
                    </a:ext>
                  </a:extLst>
                </a:gridCol>
                <a:gridCol w="1645105">
                  <a:extLst>
                    <a:ext uri="{9D8B030D-6E8A-4147-A177-3AD203B41FA5}">
                      <a16:colId xmlns:a16="http://schemas.microsoft.com/office/drawing/2014/main" val="20002"/>
                    </a:ext>
                  </a:extLst>
                </a:gridCol>
                <a:gridCol w="1645105">
                  <a:extLst>
                    <a:ext uri="{9D8B030D-6E8A-4147-A177-3AD203B41FA5}">
                      <a16:colId xmlns:a16="http://schemas.microsoft.com/office/drawing/2014/main" val="20003"/>
                    </a:ext>
                  </a:extLst>
                </a:gridCol>
              </a:tblGrid>
              <a:tr h="370840">
                <a:tc>
                  <a:txBody>
                    <a:bodyPr/>
                    <a:lstStyle/>
                    <a:p>
                      <a:pPr algn="ctr"/>
                      <a:r>
                        <a:rPr lang="en-US" sz="2400" dirty="0">
                          <a:solidFill>
                            <a:srgbClr val="0070C0"/>
                          </a:solidFill>
                        </a:rPr>
                        <a:t>He</a:t>
                      </a:r>
                    </a:p>
                  </a:txBody>
                  <a:tcPr/>
                </a:tc>
                <a:tc rowSpan="7">
                  <a:txBody>
                    <a:bodyPr/>
                    <a:lstStyle/>
                    <a:p>
                      <a:pPr algn="ctr"/>
                      <a:r>
                        <a:rPr lang="en-US" sz="2400" dirty="0">
                          <a:solidFill>
                            <a:srgbClr val="0070C0"/>
                          </a:solidFill>
                        </a:rPr>
                        <a:t>had</a:t>
                      </a:r>
                    </a:p>
                  </a:txBody>
                  <a:tcPr anchor="ctr"/>
                </a:tc>
                <a:tc rowSpan="7">
                  <a:txBody>
                    <a:bodyPr/>
                    <a:lstStyle/>
                    <a:p>
                      <a:pPr algn="ctr"/>
                      <a:r>
                        <a:rPr lang="en-US" sz="2400" dirty="0"/>
                        <a:t>written</a:t>
                      </a:r>
                      <a:endParaRPr lang="en-US" sz="2400" dirty="0">
                        <a:solidFill>
                          <a:srgbClr val="FF0000"/>
                        </a:solidFill>
                      </a:endParaRPr>
                    </a:p>
                  </a:txBody>
                  <a:tcPr anchor="ctr"/>
                </a:tc>
                <a:tc rowSpan="7">
                  <a:txBody>
                    <a:bodyPr/>
                    <a:lstStyle/>
                    <a:p>
                      <a:pPr algn="ctr"/>
                      <a:r>
                        <a:rPr lang="en-US" sz="2400" dirty="0"/>
                        <a:t>the lesson.</a:t>
                      </a:r>
                    </a:p>
                  </a:txBody>
                  <a:tcPr anchor="ctr"/>
                </a:tc>
                <a:extLst>
                  <a:ext uri="{0D108BD9-81ED-4DB2-BD59-A6C34878D82A}">
                    <a16:rowId xmlns:a16="http://schemas.microsoft.com/office/drawing/2014/main" val="10000"/>
                  </a:ext>
                </a:extLst>
              </a:tr>
              <a:tr h="370840">
                <a:tc>
                  <a:txBody>
                    <a:bodyPr/>
                    <a:lstStyle/>
                    <a:p>
                      <a:pPr algn="ctr"/>
                      <a:r>
                        <a:rPr lang="en-US" sz="2400" dirty="0">
                          <a:solidFill>
                            <a:srgbClr val="0070C0"/>
                          </a:solidFill>
                        </a:rPr>
                        <a:t>She</a:t>
                      </a:r>
                    </a:p>
                  </a:txBody>
                  <a:tcPr/>
                </a:tc>
                <a:tc vMerge="1">
                  <a:txBody>
                    <a:bodyPr/>
                    <a:lstStyle/>
                    <a:p>
                      <a:endParaRPr lang="en-US" dirty="0"/>
                    </a:p>
                  </a:txBody>
                  <a:tcPr/>
                </a:tc>
                <a:tc vMerge="1">
                  <a:txBody>
                    <a:bodyPr/>
                    <a:lstStyle/>
                    <a:p>
                      <a:pPr algn="ctr"/>
                      <a:endParaRPr lang="en-US" sz="2400" dirty="0"/>
                    </a:p>
                  </a:txBody>
                  <a:tcPr anchor="ctr"/>
                </a:tc>
                <a:tc vMerge="1">
                  <a:txBody>
                    <a:bodyPr/>
                    <a:lstStyle/>
                    <a:p>
                      <a:endParaRPr lang="en-US"/>
                    </a:p>
                  </a:txBody>
                  <a:tcPr/>
                </a:tc>
                <a:extLst>
                  <a:ext uri="{0D108BD9-81ED-4DB2-BD59-A6C34878D82A}">
                    <a16:rowId xmlns:a16="http://schemas.microsoft.com/office/drawing/2014/main" val="10001"/>
                  </a:ext>
                </a:extLst>
              </a:tr>
              <a:tr h="370840">
                <a:tc>
                  <a:txBody>
                    <a:bodyPr/>
                    <a:lstStyle/>
                    <a:p>
                      <a:pPr algn="ctr"/>
                      <a:r>
                        <a:rPr lang="en-US" sz="2400" dirty="0">
                          <a:solidFill>
                            <a:srgbClr val="0070C0"/>
                          </a:solidFill>
                        </a:rPr>
                        <a:t>It</a:t>
                      </a:r>
                    </a:p>
                  </a:txBody>
                  <a:tcPr/>
                </a:tc>
                <a:tc vMerge="1">
                  <a:txBody>
                    <a:bodyPr/>
                    <a:lstStyle/>
                    <a:p>
                      <a:endParaRPr lang="en-US" dirty="0"/>
                    </a:p>
                  </a:txBody>
                  <a:tcP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2"/>
                  </a:ext>
                </a:extLst>
              </a:tr>
              <a:tr h="370840">
                <a:tc>
                  <a:txBody>
                    <a:bodyPr/>
                    <a:lstStyle/>
                    <a:p>
                      <a:pPr algn="ctr"/>
                      <a:r>
                        <a:rPr lang="en-US" sz="2400" dirty="0">
                          <a:solidFill>
                            <a:srgbClr val="FF0000"/>
                          </a:solidFill>
                        </a:rPr>
                        <a:t>I</a:t>
                      </a:r>
                    </a:p>
                  </a:txBody>
                  <a:tcPr/>
                </a:tc>
                <a:tc vMerge="1">
                  <a:txBody>
                    <a:bodyPr/>
                    <a:lstStyle/>
                    <a:p>
                      <a:pPr algn="ctr"/>
                      <a:endParaRPr lang="en-US" sz="2400" dirty="0">
                        <a:solidFill>
                          <a:srgbClr val="FF0000"/>
                        </a:solidFill>
                      </a:endParaRPr>
                    </a:p>
                  </a:txBody>
                  <a:tcPr anchor="ct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3"/>
                  </a:ext>
                </a:extLst>
              </a:tr>
              <a:tr h="370840">
                <a:tc>
                  <a:txBody>
                    <a:bodyPr/>
                    <a:lstStyle/>
                    <a:p>
                      <a:pPr algn="ctr"/>
                      <a:r>
                        <a:rPr lang="en-US" sz="2400" dirty="0"/>
                        <a:t>You</a:t>
                      </a:r>
                    </a:p>
                  </a:txBody>
                  <a:tcPr/>
                </a:tc>
                <a:tc vMerge="1">
                  <a:txBody>
                    <a:bodyPr/>
                    <a:lstStyle/>
                    <a:p>
                      <a:pPr algn="ctr"/>
                      <a:endParaRPr lang="en-US" sz="2400" dirty="0"/>
                    </a:p>
                  </a:txBody>
                  <a:tcPr anchor="ct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4"/>
                  </a:ext>
                </a:extLst>
              </a:tr>
              <a:tr h="370840">
                <a:tc>
                  <a:txBody>
                    <a:bodyPr/>
                    <a:lstStyle/>
                    <a:p>
                      <a:pPr algn="ctr"/>
                      <a:r>
                        <a:rPr lang="en-US" sz="2400" dirty="0"/>
                        <a:t>We</a:t>
                      </a:r>
                    </a:p>
                  </a:txBody>
                  <a:tcPr/>
                </a:tc>
                <a:tc vMerge="1">
                  <a:txBody>
                    <a:bodyPr/>
                    <a:lstStyle/>
                    <a:p>
                      <a:pPr algn="ctr"/>
                      <a:endParaRPr lang="en-US" sz="2400" dirty="0"/>
                    </a:p>
                  </a:txBody>
                  <a:tcPr anchor="ct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5"/>
                  </a:ext>
                </a:extLst>
              </a:tr>
              <a:tr h="370840">
                <a:tc>
                  <a:txBody>
                    <a:bodyPr/>
                    <a:lstStyle/>
                    <a:p>
                      <a:pPr algn="ctr"/>
                      <a:r>
                        <a:rPr lang="en-US" sz="2400" dirty="0"/>
                        <a:t>They</a:t>
                      </a:r>
                    </a:p>
                  </a:txBody>
                  <a:tcPr/>
                </a:tc>
                <a:tc vMerge="1">
                  <a:txBody>
                    <a:bodyPr/>
                    <a:lstStyle/>
                    <a:p>
                      <a:pPr algn="ctr"/>
                      <a:endParaRPr lang="en-US" sz="2400" dirty="0"/>
                    </a:p>
                  </a:txBody>
                  <a:tcPr anchor="ct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6"/>
                  </a:ext>
                </a:extLst>
              </a:tr>
            </a:tbl>
          </a:graphicData>
        </a:graphic>
      </p:graphicFrame>
      <p:sp>
        <p:nvSpPr>
          <p:cNvPr id="8" name="مربع نص 7"/>
          <p:cNvSpPr txBox="1"/>
          <p:nvPr/>
        </p:nvSpPr>
        <p:spPr>
          <a:xfrm>
            <a:off x="1066800" y="4267201"/>
            <a:ext cx="7239000" cy="461665"/>
          </a:xfrm>
          <a:prstGeom prst="rect">
            <a:avLst/>
          </a:prstGeom>
          <a:noFill/>
        </p:spPr>
        <p:txBody>
          <a:bodyPr wrap="square" rtlCol="0">
            <a:spAutoFit/>
          </a:bodyPr>
          <a:lstStyle/>
          <a:p>
            <a:r>
              <a:rPr lang="en-US" sz="2400" dirty="0"/>
              <a:t>Key words:</a:t>
            </a:r>
          </a:p>
        </p:txBody>
      </p:sp>
      <p:sp>
        <p:nvSpPr>
          <p:cNvPr id="9" name="مربع نص 8"/>
          <p:cNvSpPr txBox="1"/>
          <p:nvPr/>
        </p:nvSpPr>
        <p:spPr>
          <a:xfrm>
            <a:off x="1143000" y="4953000"/>
            <a:ext cx="6934200" cy="738664"/>
          </a:xfrm>
          <a:prstGeom prst="rect">
            <a:avLst/>
          </a:prstGeom>
          <a:noFill/>
        </p:spPr>
        <p:txBody>
          <a:bodyPr wrap="square" rtlCol="0">
            <a:spAutoFit/>
          </a:bodyPr>
          <a:lstStyle/>
          <a:p>
            <a:r>
              <a:rPr lang="en-US" sz="2400" dirty="0"/>
              <a:t>never – yet – after – before – when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83</a:t>
            </a:fld>
            <a:endParaRPr lang="en-US" dirty="0"/>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4038600" cy="584775"/>
          </a:xfrm>
          <a:prstGeom prst="rect">
            <a:avLst/>
          </a:prstGeom>
          <a:noFill/>
        </p:spPr>
        <p:txBody>
          <a:bodyPr wrap="square" rtlCol="0">
            <a:spAutoFit/>
          </a:bodyPr>
          <a:lstStyle/>
          <a:p>
            <a:r>
              <a:rPr lang="en-US" sz="3200" dirty="0">
                <a:solidFill>
                  <a:srgbClr val="FF0000"/>
                </a:solidFill>
              </a:rPr>
              <a:t>d. Past Perfect</a:t>
            </a:r>
          </a:p>
        </p:txBody>
      </p:sp>
      <p:sp>
        <p:nvSpPr>
          <p:cNvPr id="9" name="مربع نص 8"/>
          <p:cNvSpPr txBox="1"/>
          <p:nvPr/>
        </p:nvSpPr>
        <p:spPr>
          <a:xfrm>
            <a:off x="1143000" y="838200"/>
            <a:ext cx="3581400" cy="369332"/>
          </a:xfrm>
          <a:prstGeom prst="rect">
            <a:avLst/>
          </a:prstGeom>
          <a:noFill/>
        </p:spPr>
        <p:txBody>
          <a:bodyPr wrap="square" rtlCol="0">
            <a:spAutoFit/>
          </a:bodyPr>
          <a:lstStyle/>
          <a:p>
            <a:r>
              <a:rPr lang="en-US" dirty="0"/>
              <a:t>We use the past perfect in:</a:t>
            </a:r>
          </a:p>
        </p:txBody>
      </p:sp>
      <p:sp>
        <p:nvSpPr>
          <p:cNvPr id="10" name="مستطيل مستدير الزوايا 9"/>
          <p:cNvSpPr/>
          <p:nvPr/>
        </p:nvSpPr>
        <p:spPr>
          <a:xfrm>
            <a:off x="1143000" y="13716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1. When I </a:t>
            </a:r>
            <a:r>
              <a:rPr lang="en-US" sz="2400" dirty="0">
                <a:solidFill>
                  <a:srgbClr val="00B050"/>
                </a:solidFill>
              </a:rPr>
              <a:t>phon</a:t>
            </a:r>
            <a:r>
              <a:rPr lang="en-US" sz="2400" dirty="0">
                <a:solidFill>
                  <a:srgbClr val="0070C0"/>
                </a:solidFill>
              </a:rPr>
              <a:t>ed</a:t>
            </a:r>
            <a:r>
              <a:rPr lang="en-US" sz="2400" dirty="0"/>
              <a:t> her, she </a:t>
            </a:r>
            <a:r>
              <a:rPr lang="en-US" sz="2400" dirty="0">
                <a:solidFill>
                  <a:srgbClr val="FF0000"/>
                </a:solidFill>
              </a:rPr>
              <a:t>had studied </a:t>
            </a:r>
            <a:r>
              <a:rPr lang="en-US" sz="2400" dirty="0"/>
              <a:t>for the exam.</a:t>
            </a:r>
          </a:p>
        </p:txBody>
      </p:sp>
      <p:grpSp>
        <p:nvGrpSpPr>
          <p:cNvPr id="16" name="مجموعة 15"/>
          <p:cNvGrpSpPr/>
          <p:nvPr/>
        </p:nvGrpSpPr>
        <p:grpSpPr>
          <a:xfrm>
            <a:off x="1676400" y="2743200"/>
            <a:ext cx="2066041" cy="798731"/>
            <a:chOff x="1676400" y="2743200"/>
            <a:chExt cx="2066041" cy="798731"/>
          </a:xfrm>
        </p:grpSpPr>
        <p:cxnSp>
          <p:nvCxnSpPr>
            <p:cNvPr id="13" name="رابط كسهم مستقيم 12"/>
            <p:cNvCxnSpPr/>
            <p:nvPr/>
          </p:nvCxnSpPr>
          <p:spPr>
            <a:xfrm>
              <a:off x="1676400" y="2743200"/>
              <a:ext cx="2066041" cy="1590"/>
            </a:xfrm>
            <a:prstGeom prst="straightConnector1">
              <a:avLst/>
            </a:prstGeom>
            <a:ln>
              <a:tailEnd type="arrow"/>
            </a:ln>
            <a:effectLst>
              <a:glow rad="139700">
                <a:schemeClr val="accent6">
                  <a:satMod val="175000"/>
                  <a:alpha val="40000"/>
                </a:schemeClr>
              </a:glow>
              <a:outerShdw blurRad="40000" dist="23000" dir="5400000" rotWithShape="0">
                <a:srgbClr val="000000">
                  <a:alpha val="35000"/>
                </a:srgbClr>
              </a:outerShdw>
            </a:effectLst>
          </p:spPr>
          <p:style>
            <a:lnRef idx="3">
              <a:schemeClr val="accent6"/>
            </a:lnRef>
            <a:fillRef idx="0">
              <a:schemeClr val="accent6"/>
            </a:fillRef>
            <a:effectRef idx="2">
              <a:schemeClr val="accent6"/>
            </a:effectRef>
            <a:fontRef idx="minor">
              <a:schemeClr val="tx1"/>
            </a:fontRef>
          </p:style>
        </p:cxnSp>
        <p:sp>
          <p:nvSpPr>
            <p:cNvPr id="14" name="مربع نص 13"/>
            <p:cNvSpPr txBox="1"/>
            <p:nvPr/>
          </p:nvSpPr>
          <p:spPr>
            <a:xfrm>
              <a:off x="1752600" y="2895600"/>
              <a:ext cx="1905000" cy="646331"/>
            </a:xfrm>
            <a:prstGeom prst="rect">
              <a:avLst/>
            </a:prstGeom>
            <a:noFill/>
          </p:spPr>
          <p:txBody>
            <a:bodyPr wrap="square" rtlCol="0">
              <a:spAutoFit/>
            </a:bodyPr>
            <a:lstStyle/>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6">
                        <a:satMod val="175000"/>
                        <a:alpha val="40000"/>
                      </a:schemeClr>
                    </a:glow>
                    <a:innerShdw blurRad="69850" dist="43180" dir="5400000">
                      <a:srgbClr val="000000">
                        <a:alpha val="65000"/>
                      </a:srgbClr>
                    </a:innerShdw>
                  </a:effectLst>
                </a:rPr>
                <a:t>Happened first</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6">
                        <a:satMod val="175000"/>
                        <a:alpha val="40000"/>
                      </a:schemeClr>
                    </a:glow>
                    <a:innerShdw blurRad="69850" dist="43180" dir="5400000">
                      <a:srgbClr val="000000">
                        <a:alpha val="65000"/>
                      </a:srgbClr>
                    </a:innerShdw>
                  </a:effectLst>
                </a:rPr>
                <a:t>Had studied</a:t>
              </a:r>
            </a:p>
          </p:txBody>
        </p:sp>
      </p:grpSp>
      <p:grpSp>
        <p:nvGrpSpPr>
          <p:cNvPr id="3" name="مجموعة 22"/>
          <p:cNvGrpSpPr/>
          <p:nvPr/>
        </p:nvGrpSpPr>
        <p:grpSpPr>
          <a:xfrm>
            <a:off x="3657600" y="2057400"/>
            <a:ext cx="2438400" cy="687388"/>
            <a:chOff x="3352800" y="3581400"/>
            <a:chExt cx="2438400" cy="687388"/>
          </a:xfrm>
        </p:grpSpPr>
        <p:cxnSp>
          <p:nvCxnSpPr>
            <p:cNvPr id="19" name="رابط كسهم مستقيم 18"/>
            <p:cNvCxnSpPr/>
            <p:nvPr/>
          </p:nvCxnSpPr>
          <p:spPr>
            <a:xfrm>
              <a:off x="3581400" y="4267200"/>
              <a:ext cx="1447800" cy="1588"/>
            </a:xfrm>
            <a:prstGeom prst="straightConnector1">
              <a:avLst/>
            </a:prstGeom>
            <a:ln>
              <a:tailEnd type="arrow"/>
            </a:ln>
            <a:effectLst>
              <a:glow rad="101600">
                <a:schemeClr val="accent3">
                  <a:satMod val="175000"/>
                  <a:alpha val="40000"/>
                </a:schemeClr>
              </a:glow>
              <a:outerShdw blurRad="40000" dist="23000" dir="5400000" rotWithShape="0">
                <a:srgbClr val="000000">
                  <a:alpha val="35000"/>
                </a:srgbClr>
              </a:outerShdw>
            </a:effectLst>
          </p:spPr>
          <p:style>
            <a:lnRef idx="3">
              <a:schemeClr val="accent3"/>
            </a:lnRef>
            <a:fillRef idx="0">
              <a:schemeClr val="accent3"/>
            </a:fillRef>
            <a:effectRef idx="2">
              <a:schemeClr val="accent3"/>
            </a:effectRef>
            <a:fontRef idx="minor">
              <a:schemeClr val="tx1"/>
            </a:fontRef>
          </p:style>
        </p:cxnSp>
        <p:sp>
          <p:nvSpPr>
            <p:cNvPr id="20" name="مربع نص 19"/>
            <p:cNvSpPr txBox="1"/>
            <p:nvPr/>
          </p:nvSpPr>
          <p:spPr>
            <a:xfrm>
              <a:off x="3352800" y="3581400"/>
              <a:ext cx="2438400" cy="646331"/>
            </a:xfrm>
            <a:prstGeom prst="rect">
              <a:avLst/>
            </a:prstGeom>
            <a:noFill/>
          </p:spPr>
          <p:txBody>
            <a:bodyPr wrap="square" rtlCol="0">
              <a:spAutoFit/>
            </a:bodyPr>
            <a:lstStyle/>
            <a:p>
              <a:r>
                <a:rPr lang="en-US" dirty="0">
                  <a:solidFill>
                    <a:srgbClr val="00B050"/>
                  </a:solidFill>
                  <a:effectLst>
                    <a:glow rad="228600">
                      <a:schemeClr val="accent3">
                        <a:satMod val="175000"/>
                        <a:alpha val="40000"/>
                      </a:schemeClr>
                    </a:glow>
                  </a:effectLst>
                </a:rPr>
                <a:t>Happened second</a:t>
              </a:r>
            </a:p>
            <a:p>
              <a:r>
                <a:rPr lang="en-US" dirty="0">
                  <a:solidFill>
                    <a:srgbClr val="00B050"/>
                  </a:solidFill>
                  <a:effectLst>
                    <a:glow rad="228600">
                      <a:schemeClr val="accent3">
                        <a:satMod val="175000"/>
                        <a:alpha val="40000"/>
                      </a:schemeClr>
                    </a:glow>
                  </a:effectLst>
                </a:rPr>
                <a:t>phoned</a:t>
              </a:r>
            </a:p>
          </p:txBody>
        </p:sp>
      </p:grpSp>
      <p:grpSp>
        <p:nvGrpSpPr>
          <p:cNvPr id="21" name="مجموعة 20"/>
          <p:cNvGrpSpPr/>
          <p:nvPr/>
        </p:nvGrpSpPr>
        <p:grpSpPr>
          <a:xfrm>
            <a:off x="7086600" y="1981200"/>
            <a:ext cx="1219200" cy="1447800"/>
            <a:chOff x="7620000" y="3048000"/>
            <a:chExt cx="931177" cy="1447800"/>
          </a:xfrm>
        </p:grpSpPr>
        <p:cxnSp>
          <p:nvCxnSpPr>
            <p:cNvPr id="22" name="رابط كسهم مستقيم 21"/>
            <p:cNvCxnSpPr/>
            <p:nvPr/>
          </p:nvCxnSpPr>
          <p:spPr>
            <a:xfrm rot="5400000">
              <a:off x="6896894" y="3771106"/>
              <a:ext cx="1447800" cy="158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23" name="مربع نص 22"/>
            <p:cNvSpPr txBox="1"/>
            <p:nvPr/>
          </p:nvSpPr>
          <p:spPr>
            <a:xfrm>
              <a:off x="7620000" y="3429000"/>
              <a:ext cx="931177" cy="95410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sz="2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Now</a:t>
              </a:r>
            </a:p>
          </p:txBody>
        </p:sp>
      </p:grpSp>
      <p:sp>
        <p:nvSpPr>
          <p:cNvPr id="17" name="مستطيل مستدير الزوايا 16"/>
          <p:cNvSpPr/>
          <p:nvPr/>
        </p:nvSpPr>
        <p:spPr>
          <a:xfrm>
            <a:off x="990600" y="37338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When I </a:t>
            </a:r>
            <a:r>
              <a:rPr lang="en-US" sz="2400" dirty="0">
                <a:solidFill>
                  <a:srgbClr val="00B050"/>
                </a:solidFill>
              </a:rPr>
              <a:t>phon</a:t>
            </a:r>
            <a:r>
              <a:rPr lang="en-US" sz="2400" dirty="0">
                <a:solidFill>
                  <a:srgbClr val="0070C0"/>
                </a:solidFill>
              </a:rPr>
              <a:t>ed</a:t>
            </a:r>
            <a:r>
              <a:rPr lang="en-US" sz="2400" dirty="0"/>
              <a:t> her, she </a:t>
            </a:r>
            <a:r>
              <a:rPr lang="en-US" sz="2400" dirty="0">
                <a:solidFill>
                  <a:srgbClr val="FF0000"/>
                </a:solidFill>
              </a:rPr>
              <a:t>had studied </a:t>
            </a:r>
            <a:r>
              <a:rPr lang="en-US" sz="2400" dirty="0"/>
              <a:t>for the exam.</a:t>
            </a:r>
          </a:p>
        </p:txBody>
      </p:sp>
      <p:sp>
        <p:nvSpPr>
          <p:cNvPr id="18" name="سهم إلى اليمين 17"/>
          <p:cNvSpPr/>
          <p:nvPr/>
        </p:nvSpPr>
        <p:spPr>
          <a:xfrm>
            <a:off x="990600" y="4267200"/>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Negative</a:t>
            </a:r>
          </a:p>
        </p:txBody>
      </p:sp>
      <p:sp>
        <p:nvSpPr>
          <p:cNvPr id="24" name="سهم إلى اليمين 23"/>
          <p:cNvSpPr/>
          <p:nvPr/>
        </p:nvSpPr>
        <p:spPr>
          <a:xfrm>
            <a:off x="990600" y="5410200"/>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Question</a:t>
            </a:r>
          </a:p>
        </p:txBody>
      </p:sp>
      <p:sp>
        <p:nvSpPr>
          <p:cNvPr id="25" name="مستطيل مستدير الزوايا 24"/>
          <p:cNvSpPr/>
          <p:nvPr/>
        </p:nvSpPr>
        <p:spPr>
          <a:xfrm>
            <a:off x="990600" y="46482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When I </a:t>
            </a:r>
            <a:r>
              <a:rPr lang="en-US" sz="2400" dirty="0">
                <a:solidFill>
                  <a:srgbClr val="00B050"/>
                </a:solidFill>
              </a:rPr>
              <a:t>phon</a:t>
            </a:r>
            <a:r>
              <a:rPr lang="en-US" sz="2400" dirty="0">
                <a:solidFill>
                  <a:srgbClr val="0070C0"/>
                </a:solidFill>
              </a:rPr>
              <a:t>ed</a:t>
            </a:r>
            <a:r>
              <a:rPr lang="en-US" sz="2400" dirty="0"/>
              <a:t> her, she </a:t>
            </a:r>
            <a:r>
              <a:rPr lang="en-US" sz="2400" dirty="0">
                <a:solidFill>
                  <a:srgbClr val="FF0000"/>
                </a:solidFill>
              </a:rPr>
              <a:t>hadn’t studied </a:t>
            </a:r>
            <a:r>
              <a:rPr lang="en-US" sz="2400" dirty="0"/>
              <a:t>for the exam </a:t>
            </a:r>
            <a:r>
              <a:rPr lang="en-US" sz="2400" dirty="0">
                <a:solidFill>
                  <a:srgbClr val="FF0000"/>
                </a:solidFill>
              </a:rPr>
              <a:t>yet</a:t>
            </a:r>
            <a:r>
              <a:rPr lang="en-US" sz="2400" dirty="0"/>
              <a:t>.</a:t>
            </a:r>
          </a:p>
        </p:txBody>
      </p:sp>
      <p:sp>
        <p:nvSpPr>
          <p:cNvPr id="26" name="مستطيل مستدير الزوايا 25"/>
          <p:cNvSpPr/>
          <p:nvPr/>
        </p:nvSpPr>
        <p:spPr>
          <a:xfrm>
            <a:off x="990600" y="57912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rPr>
              <a:t>Had</a:t>
            </a:r>
            <a:r>
              <a:rPr lang="en-US" sz="2400" dirty="0"/>
              <a:t> she </a:t>
            </a:r>
            <a:r>
              <a:rPr lang="en-US" sz="2400" dirty="0">
                <a:solidFill>
                  <a:srgbClr val="FF0000"/>
                </a:solidFill>
              </a:rPr>
              <a:t>studied </a:t>
            </a:r>
            <a:r>
              <a:rPr lang="en-US" sz="2400" dirty="0"/>
              <a:t>for the exam When you </a:t>
            </a:r>
            <a:r>
              <a:rPr lang="en-US" sz="2400" dirty="0">
                <a:solidFill>
                  <a:srgbClr val="00B050"/>
                </a:solidFill>
              </a:rPr>
              <a:t>phon</a:t>
            </a:r>
            <a:r>
              <a:rPr lang="en-US" sz="2400" dirty="0">
                <a:solidFill>
                  <a:srgbClr val="0070C0"/>
                </a:solidFill>
              </a:rPr>
              <a:t>ed</a:t>
            </a:r>
            <a:r>
              <a:rPr lang="en-US" sz="2400" dirty="0"/>
              <a:t> her?</a:t>
            </a:r>
          </a:p>
        </p:txBody>
      </p:sp>
      <p:sp>
        <p:nvSpPr>
          <p:cNvPr id="27" name="مستطيل مستدير الزوايا 2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to="" calcmode="lin" valueType="num">
                                      <p:cBhvr>
                                        <p:cTn id="12" dur="1" fill="hold"/>
                                        <p:tgtEl>
                                          <p:spTgt spid="1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to="" calcmode="lin" valueType="num">
                                      <p:cBhvr>
                                        <p:cTn id="17" dur="1" fill="hold"/>
                                        <p:tgtEl>
                                          <p:spTgt spid="3"/>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 to="" calcmode="lin" valueType="num">
                                      <p:cBhvr>
                                        <p:cTn id="22" dur="1" fill="hold"/>
                                        <p:tgtEl>
                                          <p:spTgt spid="21"/>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to="" calcmode="lin" valueType="num">
                                      <p:cBhvr>
                                        <p:cTn id="27" dur="1" fill="hold"/>
                                        <p:tgtEl>
                                          <p:spTgt spid="17"/>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 to="" calcmode="lin" valueType="num">
                                      <p:cBhvr>
                                        <p:cTn id="32" dur="1" fill="hold"/>
                                        <p:tgtEl>
                                          <p:spTgt spid="18"/>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 to="" calcmode="lin" valueType="num">
                                      <p:cBhvr>
                                        <p:cTn id="37" dur="1" fill="hold"/>
                                        <p:tgtEl>
                                          <p:spTgt spid="25"/>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 to="" calcmode="lin" valueType="num">
                                      <p:cBhvr>
                                        <p:cTn id="42" dur="1" fill="hold"/>
                                        <p:tgtEl>
                                          <p:spTgt spid="24"/>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 to="" calcmode="lin" valueType="num">
                                      <p:cBhvr>
                                        <p:cTn id="47" dur="1" fill="hold"/>
                                        <p:tgtEl>
                                          <p:spTgt spid="2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8" grpId="0" animBg="1"/>
      <p:bldP spid="24" grpId="0" animBg="1"/>
      <p:bldP spid="25" grpId="0" animBg="1"/>
      <p:bldP spid="2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84</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5257800" cy="584775"/>
          </a:xfrm>
          <a:prstGeom prst="rect">
            <a:avLst/>
          </a:prstGeom>
          <a:noFill/>
        </p:spPr>
        <p:txBody>
          <a:bodyPr wrap="square" rtlCol="0">
            <a:spAutoFit/>
          </a:bodyPr>
          <a:lstStyle/>
          <a:p>
            <a:r>
              <a:rPr lang="en-US" sz="3200" dirty="0">
                <a:solidFill>
                  <a:srgbClr val="FF0000"/>
                </a:solidFill>
              </a:rPr>
              <a:t>e. Present perfect continuous</a:t>
            </a:r>
          </a:p>
        </p:txBody>
      </p:sp>
      <p:graphicFrame>
        <p:nvGraphicFramePr>
          <p:cNvPr id="7" name="جدول 6"/>
          <p:cNvGraphicFramePr>
            <a:graphicFrameLocks noGrp="1"/>
          </p:cNvGraphicFramePr>
          <p:nvPr/>
        </p:nvGraphicFramePr>
        <p:xfrm>
          <a:off x="2057400" y="762000"/>
          <a:ext cx="5943602" cy="3200400"/>
        </p:xfrm>
        <a:graphic>
          <a:graphicData uri="http://schemas.openxmlformats.org/drawingml/2006/table">
            <a:tbl>
              <a:tblPr firstRow="1" bandRow="1">
                <a:tableStyleId>{E8B1032C-EA38-4F05-BA0D-38AFFFC7BED3}</a:tableStyleId>
              </a:tblPr>
              <a:tblGrid>
                <a:gridCol w="997527">
                  <a:extLst>
                    <a:ext uri="{9D8B030D-6E8A-4147-A177-3AD203B41FA5}">
                      <a16:colId xmlns:a16="http://schemas.microsoft.com/office/drawing/2014/main" val="20000"/>
                    </a:ext>
                  </a:extLst>
                </a:gridCol>
                <a:gridCol w="1080653">
                  <a:extLst>
                    <a:ext uri="{9D8B030D-6E8A-4147-A177-3AD203B41FA5}">
                      <a16:colId xmlns:a16="http://schemas.microsoft.com/office/drawing/2014/main" val="20001"/>
                    </a:ext>
                  </a:extLst>
                </a:gridCol>
                <a:gridCol w="1288474">
                  <a:extLst>
                    <a:ext uri="{9D8B030D-6E8A-4147-A177-3AD203B41FA5}">
                      <a16:colId xmlns:a16="http://schemas.microsoft.com/office/drawing/2014/main" val="20002"/>
                    </a:ext>
                  </a:extLst>
                </a:gridCol>
                <a:gridCol w="1288474">
                  <a:extLst>
                    <a:ext uri="{9D8B030D-6E8A-4147-A177-3AD203B41FA5}">
                      <a16:colId xmlns:a16="http://schemas.microsoft.com/office/drawing/2014/main" val="20003"/>
                    </a:ext>
                  </a:extLst>
                </a:gridCol>
                <a:gridCol w="1288474">
                  <a:extLst>
                    <a:ext uri="{9D8B030D-6E8A-4147-A177-3AD203B41FA5}">
                      <a16:colId xmlns:a16="http://schemas.microsoft.com/office/drawing/2014/main" val="20004"/>
                    </a:ext>
                  </a:extLst>
                </a:gridCol>
              </a:tblGrid>
              <a:tr h="370840">
                <a:tc>
                  <a:txBody>
                    <a:bodyPr/>
                    <a:lstStyle/>
                    <a:p>
                      <a:pPr algn="ctr"/>
                      <a:r>
                        <a:rPr lang="en-US" sz="2400" dirty="0">
                          <a:solidFill>
                            <a:srgbClr val="0070C0"/>
                          </a:solidFill>
                        </a:rPr>
                        <a:t>He</a:t>
                      </a:r>
                    </a:p>
                  </a:txBody>
                  <a:tcPr/>
                </a:tc>
                <a:tc rowSpan="3">
                  <a:txBody>
                    <a:bodyPr/>
                    <a:lstStyle/>
                    <a:p>
                      <a:pPr algn="ctr"/>
                      <a:r>
                        <a:rPr lang="en-US" sz="2400" dirty="0">
                          <a:solidFill>
                            <a:srgbClr val="0070C0"/>
                          </a:solidFill>
                        </a:rPr>
                        <a:t>has</a:t>
                      </a:r>
                    </a:p>
                  </a:txBody>
                  <a:tcPr anchor="ctr"/>
                </a:tc>
                <a:tc rowSpan="7">
                  <a:txBody>
                    <a:bodyPr/>
                    <a:lstStyle/>
                    <a:p>
                      <a:pPr algn="ctr"/>
                      <a:r>
                        <a:rPr lang="en-US" sz="2400" dirty="0">
                          <a:solidFill>
                            <a:srgbClr val="FF0000"/>
                          </a:solidFill>
                        </a:rPr>
                        <a:t>been</a:t>
                      </a:r>
                    </a:p>
                  </a:txBody>
                  <a:tcPr anchor="ctr"/>
                </a:tc>
                <a:tc rowSpan="7">
                  <a:txBody>
                    <a:bodyPr/>
                    <a:lstStyle/>
                    <a:p>
                      <a:pPr algn="ctr"/>
                      <a:r>
                        <a:rPr lang="en-US" sz="2400" dirty="0"/>
                        <a:t>writ</a:t>
                      </a:r>
                      <a:r>
                        <a:rPr lang="en-US" sz="2400" dirty="0">
                          <a:solidFill>
                            <a:srgbClr val="FF0000"/>
                          </a:solidFill>
                        </a:rPr>
                        <a:t>ing</a:t>
                      </a:r>
                    </a:p>
                  </a:txBody>
                  <a:tcPr anchor="ctr"/>
                </a:tc>
                <a:tc rowSpan="7">
                  <a:txBody>
                    <a:bodyPr/>
                    <a:lstStyle/>
                    <a:p>
                      <a:pPr algn="ctr"/>
                      <a:r>
                        <a:rPr lang="en-US" sz="2400" dirty="0"/>
                        <a:t>the lesson.</a:t>
                      </a:r>
                    </a:p>
                  </a:txBody>
                  <a:tcPr anchor="ctr"/>
                </a:tc>
                <a:extLst>
                  <a:ext uri="{0D108BD9-81ED-4DB2-BD59-A6C34878D82A}">
                    <a16:rowId xmlns:a16="http://schemas.microsoft.com/office/drawing/2014/main" val="10000"/>
                  </a:ext>
                </a:extLst>
              </a:tr>
              <a:tr h="370840">
                <a:tc>
                  <a:txBody>
                    <a:bodyPr/>
                    <a:lstStyle/>
                    <a:p>
                      <a:pPr algn="ctr"/>
                      <a:r>
                        <a:rPr lang="en-US" sz="2400" dirty="0">
                          <a:solidFill>
                            <a:srgbClr val="0070C0"/>
                          </a:solidFill>
                        </a:rPr>
                        <a:t>She</a:t>
                      </a:r>
                    </a:p>
                  </a:txBody>
                  <a:tcPr/>
                </a:tc>
                <a:tc vMerge="1">
                  <a:txBody>
                    <a:bodyPr/>
                    <a:lstStyle/>
                    <a:p>
                      <a:endParaRPr lang="en-US" dirty="0"/>
                    </a:p>
                  </a:txBody>
                  <a:tcPr/>
                </a:tc>
                <a:tc vMerge="1">
                  <a:txBody>
                    <a:bodyPr/>
                    <a:lstStyle/>
                    <a:p>
                      <a:endParaRPr lang="en-US"/>
                    </a:p>
                  </a:txBody>
                  <a:tcPr/>
                </a:tc>
                <a:tc vMerge="1">
                  <a:txBody>
                    <a:bodyPr/>
                    <a:lstStyle/>
                    <a:p>
                      <a:pPr algn="ctr"/>
                      <a:endParaRPr lang="en-US" sz="2400" dirty="0"/>
                    </a:p>
                  </a:txBody>
                  <a:tcPr anchor="ctr"/>
                </a:tc>
                <a:tc vMerge="1">
                  <a:txBody>
                    <a:bodyPr/>
                    <a:lstStyle/>
                    <a:p>
                      <a:endParaRPr lang="en-US"/>
                    </a:p>
                  </a:txBody>
                  <a:tcPr/>
                </a:tc>
                <a:extLst>
                  <a:ext uri="{0D108BD9-81ED-4DB2-BD59-A6C34878D82A}">
                    <a16:rowId xmlns:a16="http://schemas.microsoft.com/office/drawing/2014/main" val="10001"/>
                  </a:ext>
                </a:extLst>
              </a:tr>
              <a:tr h="370840">
                <a:tc>
                  <a:txBody>
                    <a:bodyPr/>
                    <a:lstStyle/>
                    <a:p>
                      <a:pPr algn="ctr"/>
                      <a:r>
                        <a:rPr lang="en-US" sz="2400" dirty="0">
                          <a:solidFill>
                            <a:srgbClr val="0070C0"/>
                          </a:solidFill>
                        </a:rPr>
                        <a:t>It</a:t>
                      </a:r>
                    </a:p>
                  </a:txBody>
                  <a:tcPr/>
                </a:tc>
                <a:tc vMerge="1">
                  <a:txBody>
                    <a:bodyPr/>
                    <a:lstStyle/>
                    <a:p>
                      <a:endParaRPr lang="en-US" dirty="0"/>
                    </a:p>
                  </a:txBody>
                  <a:tcPr/>
                </a:tc>
                <a:tc vMerge="1">
                  <a:txBody>
                    <a:bodyPr/>
                    <a:lstStyle/>
                    <a:p>
                      <a:endParaRPr lang="en-US"/>
                    </a:p>
                  </a:txBody>
                  <a:tcP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2"/>
                  </a:ext>
                </a:extLst>
              </a:tr>
              <a:tr h="370840">
                <a:tc>
                  <a:txBody>
                    <a:bodyPr/>
                    <a:lstStyle/>
                    <a:p>
                      <a:pPr algn="ctr"/>
                      <a:r>
                        <a:rPr lang="en-US" sz="2400" dirty="0">
                          <a:solidFill>
                            <a:srgbClr val="FF0000"/>
                          </a:solidFill>
                        </a:rPr>
                        <a:t>I</a:t>
                      </a:r>
                    </a:p>
                  </a:txBody>
                  <a:tcPr/>
                </a:tc>
                <a:tc rowSpan="4">
                  <a:txBody>
                    <a:bodyPr/>
                    <a:lstStyle/>
                    <a:p>
                      <a:pPr algn="ctr"/>
                      <a:r>
                        <a:rPr lang="en-US" sz="2400" dirty="0">
                          <a:solidFill>
                            <a:srgbClr val="FF0000"/>
                          </a:solidFill>
                        </a:rPr>
                        <a:t>have</a:t>
                      </a:r>
                    </a:p>
                  </a:txBody>
                  <a:tcPr anchor="ctr"/>
                </a:tc>
                <a:tc vMerge="1">
                  <a:txBody>
                    <a:bodyPr/>
                    <a:lstStyle/>
                    <a:p>
                      <a:endParaRPr lang="en-US"/>
                    </a:p>
                  </a:txBody>
                  <a:tcP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3"/>
                  </a:ext>
                </a:extLst>
              </a:tr>
              <a:tr h="370840">
                <a:tc>
                  <a:txBody>
                    <a:bodyPr/>
                    <a:lstStyle/>
                    <a:p>
                      <a:pPr algn="ctr"/>
                      <a:r>
                        <a:rPr lang="en-US" sz="2400" dirty="0"/>
                        <a:t>You</a:t>
                      </a:r>
                    </a:p>
                  </a:txBody>
                  <a:tcPr/>
                </a:tc>
                <a:tc vMerge="1">
                  <a:txBody>
                    <a:bodyPr/>
                    <a:lstStyle/>
                    <a:p>
                      <a:pPr algn="ctr"/>
                      <a:endParaRPr lang="en-US" sz="2400" dirty="0"/>
                    </a:p>
                  </a:txBody>
                  <a:tcPr anchor="ctr"/>
                </a:tc>
                <a:tc vMerge="1">
                  <a:txBody>
                    <a:bodyPr/>
                    <a:lstStyle/>
                    <a:p>
                      <a:endParaRPr lang="en-US"/>
                    </a:p>
                  </a:txBody>
                  <a:tcP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4"/>
                  </a:ext>
                </a:extLst>
              </a:tr>
              <a:tr h="370840">
                <a:tc>
                  <a:txBody>
                    <a:bodyPr/>
                    <a:lstStyle/>
                    <a:p>
                      <a:pPr algn="ctr"/>
                      <a:r>
                        <a:rPr lang="en-US" sz="2400" dirty="0"/>
                        <a:t>We</a:t>
                      </a:r>
                    </a:p>
                  </a:txBody>
                  <a:tcPr/>
                </a:tc>
                <a:tc vMerge="1">
                  <a:txBody>
                    <a:bodyPr/>
                    <a:lstStyle/>
                    <a:p>
                      <a:pPr algn="ctr"/>
                      <a:endParaRPr lang="en-US" sz="2400" dirty="0"/>
                    </a:p>
                  </a:txBody>
                  <a:tcPr anchor="ctr"/>
                </a:tc>
                <a:tc vMerge="1">
                  <a:txBody>
                    <a:bodyPr/>
                    <a:lstStyle/>
                    <a:p>
                      <a:endParaRPr lang="en-US"/>
                    </a:p>
                  </a:txBody>
                  <a:tcP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5"/>
                  </a:ext>
                </a:extLst>
              </a:tr>
              <a:tr h="370840">
                <a:tc>
                  <a:txBody>
                    <a:bodyPr/>
                    <a:lstStyle/>
                    <a:p>
                      <a:pPr algn="ctr"/>
                      <a:r>
                        <a:rPr lang="en-US" sz="2400" dirty="0"/>
                        <a:t>They</a:t>
                      </a:r>
                    </a:p>
                  </a:txBody>
                  <a:tcPr/>
                </a:tc>
                <a:tc vMerge="1">
                  <a:txBody>
                    <a:bodyPr/>
                    <a:lstStyle/>
                    <a:p>
                      <a:pPr algn="ctr"/>
                      <a:endParaRPr lang="en-US" sz="2400" dirty="0"/>
                    </a:p>
                  </a:txBody>
                  <a:tcPr anchor="ctr"/>
                </a:tc>
                <a:tc vMerge="1">
                  <a:txBody>
                    <a:bodyPr/>
                    <a:lstStyle/>
                    <a:p>
                      <a:endParaRPr lang="en-US"/>
                    </a:p>
                  </a:txBody>
                  <a:tcPr/>
                </a:tc>
                <a:tc vMerge="1">
                  <a:txBody>
                    <a:bodyPr/>
                    <a:lstStyle/>
                    <a:p>
                      <a:endParaRPr lang="en-US" dirty="0"/>
                    </a:p>
                  </a:txBody>
                  <a:tcPr/>
                </a:tc>
                <a:tc vMerge="1">
                  <a:txBody>
                    <a:bodyPr/>
                    <a:lstStyle/>
                    <a:p>
                      <a:endParaRPr lang="en-US"/>
                    </a:p>
                  </a:txBody>
                  <a:tcPr/>
                </a:tc>
                <a:extLst>
                  <a:ext uri="{0D108BD9-81ED-4DB2-BD59-A6C34878D82A}">
                    <a16:rowId xmlns:a16="http://schemas.microsoft.com/office/drawing/2014/main" val="10006"/>
                  </a:ext>
                </a:extLst>
              </a:tr>
            </a:tbl>
          </a:graphicData>
        </a:graphic>
      </p:graphicFrame>
      <p:sp>
        <p:nvSpPr>
          <p:cNvPr id="8" name="مربع نص 7"/>
          <p:cNvSpPr txBox="1"/>
          <p:nvPr/>
        </p:nvSpPr>
        <p:spPr>
          <a:xfrm>
            <a:off x="1066800" y="4267201"/>
            <a:ext cx="7239000" cy="461665"/>
          </a:xfrm>
          <a:prstGeom prst="rect">
            <a:avLst/>
          </a:prstGeom>
          <a:noFill/>
        </p:spPr>
        <p:txBody>
          <a:bodyPr wrap="square" rtlCol="0">
            <a:spAutoFit/>
          </a:bodyPr>
          <a:lstStyle/>
          <a:p>
            <a:r>
              <a:rPr lang="en-US" sz="2400" dirty="0"/>
              <a:t>Key words:</a:t>
            </a:r>
          </a:p>
        </p:txBody>
      </p:sp>
      <p:sp>
        <p:nvSpPr>
          <p:cNvPr id="9" name="مربع نص 8"/>
          <p:cNvSpPr txBox="1"/>
          <p:nvPr/>
        </p:nvSpPr>
        <p:spPr>
          <a:xfrm>
            <a:off x="1143000" y="4953000"/>
            <a:ext cx="6705600" cy="738664"/>
          </a:xfrm>
          <a:prstGeom prst="rect">
            <a:avLst/>
          </a:prstGeom>
          <a:noFill/>
        </p:spPr>
        <p:txBody>
          <a:bodyPr wrap="square" rtlCol="0">
            <a:spAutoFit/>
          </a:bodyPr>
          <a:lstStyle/>
          <a:p>
            <a:r>
              <a:rPr lang="en-US" sz="2400" dirty="0"/>
              <a:t>recently – lately – for – since   </a:t>
            </a:r>
          </a:p>
          <a:p>
            <a:endParaRPr lang="en-US" dirty="0"/>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85</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5715000" cy="584775"/>
          </a:xfrm>
          <a:prstGeom prst="rect">
            <a:avLst/>
          </a:prstGeom>
          <a:noFill/>
        </p:spPr>
        <p:txBody>
          <a:bodyPr wrap="square" rtlCol="0">
            <a:spAutoFit/>
          </a:bodyPr>
          <a:lstStyle/>
          <a:p>
            <a:r>
              <a:rPr lang="en-US" sz="3200" dirty="0">
                <a:solidFill>
                  <a:srgbClr val="FF0000"/>
                </a:solidFill>
              </a:rPr>
              <a:t>e. Present perfect continuous</a:t>
            </a:r>
          </a:p>
        </p:txBody>
      </p:sp>
      <p:sp>
        <p:nvSpPr>
          <p:cNvPr id="9" name="مربع نص 8"/>
          <p:cNvSpPr txBox="1"/>
          <p:nvPr/>
        </p:nvSpPr>
        <p:spPr>
          <a:xfrm>
            <a:off x="1143000" y="838200"/>
            <a:ext cx="4114800" cy="369332"/>
          </a:xfrm>
          <a:prstGeom prst="rect">
            <a:avLst/>
          </a:prstGeom>
          <a:noFill/>
        </p:spPr>
        <p:txBody>
          <a:bodyPr wrap="square" rtlCol="0">
            <a:spAutoFit/>
          </a:bodyPr>
          <a:lstStyle/>
          <a:p>
            <a:r>
              <a:rPr lang="en-US" dirty="0"/>
              <a:t>We use the present perfect continuous in:</a:t>
            </a:r>
          </a:p>
        </p:txBody>
      </p:sp>
      <p:sp>
        <p:nvSpPr>
          <p:cNvPr id="10" name="مستطيل مستدير الزوايا 9"/>
          <p:cNvSpPr/>
          <p:nvPr/>
        </p:nvSpPr>
        <p:spPr>
          <a:xfrm>
            <a:off x="1143000" y="13716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1. She </a:t>
            </a:r>
            <a:r>
              <a:rPr lang="en-US" sz="2400" dirty="0">
                <a:solidFill>
                  <a:srgbClr val="FF0000"/>
                </a:solidFill>
              </a:rPr>
              <a:t>has been running </a:t>
            </a:r>
            <a:r>
              <a:rPr lang="en-US" sz="2400" dirty="0"/>
              <a:t>for an hour. She seems tired.</a:t>
            </a:r>
          </a:p>
        </p:txBody>
      </p:sp>
      <p:grpSp>
        <p:nvGrpSpPr>
          <p:cNvPr id="23" name="مجموعة 22"/>
          <p:cNvGrpSpPr/>
          <p:nvPr/>
        </p:nvGrpSpPr>
        <p:grpSpPr>
          <a:xfrm>
            <a:off x="1429608" y="2590800"/>
            <a:ext cx="4419600" cy="722531"/>
            <a:chOff x="1143000" y="2590800"/>
            <a:chExt cx="4419600" cy="722531"/>
          </a:xfrm>
        </p:grpSpPr>
        <p:cxnSp>
          <p:nvCxnSpPr>
            <p:cNvPr id="13" name="رابط كسهم مستقيم 12"/>
            <p:cNvCxnSpPr/>
            <p:nvPr/>
          </p:nvCxnSpPr>
          <p:spPr>
            <a:xfrm>
              <a:off x="1143000" y="2590800"/>
              <a:ext cx="4404674" cy="1588"/>
            </a:xfrm>
            <a:prstGeom prst="straightConnector1">
              <a:avLst/>
            </a:prstGeom>
            <a:ln>
              <a:tailEnd type="arrow"/>
            </a:ln>
            <a:effectLst>
              <a:glow rad="139700">
                <a:schemeClr val="accent6">
                  <a:satMod val="175000"/>
                  <a:alpha val="40000"/>
                </a:schemeClr>
              </a:glow>
              <a:outerShdw blurRad="40000" dist="23000" dir="5400000" rotWithShape="0">
                <a:srgbClr val="000000">
                  <a:alpha val="35000"/>
                </a:srgbClr>
              </a:outerShdw>
            </a:effectLst>
          </p:spPr>
          <p:style>
            <a:lnRef idx="3">
              <a:schemeClr val="accent6"/>
            </a:lnRef>
            <a:fillRef idx="0">
              <a:schemeClr val="accent6"/>
            </a:fillRef>
            <a:effectRef idx="2">
              <a:schemeClr val="accent6"/>
            </a:effectRef>
            <a:fontRef idx="minor">
              <a:schemeClr val="tx1"/>
            </a:fontRef>
          </p:style>
        </p:cxnSp>
        <p:sp>
          <p:nvSpPr>
            <p:cNvPr id="14" name="مربع نص 13"/>
            <p:cNvSpPr txBox="1"/>
            <p:nvPr/>
          </p:nvSpPr>
          <p:spPr>
            <a:xfrm>
              <a:off x="2819400" y="2667000"/>
              <a:ext cx="2743200" cy="646331"/>
            </a:xfrm>
            <a:prstGeom prst="rect">
              <a:avLst/>
            </a:prstGeom>
            <a:noFill/>
          </p:spPr>
          <p:txBody>
            <a:bodyPr wrap="square" rtlCol="0">
              <a:spAutoFit/>
            </a:bodyPr>
            <a:lstStyle/>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6">
                        <a:satMod val="175000"/>
                        <a:alpha val="40000"/>
                      </a:schemeClr>
                    </a:glow>
                    <a:innerShdw blurRad="69850" dist="43180" dir="5400000">
                      <a:srgbClr val="000000">
                        <a:alpha val="65000"/>
                      </a:srgbClr>
                    </a:innerShdw>
                  </a:effectLst>
                </a:rPr>
                <a:t>Present Perfect continuous</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6">
                        <a:satMod val="175000"/>
                        <a:alpha val="40000"/>
                      </a:schemeClr>
                    </a:glow>
                    <a:innerShdw blurRad="69850" dist="43180" dir="5400000">
                      <a:srgbClr val="000000">
                        <a:alpha val="65000"/>
                      </a:srgbClr>
                    </a:innerShdw>
                  </a:effectLst>
                </a:rPr>
                <a:t>has been running</a:t>
              </a:r>
            </a:p>
          </p:txBody>
        </p:sp>
      </p:grpSp>
      <p:grpSp>
        <p:nvGrpSpPr>
          <p:cNvPr id="3" name="مجموعة 14"/>
          <p:cNvGrpSpPr/>
          <p:nvPr/>
        </p:nvGrpSpPr>
        <p:grpSpPr>
          <a:xfrm>
            <a:off x="5943600" y="1828800"/>
            <a:ext cx="931177" cy="1447800"/>
            <a:chOff x="7620000" y="3048000"/>
            <a:chExt cx="931177" cy="1447800"/>
          </a:xfrm>
        </p:grpSpPr>
        <p:cxnSp>
          <p:nvCxnSpPr>
            <p:cNvPr id="19" name="رابط كسهم مستقيم 18"/>
            <p:cNvCxnSpPr/>
            <p:nvPr/>
          </p:nvCxnSpPr>
          <p:spPr>
            <a:xfrm rot="5400000">
              <a:off x="6896894" y="3771106"/>
              <a:ext cx="1447800" cy="1588"/>
            </a:xfrm>
            <a:prstGeom prst="straightConnector1">
              <a:avLst/>
            </a:prstGeom>
            <a:ln>
              <a:tailEnd type="arrow"/>
            </a:ln>
            <a:effectLst>
              <a:glow rad="101600">
                <a:schemeClr val="accent3">
                  <a:satMod val="175000"/>
                  <a:alpha val="40000"/>
                </a:schemeClr>
              </a:glow>
              <a:outerShdw blurRad="40000" dist="23000" dir="5400000" rotWithShape="0">
                <a:srgbClr val="000000">
                  <a:alpha val="35000"/>
                </a:srgbClr>
              </a:outerShdw>
            </a:effectLst>
          </p:spPr>
          <p:style>
            <a:lnRef idx="3">
              <a:schemeClr val="accent3"/>
            </a:lnRef>
            <a:fillRef idx="0">
              <a:schemeClr val="accent3"/>
            </a:fillRef>
            <a:effectRef idx="2">
              <a:schemeClr val="accent3"/>
            </a:effectRef>
            <a:fontRef idx="minor">
              <a:schemeClr val="tx1"/>
            </a:fontRef>
          </p:style>
        </p:cxnSp>
        <p:sp>
          <p:nvSpPr>
            <p:cNvPr id="20" name="مربع نص 19"/>
            <p:cNvSpPr txBox="1"/>
            <p:nvPr/>
          </p:nvSpPr>
          <p:spPr>
            <a:xfrm>
              <a:off x="7620000" y="3429000"/>
              <a:ext cx="931177" cy="523220"/>
            </a:xfrm>
            <a:prstGeom prst="rect">
              <a:avLst/>
            </a:prstGeom>
            <a:noFill/>
          </p:spPr>
          <p:txBody>
            <a:bodyPr wrap="square" rtlCol="0">
              <a:spAutoFit/>
            </a:bodyPr>
            <a:lstStyle/>
            <a:p>
              <a:r>
                <a:rPr lang="en-US" sz="2800" dirty="0">
                  <a:solidFill>
                    <a:srgbClr val="00B050"/>
                  </a:solidFill>
                  <a:effectLst>
                    <a:glow rad="228600">
                      <a:schemeClr val="accent3">
                        <a:satMod val="175000"/>
                        <a:alpha val="40000"/>
                      </a:schemeClr>
                    </a:glow>
                  </a:effectLst>
                </a:rPr>
                <a:t>Now</a:t>
              </a:r>
            </a:p>
          </p:txBody>
        </p:sp>
      </p:grpSp>
      <p:cxnSp>
        <p:nvCxnSpPr>
          <p:cNvPr id="17" name="رابط كسهم مستقيم 16"/>
          <p:cNvCxnSpPr/>
          <p:nvPr/>
        </p:nvCxnSpPr>
        <p:spPr>
          <a:xfrm>
            <a:off x="6248400" y="2667000"/>
            <a:ext cx="2209800" cy="1588"/>
          </a:xfrm>
          <a:prstGeom prst="straightConnector1">
            <a:avLst/>
          </a:prstGeom>
          <a:ln>
            <a:prstDash val="dash"/>
            <a:tailEnd type="arrow"/>
          </a:ln>
          <a:effectLst>
            <a:glow rad="139700">
              <a:schemeClr val="accent6">
                <a:satMod val="175000"/>
                <a:alpha val="40000"/>
              </a:schemeClr>
            </a:glow>
            <a:outerShdw blurRad="40000" dist="23000" dir="5400000" rotWithShape="0">
              <a:srgbClr val="000000">
                <a:alpha val="35000"/>
              </a:srgbClr>
            </a:outerShdw>
          </a:effectLst>
        </p:spPr>
        <p:style>
          <a:lnRef idx="3">
            <a:schemeClr val="accent6"/>
          </a:lnRef>
          <a:fillRef idx="0">
            <a:schemeClr val="accent6"/>
          </a:fillRef>
          <a:effectRef idx="2">
            <a:schemeClr val="accent6"/>
          </a:effectRef>
          <a:fontRef idx="minor">
            <a:schemeClr val="tx1"/>
          </a:fontRef>
        </p:style>
      </p:cxnSp>
      <p:sp>
        <p:nvSpPr>
          <p:cNvPr id="16" name="سهم إلى اليمين 15"/>
          <p:cNvSpPr/>
          <p:nvPr/>
        </p:nvSpPr>
        <p:spPr>
          <a:xfrm>
            <a:off x="990600" y="4038600"/>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Negative</a:t>
            </a:r>
          </a:p>
        </p:txBody>
      </p:sp>
      <p:sp>
        <p:nvSpPr>
          <p:cNvPr id="18" name="سهم إلى اليمين 17"/>
          <p:cNvSpPr/>
          <p:nvPr/>
        </p:nvSpPr>
        <p:spPr>
          <a:xfrm>
            <a:off x="990600" y="5257800"/>
            <a:ext cx="1447800" cy="4572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Question</a:t>
            </a:r>
          </a:p>
        </p:txBody>
      </p:sp>
      <p:sp>
        <p:nvSpPr>
          <p:cNvPr id="21" name="مستطيل مستدير الزوايا 20"/>
          <p:cNvSpPr/>
          <p:nvPr/>
        </p:nvSpPr>
        <p:spPr>
          <a:xfrm>
            <a:off x="990600" y="44958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She </a:t>
            </a:r>
            <a:r>
              <a:rPr lang="en-US" sz="2400" dirty="0">
                <a:solidFill>
                  <a:srgbClr val="FF0000"/>
                </a:solidFill>
              </a:rPr>
              <a:t>has </a:t>
            </a:r>
            <a:r>
              <a:rPr lang="en-US" sz="2400" dirty="0">
                <a:solidFill>
                  <a:schemeClr val="tx2">
                    <a:lumMod val="60000"/>
                    <a:lumOff val="40000"/>
                  </a:schemeClr>
                </a:solidFill>
              </a:rPr>
              <a:t>not</a:t>
            </a:r>
            <a:r>
              <a:rPr lang="en-US" sz="2400" dirty="0">
                <a:solidFill>
                  <a:srgbClr val="FF0000"/>
                </a:solidFill>
              </a:rPr>
              <a:t> been running </a:t>
            </a:r>
            <a:r>
              <a:rPr lang="en-US" sz="2400" dirty="0"/>
              <a:t>for an hour. She seems tired.</a:t>
            </a:r>
          </a:p>
        </p:txBody>
      </p:sp>
      <p:sp>
        <p:nvSpPr>
          <p:cNvPr id="22" name="مستطيل مستدير الزوايا 21"/>
          <p:cNvSpPr/>
          <p:nvPr/>
        </p:nvSpPr>
        <p:spPr>
          <a:xfrm>
            <a:off x="914400" y="56388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 </a:t>
            </a:r>
            <a:r>
              <a:rPr lang="en-US" sz="2400" dirty="0">
                <a:solidFill>
                  <a:srgbClr val="FF0000"/>
                </a:solidFill>
              </a:rPr>
              <a:t>Has </a:t>
            </a:r>
            <a:r>
              <a:rPr lang="en-US" sz="2400" dirty="0"/>
              <a:t>she </a:t>
            </a:r>
            <a:r>
              <a:rPr lang="en-US" sz="2400" dirty="0">
                <a:solidFill>
                  <a:srgbClr val="FF0000"/>
                </a:solidFill>
              </a:rPr>
              <a:t>been running </a:t>
            </a:r>
            <a:r>
              <a:rPr lang="en-US" sz="2400" dirty="0"/>
              <a:t>for an hour</a:t>
            </a:r>
            <a:r>
              <a:rPr lang="en-US" sz="2400" dirty="0">
                <a:solidFill>
                  <a:srgbClr val="FF0000"/>
                </a:solidFill>
              </a:rPr>
              <a:t>?</a:t>
            </a:r>
            <a:r>
              <a:rPr lang="en-US" sz="2400" dirty="0"/>
              <a:t> She seems tired.</a:t>
            </a:r>
          </a:p>
        </p:txBody>
      </p:sp>
      <p:sp>
        <p:nvSpPr>
          <p:cNvPr id="24" name="مستطيل مستدير الزوايا 23">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 to="" calcmode="lin" valueType="num">
                                      <p:cBhvr>
                                        <p:cTn id="17" dur="1" fill="hold"/>
                                        <p:tgtEl>
                                          <p:spTgt spid="17"/>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 to="" calcmode="lin" valueType="num">
                                      <p:cBhvr>
                                        <p:cTn id="22" dur="1" fill="hold"/>
                                        <p:tgtEl>
                                          <p:spTgt spid="16"/>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 to="" calcmode="lin" valueType="num">
                                      <p:cBhvr>
                                        <p:cTn id="27" dur="1" fill="hold"/>
                                        <p:tgtEl>
                                          <p:spTgt spid="21"/>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 to="" calcmode="lin" valueType="num">
                                      <p:cBhvr>
                                        <p:cTn id="32" dur="1" fill="hold"/>
                                        <p:tgtEl>
                                          <p:spTgt spid="18"/>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to="" calcmode="lin" valueType="num">
                                      <p:cBhvr>
                                        <p:cTn id="37" dur="1" fill="hold"/>
                                        <p:tgtEl>
                                          <p:spTgt spid="2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8" grpId="0" animBg="1"/>
      <p:bldP spid="21" grpId="0" animBg="1"/>
      <p:bldP spid="2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86</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5715000" cy="584775"/>
          </a:xfrm>
          <a:prstGeom prst="rect">
            <a:avLst/>
          </a:prstGeom>
          <a:noFill/>
        </p:spPr>
        <p:txBody>
          <a:bodyPr wrap="square" rtlCol="0">
            <a:spAutoFit/>
          </a:bodyPr>
          <a:lstStyle/>
          <a:p>
            <a:r>
              <a:rPr lang="en-US" sz="3200" dirty="0">
                <a:solidFill>
                  <a:srgbClr val="FF0000"/>
                </a:solidFill>
              </a:rPr>
              <a:t>f. future</a:t>
            </a:r>
          </a:p>
        </p:txBody>
      </p:sp>
      <p:sp>
        <p:nvSpPr>
          <p:cNvPr id="9" name="مربع نص 8"/>
          <p:cNvSpPr txBox="1"/>
          <p:nvPr/>
        </p:nvSpPr>
        <p:spPr>
          <a:xfrm>
            <a:off x="1143000" y="838200"/>
            <a:ext cx="4114800" cy="369332"/>
          </a:xfrm>
          <a:prstGeom prst="rect">
            <a:avLst/>
          </a:prstGeom>
          <a:noFill/>
        </p:spPr>
        <p:txBody>
          <a:bodyPr wrap="square" rtlCol="0">
            <a:spAutoFit/>
          </a:bodyPr>
          <a:lstStyle/>
          <a:p>
            <a:r>
              <a:rPr lang="en-US" dirty="0"/>
              <a:t>We use “will” in:</a:t>
            </a:r>
          </a:p>
        </p:txBody>
      </p:sp>
      <p:sp>
        <p:nvSpPr>
          <p:cNvPr id="10" name="مستطيل مستدير الزوايا 9"/>
          <p:cNvSpPr/>
          <p:nvPr/>
        </p:nvSpPr>
        <p:spPr>
          <a:xfrm>
            <a:off x="1143000" y="13716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1. She </a:t>
            </a:r>
            <a:r>
              <a:rPr lang="en-US" sz="2400" dirty="0">
                <a:solidFill>
                  <a:srgbClr val="FF0000"/>
                </a:solidFill>
              </a:rPr>
              <a:t>will go </a:t>
            </a:r>
            <a:r>
              <a:rPr lang="en-US" sz="2400" dirty="0"/>
              <a:t>with us.</a:t>
            </a:r>
          </a:p>
        </p:txBody>
      </p:sp>
      <p:sp>
        <p:nvSpPr>
          <p:cNvPr id="15" name="مستطيل مستدير الزوايا 14"/>
          <p:cNvSpPr/>
          <p:nvPr/>
        </p:nvSpPr>
        <p:spPr>
          <a:xfrm>
            <a:off x="5410200" y="1981200"/>
            <a:ext cx="2895600" cy="8382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a:effectLst>
                  <a:glow rad="228600">
                    <a:schemeClr val="accent6">
                      <a:satMod val="175000"/>
                      <a:alpha val="40000"/>
                    </a:schemeClr>
                  </a:glow>
                </a:effectLst>
              </a:rPr>
              <a:t>She has decided now</a:t>
            </a:r>
          </a:p>
        </p:txBody>
      </p:sp>
      <p:pic>
        <p:nvPicPr>
          <p:cNvPr id="1027" name="Picture 3" descr="D:\Newmotion\earth\land17.gif"/>
          <p:cNvPicPr>
            <a:picLocks noChangeAspect="1" noChangeArrowheads="1" noCrop="1"/>
          </p:cNvPicPr>
          <p:nvPr/>
        </p:nvPicPr>
        <p:blipFill>
          <a:blip r:embed="rId2"/>
          <a:srcRect/>
          <a:stretch>
            <a:fillRect/>
          </a:stretch>
        </p:blipFill>
        <p:spPr bwMode="auto">
          <a:xfrm>
            <a:off x="4114800" y="3352800"/>
            <a:ext cx="4038600" cy="1066800"/>
          </a:xfrm>
          <a:prstGeom prst="rect">
            <a:avLst/>
          </a:prstGeom>
          <a:noFill/>
        </p:spPr>
      </p:pic>
      <p:pic>
        <p:nvPicPr>
          <p:cNvPr id="1031" name="Picture 7" descr="D:\Newmotion\earth\lightning25.gif"/>
          <p:cNvPicPr>
            <a:picLocks noChangeAspect="1" noChangeArrowheads="1"/>
          </p:cNvPicPr>
          <p:nvPr/>
        </p:nvPicPr>
        <p:blipFill>
          <a:blip r:embed="rId3"/>
          <a:srcRect/>
          <a:stretch>
            <a:fillRect/>
          </a:stretch>
        </p:blipFill>
        <p:spPr bwMode="auto">
          <a:xfrm>
            <a:off x="3276600" y="2895600"/>
            <a:ext cx="1485900" cy="1057275"/>
          </a:xfrm>
          <a:prstGeom prst="rect">
            <a:avLst/>
          </a:prstGeom>
          <a:noFill/>
        </p:spPr>
      </p:pic>
      <p:pic>
        <p:nvPicPr>
          <p:cNvPr id="1026" name="Picture 2" descr="D:\Newmotion\earth\rain01.gif"/>
          <p:cNvPicPr>
            <a:picLocks noChangeAspect="1" noChangeArrowheads="1" noCrop="1"/>
          </p:cNvPicPr>
          <p:nvPr/>
        </p:nvPicPr>
        <p:blipFill>
          <a:blip r:embed="rId4"/>
          <a:srcRect/>
          <a:stretch>
            <a:fillRect/>
          </a:stretch>
        </p:blipFill>
        <p:spPr bwMode="auto">
          <a:xfrm>
            <a:off x="3733800" y="2667000"/>
            <a:ext cx="1943100" cy="1143000"/>
          </a:xfrm>
          <a:prstGeom prst="rect">
            <a:avLst/>
          </a:prstGeom>
          <a:noFill/>
        </p:spPr>
      </p:pic>
      <p:sp>
        <p:nvSpPr>
          <p:cNvPr id="25" name="مستطيل مستدير الزوايا 24"/>
          <p:cNvSpPr/>
          <p:nvPr/>
        </p:nvSpPr>
        <p:spPr>
          <a:xfrm>
            <a:off x="1066800" y="4648200"/>
            <a:ext cx="75438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2. It </a:t>
            </a:r>
            <a:r>
              <a:rPr lang="en-US" sz="2400" dirty="0">
                <a:solidFill>
                  <a:srgbClr val="FF0000"/>
                </a:solidFill>
              </a:rPr>
              <a:t>is going to </a:t>
            </a:r>
            <a:r>
              <a:rPr lang="en-US" sz="2400" dirty="0">
                <a:solidFill>
                  <a:srgbClr val="0070C0"/>
                </a:solidFill>
              </a:rPr>
              <a:t>rain</a:t>
            </a:r>
            <a:r>
              <a:rPr lang="en-US" sz="2400" dirty="0"/>
              <a:t>.</a:t>
            </a:r>
          </a:p>
        </p:txBody>
      </p:sp>
      <p:sp>
        <p:nvSpPr>
          <p:cNvPr id="26" name="مستطيل مستدير الزوايا 25"/>
          <p:cNvSpPr/>
          <p:nvPr/>
        </p:nvSpPr>
        <p:spPr>
          <a:xfrm>
            <a:off x="3962400" y="5257800"/>
            <a:ext cx="4800600" cy="8382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a:effectLst>
                  <a:glow rad="228600">
                    <a:schemeClr val="accent6">
                      <a:satMod val="175000"/>
                      <a:alpha val="40000"/>
                    </a:schemeClr>
                  </a:glow>
                </a:effectLst>
              </a:rPr>
              <a:t>Something in the present shows us what will happen in the future.</a:t>
            </a:r>
          </a:p>
        </p:txBody>
      </p:sp>
      <p:sp>
        <p:nvSpPr>
          <p:cNvPr id="14" name="مستطيل مستدير الزوايا 13">
            <a:hlinkClick r:id="rId5"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to="" calcmode="lin" valueType="num">
                                      <p:cBhvr>
                                        <p:cTn id="12" dur="1" fill="hold"/>
                                        <p:tgtEl>
                                          <p:spTgt spid="15"/>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031"/>
                                        </p:tgtEl>
                                        <p:attrNameLst>
                                          <p:attrName>style.visibility</p:attrName>
                                        </p:attrNameLst>
                                      </p:cBhvr>
                                      <p:to>
                                        <p:strVal val="visible"/>
                                      </p:to>
                                    </p:set>
                                    <p:anim to="" calcmode="lin" valueType="num">
                                      <p:cBhvr>
                                        <p:cTn id="17" dur="1" fill="hold"/>
                                        <p:tgtEl>
                                          <p:spTgt spid="1031"/>
                                        </p:tgtEl>
                                        <p:attrNameLst>
                                          <p:attrName/>
                                        </p:attrNameLst>
                                      </p:cBhvr>
                                    </p:anim>
                                  </p:childTnLst>
                                </p:cTn>
                              </p:par>
                              <p:par>
                                <p:cTn id="18" presetID="24" presetClass="entr" presetSubtype="0" fill="hold" nodeType="withEffect">
                                  <p:stCondLst>
                                    <p:cond delay="0"/>
                                  </p:stCondLst>
                                  <p:childTnLst>
                                    <p:set>
                                      <p:cBhvr>
                                        <p:cTn id="19" dur="1" fill="hold">
                                          <p:stCondLst>
                                            <p:cond delay="0"/>
                                          </p:stCondLst>
                                        </p:cTn>
                                        <p:tgtEl>
                                          <p:spTgt spid="1026"/>
                                        </p:tgtEl>
                                        <p:attrNameLst>
                                          <p:attrName>style.visibility</p:attrName>
                                        </p:attrNameLst>
                                      </p:cBhvr>
                                      <p:to>
                                        <p:strVal val="visible"/>
                                      </p:to>
                                    </p:set>
                                    <p:anim to="" calcmode="lin" valueType="num">
                                      <p:cBhvr>
                                        <p:cTn id="20" dur="1" fill="hold"/>
                                        <p:tgtEl>
                                          <p:spTgt spid="1026"/>
                                        </p:tgtEl>
                                        <p:attrNameLst>
                                          <p:attrName/>
                                        </p:attrNameLst>
                                      </p:cBhvr>
                                    </p:anim>
                                  </p:childTnLst>
                                </p:cTn>
                              </p:par>
                              <p:par>
                                <p:cTn id="21" presetID="24" presetClass="entr" presetSubtype="0" fill="hold" nodeType="withEffect">
                                  <p:stCondLst>
                                    <p:cond delay="0"/>
                                  </p:stCondLst>
                                  <p:childTnLst>
                                    <p:set>
                                      <p:cBhvr>
                                        <p:cTn id="22" dur="1" fill="hold">
                                          <p:stCondLst>
                                            <p:cond delay="0"/>
                                          </p:stCondLst>
                                        </p:cTn>
                                        <p:tgtEl>
                                          <p:spTgt spid="1027"/>
                                        </p:tgtEl>
                                        <p:attrNameLst>
                                          <p:attrName>style.visibility</p:attrName>
                                        </p:attrNameLst>
                                      </p:cBhvr>
                                      <p:to>
                                        <p:strVal val="visible"/>
                                      </p:to>
                                    </p:set>
                                    <p:anim to="" calcmode="lin" valueType="num">
                                      <p:cBhvr>
                                        <p:cTn id="23" dur="1" fill="hold"/>
                                        <p:tgtEl>
                                          <p:spTgt spid="1027"/>
                                        </p:tgtEl>
                                        <p:attrNameLst>
                                          <p:attrName/>
                                        </p:attrNameLst>
                                      </p:cBhvr>
                                    </p:anim>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 to="" calcmode="lin" valueType="num">
                                      <p:cBhvr>
                                        <p:cTn id="28" dur="1" fill="hold"/>
                                        <p:tgtEl>
                                          <p:spTgt spid="25"/>
                                        </p:tgtEl>
                                        <p:attrNameLst>
                                          <p:attrName/>
                                        </p:attrNameLst>
                                      </p:cBhvr>
                                    </p:anim>
                                  </p:childTnLst>
                                </p:cTn>
                              </p:par>
                            </p:childTnLst>
                          </p:cTn>
                        </p:par>
                      </p:childTnLst>
                    </p:cTn>
                  </p:par>
                  <p:par>
                    <p:cTn id="29" fill="hold">
                      <p:stCondLst>
                        <p:cond delay="indefinite"/>
                      </p:stCondLst>
                      <p:childTnLst>
                        <p:par>
                          <p:cTn id="30" fill="hold">
                            <p:stCondLst>
                              <p:cond delay="0"/>
                            </p:stCondLst>
                            <p:childTnLst>
                              <p:par>
                                <p:cTn id="31" presetID="24"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 to="" calcmode="lin" valueType="num">
                                      <p:cBhvr>
                                        <p:cTn id="33" dur="1" fill="hold"/>
                                        <p:tgtEl>
                                          <p:spTgt spid="2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25" grpId="0" animBg="1"/>
      <p:bldP spid="26"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87</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5715000" cy="584775"/>
          </a:xfrm>
          <a:prstGeom prst="rect">
            <a:avLst/>
          </a:prstGeom>
          <a:noFill/>
        </p:spPr>
        <p:txBody>
          <a:bodyPr wrap="square" rtlCol="0">
            <a:spAutoFit/>
          </a:bodyPr>
          <a:lstStyle/>
          <a:p>
            <a:r>
              <a:rPr lang="en-US" sz="3200" dirty="0">
                <a:solidFill>
                  <a:srgbClr val="FF0000"/>
                </a:solidFill>
              </a:rPr>
              <a:t>g. passive</a:t>
            </a:r>
          </a:p>
        </p:txBody>
      </p:sp>
      <p:sp>
        <p:nvSpPr>
          <p:cNvPr id="10" name="مستطيل مستدير الزوايا 9"/>
          <p:cNvSpPr/>
          <p:nvPr/>
        </p:nvSpPr>
        <p:spPr>
          <a:xfrm>
            <a:off x="1306776" y="1371600"/>
            <a:ext cx="75438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t>1. The mail </a:t>
            </a:r>
            <a:r>
              <a:rPr lang="en-US" sz="3600" b="1" dirty="0">
                <a:solidFill>
                  <a:srgbClr val="FF0000"/>
                </a:solidFill>
              </a:rPr>
              <a:t>is</a:t>
            </a:r>
            <a:r>
              <a:rPr lang="en-US" sz="3600" b="1" dirty="0"/>
              <a:t> </a:t>
            </a:r>
            <a:r>
              <a:rPr lang="en-US" sz="3600" b="1" dirty="0">
                <a:solidFill>
                  <a:schemeClr val="accent1">
                    <a:lumMod val="75000"/>
                  </a:schemeClr>
                </a:solidFill>
              </a:rPr>
              <a:t>brought</a:t>
            </a:r>
            <a:r>
              <a:rPr lang="en-US" sz="3600" b="1" dirty="0"/>
              <a:t> every morning.</a:t>
            </a:r>
          </a:p>
        </p:txBody>
      </p:sp>
      <p:sp>
        <p:nvSpPr>
          <p:cNvPr id="25" name="مستطيل مستدير الزوايا 24"/>
          <p:cNvSpPr/>
          <p:nvPr/>
        </p:nvSpPr>
        <p:spPr>
          <a:xfrm>
            <a:off x="1066800" y="4648200"/>
            <a:ext cx="75438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t>2. The car </a:t>
            </a:r>
            <a:r>
              <a:rPr lang="en-US" sz="3600" b="1" dirty="0">
                <a:solidFill>
                  <a:srgbClr val="FF0000"/>
                </a:solidFill>
              </a:rPr>
              <a:t>was</a:t>
            </a:r>
            <a:r>
              <a:rPr lang="en-US" sz="3600" b="1" dirty="0"/>
              <a:t> </a:t>
            </a:r>
            <a:r>
              <a:rPr lang="en-US" sz="3600" b="1" dirty="0">
                <a:solidFill>
                  <a:schemeClr val="accent1">
                    <a:lumMod val="75000"/>
                  </a:schemeClr>
                </a:solidFill>
              </a:rPr>
              <a:t>destroyed</a:t>
            </a:r>
            <a:r>
              <a:rPr lang="en-US" sz="3600" b="1" dirty="0"/>
              <a:t> in the crash.</a:t>
            </a:r>
          </a:p>
        </p:txBody>
      </p:sp>
      <p:grpSp>
        <p:nvGrpSpPr>
          <p:cNvPr id="12" name="مجموعة 11"/>
          <p:cNvGrpSpPr/>
          <p:nvPr/>
        </p:nvGrpSpPr>
        <p:grpSpPr>
          <a:xfrm>
            <a:off x="3788392" y="762794"/>
            <a:ext cx="838200" cy="5485606"/>
            <a:chOff x="3733800" y="762794"/>
            <a:chExt cx="838200" cy="5485606"/>
          </a:xfrm>
        </p:grpSpPr>
        <p:cxnSp>
          <p:nvCxnSpPr>
            <p:cNvPr id="9" name="رابط كسهم مستقيم 8"/>
            <p:cNvCxnSpPr/>
            <p:nvPr/>
          </p:nvCxnSpPr>
          <p:spPr>
            <a:xfrm rot="5400000">
              <a:off x="1562100" y="3162300"/>
              <a:ext cx="4800600" cy="158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11" name="مستطيل مستدير الزوايا 10"/>
            <p:cNvSpPr/>
            <p:nvPr/>
          </p:nvSpPr>
          <p:spPr>
            <a:xfrm>
              <a:off x="3733800" y="5562600"/>
              <a:ext cx="838200" cy="685800"/>
            </a:xfrm>
            <a:prstGeom prst="roundRect">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not</a:t>
              </a:r>
            </a:p>
          </p:txBody>
        </p:sp>
      </p:grpSp>
      <p:sp>
        <p:nvSpPr>
          <p:cNvPr id="13" name="مستطيل مستدير الزوايا 12">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 to="" calcmode="lin" valueType="num">
                                      <p:cBhvr>
                                        <p:cTn id="12" dur="1" fill="hold"/>
                                        <p:tgtEl>
                                          <p:spTgt spid="25"/>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5"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88</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5715000" cy="584775"/>
          </a:xfrm>
          <a:prstGeom prst="rect">
            <a:avLst/>
          </a:prstGeom>
          <a:noFill/>
        </p:spPr>
        <p:txBody>
          <a:bodyPr wrap="square" rtlCol="0">
            <a:spAutoFit/>
          </a:bodyPr>
          <a:lstStyle/>
          <a:p>
            <a:r>
              <a:rPr lang="en-US" sz="3200" dirty="0">
                <a:solidFill>
                  <a:srgbClr val="FF0000"/>
                </a:solidFill>
              </a:rPr>
              <a:t>h. imperatives</a:t>
            </a:r>
          </a:p>
        </p:txBody>
      </p:sp>
      <p:sp>
        <p:nvSpPr>
          <p:cNvPr id="10" name="مستطيل مستدير الزوايا 9"/>
          <p:cNvSpPr/>
          <p:nvPr/>
        </p:nvSpPr>
        <p:spPr>
          <a:xfrm>
            <a:off x="1033816" y="1371600"/>
            <a:ext cx="75438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t>1. </a:t>
            </a:r>
            <a:r>
              <a:rPr lang="en-US" sz="3600" b="1" dirty="0">
                <a:solidFill>
                  <a:srgbClr val="FF0000"/>
                </a:solidFill>
              </a:rPr>
              <a:t>Open</a:t>
            </a:r>
            <a:r>
              <a:rPr lang="en-US" sz="3600" b="1" dirty="0"/>
              <a:t> the door, please.</a:t>
            </a:r>
          </a:p>
        </p:txBody>
      </p:sp>
      <p:sp>
        <p:nvSpPr>
          <p:cNvPr id="25" name="مستطيل مستدير الزوايا 24"/>
          <p:cNvSpPr/>
          <p:nvPr/>
        </p:nvSpPr>
        <p:spPr>
          <a:xfrm>
            <a:off x="1306776" y="2971800"/>
            <a:ext cx="75438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t>2. </a:t>
            </a:r>
            <a:r>
              <a:rPr lang="en-US" sz="3600" b="1" dirty="0">
                <a:solidFill>
                  <a:srgbClr val="FF0000"/>
                </a:solidFill>
              </a:rPr>
              <a:t>Give</a:t>
            </a:r>
            <a:r>
              <a:rPr lang="en-US" sz="3600" b="1" dirty="0"/>
              <a:t> me your pen, please.</a:t>
            </a:r>
          </a:p>
        </p:txBody>
      </p:sp>
      <p:grpSp>
        <p:nvGrpSpPr>
          <p:cNvPr id="12" name="مجموعة 11"/>
          <p:cNvGrpSpPr/>
          <p:nvPr/>
        </p:nvGrpSpPr>
        <p:grpSpPr>
          <a:xfrm>
            <a:off x="2133600" y="1219200"/>
            <a:ext cx="1524000" cy="3810000"/>
            <a:chOff x="2133600" y="1219200"/>
            <a:chExt cx="1524000" cy="3810000"/>
          </a:xfrm>
        </p:grpSpPr>
        <p:cxnSp>
          <p:nvCxnSpPr>
            <p:cNvPr id="9" name="رابط كسهم مستقيم 8"/>
            <p:cNvCxnSpPr/>
            <p:nvPr/>
          </p:nvCxnSpPr>
          <p:spPr>
            <a:xfrm rot="5400000">
              <a:off x="1143000" y="2819400"/>
              <a:ext cx="3276600" cy="762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1" name="مستطيل مستدير الزوايا 10"/>
            <p:cNvSpPr/>
            <p:nvPr/>
          </p:nvSpPr>
          <p:spPr>
            <a:xfrm>
              <a:off x="2133600" y="4495800"/>
              <a:ext cx="15240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t>Don’t</a:t>
              </a:r>
            </a:p>
          </p:txBody>
        </p:sp>
      </p:grpSp>
      <p:sp>
        <p:nvSpPr>
          <p:cNvPr id="13" name="مستطيل مستدير الزوايا 12"/>
          <p:cNvSpPr/>
          <p:nvPr/>
        </p:nvSpPr>
        <p:spPr>
          <a:xfrm>
            <a:off x="2133600" y="5029200"/>
            <a:ext cx="28956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0000"/>
                </a:solidFill>
              </a:rPr>
              <a:t>Don’t</a:t>
            </a:r>
            <a:r>
              <a:rPr lang="en-US" sz="3600" b="1" dirty="0"/>
              <a:t> </a:t>
            </a:r>
            <a:r>
              <a:rPr lang="en-US" sz="3600" b="1" dirty="0">
                <a:solidFill>
                  <a:schemeClr val="accent1">
                    <a:lumMod val="75000"/>
                  </a:schemeClr>
                </a:solidFill>
              </a:rPr>
              <a:t>be</a:t>
            </a:r>
            <a:r>
              <a:rPr lang="en-US" sz="3600" b="1" dirty="0"/>
              <a:t> lazy.</a:t>
            </a:r>
          </a:p>
        </p:txBody>
      </p:sp>
      <p:sp>
        <p:nvSpPr>
          <p:cNvPr id="14" name="مستطيل مستدير الزوايا 13"/>
          <p:cNvSpPr/>
          <p:nvPr/>
        </p:nvSpPr>
        <p:spPr>
          <a:xfrm>
            <a:off x="2209800" y="5715000"/>
            <a:ext cx="28956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0000"/>
                </a:solidFill>
              </a:rPr>
              <a:t>Never</a:t>
            </a:r>
            <a:r>
              <a:rPr lang="en-US" sz="3600" b="1" dirty="0"/>
              <a:t> </a:t>
            </a:r>
            <a:r>
              <a:rPr lang="en-US" sz="3600" b="1" dirty="0">
                <a:solidFill>
                  <a:schemeClr val="accent1">
                    <a:lumMod val="75000"/>
                  </a:schemeClr>
                </a:solidFill>
              </a:rPr>
              <a:t>be</a:t>
            </a:r>
            <a:r>
              <a:rPr lang="en-US" sz="3600" b="1" dirty="0"/>
              <a:t> lazy.</a:t>
            </a:r>
          </a:p>
        </p:txBody>
      </p:sp>
      <p:sp>
        <p:nvSpPr>
          <p:cNvPr id="15" name="مستطيل مستدير الزوايا 14">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 to="" calcmode="lin" valueType="num">
                                      <p:cBhvr>
                                        <p:cTn id="12" dur="1" fill="hold"/>
                                        <p:tgtEl>
                                          <p:spTgt spid="25"/>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 to="" calcmode="lin" valueType="num">
                                      <p:cBhvr>
                                        <p:cTn id="22" dur="1" fill="hold"/>
                                        <p:tgtEl>
                                          <p:spTgt spid="1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to="" calcmode="lin" valueType="num">
                                      <p:cBhvr>
                                        <p:cTn id="27" dur="1" fill="hold"/>
                                        <p:tgtEl>
                                          <p:spTgt spid="1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5" grpId="0" animBg="1"/>
      <p:bldP spid="13" grpId="0" animBg="1"/>
      <p:bldP spid="14"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89</a:t>
            </a:fld>
            <a:endParaRPr lang="en-US"/>
          </a:p>
        </p:txBody>
      </p:sp>
      <p:sp>
        <p:nvSpPr>
          <p:cNvPr id="5" name="مستطيل 4"/>
          <p:cNvSpPr/>
          <p:nvPr/>
        </p:nvSpPr>
        <p:spPr>
          <a:xfrm>
            <a:off x="1" y="-152400"/>
            <a:ext cx="533400" cy="7048083"/>
          </a:xfrm>
          <a:prstGeom prst="rect">
            <a:avLst/>
          </a:prstGeom>
          <a:noFill/>
        </p:spPr>
        <p:txBody>
          <a:bodyPr wrap="square" lIns="91440" tIns="45720" rIns="91440" bIns="45720">
            <a:spAutoFit/>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8</a:t>
            </a: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Verb</a:t>
            </a:r>
          </a:p>
          <a:p>
            <a:pPr algn="ctr"/>
            <a:r>
              <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Forms</a:t>
            </a:r>
            <a:endParaRPr lang="ar-SA"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مربع نص 5"/>
          <p:cNvSpPr txBox="1"/>
          <p:nvPr/>
        </p:nvSpPr>
        <p:spPr>
          <a:xfrm>
            <a:off x="914400" y="0"/>
            <a:ext cx="5715000" cy="584775"/>
          </a:xfrm>
          <a:prstGeom prst="rect">
            <a:avLst/>
          </a:prstGeom>
          <a:noFill/>
        </p:spPr>
        <p:txBody>
          <a:bodyPr wrap="square" rtlCol="0">
            <a:spAutoFit/>
          </a:bodyPr>
          <a:lstStyle/>
          <a:p>
            <a:r>
              <a:rPr lang="en-US" sz="3200" dirty="0">
                <a:solidFill>
                  <a:srgbClr val="FF0000"/>
                </a:solidFill>
              </a:rPr>
              <a:t>Questions:</a:t>
            </a:r>
          </a:p>
        </p:txBody>
      </p:sp>
      <p:sp>
        <p:nvSpPr>
          <p:cNvPr id="14" name="مربع نص 13"/>
          <p:cNvSpPr txBox="1"/>
          <p:nvPr/>
        </p:nvSpPr>
        <p:spPr>
          <a:xfrm>
            <a:off x="990600" y="457200"/>
            <a:ext cx="8001000" cy="6001643"/>
          </a:xfrm>
          <a:prstGeom prst="rect">
            <a:avLst/>
          </a:prstGeom>
          <a:noFill/>
        </p:spPr>
        <p:txBody>
          <a:bodyPr wrap="square" rtlCol="0">
            <a:spAutoFit/>
          </a:bodyPr>
          <a:lstStyle/>
          <a:p>
            <a:pPr marL="457200" indent="-457200">
              <a:buAutoNum type="arabicPeriod"/>
            </a:pPr>
            <a:r>
              <a:rPr lang="en-US" sz="2400" dirty="0"/>
              <a:t>Next month …………………. January.</a:t>
            </a:r>
          </a:p>
          <a:p>
            <a:pPr marL="457200" indent="-457200"/>
            <a:r>
              <a:rPr lang="en-US" sz="2400" dirty="0"/>
              <a:t>   a. is              b. will                 c. will be               d. is going to be</a:t>
            </a:r>
          </a:p>
          <a:p>
            <a:pPr marL="457200" indent="-457200"/>
            <a:r>
              <a:rPr lang="en-US" sz="2400" dirty="0"/>
              <a:t>2. Sheikh </a:t>
            </a:r>
            <a:r>
              <a:rPr lang="en-US" sz="2400" dirty="0" err="1"/>
              <a:t>Zayed</a:t>
            </a:r>
            <a:r>
              <a:rPr lang="en-US" sz="2400" dirty="0"/>
              <a:t> ……………..a lot of trees.</a:t>
            </a:r>
          </a:p>
          <a:p>
            <a:pPr marL="457200" indent="-457200"/>
            <a:r>
              <a:rPr lang="en-US" sz="2400" dirty="0"/>
              <a:t>   a. plants      b. planted         c. had planted     d. will plant</a:t>
            </a:r>
          </a:p>
          <a:p>
            <a:pPr marL="457200" indent="-457200"/>
            <a:r>
              <a:rPr lang="en-US" sz="2400" dirty="0"/>
              <a:t>3. ………………………Japan?</a:t>
            </a:r>
          </a:p>
          <a:p>
            <a:pPr marL="457200" indent="-457200"/>
            <a:r>
              <a:rPr lang="en-US" sz="2400" dirty="0"/>
              <a:t>   a. Did you ever visit              b. Do you ever visit</a:t>
            </a:r>
          </a:p>
          <a:p>
            <a:pPr marL="457200" indent="-457200"/>
            <a:r>
              <a:rPr lang="en-US" sz="2400" dirty="0"/>
              <a:t>   c. Are you ever visiting         d. Have you ever visited</a:t>
            </a:r>
          </a:p>
          <a:p>
            <a:pPr marL="457200" indent="-457200"/>
            <a:r>
              <a:rPr lang="en-US" sz="2400" dirty="0"/>
              <a:t>4. Be careful! You……………… in the hole.</a:t>
            </a:r>
          </a:p>
          <a:p>
            <a:pPr marL="457200" indent="-457200"/>
            <a:r>
              <a:rPr lang="en-US" sz="2400" dirty="0"/>
              <a:t>   a. fall             b. will fall          c. are going to fall  d. are falling</a:t>
            </a:r>
          </a:p>
          <a:p>
            <a:pPr marL="457200" indent="-457200"/>
            <a:r>
              <a:rPr lang="en-US" sz="2400" dirty="0"/>
              <a:t>5. I was writing my homework when you……………….me.</a:t>
            </a:r>
          </a:p>
          <a:p>
            <a:pPr marL="457200" indent="-457200"/>
            <a:r>
              <a:rPr lang="en-US" sz="2400" dirty="0"/>
              <a:t>   a. phone       b. phoned         c. had phoned        d. will phone</a:t>
            </a:r>
          </a:p>
          <a:p>
            <a:pPr marL="457200" indent="-457200"/>
            <a:r>
              <a:rPr lang="en-US" sz="2400" dirty="0"/>
              <a:t>6. My father works in Dubai. But he …………..in Abu Dhabi this month.</a:t>
            </a:r>
          </a:p>
          <a:p>
            <a:pPr marL="457200" indent="-457200"/>
            <a:r>
              <a:rPr lang="en-US" sz="2400" dirty="0"/>
              <a:t>   a. works         b. will work       c. has worked        d. is working</a:t>
            </a:r>
          </a:p>
          <a:p>
            <a:pPr marL="457200" indent="-457200"/>
            <a:r>
              <a:rPr lang="en-US" sz="2400" dirty="0"/>
              <a:t>7. The doctor couldn’t help her because he came after she……</a:t>
            </a:r>
          </a:p>
          <a:p>
            <a:pPr marL="457200" indent="-457200"/>
            <a:r>
              <a:rPr lang="en-US" sz="2400" dirty="0"/>
              <a:t>   a. dies             b. died               c. was dying           d. had died        </a:t>
            </a:r>
          </a:p>
        </p:txBody>
      </p:sp>
      <p:sp>
        <p:nvSpPr>
          <p:cNvPr id="7" name="شكل بيضاوي 6"/>
          <p:cNvSpPr/>
          <p:nvPr/>
        </p:nvSpPr>
        <p:spPr>
          <a:xfrm>
            <a:off x="1143000" y="8382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8" name="شكل بيضاوي 7"/>
          <p:cNvSpPr/>
          <p:nvPr/>
        </p:nvSpPr>
        <p:spPr>
          <a:xfrm>
            <a:off x="2590800" y="16002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9" name="شكل بيضاوي 8"/>
          <p:cNvSpPr/>
          <p:nvPr/>
        </p:nvSpPr>
        <p:spPr>
          <a:xfrm>
            <a:off x="4572000" y="2667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0" name="شكل بيضاوي 9"/>
          <p:cNvSpPr/>
          <p:nvPr/>
        </p:nvSpPr>
        <p:spPr>
          <a:xfrm>
            <a:off x="4572000" y="3429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1" name="شكل بيضاوي 10"/>
          <p:cNvSpPr/>
          <p:nvPr/>
        </p:nvSpPr>
        <p:spPr>
          <a:xfrm>
            <a:off x="2667000" y="4191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2" name="شكل بيضاوي 11"/>
          <p:cNvSpPr/>
          <p:nvPr/>
        </p:nvSpPr>
        <p:spPr>
          <a:xfrm>
            <a:off x="6934200" y="5257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3" name="شكل بيضاوي 12"/>
          <p:cNvSpPr/>
          <p:nvPr/>
        </p:nvSpPr>
        <p:spPr>
          <a:xfrm>
            <a:off x="6955808" y="5943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5" name="مستطيل مستدير الزوايا 14">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to="" calcmode="lin" valueType="num">
                                      <p:cBhvr>
                                        <p:cTn id="27" dur="1" fill="hold"/>
                                        <p:tgtEl>
                                          <p:spTgt spid="11"/>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to="" calcmode="lin" valueType="num">
                                      <p:cBhvr>
                                        <p:cTn id="32" dur="1" fill="hold"/>
                                        <p:tgtEl>
                                          <p:spTgt spid="12"/>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to="" calcmode="lin" valueType="num">
                                      <p:cBhvr>
                                        <p:cTn id="37" dur="1" fill="hold"/>
                                        <p:tgtEl>
                                          <p:spTgt spid="1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90</a:t>
            </a:fld>
            <a:endParaRPr lang="en-US"/>
          </a:p>
        </p:txBody>
      </p:sp>
      <p:sp>
        <p:nvSpPr>
          <p:cNvPr id="5" name="مستطيل 4"/>
          <p:cNvSpPr/>
          <p:nvPr/>
        </p:nvSpPr>
        <p:spPr>
          <a:xfrm>
            <a:off x="8760729" y="0"/>
            <a:ext cx="304799" cy="489364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9. Verb Forms </a:t>
            </a:r>
            <a:endParaRPr lang="ar-SA"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nvGrpSpPr>
          <p:cNvPr id="7" name="مجموعة 6"/>
          <p:cNvGrpSpPr/>
          <p:nvPr/>
        </p:nvGrpSpPr>
        <p:grpSpPr>
          <a:xfrm>
            <a:off x="228600" y="304800"/>
            <a:ext cx="4648200" cy="400110"/>
            <a:chOff x="228600" y="304800"/>
            <a:chExt cx="2187633" cy="400110"/>
          </a:xfrm>
        </p:grpSpPr>
        <p:pic>
          <p:nvPicPr>
            <p:cNvPr id="2" name="Picture 2"/>
            <p:cNvPicPr>
              <a:picLocks noChangeAspect="1" noChangeArrowheads="1"/>
            </p:cNvPicPr>
            <p:nvPr/>
          </p:nvPicPr>
          <p:blipFill>
            <a:blip r:embed="rId2"/>
            <a:srcRect/>
            <a:stretch>
              <a:fillRect/>
            </a:stretch>
          </p:blipFill>
          <p:spPr bwMode="auto">
            <a:xfrm rot="16200000">
              <a:off x="1139060" y="-605660"/>
              <a:ext cx="366713" cy="2187633"/>
            </a:xfrm>
            <a:prstGeom prst="rect">
              <a:avLst/>
            </a:prstGeom>
            <a:noFill/>
            <a:ln w="9525">
              <a:noFill/>
              <a:miter lim="800000"/>
              <a:headEnd/>
              <a:tailEnd/>
            </a:ln>
            <a:effectLst/>
          </p:spPr>
        </p:pic>
        <p:sp>
          <p:nvSpPr>
            <p:cNvPr id="6" name="مربع نص 5"/>
            <p:cNvSpPr txBox="1"/>
            <p:nvPr/>
          </p:nvSpPr>
          <p:spPr>
            <a:xfrm>
              <a:off x="304800" y="304800"/>
              <a:ext cx="1524000"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rPr>
                <a:t>Infinitive ( to go/ to be…….)</a:t>
              </a:r>
            </a:p>
          </p:txBody>
        </p:sp>
      </p:grpSp>
      <p:sp>
        <p:nvSpPr>
          <p:cNvPr id="8" name="مستطيل مستدير الزوايا 7"/>
          <p:cNvSpPr/>
          <p:nvPr/>
        </p:nvSpPr>
        <p:spPr>
          <a:xfrm>
            <a:off x="990600" y="838200"/>
            <a:ext cx="6934200" cy="13716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800" dirty="0"/>
              <a:t>1- After some verbs</a:t>
            </a:r>
          </a:p>
          <a:p>
            <a:pPr>
              <a:buFontTx/>
              <a:buChar char="-"/>
            </a:pPr>
            <a:r>
              <a:rPr lang="en-US" sz="2800" dirty="0"/>
              <a:t> stop, decide, want …………………..etc.</a:t>
            </a:r>
          </a:p>
          <a:p>
            <a:pPr>
              <a:buFontTx/>
              <a:buChar char="-"/>
            </a:pPr>
            <a:r>
              <a:rPr lang="en-US" sz="2800" dirty="0"/>
              <a:t> would like</a:t>
            </a:r>
          </a:p>
        </p:txBody>
      </p:sp>
      <p:sp>
        <p:nvSpPr>
          <p:cNvPr id="13" name="مستطيل مستدير الزوايا 12"/>
          <p:cNvSpPr/>
          <p:nvPr/>
        </p:nvSpPr>
        <p:spPr>
          <a:xfrm>
            <a:off x="914400" y="2514600"/>
            <a:ext cx="6934200" cy="25146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800" dirty="0"/>
              <a:t>2- After some adjectives</a:t>
            </a:r>
          </a:p>
          <a:p>
            <a:r>
              <a:rPr lang="en-US" sz="2800" dirty="0"/>
              <a:t>pleased </a:t>
            </a:r>
            <a:r>
              <a:rPr lang="en-US" sz="2800" dirty="0">
                <a:solidFill>
                  <a:srgbClr val="00B0F0"/>
                </a:solidFill>
              </a:rPr>
              <a:t>–</a:t>
            </a:r>
            <a:r>
              <a:rPr lang="en-US" sz="2800" dirty="0"/>
              <a:t> afraid</a:t>
            </a:r>
            <a:r>
              <a:rPr lang="en-US" sz="2800" dirty="0">
                <a:solidFill>
                  <a:srgbClr val="00B0F0"/>
                </a:solidFill>
              </a:rPr>
              <a:t> –</a:t>
            </a:r>
            <a:r>
              <a:rPr lang="en-US" sz="2800" dirty="0"/>
              <a:t> amazed </a:t>
            </a:r>
            <a:r>
              <a:rPr lang="en-US" sz="2800" dirty="0">
                <a:solidFill>
                  <a:srgbClr val="00B0F0"/>
                </a:solidFill>
              </a:rPr>
              <a:t>–</a:t>
            </a:r>
            <a:r>
              <a:rPr lang="en-US" sz="2800" dirty="0"/>
              <a:t> eager </a:t>
            </a:r>
            <a:r>
              <a:rPr lang="en-US" sz="2800" dirty="0">
                <a:solidFill>
                  <a:srgbClr val="00B0F0"/>
                </a:solidFill>
              </a:rPr>
              <a:t>–</a:t>
            </a:r>
            <a:r>
              <a:rPr lang="en-US" sz="2800" dirty="0"/>
              <a:t> careful </a:t>
            </a:r>
            <a:r>
              <a:rPr lang="en-US" sz="2800" dirty="0">
                <a:solidFill>
                  <a:srgbClr val="00B0F0"/>
                </a:solidFill>
              </a:rPr>
              <a:t>–</a:t>
            </a:r>
            <a:r>
              <a:rPr lang="en-US" sz="2800" dirty="0"/>
              <a:t> proud </a:t>
            </a:r>
            <a:r>
              <a:rPr lang="en-US" sz="2800" dirty="0">
                <a:solidFill>
                  <a:srgbClr val="00B0F0"/>
                </a:solidFill>
              </a:rPr>
              <a:t>–</a:t>
            </a:r>
            <a:r>
              <a:rPr lang="en-US" sz="2800" dirty="0"/>
              <a:t> shocked </a:t>
            </a:r>
            <a:r>
              <a:rPr lang="en-US" sz="2800" dirty="0">
                <a:solidFill>
                  <a:srgbClr val="00B0F0"/>
                </a:solidFill>
              </a:rPr>
              <a:t>–</a:t>
            </a:r>
            <a:r>
              <a:rPr lang="en-US" sz="2800" dirty="0"/>
              <a:t> sad </a:t>
            </a:r>
            <a:r>
              <a:rPr lang="en-US" sz="2800" dirty="0">
                <a:solidFill>
                  <a:srgbClr val="00B0F0"/>
                </a:solidFill>
              </a:rPr>
              <a:t>–</a:t>
            </a:r>
            <a:r>
              <a:rPr lang="en-US" sz="2800" dirty="0"/>
              <a:t> sorry </a:t>
            </a:r>
            <a:r>
              <a:rPr lang="en-US" sz="2800" dirty="0">
                <a:solidFill>
                  <a:srgbClr val="00B0F0"/>
                </a:solidFill>
              </a:rPr>
              <a:t>–</a:t>
            </a:r>
            <a:r>
              <a:rPr lang="en-US" sz="2800" dirty="0"/>
              <a:t> curious </a:t>
            </a:r>
            <a:r>
              <a:rPr lang="en-US" sz="2800" dirty="0">
                <a:solidFill>
                  <a:srgbClr val="00B0F0"/>
                </a:solidFill>
              </a:rPr>
              <a:t>–</a:t>
            </a:r>
            <a:r>
              <a:rPr lang="en-US" sz="2800" dirty="0"/>
              <a:t> disappointed </a:t>
            </a:r>
            <a:r>
              <a:rPr lang="en-US" sz="2800" dirty="0">
                <a:solidFill>
                  <a:srgbClr val="00B0F0"/>
                </a:solidFill>
              </a:rPr>
              <a:t>–</a:t>
            </a:r>
            <a:r>
              <a:rPr lang="en-US" sz="2800" dirty="0"/>
              <a:t> happy </a:t>
            </a:r>
            <a:r>
              <a:rPr lang="en-US" sz="2800" dirty="0">
                <a:solidFill>
                  <a:srgbClr val="00B0F0"/>
                </a:solidFill>
              </a:rPr>
              <a:t>–</a:t>
            </a:r>
            <a:r>
              <a:rPr lang="en-US" sz="2800" dirty="0"/>
              <a:t> lucky </a:t>
            </a:r>
            <a:r>
              <a:rPr lang="en-US" sz="2800" dirty="0">
                <a:solidFill>
                  <a:srgbClr val="00B0F0"/>
                </a:solidFill>
              </a:rPr>
              <a:t>–</a:t>
            </a:r>
            <a:r>
              <a:rPr lang="en-US" sz="2800" dirty="0"/>
              <a:t>willing</a:t>
            </a:r>
          </a:p>
        </p:txBody>
      </p:sp>
      <p:sp>
        <p:nvSpPr>
          <p:cNvPr id="10" name="مستطيل مستدير الزوايا 9">
            <a:hlinkClick r:id="rId3"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91</a:t>
            </a:fld>
            <a:endParaRPr lang="en-US"/>
          </a:p>
        </p:txBody>
      </p:sp>
      <p:sp>
        <p:nvSpPr>
          <p:cNvPr id="5" name="مستطيل 4"/>
          <p:cNvSpPr/>
          <p:nvPr/>
        </p:nvSpPr>
        <p:spPr>
          <a:xfrm>
            <a:off x="8760729" y="0"/>
            <a:ext cx="304799" cy="489364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9. Verb Forms </a:t>
            </a:r>
            <a:endParaRPr lang="ar-SA"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nvGrpSpPr>
          <p:cNvPr id="7" name="مجموعة 8"/>
          <p:cNvGrpSpPr/>
          <p:nvPr/>
        </p:nvGrpSpPr>
        <p:grpSpPr>
          <a:xfrm>
            <a:off x="304800" y="304800"/>
            <a:ext cx="2187633" cy="400110"/>
            <a:chOff x="228600" y="304800"/>
            <a:chExt cx="2187633" cy="400110"/>
          </a:xfrm>
        </p:grpSpPr>
        <p:pic>
          <p:nvPicPr>
            <p:cNvPr id="10" name="Picture 2"/>
            <p:cNvPicPr>
              <a:picLocks noChangeAspect="1" noChangeArrowheads="1"/>
            </p:cNvPicPr>
            <p:nvPr/>
          </p:nvPicPr>
          <p:blipFill>
            <a:blip r:embed="rId2"/>
            <a:srcRect/>
            <a:stretch>
              <a:fillRect/>
            </a:stretch>
          </p:blipFill>
          <p:spPr bwMode="auto">
            <a:xfrm rot="16200000">
              <a:off x="1139060" y="-605660"/>
              <a:ext cx="366713" cy="2187633"/>
            </a:xfrm>
            <a:prstGeom prst="rect">
              <a:avLst/>
            </a:prstGeom>
            <a:noFill/>
            <a:ln w="9525">
              <a:noFill/>
              <a:miter lim="800000"/>
              <a:headEnd/>
              <a:tailEnd/>
            </a:ln>
            <a:effectLst/>
          </p:spPr>
        </p:pic>
        <p:sp>
          <p:nvSpPr>
            <p:cNvPr id="11" name="مربع نص 10"/>
            <p:cNvSpPr txBox="1"/>
            <p:nvPr/>
          </p:nvSpPr>
          <p:spPr>
            <a:xfrm>
              <a:off x="304800" y="304800"/>
              <a:ext cx="1524000"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rPr>
                <a:t>Gerund</a:t>
              </a:r>
            </a:p>
          </p:txBody>
        </p:sp>
      </p:grpSp>
      <p:sp>
        <p:nvSpPr>
          <p:cNvPr id="12" name="مستطيل مستدير الزوايا 11"/>
          <p:cNvSpPr/>
          <p:nvPr/>
        </p:nvSpPr>
        <p:spPr>
          <a:xfrm>
            <a:off x="457200" y="838200"/>
            <a:ext cx="6934200" cy="4953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800" dirty="0"/>
              <a:t>1- At the beginning of the sentence that has another verb.</a:t>
            </a:r>
          </a:p>
          <a:p>
            <a:pPr>
              <a:buFontTx/>
              <a:buChar char="-"/>
            </a:pPr>
            <a:r>
              <a:rPr lang="en-US" sz="2800" dirty="0">
                <a:solidFill>
                  <a:srgbClr val="FF0000"/>
                </a:solidFill>
              </a:rPr>
              <a:t>Walking</a:t>
            </a:r>
            <a:r>
              <a:rPr lang="en-US" sz="2800" dirty="0"/>
              <a:t> on the beach </a:t>
            </a:r>
            <a:r>
              <a:rPr lang="en-US" sz="2800" dirty="0">
                <a:solidFill>
                  <a:srgbClr val="FF0000"/>
                </a:solidFill>
              </a:rPr>
              <a:t>is</a:t>
            </a:r>
            <a:r>
              <a:rPr lang="en-US" sz="2800" dirty="0"/>
              <a:t> interesting.</a:t>
            </a:r>
          </a:p>
          <a:p>
            <a:r>
              <a:rPr lang="en-US" sz="2800" dirty="0"/>
              <a:t>2- After prepositions </a:t>
            </a:r>
          </a:p>
          <a:p>
            <a:r>
              <a:rPr lang="en-US" sz="2800" dirty="0"/>
              <a:t> - He is interested </a:t>
            </a:r>
            <a:r>
              <a:rPr lang="en-US" sz="2800" dirty="0">
                <a:solidFill>
                  <a:srgbClr val="FF0000"/>
                </a:solidFill>
              </a:rPr>
              <a:t>in</a:t>
            </a:r>
            <a:r>
              <a:rPr lang="en-US" sz="2800" dirty="0"/>
              <a:t> draw</a:t>
            </a:r>
            <a:r>
              <a:rPr lang="en-US" sz="2800" dirty="0">
                <a:solidFill>
                  <a:srgbClr val="FF0000"/>
                </a:solidFill>
              </a:rPr>
              <a:t>ing</a:t>
            </a:r>
            <a:r>
              <a:rPr lang="en-US" sz="2800" dirty="0"/>
              <a:t>.</a:t>
            </a:r>
          </a:p>
          <a:p>
            <a:r>
              <a:rPr lang="en-US" sz="2800" dirty="0"/>
              <a:t> - Wash your hands </a:t>
            </a:r>
            <a:r>
              <a:rPr lang="en-US" sz="2800" dirty="0">
                <a:solidFill>
                  <a:srgbClr val="FF0000"/>
                </a:solidFill>
              </a:rPr>
              <a:t>after</a:t>
            </a:r>
            <a:r>
              <a:rPr lang="en-US" sz="2800" dirty="0"/>
              <a:t> eat</a:t>
            </a:r>
            <a:r>
              <a:rPr lang="en-US" sz="2800" dirty="0">
                <a:solidFill>
                  <a:srgbClr val="FF0000"/>
                </a:solidFill>
              </a:rPr>
              <a:t>ing</a:t>
            </a:r>
            <a:r>
              <a:rPr lang="en-US" sz="2800" dirty="0"/>
              <a:t>.</a:t>
            </a:r>
          </a:p>
          <a:p>
            <a:r>
              <a:rPr lang="en-US" sz="2800" dirty="0"/>
              <a:t>3- After some verbs</a:t>
            </a:r>
          </a:p>
          <a:p>
            <a:pPr>
              <a:buFontTx/>
              <a:buChar char="-"/>
            </a:pPr>
            <a:r>
              <a:rPr lang="en-US" sz="2800" dirty="0"/>
              <a:t> mind, like, enjoy, …………….etc.</a:t>
            </a:r>
          </a:p>
          <a:p>
            <a:pPr>
              <a:buFontTx/>
              <a:buChar char="-"/>
            </a:pPr>
            <a:r>
              <a:rPr lang="en-US" sz="2800" dirty="0"/>
              <a:t> can’t stand, can’t bear, can’t help…..etc.</a:t>
            </a:r>
          </a:p>
          <a:p>
            <a:r>
              <a:rPr lang="en-US" sz="2800" dirty="0"/>
              <a:t>4- After “How about” and “What about”</a:t>
            </a:r>
          </a:p>
        </p:txBody>
      </p:sp>
      <p:sp>
        <p:nvSpPr>
          <p:cNvPr id="9" name="مستطيل مستدير الزوايا 8">
            <a:hlinkClick r:id="rId3"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92</a:t>
            </a:fld>
            <a:endParaRPr lang="en-US"/>
          </a:p>
        </p:txBody>
      </p:sp>
      <p:sp>
        <p:nvSpPr>
          <p:cNvPr id="5" name="مستطيل 4"/>
          <p:cNvSpPr/>
          <p:nvPr/>
        </p:nvSpPr>
        <p:spPr>
          <a:xfrm>
            <a:off x="8760729" y="0"/>
            <a:ext cx="304799" cy="489364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9. Verb Forms </a:t>
            </a:r>
            <a:endParaRPr lang="ar-SA"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nvGrpSpPr>
          <p:cNvPr id="2" name="مجموعة 8"/>
          <p:cNvGrpSpPr/>
          <p:nvPr/>
        </p:nvGrpSpPr>
        <p:grpSpPr>
          <a:xfrm>
            <a:off x="304800" y="304800"/>
            <a:ext cx="3124200" cy="400110"/>
            <a:chOff x="228600" y="304800"/>
            <a:chExt cx="2187633" cy="400110"/>
          </a:xfrm>
        </p:grpSpPr>
        <p:pic>
          <p:nvPicPr>
            <p:cNvPr id="10" name="Picture 2"/>
            <p:cNvPicPr>
              <a:picLocks noChangeAspect="1" noChangeArrowheads="1"/>
            </p:cNvPicPr>
            <p:nvPr/>
          </p:nvPicPr>
          <p:blipFill>
            <a:blip r:embed="rId2"/>
            <a:srcRect/>
            <a:stretch>
              <a:fillRect/>
            </a:stretch>
          </p:blipFill>
          <p:spPr bwMode="auto">
            <a:xfrm rot="16200000">
              <a:off x="1139060" y="-605660"/>
              <a:ext cx="366713" cy="2187633"/>
            </a:xfrm>
            <a:prstGeom prst="rect">
              <a:avLst/>
            </a:prstGeom>
            <a:noFill/>
            <a:ln w="9525">
              <a:noFill/>
              <a:miter lim="800000"/>
              <a:headEnd/>
              <a:tailEnd/>
            </a:ln>
            <a:effectLst/>
          </p:spPr>
        </p:pic>
        <p:sp>
          <p:nvSpPr>
            <p:cNvPr id="11" name="مربع نص 10"/>
            <p:cNvSpPr txBox="1"/>
            <p:nvPr/>
          </p:nvSpPr>
          <p:spPr>
            <a:xfrm>
              <a:off x="304800" y="304800"/>
              <a:ext cx="1524000"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rPr>
                <a:t>Gerund/ Infinitive</a:t>
              </a:r>
            </a:p>
          </p:txBody>
        </p:sp>
      </p:grpSp>
      <p:sp>
        <p:nvSpPr>
          <p:cNvPr id="9" name="مستطيل مستدير الزوايا 8">
            <a:hlinkClick r:id="rId3"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
        <p:nvSpPr>
          <p:cNvPr id="13" name="مربع نص 12"/>
          <p:cNvSpPr txBox="1"/>
          <p:nvPr/>
        </p:nvSpPr>
        <p:spPr>
          <a:xfrm>
            <a:off x="609600" y="838200"/>
            <a:ext cx="2590800" cy="584775"/>
          </a:xfrm>
          <a:prstGeom prst="rect">
            <a:avLst/>
          </a:prstGeom>
          <a:noFill/>
        </p:spPr>
        <p:txBody>
          <a:bodyPr wrap="square" rtlCol="0">
            <a:spAutoFit/>
          </a:bodyPr>
          <a:lstStyle/>
          <a:p>
            <a:r>
              <a:rPr lang="en-US" sz="3200" dirty="0"/>
              <a:t>1. He </a:t>
            </a:r>
            <a:r>
              <a:rPr lang="en-US" sz="3200" dirty="0">
                <a:solidFill>
                  <a:srgbClr val="FF0000"/>
                </a:solidFill>
              </a:rPr>
              <a:t>used to</a:t>
            </a:r>
          </a:p>
        </p:txBody>
      </p:sp>
      <p:sp>
        <p:nvSpPr>
          <p:cNvPr id="14" name="مربع نص 13"/>
          <p:cNvSpPr txBox="1"/>
          <p:nvPr/>
        </p:nvSpPr>
        <p:spPr>
          <a:xfrm>
            <a:off x="3048000" y="838200"/>
            <a:ext cx="5334000" cy="584775"/>
          </a:xfrm>
          <a:prstGeom prst="rect">
            <a:avLst/>
          </a:prstGeom>
          <a:noFill/>
        </p:spPr>
        <p:txBody>
          <a:bodyPr wrap="square" rtlCol="0">
            <a:spAutoFit/>
          </a:bodyPr>
          <a:lstStyle/>
          <a:p>
            <a:r>
              <a:rPr lang="en-US" sz="3200" dirty="0">
                <a:solidFill>
                  <a:srgbClr val="0000FF"/>
                </a:solidFill>
              </a:rPr>
              <a:t>smoke </a:t>
            </a:r>
            <a:r>
              <a:rPr lang="en-US" sz="3200" dirty="0"/>
              <a:t>when he was younger.</a:t>
            </a:r>
            <a:endParaRPr lang="en-US" sz="3200" dirty="0">
              <a:solidFill>
                <a:srgbClr val="FF0000"/>
              </a:solidFill>
            </a:endParaRPr>
          </a:p>
        </p:txBody>
      </p:sp>
      <p:sp>
        <p:nvSpPr>
          <p:cNvPr id="16" name="مربع نص 15"/>
          <p:cNvSpPr txBox="1"/>
          <p:nvPr/>
        </p:nvSpPr>
        <p:spPr>
          <a:xfrm>
            <a:off x="685800" y="1676400"/>
            <a:ext cx="2819400" cy="584775"/>
          </a:xfrm>
          <a:prstGeom prst="rect">
            <a:avLst/>
          </a:prstGeom>
          <a:noFill/>
        </p:spPr>
        <p:txBody>
          <a:bodyPr wrap="square" rtlCol="0">
            <a:spAutoFit/>
          </a:bodyPr>
          <a:lstStyle/>
          <a:p>
            <a:r>
              <a:rPr lang="en-US" sz="3200" dirty="0"/>
              <a:t>2. He </a:t>
            </a:r>
            <a:r>
              <a:rPr lang="en-US" sz="3200" dirty="0">
                <a:solidFill>
                  <a:srgbClr val="008000"/>
                </a:solidFill>
              </a:rPr>
              <a:t>is</a:t>
            </a:r>
            <a:r>
              <a:rPr lang="en-US" sz="3200" dirty="0"/>
              <a:t> </a:t>
            </a:r>
            <a:r>
              <a:rPr lang="en-US" sz="3200" dirty="0">
                <a:solidFill>
                  <a:srgbClr val="FF0000"/>
                </a:solidFill>
              </a:rPr>
              <a:t>used to</a:t>
            </a:r>
          </a:p>
        </p:txBody>
      </p:sp>
      <p:sp>
        <p:nvSpPr>
          <p:cNvPr id="17" name="مربع نص 16"/>
          <p:cNvSpPr txBox="1"/>
          <p:nvPr/>
        </p:nvSpPr>
        <p:spPr>
          <a:xfrm>
            <a:off x="3352800" y="1676400"/>
            <a:ext cx="4648200" cy="584775"/>
          </a:xfrm>
          <a:prstGeom prst="rect">
            <a:avLst/>
          </a:prstGeom>
          <a:noFill/>
        </p:spPr>
        <p:txBody>
          <a:bodyPr wrap="square" rtlCol="0">
            <a:spAutoFit/>
          </a:bodyPr>
          <a:lstStyle/>
          <a:p>
            <a:r>
              <a:rPr lang="en-US" sz="3200" dirty="0">
                <a:solidFill>
                  <a:srgbClr val="0000FF"/>
                </a:solidFill>
              </a:rPr>
              <a:t>smoking </a:t>
            </a:r>
            <a:r>
              <a:rPr lang="en-US" sz="3200" dirty="0"/>
              <a:t>in the morning.</a:t>
            </a:r>
            <a:endParaRPr lang="en-US" sz="3200" dirty="0">
              <a:solidFill>
                <a:srgbClr val="FF0000"/>
              </a:solidFill>
            </a:endParaRPr>
          </a:p>
        </p:txBody>
      </p:sp>
      <p:sp>
        <p:nvSpPr>
          <p:cNvPr id="18" name="مربع نص 17"/>
          <p:cNvSpPr txBox="1"/>
          <p:nvPr/>
        </p:nvSpPr>
        <p:spPr>
          <a:xfrm>
            <a:off x="533400" y="3429000"/>
            <a:ext cx="3429000" cy="584775"/>
          </a:xfrm>
          <a:prstGeom prst="rect">
            <a:avLst/>
          </a:prstGeom>
          <a:noFill/>
        </p:spPr>
        <p:txBody>
          <a:bodyPr wrap="square" rtlCol="0">
            <a:spAutoFit/>
          </a:bodyPr>
          <a:lstStyle/>
          <a:p>
            <a:r>
              <a:rPr lang="en-US" sz="3200" dirty="0"/>
              <a:t>4. A ruler </a:t>
            </a:r>
            <a:r>
              <a:rPr lang="en-US" sz="3200" dirty="0">
                <a:solidFill>
                  <a:srgbClr val="FF0000"/>
                </a:solidFill>
              </a:rPr>
              <a:t>is used to</a:t>
            </a:r>
          </a:p>
        </p:txBody>
      </p:sp>
      <p:sp>
        <p:nvSpPr>
          <p:cNvPr id="19" name="مربع نص 18"/>
          <p:cNvSpPr txBox="1"/>
          <p:nvPr/>
        </p:nvSpPr>
        <p:spPr>
          <a:xfrm>
            <a:off x="457200" y="2438400"/>
            <a:ext cx="3200400" cy="584775"/>
          </a:xfrm>
          <a:prstGeom prst="rect">
            <a:avLst/>
          </a:prstGeom>
          <a:noFill/>
        </p:spPr>
        <p:txBody>
          <a:bodyPr wrap="square" rtlCol="0">
            <a:spAutoFit/>
          </a:bodyPr>
          <a:lstStyle/>
          <a:p>
            <a:r>
              <a:rPr lang="en-US" sz="3200" dirty="0"/>
              <a:t>3. She </a:t>
            </a:r>
            <a:r>
              <a:rPr lang="en-US" sz="3200" dirty="0">
                <a:solidFill>
                  <a:srgbClr val="008000"/>
                </a:solidFill>
              </a:rPr>
              <a:t>got</a:t>
            </a:r>
            <a:r>
              <a:rPr lang="en-US" sz="3200" dirty="0"/>
              <a:t> </a:t>
            </a:r>
            <a:r>
              <a:rPr lang="en-US" sz="3200" dirty="0">
                <a:solidFill>
                  <a:srgbClr val="FF0000"/>
                </a:solidFill>
              </a:rPr>
              <a:t>used to</a:t>
            </a:r>
          </a:p>
        </p:txBody>
      </p:sp>
      <p:sp>
        <p:nvSpPr>
          <p:cNvPr id="20" name="مربع نص 19"/>
          <p:cNvSpPr txBox="1"/>
          <p:nvPr/>
        </p:nvSpPr>
        <p:spPr>
          <a:xfrm>
            <a:off x="3581400" y="2438400"/>
            <a:ext cx="2743200" cy="584775"/>
          </a:xfrm>
          <a:prstGeom prst="rect">
            <a:avLst/>
          </a:prstGeom>
          <a:noFill/>
        </p:spPr>
        <p:txBody>
          <a:bodyPr wrap="square" rtlCol="0">
            <a:spAutoFit/>
          </a:bodyPr>
          <a:lstStyle/>
          <a:p>
            <a:r>
              <a:rPr lang="en-US" sz="3200" dirty="0">
                <a:solidFill>
                  <a:srgbClr val="0000FF"/>
                </a:solidFill>
              </a:rPr>
              <a:t>driving </a:t>
            </a:r>
            <a:r>
              <a:rPr lang="en-US" sz="3200" dirty="0"/>
              <a:t>slowly.</a:t>
            </a:r>
          </a:p>
        </p:txBody>
      </p:sp>
      <p:sp>
        <p:nvSpPr>
          <p:cNvPr id="21" name="مربع نص 20"/>
          <p:cNvSpPr txBox="1"/>
          <p:nvPr/>
        </p:nvSpPr>
        <p:spPr>
          <a:xfrm>
            <a:off x="3886200" y="3429000"/>
            <a:ext cx="1981200" cy="584775"/>
          </a:xfrm>
          <a:prstGeom prst="rect">
            <a:avLst/>
          </a:prstGeom>
          <a:noFill/>
        </p:spPr>
        <p:txBody>
          <a:bodyPr wrap="square" rtlCol="0">
            <a:spAutoFit/>
          </a:bodyPr>
          <a:lstStyle/>
          <a:p>
            <a:r>
              <a:rPr lang="en-US" sz="3200" dirty="0">
                <a:solidFill>
                  <a:srgbClr val="0000FF"/>
                </a:solidFill>
              </a:rPr>
              <a:t>draw </a:t>
            </a:r>
            <a:r>
              <a:rPr lang="en-US" sz="3200" dirty="0"/>
              <a:t>lines.</a:t>
            </a:r>
            <a:endParaRPr lang="en-US" sz="3200" dirty="0">
              <a:solidFill>
                <a:srgbClr val="FF0000"/>
              </a:solidFill>
            </a:endParaRPr>
          </a:p>
        </p:txBody>
      </p:sp>
      <p:sp>
        <p:nvSpPr>
          <p:cNvPr id="22" name="مربع نص 21"/>
          <p:cNvSpPr txBox="1"/>
          <p:nvPr/>
        </p:nvSpPr>
        <p:spPr>
          <a:xfrm>
            <a:off x="457200" y="4343400"/>
            <a:ext cx="3505200" cy="584775"/>
          </a:xfrm>
          <a:prstGeom prst="rect">
            <a:avLst/>
          </a:prstGeom>
          <a:noFill/>
        </p:spPr>
        <p:txBody>
          <a:bodyPr wrap="square" rtlCol="0">
            <a:spAutoFit/>
          </a:bodyPr>
          <a:lstStyle/>
          <a:p>
            <a:r>
              <a:rPr lang="en-US" sz="3200" dirty="0"/>
              <a:t>5. A ruler </a:t>
            </a:r>
            <a:r>
              <a:rPr lang="en-US" sz="3200" dirty="0">
                <a:solidFill>
                  <a:srgbClr val="FF0000"/>
                </a:solidFill>
              </a:rPr>
              <a:t>is used for</a:t>
            </a:r>
          </a:p>
        </p:txBody>
      </p:sp>
      <p:sp>
        <p:nvSpPr>
          <p:cNvPr id="23" name="مربع نص 22"/>
          <p:cNvSpPr txBox="1"/>
          <p:nvPr/>
        </p:nvSpPr>
        <p:spPr>
          <a:xfrm>
            <a:off x="3810000" y="4267200"/>
            <a:ext cx="2590800" cy="584775"/>
          </a:xfrm>
          <a:prstGeom prst="rect">
            <a:avLst/>
          </a:prstGeom>
          <a:noFill/>
        </p:spPr>
        <p:txBody>
          <a:bodyPr wrap="square" rtlCol="0">
            <a:spAutoFit/>
          </a:bodyPr>
          <a:lstStyle/>
          <a:p>
            <a:r>
              <a:rPr lang="en-US" sz="3200" dirty="0">
                <a:solidFill>
                  <a:srgbClr val="0000FF"/>
                </a:solidFill>
              </a:rPr>
              <a:t>drawing </a:t>
            </a:r>
            <a:r>
              <a:rPr lang="en-US" sz="3200" dirty="0"/>
              <a:t>lines.</a:t>
            </a:r>
            <a:endParaRPr lang="en-US" sz="32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to="" calcmode="lin" valueType="num">
                                      <p:cBhvr>
                                        <p:cTn id="7" dur="1" fill="hold"/>
                                        <p:tgtEl>
                                          <p:spTgt spid="1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to="" calcmode="lin" valueType="num">
                                      <p:cBhvr>
                                        <p:cTn id="12" dur="1" fill="hold"/>
                                        <p:tgtEl>
                                          <p:spTgt spid="1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to="" calcmode="lin" valueType="num">
                                      <p:cBhvr>
                                        <p:cTn id="17" dur="1" fill="hold"/>
                                        <p:tgtEl>
                                          <p:spTgt spid="16"/>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 to="" calcmode="lin" valueType="num">
                                      <p:cBhvr>
                                        <p:cTn id="22" dur="1" fill="hold"/>
                                        <p:tgtEl>
                                          <p:spTgt spid="17"/>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to="" calcmode="lin" valueType="num">
                                      <p:cBhvr>
                                        <p:cTn id="27" dur="1" fill="hold"/>
                                        <p:tgtEl>
                                          <p:spTgt spid="19"/>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 to="" calcmode="lin" valueType="num">
                                      <p:cBhvr>
                                        <p:cTn id="32" dur="1" fill="hold"/>
                                        <p:tgtEl>
                                          <p:spTgt spid="20"/>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to="" calcmode="lin" valueType="num">
                                      <p:cBhvr>
                                        <p:cTn id="37" dur="1" fill="hold"/>
                                        <p:tgtEl>
                                          <p:spTgt spid="18"/>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to="" calcmode="lin" valueType="num">
                                      <p:cBhvr>
                                        <p:cTn id="42" dur="1" fill="hold"/>
                                        <p:tgtEl>
                                          <p:spTgt spid="21"/>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 to="" calcmode="lin" valueType="num">
                                      <p:cBhvr>
                                        <p:cTn id="47" dur="1" fill="hold"/>
                                        <p:tgtEl>
                                          <p:spTgt spid="22"/>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 to="" calcmode="lin" valueType="num">
                                      <p:cBhvr>
                                        <p:cTn id="52" dur="1" fill="hold"/>
                                        <p:tgtEl>
                                          <p:spTgt spid="2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7" grpId="0"/>
      <p:bldP spid="18" grpId="0"/>
      <p:bldP spid="19" grpId="0"/>
      <p:bldP spid="20" grpId="0"/>
      <p:bldP spid="21" grpId="0"/>
      <p:bldP spid="22" grpId="0"/>
      <p:bldP spid="23"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93</a:t>
            </a:fld>
            <a:endParaRPr lang="en-US"/>
          </a:p>
        </p:txBody>
      </p:sp>
      <p:sp>
        <p:nvSpPr>
          <p:cNvPr id="5" name="مستطيل 4"/>
          <p:cNvSpPr/>
          <p:nvPr/>
        </p:nvSpPr>
        <p:spPr>
          <a:xfrm>
            <a:off x="8760729" y="0"/>
            <a:ext cx="304799" cy="489364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9. Verb Forms </a:t>
            </a:r>
            <a:endParaRPr lang="ar-SA"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nvGrpSpPr>
          <p:cNvPr id="2" name="مجموعة 8"/>
          <p:cNvGrpSpPr/>
          <p:nvPr/>
        </p:nvGrpSpPr>
        <p:grpSpPr>
          <a:xfrm>
            <a:off x="304800" y="304800"/>
            <a:ext cx="4267200" cy="707886"/>
            <a:chOff x="228600" y="304800"/>
            <a:chExt cx="2187633" cy="707886"/>
          </a:xfrm>
        </p:grpSpPr>
        <p:pic>
          <p:nvPicPr>
            <p:cNvPr id="10" name="Picture 2"/>
            <p:cNvPicPr>
              <a:picLocks noChangeAspect="1" noChangeArrowheads="1"/>
            </p:cNvPicPr>
            <p:nvPr/>
          </p:nvPicPr>
          <p:blipFill>
            <a:blip r:embed="rId2"/>
            <a:srcRect/>
            <a:stretch>
              <a:fillRect/>
            </a:stretch>
          </p:blipFill>
          <p:spPr bwMode="auto">
            <a:xfrm rot="16200000">
              <a:off x="1139060" y="-605660"/>
              <a:ext cx="366713" cy="2187633"/>
            </a:xfrm>
            <a:prstGeom prst="rect">
              <a:avLst/>
            </a:prstGeom>
            <a:noFill/>
            <a:ln w="9525">
              <a:noFill/>
              <a:miter lim="800000"/>
              <a:headEnd/>
              <a:tailEnd/>
            </a:ln>
            <a:effectLst/>
          </p:spPr>
        </p:pic>
        <p:sp>
          <p:nvSpPr>
            <p:cNvPr id="11" name="مربع نص 10"/>
            <p:cNvSpPr txBox="1"/>
            <p:nvPr/>
          </p:nvSpPr>
          <p:spPr>
            <a:xfrm>
              <a:off x="304800" y="304800"/>
              <a:ext cx="1524000" cy="707886"/>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rPr>
                <a:t>Causative have/ make</a:t>
              </a:r>
            </a:p>
          </p:txBody>
        </p:sp>
      </p:grpSp>
      <p:sp>
        <p:nvSpPr>
          <p:cNvPr id="9" name="مربع نص 8"/>
          <p:cNvSpPr txBox="1"/>
          <p:nvPr/>
        </p:nvSpPr>
        <p:spPr>
          <a:xfrm>
            <a:off x="533400" y="1143000"/>
            <a:ext cx="7543800" cy="2800767"/>
          </a:xfrm>
          <a:prstGeom prst="rect">
            <a:avLst/>
          </a:prstGeom>
          <a:noFill/>
        </p:spPr>
        <p:txBody>
          <a:bodyPr wrap="square" rtlCol="0">
            <a:spAutoFit/>
          </a:bodyPr>
          <a:lstStyle/>
          <a:p>
            <a:pPr marL="742950" indent="-742950">
              <a:buAutoNum type="arabicPeriod"/>
            </a:pPr>
            <a:r>
              <a:rPr lang="en-US" sz="4400" b="1" dirty="0"/>
              <a:t>We </a:t>
            </a:r>
            <a:r>
              <a:rPr lang="en-US" sz="4400" b="1" dirty="0">
                <a:solidFill>
                  <a:srgbClr val="FF0000"/>
                </a:solidFill>
              </a:rPr>
              <a:t>had</a:t>
            </a:r>
            <a:r>
              <a:rPr lang="en-US" sz="4400" b="1" dirty="0"/>
              <a:t> </a:t>
            </a:r>
            <a:r>
              <a:rPr lang="en-US" sz="4400" b="1" dirty="0">
                <a:solidFill>
                  <a:schemeClr val="tx2">
                    <a:lumMod val="60000"/>
                    <a:lumOff val="40000"/>
                  </a:schemeClr>
                </a:solidFill>
              </a:rPr>
              <a:t>our house </a:t>
            </a:r>
            <a:r>
              <a:rPr lang="en-US" sz="4400" b="1" u="sng" dirty="0">
                <a:solidFill>
                  <a:schemeClr val="accent2">
                    <a:lumMod val="75000"/>
                  </a:schemeClr>
                </a:solidFill>
              </a:rPr>
              <a:t>painted</a:t>
            </a:r>
            <a:r>
              <a:rPr lang="en-US" sz="4400" b="1" dirty="0"/>
              <a:t>.</a:t>
            </a:r>
          </a:p>
          <a:p>
            <a:pPr marL="742950" indent="-742950"/>
            <a:endParaRPr lang="en-US" sz="4400" b="1" dirty="0"/>
          </a:p>
          <a:p>
            <a:pPr marL="742950" indent="-742950"/>
            <a:r>
              <a:rPr lang="en-US" sz="4400" b="1" dirty="0"/>
              <a:t> </a:t>
            </a:r>
          </a:p>
          <a:p>
            <a:r>
              <a:rPr lang="en-US" sz="4400" b="1" dirty="0"/>
              <a:t>2. They </a:t>
            </a:r>
            <a:r>
              <a:rPr lang="en-US" sz="4400" b="1" dirty="0">
                <a:solidFill>
                  <a:srgbClr val="FF0000"/>
                </a:solidFill>
              </a:rPr>
              <a:t>make</a:t>
            </a:r>
            <a:r>
              <a:rPr lang="en-US" sz="4400" b="1" dirty="0"/>
              <a:t> </a:t>
            </a:r>
            <a:r>
              <a:rPr lang="en-US" sz="4400" b="1" dirty="0">
                <a:solidFill>
                  <a:schemeClr val="tx2">
                    <a:lumMod val="60000"/>
                    <a:lumOff val="40000"/>
                  </a:schemeClr>
                </a:solidFill>
              </a:rPr>
              <a:t>me</a:t>
            </a:r>
            <a:r>
              <a:rPr lang="en-US" sz="4400" b="1" dirty="0"/>
              <a:t> </a:t>
            </a:r>
            <a:r>
              <a:rPr lang="en-US" sz="4400" b="1" u="sng" dirty="0">
                <a:solidFill>
                  <a:schemeClr val="accent2">
                    <a:lumMod val="75000"/>
                  </a:schemeClr>
                </a:solidFill>
              </a:rPr>
              <a:t>laugh</a:t>
            </a:r>
            <a:r>
              <a:rPr lang="en-US" sz="4400" b="1" dirty="0"/>
              <a:t>.</a:t>
            </a:r>
          </a:p>
        </p:txBody>
      </p:sp>
      <p:sp>
        <p:nvSpPr>
          <p:cNvPr id="12" name="مستطيل مستدير الزوايا 11">
            <a:hlinkClick r:id="rId3"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94</a:t>
            </a:fld>
            <a:endParaRPr lang="en-US"/>
          </a:p>
        </p:txBody>
      </p:sp>
      <p:sp>
        <p:nvSpPr>
          <p:cNvPr id="5" name="مستطيل 4"/>
          <p:cNvSpPr/>
          <p:nvPr/>
        </p:nvSpPr>
        <p:spPr>
          <a:xfrm>
            <a:off x="8760729" y="0"/>
            <a:ext cx="304799" cy="489364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9. Verb Forms </a:t>
            </a:r>
            <a:endParaRPr lang="ar-SA"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nvGrpSpPr>
          <p:cNvPr id="2" name="مجموعة 8"/>
          <p:cNvGrpSpPr/>
          <p:nvPr/>
        </p:nvGrpSpPr>
        <p:grpSpPr>
          <a:xfrm>
            <a:off x="304800" y="304800"/>
            <a:ext cx="4267200" cy="457200"/>
            <a:chOff x="228600" y="304800"/>
            <a:chExt cx="2187633" cy="400110"/>
          </a:xfrm>
        </p:grpSpPr>
        <p:pic>
          <p:nvPicPr>
            <p:cNvPr id="10" name="Picture 2"/>
            <p:cNvPicPr>
              <a:picLocks noChangeAspect="1" noChangeArrowheads="1"/>
            </p:cNvPicPr>
            <p:nvPr/>
          </p:nvPicPr>
          <p:blipFill>
            <a:blip r:embed="rId2"/>
            <a:srcRect/>
            <a:stretch>
              <a:fillRect/>
            </a:stretch>
          </p:blipFill>
          <p:spPr bwMode="auto">
            <a:xfrm rot="16200000">
              <a:off x="1139060" y="-605660"/>
              <a:ext cx="366713" cy="2187633"/>
            </a:xfrm>
            <a:prstGeom prst="rect">
              <a:avLst/>
            </a:prstGeom>
            <a:noFill/>
            <a:ln w="9525">
              <a:noFill/>
              <a:miter lim="800000"/>
              <a:headEnd/>
              <a:tailEnd/>
            </a:ln>
            <a:effectLst/>
          </p:spPr>
        </p:pic>
        <p:sp>
          <p:nvSpPr>
            <p:cNvPr id="11" name="مربع نص 10"/>
            <p:cNvSpPr txBox="1"/>
            <p:nvPr/>
          </p:nvSpPr>
          <p:spPr>
            <a:xfrm>
              <a:off x="304800" y="304800"/>
              <a:ext cx="1524000"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rPr>
                <a:t>-</a:t>
              </a:r>
              <a:r>
                <a:rPr lang="en-US" sz="2000" b="1" dirty="0" err="1">
                  <a:effectLst>
                    <a:outerShdw blurRad="38100" dist="38100" dir="2700000" algn="tl">
                      <a:srgbClr val="000000">
                        <a:alpha val="43137"/>
                      </a:srgbClr>
                    </a:outerShdw>
                  </a:effectLst>
                </a:rPr>
                <a:t>ed</a:t>
              </a:r>
              <a:r>
                <a:rPr lang="en-US" sz="2000" b="1" dirty="0">
                  <a:effectLst>
                    <a:outerShdw blurRad="38100" dist="38100" dir="2700000" algn="tl">
                      <a:srgbClr val="000000">
                        <a:alpha val="43137"/>
                      </a:srgbClr>
                    </a:outerShdw>
                  </a:effectLst>
                </a:rPr>
                <a:t>/ -</a:t>
              </a:r>
              <a:r>
                <a:rPr lang="en-US" sz="2000" b="1" dirty="0" err="1">
                  <a:effectLst>
                    <a:outerShdw blurRad="38100" dist="38100" dir="2700000" algn="tl">
                      <a:srgbClr val="000000">
                        <a:alpha val="43137"/>
                      </a:srgbClr>
                    </a:outerShdw>
                  </a:effectLst>
                </a:rPr>
                <a:t>ing</a:t>
              </a:r>
              <a:r>
                <a:rPr lang="en-US" sz="2000" b="1" dirty="0">
                  <a:effectLst>
                    <a:outerShdw blurRad="38100" dist="38100" dir="2700000" algn="tl">
                      <a:srgbClr val="000000">
                        <a:alpha val="43137"/>
                      </a:srgbClr>
                    </a:outerShdw>
                  </a:effectLst>
                </a:rPr>
                <a:t>  adjectives</a:t>
              </a:r>
            </a:p>
          </p:txBody>
        </p:sp>
      </p:grpSp>
      <p:sp>
        <p:nvSpPr>
          <p:cNvPr id="9" name="مربع نص 8"/>
          <p:cNvSpPr txBox="1"/>
          <p:nvPr/>
        </p:nvSpPr>
        <p:spPr>
          <a:xfrm>
            <a:off x="304800" y="1143000"/>
            <a:ext cx="8077200" cy="2800767"/>
          </a:xfrm>
          <a:prstGeom prst="rect">
            <a:avLst/>
          </a:prstGeom>
          <a:noFill/>
        </p:spPr>
        <p:txBody>
          <a:bodyPr wrap="square" rtlCol="0">
            <a:spAutoFit/>
          </a:bodyPr>
          <a:lstStyle/>
          <a:p>
            <a:pPr marL="742950" indent="-742950">
              <a:buAutoNum type="arabicPeriod"/>
            </a:pPr>
            <a:r>
              <a:rPr lang="en-US" sz="4400" b="1" dirty="0"/>
              <a:t>She is an </a:t>
            </a:r>
            <a:r>
              <a:rPr lang="en-US" sz="4400" b="1" dirty="0">
                <a:solidFill>
                  <a:srgbClr val="FF0000"/>
                </a:solidFill>
              </a:rPr>
              <a:t>interest</a:t>
            </a:r>
            <a:r>
              <a:rPr lang="en-US" sz="4400" b="1" u="sng" dirty="0">
                <a:solidFill>
                  <a:srgbClr val="FF0000"/>
                </a:solidFill>
              </a:rPr>
              <a:t>ing</a:t>
            </a:r>
            <a:r>
              <a:rPr lang="en-US" sz="4400" b="1" dirty="0"/>
              <a:t> girl.</a:t>
            </a:r>
          </a:p>
          <a:p>
            <a:pPr marL="742950" indent="-742950"/>
            <a:endParaRPr lang="en-US" sz="4400" b="1" dirty="0"/>
          </a:p>
          <a:p>
            <a:pPr marL="742950" indent="-742950"/>
            <a:r>
              <a:rPr lang="en-US" sz="4400" b="1" dirty="0"/>
              <a:t> </a:t>
            </a:r>
          </a:p>
          <a:p>
            <a:r>
              <a:rPr lang="en-US" sz="4400" b="1" dirty="0"/>
              <a:t>2. She is </a:t>
            </a:r>
            <a:r>
              <a:rPr lang="en-US" sz="4400" b="1" dirty="0">
                <a:solidFill>
                  <a:srgbClr val="FF0000"/>
                </a:solidFill>
              </a:rPr>
              <a:t>interest</a:t>
            </a:r>
            <a:r>
              <a:rPr lang="en-US" sz="4400" b="1" u="sng" dirty="0">
                <a:solidFill>
                  <a:srgbClr val="FF0000"/>
                </a:solidFill>
              </a:rPr>
              <a:t>ed</a:t>
            </a:r>
            <a:r>
              <a:rPr lang="en-US" sz="4400" b="1" dirty="0"/>
              <a:t> in technology.</a:t>
            </a:r>
          </a:p>
        </p:txBody>
      </p:sp>
      <p:sp>
        <p:nvSpPr>
          <p:cNvPr id="12" name="مستطيل مستدير الزوايا 11">
            <a:hlinkClick r:id="rId3"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95</a:t>
            </a:fld>
            <a:endParaRPr lang="en-US"/>
          </a:p>
        </p:txBody>
      </p:sp>
      <p:sp>
        <p:nvSpPr>
          <p:cNvPr id="5" name="مستطيل 4"/>
          <p:cNvSpPr/>
          <p:nvPr/>
        </p:nvSpPr>
        <p:spPr>
          <a:xfrm>
            <a:off x="8760729" y="0"/>
            <a:ext cx="304799" cy="489364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9. Verb Forms </a:t>
            </a:r>
            <a:endParaRPr lang="ar-SA"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nvGrpSpPr>
          <p:cNvPr id="2" name="مجموعة 8"/>
          <p:cNvGrpSpPr/>
          <p:nvPr/>
        </p:nvGrpSpPr>
        <p:grpSpPr>
          <a:xfrm>
            <a:off x="304800" y="304800"/>
            <a:ext cx="2187633" cy="400110"/>
            <a:chOff x="228600" y="304800"/>
            <a:chExt cx="2187633" cy="400110"/>
          </a:xfrm>
        </p:grpSpPr>
        <p:pic>
          <p:nvPicPr>
            <p:cNvPr id="10" name="Picture 2"/>
            <p:cNvPicPr>
              <a:picLocks noChangeAspect="1" noChangeArrowheads="1"/>
            </p:cNvPicPr>
            <p:nvPr/>
          </p:nvPicPr>
          <p:blipFill>
            <a:blip r:embed="rId2"/>
            <a:srcRect/>
            <a:stretch>
              <a:fillRect/>
            </a:stretch>
          </p:blipFill>
          <p:spPr bwMode="auto">
            <a:xfrm rot="16200000">
              <a:off x="1139060" y="-605660"/>
              <a:ext cx="366713" cy="2187633"/>
            </a:xfrm>
            <a:prstGeom prst="rect">
              <a:avLst/>
            </a:prstGeom>
            <a:noFill/>
            <a:ln w="9525">
              <a:noFill/>
              <a:miter lim="800000"/>
              <a:headEnd/>
              <a:tailEnd/>
            </a:ln>
            <a:effectLst/>
          </p:spPr>
        </p:pic>
        <p:sp>
          <p:nvSpPr>
            <p:cNvPr id="11" name="مربع نص 10"/>
            <p:cNvSpPr txBox="1"/>
            <p:nvPr/>
          </p:nvSpPr>
          <p:spPr>
            <a:xfrm>
              <a:off x="304800" y="304800"/>
              <a:ext cx="1524000"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rPr>
                <a:t>Questions</a:t>
              </a:r>
            </a:p>
          </p:txBody>
        </p:sp>
      </p:grpSp>
      <p:sp>
        <p:nvSpPr>
          <p:cNvPr id="12" name="مستطيل مستدير الزوايا 11"/>
          <p:cNvSpPr/>
          <p:nvPr/>
        </p:nvSpPr>
        <p:spPr>
          <a:xfrm>
            <a:off x="304800" y="685800"/>
            <a:ext cx="7696200" cy="5943600"/>
          </a:xfrm>
          <a:prstGeom prst="round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US" sz="2800" dirty="0"/>
              <a:t>1- He is used to……………</a:t>
            </a:r>
          </a:p>
          <a:p>
            <a:pPr marL="514350" indent="-514350">
              <a:buAutoNum type="alphaLcPeriod"/>
            </a:pPr>
            <a:r>
              <a:rPr lang="en-US" sz="2800" dirty="0"/>
              <a:t>smoke    b. smoking    c. smokes   d. smoked</a:t>
            </a:r>
          </a:p>
          <a:p>
            <a:pPr marL="514350" indent="-514350"/>
            <a:r>
              <a:rPr lang="en-US" sz="2800" dirty="0"/>
              <a:t>2. A ruler is used to…………..lines.</a:t>
            </a:r>
          </a:p>
          <a:p>
            <a:pPr marL="514350" indent="-514350">
              <a:buAutoNum type="alphaLcPeriod"/>
            </a:pPr>
            <a:r>
              <a:rPr lang="en-US" sz="2800" dirty="0"/>
              <a:t>draw       b. drawing    c. draws      d. drew</a:t>
            </a:r>
          </a:p>
          <a:p>
            <a:pPr marL="514350" indent="-514350"/>
            <a:r>
              <a:rPr lang="en-US" sz="2800" dirty="0"/>
              <a:t>3. A pen is used for…………………</a:t>
            </a:r>
          </a:p>
          <a:p>
            <a:pPr marL="514350" indent="-514350">
              <a:buAutoNum type="alphaLcPeriod"/>
            </a:pPr>
            <a:r>
              <a:rPr lang="en-US" sz="2800" dirty="0"/>
              <a:t>write      b. writing       c. writes     d. wrote</a:t>
            </a:r>
          </a:p>
          <a:p>
            <a:pPr marL="514350" indent="-514350"/>
            <a:r>
              <a:rPr lang="en-US" sz="2800" dirty="0"/>
              <a:t>4. She’d like…………………. with us.</a:t>
            </a:r>
          </a:p>
          <a:p>
            <a:pPr marL="514350" indent="-514350">
              <a:buAutoNum type="alphaLcPeriod"/>
            </a:pPr>
            <a:r>
              <a:rPr lang="en-US" sz="2800" dirty="0"/>
              <a:t>go           b. goes          c. to go       d. going</a:t>
            </a:r>
          </a:p>
          <a:p>
            <a:pPr marL="514350" indent="-514350"/>
            <a:r>
              <a:rPr lang="en-US" sz="2800" dirty="0"/>
              <a:t>5. I’m proud ………………..your friend.</a:t>
            </a:r>
          </a:p>
          <a:p>
            <a:pPr marL="514350" indent="-514350">
              <a:buAutoNum type="alphaLcPeriod"/>
            </a:pPr>
            <a:r>
              <a:rPr lang="en-US" sz="2800" dirty="0"/>
              <a:t>am          b. be              c. being      d. to be</a:t>
            </a:r>
          </a:p>
          <a:p>
            <a:pPr marL="514350" indent="-514350"/>
            <a:r>
              <a:rPr lang="en-US" sz="2800" dirty="0"/>
              <a:t>6. Ablution should be before………………….</a:t>
            </a:r>
          </a:p>
          <a:p>
            <a:pPr marL="514350" indent="-514350">
              <a:buAutoNum type="alphaLcPeriod"/>
            </a:pPr>
            <a:r>
              <a:rPr lang="en-US" sz="2800" dirty="0"/>
              <a:t>pray          b. to pray      c. praying   d. prayed</a:t>
            </a:r>
          </a:p>
          <a:p>
            <a:pPr marL="514350" indent="-514350"/>
            <a:r>
              <a:rPr lang="en-US" sz="2800" dirty="0"/>
              <a:t>7. I usually have my hair……………every year.</a:t>
            </a:r>
          </a:p>
          <a:p>
            <a:pPr marL="514350" indent="-514350"/>
            <a:r>
              <a:rPr lang="en-US" sz="2800" dirty="0"/>
              <a:t>a. cut              b. cutting       c. is cut       d. cuts</a:t>
            </a:r>
          </a:p>
        </p:txBody>
      </p:sp>
      <p:sp>
        <p:nvSpPr>
          <p:cNvPr id="9" name="شكل بيضاوي 8"/>
          <p:cNvSpPr/>
          <p:nvPr/>
        </p:nvSpPr>
        <p:spPr>
          <a:xfrm>
            <a:off x="2362200" y="1143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3" name="شكل بيضاوي 12"/>
          <p:cNvSpPr/>
          <p:nvPr/>
        </p:nvSpPr>
        <p:spPr>
          <a:xfrm>
            <a:off x="609600" y="19812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4" name="شكل بيضاوي 13"/>
          <p:cNvSpPr/>
          <p:nvPr/>
        </p:nvSpPr>
        <p:spPr>
          <a:xfrm>
            <a:off x="2362200" y="2819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5" name="شكل بيضاوي 14"/>
          <p:cNvSpPr/>
          <p:nvPr/>
        </p:nvSpPr>
        <p:spPr>
          <a:xfrm>
            <a:off x="4191000" y="3657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6" name="شكل بيضاوي 15"/>
          <p:cNvSpPr/>
          <p:nvPr/>
        </p:nvSpPr>
        <p:spPr>
          <a:xfrm>
            <a:off x="5867400" y="4572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7" name="شكل بيضاوي 16"/>
          <p:cNvSpPr/>
          <p:nvPr/>
        </p:nvSpPr>
        <p:spPr>
          <a:xfrm>
            <a:off x="4343400" y="54102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8" name="شكل بيضاوي 17"/>
          <p:cNvSpPr/>
          <p:nvPr/>
        </p:nvSpPr>
        <p:spPr>
          <a:xfrm>
            <a:off x="587992" y="6248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9" name="مستطيل مستدير الزوايا 18">
            <a:hlinkClick r:id="rId3" action="ppaction://hlinksldjump"/>
          </p:cNvPr>
          <p:cNvSpPr/>
          <p:nvPr/>
        </p:nvSpPr>
        <p:spPr>
          <a:xfrm>
            <a:off x="7620000" y="6019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to="" calcmode="lin" valueType="num">
                                      <p:cBhvr>
                                        <p:cTn id="12" dur="1" fill="hold"/>
                                        <p:tgtEl>
                                          <p:spTgt spid="13"/>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to="" calcmode="lin" valueType="num">
                                      <p:cBhvr>
                                        <p:cTn id="17" dur="1" fill="hold"/>
                                        <p:tgtEl>
                                          <p:spTgt spid="14"/>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 to="" calcmode="lin" valueType="num">
                                      <p:cBhvr>
                                        <p:cTn id="22" dur="1" fill="hold"/>
                                        <p:tgtEl>
                                          <p:spTgt spid="15"/>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to="" calcmode="lin" valueType="num">
                                      <p:cBhvr>
                                        <p:cTn id="27" dur="1" fill="hold"/>
                                        <p:tgtEl>
                                          <p:spTgt spid="16"/>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 to="" calcmode="lin" valueType="num">
                                      <p:cBhvr>
                                        <p:cTn id="32" dur="1" fill="hold"/>
                                        <p:tgtEl>
                                          <p:spTgt spid="17"/>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to="" calcmode="lin" valueType="num">
                                      <p:cBhvr>
                                        <p:cTn id="37" dur="1" fill="hold"/>
                                        <p:tgtEl>
                                          <p:spTgt spid="1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P spid="15" grpId="0" animBg="1"/>
      <p:bldP spid="16" grpId="0" animBg="1"/>
      <p:bldP spid="17" grpId="0" animBg="1"/>
      <p:bldP spid="1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96</a:t>
            </a:fld>
            <a:endParaRPr lang="en-US"/>
          </a:p>
        </p:txBody>
      </p:sp>
      <p:sp>
        <p:nvSpPr>
          <p:cNvPr id="5" name="مستطيل 4"/>
          <p:cNvSpPr/>
          <p:nvPr/>
        </p:nvSpPr>
        <p:spPr>
          <a:xfrm>
            <a:off x="304800" y="0"/>
            <a:ext cx="4120295"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a:ln w="11430"/>
                <a:solidFill>
                  <a:srgbClr val="FFFF00"/>
                </a:solidFill>
                <a:effectLst>
                  <a:outerShdw blurRad="80000" dist="40000" dir="5040000" algn="tl">
                    <a:srgbClr val="000000">
                      <a:alpha val="30000"/>
                    </a:srgbClr>
                  </a:outerShdw>
                </a:effectLst>
              </a:rPr>
              <a:t>10. Questions</a:t>
            </a:r>
            <a:endParaRPr lang="ar-SA" sz="5400" b="1" cap="none" spc="0" dirty="0">
              <a:ln w="11430"/>
              <a:solidFill>
                <a:srgbClr val="FFFF00"/>
              </a:solidFill>
              <a:effectLst>
                <a:outerShdw blurRad="80000" dist="40000" dir="5040000" algn="tl">
                  <a:srgbClr val="000000">
                    <a:alpha val="30000"/>
                  </a:srgbClr>
                </a:outerShdw>
              </a:effectLst>
            </a:endParaRPr>
          </a:p>
        </p:txBody>
      </p:sp>
      <p:sp>
        <p:nvSpPr>
          <p:cNvPr id="6" name="مربع نص 5"/>
          <p:cNvSpPr txBox="1"/>
          <p:nvPr/>
        </p:nvSpPr>
        <p:spPr>
          <a:xfrm>
            <a:off x="193328" y="846160"/>
            <a:ext cx="1406872"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b="1" dirty="0"/>
              <a:t>(1. Question Word)</a:t>
            </a:r>
          </a:p>
        </p:txBody>
      </p:sp>
      <p:sp>
        <p:nvSpPr>
          <p:cNvPr id="7" name="مربع نص 6"/>
          <p:cNvSpPr txBox="1"/>
          <p:nvPr/>
        </p:nvSpPr>
        <p:spPr>
          <a:xfrm>
            <a:off x="187656" y="2057400"/>
            <a:ext cx="1412544" cy="378565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400" b="1" dirty="0"/>
              <a:t>What</a:t>
            </a:r>
          </a:p>
          <a:p>
            <a:pPr algn="ctr"/>
            <a:r>
              <a:rPr lang="en-US" sz="2400" b="1" dirty="0"/>
              <a:t>Where</a:t>
            </a:r>
          </a:p>
          <a:p>
            <a:pPr algn="ctr"/>
            <a:r>
              <a:rPr lang="en-US" sz="2400" b="1" dirty="0"/>
              <a:t>When</a:t>
            </a:r>
          </a:p>
          <a:p>
            <a:pPr algn="ctr"/>
            <a:r>
              <a:rPr lang="en-US" sz="2400" b="1" dirty="0"/>
              <a:t>How</a:t>
            </a:r>
          </a:p>
          <a:p>
            <a:pPr algn="ctr"/>
            <a:r>
              <a:rPr lang="en-US" sz="2400" b="1" dirty="0"/>
              <a:t>.</a:t>
            </a:r>
          </a:p>
          <a:p>
            <a:pPr algn="ctr"/>
            <a:r>
              <a:rPr lang="en-US" sz="2400" b="1" dirty="0"/>
              <a:t>.</a:t>
            </a:r>
          </a:p>
          <a:p>
            <a:pPr algn="ctr"/>
            <a:r>
              <a:rPr lang="en-US" sz="2400" b="1" dirty="0"/>
              <a:t>.</a:t>
            </a:r>
          </a:p>
          <a:p>
            <a:pPr algn="ctr"/>
            <a:r>
              <a:rPr lang="en-US" sz="2400" b="1" dirty="0"/>
              <a:t>.</a:t>
            </a:r>
          </a:p>
          <a:p>
            <a:pPr algn="ctr"/>
            <a:r>
              <a:rPr lang="en-US" sz="2400" b="1" dirty="0"/>
              <a:t>.</a:t>
            </a:r>
          </a:p>
          <a:p>
            <a:pPr algn="ctr"/>
            <a:r>
              <a:rPr lang="en-US" sz="2400" b="1" dirty="0"/>
              <a:t>etc</a:t>
            </a:r>
          </a:p>
        </p:txBody>
      </p:sp>
      <p:sp>
        <p:nvSpPr>
          <p:cNvPr id="8" name="مربع نص 7"/>
          <p:cNvSpPr txBox="1"/>
          <p:nvPr/>
        </p:nvSpPr>
        <p:spPr>
          <a:xfrm>
            <a:off x="1572888" y="859808"/>
            <a:ext cx="1447800"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dirty="0">
                <a:solidFill>
                  <a:srgbClr val="FF0000"/>
                </a:solidFill>
              </a:rPr>
              <a:t>2. Helping </a:t>
            </a:r>
            <a:r>
              <a:rPr lang="en-US" sz="2400" b="1" dirty="0">
                <a:solidFill>
                  <a:srgbClr val="FF0000"/>
                </a:solidFill>
              </a:rPr>
              <a:t>verb/ Auxiliary</a:t>
            </a:r>
          </a:p>
        </p:txBody>
      </p:sp>
      <p:sp>
        <p:nvSpPr>
          <p:cNvPr id="9" name="مربع نص 8"/>
          <p:cNvSpPr txBox="1"/>
          <p:nvPr/>
        </p:nvSpPr>
        <p:spPr>
          <a:xfrm>
            <a:off x="1600184" y="2002808"/>
            <a:ext cx="1447800" cy="485519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2400" b="1" dirty="0">
                <a:solidFill>
                  <a:schemeClr val="tx2">
                    <a:lumMod val="75000"/>
                  </a:schemeClr>
                </a:solidFill>
              </a:rPr>
              <a:t>do</a:t>
            </a:r>
          </a:p>
          <a:p>
            <a:pPr algn="ctr"/>
            <a:r>
              <a:rPr lang="en-US" sz="2400" b="1" dirty="0">
                <a:solidFill>
                  <a:schemeClr val="tx2">
                    <a:lumMod val="75000"/>
                  </a:schemeClr>
                </a:solidFill>
              </a:rPr>
              <a:t>does</a:t>
            </a:r>
          </a:p>
          <a:p>
            <a:pPr algn="ctr"/>
            <a:r>
              <a:rPr lang="en-US" sz="2400" b="1" dirty="0">
                <a:solidFill>
                  <a:schemeClr val="tx2">
                    <a:lumMod val="75000"/>
                  </a:schemeClr>
                </a:solidFill>
              </a:rPr>
              <a:t>did</a:t>
            </a:r>
          </a:p>
          <a:p>
            <a:pPr algn="ctr"/>
            <a:r>
              <a:rPr lang="en-US" sz="2400" b="1" dirty="0">
                <a:solidFill>
                  <a:srgbClr val="FF0000"/>
                </a:solidFill>
              </a:rPr>
              <a:t>will</a:t>
            </a:r>
          </a:p>
          <a:p>
            <a:pPr algn="ctr"/>
            <a:r>
              <a:rPr lang="en-US" sz="2400" b="1" dirty="0">
                <a:solidFill>
                  <a:srgbClr val="FF0000"/>
                </a:solidFill>
              </a:rPr>
              <a:t>must</a:t>
            </a:r>
          </a:p>
          <a:p>
            <a:pPr algn="ctr"/>
            <a:r>
              <a:rPr lang="en-US" sz="2400" b="1" dirty="0">
                <a:solidFill>
                  <a:srgbClr val="FF0000"/>
                </a:solidFill>
              </a:rPr>
              <a:t>can</a:t>
            </a:r>
          </a:p>
          <a:p>
            <a:pPr algn="ctr"/>
            <a:r>
              <a:rPr lang="en-US" sz="2400" b="1" dirty="0">
                <a:solidFill>
                  <a:srgbClr val="FF0000"/>
                </a:solidFill>
              </a:rPr>
              <a:t>could</a:t>
            </a:r>
          </a:p>
          <a:p>
            <a:pPr algn="ctr"/>
            <a:r>
              <a:rPr lang="en-US" sz="2000" b="1" dirty="0">
                <a:solidFill>
                  <a:srgbClr val="008000"/>
                </a:solidFill>
              </a:rPr>
              <a:t>am</a:t>
            </a:r>
          </a:p>
          <a:p>
            <a:pPr algn="ctr"/>
            <a:r>
              <a:rPr lang="en-US" sz="2000" b="1" dirty="0">
                <a:solidFill>
                  <a:srgbClr val="008000"/>
                </a:solidFill>
              </a:rPr>
              <a:t>is</a:t>
            </a:r>
          </a:p>
          <a:p>
            <a:pPr algn="ctr"/>
            <a:r>
              <a:rPr lang="en-US" sz="2000" b="1" dirty="0">
                <a:solidFill>
                  <a:srgbClr val="008000"/>
                </a:solidFill>
              </a:rPr>
              <a:t>are</a:t>
            </a:r>
          </a:p>
          <a:p>
            <a:pPr algn="ctr"/>
            <a:r>
              <a:rPr lang="en-US" sz="2000" b="1" dirty="0">
                <a:solidFill>
                  <a:srgbClr val="008000"/>
                </a:solidFill>
              </a:rPr>
              <a:t>was</a:t>
            </a:r>
            <a:endParaRPr lang="en-US" sz="2400" b="1" dirty="0">
              <a:solidFill>
                <a:srgbClr val="008000"/>
              </a:solidFill>
            </a:endParaRPr>
          </a:p>
          <a:p>
            <a:pPr algn="ctr"/>
            <a:r>
              <a:rPr lang="en-US" sz="2000" b="1" dirty="0">
                <a:solidFill>
                  <a:srgbClr val="800080"/>
                </a:solidFill>
              </a:rPr>
              <a:t>has</a:t>
            </a:r>
          </a:p>
          <a:p>
            <a:pPr algn="ctr"/>
            <a:r>
              <a:rPr lang="en-US" sz="2000" b="1" dirty="0">
                <a:solidFill>
                  <a:srgbClr val="800080"/>
                </a:solidFill>
              </a:rPr>
              <a:t>have</a:t>
            </a:r>
          </a:p>
          <a:p>
            <a:pPr algn="ctr"/>
            <a:r>
              <a:rPr lang="en-US" sz="2000" b="1" dirty="0">
                <a:solidFill>
                  <a:srgbClr val="800080"/>
                </a:solidFill>
              </a:rPr>
              <a:t>had</a:t>
            </a:r>
            <a:endParaRPr lang="en-US" sz="2400" b="1" dirty="0">
              <a:solidFill>
                <a:srgbClr val="800080"/>
              </a:solidFill>
            </a:endParaRPr>
          </a:p>
        </p:txBody>
      </p:sp>
      <p:sp>
        <p:nvSpPr>
          <p:cNvPr id="10" name="مربع نص 9"/>
          <p:cNvSpPr txBox="1"/>
          <p:nvPr/>
        </p:nvSpPr>
        <p:spPr>
          <a:xfrm>
            <a:off x="3020688" y="838200"/>
            <a:ext cx="1447800" cy="46166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b="1" dirty="0"/>
              <a:t>3. Subject</a:t>
            </a:r>
          </a:p>
        </p:txBody>
      </p:sp>
      <p:sp>
        <p:nvSpPr>
          <p:cNvPr id="11" name="مربع نص 10"/>
          <p:cNvSpPr txBox="1"/>
          <p:nvPr/>
        </p:nvSpPr>
        <p:spPr>
          <a:xfrm>
            <a:off x="3020688" y="1322696"/>
            <a:ext cx="1447800" cy="415498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b="1" dirty="0"/>
              <a:t>Mona</a:t>
            </a:r>
          </a:p>
          <a:p>
            <a:r>
              <a:rPr lang="en-US" sz="2400" b="1" dirty="0"/>
              <a:t>Ahmed</a:t>
            </a:r>
          </a:p>
          <a:p>
            <a:r>
              <a:rPr lang="en-US" sz="2400" b="1" dirty="0"/>
              <a:t>he</a:t>
            </a:r>
          </a:p>
          <a:p>
            <a:r>
              <a:rPr lang="en-US" sz="2400" b="1" dirty="0"/>
              <a:t>she</a:t>
            </a:r>
          </a:p>
          <a:p>
            <a:r>
              <a:rPr lang="en-US" sz="2400" b="1" dirty="0"/>
              <a:t>it</a:t>
            </a:r>
          </a:p>
          <a:p>
            <a:r>
              <a:rPr lang="en-US" sz="2400" b="1" dirty="0"/>
              <a:t>they</a:t>
            </a:r>
          </a:p>
          <a:p>
            <a:pPr algn="ctr"/>
            <a:r>
              <a:rPr lang="en-US" sz="2400" b="1" dirty="0"/>
              <a:t>.</a:t>
            </a:r>
          </a:p>
          <a:p>
            <a:pPr algn="ctr"/>
            <a:r>
              <a:rPr lang="en-US" sz="2400" b="1" dirty="0"/>
              <a:t>.</a:t>
            </a:r>
          </a:p>
          <a:p>
            <a:pPr algn="ctr"/>
            <a:r>
              <a:rPr lang="en-US" sz="2400" b="1" dirty="0"/>
              <a:t>.</a:t>
            </a:r>
          </a:p>
          <a:p>
            <a:pPr algn="ctr"/>
            <a:r>
              <a:rPr lang="en-US" sz="2400" b="1" dirty="0"/>
              <a:t>.</a:t>
            </a:r>
          </a:p>
          <a:p>
            <a:pPr algn="ctr"/>
            <a:r>
              <a:rPr lang="en-US" sz="2400" b="1" dirty="0"/>
              <a:t>etc</a:t>
            </a:r>
          </a:p>
        </p:txBody>
      </p:sp>
      <p:sp>
        <p:nvSpPr>
          <p:cNvPr id="12" name="مربع نص 11"/>
          <p:cNvSpPr txBox="1"/>
          <p:nvPr/>
        </p:nvSpPr>
        <p:spPr>
          <a:xfrm>
            <a:off x="4468488" y="838200"/>
            <a:ext cx="137160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b="1" dirty="0">
                <a:solidFill>
                  <a:srgbClr val="FF0000"/>
                </a:solidFill>
              </a:rPr>
              <a:t>4. Main Verb</a:t>
            </a:r>
          </a:p>
        </p:txBody>
      </p:sp>
      <p:sp>
        <p:nvSpPr>
          <p:cNvPr id="13" name="مربع نص 12"/>
          <p:cNvSpPr txBox="1"/>
          <p:nvPr/>
        </p:nvSpPr>
        <p:spPr>
          <a:xfrm>
            <a:off x="4468488" y="1676400"/>
            <a:ext cx="1371600" cy="489364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2400" b="1" dirty="0">
                <a:solidFill>
                  <a:schemeClr val="tx2">
                    <a:lumMod val="75000"/>
                  </a:schemeClr>
                </a:solidFill>
              </a:rPr>
              <a:t>play</a:t>
            </a:r>
          </a:p>
          <a:p>
            <a:pPr algn="ctr"/>
            <a:r>
              <a:rPr lang="en-US" sz="2400" b="1" dirty="0">
                <a:solidFill>
                  <a:schemeClr val="tx2">
                    <a:lumMod val="75000"/>
                  </a:schemeClr>
                </a:solidFill>
              </a:rPr>
              <a:t>Go</a:t>
            </a:r>
          </a:p>
          <a:p>
            <a:pPr algn="ctr"/>
            <a:endParaRPr lang="en-US" sz="2400" b="1" dirty="0">
              <a:solidFill>
                <a:schemeClr val="tx2">
                  <a:lumMod val="75000"/>
                </a:schemeClr>
              </a:solidFill>
            </a:endParaRPr>
          </a:p>
          <a:p>
            <a:pPr algn="ctr"/>
            <a:r>
              <a:rPr lang="en-US" sz="2400" b="1" dirty="0">
                <a:solidFill>
                  <a:srgbClr val="FF0000"/>
                </a:solidFill>
              </a:rPr>
              <a:t>write</a:t>
            </a:r>
          </a:p>
          <a:p>
            <a:pPr algn="ctr"/>
            <a:r>
              <a:rPr lang="en-US" sz="2400" b="1" dirty="0">
                <a:solidFill>
                  <a:srgbClr val="FF0000"/>
                </a:solidFill>
              </a:rPr>
              <a:t>sleep</a:t>
            </a:r>
          </a:p>
          <a:p>
            <a:pPr algn="ctr"/>
            <a:endParaRPr lang="en-US" sz="2400" b="1" dirty="0">
              <a:solidFill>
                <a:srgbClr val="FF0000"/>
              </a:solidFill>
            </a:endParaRPr>
          </a:p>
          <a:p>
            <a:pPr algn="ctr"/>
            <a:r>
              <a:rPr lang="en-US" sz="2400" b="1" dirty="0">
                <a:solidFill>
                  <a:srgbClr val="008000"/>
                </a:solidFill>
              </a:rPr>
              <a:t>( playing)</a:t>
            </a:r>
          </a:p>
          <a:p>
            <a:pPr algn="ctr"/>
            <a:r>
              <a:rPr lang="en-US" sz="2400" b="1" dirty="0">
                <a:solidFill>
                  <a:srgbClr val="008000"/>
                </a:solidFill>
              </a:rPr>
              <a:t>(writing)</a:t>
            </a:r>
          </a:p>
          <a:p>
            <a:pPr algn="ctr"/>
            <a:r>
              <a:rPr lang="en-US" sz="2400" b="1" dirty="0">
                <a:solidFill>
                  <a:srgbClr val="008000"/>
                </a:solidFill>
              </a:rPr>
              <a:t>(going)</a:t>
            </a:r>
          </a:p>
          <a:p>
            <a:pPr algn="ctr"/>
            <a:endParaRPr lang="en-US" sz="2400" b="1" dirty="0">
              <a:solidFill>
                <a:srgbClr val="008000"/>
              </a:solidFill>
            </a:endParaRPr>
          </a:p>
          <a:p>
            <a:pPr algn="ctr"/>
            <a:r>
              <a:rPr lang="en-US" sz="2400" b="1" dirty="0">
                <a:solidFill>
                  <a:srgbClr val="800080"/>
                </a:solidFill>
              </a:rPr>
              <a:t>spoken</a:t>
            </a:r>
          </a:p>
          <a:p>
            <a:pPr algn="ctr"/>
            <a:r>
              <a:rPr lang="en-US" sz="2400" b="1" dirty="0">
                <a:solidFill>
                  <a:srgbClr val="800080"/>
                </a:solidFill>
              </a:rPr>
              <a:t>gone</a:t>
            </a:r>
          </a:p>
          <a:p>
            <a:pPr algn="ctr"/>
            <a:r>
              <a:rPr lang="en-US" sz="2400" b="1" dirty="0">
                <a:solidFill>
                  <a:srgbClr val="800080"/>
                </a:solidFill>
              </a:rPr>
              <a:t>played</a:t>
            </a:r>
          </a:p>
        </p:txBody>
      </p:sp>
      <p:sp>
        <p:nvSpPr>
          <p:cNvPr id="14" name="مربع نص 13"/>
          <p:cNvSpPr txBox="1"/>
          <p:nvPr/>
        </p:nvSpPr>
        <p:spPr>
          <a:xfrm>
            <a:off x="5812792" y="762000"/>
            <a:ext cx="1447800" cy="156966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b="1" dirty="0"/>
              <a:t>5. ( Object/ Complement)</a:t>
            </a:r>
          </a:p>
        </p:txBody>
      </p:sp>
      <p:sp>
        <p:nvSpPr>
          <p:cNvPr id="15" name="مربع نص 14"/>
          <p:cNvSpPr txBox="1"/>
          <p:nvPr/>
        </p:nvSpPr>
        <p:spPr>
          <a:xfrm>
            <a:off x="5791200" y="2362200"/>
            <a:ext cx="1447800" cy="298543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b="1" dirty="0"/>
              <a:t>the lesson</a:t>
            </a:r>
          </a:p>
          <a:p>
            <a:r>
              <a:rPr lang="en-US" sz="2400" b="1" dirty="0"/>
              <a:t>my bag</a:t>
            </a:r>
          </a:p>
          <a:p>
            <a:r>
              <a:rPr lang="en-US" sz="2400" b="1" dirty="0"/>
              <a:t>tennis</a:t>
            </a:r>
          </a:p>
          <a:p>
            <a:pPr algn="ctr"/>
            <a:r>
              <a:rPr lang="en-US" sz="2400" b="1" dirty="0"/>
              <a:t>.</a:t>
            </a:r>
          </a:p>
          <a:p>
            <a:pPr algn="ctr"/>
            <a:r>
              <a:rPr lang="en-US" sz="2400" b="1" dirty="0"/>
              <a:t>.</a:t>
            </a:r>
          </a:p>
          <a:p>
            <a:pPr algn="ctr"/>
            <a:r>
              <a:rPr lang="en-US" sz="2400" b="1" dirty="0"/>
              <a:t>.</a:t>
            </a:r>
          </a:p>
          <a:p>
            <a:pPr algn="ctr"/>
            <a:r>
              <a:rPr lang="en-US" sz="2400" b="1" dirty="0"/>
              <a:t>.</a:t>
            </a:r>
          </a:p>
          <a:p>
            <a:pPr algn="ctr"/>
            <a:r>
              <a:rPr lang="en-US" sz="2400" b="1" dirty="0"/>
              <a:t>etc</a:t>
            </a:r>
          </a:p>
        </p:txBody>
      </p:sp>
      <p:sp>
        <p:nvSpPr>
          <p:cNvPr id="16" name="مربع نص 15"/>
          <p:cNvSpPr txBox="1"/>
          <p:nvPr/>
        </p:nvSpPr>
        <p:spPr>
          <a:xfrm>
            <a:off x="7141192" y="762000"/>
            <a:ext cx="121920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b="1" dirty="0">
                <a:solidFill>
                  <a:srgbClr val="FF0000"/>
                </a:solidFill>
              </a:rPr>
              <a:t>6. place </a:t>
            </a:r>
          </a:p>
        </p:txBody>
      </p:sp>
      <p:sp>
        <p:nvSpPr>
          <p:cNvPr id="17" name="مربع نص 16"/>
          <p:cNvSpPr txBox="1"/>
          <p:nvPr/>
        </p:nvSpPr>
        <p:spPr>
          <a:xfrm>
            <a:off x="7141192" y="1254456"/>
            <a:ext cx="1219200" cy="193899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dirty="0">
                <a:solidFill>
                  <a:srgbClr val="FF0000"/>
                </a:solidFill>
              </a:rPr>
              <a:t>- here</a:t>
            </a:r>
          </a:p>
          <a:p>
            <a:r>
              <a:rPr lang="en-US" sz="2400" dirty="0">
                <a:solidFill>
                  <a:srgbClr val="FF0000"/>
                </a:solidFill>
              </a:rPr>
              <a:t>- on the table</a:t>
            </a:r>
          </a:p>
          <a:p>
            <a:r>
              <a:rPr lang="en-US" sz="2400" dirty="0">
                <a:solidFill>
                  <a:srgbClr val="FF0000"/>
                </a:solidFill>
              </a:rPr>
              <a:t>- at home</a:t>
            </a:r>
          </a:p>
        </p:txBody>
      </p:sp>
      <p:sp>
        <p:nvSpPr>
          <p:cNvPr id="18" name="مربع نص 17"/>
          <p:cNvSpPr txBox="1"/>
          <p:nvPr/>
        </p:nvSpPr>
        <p:spPr>
          <a:xfrm>
            <a:off x="8229600" y="685800"/>
            <a:ext cx="914400"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b="1" dirty="0"/>
              <a:t>7. Time</a:t>
            </a:r>
          </a:p>
        </p:txBody>
      </p:sp>
      <p:sp>
        <p:nvSpPr>
          <p:cNvPr id="19" name="مربع نص 18"/>
          <p:cNvSpPr txBox="1"/>
          <p:nvPr/>
        </p:nvSpPr>
        <p:spPr>
          <a:xfrm>
            <a:off x="8229600" y="1524000"/>
            <a:ext cx="914400" cy="378565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b="1" dirty="0"/>
              <a:t>at</a:t>
            </a:r>
          </a:p>
          <a:p>
            <a:r>
              <a:rPr lang="en-US" sz="2400" b="1" dirty="0"/>
              <a:t>7:43</a:t>
            </a:r>
          </a:p>
          <a:p>
            <a:endParaRPr lang="en-US" sz="2400" b="1" dirty="0"/>
          </a:p>
          <a:p>
            <a:r>
              <a:rPr lang="en-US" sz="2400" b="1" dirty="0"/>
              <a:t>Now</a:t>
            </a:r>
          </a:p>
          <a:p>
            <a:pPr algn="ctr"/>
            <a:r>
              <a:rPr lang="en-US" sz="2400" b="1" dirty="0"/>
              <a:t>.</a:t>
            </a:r>
          </a:p>
          <a:p>
            <a:pPr algn="ctr"/>
            <a:r>
              <a:rPr lang="en-US" sz="2400" b="1" dirty="0"/>
              <a:t>.</a:t>
            </a:r>
          </a:p>
          <a:p>
            <a:pPr algn="ctr"/>
            <a:r>
              <a:rPr lang="en-US" sz="2400" b="1" dirty="0"/>
              <a:t>.</a:t>
            </a:r>
          </a:p>
          <a:p>
            <a:pPr algn="ctr"/>
            <a:r>
              <a:rPr lang="en-US" sz="2400" b="1" dirty="0"/>
              <a:t>.</a:t>
            </a:r>
          </a:p>
          <a:p>
            <a:pPr algn="ctr"/>
            <a:r>
              <a:rPr lang="en-US" sz="2400" b="1" dirty="0"/>
              <a:t>etc</a:t>
            </a:r>
          </a:p>
          <a:p>
            <a:endParaRPr lang="en-US" sz="2400" b="1" dirty="0"/>
          </a:p>
        </p:txBody>
      </p:sp>
      <p:sp>
        <p:nvSpPr>
          <p:cNvPr id="24" name="مستطيل مستدير الزوايا 23">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to="" calcmode="lin" valueType="num">
                                      <p:cBhvr>
                                        <p:cTn id="12" dur="1" fill="hold"/>
                                        <p:tgtEl>
                                          <p:spTgt spid="7"/>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to="" calcmode="lin" valueType="num">
                                      <p:cBhvr>
                                        <p:cTn id="17" dur="1" fill="hold"/>
                                        <p:tgtEl>
                                          <p:spTgt spid="8"/>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to="" calcmode="lin" valueType="num">
                                      <p:cBhvr>
                                        <p:cTn id="22" dur="1" fill="hold"/>
                                        <p:tgtEl>
                                          <p:spTgt spid="9"/>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to="" calcmode="lin" valueType="num">
                                      <p:cBhvr>
                                        <p:cTn id="27" dur="1" fill="hold"/>
                                        <p:tgtEl>
                                          <p:spTgt spid="10"/>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to="" calcmode="lin" valueType="num">
                                      <p:cBhvr>
                                        <p:cTn id="32" dur="1" fill="hold"/>
                                        <p:tgtEl>
                                          <p:spTgt spid="11"/>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to="" calcmode="lin" valueType="num">
                                      <p:cBhvr>
                                        <p:cTn id="37" dur="1" fill="hold"/>
                                        <p:tgtEl>
                                          <p:spTgt spid="12"/>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 to="" calcmode="lin" valueType="num">
                                      <p:cBhvr>
                                        <p:cTn id="42" dur="1" fill="hold"/>
                                        <p:tgtEl>
                                          <p:spTgt spid="13"/>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to="" calcmode="lin" valueType="num">
                                      <p:cBhvr>
                                        <p:cTn id="47" dur="1" fill="hold"/>
                                        <p:tgtEl>
                                          <p:spTgt spid="14"/>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 to="" calcmode="lin" valueType="num">
                                      <p:cBhvr>
                                        <p:cTn id="52" dur="1" fill="hold"/>
                                        <p:tgtEl>
                                          <p:spTgt spid="15"/>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 to="" calcmode="lin" valueType="num">
                                      <p:cBhvr>
                                        <p:cTn id="57" dur="1" fill="hold"/>
                                        <p:tgtEl>
                                          <p:spTgt spid="16"/>
                                        </p:tgtEl>
                                        <p:attrNameLst>
                                          <p:attrName/>
                                        </p:attrNameLst>
                                      </p:cBhvr>
                                    </p:anim>
                                  </p:childTnLst>
                                </p:cTn>
                              </p:par>
                            </p:childTnLst>
                          </p:cTn>
                        </p:par>
                      </p:childTnLst>
                    </p:cTn>
                  </p:par>
                  <p:par>
                    <p:cTn id="58" fill="hold">
                      <p:stCondLst>
                        <p:cond delay="indefinite"/>
                      </p:stCondLst>
                      <p:childTnLst>
                        <p:par>
                          <p:cTn id="59" fill="hold">
                            <p:stCondLst>
                              <p:cond delay="0"/>
                            </p:stCondLst>
                            <p:childTnLst>
                              <p:par>
                                <p:cTn id="60" presetID="24" presetClass="entr" presetSubtype="0"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 to="" calcmode="lin" valueType="num">
                                      <p:cBhvr>
                                        <p:cTn id="62" dur="1" fill="hold"/>
                                        <p:tgtEl>
                                          <p:spTgt spid="17"/>
                                        </p:tgtEl>
                                        <p:attrNameLst>
                                          <p:attrName/>
                                        </p:attrNameLst>
                                      </p:cBhvr>
                                    </p:anim>
                                  </p:childTnLst>
                                </p:cTn>
                              </p:par>
                            </p:childTnLst>
                          </p:cTn>
                        </p:par>
                      </p:childTnLst>
                    </p:cTn>
                  </p:par>
                  <p:par>
                    <p:cTn id="63" fill="hold">
                      <p:stCondLst>
                        <p:cond delay="indefinite"/>
                      </p:stCondLst>
                      <p:childTnLst>
                        <p:par>
                          <p:cTn id="64" fill="hold">
                            <p:stCondLst>
                              <p:cond delay="0"/>
                            </p:stCondLst>
                            <p:childTnLst>
                              <p:par>
                                <p:cTn id="65" presetID="24" presetClass="entr" presetSubtype="0"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 to="" calcmode="lin" valueType="num">
                                      <p:cBhvr>
                                        <p:cTn id="67" dur="1" fill="hold"/>
                                        <p:tgtEl>
                                          <p:spTgt spid="18"/>
                                        </p:tgtEl>
                                        <p:attrNameLst>
                                          <p:attrName/>
                                        </p:attrNameLst>
                                      </p:cBhvr>
                                    </p:anim>
                                  </p:childTnLst>
                                </p:cTn>
                              </p:par>
                            </p:childTnLst>
                          </p:cTn>
                        </p:par>
                      </p:childTnLst>
                    </p:cTn>
                  </p:par>
                  <p:par>
                    <p:cTn id="68" fill="hold">
                      <p:stCondLst>
                        <p:cond delay="indefinite"/>
                      </p:stCondLst>
                      <p:childTnLst>
                        <p:par>
                          <p:cTn id="69" fill="hold">
                            <p:stCondLst>
                              <p:cond delay="0"/>
                            </p:stCondLst>
                            <p:childTnLst>
                              <p:par>
                                <p:cTn id="70" presetID="24" presetClass="entr" presetSubtype="0"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 to="" calcmode="lin" valueType="num">
                                      <p:cBhvr>
                                        <p:cTn id="72" dur="1" fill="hold"/>
                                        <p:tgtEl>
                                          <p:spTgt spid="1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97</a:t>
            </a:fld>
            <a:endParaRPr lang="en-US"/>
          </a:p>
        </p:txBody>
      </p:sp>
      <p:sp>
        <p:nvSpPr>
          <p:cNvPr id="5" name="مستطيل 4"/>
          <p:cNvSpPr/>
          <p:nvPr/>
        </p:nvSpPr>
        <p:spPr>
          <a:xfrm>
            <a:off x="304800" y="0"/>
            <a:ext cx="4120295"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a:ln w="11430"/>
                <a:solidFill>
                  <a:srgbClr val="FFFF00"/>
                </a:solidFill>
                <a:effectLst>
                  <a:outerShdw blurRad="80000" dist="40000" dir="5040000" algn="tl">
                    <a:srgbClr val="000000">
                      <a:alpha val="30000"/>
                    </a:srgbClr>
                  </a:outerShdw>
                </a:effectLst>
              </a:rPr>
              <a:t>10. Questions</a:t>
            </a:r>
            <a:endParaRPr lang="ar-SA" sz="5400" b="1" cap="none" spc="0" dirty="0">
              <a:ln w="11430"/>
              <a:solidFill>
                <a:srgbClr val="FFFF00"/>
              </a:solidFill>
              <a:effectLst>
                <a:outerShdw blurRad="80000" dist="40000" dir="5040000" algn="tl">
                  <a:srgbClr val="000000">
                    <a:alpha val="30000"/>
                  </a:srgbClr>
                </a:outerShdw>
              </a:effectLst>
            </a:endParaRPr>
          </a:p>
        </p:txBody>
      </p:sp>
      <p:sp>
        <p:nvSpPr>
          <p:cNvPr id="24" name="مستطيل مستدير الزوايا 23"/>
          <p:cNvSpPr/>
          <p:nvPr/>
        </p:nvSpPr>
        <p:spPr>
          <a:xfrm>
            <a:off x="1447800" y="1143000"/>
            <a:ext cx="19050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1. How many</a:t>
            </a:r>
          </a:p>
        </p:txBody>
      </p:sp>
      <p:sp>
        <p:nvSpPr>
          <p:cNvPr id="25" name="مستطيل مستدير الزوايا 24"/>
          <p:cNvSpPr/>
          <p:nvPr/>
        </p:nvSpPr>
        <p:spPr>
          <a:xfrm>
            <a:off x="3352800" y="1143000"/>
            <a:ext cx="11430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books</a:t>
            </a:r>
          </a:p>
        </p:txBody>
      </p:sp>
      <p:sp>
        <p:nvSpPr>
          <p:cNvPr id="26" name="مستطيل مستدير الزوايا 25"/>
          <p:cNvSpPr/>
          <p:nvPr/>
        </p:nvSpPr>
        <p:spPr>
          <a:xfrm>
            <a:off x="4495800" y="1143000"/>
            <a:ext cx="19812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do you have?</a:t>
            </a:r>
          </a:p>
        </p:txBody>
      </p:sp>
      <p:sp>
        <p:nvSpPr>
          <p:cNvPr id="27" name="مستطيل مستدير الزوايا 26"/>
          <p:cNvSpPr/>
          <p:nvPr/>
        </p:nvSpPr>
        <p:spPr>
          <a:xfrm>
            <a:off x="1447800" y="2133600"/>
            <a:ext cx="21336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2. How much</a:t>
            </a:r>
          </a:p>
        </p:txBody>
      </p:sp>
      <p:sp>
        <p:nvSpPr>
          <p:cNvPr id="28" name="مستطيل مستدير الزوايا 27"/>
          <p:cNvSpPr/>
          <p:nvPr/>
        </p:nvSpPr>
        <p:spPr>
          <a:xfrm>
            <a:off x="3581400" y="2133600"/>
            <a:ext cx="9144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rice</a:t>
            </a:r>
          </a:p>
        </p:txBody>
      </p:sp>
      <p:sp>
        <p:nvSpPr>
          <p:cNvPr id="29" name="مستطيل مستدير الزوايا 28"/>
          <p:cNvSpPr/>
          <p:nvPr/>
        </p:nvSpPr>
        <p:spPr>
          <a:xfrm>
            <a:off x="4495800" y="2133600"/>
            <a:ext cx="19812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have we got?</a:t>
            </a:r>
          </a:p>
        </p:txBody>
      </p:sp>
      <p:sp>
        <p:nvSpPr>
          <p:cNvPr id="30" name="مستطيل مستدير الزوايا 29"/>
          <p:cNvSpPr/>
          <p:nvPr/>
        </p:nvSpPr>
        <p:spPr>
          <a:xfrm>
            <a:off x="685800" y="3276600"/>
            <a:ext cx="2209800" cy="914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3. What/ Which</a:t>
            </a:r>
          </a:p>
        </p:txBody>
      </p:sp>
      <p:sp>
        <p:nvSpPr>
          <p:cNvPr id="31" name="مستطيل مستدير الزوايا 30"/>
          <p:cNvSpPr/>
          <p:nvPr/>
        </p:nvSpPr>
        <p:spPr>
          <a:xfrm>
            <a:off x="2819400" y="2819400"/>
            <a:ext cx="1143000" cy="1981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Color</a:t>
            </a:r>
          </a:p>
          <a:p>
            <a:pPr algn="ctr"/>
            <a:r>
              <a:rPr lang="en-US" sz="2400" b="1" dirty="0">
                <a:solidFill>
                  <a:srgbClr val="00B050"/>
                </a:solidFill>
              </a:rPr>
              <a:t>Sort</a:t>
            </a:r>
          </a:p>
          <a:p>
            <a:pPr algn="ctr"/>
            <a:r>
              <a:rPr lang="en-US" sz="2400" b="1" dirty="0">
                <a:solidFill>
                  <a:srgbClr val="00B050"/>
                </a:solidFill>
              </a:rPr>
              <a:t>School</a:t>
            </a:r>
          </a:p>
          <a:p>
            <a:pPr algn="ctr"/>
            <a:r>
              <a:rPr lang="en-US" sz="2400" b="1" dirty="0">
                <a:solidFill>
                  <a:srgbClr val="00B050"/>
                </a:solidFill>
              </a:rPr>
              <a:t>film</a:t>
            </a:r>
          </a:p>
        </p:txBody>
      </p:sp>
      <p:sp>
        <p:nvSpPr>
          <p:cNvPr id="32" name="مستطيل مستدير الزوايا 31"/>
          <p:cNvSpPr/>
          <p:nvPr/>
        </p:nvSpPr>
        <p:spPr>
          <a:xfrm>
            <a:off x="3962400" y="3429000"/>
            <a:ext cx="21336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do you prefer?</a:t>
            </a:r>
          </a:p>
        </p:txBody>
      </p:sp>
      <p:sp>
        <p:nvSpPr>
          <p:cNvPr id="33" name="مستطيل مستدير الزوايا 32"/>
          <p:cNvSpPr/>
          <p:nvPr/>
        </p:nvSpPr>
        <p:spPr>
          <a:xfrm>
            <a:off x="1524000" y="5410200"/>
            <a:ext cx="12192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4. Who</a:t>
            </a:r>
          </a:p>
        </p:txBody>
      </p:sp>
      <p:sp>
        <p:nvSpPr>
          <p:cNvPr id="34" name="مستطيل مستدير الزوايا 33"/>
          <p:cNvSpPr/>
          <p:nvPr/>
        </p:nvSpPr>
        <p:spPr>
          <a:xfrm>
            <a:off x="2743200" y="5410200"/>
            <a:ext cx="9144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plays</a:t>
            </a:r>
          </a:p>
        </p:txBody>
      </p:sp>
      <p:sp>
        <p:nvSpPr>
          <p:cNvPr id="35" name="مستطيل مستدير الزوايا 34"/>
          <p:cNvSpPr/>
          <p:nvPr/>
        </p:nvSpPr>
        <p:spPr>
          <a:xfrm>
            <a:off x="3657600" y="5410200"/>
            <a:ext cx="19812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music well?</a:t>
            </a:r>
          </a:p>
        </p:txBody>
      </p:sp>
      <p:sp>
        <p:nvSpPr>
          <p:cNvPr id="36" name="مستطيل مستدير الزوايا 35">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to="" calcmode="lin" valueType="num">
                                      <p:cBhvr>
                                        <p:cTn id="7" dur="1" fill="hold"/>
                                        <p:tgtEl>
                                          <p:spTgt spid="2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 to="" calcmode="lin" valueType="num">
                                      <p:cBhvr>
                                        <p:cTn id="12" dur="1" fill="hold"/>
                                        <p:tgtEl>
                                          <p:spTgt spid="2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 to="" calcmode="lin" valueType="num">
                                      <p:cBhvr>
                                        <p:cTn id="17" dur="1" fill="hold"/>
                                        <p:tgtEl>
                                          <p:spTgt spid="27"/>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 to="" calcmode="lin" valueType="num">
                                      <p:cBhvr>
                                        <p:cTn id="22" dur="1" fill="hold"/>
                                        <p:tgtEl>
                                          <p:spTgt spid="28"/>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 to="" calcmode="lin" valueType="num">
                                      <p:cBhvr>
                                        <p:cTn id="27" dur="1" fill="hold"/>
                                        <p:tgtEl>
                                          <p:spTgt spid="29"/>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 to="" calcmode="lin" valueType="num">
                                      <p:cBhvr>
                                        <p:cTn id="32" dur="1" fill="hold"/>
                                        <p:tgtEl>
                                          <p:spTgt spid="30"/>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to="" calcmode="lin" valueType="num">
                                      <p:cBhvr>
                                        <p:cTn id="37" dur="1" fill="hold"/>
                                        <p:tgtEl>
                                          <p:spTgt spid="31"/>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 to="" calcmode="lin" valueType="num">
                                      <p:cBhvr>
                                        <p:cTn id="42" dur="1" fill="hold"/>
                                        <p:tgtEl>
                                          <p:spTgt spid="32"/>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 to="" calcmode="lin" valueType="num">
                                      <p:cBhvr>
                                        <p:cTn id="47" dur="1" fill="hold"/>
                                        <p:tgtEl>
                                          <p:spTgt spid="33"/>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 to="" calcmode="lin" valueType="num">
                                      <p:cBhvr>
                                        <p:cTn id="52" dur="1" fill="hold"/>
                                        <p:tgtEl>
                                          <p:spTgt spid="34"/>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 to="" calcmode="lin" valueType="num">
                                      <p:cBhvr>
                                        <p:cTn id="57" dur="1" fill="hold"/>
                                        <p:tgtEl>
                                          <p:spTgt spid="3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98</a:t>
            </a:fld>
            <a:endParaRPr lang="en-US"/>
          </a:p>
        </p:txBody>
      </p:sp>
      <p:sp>
        <p:nvSpPr>
          <p:cNvPr id="5" name="مستطيل 4"/>
          <p:cNvSpPr/>
          <p:nvPr/>
        </p:nvSpPr>
        <p:spPr>
          <a:xfrm>
            <a:off x="304800" y="0"/>
            <a:ext cx="4962384"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a:ln w="11430"/>
                <a:solidFill>
                  <a:srgbClr val="FFFF00"/>
                </a:solidFill>
                <a:effectLst>
                  <a:outerShdw blurRad="80000" dist="40000" dir="5040000" algn="tl">
                    <a:srgbClr val="000000">
                      <a:alpha val="30000"/>
                    </a:srgbClr>
                  </a:outerShdw>
                </a:effectLst>
              </a:rPr>
              <a:t>10. Question Tag</a:t>
            </a:r>
            <a:endParaRPr lang="ar-SA" sz="5400" b="1" cap="none" spc="0" dirty="0">
              <a:ln w="11430"/>
              <a:solidFill>
                <a:srgbClr val="FFFF00"/>
              </a:solidFill>
              <a:effectLst>
                <a:outerShdw blurRad="80000" dist="40000" dir="5040000" algn="tl">
                  <a:srgbClr val="000000">
                    <a:alpha val="30000"/>
                  </a:srgbClr>
                </a:outerShdw>
              </a:effectLst>
            </a:endParaRPr>
          </a:p>
        </p:txBody>
      </p:sp>
      <p:sp>
        <p:nvSpPr>
          <p:cNvPr id="36" name="مستطيل مستدير الزوايا 35">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
        <p:nvSpPr>
          <p:cNvPr id="37" name="مستطيل مستدير الزوايا 36"/>
          <p:cNvSpPr/>
          <p:nvPr/>
        </p:nvSpPr>
        <p:spPr>
          <a:xfrm>
            <a:off x="1447800" y="1143000"/>
            <a:ext cx="28194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1. She is a student,</a:t>
            </a:r>
          </a:p>
        </p:txBody>
      </p:sp>
      <p:sp>
        <p:nvSpPr>
          <p:cNvPr id="38" name="مستطيل مستدير الزوايا 37"/>
          <p:cNvSpPr/>
          <p:nvPr/>
        </p:nvSpPr>
        <p:spPr>
          <a:xfrm>
            <a:off x="4267200" y="1143000"/>
            <a:ext cx="14478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isn’t she?</a:t>
            </a:r>
          </a:p>
        </p:txBody>
      </p:sp>
      <p:sp>
        <p:nvSpPr>
          <p:cNvPr id="39" name="مستطيل مستدير الزوايا 38"/>
          <p:cNvSpPr/>
          <p:nvPr/>
        </p:nvSpPr>
        <p:spPr>
          <a:xfrm>
            <a:off x="1295400" y="2209800"/>
            <a:ext cx="28194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2. They play tennis,</a:t>
            </a:r>
          </a:p>
        </p:txBody>
      </p:sp>
      <p:sp>
        <p:nvSpPr>
          <p:cNvPr id="40" name="مستطيل مستدير الزوايا 39"/>
          <p:cNvSpPr/>
          <p:nvPr/>
        </p:nvSpPr>
        <p:spPr>
          <a:xfrm>
            <a:off x="4114800" y="2209800"/>
            <a:ext cx="19050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don’t they?</a:t>
            </a:r>
          </a:p>
        </p:txBody>
      </p:sp>
      <p:sp>
        <p:nvSpPr>
          <p:cNvPr id="41" name="مستطيل مستدير الزوايا 40"/>
          <p:cNvSpPr/>
          <p:nvPr/>
        </p:nvSpPr>
        <p:spPr>
          <a:xfrm>
            <a:off x="990600" y="3200400"/>
            <a:ext cx="33528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3. He doesn’t play well,</a:t>
            </a:r>
          </a:p>
        </p:txBody>
      </p:sp>
      <p:sp>
        <p:nvSpPr>
          <p:cNvPr id="42" name="مستطيل مستدير الزوايا 41"/>
          <p:cNvSpPr/>
          <p:nvPr/>
        </p:nvSpPr>
        <p:spPr>
          <a:xfrm>
            <a:off x="4343400" y="3200400"/>
            <a:ext cx="14478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does he?</a:t>
            </a:r>
          </a:p>
        </p:txBody>
      </p:sp>
      <p:sp>
        <p:nvSpPr>
          <p:cNvPr id="43" name="مستطيل مستدير الزوايا 42"/>
          <p:cNvSpPr/>
          <p:nvPr/>
        </p:nvSpPr>
        <p:spPr>
          <a:xfrm>
            <a:off x="762000" y="4267200"/>
            <a:ext cx="35052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4. Let’s go out for a walk,</a:t>
            </a:r>
          </a:p>
        </p:txBody>
      </p:sp>
      <p:sp>
        <p:nvSpPr>
          <p:cNvPr id="44" name="مستطيل مستدير الزوايا 43"/>
          <p:cNvSpPr/>
          <p:nvPr/>
        </p:nvSpPr>
        <p:spPr>
          <a:xfrm>
            <a:off x="4267200" y="4267200"/>
            <a:ext cx="16764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shall we?</a:t>
            </a:r>
          </a:p>
        </p:txBody>
      </p:sp>
      <p:sp>
        <p:nvSpPr>
          <p:cNvPr id="45" name="مستطيل مستدير الزوايا 44"/>
          <p:cNvSpPr/>
          <p:nvPr/>
        </p:nvSpPr>
        <p:spPr>
          <a:xfrm>
            <a:off x="1143000" y="5029200"/>
            <a:ext cx="28194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5. Open the door,</a:t>
            </a:r>
          </a:p>
        </p:txBody>
      </p:sp>
      <p:sp>
        <p:nvSpPr>
          <p:cNvPr id="46" name="مستطيل مستدير الزوايا 45"/>
          <p:cNvSpPr/>
          <p:nvPr/>
        </p:nvSpPr>
        <p:spPr>
          <a:xfrm>
            <a:off x="3962400" y="5029200"/>
            <a:ext cx="16002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will you?</a:t>
            </a:r>
          </a:p>
        </p:txBody>
      </p:sp>
      <p:sp>
        <p:nvSpPr>
          <p:cNvPr id="47" name="مستطيل مستدير الزوايا 46"/>
          <p:cNvSpPr/>
          <p:nvPr/>
        </p:nvSpPr>
        <p:spPr>
          <a:xfrm>
            <a:off x="1447800" y="5715000"/>
            <a:ext cx="20574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6. I am late,</a:t>
            </a:r>
          </a:p>
        </p:txBody>
      </p:sp>
      <p:sp>
        <p:nvSpPr>
          <p:cNvPr id="48" name="مستطيل مستدير الزوايا 47"/>
          <p:cNvSpPr/>
          <p:nvPr/>
        </p:nvSpPr>
        <p:spPr>
          <a:xfrm>
            <a:off x="3505200" y="5715000"/>
            <a:ext cx="13716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rPr>
              <a:t>aren’t 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to="" calcmode="lin" valueType="num">
                                      <p:cBhvr>
                                        <p:cTn id="7" dur="1" fill="hold"/>
                                        <p:tgtEl>
                                          <p:spTgt spid="3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 to="" calcmode="lin" valueType="num">
                                      <p:cBhvr>
                                        <p:cTn id="12" dur="1" fill="hold"/>
                                        <p:tgtEl>
                                          <p:spTgt spid="3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 to="" calcmode="lin" valueType="num">
                                      <p:cBhvr>
                                        <p:cTn id="17" dur="1" fill="hold"/>
                                        <p:tgtEl>
                                          <p:spTgt spid="3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 to="" calcmode="lin" valueType="num">
                                      <p:cBhvr>
                                        <p:cTn id="22" dur="1" fill="hold"/>
                                        <p:tgtEl>
                                          <p:spTgt spid="4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 to="" calcmode="lin" valueType="num">
                                      <p:cBhvr>
                                        <p:cTn id="27" dur="1" fill="hold"/>
                                        <p:tgtEl>
                                          <p:spTgt spid="41"/>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42"/>
                                        </p:tgtEl>
                                        <p:attrNameLst>
                                          <p:attrName>style.visibility</p:attrName>
                                        </p:attrNameLst>
                                      </p:cBhvr>
                                      <p:to>
                                        <p:strVal val="visible"/>
                                      </p:to>
                                    </p:set>
                                    <p:anim to="" calcmode="lin" valueType="num">
                                      <p:cBhvr>
                                        <p:cTn id="32" dur="1" fill="hold"/>
                                        <p:tgtEl>
                                          <p:spTgt spid="42"/>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 to="" calcmode="lin" valueType="num">
                                      <p:cBhvr>
                                        <p:cTn id="37" dur="1" fill="hold"/>
                                        <p:tgtEl>
                                          <p:spTgt spid="43"/>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44"/>
                                        </p:tgtEl>
                                        <p:attrNameLst>
                                          <p:attrName>style.visibility</p:attrName>
                                        </p:attrNameLst>
                                      </p:cBhvr>
                                      <p:to>
                                        <p:strVal val="visible"/>
                                      </p:to>
                                    </p:set>
                                    <p:anim to="" calcmode="lin" valueType="num">
                                      <p:cBhvr>
                                        <p:cTn id="42" dur="1" fill="hold"/>
                                        <p:tgtEl>
                                          <p:spTgt spid="44"/>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45"/>
                                        </p:tgtEl>
                                        <p:attrNameLst>
                                          <p:attrName>style.visibility</p:attrName>
                                        </p:attrNameLst>
                                      </p:cBhvr>
                                      <p:to>
                                        <p:strVal val="visible"/>
                                      </p:to>
                                    </p:set>
                                    <p:anim to="" calcmode="lin" valueType="num">
                                      <p:cBhvr>
                                        <p:cTn id="47" dur="1" fill="hold"/>
                                        <p:tgtEl>
                                          <p:spTgt spid="45"/>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46"/>
                                        </p:tgtEl>
                                        <p:attrNameLst>
                                          <p:attrName>style.visibility</p:attrName>
                                        </p:attrNameLst>
                                      </p:cBhvr>
                                      <p:to>
                                        <p:strVal val="visible"/>
                                      </p:to>
                                    </p:set>
                                    <p:anim to="" calcmode="lin" valueType="num">
                                      <p:cBhvr>
                                        <p:cTn id="52" dur="1" fill="hold"/>
                                        <p:tgtEl>
                                          <p:spTgt spid="46"/>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47"/>
                                        </p:tgtEl>
                                        <p:attrNameLst>
                                          <p:attrName>style.visibility</p:attrName>
                                        </p:attrNameLst>
                                      </p:cBhvr>
                                      <p:to>
                                        <p:strVal val="visible"/>
                                      </p:to>
                                    </p:set>
                                    <p:anim to="" calcmode="lin" valueType="num">
                                      <p:cBhvr>
                                        <p:cTn id="57" dur="1" fill="hold"/>
                                        <p:tgtEl>
                                          <p:spTgt spid="47"/>
                                        </p:tgtEl>
                                        <p:attrNameLst>
                                          <p:attrName/>
                                        </p:attrNameLst>
                                      </p:cBhvr>
                                    </p:anim>
                                  </p:childTnLst>
                                </p:cTn>
                              </p:par>
                            </p:childTnLst>
                          </p:cTn>
                        </p:par>
                      </p:childTnLst>
                    </p:cTn>
                  </p:par>
                  <p:par>
                    <p:cTn id="58" fill="hold">
                      <p:stCondLst>
                        <p:cond delay="indefinite"/>
                      </p:stCondLst>
                      <p:childTnLst>
                        <p:par>
                          <p:cTn id="59" fill="hold">
                            <p:stCondLst>
                              <p:cond delay="0"/>
                            </p:stCondLst>
                            <p:childTnLst>
                              <p:par>
                                <p:cTn id="60" presetID="24" presetClass="entr" presetSubtype="0" fill="hold" grpId="0" nodeType="clickEffect">
                                  <p:stCondLst>
                                    <p:cond delay="0"/>
                                  </p:stCondLst>
                                  <p:childTnLst>
                                    <p:set>
                                      <p:cBhvr>
                                        <p:cTn id="61" dur="1" fill="hold">
                                          <p:stCondLst>
                                            <p:cond delay="0"/>
                                          </p:stCondLst>
                                        </p:cTn>
                                        <p:tgtEl>
                                          <p:spTgt spid="48"/>
                                        </p:tgtEl>
                                        <p:attrNameLst>
                                          <p:attrName>style.visibility</p:attrName>
                                        </p:attrNameLst>
                                      </p:cBhvr>
                                      <p:to>
                                        <p:strVal val="visible"/>
                                      </p:to>
                                    </p:set>
                                    <p:anim to="" calcmode="lin" valueType="num">
                                      <p:cBhvr>
                                        <p:cTn id="62" dur="1" fill="hold"/>
                                        <p:tgtEl>
                                          <p:spTgt spid="4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99</a:t>
            </a:fld>
            <a:endParaRPr lang="en-US"/>
          </a:p>
        </p:txBody>
      </p:sp>
      <p:sp>
        <p:nvSpPr>
          <p:cNvPr id="5" name="مستطيل 4"/>
          <p:cNvSpPr/>
          <p:nvPr/>
        </p:nvSpPr>
        <p:spPr>
          <a:xfrm>
            <a:off x="304800" y="0"/>
            <a:ext cx="4120295"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a:ln w="11430"/>
                <a:solidFill>
                  <a:srgbClr val="FFFF00"/>
                </a:solidFill>
                <a:effectLst>
                  <a:outerShdw blurRad="80000" dist="40000" dir="5040000" algn="tl">
                    <a:srgbClr val="000000">
                      <a:alpha val="30000"/>
                    </a:srgbClr>
                  </a:outerShdw>
                </a:effectLst>
              </a:rPr>
              <a:t>10. Questions</a:t>
            </a:r>
            <a:endParaRPr lang="ar-SA" sz="5400" b="1" cap="none" spc="0" dirty="0">
              <a:ln w="11430"/>
              <a:solidFill>
                <a:srgbClr val="FFFF00"/>
              </a:solidFill>
              <a:effectLst>
                <a:outerShdw blurRad="80000" dist="40000" dir="5040000" algn="tl">
                  <a:srgbClr val="000000">
                    <a:alpha val="30000"/>
                  </a:srgbClr>
                </a:outerShdw>
              </a:effectLst>
            </a:endParaRPr>
          </a:p>
        </p:txBody>
      </p:sp>
      <p:sp>
        <p:nvSpPr>
          <p:cNvPr id="20" name="مستطيل مستدير الزوايا 19"/>
          <p:cNvSpPr/>
          <p:nvPr/>
        </p:nvSpPr>
        <p:spPr>
          <a:xfrm>
            <a:off x="1066800" y="685800"/>
            <a:ext cx="7315200" cy="5410200"/>
          </a:xfrm>
          <a:prstGeom prst="round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US" sz="2400" dirty="0"/>
              <a:t>1- ….you buy all the groceries on the list?</a:t>
            </a:r>
          </a:p>
          <a:p>
            <a:pPr marL="457200" indent="-457200">
              <a:buAutoNum type="alphaLcPeriod"/>
            </a:pPr>
            <a:r>
              <a:rPr lang="en-US" sz="2400" dirty="0"/>
              <a:t>Is          b. Does           c. Did            d. Are</a:t>
            </a:r>
          </a:p>
          <a:p>
            <a:pPr marL="457200" indent="-457200"/>
            <a:r>
              <a:rPr lang="en-US" sz="2400" dirty="0"/>
              <a:t>2. Which sentence is correct English?</a:t>
            </a:r>
          </a:p>
          <a:p>
            <a:pPr marL="457200" indent="-457200"/>
            <a:r>
              <a:rPr lang="en-US" sz="2400" dirty="0"/>
              <a:t>a. Often she swim in the sea does?</a:t>
            </a:r>
          </a:p>
          <a:p>
            <a:pPr marL="457200" indent="-457200"/>
            <a:r>
              <a:rPr lang="en-US" sz="2400" dirty="0"/>
              <a:t>b. She often swim in the sea does?</a:t>
            </a:r>
          </a:p>
          <a:p>
            <a:pPr marL="457200" indent="-457200"/>
            <a:r>
              <a:rPr lang="en-US" sz="2400" dirty="0"/>
              <a:t>c. Does she often swim in the sea?</a:t>
            </a:r>
          </a:p>
          <a:p>
            <a:pPr marL="457200" indent="-457200"/>
            <a:r>
              <a:rPr lang="en-US" sz="2400" dirty="0"/>
              <a:t>d. Does she often in the sea swim?</a:t>
            </a:r>
          </a:p>
          <a:p>
            <a:pPr marL="457200" indent="-457200"/>
            <a:r>
              <a:rPr lang="en-US" sz="2400" dirty="0"/>
              <a:t>3. Why ……….she speak English all the time?</a:t>
            </a:r>
          </a:p>
          <a:p>
            <a:pPr marL="457200" indent="-457200">
              <a:buAutoNum type="alphaLcPeriod"/>
            </a:pPr>
            <a:r>
              <a:rPr lang="en-US" sz="2400" dirty="0"/>
              <a:t>must       b. is                 c. do            d. were</a:t>
            </a:r>
          </a:p>
          <a:p>
            <a:pPr marL="457200" indent="-457200"/>
            <a:r>
              <a:rPr lang="en-US" sz="2400" dirty="0"/>
              <a:t>4. How…………are in the class?</a:t>
            </a:r>
          </a:p>
          <a:p>
            <a:pPr marL="457200" indent="-457200">
              <a:buAutoNum type="alphaLcPeriod"/>
            </a:pPr>
            <a:r>
              <a:rPr lang="en-US" sz="2400" dirty="0"/>
              <a:t>many                             b. many student </a:t>
            </a:r>
          </a:p>
          <a:p>
            <a:pPr marL="457200" indent="-457200"/>
            <a:r>
              <a:rPr lang="en-US" sz="2400" dirty="0"/>
              <a:t>c. many a student             d. many students</a:t>
            </a:r>
          </a:p>
          <a:p>
            <a:pPr marL="457200" indent="-457200"/>
            <a:r>
              <a:rPr lang="en-US" sz="2400" dirty="0"/>
              <a:t>5. How long …………..they worked?</a:t>
            </a:r>
          </a:p>
          <a:p>
            <a:pPr marL="457200" indent="-457200"/>
            <a:r>
              <a:rPr lang="en-US" sz="2400" dirty="0"/>
              <a:t>a. Do           b. did               c. are             d. have  </a:t>
            </a:r>
            <a:endParaRPr lang="en-US" sz="2800" dirty="0"/>
          </a:p>
        </p:txBody>
      </p:sp>
      <p:sp>
        <p:nvSpPr>
          <p:cNvPr id="21" name="شكل بيضاوي 20"/>
          <p:cNvSpPr/>
          <p:nvPr/>
        </p:nvSpPr>
        <p:spPr>
          <a:xfrm>
            <a:off x="4343400" y="12192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22" name="شكل بيضاوي 21"/>
          <p:cNvSpPr/>
          <p:nvPr/>
        </p:nvSpPr>
        <p:spPr>
          <a:xfrm>
            <a:off x="1295400" y="2667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23" name="شكل بيضاوي 22"/>
          <p:cNvSpPr/>
          <p:nvPr/>
        </p:nvSpPr>
        <p:spPr>
          <a:xfrm>
            <a:off x="1295400" y="3733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24" name="شكل بيضاوي 23"/>
          <p:cNvSpPr/>
          <p:nvPr/>
        </p:nvSpPr>
        <p:spPr>
          <a:xfrm>
            <a:off x="4419600" y="4876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25" name="شكل بيضاوي 24"/>
          <p:cNvSpPr/>
          <p:nvPr/>
        </p:nvSpPr>
        <p:spPr>
          <a:xfrm>
            <a:off x="5943600" y="5562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5" name="مستطيل مستدير الزوايا 14">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to="" calcmode="lin" valueType="num">
                                      <p:cBhvr>
                                        <p:cTn id="7" dur="1" fill="hold"/>
                                        <p:tgtEl>
                                          <p:spTgt spid="2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to="" calcmode="lin" valueType="num">
                                      <p:cBhvr>
                                        <p:cTn id="12" dur="1" fill="hold"/>
                                        <p:tgtEl>
                                          <p:spTgt spid="2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to="" calcmode="lin" valueType="num">
                                      <p:cBhvr>
                                        <p:cTn id="17" dur="1" fill="hold"/>
                                        <p:tgtEl>
                                          <p:spTgt spid="23"/>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 to="" calcmode="lin" valueType="num">
                                      <p:cBhvr>
                                        <p:cTn id="22" dur="1" fill="hold"/>
                                        <p:tgtEl>
                                          <p:spTgt spid="24"/>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 to="" calcmode="lin" valueType="num">
                                      <p:cBhvr>
                                        <p:cTn id="27" dur="1" fill="hold"/>
                                        <p:tgtEl>
                                          <p:spTgt spid="2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100</a:t>
            </a:fld>
            <a:endParaRPr lang="en-US"/>
          </a:p>
        </p:txBody>
      </p:sp>
      <p:sp>
        <p:nvSpPr>
          <p:cNvPr id="5" name="مستطيل 4"/>
          <p:cNvSpPr/>
          <p:nvPr/>
        </p:nvSpPr>
        <p:spPr>
          <a:xfrm>
            <a:off x="8229600" y="0"/>
            <a:ext cx="914400" cy="440120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11. Mo</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t>
            </a:r>
            <a:endParaRPr lang="ar-SA"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مستطيل مستدير الزوايا 5"/>
          <p:cNvSpPr/>
          <p:nvPr/>
        </p:nvSpPr>
        <p:spPr>
          <a:xfrm>
            <a:off x="228600" y="838200"/>
            <a:ext cx="50292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B050"/>
                </a:solidFill>
              </a:rPr>
              <a:t>Modals followed by “</a:t>
            </a:r>
            <a:r>
              <a:rPr lang="en-US" sz="3600" dirty="0">
                <a:solidFill>
                  <a:srgbClr val="FF0000"/>
                </a:solidFill>
              </a:rPr>
              <a:t>to</a:t>
            </a:r>
            <a:r>
              <a:rPr lang="en-US" sz="3600" dirty="0">
                <a:solidFill>
                  <a:srgbClr val="00B050"/>
                </a:solidFill>
              </a:rPr>
              <a:t>”:</a:t>
            </a:r>
          </a:p>
        </p:txBody>
      </p:sp>
      <p:sp>
        <p:nvSpPr>
          <p:cNvPr id="7" name="مستطيل مستدير الزوايا 6"/>
          <p:cNvSpPr/>
          <p:nvPr/>
        </p:nvSpPr>
        <p:spPr>
          <a:xfrm>
            <a:off x="304800" y="20574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a:t>
            </a:r>
            <a:r>
              <a:rPr lang="en-US" sz="3600" dirty="0">
                <a:solidFill>
                  <a:schemeClr val="accent5">
                    <a:lumMod val="75000"/>
                  </a:schemeClr>
                </a:solidFill>
              </a:rPr>
              <a:t> able to</a:t>
            </a:r>
          </a:p>
        </p:txBody>
      </p:sp>
      <p:sp>
        <p:nvSpPr>
          <p:cNvPr id="8" name="مستطيل مستدير الزوايا 7"/>
          <p:cNvSpPr/>
          <p:nvPr/>
        </p:nvSpPr>
        <p:spPr>
          <a:xfrm>
            <a:off x="228600" y="28956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ha</a:t>
            </a:r>
            <a:r>
              <a:rPr lang="en-US" sz="3600" dirty="0">
                <a:solidFill>
                  <a:srgbClr val="FF0000"/>
                </a:solidFill>
              </a:rPr>
              <a:t>ve</a:t>
            </a:r>
            <a:r>
              <a:rPr lang="en-US" sz="3600" dirty="0">
                <a:solidFill>
                  <a:schemeClr val="accent5">
                    <a:lumMod val="75000"/>
                  </a:schemeClr>
                </a:solidFill>
              </a:rPr>
              <a:t> to</a:t>
            </a:r>
          </a:p>
        </p:txBody>
      </p:sp>
      <p:sp>
        <p:nvSpPr>
          <p:cNvPr id="9" name="مستطيل مستدير الزوايا 8"/>
          <p:cNvSpPr/>
          <p:nvPr/>
        </p:nvSpPr>
        <p:spPr>
          <a:xfrm>
            <a:off x="304800" y="35814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ought to</a:t>
            </a:r>
          </a:p>
        </p:txBody>
      </p:sp>
      <p:sp>
        <p:nvSpPr>
          <p:cNvPr id="10" name="مستطيل مستدير الزوايا 9"/>
          <p:cNvSpPr/>
          <p:nvPr/>
        </p:nvSpPr>
        <p:spPr>
          <a:xfrm>
            <a:off x="381000" y="43434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need to</a:t>
            </a:r>
          </a:p>
        </p:txBody>
      </p:sp>
      <p:sp>
        <p:nvSpPr>
          <p:cNvPr id="11" name="مستطيل مستدير الزوايا 10">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to="" calcmode="lin" valueType="num">
                                      <p:cBhvr>
                                        <p:cTn id="7" dur="1" fill="hold"/>
                                        <p:tgtEl>
                                          <p:spTgt spid="6">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to="" calcmode="lin" valueType="num">
                                      <p:cBhvr>
                                        <p:cTn id="12" dur="1" fill="hold"/>
                                        <p:tgtEl>
                                          <p:spTgt spid="7">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to="" calcmode="lin" valueType="num">
                                      <p:cBhvr>
                                        <p:cTn id="17" dur="1" fill="hold"/>
                                        <p:tgtEl>
                                          <p:spTgt spid="8">
                                            <p:txEl>
                                              <p:pRg st="0" end="0"/>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 to="" calcmode="lin" valueType="num">
                                      <p:cBhvr>
                                        <p:cTn id="22" dur="1" fill="hold"/>
                                        <p:tgtEl>
                                          <p:spTgt spid="9">
                                            <p:txEl>
                                              <p:pRg st="0" end="0"/>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 to="" calcmode="lin" valueType="num">
                                      <p:cBhvr>
                                        <p:cTn id="27" dur="1" fill="hold"/>
                                        <p:tgtEl>
                                          <p:spTgt spid="10">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101</a:t>
            </a:fld>
            <a:endParaRPr lang="en-US"/>
          </a:p>
        </p:txBody>
      </p:sp>
      <p:sp>
        <p:nvSpPr>
          <p:cNvPr id="5" name="مستطيل 4"/>
          <p:cNvSpPr/>
          <p:nvPr/>
        </p:nvSpPr>
        <p:spPr>
          <a:xfrm>
            <a:off x="8229600" y="0"/>
            <a:ext cx="914400" cy="440120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11. Mo</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t>
            </a:r>
            <a:endParaRPr lang="ar-SA"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مستطيل مستدير الزوايا 5"/>
          <p:cNvSpPr/>
          <p:nvPr/>
        </p:nvSpPr>
        <p:spPr>
          <a:xfrm>
            <a:off x="228600" y="838200"/>
            <a:ext cx="50292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B050"/>
                </a:solidFill>
              </a:rPr>
              <a:t>To express “</a:t>
            </a:r>
            <a:r>
              <a:rPr lang="en-US" sz="3600" dirty="0">
                <a:solidFill>
                  <a:srgbClr val="FF0000"/>
                </a:solidFill>
              </a:rPr>
              <a:t>ability</a:t>
            </a:r>
            <a:r>
              <a:rPr lang="en-US" sz="3600" dirty="0">
                <a:solidFill>
                  <a:srgbClr val="00B050"/>
                </a:solidFill>
              </a:rPr>
              <a:t>”:</a:t>
            </a:r>
          </a:p>
        </p:txBody>
      </p:sp>
      <p:sp>
        <p:nvSpPr>
          <p:cNvPr id="7" name="مستطيل مستدير الزوايا 6"/>
          <p:cNvSpPr/>
          <p:nvPr/>
        </p:nvSpPr>
        <p:spPr>
          <a:xfrm>
            <a:off x="685800" y="32004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able to</a:t>
            </a:r>
          </a:p>
        </p:txBody>
      </p:sp>
      <p:sp>
        <p:nvSpPr>
          <p:cNvPr id="8" name="مستطيل مستدير الزوايا 7"/>
          <p:cNvSpPr/>
          <p:nvPr/>
        </p:nvSpPr>
        <p:spPr>
          <a:xfrm>
            <a:off x="533400" y="17526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can</a:t>
            </a:r>
          </a:p>
        </p:txBody>
      </p:sp>
      <p:sp>
        <p:nvSpPr>
          <p:cNvPr id="9" name="مستطيل مستدير الزوايا 8"/>
          <p:cNvSpPr/>
          <p:nvPr/>
        </p:nvSpPr>
        <p:spPr>
          <a:xfrm>
            <a:off x="685800" y="25146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could</a:t>
            </a:r>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to="" calcmode="lin" valueType="num">
                                      <p:cBhvr>
                                        <p:cTn id="7" dur="1" fill="hold"/>
                                        <p:tgtEl>
                                          <p:spTgt spid="6">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to="" calcmode="lin" valueType="num">
                                      <p:cBhvr>
                                        <p:cTn id="12" dur="1" fill="hold"/>
                                        <p:tgtEl>
                                          <p:spTgt spid="8">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to="" calcmode="lin" valueType="num">
                                      <p:cBhvr>
                                        <p:cTn id="17" dur="1" fill="hold"/>
                                        <p:tgtEl>
                                          <p:spTgt spid="9">
                                            <p:txEl>
                                              <p:pRg st="0" end="0"/>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 to="" calcmode="lin" valueType="num">
                                      <p:cBhvr>
                                        <p:cTn id="22" dur="1" fill="hold"/>
                                        <p:tgtEl>
                                          <p:spTgt spid="7">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102</a:t>
            </a:fld>
            <a:endParaRPr lang="en-US"/>
          </a:p>
        </p:txBody>
      </p:sp>
      <p:sp>
        <p:nvSpPr>
          <p:cNvPr id="5" name="مستطيل 4"/>
          <p:cNvSpPr/>
          <p:nvPr/>
        </p:nvSpPr>
        <p:spPr>
          <a:xfrm>
            <a:off x="8229600" y="0"/>
            <a:ext cx="914400" cy="440120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11. Mo</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t>
            </a:r>
            <a:endParaRPr lang="ar-SA"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مستطيل مستدير الزوايا 5"/>
          <p:cNvSpPr/>
          <p:nvPr/>
        </p:nvSpPr>
        <p:spPr>
          <a:xfrm>
            <a:off x="228600" y="838200"/>
            <a:ext cx="50292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B050"/>
                </a:solidFill>
              </a:rPr>
              <a:t>To express “</a:t>
            </a:r>
            <a:r>
              <a:rPr lang="en-US" sz="3600" dirty="0">
                <a:solidFill>
                  <a:srgbClr val="FF0000"/>
                </a:solidFill>
              </a:rPr>
              <a:t>obligation</a:t>
            </a:r>
            <a:r>
              <a:rPr lang="en-US" sz="3600" dirty="0">
                <a:solidFill>
                  <a:srgbClr val="00B050"/>
                </a:solidFill>
              </a:rPr>
              <a:t>”:</a:t>
            </a:r>
          </a:p>
        </p:txBody>
      </p:sp>
      <p:sp>
        <p:nvSpPr>
          <p:cNvPr id="7" name="مستطيل مستدير الزوايا 6"/>
          <p:cNvSpPr/>
          <p:nvPr/>
        </p:nvSpPr>
        <p:spPr>
          <a:xfrm>
            <a:off x="457200" y="32004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have to</a:t>
            </a:r>
          </a:p>
        </p:txBody>
      </p:sp>
      <p:sp>
        <p:nvSpPr>
          <p:cNvPr id="8" name="مستطيل مستدير الزوايا 7"/>
          <p:cNvSpPr/>
          <p:nvPr/>
        </p:nvSpPr>
        <p:spPr>
          <a:xfrm>
            <a:off x="457200" y="17526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must</a:t>
            </a:r>
          </a:p>
        </p:txBody>
      </p:sp>
      <p:sp>
        <p:nvSpPr>
          <p:cNvPr id="9" name="مستطيل مستدير الزوايا 8"/>
          <p:cNvSpPr/>
          <p:nvPr/>
        </p:nvSpPr>
        <p:spPr>
          <a:xfrm>
            <a:off x="533400" y="25146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mustn’t</a:t>
            </a:r>
          </a:p>
        </p:txBody>
      </p:sp>
      <p:sp>
        <p:nvSpPr>
          <p:cNvPr id="11" name="مستطيل مستدير الزوايا 10"/>
          <p:cNvSpPr/>
          <p:nvPr/>
        </p:nvSpPr>
        <p:spPr>
          <a:xfrm>
            <a:off x="457200" y="42672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C00000"/>
                </a:solidFill>
              </a:rPr>
              <a:t>ought to</a:t>
            </a:r>
          </a:p>
        </p:txBody>
      </p:sp>
      <p:sp>
        <p:nvSpPr>
          <p:cNvPr id="12" name="مستطيل مستدير الزوايا 11"/>
          <p:cNvSpPr/>
          <p:nvPr/>
        </p:nvSpPr>
        <p:spPr>
          <a:xfrm>
            <a:off x="533400" y="5029200"/>
            <a:ext cx="38100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33CC"/>
                </a:solidFill>
              </a:rPr>
              <a:t>need to - should</a:t>
            </a:r>
          </a:p>
        </p:txBody>
      </p:sp>
      <p:sp>
        <p:nvSpPr>
          <p:cNvPr id="13" name="مستطيل مستدير الزوايا 12">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to="" calcmode="lin" valueType="num">
                                      <p:cBhvr>
                                        <p:cTn id="7" dur="1" fill="hold"/>
                                        <p:tgtEl>
                                          <p:spTgt spid="6">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to="" calcmode="lin" valueType="num">
                                      <p:cBhvr>
                                        <p:cTn id="12" dur="1" fill="hold"/>
                                        <p:tgtEl>
                                          <p:spTgt spid="8">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to="" calcmode="lin" valueType="num">
                                      <p:cBhvr>
                                        <p:cTn id="17" dur="1" fill="hold"/>
                                        <p:tgtEl>
                                          <p:spTgt spid="9">
                                            <p:txEl>
                                              <p:pRg st="0" end="0"/>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 to="" calcmode="lin" valueType="num">
                                      <p:cBhvr>
                                        <p:cTn id="22" dur="1" fill="hold"/>
                                        <p:tgtEl>
                                          <p:spTgt spid="7">
                                            <p:txEl>
                                              <p:pRg st="0" end="0"/>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 to="" calcmode="lin" valueType="num">
                                      <p:cBhvr>
                                        <p:cTn id="27" dur="1" fill="hold"/>
                                        <p:tgtEl>
                                          <p:spTgt spid="11">
                                            <p:txEl>
                                              <p:pRg st="0" end="0"/>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 to="" calcmode="lin" valueType="num">
                                      <p:cBhvr>
                                        <p:cTn id="32" dur="1" fill="hold"/>
                                        <p:tgtEl>
                                          <p:spTgt spid="12">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103</a:t>
            </a:fld>
            <a:endParaRPr lang="en-US"/>
          </a:p>
        </p:txBody>
      </p:sp>
      <p:sp>
        <p:nvSpPr>
          <p:cNvPr id="5" name="مستطيل 4"/>
          <p:cNvSpPr/>
          <p:nvPr/>
        </p:nvSpPr>
        <p:spPr>
          <a:xfrm>
            <a:off x="8229600" y="0"/>
            <a:ext cx="914400" cy="440120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11. Mo</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t>
            </a:r>
            <a:endParaRPr lang="ar-SA"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مستطيل مستدير الزوايا 5"/>
          <p:cNvSpPr/>
          <p:nvPr/>
        </p:nvSpPr>
        <p:spPr>
          <a:xfrm>
            <a:off x="228600" y="838200"/>
            <a:ext cx="70104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B050"/>
                </a:solidFill>
              </a:rPr>
              <a:t>To express “</a:t>
            </a:r>
            <a:r>
              <a:rPr lang="en-US" sz="3600" dirty="0">
                <a:solidFill>
                  <a:srgbClr val="FF0000"/>
                </a:solidFill>
              </a:rPr>
              <a:t>absence of obligation</a:t>
            </a:r>
            <a:r>
              <a:rPr lang="en-US" sz="3600" dirty="0">
                <a:solidFill>
                  <a:srgbClr val="00B050"/>
                </a:solidFill>
              </a:rPr>
              <a:t>”:</a:t>
            </a:r>
          </a:p>
        </p:txBody>
      </p:sp>
      <p:sp>
        <p:nvSpPr>
          <p:cNvPr id="8" name="مستطيل مستدير الزوايا 7"/>
          <p:cNvSpPr/>
          <p:nvPr/>
        </p:nvSpPr>
        <p:spPr>
          <a:xfrm>
            <a:off x="457200" y="1752600"/>
            <a:ext cx="51816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needn’t ( go - play ……) </a:t>
            </a:r>
          </a:p>
        </p:txBody>
      </p:sp>
      <p:sp>
        <p:nvSpPr>
          <p:cNvPr id="9" name="مستطيل مستدير الزوايا 8"/>
          <p:cNvSpPr/>
          <p:nvPr/>
        </p:nvSpPr>
        <p:spPr>
          <a:xfrm>
            <a:off x="533400" y="2514600"/>
            <a:ext cx="30480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don’t have to</a:t>
            </a:r>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to="" calcmode="lin" valueType="num">
                                      <p:cBhvr>
                                        <p:cTn id="7" dur="1" fill="hold"/>
                                        <p:tgtEl>
                                          <p:spTgt spid="6">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to="" calcmode="lin" valueType="num">
                                      <p:cBhvr>
                                        <p:cTn id="12" dur="1" fill="hold"/>
                                        <p:tgtEl>
                                          <p:spTgt spid="8">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to="" calcmode="lin" valueType="num">
                                      <p:cBhvr>
                                        <p:cTn id="17" dur="1" fill="hold"/>
                                        <p:tgtEl>
                                          <p:spTgt spid="9">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104</a:t>
            </a:fld>
            <a:endParaRPr lang="en-US"/>
          </a:p>
        </p:txBody>
      </p:sp>
      <p:sp>
        <p:nvSpPr>
          <p:cNvPr id="5" name="مستطيل 4"/>
          <p:cNvSpPr/>
          <p:nvPr/>
        </p:nvSpPr>
        <p:spPr>
          <a:xfrm>
            <a:off x="8229600" y="0"/>
            <a:ext cx="914400" cy="440120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11. Mo</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t>
            </a:r>
            <a:endParaRPr lang="ar-SA"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مستطيل مستدير الزوايا 5"/>
          <p:cNvSpPr/>
          <p:nvPr/>
        </p:nvSpPr>
        <p:spPr>
          <a:xfrm>
            <a:off x="228600" y="838200"/>
            <a:ext cx="70104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B050"/>
                </a:solidFill>
              </a:rPr>
              <a:t>To express “</a:t>
            </a:r>
            <a:r>
              <a:rPr lang="en-US" sz="3600" dirty="0">
                <a:solidFill>
                  <a:srgbClr val="FF0000"/>
                </a:solidFill>
              </a:rPr>
              <a:t>possibility</a:t>
            </a:r>
            <a:r>
              <a:rPr lang="en-US" sz="3600" dirty="0">
                <a:solidFill>
                  <a:srgbClr val="00B050"/>
                </a:solidFill>
              </a:rPr>
              <a:t>”:</a:t>
            </a:r>
          </a:p>
        </p:txBody>
      </p:sp>
      <p:sp>
        <p:nvSpPr>
          <p:cNvPr id="8" name="مستطيل مستدير الزوايا 7"/>
          <p:cNvSpPr/>
          <p:nvPr/>
        </p:nvSpPr>
        <p:spPr>
          <a:xfrm>
            <a:off x="457200" y="17526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may</a:t>
            </a:r>
          </a:p>
        </p:txBody>
      </p:sp>
      <p:sp>
        <p:nvSpPr>
          <p:cNvPr id="9" name="مستطيل مستدير الزوايا 8"/>
          <p:cNvSpPr/>
          <p:nvPr/>
        </p:nvSpPr>
        <p:spPr>
          <a:xfrm>
            <a:off x="533400" y="2514600"/>
            <a:ext cx="30480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might</a:t>
            </a:r>
          </a:p>
        </p:txBody>
      </p:sp>
      <p:sp>
        <p:nvSpPr>
          <p:cNvPr id="10" name="مستطيل مستدير الزوايا 9"/>
          <p:cNvSpPr/>
          <p:nvPr/>
        </p:nvSpPr>
        <p:spPr>
          <a:xfrm>
            <a:off x="762000" y="32004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could</a:t>
            </a:r>
          </a:p>
        </p:txBody>
      </p:sp>
      <p:sp>
        <p:nvSpPr>
          <p:cNvPr id="11" name="مستطيل مستدير الزوايا 10">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to="" calcmode="lin" valueType="num">
                                      <p:cBhvr>
                                        <p:cTn id="7" dur="1" fill="hold"/>
                                        <p:tgtEl>
                                          <p:spTgt spid="6">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to="" calcmode="lin" valueType="num">
                                      <p:cBhvr>
                                        <p:cTn id="12" dur="1" fill="hold"/>
                                        <p:tgtEl>
                                          <p:spTgt spid="8">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to="" calcmode="lin" valueType="num">
                                      <p:cBhvr>
                                        <p:cTn id="17" dur="1" fill="hold"/>
                                        <p:tgtEl>
                                          <p:spTgt spid="9">
                                            <p:txEl>
                                              <p:pRg st="0" end="0"/>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 to="" calcmode="lin" valueType="num">
                                      <p:cBhvr>
                                        <p:cTn id="22" dur="1" fill="hold"/>
                                        <p:tgtEl>
                                          <p:spTgt spid="10">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105</a:t>
            </a:fld>
            <a:endParaRPr lang="en-US"/>
          </a:p>
        </p:txBody>
      </p:sp>
      <p:sp>
        <p:nvSpPr>
          <p:cNvPr id="5" name="مستطيل 4"/>
          <p:cNvSpPr/>
          <p:nvPr/>
        </p:nvSpPr>
        <p:spPr>
          <a:xfrm>
            <a:off x="8229600" y="0"/>
            <a:ext cx="914400" cy="440120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11. Mo</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t>
            </a:r>
            <a:endParaRPr lang="ar-SA"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مستطيل مستدير الزوايا 5"/>
          <p:cNvSpPr/>
          <p:nvPr/>
        </p:nvSpPr>
        <p:spPr>
          <a:xfrm>
            <a:off x="228600" y="838200"/>
            <a:ext cx="70104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B050"/>
                </a:solidFill>
              </a:rPr>
              <a:t>To express “</a:t>
            </a:r>
            <a:r>
              <a:rPr lang="en-US" sz="3600" dirty="0">
                <a:solidFill>
                  <a:srgbClr val="FF0000"/>
                </a:solidFill>
              </a:rPr>
              <a:t>prediction</a:t>
            </a:r>
            <a:r>
              <a:rPr lang="en-US" sz="3600" dirty="0">
                <a:solidFill>
                  <a:srgbClr val="00B050"/>
                </a:solidFill>
              </a:rPr>
              <a:t>”:</a:t>
            </a:r>
          </a:p>
        </p:txBody>
      </p:sp>
      <p:sp>
        <p:nvSpPr>
          <p:cNvPr id="8" name="مستطيل مستدير الزوايا 7"/>
          <p:cNvSpPr/>
          <p:nvPr/>
        </p:nvSpPr>
        <p:spPr>
          <a:xfrm>
            <a:off x="457200" y="17526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must</a:t>
            </a:r>
          </a:p>
        </p:txBody>
      </p:sp>
      <p:sp>
        <p:nvSpPr>
          <p:cNvPr id="9" name="مستطيل مستدير الزوايا 8"/>
          <p:cNvSpPr/>
          <p:nvPr/>
        </p:nvSpPr>
        <p:spPr>
          <a:xfrm>
            <a:off x="381000" y="3962400"/>
            <a:ext cx="30480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can</a:t>
            </a:r>
          </a:p>
        </p:txBody>
      </p:sp>
      <p:sp>
        <p:nvSpPr>
          <p:cNvPr id="10" name="مستطيل مستدير الزوايا 9"/>
          <p:cNvSpPr/>
          <p:nvPr/>
        </p:nvSpPr>
        <p:spPr>
          <a:xfrm>
            <a:off x="457200" y="46482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can’t</a:t>
            </a:r>
          </a:p>
        </p:txBody>
      </p:sp>
      <p:sp>
        <p:nvSpPr>
          <p:cNvPr id="11" name="مستطيل مستدير الزوايا 10"/>
          <p:cNvSpPr/>
          <p:nvPr/>
        </p:nvSpPr>
        <p:spPr>
          <a:xfrm>
            <a:off x="457200" y="25146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will</a:t>
            </a:r>
          </a:p>
        </p:txBody>
      </p:sp>
      <p:sp>
        <p:nvSpPr>
          <p:cNvPr id="12" name="مستطيل مستدير الزوايا 11"/>
          <p:cNvSpPr/>
          <p:nvPr/>
        </p:nvSpPr>
        <p:spPr>
          <a:xfrm>
            <a:off x="304800" y="32004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a:t>
            </a:r>
            <a:r>
              <a:rPr lang="en-US" sz="3600" dirty="0">
                <a:solidFill>
                  <a:schemeClr val="accent5">
                    <a:lumMod val="75000"/>
                  </a:schemeClr>
                </a:solidFill>
              </a:rPr>
              <a:t> going to</a:t>
            </a:r>
          </a:p>
        </p:txBody>
      </p:sp>
      <p:sp>
        <p:nvSpPr>
          <p:cNvPr id="13" name="مستطيل مستدير الزوايا 12">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to="" calcmode="lin" valueType="num">
                                      <p:cBhvr>
                                        <p:cTn id="7" dur="1" fill="hold"/>
                                        <p:tgtEl>
                                          <p:spTgt spid="6">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to="" calcmode="lin" valueType="num">
                                      <p:cBhvr>
                                        <p:cTn id="12" dur="1" fill="hold"/>
                                        <p:tgtEl>
                                          <p:spTgt spid="8">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 to="" calcmode="lin" valueType="num">
                                      <p:cBhvr>
                                        <p:cTn id="17" dur="1" fill="hold"/>
                                        <p:tgtEl>
                                          <p:spTgt spid="11">
                                            <p:txEl>
                                              <p:pRg st="0" end="0"/>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 to="" calcmode="lin" valueType="num">
                                      <p:cBhvr>
                                        <p:cTn id="22" dur="1" fill="hold"/>
                                        <p:tgtEl>
                                          <p:spTgt spid="12">
                                            <p:txEl>
                                              <p:pRg st="0" end="0"/>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 to="" calcmode="lin" valueType="num">
                                      <p:cBhvr>
                                        <p:cTn id="27" dur="1" fill="hold"/>
                                        <p:tgtEl>
                                          <p:spTgt spid="9">
                                            <p:txEl>
                                              <p:pRg st="0" end="0"/>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 to="" calcmode="lin" valueType="num">
                                      <p:cBhvr>
                                        <p:cTn id="32" dur="1" fill="hold"/>
                                        <p:tgtEl>
                                          <p:spTgt spid="10">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106</a:t>
            </a:fld>
            <a:endParaRPr lang="en-US"/>
          </a:p>
        </p:txBody>
      </p:sp>
      <p:sp>
        <p:nvSpPr>
          <p:cNvPr id="5" name="مستطيل 4"/>
          <p:cNvSpPr/>
          <p:nvPr/>
        </p:nvSpPr>
        <p:spPr>
          <a:xfrm>
            <a:off x="8229600" y="0"/>
            <a:ext cx="914400" cy="440120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11. Mo</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t>
            </a:r>
            <a:endParaRPr lang="ar-SA"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مستطيل مستدير الزوايا 5"/>
          <p:cNvSpPr/>
          <p:nvPr/>
        </p:nvSpPr>
        <p:spPr>
          <a:xfrm>
            <a:off x="228600" y="838200"/>
            <a:ext cx="70104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B050"/>
                </a:solidFill>
              </a:rPr>
              <a:t>To express “</a:t>
            </a:r>
            <a:r>
              <a:rPr lang="en-US" sz="3600" dirty="0">
                <a:solidFill>
                  <a:srgbClr val="FF0000"/>
                </a:solidFill>
              </a:rPr>
              <a:t>permission</a:t>
            </a:r>
            <a:r>
              <a:rPr lang="en-US" sz="3600" dirty="0">
                <a:solidFill>
                  <a:srgbClr val="00B050"/>
                </a:solidFill>
              </a:rPr>
              <a:t>”:</a:t>
            </a:r>
          </a:p>
        </p:txBody>
      </p:sp>
      <p:sp>
        <p:nvSpPr>
          <p:cNvPr id="8" name="مستطيل مستدير الزوايا 7"/>
          <p:cNvSpPr/>
          <p:nvPr/>
        </p:nvSpPr>
        <p:spPr>
          <a:xfrm>
            <a:off x="457200" y="17526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can</a:t>
            </a:r>
          </a:p>
        </p:txBody>
      </p:sp>
      <p:sp>
        <p:nvSpPr>
          <p:cNvPr id="9" name="مستطيل مستدير الزوايا 8"/>
          <p:cNvSpPr/>
          <p:nvPr/>
        </p:nvSpPr>
        <p:spPr>
          <a:xfrm>
            <a:off x="533400" y="2514600"/>
            <a:ext cx="30480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may</a:t>
            </a:r>
          </a:p>
        </p:txBody>
      </p:sp>
      <p:sp>
        <p:nvSpPr>
          <p:cNvPr id="10" name="مستطيل مستدير الزوايا 9"/>
          <p:cNvSpPr/>
          <p:nvPr/>
        </p:nvSpPr>
        <p:spPr>
          <a:xfrm>
            <a:off x="762000" y="32004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could</a:t>
            </a:r>
          </a:p>
        </p:txBody>
      </p:sp>
      <p:sp>
        <p:nvSpPr>
          <p:cNvPr id="11" name="مستطيل مستدير الزوايا 10">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to="" calcmode="lin" valueType="num">
                                      <p:cBhvr>
                                        <p:cTn id="7" dur="1" fill="hold"/>
                                        <p:tgtEl>
                                          <p:spTgt spid="6">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to="" calcmode="lin" valueType="num">
                                      <p:cBhvr>
                                        <p:cTn id="12" dur="1" fill="hold"/>
                                        <p:tgtEl>
                                          <p:spTgt spid="8">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to="" calcmode="lin" valueType="num">
                                      <p:cBhvr>
                                        <p:cTn id="17" dur="1" fill="hold"/>
                                        <p:tgtEl>
                                          <p:spTgt spid="9">
                                            <p:txEl>
                                              <p:pRg st="0" end="0"/>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 to="" calcmode="lin" valueType="num">
                                      <p:cBhvr>
                                        <p:cTn id="22" dur="1" fill="hold"/>
                                        <p:tgtEl>
                                          <p:spTgt spid="10">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107</a:t>
            </a:fld>
            <a:endParaRPr lang="en-US"/>
          </a:p>
        </p:txBody>
      </p:sp>
      <p:sp>
        <p:nvSpPr>
          <p:cNvPr id="5" name="مستطيل 4"/>
          <p:cNvSpPr/>
          <p:nvPr/>
        </p:nvSpPr>
        <p:spPr>
          <a:xfrm>
            <a:off x="8229600" y="0"/>
            <a:ext cx="914400" cy="440120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11. Mo</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t>
            </a:r>
            <a:endParaRPr lang="ar-SA"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مستطيل مستدير الزوايا 5"/>
          <p:cNvSpPr/>
          <p:nvPr/>
        </p:nvSpPr>
        <p:spPr>
          <a:xfrm>
            <a:off x="228600" y="838200"/>
            <a:ext cx="70104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B050"/>
                </a:solidFill>
              </a:rPr>
              <a:t>To express “</a:t>
            </a:r>
            <a:r>
              <a:rPr lang="en-US" sz="3600" dirty="0">
                <a:solidFill>
                  <a:srgbClr val="FF0000"/>
                </a:solidFill>
              </a:rPr>
              <a:t>advice</a:t>
            </a:r>
            <a:r>
              <a:rPr lang="en-US" sz="3600" dirty="0">
                <a:solidFill>
                  <a:srgbClr val="00B050"/>
                </a:solidFill>
              </a:rPr>
              <a:t>”:</a:t>
            </a:r>
          </a:p>
        </p:txBody>
      </p:sp>
      <p:sp>
        <p:nvSpPr>
          <p:cNvPr id="8" name="مستطيل مستدير الزوايا 7"/>
          <p:cNvSpPr/>
          <p:nvPr/>
        </p:nvSpPr>
        <p:spPr>
          <a:xfrm>
            <a:off x="457200" y="1752600"/>
            <a:ext cx="2590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5">
                    <a:lumMod val="75000"/>
                  </a:schemeClr>
                </a:solidFill>
              </a:rPr>
              <a:t>should</a:t>
            </a:r>
          </a:p>
        </p:txBody>
      </p:sp>
      <p:sp>
        <p:nvSpPr>
          <p:cNvPr id="7" name="مستطيل مستدير الزوايا 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to="" calcmode="lin" valueType="num">
                                      <p:cBhvr>
                                        <p:cTn id="7" dur="1" fill="hold"/>
                                        <p:tgtEl>
                                          <p:spTgt spid="6">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to="" calcmode="lin" valueType="num">
                                      <p:cBhvr>
                                        <p:cTn id="12" dur="1" fill="hold"/>
                                        <p:tgtEl>
                                          <p:spTgt spid="8">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108</a:t>
            </a:fld>
            <a:endParaRPr lang="en-US" dirty="0"/>
          </a:p>
        </p:txBody>
      </p:sp>
      <p:sp>
        <p:nvSpPr>
          <p:cNvPr id="5" name="مستطيل 4"/>
          <p:cNvSpPr/>
          <p:nvPr/>
        </p:nvSpPr>
        <p:spPr>
          <a:xfrm>
            <a:off x="8229600" y="0"/>
            <a:ext cx="914400" cy="440120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11. Mo</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a:t>
            </a:r>
          </a:p>
          <a:p>
            <a:pPr algn="ctr"/>
            <a:r>
              <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t>
            </a:r>
            <a:endParaRPr lang="ar-SA"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7" name="مستطيل 6"/>
          <p:cNvSpPr/>
          <p:nvPr/>
        </p:nvSpPr>
        <p:spPr>
          <a:xfrm>
            <a:off x="7543800" y="838200"/>
            <a:ext cx="381903" cy="5632311"/>
          </a:xfrm>
          <a:prstGeom prst="rect">
            <a:avLst/>
          </a:prstGeom>
          <a:noFill/>
        </p:spPr>
        <p:txBody>
          <a:bodyPr wrap="square" lIns="91440" tIns="45720" rIns="91440" bIns="45720">
            <a:spAutoFit/>
          </a:bodyPr>
          <a:lstStyle/>
          <a:p>
            <a:pPr algn="ctr"/>
            <a:r>
              <a:rPr lang="en-US" sz="40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Questions</a:t>
            </a:r>
            <a:endParaRPr lang="ar-SA" sz="40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9" name="مربع نص 8"/>
          <p:cNvSpPr txBox="1"/>
          <p:nvPr/>
        </p:nvSpPr>
        <p:spPr>
          <a:xfrm>
            <a:off x="228600" y="1066800"/>
            <a:ext cx="7010400" cy="5632311"/>
          </a:xfrm>
          <a:prstGeom prst="rect">
            <a:avLst/>
          </a:prstGeom>
          <a:noFill/>
        </p:spPr>
        <p:txBody>
          <a:bodyPr wrap="square" rtlCol="0">
            <a:spAutoFit/>
          </a:bodyPr>
          <a:lstStyle/>
          <a:p>
            <a:r>
              <a:rPr lang="en-US" sz="2400" b="1" dirty="0"/>
              <a:t>1. We....leave now so we can arrive there before dark.</a:t>
            </a:r>
          </a:p>
          <a:p>
            <a:r>
              <a:rPr lang="en-US" sz="2400" b="1" dirty="0"/>
              <a:t>a. mustn’t         b. should        c. may        d. needn’t</a:t>
            </a:r>
          </a:p>
          <a:p>
            <a:r>
              <a:rPr lang="en-US" sz="2400" b="1" dirty="0"/>
              <a:t>2. While you are living here, you…….follow the house rules.</a:t>
            </a:r>
          </a:p>
          <a:p>
            <a:r>
              <a:rPr lang="en-US" sz="2400" b="1" dirty="0"/>
              <a:t>a. must             b. have             c. ought     d. need</a:t>
            </a:r>
          </a:p>
          <a:p>
            <a:r>
              <a:rPr lang="en-US" sz="2400" b="1" dirty="0"/>
              <a:t>3. We need ………some more milk.</a:t>
            </a:r>
          </a:p>
          <a:p>
            <a:r>
              <a:rPr lang="en-US" sz="2400" b="1" dirty="0"/>
              <a:t>a. Buying          b. buys              c. to buy    d. bought</a:t>
            </a:r>
          </a:p>
          <a:p>
            <a:r>
              <a:rPr lang="en-US" sz="2400" b="1" dirty="0"/>
              <a:t>4. Like any top musician, he…..to practice  hard.</a:t>
            </a:r>
          </a:p>
          <a:p>
            <a:r>
              <a:rPr lang="en-US" sz="2400" b="1" dirty="0"/>
              <a:t>a. must              b. can                c. should    d. had</a:t>
            </a:r>
          </a:p>
          <a:p>
            <a:r>
              <a:rPr lang="en-US" sz="2400" b="1" dirty="0"/>
              <a:t>5. I’m not sure what to do tonight. I……go to the cinema.</a:t>
            </a:r>
          </a:p>
          <a:p>
            <a:r>
              <a:rPr lang="en-US" sz="2400" b="1" dirty="0"/>
              <a:t>a. will                 b. would           c. might      d. must</a:t>
            </a:r>
          </a:p>
          <a:p>
            <a:r>
              <a:rPr lang="en-US" sz="2400" b="1" dirty="0"/>
              <a:t>6. The doctor says he will never….play tennis again after his accident.</a:t>
            </a:r>
          </a:p>
          <a:p>
            <a:r>
              <a:rPr lang="en-US" sz="2400" b="1" dirty="0"/>
              <a:t>a. Can                 b. could           c. be able to  d. able to</a:t>
            </a:r>
          </a:p>
        </p:txBody>
      </p:sp>
      <p:sp>
        <p:nvSpPr>
          <p:cNvPr id="10" name="شكل بيضاوي 9"/>
          <p:cNvSpPr/>
          <p:nvPr/>
        </p:nvSpPr>
        <p:spPr>
          <a:xfrm>
            <a:off x="2057400" y="1447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1" name="شكل بيضاوي 10"/>
          <p:cNvSpPr/>
          <p:nvPr/>
        </p:nvSpPr>
        <p:spPr>
          <a:xfrm>
            <a:off x="228600" y="2590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2" name="شكل بيضاوي 11"/>
          <p:cNvSpPr/>
          <p:nvPr/>
        </p:nvSpPr>
        <p:spPr>
          <a:xfrm>
            <a:off x="3886200" y="3276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3" name="شكل بيضاوي 12"/>
          <p:cNvSpPr/>
          <p:nvPr/>
        </p:nvSpPr>
        <p:spPr>
          <a:xfrm>
            <a:off x="5334000" y="4038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4" name="شكل بيضاوي 13"/>
          <p:cNvSpPr/>
          <p:nvPr/>
        </p:nvSpPr>
        <p:spPr>
          <a:xfrm>
            <a:off x="3962400" y="5105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5" name="شكل بيضاوي 14"/>
          <p:cNvSpPr/>
          <p:nvPr/>
        </p:nvSpPr>
        <p:spPr>
          <a:xfrm>
            <a:off x="3886200" y="6248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6" name="مستطيل مستدير الزوايا 15">
            <a:hlinkClick r:id="rId2" action="ppaction://hlinksldjump"/>
          </p:cNvPr>
          <p:cNvSpPr/>
          <p:nvPr/>
        </p:nvSpPr>
        <p:spPr>
          <a:xfrm>
            <a:off x="685800" y="6507126"/>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to="" calcmode="lin" valueType="num">
                                      <p:cBhvr>
                                        <p:cTn id="12" dur="1" fill="hold"/>
                                        <p:tgtEl>
                                          <p:spTgt spid="11"/>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 to="" calcmode="lin" valueType="num">
                                      <p:cBhvr>
                                        <p:cTn id="22" dur="1" fill="hold"/>
                                        <p:tgtEl>
                                          <p:spTgt spid="1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to="" calcmode="lin" valueType="num">
                                      <p:cBhvr>
                                        <p:cTn id="27" dur="1" fill="hold"/>
                                        <p:tgtEl>
                                          <p:spTgt spid="14"/>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 to="" calcmode="lin" valueType="num">
                                      <p:cBhvr>
                                        <p:cTn id="32" dur="1" fill="hold"/>
                                        <p:tgtEl>
                                          <p:spTgt spid="1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109</a:t>
            </a:fld>
            <a:endParaRPr lang="en-US"/>
          </a:p>
        </p:txBody>
      </p:sp>
      <p:sp>
        <p:nvSpPr>
          <p:cNvPr id="5" name="مستطيل 4"/>
          <p:cNvSpPr/>
          <p:nvPr/>
        </p:nvSpPr>
        <p:spPr>
          <a:xfrm>
            <a:off x="228600" y="152400"/>
            <a:ext cx="457200" cy="649408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2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12</a:t>
            </a:r>
            <a:r>
              <a:rPr lang="en-US"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Conditionals</a:t>
            </a:r>
            <a:endParaRPr lang="ar-SA"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شكل بيضاوي 5"/>
          <p:cNvSpPr/>
          <p:nvPr/>
        </p:nvSpPr>
        <p:spPr>
          <a:xfrm>
            <a:off x="1066800" y="228600"/>
            <a:ext cx="18288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First Conditional</a:t>
            </a:r>
          </a:p>
        </p:txBody>
      </p:sp>
      <p:sp>
        <p:nvSpPr>
          <p:cNvPr id="7" name="مستطيل مستدير الزوايا 6"/>
          <p:cNvSpPr/>
          <p:nvPr/>
        </p:nvSpPr>
        <p:spPr>
          <a:xfrm>
            <a:off x="1828800" y="11430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 Present Simple</a:t>
            </a:r>
          </a:p>
        </p:txBody>
      </p:sp>
      <p:sp>
        <p:nvSpPr>
          <p:cNvPr id="8" name="مستطيل مستدير الزوايا 7"/>
          <p:cNvSpPr/>
          <p:nvPr/>
        </p:nvSpPr>
        <p:spPr>
          <a:xfrm>
            <a:off x="4876800" y="1143000"/>
            <a:ext cx="3962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Will/ can/ may/ must + infinitive</a:t>
            </a:r>
          </a:p>
        </p:txBody>
      </p:sp>
      <p:sp>
        <p:nvSpPr>
          <p:cNvPr id="9" name="مستطيل مستدير الزوايا 8"/>
          <p:cNvSpPr/>
          <p:nvPr/>
        </p:nvSpPr>
        <p:spPr>
          <a:xfrm>
            <a:off x="4495800" y="1219200"/>
            <a:ext cx="22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a:t>
            </a:r>
          </a:p>
        </p:txBody>
      </p:sp>
      <p:sp>
        <p:nvSpPr>
          <p:cNvPr id="12" name="سهم منحني إلى الأعلى 11"/>
          <p:cNvSpPr/>
          <p:nvPr/>
        </p:nvSpPr>
        <p:spPr>
          <a:xfrm>
            <a:off x="2971800" y="1828800"/>
            <a:ext cx="3810000" cy="6858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0" name="مجموعة 19"/>
          <p:cNvGrpSpPr/>
          <p:nvPr/>
        </p:nvGrpSpPr>
        <p:grpSpPr>
          <a:xfrm>
            <a:off x="2057400" y="2819400"/>
            <a:ext cx="6858000" cy="685800"/>
            <a:chOff x="2057400" y="3124200"/>
            <a:chExt cx="6858000" cy="685800"/>
          </a:xfrm>
        </p:grpSpPr>
        <p:sp>
          <p:nvSpPr>
            <p:cNvPr id="13" name="مستطيل مستدير الزوايا 12"/>
            <p:cNvSpPr/>
            <p:nvPr/>
          </p:nvSpPr>
          <p:spPr>
            <a:xfrm>
              <a:off x="2057400" y="31242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you study hard </a:t>
              </a:r>
            </a:p>
          </p:txBody>
        </p:sp>
        <p:grpSp>
          <p:nvGrpSpPr>
            <p:cNvPr id="19" name="مجموعة 18"/>
            <p:cNvGrpSpPr/>
            <p:nvPr/>
          </p:nvGrpSpPr>
          <p:grpSpPr>
            <a:xfrm>
              <a:off x="4648200" y="3124200"/>
              <a:ext cx="4267200" cy="685800"/>
              <a:chOff x="4648200" y="3124200"/>
              <a:chExt cx="4267200" cy="685800"/>
            </a:xfrm>
          </p:grpSpPr>
          <p:sp>
            <p:nvSpPr>
              <p:cNvPr id="14" name="مستطيل مستدير الزوايا 13"/>
              <p:cNvSpPr/>
              <p:nvPr/>
            </p:nvSpPr>
            <p:spPr>
              <a:xfrm>
                <a:off x="4648200" y="3124200"/>
                <a:ext cx="22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a:t>
                </a:r>
              </a:p>
            </p:txBody>
          </p:sp>
          <p:sp>
            <p:nvSpPr>
              <p:cNvPr id="15" name="مستطيل مستدير الزوايا 14"/>
              <p:cNvSpPr/>
              <p:nvPr/>
            </p:nvSpPr>
            <p:spPr>
              <a:xfrm>
                <a:off x="4953000" y="3124200"/>
                <a:ext cx="3962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you will pass the exam.</a:t>
                </a:r>
              </a:p>
            </p:txBody>
          </p:sp>
        </p:grpSp>
      </p:grpSp>
      <p:sp>
        <p:nvSpPr>
          <p:cNvPr id="16" name="مستطيل مستدير الزوايا 15"/>
          <p:cNvSpPr/>
          <p:nvPr/>
        </p:nvSpPr>
        <p:spPr>
          <a:xfrm>
            <a:off x="4495800" y="3657600"/>
            <a:ext cx="609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Or</a:t>
            </a:r>
          </a:p>
        </p:txBody>
      </p:sp>
      <p:grpSp>
        <p:nvGrpSpPr>
          <p:cNvPr id="21" name="مجموعة 20"/>
          <p:cNvGrpSpPr/>
          <p:nvPr/>
        </p:nvGrpSpPr>
        <p:grpSpPr>
          <a:xfrm>
            <a:off x="2286000" y="4495800"/>
            <a:ext cx="5562600" cy="685800"/>
            <a:chOff x="2438400" y="4876800"/>
            <a:chExt cx="5562600" cy="685800"/>
          </a:xfrm>
        </p:grpSpPr>
        <p:sp>
          <p:nvSpPr>
            <p:cNvPr id="17" name="مستطيل مستدير الزوايا 16"/>
            <p:cNvSpPr/>
            <p:nvPr/>
          </p:nvSpPr>
          <p:spPr>
            <a:xfrm>
              <a:off x="2438400" y="4876800"/>
              <a:ext cx="2895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You will pass the exam</a:t>
              </a:r>
            </a:p>
          </p:txBody>
        </p:sp>
        <p:sp>
          <p:nvSpPr>
            <p:cNvPr id="18" name="مستطيل مستدير الزوايا 17"/>
            <p:cNvSpPr/>
            <p:nvPr/>
          </p:nvSpPr>
          <p:spPr>
            <a:xfrm>
              <a:off x="5486400" y="48768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you study hard. </a:t>
              </a:r>
            </a:p>
          </p:txBody>
        </p:sp>
      </p:grpSp>
      <p:sp>
        <p:nvSpPr>
          <p:cNvPr id="23" name="مستطيل 22"/>
          <p:cNvSpPr/>
          <p:nvPr/>
        </p:nvSpPr>
        <p:spPr>
          <a:xfrm>
            <a:off x="2133600" y="5410200"/>
            <a:ext cx="614245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GB"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Possible situation</a:t>
            </a:r>
            <a:endParaRPr lang="ar-SA"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22" name="مستطيل مستدير الزوايا 21">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 to="" calcmode="lin" valueType="num">
                                      <p:cBhvr>
                                        <p:cTn id="12" dur="1" fill="hold"/>
                                        <p:tgtEl>
                                          <p:spTgt spid="20"/>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to="" calcmode="lin" valueType="num">
                                      <p:cBhvr>
                                        <p:cTn id="17" dur="1" fill="hold"/>
                                        <p:tgtEl>
                                          <p:spTgt spid="16"/>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 to="" calcmode="lin" valueType="num">
                                      <p:cBhvr>
                                        <p:cTn id="22" dur="1" fill="hold"/>
                                        <p:tgtEl>
                                          <p:spTgt spid="21"/>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 to="" calcmode="lin" valueType="num">
                                      <p:cBhvr>
                                        <p:cTn id="27" dur="1" fill="hold"/>
                                        <p:tgtEl>
                                          <p:spTgt spid="2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23"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110</a:t>
            </a:fld>
            <a:endParaRPr lang="en-US"/>
          </a:p>
        </p:txBody>
      </p:sp>
      <p:sp>
        <p:nvSpPr>
          <p:cNvPr id="5" name="مستطيل 4"/>
          <p:cNvSpPr/>
          <p:nvPr/>
        </p:nvSpPr>
        <p:spPr>
          <a:xfrm>
            <a:off x="228600" y="152400"/>
            <a:ext cx="457200" cy="649408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2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12</a:t>
            </a:r>
            <a:r>
              <a:rPr lang="en-US"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Conditionals</a:t>
            </a:r>
            <a:endParaRPr lang="ar-SA"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شكل بيضاوي 5"/>
          <p:cNvSpPr/>
          <p:nvPr/>
        </p:nvSpPr>
        <p:spPr>
          <a:xfrm>
            <a:off x="1066800" y="228600"/>
            <a:ext cx="18288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Second Conditional</a:t>
            </a:r>
          </a:p>
        </p:txBody>
      </p:sp>
      <p:sp>
        <p:nvSpPr>
          <p:cNvPr id="7" name="مستطيل مستدير الزوايا 6"/>
          <p:cNvSpPr/>
          <p:nvPr/>
        </p:nvSpPr>
        <p:spPr>
          <a:xfrm>
            <a:off x="1828800" y="11430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 Past Simple</a:t>
            </a:r>
          </a:p>
        </p:txBody>
      </p:sp>
      <p:sp>
        <p:nvSpPr>
          <p:cNvPr id="8" name="مستطيل مستدير الزوايا 7"/>
          <p:cNvSpPr/>
          <p:nvPr/>
        </p:nvSpPr>
        <p:spPr>
          <a:xfrm>
            <a:off x="4876800" y="1143000"/>
            <a:ext cx="3962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Would/ could/ might + infinitive</a:t>
            </a:r>
          </a:p>
        </p:txBody>
      </p:sp>
      <p:sp>
        <p:nvSpPr>
          <p:cNvPr id="9" name="مستطيل مستدير الزوايا 8"/>
          <p:cNvSpPr/>
          <p:nvPr/>
        </p:nvSpPr>
        <p:spPr>
          <a:xfrm>
            <a:off x="4495800" y="1219200"/>
            <a:ext cx="22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a:t>
            </a:r>
          </a:p>
        </p:txBody>
      </p:sp>
      <p:sp>
        <p:nvSpPr>
          <p:cNvPr id="12" name="سهم منحني إلى الأعلى 11"/>
          <p:cNvSpPr/>
          <p:nvPr/>
        </p:nvSpPr>
        <p:spPr>
          <a:xfrm>
            <a:off x="2971800" y="1828800"/>
            <a:ext cx="3810000" cy="6858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 name="مجموعة 19"/>
          <p:cNvGrpSpPr/>
          <p:nvPr/>
        </p:nvGrpSpPr>
        <p:grpSpPr>
          <a:xfrm>
            <a:off x="2057400" y="2819400"/>
            <a:ext cx="6858000" cy="685800"/>
            <a:chOff x="2057400" y="3124200"/>
            <a:chExt cx="6858000" cy="685800"/>
          </a:xfrm>
        </p:grpSpPr>
        <p:sp>
          <p:nvSpPr>
            <p:cNvPr id="13" name="مستطيل مستدير الزوايا 12"/>
            <p:cNvSpPr/>
            <p:nvPr/>
          </p:nvSpPr>
          <p:spPr>
            <a:xfrm>
              <a:off x="2057400" y="31242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I </a:t>
              </a:r>
              <a:r>
                <a:rPr lang="en-US" sz="2000" b="1" dirty="0">
                  <a:solidFill>
                    <a:srgbClr val="FF0000"/>
                  </a:solidFill>
                </a:rPr>
                <a:t>were</a:t>
              </a:r>
              <a:r>
                <a:rPr lang="en-US" sz="2000" b="1" dirty="0"/>
                <a:t>  a bird</a:t>
              </a:r>
            </a:p>
          </p:txBody>
        </p:sp>
        <p:grpSp>
          <p:nvGrpSpPr>
            <p:cNvPr id="3" name="مجموعة 18"/>
            <p:cNvGrpSpPr/>
            <p:nvPr/>
          </p:nvGrpSpPr>
          <p:grpSpPr>
            <a:xfrm>
              <a:off x="4648200" y="3124200"/>
              <a:ext cx="4267200" cy="685800"/>
              <a:chOff x="4648200" y="3124200"/>
              <a:chExt cx="4267200" cy="685800"/>
            </a:xfrm>
          </p:grpSpPr>
          <p:sp>
            <p:nvSpPr>
              <p:cNvPr id="14" name="مستطيل مستدير الزوايا 13"/>
              <p:cNvSpPr/>
              <p:nvPr/>
            </p:nvSpPr>
            <p:spPr>
              <a:xfrm>
                <a:off x="4648200" y="3124200"/>
                <a:ext cx="22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a:t>
                </a:r>
              </a:p>
            </p:txBody>
          </p:sp>
          <p:sp>
            <p:nvSpPr>
              <p:cNvPr id="15" name="مستطيل مستدير الزوايا 14"/>
              <p:cNvSpPr/>
              <p:nvPr/>
            </p:nvSpPr>
            <p:spPr>
              <a:xfrm>
                <a:off x="4953000" y="3124200"/>
                <a:ext cx="3962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 would fly to Canada.</a:t>
                </a:r>
              </a:p>
            </p:txBody>
          </p:sp>
        </p:grpSp>
      </p:grpSp>
      <p:sp>
        <p:nvSpPr>
          <p:cNvPr id="16" name="مستطيل مستدير الزوايا 15"/>
          <p:cNvSpPr/>
          <p:nvPr/>
        </p:nvSpPr>
        <p:spPr>
          <a:xfrm>
            <a:off x="4495800" y="3657600"/>
            <a:ext cx="609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Or</a:t>
            </a:r>
          </a:p>
        </p:txBody>
      </p:sp>
      <p:grpSp>
        <p:nvGrpSpPr>
          <p:cNvPr id="10" name="مجموعة 20"/>
          <p:cNvGrpSpPr/>
          <p:nvPr/>
        </p:nvGrpSpPr>
        <p:grpSpPr>
          <a:xfrm>
            <a:off x="2286000" y="4495800"/>
            <a:ext cx="5562600" cy="685800"/>
            <a:chOff x="2438400" y="4876800"/>
            <a:chExt cx="5562600" cy="685800"/>
          </a:xfrm>
        </p:grpSpPr>
        <p:sp>
          <p:nvSpPr>
            <p:cNvPr id="17" name="مستطيل مستدير الزوايا 16"/>
            <p:cNvSpPr/>
            <p:nvPr/>
          </p:nvSpPr>
          <p:spPr>
            <a:xfrm>
              <a:off x="2438400" y="4876800"/>
              <a:ext cx="2895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 would fly to Canada</a:t>
              </a:r>
            </a:p>
          </p:txBody>
        </p:sp>
        <p:sp>
          <p:nvSpPr>
            <p:cNvPr id="18" name="مستطيل مستدير الزوايا 17"/>
            <p:cNvSpPr/>
            <p:nvPr/>
          </p:nvSpPr>
          <p:spPr>
            <a:xfrm>
              <a:off x="5486400" y="48768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I </a:t>
              </a:r>
              <a:r>
                <a:rPr lang="en-US" sz="2000" b="1" dirty="0">
                  <a:solidFill>
                    <a:srgbClr val="FF0000"/>
                  </a:solidFill>
                </a:rPr>
                <a:t>were</a:t>
              </a:r>
              <a:r>
                <a:rPr lang="en-US" sz="2000" b="1" dirty="0"/>
                <a:t> a bird. </a:t>
              </a:r>
            </a:p>
          </p:txBody>
        </p:sp>
      </p:grpSp>
      <p:sp>
        <p:nvSpPr>
          <p:cNvPr id="23" name="مستطيل 22"/>
          <p:cNvSpPr/>
          <p:nvPr/>
        </p:nvSpPr>
        <p:spPr>
          <a:xfrm>
            <a:off x="2133600" y="5410200"/>
            <a:ext cx="693273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GB"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Impossible situation</a:t>
            </a:r>
            <a:endParaRPr lang="ar-SA"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20" name="مستطيل مستدير الزوايا 1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to="" calcmode="lin" valueType="num">
                                      <p:cBhvr>
                                        <p:cTn id="17" dur="1" fill="hold"/>
                                        <p:tgtEl>
                                          <p:spTgt spid="16"/>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 to="" calcmode="lin" valueType="num">
                                      <p:cBhvr>
                                        <p:cTn id="27" dur="1" fill="hold"/>
                                        <p:tgtEl>
                                          <p:spTgt spid="2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23"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111</a:t>
            </a:fld>
            <a:endParaRPr lang="en-US"/>
          </a:p>
        </p:txBody>
      </p:sp>
      <p:sp>
        <p:nvSpPr>
          <p:cNvPr id="5" name="مستطيل 4"/>
          <p:cNvSpPr/>
          <p:nvPr/>
        </p:nvSpPr>
        <p:spPr>
          <a:xfrm>
            <a:off x="228600" y="152400"/>
            <a:ext cx="457200" cy="649408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2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12</a:t>
            </a:r>
            <a:r>
              <a:rPr lang="en-US"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Conditionals</a:t>
            </a:r>
            <a:endParaRPr lang="ar-SA"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شكل بيضاوي 5"/>
          <p:cNvSpPr/>
          <p:nvPr/>
        </p:nvSpPr>
        <p:spPr>
          <a:xfrm>
            <a:off x="1066800" y="228600"/>
            <a:ext cx="18288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Third Conditional</a:t>
            </a:r>
          </a:p>
        </p:txBody>
      </p:sp>
      <p:sp>
        <p:nvSpPr>
          <p:cNvPr id="7" name="مستطيل مستدير الزوايا 6"/>
          <p:cNvSpPr/>
          <p:nvPr/>
        </p:nvSpPr>
        <p:spPr>
          <a:xfrm>
            <a:off x="1828800" y="11430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 had + pp</a:t>
            </a:r>
          </a:p>
        </p:txBody>
      </p:sp>
      <p:sp>
        <p:nvSpPr>
          <p:cNvPr id="8" name="مستطيل مستدير الزوايا 7"/>
          <p:cNvSpPr/>
          <p:nvPr/>
        </p:nvSpPr>
        <p:spPr>
          <a:xfrm>
            <a:off x="4876800" y="1143000"/>
            <a:ext cx="3962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Would/ could/ might + have + pp</a:t>
            </a:r>
          </a:p>
        </p:txBody>
      </p:sp>
      <p:sp>
        <p:nvSpPr>
          <p:cNvPr id="9" name="مستطيل مستدير الزوايا 8"/>
          <p:cNvSpPr/>
          <p:nvPr/>
        </p:nvSpPr>
        <p:spPr>
          <a:xfrm>
            <a:off x="4495800" y="1219200"/>
            <a:ext cx="22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a:t>
            </a:r>
          </a:p>
        </p:txBody>
      </p:sp>
      <p:sp>
        <p:nvSpPr>
          <p:cNvPr id="12" name="سهم منحني إلى الأعلى 11"/>
          <p:cNvSpPr/>
          <p:nvPr/>
        </p:nvSpPr>
        <p:spPr>
          <a:xfrm>
            <a:off x="2971800" y="1828800"/>
            <a:ext cx="3810000" cy="6858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 name="مجموعة 19"/>
          <p:cNvGrpSpPr/>
          <p:nvPr/>
        </p:nvGrpSpPr>
        <p:grpSpPr>
          <a:xfrm>
            <a:off x="2057400" y="2819400"/>
            <a:ext cx="6858000" cy="685800"/>
            <a:chOff x="2057400" y="3124200"/>
            <a:chExt cx="6858000" cy="685800"/>
          </a:xfrm>
        </p:grpSpPr>
        <p:sp>
          <p:nvSpPr>
            <p:cNvPr id="13" name="مستطيل مستدير الزوايا 12"/>
            <p:cNvSpPr/>
            <p:nvPr/>
          </p:nvSpPr>
          <p:spPr>
            <a:xfrm>
              <a:off x="2057400" y="31242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I had planned well</a:t>
              </a:r>
            </a:p>
          </p:txBody>
        </p:sp>
        <p:grpSp>
          <p:nvGrpSpPr>
            <p:cNvPr id="3" name="مجموعة 18"/>
            <p:cNvGrpSpPr/>
            <p:nvPr/>
          </p:nvGrpSpPr>
          <p:grpSpPr>
            <a:xfrm>
              <a:off x="4648200" y="3124200"/>
              <a:ext cx="4267200" cy="685800"/>
              <a:chOff x="4648200" y="3124200"/>
              <a:chExt cx="4267200" cy="685800"/>
            </a:xfrm>
          </p:grpSpPr>
          <p:sp>
            <p:nvSpPr>
              <p:cNvPr id="14" name="مستطيل مستدير الزوايا 13"/>
              <p:cNvSpPr/>
              <p:nvPr/>
            </p:nvSpPr>
            <p:spPr>
              <a:xfrm>
                <a:off x="4648200" y="3124200"/>
                <a:ext cx="22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a:t>
                </a:r>
              </a:p>
            </p:txBody>
          </p:sp>
          <p:sp>
            <p:nvSpPr>
              <p:cNvPr id="15" name="مستطيل مستدير الزوايا 14"/>
              <p:cNvSpPr/>
              <p:nvPr/>
            </p:nvSpPr>
            <p:spPr>
              <a:xfrm>
                <a:off x="4953000" y="3124200"/>
                <a:ext cx="3962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 would have won.</a:t>
                </a:r>
              </a:p>
            </p:txBody>
          </p:sp>
        </p:grpSp>
      </p:grpSp>
      <p:sp>
        <p:nvSpPr>
          <p:cNvPr id="16" name="مستطيل مستدير الزوايا 15"/>
          <p:cNvSpPr/>
          <p:nvPr/>
        </p:nvSpPr>
        <p:spPr>
          <a:xfrm>
            <a:off x="4495800" y="3657600"/>
            <a:ext cx="609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Or</a:t>
            </a:r>
          </a:p>
        </p:txBody>
      </p:sp>
      <p:grpSp>
        <p:nvGrpSpPr>
          <p:cNvPr id="10" name="مجموعة 20"/>
          <p:cNvGrpSpPr/>
          <p:nvPr/>
        </p:nvGrpSpPr>
        <p:grpSpPr>
          <a:xfrm>
            <a:off x="2286000" y="4495800"/>
            <a:ext cx="5867400" cy="685800"/>
            <a:chOff x="2438400" y="4876800"/>
            <a:chExt cx="5562600" cy="685800"/>
          </a:xfrm>
        </p:grpSpPr>
        <p:sp>
          <p:nvSpPr>
            <p:cNvPr id="17" name="مستطيل مستدير الزوايا 16"/>
            <p:cNvSpPr/>
            <p:nvPr/>
          </p:nvSpPr>
          <p:spPr>
            <a:xfrm>
              <a:off x="2438400" y="4876800"/>
              <a:ext cx="2895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 would have won</a:t>
              </a:r>
            </a:p>
          </p:txBody>
        </p:sp>
        <p:sp>
          <p:nvSpPr>
            <p:cNvPr id="18" name="مستطيل مستدير الزوايا 17"/>
            <p:cNvSpPr/>
            <p:nvPr/>
          </p:nvSpPr>
          <p:spPr>
            <a:xfrm>
              <a:off x="5486400" y="48768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I </a:t>
              </a:r>
              <a:r>
                <a:rPr lang="en-US" sz="2000" b="1" dirty="0">
                  <a:solidFill>
                    <a:schemeClr val="tx1"/>
                  </a:solidFill>
                </a:rPr>
                <a:t>had planned well. </a:t>
              </a:r>
            </a:p>
          </p:txBody>
        </p:sp>
      </p:grpSp>
      <p:sp>
        <p:nvSpPr>
          <p:cNvPr id="23" name="مستطيل 22"/>
          <p:cNvSpPr/>
          <p:nvPr/>
        </p:nvSpPr>
        <p:spPr>
          <a:xfrm>
            <a:off x="2133600" y="5410200"/>
            <a:ext cx="500989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GB"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Past  situation</a:t>
            </a:r>
            <a:endParaRPr lang="ar-SA"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20" name="مستطيل مستدير الزوايا 1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to="" calcmode="lin" valueType="num">
                                      <p:cBhvr>
                                        <p:cTn id="17" dur="1" fill="hold"/>
                                        <p:tgtEl>
                                          <p:spTgt spid="16"/>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 to="" calcmode="lin" valueType="num">
                                      <p:cBhvr>
                                        <p:cTn id="27" dur="1" fill="hold"/>
                                        <p:tgtEl>
                                          <p:spTgt spid="2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2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112</a:t>
            </a:fld>
            <a:endParaRPr lang="en-US" dirty="0"/>
          </a:p>
        </p:txBody>
      </p:sp>
      <p:sp>
        <p:nvSpPr>
          <p:cNvPr id="5" name="مستطيل 4"/>
          <p:cNvSpPr/>
          <p:nvPr/>
        </p:nvSpPr>
        <p:spPr>
          <a:xfrm>
            <a:off x="228600" y="152400"/>
            <a:ext cx="457200" cy="649408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2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12</a:t>
            </a:r>
            <a:r>
              <a:rPr lang="en-US"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Conditionals</a:t>
            </a:r>
            <a:endParaRPr lang="ar-SA"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شكل بيضاوي 5"/>
          <p:cNvSpPr/>
          <p:nvPr/>
        </p:nvSpPr>
        <p:spPr>
          <a:xfrm>
            <a:off x="1066800" y="228600"/>
            <a:ext cx="18288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Zero Conditional</a:t>
            </a:r>
          </a:p>
        </p:txBody>
      </p:sp>
      <p:sp>
        <p:nvSpPr>
          <p:cNvPr id="7" name="مستطيل مستدير الزوايا 6"/>
          <p:cNvSpPr/>
          <p:nvPr/>
        </p:nvSpPr>
        <p:spPr>
          <a:xfrm>
            <a:off x="1828800" y="11430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 present simple</a:t>
            </a:r>
          </a:p>
        </p:txBody>
      </p:sp>
      <p:sp>
        <p:nvSpPr>
          <p:cNvPr id="8" name="مستطيل مستدير الزوايا 7"/>
          <p:cNvSpPr/>
          <p:nvPr/>
        </p:nvSpPr>
        <p:spPr>
          <a:xfrm>
            <a:off x="4876800" y="1143000"/>
            <a:ext cx="3962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Present Simple</a:t>
            </a:r>
          </a:p>
        </p:txBody>
      </p:sp>
      <p:sp>
        <p:nvSpPr>
          <p:cNvPr id="9" name="مستطيل مستدير الزوايا 8"/>
          <p:cNvSpPr/>
          <p:nvPr/>
        </p:nvSpPr>
        <p:spPr>
          <a:xfrm>
            <a:off x="4495800" y="1219200"/>
            <a:ext cx="22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a:t>
            </a:r>
          </a:p>
        </p:txBody>
      </p:sp>
      <p:sp>
        <p:nvSpPr>
          <p:cNvPr id="12" name="سهم منحني إلى الأعلى 11"/>
          <p:cNvSpPr/>
          <p:nvPr/>
        </p:nvSpPr>
        <p:spPr>
          <a:xfrm>
            <a:off x="2971800" y="1828800"/>
            <a:ext cx="3810000" cy="6858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 name="مجموعة 19"/>
          <p:cNvGrpSpPr/>
          <p:nvPr/>
        </p:nvGrpSpPr>
        <p:grpSpPr>
          <a:xfrm>
            <a:off x="2057400" y="2819400"/>
            <a:ext cx="6858000" cy="685800"/>
            <a:chOff x="2057400" y="3124200"/>
            <a:chExt cx="6858000" cy="685800"/>
          </a:xfrm>
        </p:grpSpPr>
        <p:sp>
          <p:nvSpPr>
            <p:cNvPr id="13" name="مستطيل مستدير الزوايا 12"/>
            <p:cNvSpPr/>
            <p:nvPr/>
          </p:nvSpPr>
          <p:spPr>
            <a:xfrm>
              <a:off x="2057400" y="31242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you heat pure water</a:t>
              </a:r>
            </a:p>
          </p:txBody>
        </p:sp>
        <p:grpSp>
          <p:nvGrpSpPr>
            <p:cNvPr id="3" name="مجموعة 18"/>
            <p:cNvGrpSpPr/>
            <p:nvPr/>
          </p:nvGrpSpPr>
          <p:grpSpPr>
            <a:xfrm>
              <a:off x="4648200" y="3124200"/>
              <a:ext cx="4267200" cy="685800"/>
              <a:chOff x="4648200" y="3124200"/>
              <a:chExt cx="4267200" cy="685800"/>
            </a:xfrm>
          </p:grpSpPr>
          <p:sp>
            <p:nvSpPr>
              <p:cNvPr id="14" name="مستطيل مستدير الزوايا 13"/>
              <p:cNvSpPr/>
              <p:nvPr/>
            </p:nvSpPr>
            <p:spPr>
              <a:xfrm>
                <a:off x="4648200" y="3124200"/>
                <a:ext cx="22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a:t>
                </a:r>
              </a:p>
            </p:txBody>
          </p:sp>
          <p:sp>
            <p:nvSpPr>
              <p:cNvPr id="15" name="مستطيل مستدير الزوايا 14"/>
              <p:cNvSpPr/>
              <p:nvPr/>
            </p:nvSpPr>
            <p:spPr>
              <a:xfrm>
                <a:off x="4953000" y="3124200"/>
                <a:ext cx="3962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It boils at 100 </a:t>
                </a:r>
                <a:r>
                  <a:rPr lang="en-US" sz="2000" b="1" baseline="30000" dirty="0"/>
                  <a:t>o</a:t>
                </a:r>
                <a:r>
                  <a:rPr lang="en-US" sz="2000" b="1" dirty="0"/>
                  <a:t> C.</a:t>
                </a:r>
              </a:p>
            </p:txBody>
          </p:sp>
        </p:grpSp>
      </p:grpSp>
      <p:sp>
        <p:nvSpPr>
          <p:cNvPr id="16" name="مستطيل مستدير الزوايا 15"/>
          <p:cNvSpPr/>
          <p:nvPr/>
        </p:nvSpPr>
        <p:spPr>
          <a:xfrm>
            <a:off x="4495800" y="3657600"/>
            <a:ext cx="609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Or</a:t>
            </a:r>
          </a:p>
        </p:txBody>
      </p:sp>
      <p:grpSp>
        <p:nvGrpSpPr>
          <p:cNvPr id="10" name="مجموعة 20"/>
          <p:cNvGrpSpPr/>
          <p:nvPr/>
        </p:nvGrpSpPr>
        <p:grpSpPr>
          <a:xfrm>
            <a:off x="2286000" y="4495800"/>
            <a:ext cx="5867400" cy="685800"/>
            <a:chOff x="2438400" y="4876800"/>
            <a:chExt cx="5562600" cy="685800"/>
          </a:xfrm>
        </p:grpSpPr>
        <p:sp>
          <p:nvSpPr>
            <p:cNvPr id="17" name="مستطيل مستدير الزوايا 16"/>
            <p:cNvSpPr/>
            <p:nvPr/>
          </p:nvSpPr>
          <p:spPr>
            <a:xfrm>
              <a:off x="2438400" y="4876800"/>
              <a:ext cx="2895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Water boils at 100</a:t>
              </a:r>
              <a:r>
                <a:rPr lang="en-US" sz="2000" b="1" baseline="30000" dirty="0"/>
                <a:t>o</a:t>
              </a:r>
              <a:r>
                <a:rPr lang="en-US" sz="2000" b="1" dirty="0"/>
                <a:t> C</a:t>
              </a:r>
            </a:p>
          </p:txBody>
        </p:sp>
        <p:sp>
          <p:nvSpPr>
            <p:cNvPr id="18" name="مستطيل مستدير الزوايا 17"/>
            <p:cNvSpPr/>
            <p:nvPr/>
          </p:nvSpPr>
          <p:spPr>
            <a:xfrm>
              <a:off x="5486400" y="48768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you heat it</a:t>
              </a:r>
              <a:r>
                <a:rPr lang="en-US" sz="2000" b="1" dirty="0">
                  <a:solidFill>
                    <a:schemeClr val="tx1"/>
                  </a:solidFill>
                </a:rPr>
                <a:t>. </a:t>
              </a:r>
            </a:p>
          </p:txBody>
        </p:sp>
      </p:grpSp>
      <p:sp>
        <p:nvSpPr>
          <p:cNvPr id="23" name="مستطيل 22"/>
          <p:cNvSpPr/>
          <p:nvPr/>
        </p:nvSpPr>
        <p:spPr>
          <a:xfrm>
            <a:off x="2021056" y="5410200"/>
            <a:ext cx="6846874" cy="64633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GB" sz="3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Facts &amp; Permanent  situations</a:t>
            </a:r>
            <a:endParaRPr lang="ar-SA" sz="36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20" name="مستطيل مستدير الزوايا 1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to="" calcmode="lin" valueType="num">
                                      <p:cBhvr>
                                        <p:cTn id="17" dur="1" fill="hold"/>
                                        <p:tgtEl>
                                          <p:spTgt spid="16"/>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 to="" calcmode="lin" valueType="num">
                                      <p:cBhvr>
                                        <p:cTn id="27" dur="1" fill="hold"/>
                                        <p:tgtEl>
                                          <p:spTgt spid="2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23"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113</a:t>
            </a:fld>
            <a:endParaRPr lang="en-US" dirty="0"/>
          </a:p>
        </p:txBody>
      </p:sp>
      <p:sp>
        <p:nvSpPr>
          <p:cNvPr id="5" name="مستطيل 4"/>
          <p:cNvSpPr/>
          <p:nvPr/>
        </p:nvSpPr>
        <p:spPr>
          <a:xfrm>
            <a:off x="228600" y="152400"/>
            <a:ext cx="457200" cy="649408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2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12</a:t>
            </a:r>
            <a:r>
              <a:rPr lang="en-US"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Conditionals</a:t>
            </a:r>
            <a:endParaRPr lang="ar-SA"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grpSp>
        <p:nvGrpSpPr>
          <p:cNvPr id="21" name="مجموعة 19"/>
          <p:cNvGrpSpPr/>
          <p:nvPr/>
        </p:nvGrpSpPr>
        <p:grpSpPr>
          <a:xfrm>
            <a:off x="1828800" y="609600"/>
            <a:ext cx="6858000" cy="685800"/>
            <a:chOff x="2057400" y="3124200"/>
            <a:chExt cx="6858000" cy="685800"/>
          </a:xfrm>
        </p:grpSpPr>
        <p:sp>
          <p:nvSpPr>
            <p:cNvPr id="22" name="مستطيل مستدير الزوايا 21"/>
            <p:cNvSpPr/>
            <p:nvPr/>
          </p:nvSpPr>
          <p:spPr>
            <a:xfrm>
              <a:off x="2057400" y="31242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you arrive early</a:t>
              </a:r>
            </a:p>
          </p:txBody>
        </p:sp>
        <p:grpSp>
          <p:nvGrpSpPr>
            <p:cNvPr id="24" name="مجموعة 18"/>
            <p:cNvGrpSpPr/>
            <p:nvPr/>
          </p:nvGrpSpPr>
          <p:grpSpPr>
            <a:xfrm>
              <a:off x="4648200" y="3124200"/>
              <a:ext cx="4267200" cy="685800"/>
              <a:chOff x="4648200" y="3124200"/>
              <a:chExt cx="4267200" cy="685800"/>
            </a:xfrm>
          </p:grpSpPr>
          <p:sp>
            <p:nvSpPr>
              <p:cNvPr id="25" name="مستطيل مستدير الزوايا 24"/>
              <p:cNvSpPr/>
              <p:nvPr/>
            </p:nvSpPr>
            <p:spPr>
              <a:xfrm>
                <a:off x="4648200" y="3124200"/>
                <a:ext cx="22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a:t>
                </a:r>
              </a:p>
            </p:txBody>
          </p:sp>
          <p:sp>
            <p:nvSpPr>
              <p:cNvPr id="26" name="مستطيل مستدير الزوايا 25"/>
              <p:cNvSpPr/>
              <p:nvPr/>
            </p:nvSpPr>
            <p:spPr>
              <a:xfrm>
                <a:off x="4953000" y="3124200"/>
                <a:ext cx="3962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phone me.</a:t>
                </a:r>
              </a:p>
            </p:txBody>
          </p:sp>
        </p:grpSp>
      </p:grpSp>
      <p:sp>
        <p:nvSpPr>
          <p:cNvPr id="27" name="شكل بيضاوي 26"/>
          <p:cNvSpPr/>
          <p:nvPr/>
        </p:nvSpPr>
        <p:spPr>
          <a:xfrm>
            <a:off x="5638800" y="2133600"/>
            <a:ext cx="2286000" cy="10668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3600" dirty="0"/>
              <a:t>Unless</a:t>
            </a:r>
            <a:endParaRPr lang="en-US" sz="3600" dirty="0"/>
          </a:p>
        </p:txBody>
      </p:sp>
      <p:sp>
        <p:nvSpPr>
          <p:cNvPr id="29" name="شكل بيضاوي 28"/>
          <p:cNvSpPr/>
          <p:nvPr/>
        </p:nvSpPr>
        <p:spPr>
          <a:xfrm>
            <a:off x="1905000" y="2209800"/>
            <a:ext cx="3276600" cy="9906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3600" dirty="0"/>
              <a:t>If         not</a:t>
            </a:r>
            <a:endParaRPr lang="en-US" sz="3600" dirty="0"/>
          </a:p>
        </p:txBody>
      </p:sp>
      <p:sp>
        <p:nvSpPr>
          <p:cNvPr id="30" name="مربع نص 29"/>
          <p:cNvSpPr txBox="1"/>
          <p:nvPr/>
        </p:nvSpPr>
        <p:spPr>
          <a:xfrm>
            <a:off x="5257800" y="2362200"/>
            <a:ext cx="457200" cy="646331"/>
          </a:xfrm>
          <a:prstGeom prst="rect">
            <a:avLst/>
          </a:prstGeom>
          <a:noFill/>
        </p:spPr>
        <p:txBody>
          <a:bodyPr wrap="square" rtlCol="0">
            <a:spAutoFit/>
          </a:bodyPr>
          <a:lstStyle/>
          <a:p>
            <a:r>
              <a:rPr lang="en-GB" sz="3600" dirty="0"/>
              <a:t>=</a:t>
            </a:r>
            <a:endParaRPr lang="en-US" sz="3600" dirty="0"/>
          </a:p>
        </p:txBody>
      </p:sp>
      <p:sp>
        <p:nvSpPr>
          <p:cNvPr id="31" name="شكل بيضاوي 30"/>
          <p:cNvSpPr/>
          <p:nvPr/>
        </p:nvSpPr>
        <p:spPr>
          <a:xfrm>
            <a:off x="3429000" y="1905000"/>
            <a:ext cx="4953000" cy="152400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noFill/>
            </a:endParaRPr>
          </a:p>
        </p:txBody>
      </p:sp>
      <p:grpSp>
        <p:nvGrpSpPr>
          <p:cNvPr id="32" name="مجموعة 19"/>
          <p:cNvGrpSpPr/>
          <p:nvPr/>
        </p:nvGrpSpPr>
        <p:grpSpPr>
          <a:xfrm>
            <a:off x="1981200" y="3657600"/>
            <a:ext cx="6858000" cy="685800"/>
            <a:chOff x="2057400" y="3124200"/>
            <a:chExt cx="6858000" cy="685800"/>
          </a:xfrm>
        </p:grpSpPr>
        <p:sp>
          <p:nvSpPr>
            <p:cNvPr id="33" name="مستطيل مستدير الزوايا 32"/>
            <p:cNvSpPr/>
            <p:nvPr/>
          </p:nvSpPr>
          <p:spPr>
            <a:xfrm>
              <a:off x="2057400" y="31242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If you arrive early</a:t>
              </a:r>
            </a:p>
          </p:txBody>
        </p:sp>
        <p:grpSp>
          <p:nvGrpSpPr>
            <p:cNvPr id="34" name="مجموعة 18"/>
            <p:cNvGrpSpPr/>
            <p:nvPr/>
          </p:nvGrpSpPr>
          <p:grpSpPr>
            <a:xfrm>
              <a:off x="4648200" y="3124200"/>
              <a:ext cx="4267200" cy="685800"/>
              <a:chOff x="4648200" y="3124200"/>
              <a:chExt cx="4267200" cy="685800"/>
            </a:xfrm>
          </p:grpSpPr>
          <p:sp>
            <p:nvSpPr>
              <p:cNvPr id="35" name="مستطيل مستدير الزوايا 34"/>
              <p:cNvSpPr/>
              <p:nvPr/>
            </p:nvSpPr>
            <p:spPr>
              <a:xfrm>
                <a:off x="4648200" y="3124200"/>
                <a:ext cx="22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a:t>
                </a:r>
              </a:p>
            </p:txBody>
          </p:sp>
          <p:sp>
            <p:nvSpPr>
              <p:cNvPr id="36" name="مستطيل مستدير الزوايا 35"/>
              <p:cNvSpPr/>
              <p:nvPr/>
            </p:nvSpPr>
            <p:spPr>
              <a:xfrm>
                <a:off x="4953000" y="3124200"/>
                <a:ext cx="3962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You can meet her.</a:t>
                </a:r>
              </a:p>
            </p:txBody>
          </p:sp>
        </p:grpSp>
      </p:grpSp>
      <p:grpSp>
        <p:nvGrpSpPr>
          <p:cNvPr id="37" name="مجموعة 19"/>
          <p:cNvGrpSpPr/>
          <p:nvPr/>
        </p:nvGrpSpPr>
        <p:grpSpPr>
          <a:xfrm>
            <a:off x="1905000" y="4572000"/>
            <a:ext cx="6858000" cy="685800"/>
            <a:chOff x="2057400" y="3124200"/>
            <a:chExt cx="6858000" cy="685800"/>
          </a:xfrm>
        </p:grpSpPr>
        <p:sp>
          <p:nvSpPr>
            <p:cNvPr id="38" name="مستطيل مستدير الزوايا 37"/>
            <p:cNvSpPr/>
            <p:nvPr/>
          </p:nvSpPr>
          <p:spPr>
            <a:xfrm>
              <a:off x="2057400" y="3124200"/>
              <a:ext cx="2514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Unless you arrive early</a:t>
              </a:r>
            </a:p>
          </p:txBody>
        </p:sp>
        <p:grpSp>
          <p:nvGrpSpPr>
            <p:cNvPr id="39" name="مجموعة 18"/>
            <p:cNvGrpSpPr/>
            <p:nvPr/>
          </p:nvGrpSpPr>
          <p:grpSpPr>
            <a:xfrm>
              <a:off x="4648200" y="3124200"/>
              <a:ext cx="4267200" cy="685800"/>
              <a:chOff x="4648200" y="3124200"/>
              <a:chExt cx="4267200" cy="685800"/>
            </a:xfrm>
          </p:grpSpPr>
          <p:sp>
            <p:nvSpPr>
              <p:cNvPr id="40" name="مستطيل مستدير الزوايا 39"/>
              <p:cNvSpPr/>
              <p:nvPr/>
            </p:nvSpPr>
            <p:spPr>
              <a:xfrm>
                <a:off x="4648200" y="3124200"/>
                <a:ext cx="22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a:t>
                </a:r>
              </a:p>
            </p:txBody>
          </p:sp>
          <p:sp>
            <p:nvSpPr>
              <p:cNvPr id="41" name="مستطيل مستدير الزوايا 40"/>
              <p:cNvSpPr/>
              <p:nvPr/>
            </p:nvSpPr>
            <p:spPr>
              <a:xfrm>
                <a:off x="4953000" y="3124200"/>
                <a:ext cx="3962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You can</a:t>
                </a:r>
                <a:r>
                  <a:rPr lang="en-US" sz="2000" b="1" dirty="0">
                    <a:solidFill>
                      <a:srgbClr val="FF0000"/>
                    </a:solidFill>
                  </a:rPr>
                  <a:t>’t</a:t>
                </a:r>
                <a:r>
                  <a:rPr lang="en-US" sz="2000" b="1" dirty="0"/>
                  <a:t> meet her.</a:t>
                </a:r>
              </a:p>
            </p:txBody>
          </p:sp>
        </p:grpSp>
      </p:grpSp>
      <p:sp>
        <p:nvSpPr>
          <p:cNvPr id="28" name="مستطيل مستدير الزوايا 2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to="" calcmode="lin" valueType="num">
                                      <p:cBhvr>
                                        <p:cTn id="7" dur="1" fill="hold"/>
                                        <p:tgtEl>
                                          <p:spTgt spid="3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to="" calcmode="lin" valueType="num">
                                      <p:cBhvr>
                                        <p:cTn id="12" dur="1" fill="hold"/>
                                        <p:tgtEl>
                                          <p:spTgt spid="27"/>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 to="" calcmode="lin" valueType="num">
                                      <p:cBhvr>
                                        <p:cTn id="17" dur="1" fill="hold"/>
                                        <p:tgtEl>
                                          <p:spTgt spid="31"/>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 to="" calcmode="lin" valueType="num">
                                      <p:cBhvr>
                                        <p:cTn id="22" dur="1" fill="hold"/>
                                        <p:tgtEl>
                                          <p:spTgt spid="32"/>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 to="" calcmode="lin" valueType="num">
                                      <p:cBhvr>
                                        <p:cTn id="27" dur="1" fill="hold"/>
                                        <p:tgtEl>
                                          <p:spTgt spid="3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0" grpId="0"/>
      <p:bldP spid="31"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114</a:t>
            </a:fld>
            <a:endParaRPr lang="en-US" dirty="0"/>
          </a:p>
        </p:txBody>
      </p:sp>
      <p:sp>
        <p:nvSpPr>
          <p:cNvPr id="5" name="مستطيل 4"/>
          <p:cNvSpPr/>
          <p:nvPr/>
        </p:nvSpPr>
        <p:spPr>
          <a:xfrm>
            <a:off x="228600" y="152400"/>
            <a:ext cx="457200" cy="649408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2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12</a:t>
            </a:r>
            <a:r>
              <a:rPr lang="en-US"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Conditionals</a:t>
            </a:r>
            <a:endParaRPr lang="ar-SA"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22" name="مستطيل مستدير الزوايا 21"/>
          <p:cNvSpPr/>
          <p:nvPr/>
        </p:nvSpPr>
        <p:spPr>
          <a:xfrm>
            <a:off x="838200" y="381000"/>
            <a:ext cx="2819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600" b="1" dirty="0">
                <a:solidFill>
                  <a:srgbClr val="0000FF"/>
                </a:solidFill>
                <a:effectLst>
                  <a:outerShdw blurRad="38100" dist="38100" dir="2700000" algn="tl">
                    <a:srgbClr val="000000">
                      <a:alpha val="43137"/>
                    </a:srgbClr>
                  </a:outerShdw>
                </a:effectLst>
              </a:rPr>
              <a:t>Omitting “if”</a:t>
            </a:r>
          </a:p>
        </p:txBody>
      </p:sp>
      <p:sp>
        <p:nvSpPr>
          <p:cNvPr id="24" name="مستطيل مستدير الزوايا 23"/>
          <p:cNvSpPr/>
          <p:nvPr/>
        </p:nvSpPr>
        <p:spPr>
          <a:xfrm>
            <a:off x="762000" y="1295400"/>
            <a:ext cx="60960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a:solidFill>
                  <a:srgbClr val="FF0000"/>
                </a:solidFill>
              </a:rPr>
              <a:t>If</a:t>
            </a:r>
            <a:r>
              <a:rPr lang="en-US" sz="2800" b="1" dirty="0"/>
              <a:t> I </a:t>
            </a:r>
            <a:r>
              <a:rPr lang="en-US" sz="2800" b="1" dirty="0">
                <a:solidFill>
                  <a:srgbClr val="0000FF"/>
                </a:solidFill>
              </a:rPr>
              <a:t>were</a:t>
            </a:r>
            <a:r>
              <a:rPr lang="en-US" sz="2800" b="1" dirty="0"/>
              <a:t> you, I wouldn't get involved.</a:t>
            </a:r>
          </a:p>
        </p:txBody>
      </p:sp>
      <p:sp>
        <p:nvSpPr>
          <p:cNvPr id="28" name="مستطيل مستدير الزوايا 27"/>
          <p:cNvSpPr/>
          <p:nvPr/>
        </p:nvSpPr>
        <p:spPr>
          <a:xfrm>
            <a:off x="1295400" y="2209800"/>
            <a:ext cx="60960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800" b="1" dirty="0">
                <a:solidFill>
                  <a:srgbClr val="0000FF"/>
                </a:solidFill>
              </a:rPr>
              <a:t> were </a:t>
            </a:r>
            <a:r>
              <a:rPr lang="en-US" sz="2800" b="1" dirty="0"/>
              <a:t>I you, I wouldn't get involved.</a:t>
            </a:r>
            <a:r>
              <a:rPr lang="en-US" sz="2800" b="1" dirty="0">
                <a:solidFill>
                  <a:srgbClr val="0000FF"/>
                </a:solidFill>
              </a:rPr>
              <a:t> </a:t>
            </a:r>
            <a:endParaRPr lang="en-US" sz="2800" b="1" dirty="0"/>
          </a:p>
        </p:txBody>
      </p:sp>
      <p:sp>
        <p:nvSpPr>
          <p:cNvPr id="34" name="مستطيل مستدير الزوايا 33"/>
          <p:cNvSpPr/>
          <p:nvPr/>
        </p:nvSpPr>
        <p:spPr>
          <a:xfrm>
            <a:off x="914400" y="3581400"/>
            <a:ext cx="784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3200" b="1" dirty="0">
                <a:solidFill>
                  <a:srgbClr val="FF0000"/>
                </a:solidFill>
              </a:rPr>
              <a:t>If</a:t>
            </a:r>
            <a:r>
              <a:rPr lang="en-US" sz="3200" b="1" dirty="0"/>
              <a:t> I </a:t>
            </a:r>
            <a:r>
              <a:rPr lang="en-US" sz="3200" b="1" dirty="0">
                <a:solidFill>
                  <a:srgbClr val="0000FF"/>
                </a:solidFill>
              </a:rPr>
              <a:t>had known</a:t>
            </a:r>
            <a:r>
              <a:rPr lang="en-US" sz="3200" b="1" dirty="0"/>
              <a:t>, I would have said something.</a:t>
            </a:r>
          </a:p>
        </p:txBody>
      </p:sp>
      <p:sp>
        <p:nvSpPr>
          <p:cNvPr id="37" name="مستطيل مستدير الزوايا 36"/>
          <p:cNvSpPr/>
          <p:nvPr/>
        </p:nvSpPr>
        <p:spPr>
          <a:xfrm>
            <a:off x="914400" y="4724400"/>
            <a:ext cx="7848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3200" b="1" dirty="0">
                <a:solidFill>
                  <a:srgbClr val="0000FF"/>
                </a:solidFill>
              </a:rPr>
              <a:t>Had </a:t>
            </a:r>
            <a:r>
              <a:rPr lang="en-US" sz="3200" b="1" dirty="0"/>
              <a:t>I </a:t>
            </a:r>
            <a:r>
              <a:rPr lang="en-US" sz="3200" b="1" dirty="0">
                <a:solidFill>
                  <a:srgbClr val="0000FF"/>
                </a:solidFill>
              </a:rPr>
              <a:t>known</a:t>
            </a:r>
            <a:r>
              <a:rPr lang="en-US" sz="3200" b="1" dirty="0"/>
              <a:t>, I would have said something.</a:t>
            </a:r>
            <a:r>
              <a:rPr lang="en-US" sz="3200" b="1" dirty="0">
                <a:solidFill>
                  <a:srgbClr val="0000FF"/>
                </a:solidFill>
              </a:rPr>
              <a:t> </a:t>
            </a:r>
            <a:endParaRPr lang="en-US" sz="3200" b="1" dirty="0"/>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to="" calcmode="lin" valueType="num">
                                      <p:cBhvr>
                                        <p:cTn id="7" dur="1" fill="hold"/>
                                        <p:tgtEl>
                                          <p:spTgt spid="2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 to="" calcmode="lin" valueType="num">
                                      <p:cBhvr>
                                        <p:cTn id="12" dur="1" fill="hold"/>
                                        <p:tgtEl>
                                          <p:spTgt spid="2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 to="" calcmode="lin" valueType="num">
                                      <p:cBhvr>
                                        <p:cTn id="17" dur="1" fill="hold"/>
                                        <p:tgtEl>
                                          <p:spTgt spid="34"/>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 to="" calcmode="lin" valueType="num">
                                      <p:cBhvr>
                                        <p:cTn id="22" dur="1" fill="hold"/>
                                        <p:tgtEl>
                                          <p:spTgt spid="3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8" grpId="0" animBg="1"/>
      <p:bldP spid="34" grpId="0" animBg="1"/>
      <p:bldP spid="37"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115</a:t>
            </a:fld>
            <a:endParaRPr lang="en-US"/>
          </a:p>
        </p:txBody>
      </p:sp>
      <p:sp>
        <p:nvSpPr>
          <p:cNvPr id="5" name="مستطيل 4"/>
          <p:cNvSpPr/>
          <p:nvPr/>
        </p:nvSpPr>
        <p:spPr>
          <a:xfrm>
            <a:off x="228600" y="152400"/>
            <a:ext cx="457200" cy="649408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2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12</a:t>
            </a:r>
            <a:r>
              <a:rPr lang="en-US"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Conditionals</a:t>
            </a:r>
            <a:endParaRPr lang="ar-SA"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شكل بيضاوي 5"/>
          <p:cNvSpPr/>
          <p:nvPr/>
        </p:nvSpPr>
        <p:spPr>
          <a:xfrm>
            <a:off x="1066800" y="228600"/>
            <a:ext cx="18288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Questions</a:t>
            </a:r>
          </a:p>
        </p:txBody>
      </p:sp>
      <p:sp>
        <p:nvSpPr>
          <p:cNvPr id="20" name="مربع نص 19"/>
          <p:cNvSpPr txBox="1"/>
          <p:nvPr/>
        </p:nvSpPr>
        <p:spPr>
          <a:xfrm>
            <a:off x="1828800" y="990600"/>
            <a:ext cx="7086600" cy="5262979"/>
          </a:xfrm>
          <a:prstGeom prst="rect">
            <a:avLst/>
          </a:prstGeom>
          <a:noFill/>
        </p:spPr>
        <p:txBody>
          <a:bodyPr wrap="square" rtlCol="0">
            <a:spAutoFit/>
          </a:bodyPr>
          <a:lstStyle/>
          <a:p>
            <a:pPr marL="457200" indent="-457200">
              <a:buAutoNum type="arabicPeriod"/>
            </a:pPr>
            <a:r>
              <a:rPr lang="en-GB" sz="2400" dirty="0"/>
              <a:t>……….you obey your father, he will punish you.</a:t>
            </a:r>
          </a:p>
          <a:p>
            <a:pPr marL="457200" indent="-457200">
              <a:buAutoNum type="alphaLcPeriod"/>
            </a:pPr>
            <a:r>
              <a:rPr lang="en-GB" sz="2400" dirty="0"/>
              <a:t>If             b. if not             c. unless           d. when</a:t>
            </a:r>
          </a:p>
          <a:p>
            <a:pPr marL="457200" indent="-457200"/>
            <a:r>
              <a:rPr lang="en-GB" sz="2400" dirty="0"/>
              <a:t>2. If you visited Paris, you………………happy.</a:t>
            </a:r>
          </a:p>
          <a:p>
            <a:pPr marL="457200" indent="-457200">
              <a:buAutoNum type="alphaLcPeriod"/>
            </a:pPr>
            <a:r>
              <a:rPr lang="en-GB" sz="2400" dirty="0"/>
              <a:t>Will        b. will be           c. would           d. would be</a:t>
            </a:r>
          </a:p>
          <a:p>
            <a:pPr marL="457200" indent="-457200"/>
            <a:r>
              <a:rPr lang="en-GB" sz="2400" dirty="0"/>
              <a:t>3. I would have bought the necklace if I ……………money.</a:t>
            </a:r>
          </a:p>
          <a:p>
            <a:pPr marL="457200" indent="-457200"/>
            <a:r>
              <a:rPr lang="en-GB" sz="2400" dirty="0"/>
              <a:t>a. Have         b. have had       c. had had      d. would have</a:t>
            </a:r>
          </a:p>
          <a:p>
            <a:pPr marL="457200" indent="-457200"/>
            <a:r>
              <a:rPr lang="en-GB" sz="2400" dirty="0"/>
              <a:t>4. If today is Sunday, tomorrow ………….Monday.</a:t>
            </a:r>
          </a:p>
          <a:p>
            <a:pPr marL="457200" indent="-457200">
              <a:buAutoNum type="alphaLcPeriod"/>
            </a:pPr>
            <a:r>
              <a:rPr lang="en-GB" sz="2400" dirty="0"/>
              <a:t>is                b. will                 c. will be       d. would be</a:t>
            </a:r>
          </a:p>
          <a:p>
            <a:pPr marL="457200" indent="-457200"/>
            <a:r>
              <a:rPr lang="en-GB" sz="2400" dirty="0"/>
              <a:t>5. What……………if you were a princess?</a:t>
            </a:r>
          </a:p>
          <a:p>
            <a:pPr marL="457200" indent="-457200">
              <a:buAutoNum type="alphaLcPeriod"/>
            </a:pPr>
            <a:r>
              <a:rPr lang="en-GB" sz="2400" dirty="0"/>
              <a:t>will you do                              b. can you do</a:t>
            </a:r>
          </a:p>
          <a:p>
            <a:pPr marL="457200" indent="-457200"/>
            <a:r>
              <a:rPr lang="en-GB" sz="2400" dirty="0"/>
              <a:t>c. Would you do                           d. have you done</a:t>
            </a:r>
          </a:p>
          <a:p>
            <a:pPr marL="457200" indent="-457200"/>
            <a:r>
              <a:rPr lang="en-GB" sz="2400" dirty="0"/>
              <a:t>6. If I had had more money, I ……………… it.</a:t>
            </a:r>
          </a:p>
          <a:p>
            <a:pPr marL="457200" indent="-457200">
              <a:buAutoNum type="alphaLcPeriod"/>
            </a:pPr>
            <a:r>
              <a:rPr lang="en-GB" sz="2400" dirty="0"/>
              <a:t>will buy                                       b. will have bought </a:t>
            </a:r>
          </a:p>
          <a:p>
            <a:pPr marL="457200" indent="-457200"/>
            <a:r>
              <a:rPr lang="en-GB" sz="2400" dirty="0"/>
              <a:t>c. would buy                                     d. would have bought   </a:t>
            </a:r>
            <a:endParaRPr lang="en-US" sz="2400" dirty="0"/>
          </a:p>
        </p:txBody>
      </p:sp>
      <p:sp>
        <p:nvSpPr>
          <p:cNvPr id="21" name="شكل بيضاوي 20"/>
          <p:cNvSpPr/>
          <p:nvPr/>
        </p:nvSpPr>
        <p:spPr>
          <a:xfrm>
            <a:off x="5181600" y="1447800"/>
            <a:ext cx="3810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شكل بيضاوي 21"/>
          <p:cNvSpPr/>
          <p:nvPr/>
        </p:nvSpPr>
        <p:spPr>
          <a:xfrm>
            <a:off x="6934200" y="2133600"/>
            <a:ext cx="3810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شكل بيضاوي 23"/>
          <p:cNvSpPr/>
          <p:nvPr/>
        </p:nvSpPr>
        <p:spPr>
          <a:xfrm>
            <a:off x="5181600" y="2895600"/>
            <a:ext cx="3810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شكل بيضاوي 24"/>
          <p:cNvSpPr/>
          <p:nvPr/>
        </p:nvSpPr>
        <p:spPr>
          <a:xfrm>
            <a:off x="1828800" y="3657600"/>
            <a:ext cx="3810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شكل بيضاوي 25"/>
          <p:cNvSpPr/>
          <p:nvPr/>
        </p:nvSpPr>
        <p:spPr>
          <a:xfrm>
            <a:off x="1828800" y="4724400"/>
            <a:ext cx="3810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شكل بيضاوي 26"/>
          <p:cNvSpPr/>
          <p:nvPr/>
        </p:nvSpPr>
        <p:spPr>
          <a:xfrm>
            <a:off x="5867400" y="5791200"/>
            <a:ext cx="3810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مستطيل مستدير الزوايا 12">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to="" calcmode="lin" valueType="num">
                                      <p:cBhvr>
                                        <p:cTn id="7" dur="1" fill="hold"/>
                                        <p:tgtEl>
                                          <p:spTgt spid="2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to="" calcmode="lin" valueType="num">
                                      <p:cBhvr>
                                        <p:cTn id="12" dur="1" fill="hold"/>
                                        <p:tgtEl>
                                          <p:spTgt spid="2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 to="" calcmode="lin" valueType="num">
                                      <p:cBhvr>
                                        <p:cTn id="17" dur="1" fill="hold"/>
                                        <p:tgtEl>
                                          <p:spTgt spid="24"/>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 to="" calcmode="lin" valueType="num">
                                      <p:cBhvr>
                                        <p:cTn id="22" dur="1" fill="hold"/>
                                        <p:tgtEl>
                                          <p:spTgt spid="25"/>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 to="" calcmode="lin" valueType="num">
                                      <p:cBhvr>
                                        <p:cTn id="27" dur="1" fill="hold"/>
                                        <p:tgtEl>
                                          <p:spTgt spid="26"/>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 to="" calcmode="lin" valueType="num">
                                      <p:cBhvr>
                                        <p:cTn id="32" dur="1" fill="hold"/>
                                        <p:tgtEl>
                                          <p:spTgt spid="2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4" grpId="0" animBg="1"/>
      <p:bldP spid="25" grpId="0" animBg="1"/>
      <p:bldP spid="26" grpId="0" animBg="1"/>
      <p:bldP spid="27"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116</a:t>
            </a:fld>
            <a:endParaRPr lang="en-US"/>
          </a:p>
        </p:txBody>
      </p:sp>
      <p:sp>
        <p:nvSpPr>
          <p:cNvPr id="6" name="مستطيل 5"/>
          <p:cNvSpPr/>
          <p:nvPr/>
        </p:nvSpPr>
        <p:spPr>
          <a:xfrm>
            <a:off x="0" y="0"/>
            <a:ext cx="5791200" cy="584775"/>
          </a:xfrm>
          <a:prstGeom prst="rect">
            <a:avLst/>
          </a:prstGeom>
        </p:spPr>
        <p:txBody>
          <a:bodyPr wrap="square">
            <a:spAutoFit/>
          </a:bodyPr>
          <a:lstStyle/>
          <a:p>
            <a:r>
              <a:rPr lang="en-US" sz="3200" b="1" dirty="0">
                <a:solidFill>
                  <a:srgbClr val="FFFF00"/>
                </a:solidFill>
                <a:effectLst>
                  <a:outerShdw blurRad="38100" dist="38100" dir="2700000" algn="tl">
                    <a:srgbClr val="000000">
                      <a:alpha val="43137"/>
                    </a:srgbClr>
                  </a:outerShdw>
                </a:effectLst>
              </a:rPr>
              <a:t>13. Coordinating Conjunctions</a:t>
            </a:r>
          </a:p>
        </p:txBody>
      </p:sp>
      <p:sp>
        <p:nvSpPr>
          <p:cNvPr id="7" name="مستطيل 6"/>
          <p:cNvSpPr/>
          <p:nvPr/>
        </p:nvSpPr>
        <p:spPr>
          <a:xfrm>
            <a:off x="457200" y="2362200"/>
            <a:ext cx="7848600" cy="1200329"/>
          </a:xfrm>
          <a:prstGeom prst="rect">
            <a:avLst/>
          </a:prstGeom>
        </p:spPr>
        <p:txBody>
          <a:bodyPr wrap="square">
            <a:spAutoFit/>
          </a:bodyPr>
          <a:lstStyle/>
          <a:p>
            <a:r>
              <a:rPr lang="en-US" sz="3600" b="1" dirty="0"/>
              <a:t>Serving to connect two grammatical constituents of </a:t>
            </a:r>
            <a:r>
              <a:rPr lang="en-US" sz="3600" b="1" u="sng" dirty="0"/>
              <a:t>identical</a:t>
            </a:r>
            <a:r>
              <a:rPr lang="en-US" sz="3600" b="1" dirty="0"/>
              <a:t> construction</a:t>
            </a:r>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117</a:t>
            </a:fld>
            <a:endParaRPr lang="en-US"/>
          </a:p>
        </p:txBody>
      </p:sp>
      <p:sp>
        <p:nvSpPr>
          <p:cNvPr id="6" name="مستطيل 5"/>
          <p:cNvSpPr/>
          <p:nvPr/>
        </p:nvSpPr>
        <p:spPr>
          <a:xfrm>
            <a:off x="0" y="0"/>
            <a:ext cx="5791200" cy="584775"/>
          </a:xfrm>
          <a:prstGeom prst="rect">
            <a:avLst/>
          </a:prstGeom>
        </p:spPr>
        <p:txBody>
          <a:bodyPr wrap="square">
            <a:spAutoFit/>
          </a:bodyPr>
          <a:lstStyle/>
          <a:p>
            <a:r>
              <a:rPr lang="en-US" sz="3200" b="1" dirty="0">
                <a:solidFill>
                  <a:srgbClr val="FFFF00"/>
                </a:solidFill>
                <a:effectLst>
                  <a:outerShdw blurRad="38100" dist="38100" dir="2700000" algn="tl">
                    <a:srgbClr val="000000">
                      <a:alpha val="43137"/>
                    </a:srgbClr>
                  </a:outerShdw>
                </a:effectLst>
              </a:rPr>
              <a:t>13. Coordinating Conjunctions</a:t>
            </a:r>
          </a:p>
        </p:txBody>
      </p:sp>
      <p:sp>
        <p:nvSpPr>
          <p:cNvPr id="9" name="مستطيل مستدير الزوايا 8"/>
          <p:cNvSpPr/>
          <p:nvPr/>
        </p:nvSpPr>
        <p:spPr>
          <a:xfrm>
            <a:off x="3733800" y="3581400"/>
            <a:ext cx="23622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write </a:t>
            </a:r>
            <a:r>
              <a:rPr lang="en-US" sz="3600" dirty="0">
                <a:solidFill>
                  <a:srgbClr val="FF0000"/>
                </a:solidFill>
              </a:rPr>
              <a:t>or</a:t>
            </a:r>
          </a:p>
        </p:txBody>
      </p:sp>
      <p:sp>
        <p:nvSpPr>
          <p:cNvPr id="10" name="مستطيل مستدير الزوايا 9"/>
          <p:cNvSpPr/>
          <p:nvPr/>
        </p:nvSpPr>
        <p:spPr>
          <a:xfrm>
            <a:off x="4114800" y="1143000"/>
            <a:ext cx="23622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Huda</a:t>
            </a:r>
          </a:p>
        </p:txBody>
      </p:sp>
      <p:sp>
        <p:nvSpPr>
          <p:cNvPr id="11" name="مستطيل مستدير الزوايا 10"/>
          <p:cNvSpPr/>
          <p:nvPr/>
        </p:nvSpPr>
        <p:spPr>
          <a:xfrm>
            <a:off x="2286000" y="2209800"/>
            <a:ext cx="23622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poor </a:t>
            </a:r>
            <a:r>
              <a:rPr lang="en-US" sz="3600" dirty="0">
                <a:solidFill>
                  <a:srgbClr val="FF0000"/>
                </a:solidFill>
              </a:rPr>
              <a:t>but</a:t>
            </a:r>
          </a:p>
        </p:txBody>
      </p:sp>
      <p:sp>
        <p:nvSpPr>
          <p:cNvPr id="12" name="مستطيل مستدير الزوايا 11"/>
          <p:cNvSpPr/>
          <p:nvPr/>
        </p:nvSpPr>
        <p:spPr>
          <a:xfrm>
            <a:off x="4648200" y="2209800"/>
            <a:ext cx="23622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happy</a:t>
            </a:r>
          </a:p>
        </p:txBody>
      </p:sp>
      <p:sp>
        <p:nvSpPr>
          <p:cNvPr id="13" name="مستطيل مستدير الزوايا 12"/>
          <p:cNvSpPr/>
          <p:nvPr/>
        </p:nvSpPr>
        <p:spPr>
          <a:xfrm>
            <a:off x="1752600" y="1143000"/>
            <a:ext cx="23622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Nada </a:t>
            </a:r>
            <a:r>
              <a:rPr lang="en-US" sz="3600" dirty="0">
                <a:solidFill>
                  <a:srgbClr val="FF0000"/>
                </a:solidFill>
              </a:rPr>
              <a:t>and</a:t>
            </a:r>
          </a:p>
        </p:txBody>
      </p:sp>
      <p:sp>
        <p:nvSpPr>
          <p:cNvPr id="14" name="مستطيل مستدير الزوايا 13"/>
          <p:cNvSpPr/>
          <p:nvPr/>
        </p:nvSpPr>
        <p:spPr>
          <a:xfrm>
            <a:off x="6096000" y="3581400"/>
            <a:ext cx="17526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read</a:t>
            </a:r>
          </a:p>
        </p:txBody>
      </p:sp>
      <p:sp>
        <p:nvSpPr>
          <p:cNvPr id="15" name="مستطيل مستدير الزوايا 14"/>
          <p:cNvSpPr/>
          <p:nvPr/>
        </p:nvSpPr>
        <p:spPr>
          <a:xfrm>
            <a:off x="3962400" y="5029200"/>
            <a:ext cx="23622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Nicely </a:t>
            </a:r>
            <a:r>
              <a:rPr lang="en-US" sz="3600" dirty="0">
                <a:solidFill>
                  <a:srgbClr val="FF0000"/>
                </a:solidFill>
              </a:rPr>
              <a:t>yet</a:t>
            </a:r>
          </a:p>
        </p:txBody>
      </p:sp>
      <p:sp>
        <p:nvSpPr>
          <p:cNvPr id="16" name="مستطيل مستدير الزوايا 15"/>
          <p:cNvSpPr/>
          <p:nvPr/>
        </p:nvSpPr>
        <p:spPr>
          <a:xfrm>
            <a:off x="6324600" y="5029200"/>
            <a:ext cx="15240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loudly</a:t>
            </a:r>
          </a:p>
        </p:txBody>
      </p:sp>
      <p:sp>
        <p:nvSpPr>
          <p:cNvPr id="17" name="مستطيل مستدير الزوايا 1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to="" calcmode="lin" valueType="num">
                                      <p:cBhvr>
                                        <p:cTn id="7" dur="1" fill="hold"/>
                                        <p:tgtEl>
                                          <p:spTgt spid="1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to="" calcmode="lin" valueType="num">
                                      <p:cBhvr>
                                        <p:cTn id="12" dur="1" fill="hold"/>
                                        <p:tgtEl>
                                          <p:spTgt spid="10"/>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to="" calcmode="lin" valueType="num">
                                      <p:cBhvr>
                                        <p:cTn id="17" dur="1" fill="hold"/>
                                        <p:tgtEl>
                                          <p:spTgt spid="11"/>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to="" calcmode="lin" valueType="num">
                                      <p:cBhvr>
                                        <p:cTn id="22" dur="1" fill="hold"/>
                                        <p:tgtEl>
                                          <p:spTgt spid="12"/>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to="" calcmode="lin" valueType="num">
                                      <p:cBhvr>
                                        <p:cTn id="27" dur="1" fill="hold"/>
                                        <p:tgtEl>
                                          <p:spTgt spid="9"/>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to="" calcmode="lin" valueType="num">
                                      <p:cBhvr>
                                        <p:cTn id="32" dur="1" fill="hold"/>
                                        <p:tgtEl>
                                          <p:spTgt spid="14"/>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to="" calcmode="lin" valueType="num">
                                      <p:cBhvr>
                                        <p:cTn id="37" dur="1" fill="hold"/>
                                        <p:tgtEl>
                                          <p:spTgt spid="15"/>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 to="" calcmode="lin" valueType="num">
                                      <p:cBhvr>
                                        <p:cTn id="42" dur="1" fill="hold"/>
                                        <p:tgtEl>
                                          <p:spTgt spid="1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118</a:t>
            </a:fld>
            <a:endParaRPr lang="en-US"/>
          </a:p>
        </p:txBody>
      </p:sp>
      <p:sp>
        <p:nvSpPr>
          <p:cNvPr id="6" name="مستطيل 5"/>
          <p:cNvSpPr/>
          <p:nvPr/>
        </p:nvSpPr>
        <p:spPr>
          <a:xfrm>
            <a:off x="0" y="0"/>
            <a:ext cx="5791200" cy="584775"/>
          </a:xfrm>
          <a:prstGeom prst="rect">
            <a:avLst/>
          </a:prstGeom>
        </p:spPr>
        <p:txBody>
          <a:bodyPr wrap="square">
            <a:spAutoFit/>
          </a:bodyPr>
          <a:lstStyle/>
          <a:p>
            <a:r>
              <a:rPr lang="en-US" sz="3200" b="1" dirty="0">
                <a:solidFill>
                  <a:srgbClr val="FFFF00"/>
                </a:solidFill>
                <a:effectLst>
                  <a:outerShdw blurRad="38100" dist="38100" dir="2700000" algn="tl">
                    <a:srgbClr val="000000">
                      <a:alpha val="43137"/>
                    </a:srgbClr>
                  </a:outerShdw>
                </a:effectLst>
              </a:rPr>
              <a:t>13. Coordinating Conjunctions</a:t>
            </a:r>
          </a:p>
        </p:txBody>
      </p:sp>
      <p:sp>
        <p:nvSpPr>
          <p:cNvPr id="9" name="مستطيل مستدير الزوايا 8"/>
          <p:cNvSpPr/>
          <p:nvPr/>
        </p:nvSpPr>
        <p:spPr>
          <a:xfrm>
            <a:off x="5159992" y="2971800"/>
            <a:ext cx="38862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she answered well.</a:t>
            </a:r>
            <a:endParaRPr lang="en-US" sz="3600" dirty="0">
              <a:solidFill>
                <a:srgbClr val="FF0000"/>
              </a:solidFill>
            </a:endParaRPr>
          </a:p>
        </p:txBody>
      </p:sp>
      <p:sp>
        <p:nvSpPr>
          <p:cNvPr id="10" name="مستطيل مستدير الزوايا 9"/>
          <p:cNvSpPr/>
          <p:nvPr/>
        </p:nvSpPr>
        <p:spPr>
          <a:xfrm>
            <a:off x="3657600" y="1143000"/>
            <a:ext cx="6858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solidFill>
                  <a:srgbClr val="FF0000"/>
                </a:solidFill>
              </a:rPr>
              <a:t>so</a:t>
            </a:r>
          </a:p>
        </p:txBody>
      </p:sp>
      <p:sp>
        <p:nvSpPr>
          <p:cNvPr id="11" name="مستطيل مستدير الزوايا 10"/>
          <p:cNvSpPr/>
          <p:nvPr/>
        </p:nvSpPr>
        <p:spPr>
          <a:xfrm>
            <a:off x="81888" y="2971800"/>
            <a:ext cx="42672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She passed the exam</a:t>
            </a:r>
            <a:endParaRPr lang="en-US" sz="3600" dirty="0">
              <a:solidFill>
                <a:srgbClr val="FF0000"/>
              </a:solidFill>
            </a:endParaRPr>
          </a:p>
        </p:txBody>
      </p:sp>
      <p:sp>
        <p:nvSpPr>
          <p:cNvPr id="13" name="مستطيل مستدير الزوايا 12"/>
          <p:cNvSpPr/>
          <p:nvPr/>
        </p:nvSpPr>
        <p:spPr>
          <a:xfrm>
            <a:off x="457200" y="1143000"/>
            <a:ext cx="32004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I wear glasses </a:t>
            </a:r>
            <a:endParaRPr lang="en-US" sz="3600" dirty="0">
              <a:solidFill>
                <a:srgbClr val="FF0000"/>
              </a:solidFill>
            </a:endParaRPr>
          </a:p>
        </p:txBody>
      </p:sp>
      <p:sp>
        <p:nvSpPr>
          <p:cNvPr id="14" name="مستطيل مستدير الزوايا 13"/>
          <p:cNvSpPr/>
          <p:nvPr/>
        </p:nvSpPr>
        <p:spPr>
          <a:xfrm>
            <a:off x="0" y="4876800"/>
            <a:ext cx="43434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She didn’t come early</a:t>
            </a:r>
          </a:p>
        </p:txBody>
      </p:sp>
      <p:sp>
        <p:nvSpPr>
          <p:cNvPr id="16" name="مستطيل مستدير الزوايا 15"/>
          <p:cNvSpPr/>
          <p:nvPr/>
        </p:nvSpPr>
        <p:spPr>
          <a:xfrm>
            <a:off x="4343400" y="4876800"/>
            <a:ext cx="9144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solidFill>
                  <a:srgbClr val="FF0000"/>
                </a:solidFill>
              </a:rPr>
              <a:t>nor</a:t>
            </a:r>
          </a:p>
        </p:txBody>
      </p:sp>
      <p:sp>
        <p:nvSpPr>
          <p:cNvPr id="17" name="مستطيل مستدير الزوايا 16"/>
          <p:cNvSpPr/>
          <p:nvPr/>
        </p:nvSpPr>
        <p:spPr>
          <a:xfrm>
            <a:off x="4343400" y="1143000"/>
            <a:ext cx="27432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t>I see clearly.</a:t>
            </a:r>
            <a:endParaRPr lang="en-US" sz="3600" dirty="0">
              <a:solidFill>
                <a:srgbClr val="FF0000"/>
              </a:solidFill>
            </a:endParaRPr>
          </a:p>
        </p:txBody>
      </p:sp>
      <p:sp>
        <p:nvSpPr>
          <p:cNvPr id="18" name="مستطيل مستدير الزوايا 17"/>
          <p:cNvSpPr/>
          <p:nvPr/>
        </p:nvSpPr>
        <p:spPr>
          <a:xfrm>
            <a:off x="4335440" y="2971800"/>
            <a:ext cx="8382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solidFill>
                  <a:srgbClr val="FF0000"/>
                </a:solidFill>
              </a:rPr>
              <a:t>for</a:t>
            </a:r>
          </a:p>
        </p:txBody>
      </p:sp>
      <p:sp>
        <p:nvSpPr>
          <p:cNvPr id="20" name="مستطيل مستدير الزوايا 19"/>
          <p:cNvSpPr/>
          <p:nvPr/>
        </p:nvSpPr>
        <p:spPr>
          <a:xfrm>
            <a:off x="5257800" y="4876800"/>
            <a:ext cx="38862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u="sng" dirty="0">
                <a:solidFill>
                  <a:schemeClr val="accent1">
                    <a:lumMod val="75000"/>
                  </a:schemeClr>
                </a:solidFill>
              </a:rPr>
              <a:t>did</a:t>
            </a:r>
            <a:r>
              <a:rPr lang="en-US" sz="3600" dirty="0"/>
              <a:t> she phone us.</a:t>
            </a:r>
            <a:endParaRPr lang="en-US" sz="3600" dirty="0">
              <a:solidFill>
                <a:srgbClr val="FF0000"/>
              </a:solidFill>
            </a:endParaRPr>
          </a:p>
        </p:txBody>
      </p:sp>
      <p:sp>
        <p:nvSpPr>
          <p:cNvPr id="15" name="مستطيل مستدير الزوايا 14">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to="" calcmode="lin" valueType="num">
                                      <p:cBhvr>
                                        <p:cTn id="7" dur="1" fill="hold"/>
                                        <p:tgtEl>
                                          <p:spTgt spid="1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to="" calcmode="lin" valueType="num">
                                      <p:cBhvr>
                                        <p:cTn id="12" dur="1" fill="hold"/>
                                        <p:tgtEl>
                                          <p:spTgt spid="10"/>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to="" calcmode="lin" valueType="num">
                                      <p:cBhvr>
                                        <p:cTn id="17" dur="1" fill="hold"/>
                                        <p:tgtEl>
                                          <p:spTgt spid="17"/>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to="" calcmode="lin" valueType="num">
                                      <p:cBhvr>
                                        <p:cTn id="22" dur="1" fill="hold"/>
                                        <p:tgtEl>
                                          <p:spTgt spid="11"/>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 to="" calcmode="lin" valueType="num">
                                      <p:cBhvr>
                                        <p:cTn id="27" dur="1" fill="hold"/>
                                        <p:tgtEl>
                                          <p:spTgt spid="18"/>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to="" calcmode="lin" valueType="num">
                                      <p:cBhvr>
                                        <p:cTn id="32" dur="1" fill="hold"/>
                                        <p:tgtEl>
                                          <p:spTgt spid="9"/>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to="" calcmode="lin" valueType="num">
                                      <p:cBhvr>
                                        <p:cTn id="37" dur="1" fill="hold"/>
                                        <p:tgtEl>
                                          <p:spTgt spid="14"/>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 to="" calcmode="lin" valueType="num">
                                      <p:cBhvr>
                                        <p:cTn id="42" dur="1" fill="hold"/>
                                        <p:tgtEl>
                                          <p:spTgt spid="16"/>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 to="" calcmode="lin" valueType="num">
                                      <p:cBhvr>
                                        <p:cTn id="47" dur="1" fill="hold"/>
                                        <p:tgtEl>
                                          <p:spTgt spid="2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14" grpId="0" animBg="1"/>
      <p:bldP spid="16" grpId="0" animBg="1"/>
      <p:bldP spid="17" grpId="0" animBg="1"/>
      <p:bldP spid="18" grpId="0" animBg="1"/>
      <p:bldP spid="20"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119</a:t>
            </a:fld>
            <a:endParaRPr lang="en-US"/>
          </a:p>
        </p:txBody>
      </p:sp>
      <p:sp>
        <p:nvSpPr>
          <p:cNvPr id="6" name="مستطيل 5"/>
          <p:cNvSpPr/>
          <p:nvPr/>
        </p:nvSpPr>
        <p:spPr>
          <a:xfrm>
            <a:off x="0" y="0"/>
            <a:ext cx="5791200" cy="584775"/>
          </a:xfrm>
          <a:prstGeom prst="rect">
            <a:avLst/>
          </a:prstGeom>
        </p:spPr>
        <p:txBody>
          <a:bodyPr wrap="square">
            <a:spAutoFit/>
          </a:bodyPr>
          <a:lstStyle/>
          <a:p>
            <a:r>
              <a:rPr lang="en-US" sz="3200" b="1" dirty="0">
                <a:solidFill>
                  <a:srgbClr val="FFFF00"/>
                </a:solidFill>
                <a:effectLst>
                  <a:outerShdw blurRad="38100" dist="38100" dir="2700000" algn="tl">
                    <a:srgbClr val="000000">
                      <a:alpha val="43137"/>
                    </a:srgbClr>
                  </a:outerShdw>
                </a:effectLst>
              </a:rPr>
              <a:t>13. Coordinating Conjunctions</a:t>
            </a:r>
          </a:p>
        </p:txBody>
      </p:sp>
      <p:sp>
        <p:nvSpPr>
          <p:cNvPr id="13" name="مستطيل مستدير الزوايا 12"/>
          <p:cNvSpPr/>
          <p:nvPr/>
        </p:nvSpPr>
        <p:spPr>
          <a:xfrm>
            <a:off x="228600" y="609600"/>
            <a:ext cx="32004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FF00"/>
                </a:solidFill>
                <a:effectLst>
                  <a:outerShdw blurRad="38100" dist="38100" dir="2700000" algn="tl">
                    <a:srgbClr val="000000">
                      <a:alpha val="43137"/>
                    </a:srgbClr>
                  </a:outerShdw>
                </a:effectLst>
              </a:rPr>
              <a:t>Both ….and…..</a:t>
            </a:r>
          </a:p>
        </p:txBody>
      </p:sp>
      <p:sp>
        <p:nvSpPr>
          <p:cNvPr id="15" name="مستطيل مستدير الزوايا 14"/>
          <p:cNvSpPr/>
          <p:nvPr/>
        </p:nvSpPr>
        <p:spPr>
          <a:xfrm>
            <a:off x="152400" y="1524000"/>
            <a:ext cx="86868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FF0000"/>
                </a:solidFill>
                <a:effectLst>
                  <a:outerShdw blurRad="38100" dist="38100" dir="2700000" algn="tl">
                    <a:srgbClr val="000000">
                      <a:alpha val="43137"/>
                    </a:srgbClr>
                  </a:outerShdw>
                </a:effectLst>
              </a:rPr>
              <a:t>Both</a:t>
            </a:r>
            <a:r>
              <a:rPr lang="en-US" sz="4000" dirty="0">
                <a:effectLst>
                  <a:outerShdw blurRad="38100" dist="38100" dir="2700000" algn="tl">
                    <a:srgbClr val="000000">
                      <a:alpha val="43137"/>
                    </a:srgbClr>
                  </a:outerShdw>
                </a:effectLst>
              </a:rPr>
              <a:t> </a:t>
            </a:r>
            <a:r>
              <a:rPr lang="en-US" sz="4000" dirty="0">
                <a:solidFill>
                  <a:srgbClr val="0000FF"/>
                </a:solidFill>
                <a:effectLst>
                  <a:outerShdw blurRad="38100" dist="38100" dir="2700000" algn="tl">
                    <a:srgbClr val="000000">
                      <a:alpha val="43137"/>
                    </a:srgbClr>
                  </a:outerShdw>
                </a:effectLst>
              </a:rPr>
              <a:t>Mona</a:t>
            </a:r>
            <a:r>
              <a:rPr lang="en-US" sz="4000" dirty="0">
                <a:effectLst>
                  <a:outerShdw blurRad="38100" dist="38100" dir="2700000" algn="tl">
                    <a:srgbClr val="000000">
                      <a:alpha val="43137"/>
                    </a:srgbClr>
                  </a:outerShdw>
                </a:effectLst>
              </a:rPr>
              <a:t> </a:t>
            </a:r>
            <a:r>
              <a:rPr lang="en-US" sz="4000" dirty="0">
                <a:solidFill>
                  <a:srgbClr val="FF0000"/>
                </a:solidFill>
                <a:effectLst>
                  <a:outerShdw blurRad="38100" dist="38100" dir="2700000" algn="tl">
                    <a:srgbClr val="000000">
                      <a:alpha val="43137"/>
                    </a:srgbClr>
                  </a:outerShdw>
                </a:effectLst>
              </a:rPr>
              <a:t>and</a:t>
            </a:r>
            <a:r>
              <a:rPr lang="en-US" sz="4000" dirty="0">
                <a:effectLst>
                  <a:outerShdw blurRad="38100" dist="38100" dir="2700000" algn="tl">
                    <a:srgbClr val="000000">
                      <a:alpha val="43137"/>
                    </a:srgbClr>
                  </a:outerShdw>
                </a:effectLst>
              </a:rPr>
              <a:t> </a:t>
            </a:r>
            <a:r>
              <a:rPr lang="en-US" sz="4000" dirty="0" err="1">
                <a:solidFill>
                  <a:srgbClr val="0000FF"/>
                </a:solidFill>
                <a:effectLst>
                  <a:outerShdw blurRad="38100" dist="38100" dir="2700000" algn="tl">
                    <a:srgbClr val="000000">
                      <a:alpha val="43137"/>
                    </a:srgbClr>
                  </a:outerShdw>
                </a:effectLst>
              </a:rPr>
              <a:t>Fatma</a:t>
            </a:r>
            <a:r>
              <a:rPr lang="en-US" sz="4000" dirty="0">
                <a:effectLst>
                  <a:outerShdw blurRad="38100" dist="38100" dir="2700000" algn="tl">
                    <a:srgbClr val="000000">
                      <a:alpha val="43137"/>
                    </a:srgbClr>
                  </a:outerShdw>
                </a:effectLst>
              </a:rPr>
              <a:t> </a:t>
            </a:r>
            <a:r>
              <a:rPr lang="en-US" sz="4000" dirty="0">
                <a:solidFill>
                  <a:srgbClr val="FF33CC"/>
                </a:solidFill>
                <a:effectLst>
                  <a:outerShdw blurRad="38100" dist="38100" dir="2700000" algn="tl">
                    <a:srgbClr val="000000">
                      <a:alpha val="43137"/>
                    </a:srgbClr>
                  </a:outerShdw>
                </a:effectLst>
              </a:rPr>
              <a:t>are</a:t>
            </a:r>
            <a:r>
              <a:rPr lang="en-US" sz="4000" dirty="0">
                <a:effectLst>
                  <a:outerShdw blurRad="38100" dist="38100" dir="2700000" algn="tl">
                    <a:srgbClr val="000000">
                      <a:alpha val="43137"/>
                    </a:srgbClr>
                  </a:outerShdw>
                </a:effectLst>
              </a:rPr>
              <a:t> students.</a:t>
            </a:r>
            <a:endParaRPr lang="en-US" sz="4000" dirty="0">
              <a:solidFill>
                <a:srgbClr val="FF0000"/>
              </a:solidFill>
              <a:effectLst>
                <a:outerShdw blurRad="38100" dist="38100" dir="2700000" algn="tl">
                  <a:srgbClr val="000000">
                    <a:alpha val="43137"/>
                  </a:srgbClr>
                </a:outerShdw>
              </a:effectLst>
            </a:endParaRPr>
          </a:p>
        </p:txBody>
      </p:sp>
      <p:sp>
        <p:nvSpPr>
          <p:cNvPr id="19" name="مستطيل مستدير الزوايا 18"/>
          <p:cNvSpPr/>
          <p:nvPr/>
        </p:nvSpPr>
        <p:spPr>
          <a:xfrm>
            <a:off x="252480" y="2743200"/>
            <a:ext cx="8686800" cy="14478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effectLst>
                  <a:outerShdw blurRad="38100" dist="38100" dir="2700000" algn="tl">
                    <a:srgbClr val="000000">
                      <a:alpha val="43137"/>
                    </a:srgbClr>
                  </a:outerShdw>
                </a:effectLst>
              </a:rPr>
              <a:t>To get this job, you should </a:t>
            </a:r>
            <a:r>
              <a:rPr lang="en-US" sz="4000" dirty="0">
                <a:solidFill>
                  <a:srgbClr val="FF0000"/>
                </a:solidFill>
                <a:effectLst>
                  <a:outerShdw blurRad="38100" dist="38100" dir="2700000" algn="tl">
                    <a:srgbClr val="000000">
                      <a:alpha val="43137"/>
                    </a:srgbClr>
                  </a:outerShdw>
                </a:effectLst>
              </a:rPr>
              <a:t>both</a:t>
            </a:r>
            <a:r>
              <a:rPr lang="en-US" sz="4000" dirty="0">
                <a:effectLst>
                  <a:outerShdw blurRad="38100" dist="38100" dir="2700000" algn="tl">
                    <a:srgbClr val="000000">
                      <a:alpha val="43137"/>
                    </a:srgbClr>
                  </a:outerShdw>
                </a:effectLst>
              </a:rPr>
              <a:t> ………. </a:t>
            </a:r>
            <a:r>
              <a:rPr lang="en-US" sz="4000" dirty="0">
                <a:solidFill>
                  <a:srgbClr val="FF0000"/>
                </a:solidFill>
                <a:effectLst>
                  <a:outerShdw blurRad="38100" dist="38100" dir="2700000" algn="tl">
                    <a:srgbClr val="000000">
                      <a:alpha val="43137"/>
                    </a:srgbClr>
                  </a:outerShdw>
                </a:effectLst>
              </a:rPr>
              <a:t>and</a:t>
            </a:r>
            <a:r>
              <a:rPr lang="en-US" sz="4000" dirty="0">
                <a:effectLst>
                  <a:outerShdw blurRad="38100" dist="38100" dir="2700000" algn="tl">
                    <a:srgbClr val="000000">
                      <a:alpha val="43137"/>
                    </a:srgbClr>
                  </a:outerShdw>
                </a:effectLst>
              </a:rPr>
              <a:t> …………English well.</a:t>
            </a:r>
            <a:endParaRPr lang="en-US" sz="4000" dirty="0">
              <a:solidFill>
                <a:srgbClr val="FF0000"/>
              </a:solidFill>
              <a:effectLst>
                <a:outerShdw blurRad="38100" dist="38100" dir="2700000" algn="tl">
                  <a:srgbClr val="000000">
                    <a:alpha val="43137"/>
                  </a:srgbClr>
                </a:outerShdw>
              </a:effectLst>
            </a:endParaRPr>
          </a:p>
        </p:txBody>
      </p:sp>
      <p:sp>
        <p:nvSpPr>
          <p:cNvPr id="21" name="مستطيل مستدير الزوايا 20"/>
          <p:cNvSpPr/>
          <p:nvPr/>
        </p:nvSpPr>
        <p:spPr>
          <a:xfrm>
            <a:off x="7239000" y="2661312"/>
            <a:ext cx="1600200" cy="762000"/>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0000FF"/>
                </a:solidFill>
              </a:rPr>
              <a:t>speak</a:t>
            </a:r>
          </a:p>
        </p:txBody>
      </p:sp>
      <p:sp>
        <p:nvSpPr>
          <p:cNvPr id="22" name="مستطيل مستدير الزوايا 21"/>
          <p:cNvSpPr/>
          <p:nvPr/>
        </p:nvSpPr>
        <p:spPr>
          <a:xfrm>
            <a:off x="3048000" y="3276600"/>
            <a:ext cx="1600200" cy="762000"/>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0000FF"/>
                </a:solidFill>
              </a:rPr>
              <a:t>write</a:t>
            </a:r>
          </a:p>
        </p:txBody>
      </p:sp>
      <p:sp>
        <p:nvSpPr>
          <p:cNvPr id="24" name="مستطيل مستدير الزوايا 23"/>
          <p:cNvSpPr/>
          <p:nvPr/>
        </p:nvSpPr>
        <p:spPr>
          <a:xfrm>
            <a:off x="228600" y="4800600"/>
            <a:ext cx="86868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effectLst>
                  <a:outerShdw blurRad="38100" dist="38100" dir="2700000" algn="tl">
                    <a:srgbClr val="000000">
                      <a:alpha val="43137"/>
                    </a:srgbClr>
                  </a:outerShdw>
                </a:effectLst>
              </a:rPr>
              <a:t>She drives </a:t>
            </a:r>
            <a:r>
              <a:rPr lang="en-US" sz="4000" dirty="0">
                <a:solidFill>
                  <a:srgbClr val="FF0000"/>
                </a:solidFill>
                <a:effectLst>
                  <a:outerShdw blurRad="38100" dist="38100" dir="2700000" algn="tl">
                    <a:srgbClr val="000000">
                      <a:alpha val="43137"/>
                    </a:srgbClr>
                  </a:outerShdw>
                </a:effectLst>
              </a:rPr>
              <a:t>both</a:t>
            </a:r>
            <a:r>
              <a:rPr lang="en-US" sz="4000" dirty="0">
                <a:effectLst>
                  <a:outerShdw blurRad="38100" dist="38100" dir="2700000" algn="tl">
                    <a:srgbClr val="000000">
                      <a:alpha val="43137"/>
                    </a:srgbClr>
                  </a:outerShdw>
                </a:effectLst>
              </a:rPr>
              <a:t> …………..…</a:t>
            </a:r>
            <a:r>
              <a:rPr lang="en-US" sz="4000" dirty="0">
                <a:solidFill>
                  <a:srgbClr val="FF0000"/>
                </a:solidFill>
                <a:effectLst>
                  <a:outerShdw blurRad="38100" dist="38100" dir="2700000" algn="tl">
                    <a:srgbClr val="000000">
                      <a:alpha val="43137"/>
                    </a:srgbClr>
                  </a:outerShdw>
                </a:effectLst>
              </a:rPr>
              <a:t>and</a:t>
            </a:r>
            <a:r>
              <a:rPr lang="en-US" sz="4000" dirty="0">
                <a:effectLst>
                  <a:outerShdw blurRad="38100" dist="38100" dir="2700000" algn="tl">
                    <a:srgbClr val="000000">
                      <a:alpha val="43137"/>
                    </a:srgbClr>
                  </a:outerShdw>
                </a:effectLst>
              </a:rPr>
              <a:t>…………...</a:t>
            </a:r>
            <a:endParaRPr lang="en-US" sz="4000" dirty="0">
              <a:solidFill>
                <a:srgbClr val="FF0000"/>
              </a:solidFill>
              <a:effectLst>
                <a:outerShdw blurRad="38100" dist="38100" dir="2700000" algn="tl">
                  <a:srgbClr val="000000">
                    <a:alpha val="43137"/>
                  </a:srgbClr>
                </a:outerShdw>
              </a:effectLst>
            </a:endParaRPr>
          </a:p>
        </p:txBody>
      </p:sp>
      <p:sp>
        <p:nvSpPr>
          <p:cNvPr id="25" name="مستطيل مستدير الزوايا 24"/>
          <p:cNvSpPr/>
          <p:nvPr/>
        </p:nvSpPr>
        <p:spPr>
          <a:xfrm>
            <a:off x="3886200" y="4694832"/>
            <a:ext cx="2057400" cy="762000"/>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0000FF"/>
                </a:solidFill>
              </a:rPr>
              <a:t>carefully</a:t>
            </a:r>
          </a:p>
        </p:txBody>
      </p:sp>
      <p:sp>
        <p:nvSpPr>
          <p:cNvPr id="26" name="مستطيل مستدير الزوايا 25"/>
          <p:cNvSpPr/>
          <p:nvPr/>
        </p:nvSpPr>
        <p:spPr>
          <a:xfrm>
            <a:off x="6781800" y="4648200"/>
            <a:ext cx="2057400" cy="762000"/>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0000FF"/>
                </a:solidFill>
              </a:rPr>
              <a:t>skillfully</a:t>
            </a:r>
          </a:p>
        </p:txBody>
      </p:sp>
      <p:sp>
        <p:nvSpPr>
          <p:cNvPr id="14" name="مستطيل مستدير الزوايا 13">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to="" calcmode="lin" valueType="num">
                                      <p:cBhvr>
                                        <p:cTn id="7" dur="1" fill="hold"/>
                                        <p:tgtEl>
                                          <p:spTgt spid="1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to="" calcmode="lin" valueType="num">
                                      <p:cBhvr>
                                        <p:cTn id="12" dur="1" fill="hold"/>
                                        <p:tgtEl>
                                          <p:spTgt spid="1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 to="" calcmode="lin" valueType="num">
                                      <p:cBhvr>
                                        <p:cTn id="17" dur="1" fill="hold"/>
                                        <p:tgtEl>
                                          <p:spTgt spid="21"/>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 to="" calcmode="lin" valueType="num">
                                      <p:cBhvr>
                                        <p:cTn id="22" dur="1" fill="hold"/>
                                        <p:tgtEl>
                                          <p:spTgt spid="22"/>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 to="" calcmode="lin" valueType="num">
                                      <p:cBhvr>
                                        <p:cTn id="27" dur="1" fill="hold"/>
                                        <p:tgtEl>
                                          <p:spTgt spid="24"/>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 to="" calcmode="lin" valueType="num">
                                      <p:cBhvr>
                                        <p:cTn id="32" dur="1" fill="hold"/>
                                        <p:tgtEl>
                                          <p:spTgt spid="25"/>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to="" calcmode="lin" valueType="num">
                                      <p:cBhvr>
                                        <p:cTn id="37" dur="1" fill="hold"/>
                                        <p:tgtEl>
                                          <p:spTgt spid="2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1" grpId="0"/>
      <p:bldP spid="22" grpId="0"/>
      <p:bldP spid="24" grpId="0" animBg="1"/>
      <p:bldP spid="25" grpId="0"/>
      <p:bldP spid="26"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120</a:t>
            </a:fld>
            <a:endParaRPr lang="en-US"/>
          </a:p>
        </p:txBody>
      </p:sp>
      <p:sp>
        <p:nvSpPr>
          <p:cNvPr id="6" name="مستطيل 5"/>
          <p:cNvSpPr/>
          <p:nvPr/>
        </p:nvSpPr>
        <p:spPr>
          <a:xfrm>
            <a:off x="0" y="0"/>
            <a:ext cx="5791200" cy="584775"/>
          </a:xfrm>
          <a:prstGeom prst="rect">
            <a:avLst/>
          </a:prstGeom>
        </p:spPr>
        <p:txBody>
          <a:bodyPr wrap="square">
            <a:spAutoFit/>
          </a:bodyPr>
          <a:lstStyle/>
          <a:p>
            <a:r>
              <a:rPr lang="en-US" sz="3200" b="1" dirty="0">
                <a:solidFill>
                  <a:srgbClr val="FFFF00"/>
                </a:solidFill>
                <a:effectLst>
                  <a:outerShdw blurRad="38100" dist="38100" dir="2700000" algn="tl">
                    <a:srgbClr val="000000">
                      <a:alpha val="43137"/>
                    </a:srgbClr>
                  </a:outerShdw>
                </a:effectLst>
              </a:rPr>
              <a:t>13. Coordinating Conjunctions</a:t>
            </a:r>
          </a:p>
        </p:txBody>
      </p:sp>
      <p:sp>
        <p:nvSpPr>
          <p:cNvPr id="13" name="مستطيل مستدير الزوايا 12"/>
          <p:cNvSpPr/>
          <p:nvPr/>
        </p:nvSpPr>
        <p:spPr>
          <a:xfrm>
            <a:off x="228600" y="609600"/>
            <a:ext cx="32004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FF00"/>
                </a:solidFill>
                <a:effectLst>
                  <a:outerShdw blurRad="38100" dist="38100" dir="2700000" algn="tl">
                    <a:srgbClr val="000000">
                      <a:alpha val="43137"/>
                    </a:srgbClr>
                  </a:outerShdw>
                </a:effectLst>
              </a:rPr>
              <a:t>either ….or…..</a:t>
            </a:r>
          </a:p>
        </p:txBody>
      </p:sp>
      <p:sp>
        <p:nvSpPr>
          <p:cNvPr id="15" name="مستطيل مستدير الزوايا 14"/>
          <p:cNvSpPr/>
          <p:nvPr/>
        </p:nvSpPr>
        <p:spPr>
          <a:xfrm>
            <a:off x="152400" y="1524000"/>
            <a:ext cx="86868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FF0000"/>
                </a:solidFill>
                <a:effectLst>
                  <a:outerShdw blurRad="38100" dist="38100" dir="2700000" algn="tl">
                    <a:srgbClr val="000000">
                      <a:alpha val="43137"/>
                    </a:srgbClr>
                  </a:outerShdw>
                </a:effectLst>
              </a:rPr>
              <a:t>Either</a:t>
            </a:r>
            <a:r>
              <a:rPr lang="en-US" sz="4000" dirty="0">
                <a:effectLst>
                  <a:outerShdw blurRad="38100" dist="38100" dir="2700000" algn="tl">
                    <a:srgbClr val="000000">
                      <a:alpha val="43137"/>
                    </a:srgbClr>
                  </a:outerShdw>
                </a:effectLst>
              </a:rPr>
              <a:t> </a:t>
            </a:r>
            <a:r>
              <a:rPr lang="en-US" sz="4000" dirty="0">
                <a:solidFill>
                  <a:srgbClr val="0000FF"/>
                </a:solidFill>
                <a:effectLst>
                  <a:outerShdw blurRad="38100" dist="38100" dir="2700000" algn="tl">
                    <a:srgbClr val="000000">
                      <a:alpha val="43137"/>
                    </a:srgbClr>
                  </a:outerShdw>
                </a:effectLst>
              </a:rPr>
              <a:t>Mona</a:t>
            </a:r>
            <a:r>
              <a:rPr lang="en-US" sz="4000" dirty="0">
                <a:effectLst>
                  <a:outerShdw blurRad="38100" dist="38100" dir="2700000" algn="tl">
                    <a:srgbClr val="000000">
                      <a:alpha val="43137"/>
                    </a:srgbClr>
                  </a:outerShdw>
                </a:effectLst>
              </a:rPr>
              <a:t> </a:t>
            </a:r>
            <a:r>
              <a:rPr lang="en-US" sz="4000" dirty="0">
                <a:solidFill>
                  <a:srgbClr val="FF0000"/>
                </a:solidFill>
                <a:effectLst>
                  <a:outerShdw blurRad="38100" dist="38100" dir="2700000" algn="tl">
                    <a:srgbClr val="000000">
                      <a:alpha val="43137"/>
                    </a:srgbClr>
                  </a:outerShdw>
                </a:effectLst>
              </a:rPr>
              <a:t>or</a:t>
            </a:r>
            <a:r>
              <a:rPr lang="en-US" sz="4000" dirty="0">
                <a:effectLst>
                  <a:outerShdw blurRad="38100" dist="38100" dir="2700000" algn="tl">
                    <a:srgbClr val="000000">
                      <a:alpha val="43137"/>
                    </a:srgbClr>
                  </a:outerShdw>
                </a:effectLst>
              </a:rPr>
              <a:t> </a:t>
            </a:r>
            <a:r>
              <a:rPr lang="en-US" sz="4000" dirty="0" err="1">
                <a:solidFill>
                  <a:srgbClr val="0000FF"/>
                </a:solidFill>
                <a:effectLst>
                  <a:outerShdw blurRad="38100" dist="38100" dir="2700000" algn="tl">
                    <a:srgbClr val="000000">
                      <a:alpha val="43137"/>
                    </a:srgbClr>
                  </a:outerShdw>
                </a:effectLst>
              </a:rPr>
              <a:t>Fatma</a:t>
            </a:r>
            <a:r>
              <a:rPr lang="en-US" sz="4000" dirty="0">
                <a:effectLst>
                  <a:outerShdw blurRad="38100" dist="38100" dir="2700000" algn="tl">
                    <a:srgbClr val="000000">
                      <a:alpha val="43137"/>
                    </a:srgbClr>
                  </a:outerShdw>
                </a:effectLst>
              </a:rPr>
              <a:t> </a:t>
            </a:r>
            <a:r>
              <a:rPr lang="en-US" sz="4000" dirty="0">
                <a:solidFill>
                  <a:srgbClr val="FF33CC"/>
                </a:solidFill>
                <a:effectLst>
                  <a:outerShdw blurRad="38100" dist="38100" dir="2700000" algn="tl">
                    <a:srgbClr val="000000">
                      <a:alpha val="43137"/>
                    </a:srgbClr>
                  </a:outerShdw>
                </a:effectLst>
              </a:rPr>
              <a:t>is</a:t>
            </a:r>
            <a:r>
              <a:rPr lang="en-US" sz="4000" dirty="0">
                <a:effectLst>
                  <a:outerShdw blurRad="38100" dist="38100" dir="2700000" algn="tl">
                    <a:srgbClr val="000000">
                      <a:alpha val="43137"/>
                    </a:srgbClr>
                  </a:outerShdw>
                </a:effectLst>
              </a:rPr>
              <a:t>  a student.</a:t>
            </a:r>
            <a:endParaRPr lang="en-US" sz="4000" dirty="0">
              <a:solidFill>
                <a:srgbClr val="FF0000"/>
              </a:solidFill>
              <a:effectLst>
                <a:outerShdw blurRad="38100" dist="38100" dir="2700000" algn="tl">
                  <a:srgbClr val="000000">
                    <a:alpha val="43137"/>
                  </a:srgbClr>
                </a:outerShdw>
              </a:effectLst>
            </a:endParaRPr>
          </a:p>
        </p:txBody>
      </p:sp>
      <p:sp>
        <p:nvSpPr>
          <p:cNvPr id="19" name="مستطيل مستدير الزوايا 18"/>
          <p:cNvSpPr/>
          <p:nvPr/>
        </p:nvSpPr>
        <p:spPr>
          <a:xfrm>
            <a:off x="252480" y="2743200"/>
            <a:ext cx="8686800" cy="14478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effectLst>
                  <a:outerShdw blurRad="38100" dist="38100" dir="2700000" algn="tl">
                    <a:srgbClr val="000000">
                      <a:alpha val="43137"/>
                    </a:srgbClr>
                  </a:outerShdw>
                </a:effectLst>
              </a:rPr>
              <a:t>To get this job, you should </a:t>
            </a:r>
            <a:r>
              <a:rPr lang="en-US" sz="4000" dirty="0">
                <a:solidFill>
                  <a:srgbClr val="FF0000"/>
                </a:solidFill>
                <a:effectLst>
                  <a:outerShdw blurRad="38100" dist="38100" dir="2700000" algn="tl">
                    <a:srgbClr val="000000">
                      <a:alpha val="43137"/>
                    </a:srgbClr>
                  </a:outerShdw>
                </a:effectLst>
              </a:rPr>
              <a:t>either</a:t>
            </a:r>
            <a:r>
              <a:rPr lang="en-US" sz="4000" dirty="0">
                <a:effectLst>
                  <a:outerShdw blurRad="38100" dist="38100" dir="2700000" algn="tl">
                    <a:srgbClr val="000000">
                      <a:alpha val="43137"/>
                    </a:srgbClr>
                  </a:outerShdw>
                </a:effectLst>
              </a:rPr>
              <a:t> ………. </a:t>
            </a:r>
            <a:r>
              <a:rPr lang="en-US" sz="4000" dirty="0">
                <a:solidFill>
                  <a:srgbClr val="FF0000"/>
                </a:solidFill>
                <a:effectLst>
                  <a:outerShdw blurRad="38100" dist="38100" dir="2700000" algn="tl">
                    <a:srgbClr val="000000">
                      <a:alpha val="43137"/>
                    </a:srgbClr>
                  </a:outerShdw>
                </a:effectLst>
              </a:rPr>
              <a:t>or</a:t>
            </a:r>
            <a:r>
              <a:rPr lang="en-US" sz="4000" dirty="0">
                <a:effectLst>
                  <a:outerShdw blurRad="38100" dist="38100" dir="2700000" algn="tl">
                    <a:srgbClr val="000000">
                      <a:alpha val="43137"/>
                    </a:srgbClr>
                  </a:outerShdw>
                </a:effectLst>
              </a:rPr>
              <a:t> …………English well.</a:t>
            </a:r>
            <a:endParaRPr lang="en-US" sz="4000" dirty="0">
              <a:solidFill>
                <a:srgbClr val="FF0000"/>
              </a:solidFill>
              <a:effectLst>
                <a:outerShdw blurRad="38100" dist="38100" dir="2700000" algn="tl">
                  <a:srgbClr val="000000">
                    <a:alpha val="43137"/>
                  </a:srgbClr>
                </a:outerShdw>
              </a:effectLst>
            </a:endParaRPr>
          </a:p>
        </p:txBody>
      </p:sp>
      <p:sp>
        <p:nvSpPr>
          <p:cNvPr id="21" name="مستطيل مستدير الزوايا 20"/>
          <p:cNvSpPr/>
          <p:nvPr/>
        </p:nvSpPr>
        <p:spPr>
          <a:xfrm>
            <a:off x="7239000" y="2661312"/>
            <a:ext cx="1600200" cy="762000"/>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0000FF"/>
                </a:solidFill>
              </a:rPr>
              <a:t>speak</a:t>
            </a:r>
          </a:p>
        </p:txBody>
      </p:sp>
      <p:sp>
        <p:nvSpPr>
          <p:cNvPr id="22" name="مستطيل مستدير الزوايا 21"/>
          <p:cNvSpPr/>
          <p:nvPr/>
        </p:nvSpPr>
        <p:spPr>
          <a:xfrm>
            <a:off x="2895600" y="3276600"/>
            <a:ext cx="1600200" cy="762000"/>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0000FF"/>
                </a:solidFill>
              </a:rPr>
              <a:t>write</a:t>
            </a:r>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to="" calcmode="lin" valueType="num">
                                      <p:cBhvr>
                                        <p:cTn id="7" dur="1" fill="hold"/>
                                        <p:tgtEl>
                                          <p:spTgt spid="1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to="" calcmode="lin" valueType="num">
                                      <p:cBhvr>
                                        <p:cTn id="12" dur="1" fill="hold"/>
                                        <p:tgtEl>
                                          <p:spTgt spid="1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 to="" calcmode="lin" valueType="num">
                                      <p:cBhvr>
                                        <p:cTn id="17" dur="1" fill="hold"/>
                                        <p:tgtEl>
                                          <p:spTgt spid="21"/>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 to="" calcmode="lin" valueType="num">
                                      <p:cBhvr>
                                        <p:cTn id="22" dur="1" fill="hold"/>
                                        <p:tgtEl>
                                          <p:spTgt spid="2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1" grpId="0"/>
      <p:bldP spid="22"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121</a:t>
            </a:fld>
            <a:endParaRPr lang="en-US"/>
          </a:p>
        </p:txBody>
      </p:sp>
      <p:sp>
        <p:nvSpPr>
          <p:cNvPr id="6" name="مستطيل 5"/>
          <p:cNvSpPr/>
          <p:nvPr/>
        </p:nvSpPr>
        <p:spPr>
          <a:xfrm>
            <a:off x="0" y="0"/>
            <a:ext cx="5791200" cy="584775"/>
          </a:xfrm>
          <a:prstGeom prst="rect">
            <a:avLst/>
          </a:prstGeom>
        </p:spPr>
        <p:txBody>
          <a:bodyPr wrap="square">
            <a:spAutoFit/>
          </a:bodyPr>
          <a:lstStyle/>
          <a:p>
            <a:r>
              <a:rPr lang="en-US" sz="3200" b="1" dirty="0">
                <a:solidFill>
                  <a:srgbClr val="FFFF00"/>
                </a:solidFill>
                <a:effectLst>
                  <a:outerShdw blurRad="38100" dist="38100" dir="2700000" algn="tl">
                    <a:srgbClr val="000000">
                      <a:alpha val="43137"/>
                    </a:srgbClr>
                  </a:outerShdw>
                </a:effectLst>
              </a:rPr>
              <a:t>13. Coordinating Conjunctions</a:t>
            </a:r>
          </a:p>
        </p:txBody>
      </p:sp>
      <p:sp>
        <p:nvSpPr>
          <p:cNvPr id="13" name="مستطيل مستدير الزوايا 12"/>
          <p:cNvSpPr/>
          <p:nvPr/>
        </p:nvSpPr>
        <p:spPr>
          <a:xfrm>
            <a:off x="228600" y="609600"/>
            <a:ext cx="35052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FF00"/>
                </a:solidFill>
                <a:effectLst>
                  <a:outerShdw blurRad="38100" dist="38100" dir="2700000" algn="tl">
                    <a:srgbClr val="000000">
                      <a:alpha val="43137"/>
                    </a:srgbClr>
                  </a:outerShdw>
                </a:effectLst>
              </a:rPr>
              <a:t>neither ….nor…..</a:t>
            </a:r>
          </a:p>
        </p:txBody>
      </p:sp>
      <p:sp>
        <p:nvSpPr>
          <p:cNvPr id="15" name="مستطيل مستدير الزوايا 14"/>
          <p:cNvSpPr/>
          <p:nvPr/>
        </p:nvSpPr>
        <p:spPr>
          <a:xfrm>
            <a:off x="152400" y="1524000"/>
            <a:ext cx="86868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FF0000"/>
                </a:solidFill>
                <a:effectLst>
                  <a:outerShdw blurRad="38100" dist="38100" dir="2700000" algn="tl">
                    <a:srgbClr val="000000">
                      <a:alpha val="43137"/>
                    </a:srgbClr>
                  </a:outerShdw>
                </a:effectLst>
              </a:rPr>
              <a:t>Neither</a:t>
            </a:r>
            <a:r>
              <a:rPr lang="en-US" sz="4000" dirty="0">
                <a:effectLst>
                  <a:outerShdw blurRad="38100" dist="38100" dir="2700000" algn="tl">
                    <a:srgbClr val="000000">
                      <a:alpha val="43137"/>
                    </a:srgbClr>
                  </a:outerShdw>
                </a:effectLst>
              </a:rPr>
              <a:t> </a:t>
            </a:r>
            <a:r>
              <a:rPr lang="en-US" sz="4000" dirty="0">
                <a:solidFill>
                  <a:srgbClr val="0000FF"/>
                </a:solidFill>
                <a:effectLst>
                  <a:outerShdw blurRad="38100" dist="38100" dir="2700000" algn="tl">
                    <a:srgbClr val="000000">
                      <a:alpha val="43137"/>
                    </a:srgbClr>
                  </a:outerShdw>
                </a:effectLst>
              </a:rPr>
              <a:t>Mona</a:t>
            </a:r>
            <a:r>
              <a:rPr lang="en-US" sz="4000" dirty="0">
                <a:effectLst>
                  <a:outerShdw blurRad="38100" dist="38100" dir="2700000" algn="tl">
                    <a:srgbClr val="000000">
                      <a:alpha val="43137"/>
                    </a:srgbClr>
                  </a:outerShdw>
                </a:effectLst>
              </a:rPr>
              <a:t> </a:t>
            </a:r>
            <a:r>
              <a:rPr lang="en-US" sz="4000" dirty="0">
                <a:solidFill>
                  <a:srgbClr val="FF0000"/>
                </a:solidFill>
                <a:effectLst>
                  <a:outerShdw blurRad="38100" dist="38100" dir="2700000" algn="tl">
                    <a:srgbClr val="000000">
                      <a:alpha val="43137"/>
                    </a:srgbClr>
                  </a:outerShdw>
                </a:effectLst>
              </a:rPr>
              <a:t>nor</a:t>
            </a:r>
            <a:r>
              <a:rPr lang="en-US" sz="4000" dirty="0">
                <a:effectLst>
                  <a:outerShdw blurRad="38100" dist="38100" dir="2700000" algn="tl">
                    <a:srgbClr val="000000">
                      <a:alpha val="43137"/>
                    </a:srgbClr>
                  </a:outerShdw>
                </a:effectLst>
              </a:rPr>
              <a:t> </a:t>
            </a:r>
            <a:r>
              <a:rPr lang="en-US" sz="4000" dirty="0" err="1">
                <a:solidFill>
                  <a:srgbClr val="0000FF"/>
                </a:solidFill>
                <a:effectLst>
                  <a:outerShdw blurRad="38100" dist="38100" dir="2700000" algn="tl">
                    <a:srgbClr val="000000">
                      <a:alpha val="43137"/>
                    </a:srgbClr>
                  </a:outerShdw>
                </a:effectLst>
              </a:rPr>
              <a:t>Fatma</a:t>
            </a:r>
            <a:r>
              <a:rPr lang="en-US" sz="4000" dirty="0">
                <a:effectLst>
                  <a:outerShdw blurRad="38100" dist="38100" dir="2700000" algn="tl">
                    <a:srgbClr val="000000">
                      <a:alpha val="43137"/>
                    </a:srgbClr>
                  </a:outerShdw>
                </a:effectLst>
              </a:rPr>
              <a:t> </a:t>
            </a:r>
            <a:r>
              <a:rPr lang="en-US" sz="4000" dirty="0">
                <a:solidFill>
                  <a:srgbClr val="FF33CC"/>
                </a:solidFill>
                <a:effectLst>
                  <a:outerShdw blurRad="38100" dist="38100" dir="2700000" algn="tl">
                    <a:srgbClr val="000000">
                      <a:alpha val="43137"/>
                    </a:srgbClr>
                  </a:outerShdw>
                </a:effectLst>
              </a:rPr>
              <a:t>is</a:t>
            </a:r>
            <a:r>
              <a:rPr lang="en-US" sz="4000" dirty="0">
                <a:effectLst>
                  <a:outerShdw blurRad="38100" dist="38100" dir="2700000" algn="tl">
                    <a:srgbClr val="000000">
                      <a:alpha val="43137"/>
                    </a:srgbClr>
                  </a:outerShdw>
                </a:effectLst>
              </a:rPr>
              <a:t>  a student.</a:t>
            </a:r>
            <a:endParaRPr lang="en-US" sz="4000" dirty="0">
              <a:solidFill>
                <a:srgbClr val="FF0000"/>
              </a:solidFill>
              <a:effectLst>
                <a:outerShdw blurRad="38100" dist="38100" dir="2700000" algn="tl">
                  <a:srgbClr val="000000">
                    <a:alpha val="43137"/>
                  </a:srgbClr>
                </a:outerShdw>
              </a:effectLst>
            </a:endParaRPr>
          </a:p>
        </p:txBody>
      </p:sp>
      <p:sp>
        <p:nvSpPr>
          <p:cNvPr id="19" name="مستطيل مستدير الزوايا 18"/>
          <p:cNvSpPr/>
          <p:nvPr/>
        </p:nvSpPr>
        <p:spPr>
          <a:xfrm>
            <a:off x="252480" y="2743200"/>
            <a:ext cx="8686800" cy="14478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effectLst>
                  <a:outerShdw blurRad="38100" dist="38100" dir="2700000" algn="tl">
                    <a:srgbClr val="000000">
                      <a:alpha val="43137"/>
                    </a:srgbClr>
                  </a:outerShdw>
                </a:effectLst>
              </a:rPr>
              <a:t>To get this job, you should </a:t>
            </a:r>
            <a:r>
              <a:rPr lang="en-US" sz="4000" dirty="0">
                <a:solidFill>
                  <a:srgbClr val="FF0000"/>
                </a:solidFill>
                <a:effectLst>
                  <a:outerShdw blurRad="38100" dist="38100" dir="2700000" algn="tl">
                    <a:srgbClr val="000000">
                      <a:alpha val="43137"/>
                    </a:srgbClr>
                  </a:outerShdw>
                </a:effectLst>
              </a:rPr>
              <a:t>neither</a:t>
            </a:r>
            <a:r>
              <a:rPr lang="en-US" sz="4000" dirty="0">
                <a:effectLst>
                  <a:outerShdw blurRad="38100" dist="38100" dir="2700000" algn="tl">
                    <a:srgbClr val="000000">
                      <a:alpha val="43137"/>
                    </a:srgbClr>
                  </a:outerShdw>
                </a:effectLst>
              </a:rPr>
              <a:t> ………. </a:t>
            </a:r>
            <a:r>
              <a:rPr lang="en-US" sz="4000" dirty="0">
                <a:solidFill>
                  <a:srgbClr val="FF0000"/>
                </a:solidFill>
                <a:effectLst>
                  <a:outerShdw blurRad="38100" dist="38100" dir="2700000" algn="tl">
                    <a:srgbClr val="000000">
                      <a:alpha val="43137"/>
                    </a:srgbClr>
                  </a:outerShdw>
                </a:effectLst>
              </a:rPr>
              <a:t>nor</a:t>
            </a:r>
            <a:r>
              <a:rPr lang="en-US" sz="4000" dirty="0">
                <a:effectLst>
                  <a:outerShdw blurRad="38100" dist="38100" dir="2700000" algn="tl">
                    <a:srgbClr val="000000">
                      <a:alpha val="43137"/>
                    </a:srgbClr>
                  </a:outerShdw>
                </a:effectLst>
              </a:rPr>
              <a:t> …………English badly.</a:t>
            </a:r>
            <a:endParaRPr lang="en-US" sz="4000" dirty="0">
              <a:solidFill>
                <a:srgbClr val="FF0000"/>
              </a:solidFill>
              <a:effectLst>
                <a:outerShdw blurRad="38100" dist="38100" dir="2700000" algn="tl">
                  <a:srgbClr val="000000">
                    <a:alpha val="43137"/>
                  </a:srgbClr>
                </a:outerShdw>
              </a:effectLst>
            </a:endParaRPr>
          </a:p>
        </p:txBody>
      </p:sp>
      <p:sp>
        <p:nvSpPr>
          <p:cNvPr id="21" name="مستطيل مستدير الزوايا 20"/>
          <p:cNvSpPr/>
          <p:nvPr/>
        </p:nvSpPr>
        <p:spPr>
          <a:xfrm>
            <a:off x="7239000" y="2661312"/>
            <a:ext cx="1600200" cy="762000"/>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0000FF"/>
                </a:solidFill>
              </a:rPr>
              <a:t>speak</a:t>
            </a:r>
          </a:p>
        </p:txBody>
      </p:sp>
      <p:sp>
        <p:nvSpPr>
          <p:cNvPr id="22" name="مستطيل مستدير الزوايا 21"/>
          <p:cNvSpPr/>
          <p:nvPr/>
        </p:nvSpPr>
        <p:spPr>
          <a:xfrm>
            <a:off x="2895600" y="3276600"/>
            <a:ext cx="1600200" cy="762000"/>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0000FF"/>
                </a:solidFill>
              </a:rPr>
              <a:t>write</a:t>
            </a:r>
          </a:p>
        </p:txBody>
      </p:sp>
      <p:sp>
        <p:nvSpPr>
          <p:cNvPr id="10" name="مستطيل مستدير الزوايا 9"/>
          <p:cNvSpPr/>
          <p:nvPr/>
        </p:nvSpPr>
        <p:spPr>
          <a:xfrm>
            <a:off x="228600" y="4800600"/>
            <a:ext cx="86868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effectLst>
                  <a:outerShdw blurRad="38100" dist="38100" dir="2700000" algn="tl">
                    <a:srgbClr val="000000">
                      <a:alpha val="43137"/>
                    </a:srgbClr>
                  </a:outerShdw>
                </a:effectLst>
              </a:rPr>
              <a:t>She drives </a:t>
            </a:r>
            <a:r>
              <a:rPr lang="en-US" sz="4000" dirty="0">
                <a:solidFill>
                  <a:srgbClr val="FF0000"/>
                </a:solidFill>
                <a:effectLst>
                  <a:outerShdw blurRad="38100" dist="38100" dir="2700000" algn="tl">
                    <a:srgbClr val="000000">
                      <a:alpha val="43137"/>
                    </a:srgbClr>
                  </a:outerShdw>
                </a:effectLst>
              </a:rPr>
              <a:t>neither</a:t>
            </a:r>
            <a:r>
              <a:rPr lang="en-US" sz="4000" dirty="0">
                <a:effectLst>
                  <a:outerShdw blurRad="38100" dist="38100" dir="2700000" algn="tl">
                    <a:srgbClr val="000000">
                      <a:alpha val="43137"/>
                    </a:srgbClr>
                  </a:outerShdw>
                </a:effectLst>
              </a:rPr>
              <a:t> …………..…</a:t>
            </a:r>
            <a:r>
              <a:rPr lang="en-US" sz="4000" dirty="0">
                <a:solidFill>
                  <a:srgbClr val="FF0000"/>
                </a:solidFill>
                <a:effectLst>
                  <a:outerShdw blurRad="38100" dist="38100" dir="2700000" algn="tl">
                    <a:srgbClr val="000000">
                      <a:alpha val="43137"/>
                    </a:srgbClr>
                  </a:outerShdw>
                </a:effectLst>
              </a:rPr>
              <a:t>nor</a:t>
            </a:r>
            <a:r>
              <a:rPr lang="en-US" sz="4000" dirty="0">
                <a:effectLst>
                  <a:outerShdw blurRad="38100" dist="38100" dir="2700000" algn="tl">
                    <a:srgbClr val="000000">
                      <a:alpha val="43137"/>
                    </a:srgbClr>
                  </a:outerShdw>
                </a:effectLst>
              </a:rPr>
              <a:t>…………...</a:t>
            </a:r>
            <a:endParaRPr lang="en-US" sz="4000" dirty="0">
              <a:solidFill>
                <a:srgbClr val="FF0000"/>
              </a:solidFill>
              <a:effectLst>
                <a:outerShdw blurRad="38100" dist="38100" dir="2700000" algn="tl">
                  <a:srgbClr val="000000">
                    <a:alpha val="43137"/>
                  </a:srgbClr>
                </a:outerShdw>
              </a:effectLst>
            </a:endParaRPr>
          </a:p>
        </p:txBody>
      </p:sp>
      <p:sp>
        <p:nvSpPr>
          <p:cNvPr id="11" name="مستطيل مستدير الزوايا 10"/>
          <p:cNvSpPr/>
          <p:nvPr/>
        </p:nvSpPr>
        <p:spPr>
          <a:xfrm>
            <a:off x="4118216" y="4694832"/>
            <a:ext cx="2057400" cy="762000"/>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0000FF"/>
                </a:solidFill>
              </a:rPr>
              <a:t>carefully</a:t>
            </a:r>
          </a:p>
        </p:txBody>
      </p:sp>
      <p:sp>
        <p:nvSpPr>
          <p:cNvPr id="12" name="مستطيل مستدير الزوايا 11"/>
          <p:cNvSpPr/>
          <p:nvPr/>
        </p:nvSpPr>
        <p:spPr>
          <a:xfrm>
            <a:off x="6781800" y="4648200"/>
            <a:ext cx="2057400" cy="762000"/>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rgbClr val="0000FF"/>
                </a:solidFill>
              </a:rPr>
              <a:t>skillfully</a:t>
            </a:r>
          </a:p>
        </p:txBody>
      </p:sp>
      <p:sp>
        <p:nvSpPr>
          <p:cNvPr id="14" name="مستطيل مستدير الزوايا 13">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to="" calcmode="lin" valueType="num">
                                      <p:cBhvr>
                                        <p:cTn id="7" dur="1" fill="hold"/>
                                        <p:tgtEl>
                                          <p:spTgt spid="1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to="" calcmode="lin" valueType="num">
                                      <p:cBhvr>
                                        <p:cTn id="12" dur="1" fill="hold"/>
                                        <p:tgtEl>
                                          <p:spTgt spid="1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 to="" calcmode="lin" valueType="num">
                                      <p:cBhvr>
                                        <p:cTn id="17" dur="1" fill="hold"/>
                                        <p:tgtEl>
                                          <p:spTgt spid="21"/>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 to="" calcmode="lin" valueType="num">
                                      <p:cBhvr>
                                        <p:cTn id="22" dur="1" fill="hold"/>
                                        <p:tgtEl>
                                          <p:spTgt spid="22"/>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to="" calcmode="lin" valueType="num">
                                      <p:cBhvr>
                                        <p:cTn id="27" dur="1" fill="hold"/>
                                        <p:tgtEl>
                                          <p:spTgt spid="10"/>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to="" calcmode="lin" valueType="num">
                                      <p:cBhvr>
                                        <p:cTn id="32" dur="1" fill="hold"/>
                                        <p:tgtEl>
                                          <p:spTgt spid="11"/>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to="" calcmode="lin" valueType="num">
                                      <p:cBhvr>
                                        <p:cTn id="37" dur="1" fill="hold"/>
                                        <p:tgtEl>
                                          <p:spTgt spid="1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1" grpId="0"/>
      <p:bldP spid="22" grpId="0"/>
      <p:bldP spid="10" grpId="0" animBg="1"/>
      <p:bldP spid="11" grpId="0"/>
      <p:bldP spid="12"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122</a:t>
            </a:fld>
            <a:endParaRPr lang="en-US"/>
          </a:p>
        </p:txBody>
      </p:sp>
      <p:sp>
        <p:nvSpPr>
          <p:cNvPr id="6" name="مستطيل 5"/>
          <p:cNvSpPr/>
          <p:nvPr/>
        </p:nvSpPr>
        <p:spPr>
          <a:xfrm>
            <a:off x="0" y="0"/>
            <a:ext cx="5791200" cy="584775"/>
          </a:xfrm>
          <a:prstGeom prst="rect">
            <a:avLst/>
          </a:prstGeom>
        </p:spPr>
        <p:txBody>
          <a:bodyPr wrap="square">
            <a:spAutoFit/>
          </a:bodyPr>
          <a:lstStyle/>
          <a:p>
            <a:r>
              <a:rPr lang="en-US" sz="3200" b="1" dirty="0">
                <a:solidFill>
                  <a:srgbClr val="FFFF00"/>
                </a:solidFill>
                <a:effectLst>
                  <a:outerShdw blurRad="38100" dist="38100" dir="2700000" algn="tl">
                    <a:srgbClr val="000000">
                      <a:alpha val="43137"/>
                    </a:srgbClr>
                  </a:outerShdw>
                </a:effectLst>
              </a:rPr>
              <a:t>13. Coordinating Conjunctions</a:t>
            </a:r>
          </a:p>
        </p:txBody>
      </p:sp>
      <p:sp>
        <p:nvSpPr>
          <p:cNvPr id="13" name="مستطيل مستدير الزوايا 12"/>
          <p:cNvSpPr/>
          <p:nvPr/>
        </p:nvSpPr>
        <p:spPr>
          <a:xfrm>
            <a:off x="228600" y="609600"/>
            <a:ext cx="62484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FF00"/>
                </a:solidFill>
                <a:effectLst>
                  <a:outerShdw blurRad="38100" dist="38100" dir="2700000" algn="tl">
                    <a:srgbClr val="000000">
                      <a:alpha val="43137"/>
                    </a:srgbClr>
                  </a:outerShdw>
                </a:effectLst>
              </a:rPr>
              <a:t>not only ….but…..also</a:t>
            </a:r>
          </a:p>
        </p:txBody>
      </p:sp>
      <p:sp>
        <p:nvSpPr>
          <p:cNvPr id="15" name="مستطيل مستدير الزوايا 14"/>
          <p:cNvSpPr/>
          <p:nvPr/>
        </p:nvSpPr>
        <p:spPr>
          <a:xfrm>
            <a:off x="152400" y="1524000"/>
            <a:ext cx="8686800" cy="7620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solidFill>
                  <a:schemeClr val="tx1"/>
                </a:solidFill>
                <a:effectLst>
                  <a:outerShdw blurRad="38100" dist="38100" dir="2700000" algn="tl">
                    <a:srgbClr val="000000">
                      <a:alpha val="43137"/>
                    </a:srgbClr>
                  </a:outerShdw>
                </a:effectLst>
              </a:rPr>
              <a:t>Fatma</a:t>
            </a:r>
            <a:r>
              <a:rPr lang="en-US" sz="4000" dirty="0">
                <a:solidFill>
                  <a:schemeClr val="tx1"/>
                </a:solidFill>
                <a:effectLst>
                  <a:outerShdw blurRad="38100" dist="38100" dir="2700000" algn="tl">
                    <a:srgbClr val="000000">
                      <a:alpha val="43137"/>
                    </a:srgbClr>
                  </a:outerShdw>
                </a:effectLst>
              </a:rPr>
              <a:t> is  </a:t>
            </a:r>
            <a:r>
              <a:rPr lang="en-US" sz="4000" dirty="0">
                <a:effectLst>
                  <a:outerShdw blurRad="38100" dist="38100" dir="2700000" algn="tl">
                    <a:srgbClr val="000000">
                      <a:alpha val="43137"/>
                    </a:srgbClr>
                  </a:outerShdw>
                </a:effectLst>
              </a:rPr>
              <a:t>active. She is clever.</a:t>
            </a:r>
            <a:endParaRPr lang="en-US" sz="4000" dirty="0">
              <a:solidFill>
                <a:srgbClr val="FF0000"/>
              </a:solidFill>
              <a:effectLst>
                <a:outerShdw blurRad="38100" dist="38100" dir="2700000" algn="tl">
                  <a:srgbClr val="000000">
                    <a:alpha val="43137"/>
                  </a:srgbClr>
                </a:outerShdw>
              </a:effectLst>
            </a:endParaRPr>
          </a:p>
        </p:txBody>
      </p:sp>
      <p:sp>
        <p:nvSpPr>
          <p:cNvPr id="14" name="مستطيل مستدير الزوايا 13"/>
          <p:cNvSpPr/>
          <p:nvPr/>
        </p:nvSpPr>
        <p:spPr>
          <a:xfrm>
            <a:off x="228600" y="2438400"/>
            <a:ext cx="8686800" cy="6096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err="1">
                <a:solidFill>
                  <a:schemeClr val="tx1"/>
                </a:solidFill>
                <a:effectLst>
                  <a:outerShdw blurRad="38100" dist="38100" dir="2700000" algn="tl">
                    <a:srgbClr val="000000">
                      <a:alpha val="43137"/>
                    </a:srgbClr>
                  </a:outerShdw>
                </a:effectLst>
              </a:rPr>
              <a:t>Fatma</a:t>
            </a:r>
            <a:r>
              <a:rPr lang="en-US" sz="3600" dirty="0">
                <a:solidFill>
                  <a:schemeClr val="tx1"/>
                </a:solidFill>
                <a:effectLst>
                  <a:outerShdw blurRad="38100" dist="38100" dir="2700000" algn="tl">
                    <a:srgbClr val="000000">
                      <a:alpha val="43137"/>
                    </a:srgbClr>
                  </a:outerShdw>
                </a:effectLst>
              </a:rPr>
              <a:t> is </a:t>
            </a:r>
            <a:r>
              <a:rPr lang="en-US" sz="3600" dirty="0">
                <a:solidFill>
                  <a:srgbClr val="FF0000"/>
                </a:solidFill>
                <a:effectLst>
                  <a:outerShdw blurRad="38100" dist="38100" dir="2700000" algn="tl">
                    <a:srgbClr val="000000">
                      <a:alpha val="43137"/>
                    </a:srgbClr>
                  </a:outerShdw>
                </a:effectLst>
              </a:rPr>
              <a:t>not only </a:t>
            </a:r>
            <a:r>
              <a:rPr lang="en-US" sz="3600" dirty="0">
                <a:effectLst>
                  <a:outerShdw blurRad="38100" dist="38100" dir="2700000" algn="tl">
                    <a:srgbClr val="000000">
                      <a:alpha val="43137"/>
                    </a:srgbClr>
                  </a:outerShdw>
                </a:effectLst>
              </a:rPr>
              <a:t>active </a:t>
            </a:r>
            <a:r>
              <a:rPr lang="en-US" sz="3600" dirty="0">
                <a:solidFill>
                  <a:srgbClr val="FF0000"/>
                </a:solidFill>
                <a:effectLst>
                  <a:outerShdw blurRad="38100" dist="38100" dir="2700000" algn="tl">
                    <a:srgbClr val="000000">
                      <a:alpha val="43137"/>
                    </a:srgbClr>
                  </a:outerShdw>
                </a:effectLst>
              </a:rPr>
              <a:t>but</a:t>
            </a:r>
            <a:r>
              <a:rPr lang="en-US" sz="3600" dirty="0">
                <a:effectLst>
                  <a:outerShdw blurRad="38100" dist="38100" dir="2700000" algn="tl">
                    <a:srgbClr val="000000">
                      <a:alpha val="43137"/>
                    </a:srgbClr>
                  </a:outerShdw>
                </a:effectLst>
              </a:rPr>
              <a:t> </a:t>
            </a:r>
            <a:r>
              <a:rPr lang="en-US" sz="3600" dirty="0">
                <a:solidFill>
                  <a:srgbClr val="FF0000"/>
                </a:solidFill>
                <a:effectLst>
                  <a:outerShdw blurRad="38100" dist="38100" dir="2700000" algn="tl">
                    <a:srgbClr val="000000">
                      <a:alpha val="43137"/>
                    </a:srgbClr>
                  </a:outerShdw>
                </a:effectLst>
              </a:rPr>
              <a:t>also</a:t>
            </a:r>
            <a:r>
              <a:rPr lang="en-US" sz="3600" dirty="0">
                <a:effectLst>
                  <a:outerShdw blurRad="38100" dist="38100" dir="2700000" algn="tl">
                    <a:srgbClr val="000000">
                      <a:alpha val="43137"/>
                    </a:srgbClr>
                  </a:outerShdw>
                </a:effectLst>
              </a:rPr>
              <a:t> she is clever.</a:t>
            </a:r>
            <a:endParaRPr lang="en-US" sz="3600" dirty="0">
              <a:solidFill>
                <a:srgbClr val="FF0000"/>
              </a:solidFill>
              <a:effectLst>
                <a:outerShdw blurRad="38100" dist="38100" dir="2700000" algn="tl">
                  <a:srgbClr val="000000">
                    <a:alpha val="43137"/>
                  </a:srgbClr>
                </a:outerShdw>
              </a:effectLst>
            </a:endParaRPr>
          </a:p>
        </p:txBody>
      </p:sp>
      <p:sp>
        <p:nvSpPr>
          <p:cNvPr id="16" name="مستطيل مستدير الزوايا 15"/>
          <p:cNvSpPr/>
          <p:nvPr/>
        </p:nvSpPr>
        <p:spPr>
          <a:xfrm>
            <a:off x="228600" y="32766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err="1">
                <a:solidFill>
                  <a:schemeClr val="tx1"/>
                </a:solidFill>
                <a:effectLst>
                  <a:outerShdw blurRad="38100" dist="38100" dir="2700000" algn="tl">
                    <a:srgbClr val="000000">
                      <a:alpha val="43137"/>
                    </a:srgbClr>
                  </a:outerShdw>
                </a:effectLst>
              </a:rPr>
              <a:t>Fatma</a:t>
            </a:r>
            <a:r>
              <a:rPr lang="en-US" sz="3600" dirty="0">
                <a:solidFill>
                  <a:schemeClr val="tx1"/>
                </a:solidFill>
                <a:effectLst>
                  <a:outerShdw blurRad="38100" dist="38100" dir="2700000" algn="tl">
                    <a:srgbClr val="000000">
                      <a:alpha val="43137"/>
                    </a:srgbClr>
                  </a:outerShdw>
                </a:effectLst>
              </a:rPr>
              <a:t> is </a:t>
            </a:r>
            <a:r>
              <a:rPr lang="en-US" sz="3600" dirty="0">
                <a:solidFill>
                  <a:srgbClr val="FF0000"/>
                </a:solidFill>
                <a:effectLst>
                  <a:outerShdw blurRad="38100" dist="38100" dir="2700000" algn="tl">
                    <a:srgbClr val="000000">
                      <a:alpha val="43137"/>
                    </a:srgbClr>
                  </a:outerShdw>
                </a:effectLst>
              </a:rPr>
              <a:t>not only </a:t>
            </a:r>
            <a:r>
              <a:rPr lang="en-US" sz="3600" dirty="0">
                <a:effectLst>
                  <a:outerShdw blurRad="38100" dist="38100" dir="2700000" algn="tl">
                    <a:srgbClr val="000000">
                      <a:alpha val="43137"/>
                    </a:srgbClr>
                  </a:outerShdw>
                </a:effectLst>
              </a:rPr>
              <a:t>active </a:t>
            </a:r>
            <a:r>
              <a:rPr lang="en-US" sz="3600" dirty="0">
                <a:solidFill>
                  <a:srgbClr val="FF0000"/>
                </a:solidFill>
                <a:effectLst>
                  <a:outerShdw blurRad="38100" dist="38100" dir="2700000" algn="tl">
                    <a:srgbClr val="000000">
                      <a:alpha val="43137"/>
                    </a:srgbClr>
                  </a:outerShdw>
                </a:effectLst>
              </a:rPr>
              <a:t>but</a:t>
            </a:r>
            <a:r>
              <a:rPr lang="en-US" sz="3600" dirty="0">
                <a:effectLst>
                  <a:outerShdw blurRad="38100" dist="38100" dir="2700000" algn="tl">
                    <a:srgbClr val="000000">
                      <a:alpha val="43137"/>
                    </a:srgbClr>
                  </a:outerShdw>
                </a:effectLst>
              </a:rPr>
              <a:t> she is </a:t>
            </a:r>
            <a:r>
              <a:rPr lang="en-US" sz="3600" dirty="0">
                <a:solidFill>
                  <a:srgbClr val="FF0000"/>
                </a:solidFill>
                <a:effectLst>
                  <a:outerShdw blurRad="38100" dist="38100" dir="2700000" algn="tl">
                    <a:srgbClr val="000000">
                      <a:alpha val="43137"/>
                    </a:srgbClr>
                  </a:outerShdw>
                </a:effectLst>
              </a:rPr>
              <a:t>also </a:t>
            </a:r>
            <a:r>
              <a:rPr lang="en-US" sz="3600" dirty="0">
                <a:effectLst>
                  <a:outerShdw blurRad="38100" dist="38100" dir="2700000" algn="tl">
                    <a:srgbClr val="000000">
                      <a:alpha val="43137"/>
                    </a:srgbClr>
                  </a:outerShdw>
                </a:effectLst>
              </a:rPr>
              <a:t>clever.</a:t>
            </a:r>
            <a:endParaRPr lang="en-US" sz="3600" dirty="0">
              <a:solidFill>
                <a:srgbClr val="FF0000"/>
              </a:solidFill>
              <a:effectLst>
                <a:outerShdw blurRad="38100" dist="38100" dir="2700000" algn="tl">
                  <a:srgbClr val="000000">
                    <a:alpha val="43137"/>
                  </a:srgbClr>
                </a:outerShdw>
              </a:effectLst>
            </a:endParaRPr>
          </a:p>
        </p:txBody>
      </p:sp>
      <p:sp>
        <p:nvSpPr>
          <p:cNvPr id="17" name="مستطيل مستدير الزوايا 16"/>
          <p:cNvSpPr/>
          <p:nvPr/>
        </p:nvSpPr>
        <p:spPr>
          <a:xfrm>
            <a:off x="228600" y="41148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err="1">
                <a:solidFill>
                  <a:schemeClr val="tx1"/>
                </a:solidFill>
                <a:effectLst>
                  <a:outerShdw blurRad="38100" dist="38100" dir="2700000" algn="tl">
                    <a:srgbClr val="000000">
                      <a:alpha val="43137"/>
                    </a:srgbClr>
                  </a:outerShdw>
                </a:effectLst>
              </a:rPr>
              <a:t>Fatma</a:t>
            </a:r>
            <a:r>
              <a:rPr lang="en-US" sz="3600" dirty="0">
                <a:solidFill>
                  <a:schemeClr val="tx1"/>
                </a:solidFill>
                <a:effectLst>
                  <a:outerShdw blurRad="38100" dist="38100" dir="2700000" algn="tl">
                    <a:srgbClr val="000000">
                      <a:alpha val="43137"/>
                    </a:srgbClr>
                  </a:outerShdw>
                </a:effectLst>
              </a:rPr>
              <a:t> is </a:t>
            </a:r>
            <a:r>
              <a:rPr lang="en-US" sz="3600" dirty="0">
                <a:solidFill>
                  <a:srgbClr val="FF0000"/>
                </a:solidFill>
                <a:effectLst>
                  <a:outerShdw blurRad="38100" dist="38100" dir="2700000" algn="tl">
                    <a:srgbClr val="000000">
                      <a:alpha val="43137"/>
                    </a:srgbClr>
                  </a:outerShdw>
                </a:effectLst>
              </a:rPr>
              <a:t>not only </a:t>
            </a:r>
            <a:r>
              <a:rPr lang="en-US" sz="3600" dirty="0">
                <a:effectLst>
                  <a:outerShdw blurRad="38100" dist="38100" dir="2700000" algn="tl">
                    <a:srgbClr val="000000">
                      <a:alpha val="43137"/>
                    </a:srgbClr>
                  </a:outerShdw>
                </a:effectLst>
              </a:rPr>
              <a:t>active </a:t>
            </a:r>
            <a:r>
              <a:rPr lang="en-US" sz="3600" dirty="0">
                <a:solidFill>
                  <a:srgbClr val="FF0000"/>
                </a:solidFill>
                <a:effectLst>
                  <a:outerShdw blurRad="38100" dist="38100" dir="2700000" algn="tl">
                    <a:srgbClr val="000000">
                      <a:alpha val="43137"/>
                    </a:srgbClr>
                  </a:outerShdw>
                </a:effectLst>
              </a:rPr>
              <a:t>but</a:t>
            </a:r>
            <a:r>
              <a:rPr lang="en-US" sz="3600" dirty="0">
                <a:effectLst>
                  <a:outerShdw blurRad="38100" dist="38100" dir="2700000" algn="tl">
                    <a:srgbClr val="000000">
                      <a:alpha val="43137"/>
                    </a:srgbClr>
                  </a:outerShdw>
                </a:effectLst>
              </a:rPr>
              <a:t> she is clever </a:t>
            </a:r>
            <a:r>
              <a:rPr lang="en-US" sz="3600" dirty="0">
                <a:solidFill>
                  <a:srgbClr val="FF0000"/>
                </a:solidFill>
                <a:effectLst>
                  <a:outerShdw blurRad="38100" dist="38100" dir="2700000" algn="tl">
                    <a:srgbClr val="000000">
                      <a:alpha val="43137"/>
                    </a:srgbClr>
                  </a:outerShdw>
                </a:effectLst>
              </a:rPr>
              <a:t>also</a:t>
            </a:r>
            <a:r>
              <a:rPr lang="en-US" sz="3600" dirty="0">
                <a:effectLst>
                  <a:outerShdw blurRad="38100" dist="38100" dir="2700000" algn="tl">
                    <a:srgbClr val="000000">
                      <a:alpha val="43137"/>
                    </a:srgbClr>
                  </a:outerShdw>
                </a:effectLst>
              </a:rPr>
              <a:t>.</a:t>
            </a:r>
            <a:endParaRPr lang="en-US" sz="3600" dirty="0">
              <a:solidFill>
                <a:srgbClr val="FF0000"/>
              </a:solidFill>
              <a:effectLst>
                <a:outerShdw blurRad="38100" dist="38100" dir="2700000" algn="tl">
                  <a:srgbClr val="000000">
                    <a:alpha val="43137"/>
                  </a:srgbClr>
                </a:outerShdw>
              </a:effectLst>
            </a:endParaRPr>
          </a:p>
        </p:txBody>
      </p:sp>
      <p:sp>
        <p:nvSpPr>
          <p:cNvPr id="23" name="مستطيل مستدير الزوايا 22"/>
          <p:cNvSpPr/>
          <p:nvPr/>
        </p:nvSpPr>
        <p:spPr>
          <a:xfrm>
            <a:off x="228600" y="4953000"/>
            <a:ext cx="87630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solidFill>
                  <a:srgbClr val="FF0000"/>
                </a:solidFill>
                <a:effectLst>
                  <a:outerShdw blurRad="38100" dist="38100" dir="2700000" algn="tl">
                    <a:srgbClr val="000000">
                      <a:alpha val="43137"/>
                    </a:srgbClr>
                  </a:outerShdw>
                </a:effectLst>
              </a:rPr>
              <a:t>Not only </a:t>
            </a:r>
            <a:r>
              <a:rPr lang="en-US" sz="3600" u="sng" dirty="0">
                <a:solidFill>
                  <a:srgbClr val="0000FF"/>
                </a:solidFill>
                <a:effectLst>
                  <a:outerShdw blurRad="38100" dist="38100" dir="2700000" algn="tl">
                    <a:srgbClr val="000000">
                      <a:alpha val="43137"/>
                    </a:srgbClr>
                  </a:outerShdw>
                </a:effectLst>
              </a:rPr>
              <a:t>is</a:t>
            </a:r>
            <a:r>
              <a:rPr lang="en-US" sz="3600" dirty="0">
                <a:solidFill>
                  <a:srgbClr val="FF0000"/>
                </a:solidFill>
                <a:effectLst>
                  <a:outerShdw blurRad="38100" dist="38100" dir="2700000" algn="tl">
                    <a:srgbClr val="000000">
                      <a:alpha val="43137"/>
                    </a:srgbClr>
                  </a:outerShdw>
                </a:effectLst>
              </a:rPr>
              <a:t> </a:t>
            </a:r>
            <a:r>
              <a:rPr lang="en-US" sz="3600" dirty="0" err="1">
                <a:solidFill>
                  <a:schemeClr val="tx1"/>
                </a:solidFill>
                <a:effectLst>
                  <a:outerShdw blurRad="38100" dist="38100" dir="2700000" algn="tl">
                    <a:srgbClr val="000000">
                      <a:alpha val="43137"/>
                    </a:srgbClr>
                  </a:outerShdw>
                </a:effectLst>
              </a:rPr>
              <a:t>Fatma</a:t>
            </a:r>
            <a:r>
              <a:rPr lang="en-US" sz="3600" dirty="0">
                <a:solidFill>
                  <a:schemeClr val="tx1"/>
                </a:solidFill>
                <a:effectLst>
                  <a:outerShdw blurRad="38100" dist="38100" dir="2700000" algn="tl">
                    <a:srgbClr val="000000">
                      <a:alpha val="43137"/>
                    </a:srgbClr>
                  </a:outerShdw>
                </a:effectLst>
              </a:rPr>
              <a:t> </a:t>
            </a:r>
            <a:r>
              <a:rPr lang="en-US" sz="3600" dirty="0">
                <a:effectLst>
                  <a:outerShdw blurRad="38100" dist="38100" dir="2700000" algn="tl">
                    <a:srgbClr val="000000">
                      <a:alpha val="43137"/>
                    </a:srgbClr>
                  </a:outerShdw>
                </a:effectLst>
              </a:rPr>
              <a:t>active </a:t>
            </a:r>
            <a:r>
              <a:rPr lang="en-US" sz="3600" dirty="0">
                <a:solidFill>
                  <a:srgbClr val="FF0000"/>
                </a:solidFill>
                <a:effectLst>
                  <a:outerShdw blurRad="38100" dist="38100" dir="2700000" algn="tl">
                    <a:srgbClr val="000000">
                      <a:alpha val="43137"/>
                    </a:srgbClr>
                  </a:outerShdw>
                </a:effectLst>
              </a:rPr>
              <a:t>but</a:t>
            </a:r>
            <a:r>
              <a:rPr lang="en-US" sz="3600" dirty="0">
                <a:effectLst>
                  <a:outerShdw blurRad="38100" dist="38100" dir="2700000" algn="tl">
                    <a:srgbClr val="000000">
                      <a:alpha val="43137"/>
                    </a:srgbClr>
                  </a:outerShdw>
                </a:effectLst>
              </a:rPr>
              <a:t> she is clever </a:t>
            </a:r>
            <a:r>
              <a:rPr lang="en-US" sz="3600" dirty="0">
                <a:solidFill>
                  <a:srgbClr val="FF0000"/>
                </a:solidFill>
                <a:effectLst>
                  <a:outerShdw blurRad="38100" dist="38100" dir="2700000" algn="tl">
                    <a:srgbClr val="000000">
                      <a:alpha val="43137"/>
                    </a:srgbClr>
                  </a:outerShdw>
                </a:effectLst>
              </a:rPr>
              <a:t>also</a:t>
            </a:r>
            <a:r>
              <a:rPr lang="en-US" sz="3600" dirty="0">
                <a:effectLst>
                  <a:outerShdw blurRad="38100" dist="38100" dir="2700000" algn="tl">
                    <a:srgbClr val="000000">
                      <a:alpha val="43137"/>
                    </a:srgbClr>
                  </a:outerShdw>
                </a:effectLst>
              </a:rPr>
              <a:t>.</a:t>
            </a:r>
            <a:endParaRPr lang="en-US" sz="3600" dirty="0">
              <a:solidFill>
                <a:srgbClr val="FF0000"/>
              </a:solidFill>
              <a:effectLst>
                <a:outerShdw blurRad="38100" dist="38100" dir="2700000" algn="tl">
                  <a:srgbClr val="000000">
                    <a:alpha val="43137"/>
                  </a:srgbClr>
                </a:outerShdw>
              </a:effectLst>
            </a:endParaRPr>
          </a:p>
        </p:txBody>
      </p:sp>
      <p:sp>
        <p:nvSpPr>
          <p:cNvPr id="11" name="مستطيل مستدير الزوايا 10">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to="" calcmode="lin" valueType="num">
                                      <p:cBhvr>
                                        <p:cTn id="7" dur="1" fill="hold"/>
                                        <p:tgtEl>
                                          <p:spTgt spid="1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to="" calcmode="lin" valueType="num">
                                      <p:cBhvr>
                                        <p:cTn id="12" dur="1" fill="hold"/>
                                        <p:tgtEl>
                                          <p:spTgt spid="1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to="" calcmode="lin" valueType="num">
                                      <p:cBhvr>
                                        <p:cTn id="17" dur="1" fill="hold"/>
                                        <p:tgtEl>
                                          <p:spTgt spid="16"/>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 to="" calcmode="lin" valueType="num">
                                      <p:cBhvr>
                                        <p:cTn id="22" dur="1" fill="hold"/>
                                        <p:tgtEl>
                                          <p:spTgt spid="17"/>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 to="" calcmode="lin" valueType="num">
                                      <p:cBhvr>
                                        <p:cTn id="27" dur="1" fill="hold"/>
                                        <p:tgtEl>
                                          <p:spTgt spid="2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6" grpId="0" animBg="1"/>
      <p:bldP spid="17" grpId="0" animBg="1"/>
      <p:bldP spid="23"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123</a:t>
            </a:fld>
            <a:endParaRPr lang="en-US"/>
          </a:p>
        </p:txBody>
      </p:sp>
      <p:sp>
        <p:nvSpPr>
          <p:cNvPr id="5" name="مستطيل 4"/>
          <p:cNvSpPr/>
          <p:nvPr/>
        </p:nvSpPr>
        <p:spPr>
          <a:xfrm>
            <a:off x="457200" y="2819400"/>
            <a:ext cx="7848600" cy="1323439"/>
          </a:xfrm>
          <a:prstGeom prst="rect">
            <a:avLst/>
          </a:prstGeom>
        </p:spPr>
        <p:txBody>
          <a:bodyPr wrap="square">
            <a:spAutoFit/>
          </a:bodyPr>
          <a:lstStyle/>
          <a:p>
            <a:r>
              <a:rPr lang="en-US" sz="4000" dirty="0"/>
              <a:t>"'when' in 'I will come when I can' is a subordinating conjunction"</a:t>
            </a:r>
          </a:p>
        </p:txBody>
      </p:sp>
      <p:sp>
        <p:nvSpPr>
          <p:cNvPr id="6" name="مستطيل 5"/>
          <p:cNvSpPr/>
          <p:nvPr/>
        </p:nvSpPr>
        <p:spPr>
          <a:xfrm>
            <a:off x="533400" y="990600"/>
            <a:ext cx="8229600" cy="1323439"/>
          </a:xfrm>
          <a:prstGeom prst="rect">
            <a:avLst/>
          </a:prstGeom>
        </p:spPr>
        <p:txBody>
          <a:bodyPr wrap="square">
            <a:spAutoFit/>
          </a:bodyPr>
          <a:lstStyle/>
          <a:p>
            <a:r>
              <a:rPr lang="en-US" sz="4000" dirty="0"/>
              <a:t>Serving to connect a subordinate clause to a main clause</a:t>
            </a:r>
          </a:p>
        </p:txBody>
      </p:sp>
      <p:sp>
        <p:nvSpPr>
          <p:cNvPr id="7" name="مربع نص 6"/>
          <p:cNvSpPr txBox="1"/>
          <p:nvPr/>
        </p:nvSpPr>
        <p:spPr>
          <a:xfrm>
            <a:off x="0" y="0"/>
            <a:ext cx="6248400" cy="646331"/>
          </a:xfrm>
          <a:prstGeom prst="rect">
            <a:avLst/>
          </a:prstGeom>
          <a:noFill/>
        </p:spPr>
        <p:txBody>
          <a:bodyPr wrap="square" rtlCol="0">
            <a:spAutoFit/>
          </a:bodyPr>
          <a:lstStyle/>
          <a:p>
            <a:r>
              <a:rPr lang="en-US" sz="3600" b="1" dirty="0">
                <a:solidFill>
                  <a:srgbClr val="0000FF"/>
                </a:solidFill>
              </a:rPr>
              <a:t>14. Subordinating conjunctions</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124</a:t>
            </a:fld>
            <a:endParaRPr lang="en-US"/>
          </a:p>
        </p:txBody>
      </p:sp>
      <p:sp>
        <p:nvSpPr>
          <p:cNvPr id="7" name="مربع نص 6"/>
          <p:cNvSpPr txBox="1"/>
          <p:nvPr/>
        </p:nvSpPr>
        <p:spPr>
          <a:xfrm>
            <a:off x="0" y="0"/>
            <a:ext cx="6248400" cy="646331"/>
          </a:xfrm>
          <a:prstGeom prst="rect">
            <a:avLst/>
          </a:prstGeom>
          <a:noFill/>
        </p:spPr>
        <p:txBody>
          <a:bodyPr wrap="square" rtlCol="0">
            <a:spAutoFit/>
          </a:bodyPr>
          <a:lstStyle/>
          <a:p>
            <a:r>
              <a:rPr lang="en-US" sz="3600" b="1" dirty="0">
                <a:solidFill>
                  <a:srgbClr val="0000FF"/>
                </a:solidFill>
              </a:rPr>
              <a:t>14. Subordinating conjunctions</a:t>
            </a:r>
          </a:p>
        </p:txBody>
      </p:sp>
      <p:sp>
        <p:nvSpPr>
          <p:cNvPr id="8" name="مستطيل مستدير الزوايا 7"/>
          <p:cNvSpPr/>
          <p:nvPr/>
        </p:nvSpPr>
        <p:spPr>
          <a:xfrm>
            <a:off x="152400" y="666464"/>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solidFill>
                  <a:schemeClr val="tx1"/>
                </a:solidFill>
                <a:effectLst>
                  <a:outerShdw blurRad="38100" dist="38100" dir="2700000" algn="tl">
                    <a:srgbClr val="000000">
                      <a:alpha val="43137"/>
                    </a:srgbClr>
                  </a:outerShdw>
                </a:effectLst>
              </a:rPr>
              <a:t>Fatma</a:t>
            </a:r>
            <a:r>
              <a:rPr lang="en-US" sz="4000" dirty="0">
                <a:solidFill>
                  <a:schemeClr val="tx1"/>
                </a:solidFill>
                <a:effectLst>
                  <a:outerShdw blurRad="38100" dist="38100" dir="2700000" algn="tl">
                    <a:srgbClr val="000000">
                      <a:alpha val="43137"/>
                    </a:srgbClr>
                  </a:outerShdw>
                </a:effectLst>
              </a:rPr>
              <a:t> is  </a:t>
            </a:r>
            <a:r>
              <a:rPr lang="en-US" sz="4000" dirty="0">
                <a:effectLst>
                  <a:outerShdw blurRad="38100" dist="38100" dir="2700000" algn="tl">
                    <a:srgbClr val="000000">
                      <a:alpha val="43137"/>
                    </a:srgbClr>
                  </a:outerShdw>
                </a:effectLst>
              </a:rPr>
              <a:t>present. She is ill.</a:t>
            </a:r>
            <a:endParaRPr lang="en-US" sz="4000" dirty="0">
              <a:solidFill>
                <a:srgbClr val="FF0000"/>
              </a:solidFill>
              <a:effectLst>
                <a:outerShdw blurRad="38100" dist="38100" dir="2700000" algn="tl">
                  <a:srgbClr val="000000">
                    <a:alpha val="43137"/>
                  </a:srgbClr>
                </a:outerShdw>
              </a:effectLst>
            </a:endParaRPr>
          </a:p>
        </p:txBody>
      </p:sp>
      <p:sp>
        <p:nvSpPr>
          <p:cNvPr id="6" name="مستطيل مستدير الزوايا 5"/>
          <p:cNvSpPr/>
          <p:nvPr/>
        </p:nvSpPr>
        <p:spPr>
          <a:xfrm>
            <a:off x="228600" y="18288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solidFill>
                  <a:schemeClr val="tx1"/>
                </a:solidFill>
                <a:effectLst>
                  <a:outerShdw blurRad="38100" dist="38100" dir="2700000" algn="tl">
                    <a:srgbClr val="000000">
                      <a:alpha val="43137"/>
                    </a:srgbClr>
                  </a:outerShdw>
                </a:effectLst>
              </a:rPr>
              <a:t>Fatma</a:t>
            </a:r>
            <a:r>
              <a:rPr lang="en-US" sz="4000" dirty="0">
                <a:solidFill>
                  <a:schemeClr val="tx1"/>
                </a:solidFill>
                <a:effectLst>
                  <a:outerShdw blurRad="38100" dist="38100" dir="2700000" algn="tl">
                    <a:srgbClr val="000000">
                      <a:alpha val="43137"/>
                    </a:srgbClr>
                  </a:outerShdw>
                </a:effectLst>
              </a:rPr>
              <a:t> is  </a:t>
            </a:r>
            <a:r>
              <a:rPr lang="en-US" sz="4000" dirty="0">
                <a:effectLst>
                  <a:outerShdw blurRad="38100" dist="38100" dir="2700000" algn="tl">
                    <a:srgbClr val="000000">
                      <a:alpha val="43137"/>
                    </a:srgbClr>
                  </a:outerShdw>
                </a:effectLst>
              </a:rPr>
              <a:t>present </a:t>
            </a:r>
            <a:r>
              <a:rPr lang="en-US" sz="4000" dirty="0">
                <a:solidFill>
                  <a:srgbClr val="FF0000"/>
                </a:solidFill>
                <a:effectLst>
                  <a:outerShdw blurRad="38100" dist="38100" dir="2700000" algn="tl">
                    <a:srgbClr val="000000">
                      <a:alpha val="43137"/>
                    </a:srgbClr>
                  </a:outerShdw>
                </a:effectLst>
              </a:rPr>
              <a:t>although</a:t>
            </a:r>
            <a:r>
              <a:rPr lang="en-US" sz="4000" dirty="0">
                <a:effectLst>
                  <a:outerShdw blurRad="38100" dist="38100" dir="2700000" algn="tl">
                    <a:srgbClr val="000000">
                      <a:alpha val="43137"/>
                    </a:srgbClr>
                  </a:outerShdw>
                </a:effectLst>
              </a:rPr>
              <a:t> She is ill.</a:t>
            </a:r>
            <a:endParaRPr lang="en-US" sz="4000" dirty="0">
              <a:solidFill>
                <a:srgbClr val="FF0000"/>
              </a:solidFill>
              <a:effectLst>
                <a:outerShdw blurRad="38100" dist="38100" dir="2700000" algn="tl">
                  <a:srgbClr val="000000">
                    <a:alpha val="43137"/>
                  </a:srgbClr>
                </a:outerShdw>
              </a:effectLst>
            </a:endParaRPr>
          </a:p>
        </p:txBody>
      </p:sp>
      <p:sp>
        <p:nvSpPr>
          <p:cNvPr id="9" name="مستطيل مستدير الزوايا 8"/>
          <p:cNvSpPr/>
          <p:nvPr/>
        </p:nvSpPr>
        <p:spPr>
          <a:xfrm>
            <a:off x="152400" y="35052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solidFill>
                  <a:schemeClr val="tx1"/>
                </a:solidFill>
                <a:effectLst>
                  <a:outerShdw blurRad="38100" dist="38100" dir="2700000" algn="tl">
                    <a:srgbClr val="000000">
                      <a:alpha val="43137"/>
                    </a:srgbClr>
                  </a:outerShdw>
                </a:effectLst>
              </a:rPr>
              <a:t>Fatma</a:t>
            </a:r>
            <a:r>
              <a:rPr lang="en-US" sz="4000" dirty="0">
                <a:solidFill>
                  <a:schemeClr val="tx1"/>
                </a:solidFill>
                <a:effectLst>
                  <a:outerShdw blurRad="38100" dist="38100" dir="2700000" algn="tl">
                    <a:srgbClr val="000000">
                      <a:alpha val="43137"/>
                    </a:srgbClr>
                  </a:outerShdw>
                </a:effectLst>
              </a:rPr>
              <a:t> is  </a:t>
            </a:r>
            <a:r>
              <a:rPr lang="en-US" sz="4000" dirty="0">
                <a:effectLst>
                  <a:outerShdw blurRad="38100" dist="38100" dir="2700000" algn="tl">
                    <a:srgbClr val="000000">
                      <a:alpha val="43137"/>
                    </a:srgbClr>
                  </a:outerShdw>
                </a:effectLst>
              </a:rPr>
              <a:t>present </a:t>
            </a:r>
            <a:r>
              <a:rPr lang="en-US" sz="4000" dirty="0">
                <a:solidFill>
                  <a:srgbClr val="FF0000"/>
                </a:solidFill>
                <a:effectLst>
                  <a:outerShdw blurRad="38100" dist="38100" dir="2700000" algn="tl">
                    <a:srgbClr val="000000">
                      <a:alpha val="43137"/>
                    </a:srgbClr>
                  </a:outerShdw>
                </a:effectLst>
              </a:rPr>
              <a:t>despite</a:t>
            </a:r>
            <a:r>
              <a:rPr lang="en-US" sz="4000" dirty="0">
                <a:effectLst>
                  <a:outerShdw blurRad="38100" dist="38100" dir="2700000" algn="tl">
                    <a:srgbClr val="000000">
                      <a:alpha val="43137"/>
                    </a:srgbClr>
                  </a:outerShdw>
                </a:effectLst>
              </a:rPr>
              <a:t> </a:t>
            </a:r>
            <a:r>
              <a:rPr lang="en-US" sz="4000" dirty="0">
                <a:solidFill>
                  <a:srgbClr val="0000FF"/>
                </a:solidFill>
                <a:effectLst>
                  <a:outerShdw blurRad="38100" dist="38100" dir="2700000" algn="tl">
                    <a:srgbClr val="000000">
                      <a:alpha val="43137"/>
                    </a:srgbClr>
                  </a:outerShdw>
                </a:effectLst>
              </a:rPr>
              <a:t>being</a:t>
            </a:r>
            <a:r>
              <a:rPr lang="en-US" sz="4000" dirty="0">
                <a:effectLst>
                  <a:outerShdw blurRad="38100" dist="38100" dir="2700000" algn="tl">
                    <a:srgbClr val="000000">
                      <a:alpha val="43137"/>
                    </a:srgbClr>
                  </a:outerShdw>
                </a:effectLst>
              </a:rPr>
              <a:t> ill.</a:t>
            </a:r>
            <a:endParaRPr lang="en-US" sz="4000" dirty="0">
              <a:solidFill>
                <a:srgbClr val="FF0000"/>
              </a:solidFill>
              <a:effectLst>
                <a:outerShdw blurRad="38100" dist="38100" dir="2700000" algn="tl">
                  <a:srgbClr val="000000">
                    <a:alpha val="43137"/>
                  </a:srgbClr>
                </a:outerShdw>
              </a:effectLst>
            </a:endParaRPr>
          </a:p>
        </p:txBody>
      </p:sp>
      <p:sp>
        <p:nvSpPr>
          <p:cNvPr id="10" name="مستطيل مستدير الزوايا 9"/>
          <p:cNvSpPr/>
          <p:nvPr/>
        </p:nvSpPr>
        <p:spPr>
          <a:xfrm>
            <a:off x="228600" y="44196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solidFill>
                  <a:schemeClr val="tx1"/>
                </a:solidFill>
                <a:effectLst>
                  <a:outerShdw blurRad="38100" dist="38100" dir="2700000" algn="tl">
                    <a:srgbClr val="000000">
                      <a:alpha val="43137"/>
                    </a:srgbClr>
                  </a:outerShdw>
                </a:effectLst>
              </a:rPr>
              <a:t>Fatma</a:t>
            </a:r>
            <a:r>
              <a:rPr lang="en-US" sz="4000" dirty="0">
                <a:solidFill>
                  <a:schemeClr val="tx1"/>
                </a:solidFill>
                <a:effectLst>
                  <a:outerShdw blurRad="38100" dist="38100" dir="2700000" algn="tl">
                    <a:srgbClr val="000000">
                      <a:alpha val="43137"/>
                    </a:srgbClr>
                  </a:outerShdw>
                </a:effectLst>
              </a:rPr>
              <a:t> is  </a:t>
            </a:r>
            <a:r>
              <a:rPr lang="en-US" sz="4000" dirty="0">
                <a:effectLst>
                  <a:outerShdw blurRad="38100" dist="38100" dir="2700000" algn="tl">
                    <a:srgbClr val="000000">
                      <a:alpha val="43137"/>
                    </a:srgbClr>
                  </a:outerShdw>
                </a:effectLst>
              </a:rPr>
              <a:t>present </a:t>
            </a:r>
            <a:r>
              <a:rPr lang="en-US" sz="4000" dirty="0">
                <a:solidFill>
                  <a:srgbClr val="FF0000"/>
                </a:solidFill>
                <a:effectLst>
                  <a:outerShdw blurRad="38100" dist="38100" dir="2700000" algn="tl">
                    <a:srgbClr val="000000">
                      <a:alpha val="43137"/>
                    </a:srgbClr>
                  </a:outerShdw>
                </a:effectLst>
              </a:rPr>
              <a:t>in spite of</a:t>
            </a:r>
            <a:r>
              <a:rPr lang="en-US" sz="4000" dirty="0">
                <a:effectLst>
                  <a:outerShdw blurRad="38100" dist="38100" dir="2700000" algn="tl">
                    <a:srgbClr val="000000">
                      <a:alpha val="43137"/>
                    </a:srgbClr>
                  </a:outerShdw>
                </a:effectLst>
              </a:rPr>
              <a:t> </a:t>
            </a:r>
            <a:r>
              <a:rPr lang="en-US" sz="4000" dirty="0">
                <a:solidFill>
                  <a:srgbClr val="0000FF"/>
                </a:solidFill>
                <a:effectLst>
                  <a:outerShdw blurRad="38100" dist="38100" dir="2700000" algn="tl">
                    <a:srgbClr val="000000">
                      <a:alpha val="43137"/>
                    </a:srgbClr>
                  </a:outerShdw>
                </a:effectLst>
              </a:rPr>
              <a:t>illness</a:t>
            </a:r>
            <a:r>
              <a:rPr lang="en-US" sz="4000" dirty="0">
                <a:effectLst>
                  <a:outerShdw blurRad="38100" dist="38100" dir="2700000" algn="tl">
                    <a:srgbClr val="000000">
                      <a:alpha val="43137"/>
                    </a:srgbClr>
                  </a:outerShdw>
                </a:effectLst>
              </a:rPr>
              <a:t>.</a:t>
            </a:r>
            <a:endParaRPr lang="en-US" sz="4000" dirty="0">
              <a:solidFill>
                <a:srgbClr val="FF0000"/>
              </a:solidFill>
              <a:effectLst>
                <a:outerShdw blurRad="38100" dist="38100" dir="2700000" algn="tl">
                  <a:srgbClr val="000000">
                    <a:alpha val="43137"/>
                  </a:srgbClr>
                </a:outerShdw>
              </a:effectLst>
            </a:endParaRPr>
          </a:p>
        </p:txBody>
      </p:sp>
      <p:sp>
        <p:nvSpPr>
          <p:cNvPr id="11" name="مستطيل مستدير الزوايا 10"/>
          <p:cNvSpPr/>
          <p:nvPr/>
        </p:nvSpPr>
        <p:spPr>
          <a:xfrm>
            <a:off x="152400" y="26670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solidFill>
                  <a:schemeClr val="tx1"/>
                </a:solidFill>
                <a:effectLst>
                  <a:outerShdw blurRad="38100" dist="38100" dir="2700000" algn="tl">
                    <a:srgbClr val="000000">
                      <a:alpha val="43137"/>
                    </a:srgbClr>
                  </a:outerShdw>
                </a:effectLst>
              </a:rPr>
              <a:t>Although = though = even though</a:t>
            </a:r>
            <a:r>
              <a:rPr lang="en-US" sz="4000" dirty="0">
                <a:effectLst>
                  <a:outerShdw blurRad="38100" dist="38100" dir="2700000" algn="tl">
                    <a:srgbClr val="000000">
                      <a:alpha val="43137"/>
                    </a:srgbClr>
                  </a:outerShdw>
                </a:effectLst>
              </a:rPr>
              <a:t>.</a:t>
            </a:r>
            <a:endParaRPr lang="en-US" sz="4000" dirty="0">
              <a:solidFill>
                <a:srgbClr val="FF0000"/>
              </a:solidFill>
              <a:effectLst>
                <a:outerShdw blurRad="38100" dist="38100" dir="2700000" algn="tl">
                  <a:srgbClr val="000000">
                    <a:alpha val="43137"/>
                  </a:srgbClr>
                </a:outerShdw>
              </a:effectLst>
            </a:endParaRPr>
          </a:p>
        </p:txBody>
      </p:sp>
      <p:sp>
        <p:nvSpPr>
          <p:cNvPr id="12" name="مستطيل مستدير الزوايا 11"/>
          <p:cNvSpPr/>
          <p:nvPr/>
        </p:nvSpPr>
        <p:spPr>
          <a:xfrm>
            <a:off x="228600" y="52578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solidFill>
                  <a:schemeClr val="tx1"/>
                </a:solidFill>
                <a:effectLst>
                  <a:outerShdw blurRad="38100" dist="38100" dir="2700000" algn="tl">
                    <a:srgbClr val="000000">
                      <a:alpha val="43137"/>
                    </a:srgbClr>
                  </a:outerShdw>
                </a:effectLst>
              </a:rPr>
              <a:t>Fatma</a:t>
            </a:r>
            <a:r>
              <a:rPr lang="en-US" sz="4000" dirty="0">
                <a:solidFill>
                  <a:schemeClr val="tx1"/>
                </a:solidFill>
                <a:effectLst>
                  <a:outerShdw blurRad="38100" dist="38100" dir="2700000" algn="tl">
                    <a:srgbClr val="000000">
                      <a:alpha val="43137"/>
                    </a:srgbClr>
                  </a:outerShdw>
                </a:effectLst>
              </a:rPr>
              <a:t> is ill</a:t>
            </a:r>
            <a:r>
              <a:rPr lang="en-US" sz="4000" dirty="0">
                <a:solidFill>
                  <a:srgbClr val="FF0000"/>
                </a:solidFill>
                <a:effectLst>
                  <a:outerShdw blurRad="38100" dist="38100" dir="2700000" algn="tl">
                    <a:srgbClr val="000000">
                      <a:alpha val="43137"/>
                    </a:srgbClr>
                  </a:outerShdw>
                </a:effectLst>
              </a:rPr>
              <a:t>, however, </a:t>
            </a:r>
            <a:r>
              <a:rPr lang="en-US" sz="4000" dirty="0">
                <a:solidFill>
                  <a:schemeClr val="tx1"/>
                </a:solidFill>
                <a:effectLst>
                  <a:outerShdw blurRad="38100" dist="38100" dir="2700000" algn="tl">
                    <a:srgbClr val="000000">
                      <a:alpha val="43137"/>
                    </a:srgbClr>
                  </a:outerShdw>
                </a:effectLst>
              </a:rPr>
              <a:t>she is </a:t>
            </a:r>
            <a:r>
              <a:rPr lang="en-US" sz="4000" dirty="0">
                <a:effectLst>
                  <a:outerShdw blurRad="38100" dist="38100" dir="2700000" algn="tl">
                    <a:srgbClr val="000000">
                      <a:alpha val="43137"/>
                    </a:srgbClr>
                  </a:outerShdw>
                </a:effectLst>
              </a:rPr>
              <a:t>present. </a:t>
            </a:r>
            <a:endParaRPr lang="en-US" sz="4000" dirty="0">
              <a:solidFill>
                <a:srgbClr val="FF0000"/>
              </a:solidFill>
              <a:effectLst>
                <a:outerShdw blurRad="38100" dist="38100" dir="2700000" algn="tl">
                  <a:srgbClr val="000000">
                    <a:alpha val="43137"/>
                  </a:srgbClr>
                </a:outerShdw>
              </a:effectLst>
            </a:endParaRPr>
          </a:p>
        </p:txBody>
      </p:sp>
      <p:sp>
        <p:nvSpPr>
          <p:cNvPr id="13" name="مستطيل مستدير الزوايا 12">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1" fill="hold"/>
                                        <p:tgtEl>
                                          <p:spTgt spid="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to="" calcmode="lin" valueType="num">
                                      <p:cBhvr>
                                        <p:cTn id="17" dur="1" fill="hold"/>
                                        <p:tgtEl>
                                          <p:spTgt spid="11"/>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to="" calcmode="lin" valueType="num">
                                      <p:cBhvr>
                                        <p:cTn id="22" dur="1" fill="hold"/>
                                        <p:tgtEl>
                                          <p:spTgt spid="9"/>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to="" calcmode="lin" valueType="num">
                                      <p:cBhvr>
                                        <p:cTn id="27" dur="1" fill="hold"/>
                                        <p:tgtEl>
                                          <p:spTgt spid="10"/>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to="" calcmode="lin" valueType="num">
                                      <p:cBhvr>
                                        <p:cTn id="32" dur="1" fill="hold"/>
                                        <p:tgtEl>
                                          <p:spTgt spid="1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9" grpId="0" animBg="1"/>
      <p:bldP spid="10" grpId="0" animBg="1"/>
      <p:bldP spid="11" grpId="0" animBg="1"/>
      <p:bldP spid="12"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125</a:t>
            </a:fld>
            <a:endParaRPr lang="en-US"/>
          </a:p>
        </p:txBody>
      </p:sp>
      <p:sp>
        <p:nvSpPr>
          <p:cNvPr id="7" name="مربع نص 6"/>
          <p:cNvSpPr txBox="1"/>
          <p:nvPr/>
        </p:nvSpPr>
        <p:spPr>
          <a:xfrm>
            <a:off x="0" y="0"/>
            <a:ext cx="6248400" cy="646331"/>
          </a:xfrm>
          <a:prstGeom prst="rect">
            <a:avLst/>
          </a:prstGeom>
          <a:noFill/>
        </p:spPr>
        <p:txBody>
          <a:bodyPr wrap="square" rtlCol="0">
            <a:spAutoFit/>
          </a:bodyPr>
          <a:lstStyle/>
          <a:p>
            <a:r>
              <a:rPr lang="en-US" sz="3600" b="1" dirty="0">
                <a:solidFill>
                  <a:srgbClr val="0000FF"/>
                </a:solidFill>
              </a:rPr>
              <a:t>14. Subordinating conjunctions</a:t>
            </a:r>
          </a:p>
        </p:txBody>
      </p:sp>
      <p:sp>
        <p:nvSpPr>
          <p:cNvPr id="8" name="مستطيل مستدير الزوايا 7"/>
          <p:cNvSpPr/>
          <p:nvPr/>
        </p:nvSpPr>
        <p:spPr>
          <a:xfrm>
            <a:off x="152400" y="666464"/>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Huda studies hard</a:t>
            </a:r>
            <a:r>
              <a:rPr lang="en-US" sz="3200" dirty="0">
                <a:effectLst>
                  <a:outerShdw blurRad="38100" dist="38100" dir="2700000" algn="tl">
                    <a:srgbClr val="000000">
                      <a:alpha val="43137"/>
                    </a:srgbClr>
                  </a:outerShdw>
                </a:effectLst>
              </a:rPr>
              <a:t>. She wants to pass the exam.</a:t>
            </a:r>
            <a:endParaRPr lang="en-US" sz="3200" dirty="0">
              <a:solidFill>
                <a:srgbClr val="FF0000"/>
              </a:solidFill>
              <a:effectLst>
                <a:outerShdw blurRad="38100" dist="38100" dir="2700000" algn="tl">
                  <a:srgbClr val="000000">
                    <a:alpha val="43137"/>
                  </a:srgbClr>
                </a:outerShdw>
              </a:effectLst>
            </a:endParaRPr>
          </a:p>
        </p:txBody>
      </p:sp>
      <p:sp>
        <p:nvSpPr>
          <p:cNvPr id="12" name="مستطيل مستدير الزوايا 11"/>
          <p:cNvSpPr/>
          <p:nvPr/>
        </p:nvSpPr>
        <p:spPr>
          <a:xfrm>
            <a:off x="228600" y="21336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Huda studies hard </a:t>
            </a:r>
            <a:r>
              <a:rPr lang="en-US" sz="3200" dirty="0">
                <a:solidFill>
                  <a:srgbClr val="FF0000"/>
                </a:solidFill>
                <a:effectLst>
                  <a:outerShdw blurRad="38100" dist="38100" dir="2700000" algn="tl">
                    <a:srgbClr val="000000">
                      <a:alpha val="43137"/>
                    </a:srgbClr>
                  </a:outerShdw>
                </a:effectLst>
              </a:rPr>
              <a:t>in order to </a:t>
            </a:r>
            <a:r>
              <a:rPr lang="en-US" sz="3200" dirty="0">
                <a:solidFill>
                  <a:srgbClr val="0000FF"/>
                </a:solidFill>
                <a:effectLst>
                  <a:outerShdw blurRad="38100" dist="38100" dir="2700000" algn="tl">
                    <a:srgbClr val="000000">
                      <a:alpha val="43137"/>
                    </a:srgbClr>
                  </a:outerShdw>
                </a:effectLst>
              </a:rPr>
              <a:t>pass</a:t>
            </a:r>
            <a:r>
              <a:rPr lang="en-US" sz="3200" dirty="0">
                <a:effectLst>
                  <a:outerShdw blurRad="38100" dist="38100" dir="2700000" algn="tl">
                    <a:srgbClr val="000000">
                      <a:alpha val="43137"/>
                    </a:srgbClr>
                  </a:outerShdw>
                </a:effectLst>
              </a:rPr>
              <a:t> the exam.</a:t>
            </a:r>
            <a:endParaRPr lang="en-US" sz="3200" dirty="0">
              <a:solidFill>
                <a:srgbClr val="FF0000"/>
              </a:solidFill>
              <a:effectLst>
                <a:outerShdw blurRad="38100" dist="38100" dir="2700000" algn="tl">
                  <a:srgbClr val="000000">
                    <a:alpha val="43137"/>
                  </a:srgbClr>
                </a:outerShdw>
              </a:effectLst>
            </a:endParaRPr>
          </a:p>
        </p:txBody>
      </p:sp>
      <p:sp>
        <p:nvSpPr>
          <p:cNvPr id="13" name="مستطيل مستدير الزوايا 12"/>
          <p:cNvSpPr/>
          <p:nvPr/>
        </p:nvSpPr>
        <p:spPr>
          <a:xfrm>
            <a:off x="245664" y="29718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solidFill>
                  <a:schemeClr val="tx1"/>
                </a:solidFill>
                <a:effectLst>
                  <a:outerShdw blurRad="38100" dist="38100" dir="2700000" algn="tl">
                    <a:srgbClr val="000000">
                      <a:alpha val="43137"/>
                    </a:srgbClr>
                  </a:outerShdw>
                </a:effectLst>
              </a:rPr>
              <a:t>Huda studies hard </a:t>
            </a:r>
            <a:r>
              <a:rPr lang="en-US" sz="2800" dirty="0">
                <a:solidFill>
                  <a:srgbClr val="FF0000"/>
                </a:solidFill>
                <a:effectLst>
                  <a:outerShdw blurRad="38100" dist="38100" dir="2700000" algn="tl">
                    <a:srgbClr val="000000">
                      <a:alpha val="43137"/>
                    </a:srgbClr>
                  </a:outerShdw>
                </a:effectLst>
              </a:rPr>
              <a:t>in order that </a:t>
            </a:r>
            <a:r>
              <a:rPr lang="en-US" sz="2800" dirty="0">
                <a:solidFill>
                  <a:schemeClr val="tx1"/>
                </a:solidFill>
                <a:effectLst>
                  <a:outerShdw blurRad="38100" dist="38100" dir="2700000" algn="tl">
                    <a:srgbClr val="000000">
                      <a:alpha val="43137"/>
                    </a:srgbClr>
                  </a:outerShdw>
                </a:effectLst>
              </a:rPr>
              <a:t>she can</a:t>
            </a:r>
            <a:r>
              <a:rPr lang="en-US" sz="2800" dirty="0">
                <a:solidFill>
                  <a:srgbClr val="FF0000"/>
                </a:solidFill>
                <a:effectLst>
                  <a:outerShdw blurRad="38100" dist="38100" dir="2700000" algn="tl">
                    <a:srgbClr val="000000">
                      <a:alpha val="43137"/>
                    </a:srgbClr>
                  </a:outerShdw>
                </a:effectLst>
              </a:rPr>
              <a:t> </a:t>
            </a:r>
            <a:r>
              <a:rPr lang="en-US" sz="2800" dirty="0">
                <a:solidFill>
                  <a:schemeClr val="tx1"/>
                </a:solidFill>
                <a:effectLst>
                  <a:outerShdw blurRad="38100" dist="38100" dir="2700000" algn="tl">
                    <a:srgbClr val="000000">
                      <a:alpha val="43137"/>
                    </a:srgbClr>
                  </a:outerShdw>
                </a:effectLst>
              </a:rPr>
              <a:t>pass</a:t>
            </a:r>
            <a:r>
              <a:rPr lang="en-US" sz="2800" dirty="0">
                <a:effectLst>
                  <a:outerShdw blurRad="38100" dist="38100" dir="2700000" algn="tl">
                    <a:srgbClr val="000000">
                      <a:alpha val="43137"/>
                    </a:srgbClr>
                  </a:outerShdw>
                </a:effectLst>
              </a:rPr>
              <a:t> the exam.</a:t>
            </a:r>
            <a:endParaRPr lang="en-US" sz="2800" dirty="0">
              <a:solidFill>
                <a:srgbClr val="FF0000"/>
              </a:solidFill>
              <a:effectLst>
                <a:outerShdw blurRad="38100" dist="38100" dir="2700000" algn="tl">
                  <a:srgbClr val="000000">
                    <a:alpha val="43137"/>
                  </a:srgbClr>
                </a:outerShdw>
              </a:effectLst>
            </a:endParaRPr>
          </a:p>
        </p:txBody>
      </p:sp>
      <p:sp>
        <p:nvSpPr>
          <p:cNvPr id="14" name="مستطيل مستدير الزوايا 13"/>
          <p:cNvSpPr/>
          <p:nvPr/>
        </p:nvSpPr>
        <p:spPr>
          <a:xfrm>
            <a:off x="193344" y="3796352"/>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Huda studies hard </a:t>
            </a:r>
            <a:r>
              <a:rPr lang="en-US" sz="3200" dirty="0">
                <a:solidFill>
                  <a:srgbClr val="FF0000"/>
                </a:solidFill>
                <a:effectLst>
                  <a:outerShdw blurRad="38100" dist="38100" dir="2700000" algn="tl">
                    <a:srgbClr val="000000">
                      <a:alpha val="43137"/>
                    </a:srgbClr>
                  </a:outerShdw>
                </a:effectLst>
              </a:rPr>
              <a:t>so that </a:t>
            </a:r>
            <a:r>
              <a:rPr lang="en-US" sz="3200" dirty="0">
                <a:solidFill>
                  <a:schemeClr val="tx1"/>
                </a:solidFill>
                <a:effectLst>
                  <a:outerShdw blurRad="38100" dist="38100" dir="2700000" algn="tl">
                    <a:srgbClr val="000000">
                      <a:alpha val="43137"/>
                    </a:srgbClr>
                  </a:outerShdw>
                </a:effectLst>
              </a:rPr>
              <a:t>she</a:t>
            </a:r>
            <a:r>
              <a:rPr lang="en-US" sz="3200" dirty="0">
                <a:solidFill>
                  <a:srgbClr val="FF0000"/>
                </a:solidFill>
                <a:effectLst>
                  <a:outerShdw blurRad="38100" dist="38100" dir="2700000" algn="tl">
                    <a:srgbClr val="000000">
                      <a:alpha val="43137"/>
                    </a:srgbClr>
                  </a:outerShdw>
                </a:effectLst>
              </a:rPr>
              <a:t> </a:t>
            </a:r>
            <a:r>
              <a:rPr lang="en-US" sz="3200" dirty="0">
                <a:solidFill>
                  <a:srgbClr val="0000FF"/>
                </a:solidFill>
                <a:effectLst>
                  <a:outerShdw blurRad="38100" dist="38100" dir="2700000" algn="tl">
                    <a:srgbClr val="000000">
                      <a:alpha val="43137"/>
                    </a:srgbClr>
                  </a:outerShdw>
                </a:effectLst>
              </a:rPr>
              <a:t>can</a:t>
            </a:r>
            <a:r>
              <a:rPr lang="en-US" sz="3200" dirty="0">
                <a:solidFill>
                  <a:srgbClr val="FF0000"/>
                </a:solidFill>
                <a:effectLst>
                  <a:outerShdw blurRad="38100" dist="38100" dir="2700000" algn="tl">
                    <a:srgbClr val="000000">
                      <a:alpha val="43137"/>
                    </a:srgbClr>
                  </a:outerShdw>
                </a:effectLst>
              </a:rPr>
              <a:t> </a:t>
            </a:r>
            <a:r>
              <a:rPr lang="en-US" sz="3200" dirty="0">
                <a:solidFill>
                  <a:schemeClr val="tx1"/>
                </a:solidFill>
                <a:effectLst>
                  <a:outerShdw blurRad="38100" dist="38100" dir="2700000" algn="tl">
                    <a:srgbClr val="000000">
                      <a:alpha val="43137"/>
                    </a:srgbClr>
                  </a:outerShdw>
                </a:effectLst>
              </a:rPr>
              <a:t>pass</a:t>
            </a:r>
            <a:r>
              <a:rPr lang="en-US" sz="3200" dirty="0">
                <a:effectLst>
                  <a:outerShdw blurRad="38100" dist="38100" dir="2700000" algn="tl">
                    <a:srgbClr val="000000">
                      <a:alpha val="43137"/>
                    </a:srgbClr>
                  </a:outerShdw>
                </a:effectLst>
              </a:rPr>
              <a:t> the exam.</a:t>
            </a:r>
            <a:endParaRPr lang="en-US" sz="3200" dirty="0">
              <a:solidFill>
                <a:srgbClr val="FF0000"/>
              </a:solidFill>
              <a:effectLst>
                <a:outerShdw blurRad="38100" dist="38100" dir="2700000" algn="tl">
                  <a:srgbClr val="000000">
                    <a:alpha val="43137"/>
                  </a:srgbClr>
                </a:outerShdw>
              </a:effectLst>
            </a:endParaRPr>
          </a:p>
        </p:txBody>
      </p:sp>
      <p:sp>
        <p:nvSpPr>
          <p:cNvPr id="15" name="مستطيل مستدير الزوايا 14"/>
          <p:cNvSpPr/>
          <p:nvPr/>
        </p:nvSpPr>
        <p:spPr>
          <a:xfrm>
            <a:off x="150128" y="14478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Huda studies hard </a:t>
            </a:r>
            <a:r>
              <a:rPr lang="en-US" sz="3200" dirty="0">
                <a:solidFill>
                  <a:srgbClr val="FF0000"/>
                </a:solidFill>
                <a:effectLst>
                  <a:outerShdw blurRad="38100" dist="38100" dir="2700000" algn="tl">
                    <a:srgbClr val="000000">
                      <a:alpha val="43137"/>
                    </a:srgbClr>
                  </a:outerShdw>
                </a:effectLst>
              </a:rPr>
              <a:t>to </a:t>
            </a:r>
            <a:r>
              <a:rPr lang="en-US" sz="3200" dirty="0">
                <a:solidFill>
                  <a:srgbClr val="0000FF"/>
                </a:solidFill>
                <a:effectLst>
                  <a:outerShdw blurRad="38100" dist="38100" dir="2700000" algn="tl">
                    <a:srgbClr val="000000">
                      <a:alpha val="43137"/>
                    </a:srgbClr>
                  </a:outerShdw>
                </a:effectLst>
              </a:rPr>
              <a:t>pass</a:t>
            </a:r>
            <a:r>
              <a:rPr lang="en-US" sz="3200" dirty="0">
                <a:effectLst>
                  <a:outerShdw blurRad="38100" dist="38100" dir="2700000" algn="tl">
                    <a:srgbClr val="000000">
                      <a:alpha val="43137"/>
                    </a:srgbClr>
                  </a:outerShdw>
                </a:effectLst>
              </a:rPr>
              <a:t> the exam.</a:t>
            </a:r>
            <a:endParaRPr lang="en-US" sz="3200" dirty="0">
              <a:solidFill>
                <a:srgbClr val="FF0000"/>
              </a:solidFill>
              <a:effectLst>
                <a:outerShdw blurRad="38100" dist="38100" dir="2700000" algn="tl">
                  <a:srgbClr val="000000">
                    <a:alpha val="43137"/>
                  </a:srgbClr>
                </a:outerShdw>
              </a:effectLst>
            </a:endParaRPr>
          </a:p>
        </p:txBody>
      </p:sp>
      <p:sp>
        <p:nvSpPr>
          <p:cNvPr id="16" name="مستطيل مستدير الزوايا 15"/>
          <p:cNvSpPr/>
          <p:nvPr/>
        </p:nvSpPr>
        <p:spPr>
          <a:xfrm>
            <a:off x="228600" y="45720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Huda studies hard. </a:t>
            </a:r>
            <a:r>
              <a:rPr lang="en-US" sz="3200" dirty="0">
                <a:solidFill>
                  <a:srgbClr val="FF0000"/>
                </a:solidFill>
                <a:effectLst>
                  <a:outerShdw blurRad="38100" dist="38100" dir="2700000" algn="tl">
                    <a:srgbClr val="000000">
                      <a:alpha val="43137"/>
                    </a:srgbClr>
                  </a:outerShdw>
                </a:effectLst>
              </a:rPr>
              <a:t>So</a:t>
            </a:r>
            <a:r>
              <a:rPr lang="en-US" sz="3200" dirty="0">
                <a:solidFill>
                  <a:schemeClr val="tx1"/>
                </a:solidFill>
                <a:effectLst>
                  <a:outerShdw blurRad="38100" dist="38100" dir="2700000" algn="tl">
                    <a:srgbClr val="000000">
                      <a:alpha val="43137"/>
                    </a:srgbClr>
                  </a:outerShdw>
                </a:effectLst>
              </a:rPr>
              <a:t> she will pass </a:t>
            </a:r>
            <a:r>
              <a:rPr lang="en-US" sz="3200" dirty="0">
                <a:effectLst>
                  <a:outerShdw blurRad="38100" dist="38100" dir="2700000" algn="tl">
                    <a:srgbClr val="000000">
                      <a:alpha val="43137"/>
                    </a:srgbClr>
                  </a:outerShdw>
                </a:effectLst>
              </a:rPr>
              <a:t>the exam.</a:t>
            </a:r>
            <a:endParaRPr lang="en-US" sz="3200" dirty="0">
              <a:solidFill>
                <a:srgbClr val="FF0000"/>
              </a:solidFill>
              <a:effectLst>
                <a:outerShdw blurRad="38100" dist="38100" dir="2700000" algn="tl">
                  <a:srgbClr val="000000">
                    <a:alpha val="43137"/>
                  </a:srgbClr>
                </a:outerShdw>
              </a:effectLst>
            </a:endParaRPr>
          </a:p>
        </p:txBody>
      </p:sp>
      <p:sp>
        <p:nvSpPr>
          <p:cNvPr id="11" name="مستطيل مستدير الزوايا 10">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1" fill="hold"/>
                                        <p:tgtEl>
                                          <p:spTgt spid="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to="" calcmode="lin" valueType="num">
                                      <p:cBhvr>
                                        <p:cTn id="12" dur="1" fill="hold"/>
                                        <p:tgtEl>
                                          <p:spTgt spid="15"/>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 to="" calcmode="lin" valueType="num">
                                      <p:cBhvr>
                                        <p:cTn id="22" dur="1" fill="hold"/>
                                        <p:tgtEl>
                                          <p:spTgt spid="1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to="" calcmode="lin" valueType="num">
                                      <p:cBhvr>
                                        <p:cTn id="27" dur="1" fill="hold"/>
                                        <p:tgtEl>
                                          <p:spTgt spid="14"/>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 to="" calcmode="lin" valueType="num">
                                      <p:cBhvr>
                                        <p:cTn id="32" dur="1" fill="hold"/>
                                        <p:tgtEl>
                                          <p:spTgt spid="1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4" grpId="0" animBg="1"/>
      <p:bldP spid="15" grpId="0" animBg="1"/>
      <p:bldP spid="16"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126</a:t>
            </a:fld>
            <a:endParaRPr lang="en-US"/>
          </a:p>
        </p:txBody>
      </p:sp>
      <p:sp>
        <p:nvSpPr>
          <p:cNvPr id="7" name="مربع نص 6"/>
          <p:cNvSpPr txBox="1"/>
          <p:nvPr/>
        </p:nvSpPr>
        <p:spPr>
          <a:xfrm>
            <a:off x="0" y="0"/>
            <a:ext cx="6248400" cy="646331"/>
          </a:xfrm>
          <a:prstGeom prst="rect">
            <a:avLst/>
          </a:prstGeom>
          <a:noFill/>
        </p:spPr>
        <p:txBody>
          <a:bodyPr wrap="square" rtlCol="0">
            <a:spAutoFit/>
          </a:bodyPr>
          <a:lstStyle/>
          <a:p>
            <a:r>
              <a:rPr lang="en-US" sz="3600" b="1" dirty="0">
                <a:solidFill>
                  <a:srgbClr val="0000FF"/>
                </a:solidFill>
              </a:rPr>
              <a:t>14. Subordinating conjunctions</a:t>
            </a:r>
          </a:p>
        </p:txBody>
      </p:sp>
      <p:sp>
        <p:nvSpPr>
          <p:cNvPr id="8" name="مستطيل مستدير الزوايا 7"/>
          <p:cNvSpPr/>
          <p:nvPr/>
        </p:nvSpPr>
        <p:spPr>
          <a:xfrm>
            <a:off x="152400" y="666464"/>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In case – </a:t>
            </a:r>
            <a:r>
              <a:rPr lang="en-US" sz="3200">
                <a:solidFill>
                  <a:schemeClr val="tx1"/>
                </a:solidFill>
                <a:effectLst>
                  <a:outerShdw blurRad="38100" dist="38100" dir="2700000" algn="tl">
                    <a:srgbClr val="000000">
                      <a:alpha val="43137"/>
                    </a:srgbClr>
                  </a:outerShdw>
                </a:effectLst>
              </a:rPr>
              <a:t>until – till  </a:t>
            </a:r>
            <a:endParaRPr lang="en-US" sz="3200" dirty="0">
              <a:solidFill>
                <a:srgbClr val="FF0000"/>
              </a:solidFill>
              <a:effectLst>
                <a:outerShdw blurRad="38100" dist="38100" dir="2700000" algn="tl">
                  <a:srgbClr val="000000">
                    <a:alpha val="43137"/>
                  </a:srgbClr>
                </a:outerShdw>
              </a:effectLst>
            </a:endParaRPr>
          </a:p>
        </p:txBody>
      </p:sp>
      <p:sp>
        <p:nvSpPr>
          <p:cNvPr id="6" name="مستطيل مستدير الزوايا 5"/>
          <p:cNvSpPr/>
          <p:nvPr/>
        </p:nvSpPr>
        <p:spPr>
          <a:xfrm>
            <a:off x="163776" y="15240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He wear</a:t>
            </a:r>
            <a:r>
              <a:rPr lang="en-US" sz="3200" dirty="0">
                <a:solidFill>
                  <a:srgbClr val="FF0000"/>
                </a:solidFill>
                <a:effectLst>
                  <a:outerShdw blurRad="38100" dist="38100" dir="2700000" algn="tl">
                    <a:srgbClr val="000000">
                      <a:alpha val="43137"/>
                    </a:srgbClr>
                  </a:outerShdw>
                </a:effectLst>
              </a:rPr>
              <a:t>s</a:t>
            </a:r>
            <a:r>
              <a:rPr lang="en-US" sz="3200" dirty="0">
                <a:solidFill>
                  <a:schemeClr val="tx1"/>
                </a:solidFill>
                <a:effectLst>
                  <a:outerShdw blurRad="38100" dist="38100" dir="2700000" algn="tl">
                    <a:srgbClr val="000000">
                      <a:alpha val="43137"/>
                    </a:srgbClr>
                  </a:outerShdw>
                </a:effectLst>
              </a:rPr>
              <a:t> two watches </a:t>
            </a:r>
            <a:r>
              <a:rPr lang="en-US" sz="3200" dirty="0">
                <a:solidFill>
                  <a:srgbClr val="FF0000"/>
                </a:solidFill>
                <a:effectLst>
                  <a:outerShdw blurRad="38100" dist="38100" dir="2700000" algn="tl">
                    <a:srgbClr val="000000">
                      <a:alpha val="43137"/>
                    </a:srgbClr>
                  </a:outerShdw>
                </a:effectLst>
              </a:rPr>
              <a:t>in case </a:t>
            </a:r>
            <a:r>
              <a:rPr lang="en-US" sz="3200" dirty="0">
                <a:solidFill>
                  <a:schemeClr val="tx1"/>
                </a:solidFill>
                <a:effectLst>
                  <a:outerShdw blurRad="38100" dist="38100" dir="2700000" algn="tl">
                    <a:srgbClr val="000000">
                      <a:alpha val="43137"/>
                    </a:srgbClr>
                  </a:outerShdw>
                </a:effectLst>
              </a:rPr>
              <a:t>one of them stop</a:t>
            </a:r>
            <a:r>
              <a:rPr lang="en-US" sz="3200" dirty="0">
                <a:solidFill>
                  <a:srgbClr val="FF0000"/>
                </a:solidFill>
                <a:effectLst>
                  <a:outerShdw blurRad="38100" dist="38100" dir="2700000" algn="tl">
                    <a:srgbClr val="000000">
                      <a:alpha val="43137"/>
                    </a:srgbClr>
                  </a:outerShdw>
                </a:effectLst>
              </a:rPr>
              <a:t>s</a:t>
            </a:r>
            <a:r>
              <a:rPr lang="en-US" sz="3200" dirty="0">
                <a:solidFill>
                  <a:schemeClr val="tx1"/>
                </a:solidFill>
                <a:effectLst>
                  <a:outerShdw blurRad="38100" dist="38100" dir="2700000" algn="tl">
                    <a:srgbClr val="000000">
                      <a:alpha val="43137"/>
                    </a:srgbClr>
                  </a:outerShdw>
                </a:effectLst>
              </a:rPr>
              <a:t>.</a:t>
            </a:r>
            <a:endParaRPr lang="en-US" sz="3200" dirty="0">
              <a:solidFill>
                <a:srgbClr val="FF0000"/>
              </a:solidFill>
              <a:effectLst>
                <a:outerShdw blurRad="38100" dist="38100" dir="2700000" algn="tl">
                  <a:srgbClr val="000000">
                    <a:alpha val="43137"/>
                  </a:srgbClr>
                </a:outerShdw>
              </a:effectLst>
            </a:endParaRPr>
          </a:p>
        </p:txBody>
      </p:sp>
      <p:sp>
        <p:nvSpPr>
          <p:cNvPr id="9" name="مستطيل مستدير الزوايا 8"/>
          <p:cNvSpPr/>
          <p:nvPr/>
        </p:nvSpPr>
        <p:spPr>
          <a:xfrm>
            <a:off x="152400" y="22860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Wait here </a:t>
            </a:r>
            <a:r>
              <a:rPr lang="en-US" sz="3200" dirty="0">
                <a:solidFill>
                  <a:srgbClr val="FF0000"/>
                </a:solidFill>
                <a:effectLst>
                  <a:outerShdw blurRad="38100" dist="38100" dir="2700000" algn="tl">
                    <a:srgbClr val="000000">
                      <a:alpha val="43137"/>
                    </a:srgbClr>
                  </a:outerShdw>
                </a:effectLst>
              </a:rPr>
              <a:t>till/ until</a:t>
            </a:r>
            <a:r>
              <a:rPr lang="en-US" sz="3200" dirty="0">
                <a:solidFill>
                  <a:schemeClr val="tx1"/>
                </a:solidFill>
                <a:effectLst>
                  <a:outerShdw blurRad="38100" dist="38100" dir="2700000" algn="tl">
                    <a:srgbClr val="000000">
                      <a:alpha val="43137"/>
                    </a:srgbClr>
                  </a:outerShdw>
                </a:effectLst>
              </a:rPr>
              <a:t> I come back.</a:t>
            </a:r>
            <a:endParaRPr lang="en-US" sz="3200" dirty="0">
              <a:solidFill>
                <a:srgbClr val="FF0000"/>
              </a:solidFill>
              <a:effectLst>
                <a:outerShdw blurRad="38100" dist="38100" dir="2700000" algn="tl">
                  <a:srgbClr val="000000">
                    <a:alpha val="43137"/>
                  </a:srgbClr>
                </a:outerShdw>
              </a:effectLst>
            </a:endParaRPr>
          </a:p>
        </p:txBody>
      </p:sp>
      <p:sp>
        <p:nvSpPr>
          <p:cNvPr id="10" name="مستطيل مستدير الزوايا 9"/>
          <p:cNvSpPr/>
          <p:nvPr/>
        </p:nvSpPr>
        <p:spPr>
          <a:xfrm>
            <a:off x="160360" y="3048000"/>
            <a:ext cx="8686800" cy="533400"/>
          </a:xfrm>
          <a:prstGeom prst="roundRect">
            <a:avLst>
              <a:gd name="adj" fmla="val 16667"/>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I stayed in bed </a:t>
            </a:r>
            <a:r>
              <a:rPr lang="en-US" sz="3200" dirty="0">
                <a:solidFill>
                  <a:srgbClr val="FF0000"/>
                </a:solidFill>
                <a:effectLst>
                  <a:outerShdw blurRad="38100" dist="38100" dir="2700000" algn="tl">
                    <a:srgbClr val="000000">
                      <a:alpha val="43137"/>
                    </a:srgbClr>
                  </a:outerShdw>
                </a:effectLst>
              </a:rPr>
              <a:t>until</a:t>
            </a:r>
            <a:r>
              <a:rPr lang="en-US" sz="3200" dirty="0">
                <a:solidFill>
                  <a:schemeClr val="tx1"/>
                </a:solidFill>
                <a:effectLst>
                  <a:outerShdw blurRad="38100" dist="38100" dir="2700000" algn="tl">
                    <a:srgbClr val="000000">
                      <a:alpha val="43137"/>
                    </a:srgbClr>
                  </a:outerShdw>
                </a:effectLst>
              </a:rPr>
              <a:t> half past ten.</a:t>
            </a:r>
            <a:endParaRPr lang="en-US" sz="3200" dirty="0">
              <a:solidFill>
                <a:srgbClr val="FF0000"/>
              </a:solidFill>
              <a:effectLst>
                <a:outerShdw blurRad="38100" dist="38100" dir="2700000" algn="tl">
                  <a:srgbClr val="000000">
                    <a:alpha val="43137"/>
                  </a:srgbClr>
                </a:outerShdw>
              </a:effectLst>
            </a:endParaRPr>
          </a:p>
        </p:txBody>
      </p:sp>
      <p:sp>
        <p:nvSpPr>
          <p:cNvPr id="11" name="مستطيل مستدير الزوايا 10"/>
          <p:cNvSpPr/>
          <p:nvPr/>
        </p:nvSpPr>
        <p:spPr>
          <a:xfrm>
            <a:off x="152400" y="37338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I’ll be working </a:t>
            </a:r>
            <a:r>
              <a:rPr lang="en-US" sz="3200" dirty="0">
                <a:solidFill>
                  <a:srgbClr val="FF0000"/>
                </a:solidFill>
                <a:effectLst>
                  <a:outerShdw blurRad="38100" dist="38100" dir="2700000" algn="tl">
                    <a:srgbClr val="000000">
                      <a:alpha val="43137"/>
                    </a:srgbClr>
                  </a:outerShdw>
                </a:effectLst>
              </a:rPr>
              <a:t>until</a:t>
            </a:r>
            <a:r>
              <a:rPr lang="en-US" sz="3200" dirty="0">
                <a:solidFill>
                  <a:schemeClr val="tx1"/>
                </a:solidFill>
                <a:effectLst>
                  <a:outerShdw blurRad="38100" dist="38100" dir="2700000" algn="tl">
                    <a:srgbClr val="000000">
                      <a:alpha val="43137"/>
                    </a:srgbClr>
                  </a:outerShdw>
                </a:effectLst>
              </a:rPr>
              <a:t> 11:00.</a:t>
            </a:r>
            <a:endParaRPr lang="en-US" sz="3200" dirty="0">
              <a:solidFill>
                <a:srgbClr val="FF0000"/>
              </a:solidFill>
              <a:effectLst>
                <a:outerShdw blurRad="38100" dist="38100" dir="2700000" algn="tl">
                  <a:srgbClr val="000000">
                    <a:alpha val="43137"/>
                  </a:srgbClr>
                </a:outerShdw>
              </a:effectLst>
            </a:endParaRPr>
          </a:p>
        </p:txBody>
      </p:sp>
      <p:sp>
        <p:nvSpPr>
          <p:cNvPr id="12" name="مستطيل مستدير الزوايا 11">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1" fill="hold"/>
                                        <p:tgtEl>
                                          <p:spTgt spid="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to="" calcmode="lin" valueType="num">
                                      <p:cBhvr>
                                        <p:cTn id="27"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9" grpId="0" animBg="1"/>
      <p:bldP spid="10" grpId="0" animBg="1"/>
      <p:bldP spid="11"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127</a:t>
            </a:fld>
            <a:endParaRPr lang="en-US"/>
          </a:p>
        </p:txBody>
      </p:sp>
      <p:sp>
        <p:nvSpPr>
          <p:cNvPr id="7" name="مربع نص 6"/>
          <p:cNvSpPr txBox="1"/>
          <p:nvPr/>
        </p:nvSpPr>
        <p:spPr>
          <a:xfrm>
            <a:off x="0" y="0"/>
            <a:ext cx="6248400" cy="646331"/>
          </a:xfrm>
          <a:prstGeom prst="rect">
            <a:avLst/>
          </a:prstGeom>
          <a:noFill/>
        </p:spPr>
        <p:txBody>
          <a:bodyPr wrap="square" rtlCol="0">
            <a:spAutoFit/>
          </a:bodyPr>
          <a:lstStyle/>
          <a:p>
            <a:r>
              <a:rPr lang="en-US" sz="3600" b="1" dirty="0">
                <a:solidFill>
                  <a:srgbClr val="0000FF"/>
                </a:solidFill>
              </a:rPr>
              <a:t>14. Subordinating conjunctions</a:t>
            </a:r>
          </a:p>
        </p:txBody>
      </p:sp>
      <p:sp>
        <p:nvSpPr>
          <p:cNvPr id="8" name="مستطيل مستدير الزوايا 7"/>
          <p:cNvSpPr/>
          <p:nvPr/>
        </p:nvSpPr>
        <p:spPr>
          <a:xfrm>
            <a:off x="152400" y="666464"/>
            <a:ext cx="20574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as long as</a:t>
            </a:r>
            <a:endParaRPr lang="en-US" sz="3200" dirty="0">
              <a:solidFill>
                <a:srgbClr val="FF0000"/>
              </a:solidFill>
              <a:effectLst>
                <a:outerShdw blurRad="38100" dist="38100" dir="2700000" algn="tl">
                  <a:srgbClr val="000000">
                    <a:alpha val="43137"/>
                  </a:srgbClr>
                </a:outerShdw>
              </a:effectLst>
            </a:endParaRPr>
          </a:p>
        </p:txBody>
      </p:sp>
      <p:sp>
        <p:nvSpPr>
          <p:cNvPr id="6" name="مستطيل مستدير الزوايا 5"/>
          <p:cNvSpPr/>
          <p:nvPr/>
        </p:nvSpPr>
        <p:spPr>
          <a:xfrm>
            <a:off x="228600" y="12954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I will help you as long as you come on time.</a:t>
            </a:r>
            <a:endParaRPr lang="en-US" sz="3200" dirty="0">
              <a:solidFill>
                <a:srgbClr val="FF0000"/>
              </a:solidFill>
              <a:effectLst>
                <a:outerShdw blurRad="38100" dist="38100" dir="2700000" algn="tl">
                  <a:srgbClr val="000000">
                    <a:alpha val="43137"/>
                  </a:srgbClr>
                </a:outerShdw>
              </a:effectLst>
            </a:endParaRPr>
          </a:p>
        </p:txBody>
      </p:sp>
      <p:sp>
        <p:nvSpPr>
          <p:cNvPr id="9" name="مستطيل مستدير الزوايا 8"/>
          <p:cNvSpPr/>
          <p:nvPr/>
        </p:nvSpPr>
        <p:spPr>
          <a:xfrm>
            <a:off x="152400" y="2286000"/>
            <a:ext cx="16002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even if</a:t>
            </a:r>
            <a:endParaRPr lang="en-US" sz="3200" dirty="0">
              <a:solidFill>
                <a:srgbClr val="FF0000"/>
              </a:solidFill>
              <a:effectLst>
                <a:outerShdw blurRad="38100" dist="38100" dir="2700000" algn="tl">
                  <a:srgbClr val="000000">
                    <a:alpha val="43137"/>
                  </a:srgbClr>
                </a:outerShdw>
              </a:effectLst>
            </a:endParaRPr>
          </a:p>
        </p:txBody>
      </p:sp>
      <p:sp>
        <p:nvSpPr>
          <p:cNvPr id="10" name="مستطيل مستدير الزوايا 9"/>
          <p:cNvSpPr/>
          <p:nvPr/>
        </p:nvSpPr>
        <p:spPr>
          <a:xfrm>
            <a:off x="152400" y="2895600"/>
            <a:ext cx="8755040" cy="533400"/>
          </a:xfrm>
          <a:prstGeom prst="roundRect">
            <a:avLst>
              <a:gd name="adj" fmla="val 16667"/>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She can’t get a full mark even if she studies hard.</a:t>
            </a:r>
            <a:endParaRPr lang="en-US" sz="3200" dirty="0">
              <a:solidFill>
                <a:srgbClr val="FF0000"/>
              </a:solidFill>
              <a:effectLst>
                <a:outerShdw blurRad="38100" dist="38100" dir="2700000" algn="tl">
                  <a:srgbClr val="000000">
                    <a:alpha val="43137"/>
                  </a:srgbClr>
                </a:outerShdw>
              </a:effectLst>
            </a:endParaRPr>
          </a:p>
        </p:txBody>
      </p:sp>
      <p:sp>
        <p:nvSpPr>
          <p:cNvPr id="12" name="مستطيل مستدير الزوايا 11"/>
          <p:cNvSpPr/>
          <p:nvPr/>
        </p:nvSpPr>
        <p:spPr>
          <a:xfrm>
            <a:off x="388960" y="4876800"/>
            <a:ext cx="8755040" cy="533400"/>
          </a:xfrm>
          <a:prstGeom prst="roundRect">
            <a:avLst>
              <a:gd name="adj" fmla="val 16667"/>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It is late and thus we must go.</a:t>
            </a:r>
          </a:p>
        </p:txBody>
      </p:sp>
      <p:sp>
        <p:nvSpPr>
          <p:cNvPr id="13" name="مستطيل مستدير الزوايا 12"/>
          <p:cNvSpPr/>
          <p:nvPr/>
        </p:nvSpPr>
        <p:spPr>
          <a:xfrm>
            <a:off x="381000" y="4191000"/>
            <a:ext cx="16002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thus</a:t>
            </a:r>
            <a:endParaRPr lang="en-US" sz="3200" dirty="0">
              <a:solidFill>
                <a:srgbClr val="FF0000"/>
              </a:solidFill>
              <a:effectLst>
                <a:outerShdw blurRad="38100" dist="38100" dir="2700000" algn="tl">
                  <a:srgbClr val="000000">
                    <a:alpha val="43137"/>
                  </a:srgbClr>
                </a:outerShdw>
              </a:effectLst>
            </a:endParaRPr>
          </a:p>
        </p:txBody>
      </p:sp>
      <p:sp>
        <p:nvSpPr>
          <p:cNvPr id="11" name="مستطيل مستدير الزوايا 10">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1" fill="hold"/>
                                        <p:tgtEl>
                                          <p:spTgt spid="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to="" calcmode="lin" valueType="num">
                                      <p:cBhvr>
                                        <p:cTn id="27" dur="1" fill="hold"/>
                                        <p:tgtEl>
                                          <p:spTgt spid="13"/>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to="" calcmode="lin" valueType="num">
                                      <p:cBhvr>
                                        <p:cTn id="32" dur="1" fill="hold"/>
                                        <p:tgtEl>
                                          <p:spTgt spid="1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9" grpId="0" animBg="1"/>
      <p:bldP spid="10" grpId="0" animBg="1"/>
      <p:bldP spid="12" grpId="0" animBg="1"/>
      <p:bldP spid="13"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128</a:t>
            </a:fld>
            <a:endParaRPr lang="en-US"/>
          </a:p>
        </p:txBody>
      </p:sp>
      <p:sp>
        <p:nvSpPr>
          <p:cNvPr id="7" name="مربع نص 6"/>
          <p:cNvSpPr txBox="1"/>
          <p:nvPr/>
        </p:nvSpPr>
        <p:spPr>
          <a:xfrm>
            <a:off x="0" y="0"/>
            <a:ext cx="6248400" cy="646331"/>
          </a:xfrm>
          <a:prstGeom prst="rect">
            <a:avLst/>
          </a:prstGeom>
          <a:noFill/>
        </p:spPr>
        <p:txBody>
          <a:bodyPr wrap="square" rtlCol="0">
            <a:spAutoFit/>
          </a:bodyPr>
          <a:lstStyle/>
          <a:p>
            <a:r>
              <a:rPr lang="en-US" sz="3600" b="1" dirty="0">
                <a:solidFill>
                  <a:srgbClr val="0000FF"/>
                </a:solidFill>
              </a:rPr>
              <a:t>14. Conjunctions</a:t>
            </a:r>
          </a:p>
        </p:txBody>
      </p:sp>
      <p:sp>
        <p:nvSpPr>
          <p:cNvPr id="8" name="مستطيل مستدير الزوايا 7"/>
          <p:cNvSpPr/>
          <p:nvPr/>
        </p:nvSpPr>
        <p:spPr>
          <a:xfrm>
            <a:off x="152400" y="666464"/>
            <a:ext cx="20574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because</a:t>
            </a:r>
            <a:endParaRPr lang="en-US" sz="3200" dirty="0">
              <a:solidFill>
                <a:srgbClr val="FF0000"/>
              </a:solidFill>
              <a:effectLst>
                <a:outerShdw blurRad="38100" dist="38100" dir="2700000" algn="tl">
                  <a:srgbClr val="000000">
                    <a:alpha val="43137"/>
                  </a:srgbClr>
                </a:outerShdw>
              </a:effectLst>
            </a:endParaRPr>
          </a:p>
        </p:txBody>
      </p:sp>
      <p:sp>
        <p:nvSpPr>
          <p:cNvPr id="6" name="مستطيل مستدير الزوايا 5"/>
          <p:cNvSpPr/>
          <p:nvPr/>
        </p:nvSpPr>
        <p:spPr>
          <a:xfrm>
            <a:off x="228600" y="12954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I bought an umbrella because it was raining. </a:t>
            </a:r>
            <a:endParaRPr lang="en-US" sz="3200" dirty="0">
              <a:solidFill>
                <a:srgbClr val="FF0000"/>
              </a:solidFill>
              <a:effectLst>
                <a:outerShdw blurRad="38100" dist="38100" dir="2700000" algn="tl">
                  <a:srgbClr val="000000">
                    <a:alpha val="43137"/>
                  </a:srgbClr>
                </a:outerShdw>
              </a:effectLst>
            </a:endParaRPr>
          </a:p>
        </p:txBody>
      </p:sp>
      <p:sp>
        <p:nvSpPr>
          <p:cNvPr id="9" name="مستطيل مستدير الزوايا 8"/>
          <p:cNvSpPr/>
          <p:nvPr/>
        </p:nvSpPr>
        <p:spPr>
          <a:xfrm>
            <a:off x="152400" y="2286000"/>
            <a:ext cx="24384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because of</a:t>
            </a:r>
            <a:endParaRPr lang="en-US" sz="3200" dirty="0">
              <a:solidFill>
                <a:srgbClr val="FF0000"/>
              </a:solidFill>
              <a:effectLst>
                <a:outerShdw blurRad="38100" dist="38100" dir="2700000" algn="tl">
                  <a:srgbClr val="000000">
                    <a:alpha val="43137"/>
                  </a:srgbClr>
                </a:outerShdw>
              </a:effectLst>
            </a:endParaRPr>
          </a:p>
        </p:txBody>
      </p:sp>
      <p:sp>
        <p:nvSpPr>
          <p:cNvPr id="11" name="مستطيل مستدير الزوايا 10"/>
          <p:cNvSpPr/>
          <p:nvPr/>
        </p:nvSpPr>
        <p:spPr>
          <a:xfrm>
            <a:off x="163776" y="29718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I bought an umbrella because of the rain. </a:t>
            </a:r>
            <a:endParaRPr lang="en-US" sz="3200" dirty="0">
              <a:solidFill>
                <a:srgbClr val="FF0000"/>
              </a:solidFill>
              <a:effectLst>
                <a:outerShdw blurRad="38100" dist="38100" dir="2700000" algn="tl">
                  <a:srgbClr val="000000">
                    <a:alpha val="43137"/>
                  </a:srgbClr>
                </a:outerShdw>
              </a:effectLst>
            </a:endParaRPr>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1" fill="hold"/>
                                        <p:tgtEl>
                                          <p:spTgt spid="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to="" calcmode="lin" valueType="num">
                                      <p:cBhvr>
                                        <p:cTn id="22"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9" grpId="0" animBg="1"/>
      <p:bldP spid="11"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129</a:t>
            </a:fld>
            <a:endParaRPr lang="en-US"/>
          </a:p>
        </p:txBody>
      </p:sp>
      <p:sp>
        <p:nvSpPr>
          <p:cNvPr id="7" name="مربع نص 6"/>
          <p:cNvSpPr txBox="1"/>
          <p:nvPr/>
        </p:nvSpPr>
        <p:spPr>
          <a:xfrm>
            <a:off x="0" y="0"/>
            <a:ext cx="6248400" cy="646331"/>
          </a:xfrm>
          <a:prstGeom prst="rect">
            <a:avLst/>
          </a:prstGeom>
          <a:noFill/>
        </p:spPr>
        <p:txBody>
          <a:bodyPr wrap="square" rtlCol="0">
            <a:spAutoFit/>
          </a:bodyPr>
          <a:lstStyle/>
          <a:p>
            <a:r>
              <a:rPr lang="en-US" sz="3600" b="1" dirty="0">
                <a:solidFill>
                  <a:srgbClr val="0000FF"/>
                </a:solidFill>
              </a:rPr>
              <a:t>14. Conjunctions</a:t>
            </a:r>
          </a:p>
        </p:txBody>
      </p:sp>
      <p:sp>
        <p:nvSpPr>
          <p:cNvPr id="8" name="مستطيل مستدير الزوايا 7"/>
          <p:cNvSpPr/>
          <p:nvPr/>
        </p:nvSpPr>
        <p:spPr>
          <a:xfrm>
            <a:off x="152400" y="666464"/>
            <a:ext cx="20574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while</a:t>
            </a:r>
            <a:endParaRPr lang="en-US" sz="3200" dirty="0">
              <a:solidFill>
                <a:srgbClr val="FF0000"/>
              </a:solidFill>
              <a:effectLst>
                <a:outerShdw blurRad="38100" dist="38100" dir="2700000" algn="tl">
                  <a:srgbClr val="000000">
                    <a:alpha val="43137"/>
                  </a:srgbClr>
                </a:outerShdw>
              </a:effectLst>
            </a:endParaRPr>
          </a:p>
        </p:txBody>
      </p:sp>
      <p:sp>
        <p:nvSpPr>
          <p:cNvPr id="6" name="مستطيل مستدير الزوايا 5"/>
          <p:cNvSpPr/>
          <p:nvPr/>
        </p:nvSpPr>
        <p:spPr>
          <a:xfrm>
            <a:off x="228600" y="12954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I met her while I was in the party. </a:t>
            </a:r>
            <a:endParaRPr lang="en-US" sz="3200" dirty="0">
              <a:solidFill>
                <a:srgbClr val="FF0000"/>
              </a:solidFill>
              <a:effectLst>
                <a:outerShdw blurRad="38100" dist="38100" dir="2700000" algn="tl">
                  <a:srgbClr val="000000">
                    <a:alpha val="43137"/>
                  </a:srgbClr>
                </a:outerShdw>
              </a:effectLst>
            </a:endParaRPr>
          </a:p>
        </p:txBody>
      </p:sp>
      <p:sp>
        <p:nvSpPr>
          <p:cNvPr id="9" name="مستطيل مستدير الزوايا 8"/>
          <p:cNvSpPr/>
          <p:nvPr/>
        </p:nvSpPr>
        <p:spPr>
          <a:xfrm>
            <a:off x="304800" y="2133600"/>
            <a:ext cx="24384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during</a:t>
            </a:r>
            <a:endParaRPr lang="en-US" sz="3200" dirty="0">
              <a:solidFill>
                <a:srgbClr val="FF0000"/>
              </a:solidFill>
              <a:effectLst>
                <a:outerShdw blurRad="38100" dist="38100" dir="2700000" algn="tl">
                  <a:srgbClr val="000000">
                    <a:alpha val="43137"/>
                  </a:srgbClr>
                </a:outerShdw>
              </a:effectLst>
            </a:endParaRPr>
          </a:p>
        </p:txBody>
      </p:sp>
      <p:sp>
        <p:nvSpPr>
          <p:cNvPr id="11" name="مستطيل مستدير الزوايا 10"/>
          <p:cNvSpPr/>
          <p:nvPr/>
        </p:nvSpPr>
        <p:spPr>
          <a:xfrm>
            <a:off x="2971800" y="3505200"/>
            <a:ext cx="35052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So - Neither</a:t>
            </a:r>
            <a:endParaRPr lang="en-US" sz="3200" dirty="0">
              <a:solidFill>
                <a:srgbClr val="FF0000"/>
              </a:solidFill>
              <a:effectLst>
                <a:outerShdw blurRad="38100" dist="38100" dir="2700000" algn="tl">
                  <a:srgbClr val="000000">
                    <a:alpha val="43137"/>
                  </a:srgbClr>
                </a:outerShdw>
              </a:effectLst>
            </a:endParaRPr>
          </a:p>
        </p:txBody>
      </p:sp>
      <p:sp>
        <p:nvSpPr>
          <p:cNvPr id="10" name="مستطيل مستدير الزوايا 9"/>
          <p:cNvSpPr/>
          <p:nvPr/>
        </p:nvSpPr>
        <p:spPr>
          <a:xfrm>
            <a:off x="0" y="4038600"/>
            <a:ext cx="507769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I met her during the party. </a:t>
            </a:r>
            <a:endParaRPr lang="en-US" sz="3200" dirty="0">
              <a:solidFill>
                <a:srgbClr val="FF0000"/>
              </a:solidFill>
              <a:effectLst>
                <a:outerShdw blurRad="38100" dist="38100" dir="2700000" algn="tl">
                  <a:srgbClr val="000000">
                    <a:alpha val="43137"/>
                  </a:srgbClr>
                </a:outerShdw>
              </a:effectLst>
            </a:endParaRPr>
          </a:p>
        </p:txBody>
      </p:sp>
      <p:sp>
        <p:nvSpPr>
          <p:cNvPr id="12" name="مستطيل مستدير الزوايا 11"/>
          <p:cNvSpPr/>
          <p:nvPr/>
        </p:nvSpPr>
        <p:spPr>
          <a:xfrm>
            <a:off x="207820" y="26670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I met her during the party. </a:t>
            </a:r>
            <a:endParaRPr lang="en-US" sz="3200" dirty="0">
              <a:solidFill>
                <a:srgbClr val="FF0000"/>
              </a:solidFill>
              <a:effectLst>
                <a:outerShdw blurRad="38100" dist="38100" dir="2700000" algn="tl">
                  <a:srgbClr val="000000">
                    <a:alpha val="43137"/>
                  </a:srgbClr>
                </a:outerShdw>
              </a:effectLst>
            </a:endParaRPr>
          </a:p>
        </p:txBody>
      </p:sp>
      <p:sp>
        <p:nvSpPr>
          <p:cNvPr id="13" name="مستطيل مستدير الزوايا 12"/>
          <p:cNvSpPr/>
          <p:nvPr/>
        </p:nvSpPr>
        <p:spPr>
          <a:xfrm>
            <a:off x="4038600" y="4572000"/>
            <a:ext cx="3352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So did I. </a:t>
            </a:r>
            <a:endParaRPr lang="en-US" sz="3200" dirty="0">
              <a:solidFill>
                <a:srgbClr val="FF0000"/>
              </a:solidFill>
              <a:effectLst>
                <a:outerShdw blurRad="38100" dist="38100" dir="2700000" algn="tl">
                  <a:srgbClr val="000000">
                    <a:alpha val="43137"/>
                  </a:srgbClr>
                </a:outerShdw>
              </a:effectLst>
            </a:endParaRPr>
          </a:p>
        </p:txBody>
      </p:sp>
      <p:sp>
        <p:nvSpPr>
          <p:cNvPr id="14" name="مستطيل مستدير الزوايا 13"/>
          <p:cNvSpPr/>
          <p:nvPr/>
        </p:nvSpPr>
        <p:spPr>
          <a:xfrm>
            <a:off x="0" y="5486400"/>
            <a:ext cx="32004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She is not here. </a:t>
            </a:r>
            <a:endParaRPr lang="en-US" sz="3200" dirty="0">
              <a:solidFill>
                <a:srgbClr val="FF0000"/>
              </a:solidFill>
              <a:effectLst>
                <a:outerShdw blurRad="38100" dist="38100" dir="2700000" algn="tl">
                  <a:srgbClr val="000000">
                    <a:alpha val="43137"/>
                  </a:srgbClr>
                </a:outerShdw>
              </a:effectLst>
            </a:endParaRPr>
          </a:p>
        </p:txBody>
      </p:sp>
      <p:sp>
        <p:nvSpPr>
          <p:cNvPr id="15" name="مستطيل مستدير الزوايا 14"/>
          <p:cNvSpPr/>
          <p:nvPr/>
        </p:nvSpPr>
        <p:spPr>
          <a:xfrm>
            <a:off x="2133600" y="6019800"/>
            <a:ext cx="48006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Neither is her friend. </a:t>
            </a:r>
            <a:endParaRPr lang="en-US" sz="3200" dirty="0">
              <a:solidFill>
                <a:srgbClr val="FF0000"/>
              </a:solidFill>
              <a:effectLst>
                <a:outerShdw blurRad="38100" dist="38100" dir="2700000" algn="tl">
                  <a:srgbClr val="000000">
                    <a:alpha val="43137"/>
                  </a:srgbClr>
                </a:outerShdw>
              </a:effectLst>
            </a:endParaRPr>
          </a:p>
        </p:txBody>
      </p:sp>
      <p:sp>
        <p:nvSpPr>
          <p:cNvPr id="16" name="مستطيل مستدير الزوايا 15">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1" fill="hold"/>
                                        <p:tgtEl>
                                          <p:spTgt spid="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to="" calcmode="lin" valueType="num">
                                      <p:cBhvr>
                                        <p:cTn id="22" dur="1" fill="hold"/>
                                        <p:tgtEl>
                                          <p:spTgt spid="12"/>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to="" calcmode="lin" valueType="num">
                                      <p:cBhvr>
                                        <p:cTn id="27" dur="1" fill="hold"/>
                                        <p:tgtEl>
                                          <p:spTgt spid="11"/>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to="" calcmode="lin" valueType="num">
                                      <p:cBhvr>
                                        <p:cTn id="32" dur="1" fill="hold"/>
                                        <p:tgtEl>
                                          <p:spTgt spid="10"/>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to="" calcmode="lin" valueType="num">
                                      <p:cBhvr>
                                        <p:cTn id="37" dur="1" fill="hold"/>
                                        <p:tgtEl>
                                          <p:spTgt spid="13"/>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 to="" calcmode="lin" valueType="num">
                                      <p:cBhvr>
                                        <p:cTn id="42" dur="1" fill="hold"/>
                                        <p:tgtEl>
                                          <p:spTgt spid="14"/>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 to="" calcmode="lin" valueType="num">
                                      <p:cBhvr>
                                        <p:cTn id="47" dur="1" fill="hold"/>
                                        <p:tgtEl>
                                          <p:spTgt spid="1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9" grpId="0" animBg="1"/>
      <p:bldP spid="11" grpId="0" animBg="1"/>
      <p:bldP spid="10" grpId="0" animBg="1"/>
      <p:bldP spid="12" grpId="0" animBg="1"/>
      <p:bldP spid="13" grpId="0" animBg="1"/>
      <p:bldP spid="14" grpId="0" animBg="1"/>
      <p:bldP spid="15"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130</a:t>
            </a:fld>
            <a:endParaRPr lang="en-US"/>
          </a:p>
        </p:txBody>
      </p:sp>
      <p:sp>
        <p:nvSpPr>
          <p:cNvPr id="7" name="مربع نص 6"/>
          <p:cNvSpPr txBox="1"/>
          <p:nvPr/>
        </p:nvSpPr>
        <p:spPr>
          <a:xfrm>
            <a:off x="0" y="0"/>
            <a:ext cx="6248400" cy="646331"/>
          </a:xfrm>
          <a:prstGeom prst="rect">
            <a:avLst/>
          </a:prstGeom>
          <a:noFill/>
        </p:spPr>
        <p:txBody>
          <a:bodyPr wrap="square" rtlCol="0">
            <a:spAutoFit/>
          </a:bodyPr>
          <a:lstStyle/>
          <a:p>
            <a:r>
              <a:rPr lang="en-US" sz="3600" b="1" dirty="0">
                <a:solidFill>
                  <a:srgbClr val="0000FF"/>
                </a:solidFill>
              </a:rPr>
              <a:t>14. Conjunctions</a:t>
            </a:r>
          </a:p>
        </p:txBody>
      </p:sp>
      <p:sp>
        <p:nvSpPr>
          <p:cNvPr id="8" name="مستطيل مستدير الزوايا 7"/>
          <p:cNvSpPr/>
          <p:nvPr/>
        </p:nvSpPr>
        <p:spPr>
          <a:xfrm>
            <a:off x="152400" y="666464"/>
            <a:ext cx="20574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too</a:t>
            </a:r>
            <a:endParaRPr lang="en-US" sz="3200" dirty="0">
              <a:solidFill>
                <a:srgbClr val="FF0000"/>
              </a:solidFill>
              <a:effectLst>
                <a:outerShdw blurRad="38100" dist="38100" dir="2700000" algn="tl">
                  <a:srgbClr val="000000">
                    <a:alpha val="43137"/>
                  </a:srgbClr>
                </a:outerShdw>
              </a:effectLst>
            </a:endParaRPr>
          </a:p>
        </p:txBody>
      </p:sp>
      <p:sp>
        <p:nvSpPr>
          <p:cNvPr id="6" name="مستطيل مستدير الزوايا 5"/>
          <p:cNvSpPr/>
          <p:nvPr/>
        </p:nvSpPr>
        <p:spPr>
          <a:xfrm>
            <a:off x="228600" y="12954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She is happy. I’m happy, too. </a:t>
            </a:r>
            <a:endParaRPr lang="en-US" sz="3200" dirty="0">
              <a:solidFill>
                <a:srgbClr val="FF0000"/>
              </a:solidFill>
              <a:effectLst>
                <a:outerShdw blurRad="38100" dist="38100" dir="2700000" algn="tl">
                  <a:srgbClr val="000000">
                    <a:alpha val="43137"/>
                  </a:srgbClr>
                </a:outerShdw>
              </a:effectLst>
            </a:endParaRPr>
          </a:p>
        </p:txBody>
      </p:sp>
      <p:sp>
        <p:nvSpPr>
          <p:cNvPr id="9" name="مستطيل مستدير الزوايا 8"/>
          <p:cNvSpPr/>
          <p:nvPr/>
        </p:nvSpPr>
        <p:spPr>
          <a:xfrm>
            <a:off x="152400" y="2286000"/>
            <a:ext cx="24384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either</a:t>
            </a:r>
            <a:endParaRPr lang="en-US" sz="3200" dirty="0">
              <a:solidFill>
                <a:srgbClr val="FF0000"/>
              </a:solidFill>
              <a:effectLst>
                <a:outerShdw blurRad="38100" dist="38100" dir="2700000" algn="tl">
                  <a:srgbClr val="000000">
                    <a:alpha val="43137"/>
                  </a:srgbClr>
                </a:outerShdw>
              </a:effectLst>
            </a:endParaRPr>
          </a:p>
        </p:txBody>
      </p:sp>
      <p:sp>
        <p:nvSpPr>
          <p:cNvPr id="11" name="مستطيل مستدير الزوايا 10"/>
          <p:cNvSpPr/>
          <p:nvPr/>
        </p:nvSpPr>
        <p:spPr>
          <a:xfrm>
            <a:off x="163776" y="2971800"/>
            <a:ext cx="8686800" cy="53340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chemeClr val="tx1"/>
                </a:solidFill>
                <a:effectLst>
                  <a:outerShdw blurRad="38100" dist="38100" dir="2700000" algn="tl">
                    <a:srgbClr val="000000">
                      <a:alpha val="43137"/>
                    </a:srgbClr>
                  </a:outerShdw>
                </a:effectLst>
              </a:rPr>
              <a:t>She isn’t happy. I’m not happy, either. </a:t>
            </a:r>
            <a:endParaRPr lang="en-US" sz="3200" dirty="0">
              <a:solidFill>
                <a:srgbClr val="FF0000"/>
              </a:solidFill>
              <a:effectLst>
                <a:outerShdw blurRad="38100" dist="38100" dir="2700000" algn="tl">
                  <a:srgbClr val="000000">
                    <a:alpha val="43137"/>
                  </a:srgbClr>
                </a:outerShdw>
              </a:effectLst>
            </a:endParaRPr>
          </a:p>
        </p:txBody>
      </p:sp>
      <p:sp>
        <p:nvSpPr>
          <p:cNvPr id="10" name="مستطيل مستدير الزوايا 9">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1" fill="hold"/>
                                        <p:tgtEl>
                                          <p:spTgt spid="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to="" calcmode="lin" valueType="num">
                                      <p:cBhvr>
                                        <p:cTn id="22"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9" grpId="0" animBg="1"/>
      <p:bldP spid="11"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131</a:t>
            </a:fld>
            <a:endParaRPr lang="en-US"/>
          </a:p>
        </p:txBody>
      </p:sp>
      <p:sp>
        <p:nvSpPr>
          <p:cNvPr id="7" name="مربع نص 6"/>
          <p:cNvSpPr txBox="1"/>
          <p:nvPr/>
        </p:nvSpPr>
        <p:spPr>
          <a:xfrm>
            <a:off x="0" y="0"/>
            <a:ext cx="9144000" cy="584775"/>
          </a:xfrm>
          <a:prstGeom prst="rect">
            <a:avLst/>
          </a:prstGeom>
          <a:noFill/>
        </p:spPr>
        <p:txBody>
          <a:bodyPr wrap="square" rtlCol="0">
            <a:spAutoFit/>
          </a:bodyPr>
          <a:lstStyle/>
          <a:p>
            <a:r>
              <a:rPr lang="en-US" sz="3200" b="1" dirty="0">
                <a:solidFill>
                  <a:srgbClr val="0000FF"/>
                </a:solidFill>
              </a:rPr>
              <a:t>14. Coordinating and Subordinating conjunctions</a:t>
            </a:r>
          </a:p>
        </p:txBody>
      </p:sp>
      <p:sp>
        <p:nvSpPr>
          <p:cNvPr id="11" name="مستطيل 10"/>
          <p:cNvSpPr/>
          <p:nvPr/>
        </p:nvSpPr>
        <p:spPr>
          <a:xfrm>
            <a:off x="6744452" y="456080"/>
            <a:ext cx="1926488" cy="52322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2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Questions</a:t>
            </a:r>
            <a:endParaRPr lang="ar-SA" sz="2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12" name="مربع نص 11"/>
          <p:cNvSpPr txBox="1"/>
          <p:nvPr/>
        </p:nvSpPr>
        <p:spPr>
          <a:xfrm>
            <a:off x="54592" y="1013352"/>
            <a:ext cx="8991600" cy="4524315"/>
          </a:xfrm>
          <a:prstGeom prst="rect">
            <a:avLst/>
          </a:prstGeom>
          <a:noFill/>
        </p:spPr>
        <p:txBody>
          <a:bodyPr wrap="square" rtlCol="0">
            <a:spAutoFit/>
          </a:bodyPr>
          <a:lstStyle/>
          <a:p>
            <a:r>
              <a:rPr lang="en-US" sz="3200" dirty="0"/>
              <a:t>1………………she was late, she didn’t attend the class. 2…………her sister explained the lesson for her. 3……… she answered the whole test correctly. 4…………she 5…………her sister were happy to know her score.</a:t>
            </a:r>
          </a:p>
          <a:p>
            <a:pPr marL="514350" indent="-514350">
              <a:buAutoNum type="arabicPeriod"/>
            </a:pPr>
            <a:r>
              <a:rPr lang="en-US" sz="3200" dirty="0"/>
              <a:t>a. Although      b. But          c. Because      d. So</a:t>
            </a:r>
          </a:p>
          <a:p>
            <a:pPr marL="514350" indent="-514350">
              <a:buAutoNum type="arabicPeriod"/>
            </a:pPr>
            <a:r>
              <a:rPr lang="en-US" sz="3200" dirty="0"/>
              <a:t>a. Yet                 b. Neither   c. Either         d. Despite</a:t>
            </a:r>
          </a:p>
          <a:p>
            <a:pPr marL="514350" indent="-514350">
              <a:buFont typeface="+mj-lt"/>
              <a:buAutoNum type="arabicPeriod"/>
            </a:pPr>
            <a:r>
              <a:rPr lang="en-US" sz="3200" dirty="0"/>
              <a:t>a. In case          b. So            c.  For             d. But</a:t>
            </a:r>
          </a:p>
          <a:p>
            <a:pPr marL="514350" indent="-514350">
              <a:buFont typeface="+mj-lt"/>
              <a:buAutoNum type="arabicPeriod"/>
            </a:pPr>
            <a:r>
              <a:rPr lang="en-US" sz="3200" dirty="0"/>
              <a:t>a. Neither         b. Both        c. Either         d. All</a:t>
            </a:r>
          </a:p>
          <a:p>
            <a:pPr marL="514350" indent="-514350">
              <a:buFont typeface="+mj-lt"/>
              <a:buAutoNum type="arabicPeriod"/>
            </a:pPr>
            <a:r>
              <a:rPr lang="en-US" sz="3200" dirty="0"/>
              <a:t>a. or                   b. nor          c. and             d. of           </a:t>
            </a:r>
          </a:p>
        </p:txBody>
      </p:sp>
      <p:sp>
        <p:nvSpPr>
          <p:cNvPr id="13" name="شكل بيضاوي 12"/>
          <p:cNvSpPr/>
          <p:nvPr/>
        </p:nvSpPr>
        <p:spPr>
          <a:xfrm>
            <a:off x="4953000" y="3048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4" name="شكل بيضاوي 13"/>
          <p:cNvSpPr/>
          <p:nvPr/>
        </p:nvSpPr>
        <p:spPr>
          <a:xfrm>
            <a:off x="609600" y="35814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5" name="شكل بيضاوي 14"/>
          <p:cNvSpPr/>
          <p:nvPr/>
        </p:nvSpPr>
        <p:spPr>
          <a:xfrm>
            <a:off x="3048000" y="40386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6" name="شكل بيضاوي 15"/>
          <p:cNvSpPr/>
          <p:nvPr/>
        </p:nvSpPr>
        <p:spPr>
          <a:xfrm>
            <a:off x="3069608" y="4544704"/>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7" name="شكل بيضاوي 16"/>
          <p:cNvSpPr/>
          <p:nvPr/>
        </p:nvSpPr>
        <p:spPr>
          <a:xfrm>
            <a:off x="5029200" y="50292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8" name="مستطيل مستدير الزوايا 1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to="" calcmode="lin" valueType="num">
                                      <p:cBhvr>
                                        <p:cTn id="7" dur="1" fill="hold"/>
                                        <p:tgtEl>
                                          <p:spTgt spid="1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to="" calcmode="lin" valueType="num">
                                      <p:cBhvr>
                                        <p:cTn id="12" dur="1" fill="hold"/>
                                        <p:tgtEl>
                                          <p:spTgt spid="1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to="" calcmode="lin" valueType="num">
                                      <p:cBhvr>
                                        <p:cTn id="17" dur="1" fill="hold"/>
                                        <p:tgtEl>
                                          <p:spTgt spid="15"/>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 to="" calcmode="lin" valueType="num">
                                      <p:cBhvr>
                                        <p:cTn id="22" dur="1" fill="hold"/>
                                        <p:tgtEl>
                                          <p:spTgt spid="16"/>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to="" calcmode="lin" valueType="num">
                                      <p:cBhvr>
                                        <p:cTn id="27" dur="1" fill="hold"/>
                                        <p:tgtEl>
                                          <p:spTgt spid="1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132</a:t>
            </a:fld>
            <a:endParaRPr lang="en-US"/>
          </a:p>
        </p:txBody>
      </p:sp>
      <p:sp>
        <p:nvSpPr>
          <p:cNvPr id="5" name="مستطيل 4"/>
          <p:cNvSpPr/>
          <p:nvPr/>
        </p:nvSpPr>
        <p:spPr>
          <a:xfrm>
            <a:off x="1371600" y="228600"/>
            <a:ext cx="7486537"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FF33CC"/>
                </a:solidFill>
                <a:effectLst>
                  <a:outerShdw blurRad="50800" dist="39000" dir="5460000" algn="tl">
                    <a:srgbClr val="000000">
                      <a:alpha val="38000"/>
                    </a:srgbClr>
                  </a:outerShdw>
                </a:effectLst>
              </a:rPr>
              <a:t>15. Comparatives and superlatives</a:t>
            </a:r>
            <a:endParaRPr lang="ar-SA" sz="4000" b="1" cap="none" spc="0" dirty="0">
              <a:ln w="11430"/>
              <a:solidFill>
                <a:srgbClr val="FF33CC"/>
              </a:solidFill>
              <a:effectLst>
                <a:outerShdw blurRad="50800" dist="39000" dir="5460000" algn="tl">
                  <a:srgbClr val="000000">
                    <a:alpha val="38000"/>
                  </a:srgbClr>
                </a:outerShdw>
              </a:effectLst>
            </a:endParaRPr>
          </a:p>
        </p:txBody>
      </p:sp>
      <p:sp>
        <p:nvSpPr>
          <p:cNvPr id="6" name="مستطيل مستدير الزوايا 5"/>
          <p:cNvSpPr/>
          <p:nvPr/>
        </p:nvSpPr>
        <p:spPr>
          <a:xfrm>
            <a:off x="609600" y="1752600"/>
            <a:ext cx="228600" cy="434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مستطيل مستدير الزوايا 6"/>
          <p:cNvSpPr/>
          <p:nvPr/>
        </p:nvSpPr>
        <p:spPr>
          <a:xfrm>
            <a:off x="1001156" y="1750252"/>
            <a:ext cx="228600" cy="4343400"/>
          </a:xfrm>
          <a:prstGeom prst="roundRect">
            <a:avLst/>
          </a:prstGeom>
          <a:solidFill>
            <a:srgbClr val="FFE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33CC"/>
              </a:solidFill>
            </a:endParaRPr>
          </a:p>
        </p:txBody>
      </p:sp>
      <p:sp>
        <p:nvSpPr>
          <p:cNvPr id="8" name="مستطيل مستدير الزوايا 7"/>
          <p:cNvSpPr/>
          <p:nvPr/>
        </p:nvSpPr>
        <p:spPr>
          <a:xfrm>
            <a:off x="1447800" y="2590800"/>
            <a:ext cx="228600" cy="3505200"/>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مربع نص 8"/>
          <p:cNvSpPr txBox="1"/>
          <p:nvPr/>
        </p:nvSpPr>
        <p:spPr>
          <a:xfrm>
            <a:off x="1905000" y="1143000"/>
            <a:ext cx="6705600" cy="1323439"/>
          </a:xfrm>
          <a:prstGeom prst="rect">
            <a:avLst/>
          </a:prstGeom>
          <a:noFill/>
        </p:spPr>
        <p:txBody>
          <a:bodyPr wrap="square" rtlCol="0">
            <a:spAutoFit/>
          </a:bodyPr>
          <a:lstStyle/>
          <a:p>
            <a:r>
              <a:rPr lang="en-US" sz="4000" b="1" dirty="0">
                <a:effectLst>
                  <a:outerShdw blurRad="38100" dist="38100" dir="2700000" algn="tl">
                    <a:srgbClr val="000000">
                      <a:alpha val="43137"/>
                    </a:srgbClr>
                  </a:outerShdw>
                </a:effectLst>
              </a:rPr>
              <a:t>The blue bar is ………………… the red bar.</a:t>
            </a:r>
          </a:p>
        </p:txBody>
      </p:sp>
      <p:sp>
        <p:nvSpPr>
          <p:cNvPr id="10" name="مربع نص 9"/>
          <p:cNvSpPr txBox="1"/>
          <p:nvPr/>
        </p:nvSpPr>
        <p:spPr>
          <a:xfrm>
            <a:off x="5410200" y="1066800"/>
            <a:ext cx="2133600" cy="584775"/>
          </a:xfrm>
          <a:prstGeom prst="rect">
            <a:avLst/>
          </a:prstGeom>
          <a:noFill/>
        </p:spPr>
        <p:txBody>
          <a:bodyPr wrap="square" rtlCol="0">
            <a:spAutoFit/>
          </a:bodyPr>
          <a:lstStyle/>
          <a:p>
            <a:r>
              <a:rPr lang="en-US" sz="3200" b="1" dirty="0">
                <a:solidFill>
                  <a:srgbClr val="FF0000"/>
                </a:solidFill>
                <a:effectLst>
                  <a:outerShdw blurRad="38100" dist="38100" dir="2700000" algn="tl">
                    <a:srgbClr val="000000">
                      <a:alpha val="43137"/>
                    </a:srgbClr>
                  </a:outerShdw>
                </a:effectLst>
              </a:rPr>
              <a:t>longer than</a:t>
            </a:r>
          </a:p>
        </p:txBody>
      </p:sp>
      <p:sp>
        <p:nvSpPr>
          <p:cNvPr id="11" name="مربع نص 10"/>
          <p:cNvSpPr txBox="1"/>
          <p:nvPr/>
        </p:nvSpPr>
        <p:spPr>
          <a:xfrm>
            <a:off x="1981200" y="2667000"/>
            <a:ext cx="6705600" cy="1323439"/>
          </a:xfrm>
          <a:prstGeom prst="rect">
            <a:avLst/>
          </a:prstGeom>
          <a:noFill/>
        </p:spPr>
        <p:txBody>
          <a:bodyPr wrap="square" rtlCol="0">
            <a:spAutoFit/>
          </a:bodyPr>
          <a:lstStyle/>
          <a:p>
            <a:r>
              <a:rPr lang="en-US" sz="4000" b="1" dirty="0">
                <a:solidFill>
                  <a:srgbClr val="0000FF"/>
                </a:solidFill>
                <a:effectLst>
                  <a:outerShdw blurRad="38100" dist="38100" dir="2700000" algn="tl">
                    <a:srgbClr val="000000">
                      <a:alpha val="43137"/>
                    </a:srgbClr>
                  </a:outerShdw>
                </a:effectLst>
              </a:rPr>
              <a:t>The blue bar is ………………… the pink bar.</a:t>
            </a:r>
          </a:p>
        </p:txBody>
      </p:sp>
      <p:sp>
        <p:nvSpPr>
          <p:cNvPr id="12" name="مربع نص 11"/>
          <p:cNvSpPr txBox="1"/>
          <p:nvPr/>
        </p:nvSpPr>
        <p:spPr>
          <a:xfrm>
            <a:off x="5486400" y="2667000"/>
            <a:ext cx="2133600" cy="584775"/>
          </a:xfrm>
          <a:prstGeom prst="rect">
            <a:avLst/>
          </a:prstGeom>
          <a:noFill/>
        </p:spPr>
        <p:txBody>
          <a:bodyPr wrap="square" rtlCol="0">
            <a:spAutoFit/>
          </a:bodyPr>
          <a:lstStyle/>
          <a:p>
            <a:r>
              <a:rPr lang="en-US" sz="3200" b="1" dirty="0">
                <a:solidFill>
                  <a:srgbClr val="FF0000"/>
                </a:solidFill>
                <a:effectLst>
                  <a:outerShdw blurRad="38100" dist="38100" dir="2700000" algn="tl">
                    <a:srgbClr val="000000">
                      <a:alpha val="43137"/>
                    </a:srgbClr>
                  </a:outerShdw>
                </a:effectLst>
              </a:rPr>
              <a:t>as long as</a:t>
            </a:r>
          </a:p>
        </p:txBody>
      </p:sp>
      <p:sp>
        <p:nvSpPr>
          <p:cNvPr id="13" name="مستطيل مستدير الزوايا 12"/>
          <p:cNvSpPr/>
          <p:nvPr/>
        </p:nvSpPr>
        <p:spPr>
          <a:xfrm>
            <a:off x="228600" y="1066800"/>
            <a:ext cx="228600" cy="5029200"/>
          </a:xfrm>
          <a:prstGeom prst="roundRect">
            <a:avLst/>
          </a:prstGeom>
          <a:solidFill>
            <a:srgbClr val="0080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مربع نص 13"/>
          <p:cNvSpPr txBox="1"/>
          <p:nvPr/>
        </p:nvSpPr>
        <p:spPr>
          <a:xfrm>
            <a:off x="2057400" y="4419600"/>
            <a:ext cx="6705600" cy="1323439"/>
          </a:xfrm>
          <a:prstGeom prst="rect">
            <a:avLst/>
          </a:prstGeom>
          <a:noFill/>
        </p:spPr>
        <p:txBody>
          <a:bodyPr wrap="square" rtlCol="0">
            <a:spAutoFit/>
          </a:bodyPr>
          <a:lstStyle/>
          <a:p>
            <a:r>
              <a:rPr lang="en-US" sz="4000" b="1" dirty="0">
                <a:solidFill>
                  <a:srgbClr val="008000"/>
                </a:solidFill>
                <a:effectLst>
                  <a:outerShdw blurRad="38100" dist="38100" dir="2700000" algn="tl">
                    <a:srgbClr val="000000">
                      <a:alpha val="43137"/>
                    </a:srgbClr>
                  </a:outerShdw>
                </a:effectLst>
              </a:rPr>
              <a:t>The green bar is ………………one.</a:t>
            </a:r>
          </a:p>
        </p:txBody>
      </p:sp>
      <p:sp>
        <p:nvSpPr>
          <p:cNvPr id="15" name="مربع نص 14"/>
          <p:cNvSpPr txBox="1"/>
          <p:nvPr/>
        </p:nvSpPr>
        <p:spPr>
          <a:xfrm>
            <a:off x="1981200" y="4953000"/>
            <a:ext cx="2133600" cy="584775"/>
          </a:xfrm>
          <a:prstGeom prst="rect">
            <a:avLst/>
          </a:prstGeom>
          <a:noFill/>
        </p:spPr>
        <p:txBody>
          <a:bodyPr wrap="square" rtlCol="0">
            <a:spAutoFit/>
          </a:bodyPr>
          <a:lstStyle/>
          <a:p>
            <a:r>
              <a:rPr lang="en-US" sz="3200" b="1" dirty="0">
                <a:solidFill>
                  <a:srgbClr val="FF0000"/>
                </a:solidFill>
                <a:effectLst>
                  <a:outerShdw blurRad="38100" dist="38100" dir="2700000" algn="tl">
                    <a:srgbClr val="000000">
                      <a:alpha val="43137"/>
                    </a:srgbClr>
                  </a:outerShdw>
                </a:effectLst>
              </a:rPr>
              <a:t>the longest</a:t>
            </a:r>
          </a:p>
        </p:txBody>
      </p:sp>
      <p:sp>
        <p:nvSpPr>
          <p:cNvPr id="16" name="مستطيل مستدير الزوايا 15">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to="" calcmode="lin" valueType="num">
                                      <p:cBhvr>
                                        <p:cTn id="12" dur="1" fill="hold"/>
                                        <p:tgtEl>
                                          <p:spTgt spid="11"/>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 to="" calcmode="lin" valueType="num">
                                      <p:cBhvr>
                                        <p:cTn id="22" dur="1" fill="hold"/>
                                        <p:tgtEl>
                                          <p:spTgt spid="1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to="" calcmode="lin" valueType="num">
                                      <p:cBhvr>
                                        <p:cTn id="27" dur="1" fill="hold"/>
                                        <p:tgtEl>
                                          <p:spTgt spid="14"/>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 to="" calcmode="lin" valueType="num">
                                      <p:cBhvr>
                                        <p:cTn id="32" dur="1" fill="hold"/>
                                        <p:tgtEl>
                                          <p:spTgt spid="1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animBg="1"/>
      <p:bldP spid="14" grpId="0"/>
      <p:bldP spid="15"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133</a:t>
            </a:fld>
            <a:endParaRPr lang="en-US"/>
          </a:p>
        </p:txBody>
      </p:sp>
      <p:sp>
        <p:nvSpPr>
          <p:cNvPr id="5" name="مستطيل 4"/>
          <p:cNvSpPr/>
          <p:nvPr/>
        </p:nvSpPr>
        <p:spPr>
          <a:xfrm>
            <a:off x="1371600" y="228600"/>
            <a:ext cx="7486537"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FF33CC"/>
                </a:solidFill>
                <a:effectLst>
                  <a:outerShdw blurRad="50800" dist="39000" dir="5460000" algn="tl">
                    <a:srgbClr val="000000">
                      <a:alpha val="38000"/>
                    </a:srgbClr>
                  </a:outerShdw>
                </a:effectLst>
              </a:rPr>
              <a:t>15. Comparatives and superlatives</a:t>
            </a:r>
            <a:endParaRPr lang="ar-SA" sz="4000" b="1" cap="none" spc="0" dirty="0">
              <a:ln w="11430"/>
              <a:solidFill>
                <a:srgbClr val="FF33CC"/>
              </a:solidFill>
              <a:effectLst>
                <a:outerShdw blurRad="50800" dist="39000" dir="5460000" algn="tl">
                  <a:srgbClr val="000000">
                    <a:alpha val="38000"/>
                  </a:srgbClr>
                </a:outerShdw>
              </a:effectLst>
            </a:endParaRPr>
          </a:p>
        </p:txBody>
      </p:sp>
      <p:sp>
        <p:nvSpPr>
          <p:cNvPr id="9" name="مربع نص 8"/>
          <p:cNvSpPr txBox="1"/>
          <p:nvPr/>
        </p:nvSpPr>
        <p:spPr>
          <a:xfrm>
            <a:off x="1905000" y="1143000"/>
            <a:ext cx="6705600" cy="1323439"/>
          </a:xfrm>
          <a:prstGeom prst="rect">
            <a:avLst/>
          </a:prstGeom>
          <a:noFill/>
        </p:spPr>
        <p:txBody>
          <a:bodyPr wrap="square" rtlCol="0">
            <a:spAutoFit/>
          </a:bodyPr>
          <a:lstStyle/>
          <a:p>
            <a:r>
              <a:rPr lang="en-US" sz="4000" b="1" dirty="0">
                <a:effectLst>
                  <a:outerShdw blurRad="38100" dist="38100" dir="2700000" algn="tl">
                    <a:srgbClr val="000000">
                      <a:alpha val="43137"/>
                    </a:srgbClr>
                  </a:outerShdw>
                </a:effectLst>
              </a:rPr>
              <a:t>A car is ……………………………….. a pen.</a:t>
            </a:r>
          </a:p>
        </p:txBody>
      </p:sp>
      <p:sp>
        <p:nvSpPr>
          <p:cNvPr id="10" name="مربع نص 9"/>
          <p:cNvSpPr txBox="1"/>
          <p:nvPr/>
        </p:nvSpPr>
        <p:spPr>
          <a:xfrm>
            <a:off x="3581400" y="1066800"/>
            <a:ext cx="3810000" cy="584775"/>
          </a:xfrm>
          <a:prstGeom prst="rect">
            <a:avLst/>
          </a:prstGeom>
          <a:noFill/>
        </p:spPr>
        <p:txBody>
          <a:bodyPr wrap="square" rtlCol="0">
            <a:spAutoFit/>
          </a:bodyPr>
          <a:lstStyle/>
          <a:p>
            <a:r>
              <a:rPr lang="en-US" sz="3200" b="1" dirty="0">
                <a:solidFill>
                  <a:srgbClr val="FF0000"/>
                </a:solidFill>
                <a:effectLst>
                  <a:outerShdw blurRad="38100" dist="38100" dir="2700000" algn="tl">
                    <a:srgbClr val="000000">
                      <a:alpha val="43137"/>
                    </a:srgbClr>
                  </a:outerShdw>
                </a:effectLst>
              </a:rPr>
              <a:t>more expensive than</a:t>
            </a:r>
          </a:p>
        </p:txBody>
      </p:sp>
      <p:sp>
        <p:nvSpPr>
          <p:cNvPr id="11" name="مربع نص 10"/>
          <p:cNvSpPr txBox="1"/>
          <p:nvPr/>
        </p:nvSpPr>
        <p:spPr>
          <a:xfrm>
            <a:off x="1981200" y="2667000"/>
            <a:ext cx="6705600" cy="1323439"/>
          </a:xfrm>
          <a:prstGeom prst="rect">
            <a:avLst/>
          </a:prstGeom>
          <a:noFill/>
        </p:spPr>
        <p:txBody>
          <a:bodyPr wrap="square" rtlCol="0">
            <a:spAutoFit/>
          </a:bodyPr>
          <a:lstStyle/>
          <a:p>
            <a:r>
              <a:rPr lang="en-US" sz="4000" b="1" dirty="0">
                <a:solidFill>
                  <a:srgbClr val="0000FF"/>
                </a:solidFill>
                <a:effectLst>
                  <a:outerShdw blurRad="38100" dist="38100" dir="2700000" algn="tl">
                    <a:srgbClr val="000000">
                      <a:alpha val="43137"/>
                    </a:srgbClr>
                  </a:outerShdw>
                </a:effectLst>
              </a:rPr>
              <a:t>A car is ……………………………….. a villa.</a:t>
            </a:r>
          </a:p>
        </p:txBody>
      </p:sp>
      <p:sp>
        <p:nvSpPr>
          <p:cNvPr id="12" name="مربع نص 11"/>
          <p:cNvSpPr txBox="1"/>
          <p:nvPr/>
        </p:nvSpPr>
        <p:spPr>
          <a:xfrm>
            <a:off x="3810000" y="2590800"/>
            <a:ext cx="3733800" cy="584775"/>
          </a:xfrm>
          <a:prstGeom prst="rect">
            <a:avLst/>
          </a:prstGeom>
          <a:noFill/>
        </p:spPr>
        <p:txBody>
          <a:bodyPr wrap="square" rtlCol="0">
            <a:spAutoFit/>
          </a:bodyPr>
          <a:lstStyle/>
          <a:p>
            <a:r>
              <a:rPr lang="en-US" sz="3200" b="1" dirty="0">
                <a:solidFill>
                  <a:srgbClr val="FF0000"/>
                </a:solidFill>
                <a:effectLst>
                  <a:outerShdw blurRad="38100" dist="38100" dir="2700000" algn="tl">
                    <a:srgbClr val="000000">
                      <a:alpha val="43137"/>
                    </a:srgbClr>
                  </a:outerShdw>
                </a:effectLst>
              </a:rPr>
              <a:t>less expensive than</a:t>
            </a:r>
          </a:p>
        </p:txBody>
      </p:sp>
      <p:sp>
        <p:nvSpPr>
          <p:cNvPr id="14" name="مربع نص 13"/>
          <p:cNvSpPr txBox="1"/>
          <p:nvPr/>
        </p:nvSpPr>
        <p:spPr>
          <a:xfrm>
            <a:off x="2057400" y="4419600"/>
            <a:ext cx="6705600" cy="1323439"/>
          </a:xfrm>
          <a:prstGeom prst="rect">
            <a:avLst/>
          </a:prstGeom>
          <a:noFill/>
        </p:spPr>
        <p:txBody>
          <a:bodyPr wrap="square" rtlCol="0">
            <a:spAutoFit/>
          </a:bodyPr>
          <a:lstStyle/>
          <a:p>
            <a:r>
              <a:rPr lang="en-US" sz="4000" b="1" dirty="0">
                <a:solidFill>
                  <a:srgbClr val="008000"/>
                </a:solidFill>
                <a:effectLst>
                  <a:outerShdw blurRad="38100" dist="38100" dir="2700000" algn="tl">
                    <a:srgbClr val="000000">
                      <a:alpha val="43137"/>
                    </a:srgbClr>
                  </a:outerShdw>
                </a:effectLst>
              </a:rPr>
              <a:t>The villa is…………………………. one.</a:t>
            </a:r>
          </a:p>
        </p:txBody>
      </p:sp>
      <p:sp>
        <p:nvSpPr>
          <p:cNvPr id="15" name="مربع نص 14"/>
          <p:cNvSpPr txBox="1"/>
          <p:nvPr/>
        </p:nvSpPr>
        <p:spPr>
          <a:xfrm>
            <a:off x="4419600" y="4267200"/>
            <a:ext cx="3581400" cy="584775"/>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rPr>
              <a:t>the most expensive</a:t>
            </a:r>
          </a:p>
        </p:txBody>
      </p:sp>
      <p:pic>
        <p:nvPicPr>
          <p:cNvPr id="2" name="Picture 2" descr="http://tbn0.google.com/images?q=tbn:rlzCJUg4xnjjOM:http://www.villahatira.com/images/villa1.jpg">
            <a:hlinkClick r:id="rId2"/>
          </p:cNvPr>
          <p:cNvPicPr>
            <a:picLocks noChangeAspect="1" noChangeArrowheads="1"/>
          </p:cNvPicPr>
          <p:nvPr/>
        </p:nvPicPr>
        <p:blipFill>
          <a:blip r:embed="rId3"/>
          <a:srcRect/>
          <a:stretch>
            <a:fillRect/>
          </a:stretch>
        </p:blipFill>
        <p:spPr bwMode="auto">
          <a:xfrm>
            <a:off x="228600" y="1524000"/>
            <a:ext cx="1238250" cy="809626"/>
          </a:xfrm>
          <a:prstGeom prst="rect">
            <a:avLst/>
          </a:prstGeom>
          <a:noFill/>
        </p:spPr>
      </p:pic>
      <p:pic>
        <p:nvPicPr>
          <p:cNvPr id="1028" name="Picture 4" descr="http://tbn0.google.com/images?q=tbn:KOYme4xRA-SAKM:http://bp1.blogger.com/_kq1xdlpG9xw/R2UL4Q-p7iI/AAAAAAAAABY/huUlYFSatgU/S570/Chrysler_ME_Four-Twelve%25252C_2004%25252C_Super_Car_Concept_Vehicle.jpg">
            <a:hlinkClick r:id="rId4"/>
          </p:cNvPr>
          <p:cNvPicPr>
            <a:picLocks noChangeAspect="1" noChangeArrowheads="1"/>
          </p:cNvPicPr>
          <p:nvPr/>
        </p:nvPicPr>
        <p:blipFill>
          <a:blip r:embed="rId5"/>
          <a:srcRect/>
          <a:stretch>
            <a:fillRect/>
          </a:stretch>
        </p:blipFill>
        <p:spPr bwMode="auto">
          <a:xfrm>
            <a:off x="228600" y="2514600"/>
            <a:ext cx="1276350" cy="952500"/>
          </a:xfrm>
          <a:prstGeom prst="rect">
            <a:avLst/>
          </a:prstGeom>
          <a:noFill/>
        </p:spPr>
      </p:pic>
      <p:pic>
        <p:nvPicPr>
          <p:cNvPr id="1030" name="Picture 6" descr="http://tbn0.google.com/images?q=tbn:StuB2BFyeqSh1M:http://www.sz-wholesale.com/uploadFiles/upimg0/Massage-Pen-40440.JPG">
            <a:hlinkClick r:id="rId6"/>
          </p:cNvPr>
          <p:cNvPicPr>
            <a:picLocks noChangeAspect="1" noChangeArrowheads="1"/>
          </p:cNvPicPr>
          <p:nvPr/>
        </p:nvPicPr>
        <p:blipFill>
          <a:blip r:embed="rId7"/>
          <a:srcRect/>
          <a:stretch>
            <a:fillRect/>
          </a:stretch>
        </p:blipFill>
        <p:spPr bwMode="auto">
          <a:xfrm>
            <a:off x="228600" y="3733800"/>
            <a:ext cx="1238250" cy="1238250"/>
          </a:xfrm>
          <a:prstGeom prst="rect">
            <a:avLst/>
          </a:prstGeom>
          <a:noFill/>
        </p:spPr>
      </p:pic>
      <p:sp>
        <p:nvSpPr>
          <p:cNvPr id="16" name="مستطيل مستدير الزوايا 15">
            <a:hlinkClick r:id="rId8"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to="" calcmode="lin" valueType="num">
                                      <p:cBhvr>
                                        <p:cTn id="12" dur="1" fill="hold"/>
                                        <p:tgtEl>
                                          <p:spTgt spid="11"/>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to="" calcmode="lin" valueType="num">
                                      <p:cBhvr>
                                        <p:cTn id="22" dur="1" fill="hold"/>
                                        <p:tgtEl>
                                          <p:spTgt spid="14"/>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to="" calcmode="lin" valueType="num">
                                      <p:cBhvr>
                                        <p:cTn id="27" dur="1" fill="hold"/>
                                        <p:tgtEl>
                                          <p:spTgt spid="1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4" grpId="0"/>
      <p:bldP spid="15"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134</a:t>
            </a:fld>
            <a:endParaRPr lang="en-US"/>
          </a:p>
        </p:txBody>
      </p:sp>
      <p:sp>
        <p:nvSpPr>
          <p:cNvPr id="5" name="مستطيل 4"/>
          <p:cNvSpPr/>
          <p:nvPr/>
        </p:nvSpPr>
        <p:spPr>
          <a:xfrm>
            <a:off x="1371600" y="228600"/>
            <a:ext cx="7486537"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FF33CC"/>
                </a:solidFill>
                <a:effectLst>
                  <a:outerShdw blurRad="50800" dist="39000" dir="5460000" algn="tl">
                    <a:srgbClr val="000000">
                      <a:alpha val="38000"/>
                    </a:srgbClr>
                  </a:outerShdw>
                </a:effectLst>
              </a:rPr>
              <a:t>15. Comparatives and superlatives</a:t>
            </a:r>
            <a:endParaRPr lang="ar-SA" sz="4000" b="1" cap="none" spc="0" dirty="0">
              <a:ln w="11430"/>
              <a:solidFill>
                <a:srgbClr val="FF33CC"/>
              </a:solidFill>
              <a:effectLst>
                <a:outerShdw blurRad="50800" dist="39000" dir="5460000" algn="tl">
                  <a:srgbClr val="000000">
                    <a:alpha val="38000"/>
                  </a:srgbClr>
                </a:outerShdw>
              </a:effectLst>
            </a:endParaRPr>
          </a:p>
        </p:txBody>
      </p:sp>
      <p:sp>
        <p:nvSpPr>
          <p:cNvPr id="9" name="مربع نص 8"/>
          <p:cNvSpPr txBox="1"/>
          <p:nvPr/>
        </p:nvSpPr>
        <p:spPr>
          <a:xfrm>
            <a:off x="838200" y="1143000"/>
            <a:ext cx="7772400" cy="707886"/>
          </a:xfrm>
          <a:prstGeom prst="rect">
            <a:avLst/>
          </a:prstGeom>
          <a:noFill/>
        </p:spPr>
        <p:txBody>
          <a:bodyPr wrap="square" rtlCol="0">
            <a:spAutoFit/>
          </a:bodyPr>
          <a:lstStyle/>
          <a:p>
            <a:r>
              <a:rPr lang="en-US" sz="4000" b="1" dirty="0">
                <a:effectLst>
                  <a:outerShdw blurRad="38100" dist="38100" dir="2700000" algn="tl">
                    <a:srgbClr val="000000">
                      <a:alpha val="43137"/>
                    </a:srgbClr>
                  </a:outerShdw>
                </a:effectLst>
              </a:rPr>
              <a:t>The tea is …………….. </a:t>
            </a:r>
            <a:r>
              <a:rPr lang="en-US" sz="4000" b="1" dirty="0">
                <a:solidFill>
                  <a:schemeClr val="tx2">
                    <a:lumMod val="60000"/>
                    <a:lumOff val="40000"/>
                  </a:schemeClr>
                </a:solidFill>
                <a:effectLst>
                  <a:outerShdw blurRad="38100" dist="38100" dir="2700000" algn="tl">
                    <a:srgbClr val="000000">
                      <a:alpha val="43137"/>
                    </a:srgbClr>
                  </a:outerShdw>
                </a:effectLst>
              </a:rPr>
              <a:t>to</a:t>
            </a:r>
            <a:r>
              <a:rPr lang="en-US" sz="4000" b="1" dirty="0">
                <a:effectLst>
                  <a:outerShdw blurRad="38100" dist="38100" dir="2700000" algn="tl">
                    <a:srgbClr val="000000">
                      <a:alpha val="43137"/>
                    </a:srgbClr>
                  </a:outerShdw>
                </a:effectLst>
              </a:rPr>
              <a:t> drink.</a:t>
            </a:r>
          </a:p>
        </p:txBody>
      </p:sp>
      <p:sp>
        <p:nvSpPr>
          <p:cNvPr id="10" name="مربع نص 9"/>
          <p:cNvSpPr txBox="1"/>
          <p:nvPr/>
        </p:nvSpPr>
        <p:spPr>
          <a:xfrm>
            <a:off x="3581400" y="1066800"/>
            <a:ext cx="1524000" cy="584775"/>
          </a:xfrm>
          <a:prstGeom prst="rect">
            <a:avLst/>
          </a:prstGeom>
          <a:noFill/>
        </p:spPr>
        <p:txBody>
          <a:bodyPr wrap="square" rtlCol="0">
            <a:spAutoFit/>
          </a:bodyPr>
          <a:lstStyle/>
          <a:p>
            <a:r>
              <a:rPr lang="en-US" sz="3200" b="1" dirty="0">
                <a:solidFill>
                  <a:srgbClr val="FF0000"/>
                </a:solidFill>
                <a:effectLst>
                  <a:outerShdw blurRad="38100" dist="38100" dir="2700000" algn="tl">
                    <a:srgbClr val="000000">
                      <a:alpha val="43137"/>
                    </a:srgbClr>
                  </a:outerShdw>
                </a:effectLst>
              </a:rPr>
              <a:t>too hot</a:t>
            </a:r>
          </a:p>
        </p:txBody>
      </p:sp>
      <p:sp>
        <p:nvSpPr>
          <p:cNvPr id="11" name="مربع نص 10"/>
          <p:cNvSpPr txBox="1"/>
          <p:nvPr/>
        </p:nvSpPr>
        <p:spPr>
          <a:xfrm>
            <a:off x="1143000" y="2438400"/>
            <a:ext cx="6705600" cy="1323439"/>
          </a:xfrm>
          <a:prstGeom prst="rect">
            <a:avLst/>
          </a:prstGeom>
          <a:noFill/>
        </p:spPr>
        <p:txBody>
          <a:bodyPr wrap="square" rtlCol="0">
            <a:spAutoFit/>
          </a:bodyPr>
          <a:lstStyle/>
          <a:p>
            <a:r>
              <a:rPr lang="en-US" sz="4000" b="1" dirty="0">
                <a:effectLst>
                  <a:outerShdw blurRad="38100" dist="38100" dir="2700000" algn="tl">
                    <a:srgbClr val="000000">
                      <a:alpha val="43137"/>
                    </a:srgbClr>
                  </a:outerShdw>
                </a:effectLst>
              </a:rPr>
              <a:t>The tea is …………….. …………..</a:t>
            </a:r>
            <a:r>
              <a:rPr lang="en-US" sz="4000" b="1" dirty="0">
                <a:solidFill>
                  <a:schemeClr val="tx2">
                    <a:lumMod val="60000"/>
                    <a:lumOff val="40000"/>
                  </a:schemeClr>
                </a:solidFill>
                <a:effectLst>
                  <a:outerShdw blurRad="38100" dist="38100" dir="2700000" algn="tl">
                    <a:srgbClr val="000000">
                      <a:alpha val="43137"/>
                    </a:srgbClr>
                  </a:outerShdw>
                </a:effectLst>
              </a:rPr>
              <a:t>to</a:t>
            </a:r>
            <a:r>
              <a:rPr lang="en-US" sz="4000" b="1" dirty="0">
                <a:effectLst>
                  <a:outerShdw blurRad="38100" dist="38100" dir="2700000" algn="tl">
                    <a:srgbClr val="000000">
                      <a:alpha val="43137"/>
                    </a:srgbClr>
                  </a:outerShdw>
                </a:effectLst>
              </a:rPr>
              <a:t> drink.</a:t>
            </a:r>
          </a:p>
        </p:txBody>
      </p:sp>
      <p:sp>
        <p:nvSpPr>
          <p:cNvPr id="12" name="مربع نص 11"/>
          <p:cNvSpPr txBox="1"/>
          <p:nvPr/>
        </p:nvSpPr>
        <p:spPr>
          <a:xfrm>
            <a:off x="3429000" y="2286000"/>
            <a:ext cx="1447800" cy="584775"/>
          </a:xfrm>
          <a:prstGeom prst="rect">
            <a:avLst/>
          </a:prstGeom>
          <a:noFill/>
        </p:spPr>
        <p:txBody>
          <a:bodyPr wrap="square" rtlCol="0">
            <a:spAutoFit/>
          </a:bodyPr>
          <a:lstStyle/>
          <a:p>
            <a:r>
              <a:rPr lang="en-US" sz="3200" b="1" dirty="0">
                <a:solidFill>
                  <a:srgbClr val="FF0000"/>
                </a:solidFill>
                <a:effectLst>
                  <a:outerShdw blurRad="38100" dist="38100" dir="2700000" algn="tl">
                    <a:srgbClr val="000000">
                      <a:alpha val="43137"/>
                    </a:srgbClr>
                  </a:outerShdw>
                </a:effectLst>
              </a:rPr>
              <a:t>too hot</a:t>
            </a:r>
          </a:p>
        </p:txBody>
      </p:sp>
      <p:sp>
        <p:nvSpPr>
          <p:cNvPr id="16" name="مربع نص 15"/>
          <p:cNvSpPr txBox="1"/>
          <p:nvPr/>
        </p:nvSpPr>
        <p:spPr>
          <a:xfrm>
            <a:off x="5638800" y="2209800"/>
            <a:ext cx="1447800" cy="584775"/>
          </a:xfrm>
          <a:prstGeom prst="rect">
            <a:avLst/>
          </a:prstGeom>
          <a:noFill/>
        </p:spPr>
        <p:txBody>
          <a:bodyPr wrap="square" rtlCol="0">
            <a:spAutoFit/>
          </a:bodyPr>
          <a:lstStyle/>
          <a:p>
            <a:r>
              <a:rPr lang="en-US" sz="3200" b="1" dirty="0">
                <a:solidFill>
                  <a:srgbClr val="FF0000"/>
                </a:solidFill>
                <a:effectLst>
                  <a:outerShdw blurRad="38100" dist="38100" dir="2700000" algn="tl">
                    <a:srgbClr val="000000">
                      <a:alpha val="43137"/>
                    </a:srgbClr>
                  </a:outerShdw>
                </a:effectLst>
              </a:rPr>
              <a:t>for me</a:t>
            </a:r>
          </a:p>
        </p:txBody>
      </p:sp>
      <p:sp>
        <p:nvSpPr>
          <p:cNvPr id="17" name="مستطيل مستدير الزوايا 1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to="" calcmode="lin" valueType="num">
                                      <p:cBhvr>
                                        <p:cTn id="12" dur="1" fill="hold"/>
                                        <p:tgtEl>
                                          <p:spTgt spid="11"/>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 to="" calcmode="lin" valueType="num">
                                      <p:cBhvr>
                                        <p:cTn id="22" dur="1" fill="hold"/>
                                        <p:tgtEl>
                                          <p:spTgt spid="1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6"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135</a:t>
            </a:fld>
            <a:endParaRPr lang="en-US"/>
          </a:p>
        </p:txBody>
      </p:sp>
      <p:sp>
        <p:nvSpPr>
          <p:cNvPr id="5" name="مستطيل 4"/>
          <p:cNvSpPr/>
          <p:nvPr/>
        </p:nvSpPr>
        <p:spPr>
          <a:xfrm>
            <a:off x="2819400" y="0"/>
            <a:ext cx="464191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solidFill>
                  <a:srgbClr val="FF3300"/>
                </a:solidFill>
                <a:effectLst>
                  <a:outerShdw blurRad="50800" dist="39000" dir="5460000" algn="tl">
                    <a:srgbClr val="000000">
                      <a:alpha val="38000"/>
                    </a:srgbClr>
                  </a:outerShdw>
                </a:effectLst>
              </a:rPr>
              <a:t>16. Word Order</a:t>
            </a:r>
            <a:endParaRPr lang="ar-SA" sz="5400" b="1" cap="none" spc="0" dirty="0">
              <a:ln w="11430"/>
              <a:solidFill>
                <a:srgbClr val="FF3300"/>
              </a:solidFill>
              <a:effectLst>
                <a:outerShdw blurRad="50800" dist="39000" dir="5460000" algn="tl">
                  <a:srgbClr val="000000">
                    <a:alpha val="38000"/>
                  </a:srgbClr>
                </a:outerShdw>
              </a:effectLst>
            </a:endParaRPr>
          </a:p>
        </p:txBody>
      </p:sp>
      <p:sp>
        <p:nvSpPr>
          <p:cNvPr id="6" name="مستطيل مستدير الزوايا 5"/>
          <p:cNvSpPr/>
          <p:nvPr/>
        </p:nvSpPr>
        <p:spPr>
          <a:xfrm>
            <a:off x="3276600" y="1905000"/>
            <a:ext cx="914400"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effectLst>
                  <a:outerShdw blurRad="38100" dist="38100" dir="2700000" algn="tl">
                    <a:srgbClr val="000000">
                      <a:alpha val="43137"/>
                    </a:srgbClr>
                  </a:outerShdw>
                </a:effectLst>
              </a:rPr>
              <a:t>1.</a:t>
            </a:r>
          </a:p>
        </p:txBody>
      </p:sp>
      <p:sp>
        <p:nvSpPr>
          <p:cNvPr id="7" name="مستطيل مستدير الزوايا 6"/>
          <p:cNvSpPr/>
          <p:nvPr/>
        </p:nvSpPr>
        <p:spPr>
          <a:xfrm>
            <a:off x="3886200" y="1143000"/>
            <a:ext cx="2133600"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effectLst>
                  <a:outerShdw blurRad="38100" dist="38100" dir="2700000" algn="tl">
                    <a:srgbClr val="000000">
                      <a:alpha val="43137"/>
                    </a:srgbClr>
                  </a:outerShdw>
                </a:effectLst>
              </a:rPr>
              <a:t>Statement</a:t>
            </a:r>
          </a:p>
        </p:txBody>
      </p:sp>
      <p:sp>
        <p:nvSpPr>
          <p:cNvPr id="8" name="مستطيل مستدير الزوايا 7"/>
          <p:cNvSpPr/>
          <p:nvPr/>
        </p:nvSpPr>
        <p:spPr>
          <a:xfrm>
            <a:off x="3048000" y="2590800"/>
            <a:ext cx="1371600"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effectLst>
                  <a:outerShdw blurRad="38100" dist="38100" dir="2700000" algn="tl">
                    <a:srgbClr val="000000">
                      <a:alpha val="43137"/>
                    </a:srgbClr>
                  </a:outerShdw>
                </a:effectLst>
              </a:rPr>
              <a:t>Subject</a:t>
            </a:r>
          </a:p>
        </p:txBody>
      </p:sp>
      <p:sp>
        <p:nvSpPr>
          <p:cNvPr id="9" name="مستطيل مستدير الزوايا 8"/>
          <p:cNvSpPr/>
          <p:nvPr/>
        </p:nvSpPr>
        <p:spPr>
          <a:xfrm>
            <a:off x="2895600" y="3200400"/>
            <a:ext cx="1600200" cy="3124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effectLst>
                  <a:outerShdw blurRad="38100" dist="38100" dir="2700000" algn="tl">
                    <a:srgbClr val="000000">
                      <a:alpha val="43137"/>
                    </a:srgbClr>
                  </a:outerShdw>
                </a:effectLst>
              </a:rPr>
              <a:t>He</a:t>
            </a:r>
          </a:p>
          <a:p>
            <a:pPr algn="ctr"/>
            <a:r>
              <a:rPr lang="en-US" sz="2800" b="1" dirty="0">
                <a:solidFill>
                  <a:schemeClr val="tx2"/>
                </a:solidFill>
                <a:effectLst>
                  <a:outerShdw blurRad="38100" dist="38100" dir="2700000" algn="tl">
                    <a:srgbClr val="000000">
                      <a:alpha val="43137"/>
                    </a:srgbClr>
                  </a:outerShdw>
                </a:effectLst>
              </a:rPr>
              <a:t>We</a:t>
            </a:r>
          </a:p>
          <a:p>
            <a:pPr algn="ctr"/>
            <a:r>
              <a:rPr lang="en-US" sz="2800" b="1" dirty="0">
                <a:solidFill>
                  <a:schemeClr val="tx2"/>
                </a:solidFill>
                <a:effectLst>
                  <a:outerShdw blurRad="38100" dist="38100" dir="2700000" algn="tl">
                    <a:srgbClr val="000000">
                      <a:alpha val="43137"/>
                    </a:srgbClr>
                  </a:outerShdw>
                </a:effectLst>
              </a:rPr>
              <a:t>Our aim</a:t>
            </a:r>
          </a:p>
          <a:p>
            <a:pPr algn="ctr"/>
            <a:r>
              <a:rPr lang="en-US" sz="2800" b="1" dirty="0">
                <a:solidFill>
                  <a:schemeClr val="tx2"/>
                </a:solidFill>
                <a:effectLst>
                  <a:outerShdw blurRad="38100" dist="38100" dir="2700000" algn="tl">
                    <a:srgbClr val="000000">
                      <a:alpha val="43137"/>
                    </a:srgbClr>
                  </a:outerShdw>
                </a:effectLst>
              </a:rPr>
              <a:t>The idea</a:t>
            </a:r>
          </a:p>
          <a:p>
            <a:pPr algn="ctr"/>
            <a:r>
              <a:rPr lang="en-US" sz="2800" b="1" dirty="0">
                <a:solidFill>
                  <a:schemeClr val="tx2"/>
                </a:solidFill>
                <a:effectLst>
                  <a:outerShdw blurRad="38100" dist="38100" dir="2700000" algn="tl">
                    <a:srgbClr val="000000">
                      <a:alpha val="43137"/>
                    </a:srgbClr>
                  </a:outerShdw>
                </a:effectLst>
              </a:rPr>
              <a:t>An eye</a:t>
            </a:r>
          </a:p>
        </p:txBody>
      </p:sp>
      <p:sp>
        <p:nvSpPr>
          <p:cNvPr id="10" name="مستطيل مستدير الزوايا 9"/>
          <p:cNvSpPr/>
          <p:nvPr/>
        </p:nvSpPr>
        <p:spPr>
          <a:xfrm>
            <a:off x="4876800" y="1905000"/>
            <a:ext cx="990600" cy="457200"/>
          </a:xfrm>
          <a:prstGeom prst="round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effectLst>
                  <a:outerShdw blurRad="38100" dist="38100" dir="2700000" algn="tl">
                    <a:srgbClr val="000000">
                      <a:alpha val="43137"/>
                    </a:srgbClr>
                  </a:outerShdw>
                </a:effectLst>
              </a:rPr>
              <a:t>2.</a:t>
            </a:r>
          </a:p>
        </p:txBody>
      </p:sp>
      <p:sp>
        <p:nvSpPr>
          <p:cNvPr id="11" name="مستطيل مستدير الزوايا 10"/>
          <p:cNvSpPr/>
          <p:nvPr/>
        </p:nvSpPr>
        <p:spPr>
          <a:xfrm>
            <a:off x="4800600" y="2590800"/>
            <a:ext cx="1371600" cy="457200"/>
          </a:xfrm>
          <a:prstGeom prst="round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effectLst>
                  <a:outerShdw blurRad="38100" dist="38100" dir="2700000" algn="tl">
                    <a:srgbClr val="000000">
                      <a:alpha val="43137"/>
                    </a:srgbClr>
                  </a:outerShdw>
                </a:effectLst>
              </a:rPr>
              <a:t>Verb</a:t>
            </a:r>
          </a:p>
        </p:txBody>
      </p:sp>
      <p:sp>
        <p:nvSpPr>
          <p:cNvPr id="12" name="مستطيل مستدير الزوايا 11"/>
          <p:cNvSpPr/>
          <p:nvPr/>
        </p:nvSpPr>
        <p:spPr>
          <a:xfrm>
            <a:off x="4677768" y="3276600"/>
            <a:ext cx="1676400" cy="3048000"/>
          </a:xfrm>
          <a:prstGeom prst="round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effectLst>
                  <a:outerShdw blurRad="38100" dist="38100" dir="2700000" algn="tl">
                    <a:srgbClr val="000000">
                      <a:alpha val="43137"/>
                    </a:srgbClr>
                  </a:outerShdw>
                </a:effectLst>
              </a:rPr>
              <a:t>is</a:t>
            </a:r>
          </a:p>
          <a:p>
            <a:pPr algn="ctr"/>
            <a:r>
              <a:rPr lang="en-US" sz="2800" b="1" dirty="0">
                <a:solidFill>
                  <a:srgbClr val="FF0000"/>
                </a:solidFill>
                <a:effectLst>
                  <a:outerShdw blurRad="38100" dist="38100" dir="2700000" algn="tl">
                    <a:srgbClr val="000000">
                      <a:alpha val="43137"/>
                    </a:srgbClr>
                  </a:outerShdw>
                </a:effectLst>
              </a:rPr>
              <a:t>play</a:t>
            </a:r>
          </a:p>
          <a:p>
            <a:pPr algn="ctr"/>
            <a:r>
              <a:rPr lang="en-US" sz="2800" b="1" dirty="0">
                <a:solidFill>
                  <a:srgbClr val="FF0000"/>
                </a:solidFill>
                <a:effectLst>
                  <a:outerShdw blurRad="38100" dist="38100" dir="2700000" algn="tl">
                    <a:srgbClr val="000000">
                      <a:alpha val="43137"/>
                    </a:srgbClr>
                  </a:outerShdw>
                </a:effectLst>
              </a:rPr>
              <a:t>has gone </a:t>
            </a:r>
          </a:p>
          <a:p>
            <a:pPr algn="ctr"/>
            <a:r>
              <a:rPr lang="en-US" sz="2800" b="1" dirty="0">
                <a:solidFill>
                  <a:srgbClr val="FF0000"/>
                </a:solidFill>
                <a:effectLst>
                  <a:outerShdw blurRad="38100" dist="38100" dir="2700000" algn="tl">
                    <a:srgbClr val="000000">
                      <a:alpha val="43137"/>
                    </a:srgbClr>
                  </a:outerShdw>
                </a:effectLst>
              </a:rPr>
              <a:t>did</a:t>
            </a:r>
          </a:p>
        </p:txBody>
      </p:sp>
      <p:sp>
        <p:nvSpPr>
          <p:cNvPr id="13" name="مستطيل مستدير الزوايا 12"/>
          <p:cNvSpPr/>
          <p:nvPr/>
        </p:nvSpPr>
        <p:spPr>
          <a:xfrm>
            <a:off x="6705600" y="1828800"/>
            <a:ext cx="990600" cy="457200"/>
          </a:xfrm>
          <a:prstGeom prst="round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8000"/>
                </a:solidFill>
                <a:effectLst>
                  <a:outerShdw blurRad="38100" dist="38100" dir="2700000" algn="tl">
                    <a:srgbClr val="000000">
                      <a:alpha val="43137"/>
                    </a:srgbClr>
                  </a:outerShdw>
                </a:effectLst>
              </a:rPr>
              <a:t>(3.) </a:t>
            </a:r>
          </a:p>
        </p:txBody>
      </p:sp>
      <p:sp>
        <p:nvSpPr>
          <p:cNvPr id="14" name="مستطيل مستدير الزوايا 13"/>
          <p:cNvSpPr/>
          <p:nvPr/>
        </p:nvSpPr>
        <p:spPr>
          <a:xfrm>
            <a:off x="6400800" y="2514600"/>
            <a:ext cx="2286000" cy="838200"/>
          </a:xfrm>
          <a:prstGeom prst="round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8000"/>
                </a:solidFill>
                <a:effectLst>
                  <a:outerShdw blurRad="38100" dist="38100" dir="2700000" algn="tl">
                    <a:srgbClr val="000000">
                      <a:alpha val="43137"/>
                    </a:srgbClr>
                  </a:outerShdw>
                </a:effectLst>
              </a:rPr>
              <a:t>(object/ complement) </a:t>
            </a:r>
          </a:p>
        </p:txBody>
      </p:sp>
      <p:sp>
        <p:nvSpPr>
          <p:cNvPr id="15" name="مستطيل مستدير الزوايا 14"/>
          <p:cNvSpPr/>
          <p:nvPr/>
        </p:nvSpPr>
        <p:spPr>
          <a:xfrm>
            <a:off x="6477000" y="3657600"/>
            <a:ext cx="2286000" cy="2590800"/>
          </a:xfrm>
          <a:prstGeom prst="round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8000"/>
                </a:solidFill>
                <a:effectLst>
                  <a:outerShdw blurRad="38100" dist="38100" dir="2700000" algn="tl">
                    <a:srgbClr val="000000">
                      <a:alpha val="43137"/>
                    </a:srgbClr>
                  </a:outerShdw>
                </a:effectLst>
              </a:rPr>
              <a:t>him</a:t>
            </a:r>
          </a:p>
          <a:p>
            <a:pPr algn="ctr"/>
            <a:r>
              <a:rPr lang="en-US" sz="2800" b="1" dirty="0">
                <a:solidFill>
                  <a:srgbClr val="008000"/>
                </a:solidFill>
                <a:effectLst>
                  <a:outerShdw blurRad="38100" dist="38100" dir="2700000" algn="tl">
                    <a:srgbClr val="000000">
                      <a:alpha val="43137"/>
                    </a:srgbClr>
                  </a:outerShdw>
                </a:effectLst>
              </a:rPr>
              <a:t>the fan</a:t>
            </a:r>
          </a:p>
          <a:p>
            <a:pPr algn="ctr"/>
            <a:r>
              <a:rPr lang="en-US" sz="2800" b="1" dirty="0">
                <a:solidFill>
                  <a:srgbClr val="008000"/>
                </a:solidFill>
                <a:effectLst>
                  <a:outerShdw blurRad="38100" dist="38100" dir="2700000" algn="tl">
                    <a:srgbClr val="000000">
                      <a:alpha val="43137"/>
                    </a:srgbClr>
                  </a:outerShdw>
                </a:effectLst>
              </a:rPr>
              <a:t>for it</a:t>
            </a:r>
          </a:p>
          <a:p>
            <a:pPr algn="ctr"/>
            <a:endParaRPr lang="en-US" sz="2800" b="1" dirty="0">
              <a:solidFill>
                <a:srgbClr val="008000"/>
              </a:solidFill>
              <a:effectLst>
                <a:outerShdw blurRad="38100" dist="38100" dir="2700000" algn="tl">
                  <a:srgbClr val="000000">
                    <a:alpha val="43137"/>
                  </a:srgbClr>
                </a:outerShdw>
              </a:effectLst>
            </a:endParaRPr>
          </a:p>
        </p:txBody>
      </p:sp>
      <p:sp>
        <p:nvSpPr>
          <p:cNvPr id="16" name="مستطيل مستدير الزوايا 15"/>
          <p:cNvSpPr/>
          <p:nvPr/>
        </p:nvSpPr>
        <p:spPr>
          <a:xfrm>
            <a:off x="8458200" y="1905000"/>
            <a:ext cx="685800" cy="457200"/>
          </a:xfrm>
          <a:prstGeom prst="roundRect">
            <a:avLst/>
          </a:prstGeom>
          <a:noFill/>
          <a:ln>
            <a:solidFill>
              <a:srgbClr val="8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800080"/>
                </a:solidFill>
                <a:effectLst>
                  <a:outerShdw blurRad="38100" dist="38100" dir="2700000" algn="tl">
                    <a:srgbClr val="000000">
                      <a:alpha val="43137"/>
                    </a:srgbClr>
                  </a:outerShdw>
                </a:effectLst>
              </a:rPr>
              <a:t>4</a:t>
            </a:r>
          </a:p>
        </p:txBody>
      </p:sp>
      <p:sp>
        <p:nvSpPr>
          <p:cNvPr id="17" name="مستطيل مستدير الزوايا 16"/>
          <p:cNvSpPr/>
          <p:nvPr/>
        </p:nvSpPr>
        <p:spPr>
          <a:xfrm>
            <a:off x="8686800" y="4343400"/>
            <a:ext cx="457200" cy="914400"/>
          </a:xfrm>
          <a:prstGeom prst="roundRect">
            <a:avLst/>
          </a:prstGeom>
          <a:noFill/>
          <a:ln>
            <a:solidFill>
              <a:srgbClr val="8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rgbClr val="800080"/>
                </a:solidFill>
                <a:effectLst>
                  <a:outerShdw blurRad="38100" dist="38100" dir="2700000" algn="tl">
                    <a:srgbClr val="000000">
                      <a:alpha val="43137"/>
                    </a:srgbClr>
                  </a:outerShdw>
                </a:effectLst>
              </a:rPr>
              <a:t>.</a:t>
            </a:r>
          </a:p>
        </p:txBody>
      </p:sp>
      <p:sp>
        <p:nvSpPr>
          <p:cNvPr id="18" name="مستطيل مستدير الزوايا 1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to="" calcmode="lin" valueType="num">
                                      <p:cBhvr>
                                        <p:cTn id="27" dur="1" fill="hold"/>
                                        <p:tgtEl>
                                          <p:spTgt spid="11"/>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to="" calcmode="lin" valueType="num">
                                      <p:cBhvr>
                                        <p:cTn id="32" dur="1" fill="hold"/>
                                        <p:tgtEl>
                                          <p:spTgt spid="12"/>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to="" calcmode="lin" valueType="num">
                                      <p:cBhvr>
                                        <p:cTn id="37" dur="1" fill="hold"/>
                                        <p:tgtEl>
                                          <p:spTgt spid="13"/>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 to="" calcmode="lin" valueType="num">
                                      <p:cBhvr>
                                        <p:cTn id="42" dur="1" fill="hold"/>
                                        <p:tgtEl>
                                          <p:spTgt spid="14"/>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 to="" calcmode="lin" valueType="num">
                                      <p:cBhvr>
                                        <p:cTn id="47" dur="1" fill="hold"/>
                                        <p:tgtEl>
                                          <p:spTgt spid="15"/>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 to="" calcmode="lin" valueType="num">
                                      <p:cBhvr>
                                        <p:cTn id="52" dur="1" fill="hold"/>
                                        <p:tgtEl>
                                          <p:spTgt spid="16"/>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 to="" calcmode="lin" valueType="num">
                                      <p:cBhvr>
                                        <p:cTn id="57" dur="1" fill="hold"/>
                                        <p:tgtEl>
                                          <p:spTgt spid="1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136</a:t>
            </a:fld>
            <a:endParaRPr lang="en-US"/>
          </a:p>
        </p:txBody>
      </p:sp>
      <p:sp>
        <p:nvSpPr>
          <p:cNvPr id="5" name="مستطيل 4"/>
          <p:cNvSpPr/>
          <p:nvPr/>
        </p:nvSpPr>
        <p:spPr>
          <a:xfrm>
            <a:off x="2819400" y="0"/>
            <a:ext cx="464191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solidFill>
                  <a:srgbClr val="FF3300"/>
                </a:solidFill>
                <a:effectLst>
                  <a:outerShdw blurRad="50800" dist="39000" dir="5460000" algn="tl">
                    <a:srgbClr val="000000">
                      <a:alpha val="38000"/>
                    </a:srgbClr>
                  </a:outerShdw>
                </a:effectLst>
              </a:rPr>
              <a:t>16. Word Order</a:t>
            </a:r>
            <a:endParaRPr lang="ar-SA" sz="5400" b="1" cap="none" spc="0" dirty="0">
              <a:ln w="11430"/>
              <a:solidFill>
                <a:srgbClr val="FF3300"/>
              </a:solidFill>
              <a:effectLst>
                <a:outerShdw blurRad="50800" dist="39000" dir="5460000" algn="tl">
                  <a:srgbClr val="000000">
                    <a:alpha val="38000"/>
                  </a:srgbClr>
                </a:outerShdw>
              </a:effectLst>
            </a:endParaRPr>
          </a:p>
        </p:txBody>
      </p:sp>
      <p:sp>
        <p:nvSpPr>
          <p:cNvPr id="6" name="مستطيل مستدير الزوايا 5"/>
          <p:cNvSpPr/>
          <p:nvPr/>
        </p:nvSpPr>
        <p:spPr>
          <a:xfrm>
            <a:off x="3276600" y="1905000"/>
            <a:ext cx="914400"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effectLst>
                  <a:outerShdw blurRad="38100" dist="38100" dir="2700000" algn="tl">
                    <a:srgbClr val="000000">
                      <a:alpha val="43137"/>
                    </a:srgbClr>
                  </a:outerShdw>
                </a:effectLst>
              </a:rPr>
              <a:t>1.</a:t>
            </a:r>
          </a:p>
        </p:txBody>
      </p:sp>
      <p:sp>
        <p:nvSpPr>
          <p:cNvPr id="7" name="مستطيل مستدير الزوايا 6"/>
          <p:cNvSpPr/>
          <p:nvPr/>
        </p:nvSpPr>
        <p:spPr>
          <a:xfrm>
            <a:off x="3886200" y="914400"/>
            <a:ext cx="2133600"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effectLst>
                  <a:outerShdw blurRad="38100" dist="38100" dir="2700000" algn="tl">
                    <a:srgbClr val="000000">
                      <a:alpha val="43137"/>
                    </a:srgbClr>
                  </a:outerShdw>
                </a:effectLst>
              </a:rPr>
              <a:t>time</a:t>
            </a:r>
          </a:p>
        </p:txBody>
      </p:sp>
      <p:sp>
        <p:nvSpPr>
          <p:cNvPr id="8" name="مستطيل مستدير الزوايا 7"/>
          <p:cNvSpPr/>
          <p:nvPr/>
        </p:nvSpPr>
        <p:spPr>
          <a:xfrm>
            <a:off x="3048000" y="2590800"/>
            <a:ext cx="1371600"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effectLst>
                  <a:outerShdw blurRad="38100" dist="38100" dir="2700000" algn="tl">
                    <a:srgbClr val="000000">
                      <a:alpha val="43137"/>
                    </a:srgbClr>
                  </a:outerShdw>
                </a:effectLst>
              </a:rPr>
              <a:t>Subject</a:t>
            </a:r>
          </a:p>
        </p:txBody>
      </p:sp>
      <p:sp>
        <p:nvSpPr>
          <p:cNvPr id="9" name="مستطيل مستدير الزوايا 8"/>
          <p:cNvSpPr/>
          <p:nvPr/>
        </p:nvSpPr>
        <p:spPr>
          <a:xfrm>
            <a:off x="2895600" y="3200400"/>
            <a:ext cx="1600200" cy="3124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effectLst>
                  <a:outerShdw blurRad="38100" dist="38100" dir="2700000" algn="tl">
                    <a:srgbClr val="000000">
                      <a:alpha val="43137"/>
                    </a:srgbClr>
                  </a:outerShdw>
                </a:effectLst>
              </a:rPr>
              <a:t>He</a:t>
            </a:r>
          </a:p>
          <a:p>
            <a:pPr algn="ctr"/>
            <a:r>
              <a:rPr lang="en-US" sz="2800" b="1" dirty="0">
                <a:solidFill>
                  <a:schemeClr val="tx2"/>
                </a:solidFill>
                <a:effectLst>
                  <a:outerShdw blurRad="38100" dist="38100" dir="2700000" algn="tl">
                    <a:srgbClr val="000000">
                      <a:alpha val="43137"/>
                    </a:srgbClr>
                  </a:outerShdw>
                </a:effectLst>
              </a:rPr>
              <a:t>We</a:t>
            </a:r>
          </a:p>
          <a:p>
            <a:pPr algn="ctr"/>
            <a:r>
              <a:rPr lang="en-US" sz="2800" b="1" dirty="0">
                <a:solidFill>
                  <a:schemeClr val="tx2"/>
                </a:solidFill>
                <a:effectLst>
                  <a:outerShdw blurRad="38100" dist="38100" dir="2700000" algn="tl">
                    <a:srgbClr val="000000">
                      <a:alpha val="43137"/>
                    </a:srgbClr>
                  </a:outerShdw>
                </a:effectLst>
              </a:rPr>
              <a:t>Our aim</a:t>
            </a:r>
          </a:p>
          <a:p>
            <a:pPr algn="ctr"/>
            <a:r>
              <a:rPr lang="en-US" sz="2800" b="1" dirty="0">
                <a:solidFill>
                  <a:schemeClr val="tx2"/>
                </a:solidFill>
                <a:effectLst>
                  <a:outerShdw blurRad="38100" dist="38100" dir="2700000" algn="tl">
                    <a:srgbClr val="000000">
                      <a:alpha val="43137"/>
                    </a:srgbClr>
                  </a:outerShdw>
                </a:effectLst>
              </a:rPr>
              <a:t>The idea</a:t>
            </a:r>
          </a:p>
          <a:p>
            <a:pPr algn="ctr"/>
            <a:r>
              <a:rPr lang="en-US" sz="2800" b="1" dirty="0">
                <a:solidFill>
                  <a:schemeClr val="tx2"/>
                </a:solidFill>
                <a:effectLst>
                  <a:outerShdw blurRad="38100" dist="38100" dir="2700000" algn="tl">
                    <a:srgbClr val="000000">
                      <a:alpha val="43137"/>
                    </a:srgbClr>
                  </a:outerShdw>
                </a:effectLst>
              </a:rPr>
              <a:t>An eye</a:t>
            </a:r>
          </a:p>
        </p:txBody>
      </p:sp>
      <p:sp>
        <p:nvSpPr>
          <p:cNvPr id="10" name="مستطيل مستدير الزوايا 9"/>
          <p:cNvSpPr/>
          <p:nvPr/>
        </p:nvSpPr>
        <p:spPr>
          <a:xfrm>
            <a:off x="4876800" y="1905000"/>
            <a:ext cx="990600" cy="457200"/>
          </a:xfrm>
          <a:prstGeom prst="round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effectLst>
                  <a:outerShdw blurRad="38100" dist="38100" dir="2700000" algn="tl">
                    <a:srgbClr val="000000">
                      <a:alpha val="43137"/>
                    </a:srgbClr>
                  </a:outerShdw>
                </a:effectLst>
              </a:rPr>
              <a:t>2.</a:t>
            </a:r>
          </a:p>
        </p:txBody>
      </p:sp>
      <p:sp>
        <p:nvSpPr>
          <p:cNvPr id="11" name="مستطيل مستدير الزوايا 10"/>
          <p:cNvSpPr/>
          <p:nvPr/>
        </p:nvSpPr>
        <p:spPr>
          <a:xfrm>
            <a:off x="4800600" y="2590800"/>
            <a:ext cx="1371600" cy="457200"/>
          </a:xfrm>
          <a:prstGeom prst="round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effectLst>
                  <a:outerShdw blurRad="38100" dist="38100" dir="2700000" algn="tl">
                    <a:srgbClr val="000000">
                      <a:alpha val="43137"/>
                    </a:srgbClr>
                  </a:outerShdw>
                </a:effectLst>
              </a:rPr>
              <a:t>Verb</a:t>
            </a:r>
          </a:p>
        </p:txBody>
      </p:sp>
      <p:sp>
        <p:nvSpPr>
          <p:cNvPr id="12" name="مستطيل مستدير الزوايا 11"/>
          <p:cNvSpPr/>
          <p:nvPr/>
        </p:nvSpPr>
        <p:spPr>
          <a:xfrm>
            <a:off x="4677768" y="3276600"/>
            <a:ext cx="1676400" cy="3048000"/>
          </a:xfrm>
          <a:prstGeom prst="round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effectLst>
                  <a:outerShdw blurRad="38100" dist="38100" dir="2700000" algn="tl">
                    <a:srgbClr val="000000">
                      <a:alpha val="43137"/>
                    </a:srgbClr>
                  </a:outerShdw>
                </a:effectLst>
              </a:rPr>
              <a:t>is</a:t>
            </a:r>
          </a:p>
          <a:p>
            <a:pPr algn="ctr"/>
            <a:r>
              <a:rPr lang="en-US" sz="2800" b="1" dirty="0">
                <a:solidFill>
                  <a:srgbClr val="FF0000"/>
                </a:solidFill>
                <a:effectLst>
                  <a:outerShdw blurRad="38100" dist="38100" dir="2700000" algn="tl">
                    <a:srgbClr val="000000">
                      <a:alpha val="43137"/>
                    </a:srgbClr>
                  </a:outerShdw>
                </a:effectLst>
              </a:rPr>
              <a:t>play</a:t>
            </a:r>
          </a:p>
          <a:p>
            <a:pPr algn="ctr"/>
            <a:r>
              <a:rPr lang="en-US" sz="2800" b="1" dirty="0">
                <a:solidFill>
                  <a:srgbClr val="FF0000"/>
                </a:solidFill>
                <a:effectLst>
                  <a:outerShdw blurRad="38100" dist="38100" dir="2700000" algn="tl">
                    <a:srgbClr val="000000">
                      <a:alpha val="43137"/>
                    </a:srgbClr>
                  </a:outerShdw>
                </a:effectLst>
              </a:rPr>
              <a:t>has gone </a:t>
            </a:r>
          </a:p>
          <a:p>
            <a:pPr algn="ctr"/>
            <a:r>
              <a:rPr lang="en-US" sz="2800" b="1" dirty="0">
                <a:solidFill>
                  <a:srgbClr val="FF0000"/>
                </a:solidFill>
                <a:effectLst>
                  <a:outerShdw blurRad="38100" dist="38100" dir="2700000" algn="tl">
                    <a:srgbClr val="000000">
                      <a:alpha val="43137"/>
                    </a:srgbClr>
                  </a:outerShdw>
                </a:effectLst>
              </a:rPr>
              <a:t>did</a:t>
            </a:r>
          </a:p>
        </p:txBody>
      </p:sp>
      <p:sp>
        <p:nvSpPr>
          <p:cNvPr id="13" name="مستطيل مستدير الزوايا 12"/>
          <p:cNvSpPr/>
          <p:nvPr/>
        </p:nvSpPr>
        <p:spPr>
          <a:xfrm>
            <a:off x="6705600" y="1828800"/>
            <a:ext cx="990600" cy="457200"/>
          </a:xfrm>
          <a:prstGeom prst="round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8000"/>
                </a:solidFill>
                <a:effectLst>
                  <a:outerShdw blurRad="38100" dist="38100" dir="2700000" algn="tl">
                    <a:srgbClr val="000000">
                      <a:alpha val="43137"/>
                    </a:srgbClr>
                  </a:outerShdw>
                </a:effectLst>
              </a:rPr>
              <a:t>(3.) </a:t>
            </a:r>
          </a:p>
        </p:txBody>
      </p:sp>
      <p:sp>
        <p:nvSpPr>
          <p:cNvPr id="14" name="مستطيل مستدير الزوايا 13"/>
          <p:cNvSpPr/>
          <p:nvPr/>
        </p:nvSpPr>
        <p:spPr>
          <a:xfrm>
            <a:off x="6400800" y="2514600"/>
            <a:ext cx="2286000" cy="838200"/>
          </a:xfrm>
          <a:prstGeom prst="round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8000"/>
                </a:solidFill>
                <a:effectLst>
                  <a:outerShdw blurRad="38100" dist="38100" dir="2700000" algn="tl">
                    <a:srgbClr val="000000">
                      <a:alpha val="43137"/>
                    </a:srgbClr>
                  </a:outerShdw>
                </a:effectLst>
              </a:rPr>
              <a:t>(object/ complement) </a:t>
            </a:r>
          </a:p>
        </p:txBody>
      </p:sp>
      <p:sp>
        <p:nvSpPr>
          <p:cNvPr id="15" name="مستطيل مستدير الزوايا 14"/>
          <p:cNvSpPr/>
          <p:nvPr/>
        </p:nvSpPr>
        <p:spPr>
          <a:xfrm>
            <a:off x="6477000" y="3657600"/>
            <a:ext cx="2286000" cy="2590800"/>
          </a:xfrm>
          <a:prstGeom prst="round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8000"/>
                </a:solidFill>
                <a:effectLst>
                  <a:outerShdw blurRad="38100" dist="38100" dir="2700000" algn="tl">
                    <a:srgbClr val="000000">
                      <a:alpha val="43137"/>
                    </a:srgbClr>
                  </a:outerShdw>
                </a:effectLst>
              </a:rPr>
              <a:t>him</a:t>
            </a:r>
          </a:p>
          <a:p>
            <a:pPr algn="ctr"/>
            <a:r>
              <a:rPr lang="en-US" sz="2800" b="1" dirty="0">
                <a:solidFill>
                  <a:srgbClr val="008000"/>
                </a:solidFill>
                <a:effectLst>
                  <a:outerShdw blurRad="38100" dist="38100" dir="2700000" algn="tl">
                    <a:srgbClr val="000000">
                      <a:alpha val="43137"/>
                    </a:srgbClr>
                  </a:outerShdw>
                </a:effectLst>
              </a:rPr>
              <a:t>the fan</a:t>
            </a:r>
          </a:p>
          <a:p>
            <a:pPr algn="ctr"/>
            <a:r>
              <a:rPr lang="en-US" sz="2800" b="1" dirty="0">
                <a:solidFill>
                  <a:srgbClr val="008000"/>
                </a:solidFill>
                <a:effectLst>
                  <a:outerShdw blurRad="38100" dist="38100" dir="2700000" algn="tl">
                    <a:srgbClr val="000000">
                      <a:alpha val="43137"/>
                    </a:srgbClr>
                  </a:outerShdw>
                </a:effectLst>
              </a:rPr>
              <a:t>for it</a:t>
            </a:r>
          </a:p>
          <a:p>
            <a:pPr algn="ctr"/>
            <a:endParaRPr lang="en-US" sz="2800" b="1" dirty="0">
              <a:solidFill>
                <a:srgbClr val="008000"/>
              </a:solidFill>
              <a:effectLst>
                <a:outerShdw blurRad="38100" dist="38100" dir="2700000" algn="tl">
                  <a:srgbClr val="000000">
                    <a:alpha val="43137"/>
                  </a:srgbClr>
                </a:outerShdw>
              </a:effectLst>
            </a:endParaRPr>
          </a:p>
        </p:txBody>
      </p:sp>
      <p:grpSp>
        <p:nvGrpSpPr>
          <p:cNvPr id="21" name="مجموعة 20"/>
          <p:cNvGrpSpPr/>
          <p:nvPr/>
        </p:nvGrpSpPr>
        <p:grpSpPr>
          <a:xfrm>
            <a:off x="6019800" y="990600"/>
            <a:ext cx="3352800" cy="1600200"/>
            <a:chOff x="6019800" y="990600"/>
            <a:chExt cx="3124200" cy="1600200"/>
          </a:xfrm>
        </p:grpSpPr>
        <p:sp>
          <p:nvSpPr>
            <p:cNvPr id="19" name="سهم للأسفل 18"/>
            <p:cNvSpPr/>
            <p:nvPr/>
          </p:nvSpPr>
          <p:spPr>
            <a:xfrm>
              <a:off x="8610600" y="990600"/>
              <a:ext cx="533400" cy="1600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مستطيل مستدير الزوايا 19"/>
            <p:cNvSpPr/>
            <p:nvPr/>
          </p:nvSpPr>
          <p:spPr>
            <a:xfrm>
              <a:off x="6019800" y="990600"/>
              <a:ext cx="29718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مجموعة 23"/>
          <p:cNvGrpSpPr/>
          <p:nvPr/>
        </p:nvGrpSpPr>
        <p:grpSpPr>
          <a:xfrm>
            <a:off x="2209800" y="949656"/>
            <a:ext cx="1676400" cy="2631744"/>
            <a:chOff x="2209800" y="1102056"/>
            <a:chExt cx="1676400" cy="2631744"/>
          </a:xfrm>
        </p:grpSpPr>
        <p:sp>
          <p:nvSpPr>
            <p:cNvPr id="22" name="مستطيل مستدير الزوايا 21"/>
            <p:cNvSpPr/>
            <p:nvPr/>
          </p:nvSpPr>
          <p:spPr>
            <a:xfrm>
              <a:off x="2362200" y="1102056"/>
              <a:ext cx="15240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سهم للأسفل 22"/>
            <p:cNvSpPr/>
            <p:nvPr/>
          </p:nvSpPr>
          <p:spPr>
            <a:xfrm>
              <a:off x="2209800" y="1143000"/>
              <a:ext cx="457200" cy="2590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مستطيل مستدير الزوايا 24">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to="" calcmode="lin" valueType="num">
                                      <p:cBhvr>
                                        <p:cTn id="7" dur="1" fill="hold"/>
                                        <p:tgtEl>
                                          <p:spTgt spid="2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to="" calcmode="lin" valueType="num">
                                      <p:cBhvr>
                                        <p:cTn id="12" dur="1" fill="hold"/>
                                        <p:tgtEl>
                                          <p:spTgt spid="2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137</a:t>
            </a:fld>
            <a:endParaRPr lang="en-US"/>
          </a:p>
        </p:txBody>
      </p:sp>
      <p:sp>
        <p:nvSpPr>
          <p:cNvPr id="5" name="مستطيل 4"/>
          <p:cNvSpPr/>
          <p:nvPr/>
        </p:nvSpPr>
        <p:spPr>
          <a:xfrm>
            <a:off x="2819400" y="0"/>
            <a:ext cx="464191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solidFill>
                  <a:srgbClr val="FF3300"/>
                </a:solidFill>
                <a:effectLst>
                  <a:outerShdw blurRad="50800" dist="39000" dir="5460000" algn="tl">
                    <a:srgbClr val="000000">
                      <a:alpha val="38000"/>
                    </a:srgbClr>
                  </a:outerShdw>
                </a:effectLst>
              </a:rPr>
              <a:t>16. Word Order</a:t>
            </a:r>
            <a:endParaRPr lang="ar-SA" sz="5400" b="1" cap="none" spc="0" dirty="0">
              <a:ln w="11430"/>
              <a:solidFill>
                <a:srgbClr val="FF3300"/>
              </a:solidFill>
              <a:effectLst>
                <a:outerShdw blurRad="50800" dist="39000" dir="5460000" algn="tl">
                  <a:srgbClr val="000000">
                    <a:alpha val="38000"/>
                  </a:srgbClr>
                </a:outerShdw>
              </a:effectLst>
            </a:endParaRPr>
          </a:p>
        </p:txBody>
      </p:sp>
      <p:sp>
        <p:nvSpPr>
          <p:cNvPr id="6" name="مستطيل مستدير الزوايا 5"/>
          <p:cNvSpPr/>
          <p:nvPr/>
        </p:nvSpPr>
        <p:spPr>
          <a:xfrm>
            <a:off x="3276600" y="1905000"/>
            <a:ext cx="914400"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effectLst>
                  <a:outerShdw blurRad="38100" dist="38100" dir="2700000" algn="tl">
                    <a:srgbClr val="000000">
                      <a:alpha val="43137"/>
                    </a:srgbClr>
                  </a:outerShdw>
                </a:effectLst>
              </a:rPr>
              <a:t>1.</a:t>
            </a:r>
          </a:p>
        </p:txBody>
      </p:sp>
      <p:sp>
        <p:nvSpPr>
          <p:cNvPr id="7" name="مستطيل مستدير الزوايا 6"/>
          <p:cNvSpPr/>
          <p:nvPr/>
        </p:nvSpPr>
        <p:spPr>
          <a:xfrm>
            <a:off x="3886200" y="914400"/>
            <a:ext cx="2133600"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effectLst>
                  <a:outerShdw blurRad="38100" dist="38100" dir="2700000" algn="tl">
                    <a:srgbClr val="000000">
                      <a:alpha val="43137"/>
                    </a:srgbClr>
                  </a:outerShdw>
                </a:effectLst>
              </a:rPr>
              <a:t>time</a:t>
            </a:r>
          </a:p>
        </p:txBody>
      </p:sp>
      <p:sp>
        <p:nvSpPr>
          <p:cNvPr id="8" name="مستطيل مستدير الزوايا 7"/>
          <p:cNvSpPr/>
          <p:nvPr/>
        </p:nvSpPr>
        <p:spPr>
          <a:xfrm>
            <a:off x="3048000" y="2590800"/>
            <a:ext cx="1371600"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effectLst>
                  <a:outerShdw blurRad="38100" dist="38100" dir="2700000" algn="tl">
                    <a:srgbClr val="000000">
                      <a:alpha val="43137"/>
                    </a:srgbClr>
                  </a:outerShdw>
                </a:effectLst>
              </a:rPr>
              <a:t>Subject</a:t>
            </a:r>
          </a:p>
        </p:txBody>
      </p:sp>
      <p:sp>
        <p:nvSpPr>
          <p:cNvPr id="9" name="مستطيل مستدير الزوايا 8"/>
          <p:cNvSpPr/>
          <p:nvPr/>
        </p:nvSpPr>
        <p:spPr>
          <a:xfrm>
            <a:off x="2895600" y="3200400"/>
            <a:ext cx="1600200" cy="3124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effectLst>
                  <a:outerShdw blurRad="38100" dist="38100" dir="2700000" algn="tl">
                    <a:srgbClr val="000000">
                      <a:alpha val="43137"/>
                    </a:srgbClr>
                  </a:outerShdw>
                </a:effectLst>
              </a:rPr>
              <a:t>He</a:t>
            </a:r>
          </a:p>
          <a:p>
            <a:pPr algn="ctr"/>
            <a:r>
              <a:rPr lang="en-US" sz="2800" b="1" dirty="0">
                <a:solidFill>
                  <a:schemeClr val="tx2"/>
                </a:solidFill>
                <a:effectLst>
                  <a:outerShdw blurRad="38100" dist="38100" dir="2700000" algn="tl">
                    <a:srgbClr val="000000">
                      <a:alpha val="43137"/>
                    </a:srgbClr>
                  </a:outerShdw>
                </a:effectLst>
              </a:rPr>
              <a:t>We</a:t>
            </a:r>
          </a:p>
          <a:p>
            <a:pPr algn="ctr"/>
            <a:r>
              <a:rPr lang="en-US" sz="2800" b="1" dirty="0">
                <a:solidFill>
                  <a:schemeClr val="tx2"/>
                </a:solidFill>
                <a:effectLst>
                  <a:outerShdw blurRad="38100" dist="38100" dir="2700000" algn="tl">
                    <a:srgbClr val="000000">
                      <a:alpha val="43137"/>
                    </a:srgbClr>
                  </a:outerShdw>
                </a:effectLst>
              </a:rPr>
              <a:t>Our aim</a:t>
            </a:r>
          </a:p>
          <a:p>
            <a:pPr algn="ctr"/>
            <a:r>
              <a:rPr lang="en-US" sz="2800" b="1" dirty="0">
                <a:solidFill>
                  <a:schemeClr val="tx2"/>
                </a:solidFill>
                <a:effectLst>
                  <a:outerShdw blurRad="38100" dist="38100" dir="2700000" algn="tl">
                    <a:srgbClr val="000000">
                      <a:alpha val="43137"/>
                    </a:srgbClr>
                  </a:outerShdw>
                </a:effectLst>
              </a:rPr>
              <a:t>The idea</a:t>
            </a:r>
          </a:p>
          <a:p>
            <a:pPr algn="ctr"/>
            <a:r>
              <a:rPr lang="en-US" sz="2800" b="1" dirty="0">
                <a:solidFill>
                  <a:schemeClr val="tx2"/>
                </a:solidFill>
                <a:effectLst>
                  <a:outerShdw blurRad="38100" dist="38100" dir="2700000" algn="tl">
                    <a:srgbClr val="000000">
                      <a:alpha val="43137"/>
                    </a:srgbClr>
                  </a:outerShdw>
                </a:effectLst>
              </a:rPr>
              <a:t>An eye</a:t>
            </a:r>
          </a:p>
        </p:txBody>
      </p:sp>
      <p:sp>
        <p:nvSpPr>
          <p:cNvPr id="10" name="مستطيل مستدير الزوايا 9"/>
          <p:cNvSpPr/>
          <p:nvPr/>
        </p:nvSpPr>
        <p:spPr>
          <a:xfrm>
            <a:off x="4876800" y="1905000"/>
            <a:ext cx="990600" cy="457200"/>
          </a:xfrm>
          <a:prstGeom prst="round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effectLst>
                  <a:outerShdw blurRad="38100" dist="38100" dir="2700000" algn="tl">
                    <a:srgbClr val="000000">
                      <a:alpha val="43137"/>
                    </a:srgbClr>
                  </a:outerShdw>
                </a:effectLst>
              </a:rPr>
              <a:t>2.</a:t>
            </a:r>
          </a:p>
        </p:txBody>
      </p:sp>
      <p:sp>
        <p:nvSpPr>
          <p:cNvPr id="11" name="مستطيل مستدير الزوايا 10"/>
          <p:cNvSpPr/>
          <p:nvPr/>
        </p:nvSpPr>
        <p:spPr>
          <a:xfrm>
            <a:off x="4800600" y="2590800"/>
            <a:ext cx="1371600" cy="457200"/>
          </a:xfrm>
          <a:prstGeom prst="round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effectLst>
                  <a:outerShdw blurRad="38100" dist="38100" dir="2700000" algn="tl">
                    <a:srgbClr val="000000">
                      <a:alpha val="43137"/>
                    </a:srgbClr>
                  </a:outerShdw>
                </a:effectLst>
              </a:rPr>
              <a:t>Verb</a:t>
            </a:r>
          </a:p>
        </p:txBody>
      </p:sp>
      <p:sp>
        <p:nvSpPr>
          <p:cNvPr id="12" name="مستطيل مستدير الزوايا 11"/>
          <p:cNvSpPr/>
          <p:nvPr/>
        </p:nvSpPr>
        <p:spPr>
          <a:xfrm>
            <a:off x="4677768" y="3276600"/>
            <a:ext cx="1676400" cy="3048000"/>
          </a:xfrm>
          <a:prstGeom prst="round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effectLst>
                  <a:outerShdw blurRad="38100" dist="38100" dir="2700000" algn="tl">
                    <a:srgbClr val="000000">
                      <a:alpha val="43137"/>
                    </a:srgbClr>
                  </a:outerShdw>
                </a:effectLst>
              </a:rPr>
              <a:t>is</a:t>
            </a:r>
          </a:p>
          <a:p>
            <a:pPr algn="ctr"/>
            <a:r>
              <a:rPr lang="en-US" sz="2800" b="1" dirty="0">
                <a:solidFill>
                  <a:srgbClr val="FF0000"/>
                </a:solidFill>
                <a:effectLst>
                  <a:outerShdw blurRad="38100" dist="38100" dir="2700000" algn="tl">
                    <a:srgbClr val="000000">
                      <a:alpha val="43137"/>
                    </a:srgbClr>
                  </a:outerShdw>
                </a:effectLst>
              </a:rPr>
              <a:t>play</a:t>
            </a:r>
          </a:p>
          <a:p>
            <a:pPr algn="ctr"/>
            <a:r>
              <a:rPr lang="en-US" sz="2800" b="1" dirty="0">
                <a:solidFill>
                  <a:srgbClr val="FF0000"/>
                </a:solidFill>
                <a:effectLst>
                  <a:outerShdw blurRad="38100" dist="38100" dir="2700000" algn="tl">
                    <a:srgbClr val="000000">
                      <a:alpha val="43137"/>
                    </a:srgbClr>
                  </a:outerShdw>
                </a:effectLst>
              </a:rPr>
              <a:t>has gone </a:t>
            </a:r>
          </a:p>
          <a:p>
            <a:pPr algn="ctr"/>
            <a:r>
              <a:rPr lang="en-US" sz="2800" b="1" dirty="0">
                <a:solidFill>
                  <a:srgbClr val="FF0000"/>
                </a:solidFill>
                <a:effectLst>
                  <a:outerShdw blurRad="38100" dist="38100" dir="2700000" algn="tl">
                    <a:srgbClr val="000000">
                      <a:alpha val="43137"/>
                    </a:srgbClr>
                  </a:outerShdw>
                </a:effectLst>
              </a:rPr>
              <a:t>did</a:t>
            </a:r>
          </a:p>
        </p:txBody>
      </p:sp>
      <p:sp>
        <p:nvSpPr>
          <p:cNvPr id="13" name="مستطيل مستدير الزوايا 12"/>
          <p:cNvSpPr/>
          <p:nvPr/>
        </p:nvSpPr>
        <p:spPr>
          <a:xfrm>
            <a:off x="6705600" y="1828800"/>
            <a:ext cx="990600" cy="457200"/>
          </a:xfrm>
          <a:prstGeom prst="round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8000"/>
                </a:solidFill>
                <a:effectLst>
                  <a:outerShdw blurRad="38100" dist="38100" dir="2700000" algn="tl">
                    <a:srgbClr val="000000">
                      <a:alpha val="43137"/>
                    </a:srgbClr>
                  </a:outerShdw>
                </a:effectLst>
              </a:rPr>
              <a:t>(3.) </a:t>
            </a:r>
          </a:p>
        </p:txBody>
      </p:sp>
      <p:sp>
        <p:nvSpPr>
          <p:cNvPr id="14" name="مستطيل مستدير الزوايا 13"/>
          <p:cNvSpPr/>
          <p:nvPr/>
        </p:nvSpPr>
        <p:spPr>
          <a:xfrm>
            <a:off x="6400800" y="2514600"/>
            <a:ext cx="2286000" cy="838200"/>
          </a:xfrm>
          <a:prstGeom prst="round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8000"/>
                </a:solidFill>
                <a:effectLst>
                  <a:outerShdw blurRad="38100" dist="38100" dir="2700000" algn="tl">
                    <a:srgbClr val="000000">
                      <a:alpha val="43137"/>
                    </a:srgbClr>
                  </a:outerShdw>
                </a:effectLst>
              </a:rPr>
              <a:t>(object/ complement) </a:t>
            </a:r>
          </a:p>
        </p:txBody>
      </p:sp>
      <p:sp>
        <p:nvSpPr>
          <p:cNvPr id="15" name="مستطيل مستدير الزوايا 14"/>
          <p:cNvSpPr/>
          <p:nvPr/>
        </p:nvSpPr>
        <p:spPr>
          <a:xfrm>
            <a:off x="6477000" y="3657600"/>
            <a:ext cx="2286000" cy="2590800"/>
          </a:xfrm>
          <a:prstGeom prst="round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8000"/>
                </a:solidFill>
                <a:effectLst>
                  <a:outerShdw blurRad="38100" dist="38100" dir="2700000" algn="tl">
                    <a:srgbClr val="000000">
                      <a:alpha val="43137"/>
                    </a:srgbClr>
                  </a:outerShdw>
                </a:effectLst>
              </a:rPr>
              <a:t>him</a:t>
            </a:r>
          </a:p>
          <a:p>
            <a:pPr algn="ctr"/>
            <a:r>
              <a:rPr lang="en-US" sz="2800" b="1" dirty="0">
                <a:solidFill>
                  <a:srgbClr val="008000"/>
                </a:solidFill>
                <a:effectLst>
                  <a:outerShdw blurRad="38100" dist="38100" dir="2700000" algn="tl">
                    <a:srgbClr val="000000">
                      <a:alpha val="43137"/>
                    </a:srgbClr>
                  </a:outerShdw>
                </a:effectLst>
              </a:rPr>
              <a:t>the fan</a:t>
            </a:r>
          </a:p>
          <a:p>
            <a:pPr algn="ctr"/>
            <a:r>
              <a:rPr lang="en-US" sz="2800" b="1" dirty="0">
                <a:solidFill>
                  <a:srgbClr val="008000"/>
                </a:solidFill>
                <a:effectLst>
                  <a:outerShdw blurRad="38100" dist="38100" dir="2700000" algn="tl">
                    <a:srgbClr val="000000">
                      <a:alpha val="43137"/>
                    </a:srgbClr>
                  </a:outerShdw>
                </a:effectLst>
              </a:rPr>
              <a:t>for it</a:t>
            </a:r>
          </a:p>
          <a:p>
            <a:pPr algn="ctr"/>
            <a:endParaRPr lang="en-US" sz="2800" b="1" dirty="0">
              <a:solidFill>
                <a:srgbClr val="008000"/>
              </a:solidFill>
              <a:effectLst>
                <a:outerShdw blurRad="38100" dist="38100" dir="2700000" algn="tl">
                  <a:srgbClr val="000000">
                    <a:alpha val="43137"/>
                  </a:srgbClr>
                </a:outerShdw>
              </a:effectLst>
            </a:endParaRPr>
          </a:p>
        </p:txBody>
      </p:sp>
      <p:grpSp>
        <p:nvGrpSpPr>
          <p:cNvPr id="3" name="مجموعة 20"/>
          <p:cNvGrpSpPr/>
          <p:nvPr/>
        </p:nvGrpSpPr>
        <p:grpSpPr>
          <a:xfrm>
            <a:off x="6019800" y="990600"/>
            <a:ext cx="3352800" cy="1600200"/>
            <a:chOff x="6019800" y="990600"/>
            <a:chExt cx="3124200" cy="1600200"/>
          </a:xfrm>
        </p:grpSpPr>
        <p:sp>
          <p:nvSpPr>
            <p:cNvPr id="19" name="سهم للأسفل 18"/>
            <p:cNvSpPr/>
            <p:nvPr/>
          </p:nvSpPr>
          <p:spPr>
            <a:xfrm>
              <a:off x="8610600" y="990600"/>
              <a:ext cx="533400" cy="1600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مستطيل مستدير الزوايا 19"/>
            <p:cNvSpPr/>
            <p:nvPr/>
          </p:nvSpPr>
          <p:spPr>
            <a:xfrm>
              <a:off x="6019800" y="990600"/>
              <a:ext cx="29718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مجموعة 23"/>
          <p:cNvGrpSpPr/>
          <p:nvPr/>
        </p:nvGrpSpPr>
        <p:grpSpPr>
          <a:xfrm>
            <a:off x="2209800" y="949656"/>
            <a:ext cx="1676400" cy="2631744"/>
            <a:chOff x="2209800" y="1102056"/>
            <a:chExt cx="1676400" cy="2631744"/>
          </a:xfrm>
        </p:grpSpPr>
        <p:sp>
          <p:nvSpPr>
            <p:cNvPr id="22" name="مستطيل مستدير الزوايا 21"/>
            <p:cNvSpPr/>
            <p:nvPr/>
          </p:nvSpPr>
          <p:spPr>
            <a:xfrm>
              <a:off x="2362200" y="1102056"/>
              <a:ext cx="15240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سهم للأسفل 22"/>
            <p:cNvSpPr/>
            <p:nvPr/>
          </p:nvSpPr>
          <p:spPr>
            <a:xfrm>
              <a:off x="2209800" y="1143000"/>
              <a:ext cx="457200" cy="2590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مستطيل مستدير الزوايا 20"/>
          <p:cNvSpPr/>
          <p:nvPr/>
        </p:nvSpPr>
        <p:spPr>
          <a:xfrm>
            <a:off x="3810000" y="1371600"/>
            <a:ext cx="2133600" cy="457200"/>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6">
                    <a:lumMod val="75000"/>
                  </a:schemeClr>
                </a:solidFill>
                <a:effectLst>
                  <a:outerShdw blurRad="38100" dist="38100" dir="2700000" algn="tl">
                    <a:srgbClr val="000000">
                      <a:alpha val="43137"/>
                    </a:srgbClr>
                  </a:outerShdw>
                </a:effectLst>
              </a:rPr>
              <a:t>place</a:t>
            </a:r>
          </a:p>
        </p:txBody>
      </p:sp>
      <p:grpSp>
        <p:nvGrpSpPr>
          <p:cNvPr id="26" name="مجموعة 25"/>
          <p:cNvGrpSpPr/>
          <p:nvPr/>
        </p:nvGrpSpPr>
        <p:grpSpPr>
          <a:xfrm>
            <a:off x="5943600" y="1578592"/>
            <a:ext cx="2895600" cy="1905000"/>
            <a:chOff x="5943600" y="1578592"/>
            <a:chExt cx="2895600" cy="1905000"/>
          </a:xfrm>
        </p:grpSpPr>
        <p:sp>
          <p:nvSpPr>
            <p:cNvPr id="24" name="مستطيل مستدير الزوايا 23"/>
            <p:cNvSpPr/>
            <p:nvPr/>
          </p:nvSpPr>
          <p:spPr>
            <a:xfrm>
              <a:off x="5943600" y="1600200"/>
              <a:ext cx="2819400" cy="152400"/>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سهم للأسفل 24"/>
            <p:cNvSpPr/>
            <p:nvPr/>
          </p:nvSpPr>
          <p:spPr>
            <a:xfrm>
              <a:off x="8686800" y="1578592"/>
              <a:ext cx="152400" cy="1905000"/>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مستطيل مستدير الزوايا 26">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to="" calcmode="lin" valueType="num">
                                      <p:cBhvr>
                                        <p:cTn id="7" dur="1" fill="hold"/>
                                        <p:tgtEl>
                                          <p:spTgt spid="2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138</a:t>
            </a:fld>
            <a:endParaRPr lang="en-US"/>
          </a:p>
        </p:txBody>
      </p:sp>
      <p:pic>
        <p:nvPicPr>
          <p:cNvPr id="1026" name="Picture 2"/>
          <p:cNvPicPr>
            <a:picLocks noChangeAspect="1" noChangeArrowheads="1"/>
          </p:cNvPicPr>
          <p:nvPr/>
        </p:nvPicPr>
        <p:blipFill>
          <a:blip r:embed="rId2">
            <a:lum bright="-20000" contrast="30000"/>
          </a:blip>
          <a:srcRect/>
          <a:stretch>
            <a:fillRect/>
          </a:stretch>
        </p:blipFill>
        <p:spPr bwMode="auto">
          <a:xfrm>
            <a:off x="457200" y="381001"/>
            <a:ext cx="8229599" cy="5791199"/>
          </a:xfrm>
          <a:prstGeom prst="rect">
            <a:avLst/>
          </a:prstGeom>
          <a:noFill/>
          <a:ln w="9525">
            <a:noFill/>
            <a:miter lim="800000"/>
            <a:headEnd/>
            <a:tailEnd/>
          </a:ln>
          <a:effectLst/>
        </p:spPr>
      </p:pic>
      <p:sp>
        <p:nvSpPr>
          <p:cNvPr id="5" name="مستطيل مستدير الزوايا 4">
            <a:hlinkClick r:id="rId3"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139</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7" name="مستطيل مستدير الزوايا 6"/>
          <p:cNvSpPr/>
          <p:nvPr/>
        </p:nvSpPr>
        <p:spPr>
          <a:xfrm>
            <a:off x="381000" y="21336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Noun – Verb – Adjective - Adverb</a:t>
            </a:r>
          </a:p>
        </p:txBody>
      </p:sp>
      <p:sp>
        <p:nvSpPr>
          <p:cNvPr id="8" name="مستطيل مستدير الزوايا 7"/>
          <p:cNvSpPr/>
          <p:nvPr/>
        </p:nvSpPr>
        <p:spPr>
          <a:xfrm>
            <a:off x="457200" y="35814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6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They have a lot of……..</a:t>
            </a:r>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iterate type="wd">
                                    <p:tmAbs val="5000"/>
                                  </p:iterate>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140</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7" name="مستطيل مستدير الزوايا 6"/>
          <p:cNvSpPr/>
          <p:nvPr/>
        </p:nvSpPr>
        <p:spPr>
          <a:xfrm>
            <a:off x="381000" y="21336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Noun – Verb – Adjective - Adverb</a:t>
            </a:r>
          </a:p>
        </p:txBody>
      </p:sp>
      <p:sp>
        <p:nvSpPr>
          <p:cNvPr id="8" name="مستطيل مستدير الزوايا 7"/>
          <p:cNvSpPr/>
          <p:nvPr/>
        </p:nvSpPr>
        <p:spPr>
          <a:xfrm>
            <a:off x="457200" y="35814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6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We are ……..</a:t>
            </a:r>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141</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7" name="مستطيل مستدير الزوايا 6"/>
          <p:cNvSpPr/>
          <p:nvPr/>
        </p:nvSpPr>
        <p:spPr>
          <a:xfrm>
            <a:off x="381000" y="21336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Noun – Verb – Adjective - Adverb</a:t>
            </a:r>
          </a:p>
        </p:txBody>
      </p:sp>
      <p:sp>
        <p:nvSpPr>
          <p:cNvPr id="8" name="مستطيل مستدير الزوايا 7"/>
          <p:cNvSpPr/>
          <p:nvPr/>
        </p:nvSpPr>
        <p:spPr>
          <a:xfrm>
            <a:off x="457200" y="35814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6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She opens the door…..</a:t>
            </a:r>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142</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7" name="مستطيل مستدير الزوايا 6"/>
          <p:cNvSpPr/>
          <p:nvPr/>
        </p:nvSpPr>
        <p:spPr>
          <a:xfrm>
            <a:off x="381000" y="21336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Noun – Verb – Adjective - Adverb</a:t>
            </a:r>
          </a:p>
        </p:txBody>
      </p:sp>
      <p:sp>
        <p:nvSpPr>
          <p:cNvPr id="8" name="مستطيل مستدير الزوايا 7"/>
          <p:cNvSpPr/>
          <p:nvPr/>
        </p:nvSpPr>
        <p:spPr>
          <a:xfrm>
            <a:off x="457200" y="35814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6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Development …….fast.</a:t>
            </a:r>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143</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7" name="مستطيل مستدير الزوايا 6"/>
          <p:cNvSpPr/>
          <p:nvPr/>
        </p:nvSpPr>
        <p:spPr>
          <a:xfrm>
            <a:off x="381000" y="21336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Noun – Verb – Adjective - Adverb</a:t>
            </a:r>
          </a:p>
        </p:txBody>
      </p:sp>
      <p:sp>
        <p:nvSpPr>
          <p:cNvPr id="8" name="مستطيل مستدير الزوايا 7"/>
          <p:cNvSpPr/>
          <p:nvPr/>
        </p:nvSpPr>
        <p:spPr>
          <a:xfrm>
            <a:off x="457200" y="35814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6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They are very……….</a:t>
            </a:r>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144</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7" name="مستطيل مستدير الزوايا 6"/>
          <p:cNvSpPr/>
          <p:nvPr/>
        </p:nvSpPr>
        <p:spPr>
          <a:xfrm>
            <a:off x="381000" y="21336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Noun – Verb – Adjective - Adverb</a:t>
            </a:r>
          </a:p>
        </p:txBody>
      </p:sp>
      <p:sp>
        <p:nvSpPr>
          <p:cNvPr id="8" name="مستطيل مستدير الزوايا 7"/>
          <p:cNvSpPr/>
          <p:nvPr/>
        </p:nvSpPr>
        <p:spPr>
          <a:xfrm>
            <a:off x="457200" y="35814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6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This is one of the……</a:t>
            </a:r>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145</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7" name="مستطيل مستدير الزوايا 6"/>
          <p:cNvSpPr/>
          <p:nvPr/>
        </p:nvSpPr>
        <p:spPr>
          <a:xfrm>
            <a:off x="381000" y="21336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Noun – Verb – Adjective - Adverb</a:t>
            </a:r>
          </a:p>
        </p:txBody>
      </p:sp>
      <p:sp>
        <p:nvSpPr>
          <p:cNvPr id="8" name="مستطيل مستدير الزوايا 7"/>
          <p:cNvSpPr/>
          <p:nvPr/>
        </p:nvSpPr>
        <p:spPr>
          <a:xfrm>
            <a:off x="457200" y="35814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6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It’s a beautiful ……….</a:t>
            </a:r>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146</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7" name="مستطيل مستدير الزوايا 6"/>
          <p:cNvSpPr/>
          <p:nvPr/>
        </p:nvSpPr>
        <p:spPr>
          <a:xfrm>
            <a:off x="381000" y="21336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Noun – Verb – Adjective - Adverb</a:t>
            </a:r>
          </a:p>
        </p:txBody>
      </p:sp>
      <p:sp>
        <p:nvSpPr>
          <p:cNvPr id="8" name="مستطيل مستدير الزوايا 7"/>
          <p:cNvSpPr/>
          <p:nvPr/>
        </p:nvSpPr>
        <p:spPr>
          <a:xfrm>
            <a:off x="457200" y="3581400"/>
            <a:ext cx="7772400" cy="17526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Interest – interested – interesting - disinterested</a:t>
            </a:r>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147</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7" name="مستطيل مستدير الزوايا 6"/>
          <p:cNvSpPr/>
          <p:nvPr/>
        </p:nvSpPr>
        <p:spPr>
          <a:xfrm>
            <a:off x="381000" y="21336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Noun – Verb – Adjective - Adverb</a:t>
            </a:r>
          </a:p>
        </p:txBody>
      </p:sp>
      <p:sp>
        <p:nvSpPr>
          <p:cNvPr id="8" name="مستطيل مستدير الزوايا 7"/>
          <p:cNvSpPr/>
          <p:nvPr/>
        </p:nvSpPr>
        <p:spPr>
          <a:xfrm>
            <a:off x="2209800" y="3581400"/>
            <a:ext cx="48006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Grief – grieve - </a:t>
            </a:r>
          </a:p>
        </p:txBody>
      </p:sp>
      <p:sp>
        <p:nvSpPr>
          <p:cNvPr id="9" name="مستطيل مستدير الزوايا 8"/>
          <p:cNvSpPr/>
          <p:nvPr/>
        </p:nvSpPr>
        <p:spPr>
          <a:xfrm>
            <a:off x="838200" y="4876800"/>
            <a:ext cx="3200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grievance - </a:t>
            </a:r>
          </a:p>
        </p:txBody>
      </p:sp>
      <p:sp>
        <p:nvSpPr>
          <p:cNvPr id="10" name="مستطيل مستدير الزوايا 9"/>
          <p:cNvSpPr/>
          <p:nvPr/>
        </p:nvSpPr>
        <p:spPr>
          <a:xfrm>
            <a:off x="4191000" y="4876800"/>
            <a:ext cx="3200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grieved  </a:t>
            </a:r>
          </a:p>
        </p:txBody>
      </p:sp>
      <p:sp>
        <p:nvSpPr>
          <p:cNvPr id="11" name="مستطيل مستدير الزوايا 10">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to="" calcmode="lin" valueType="num">
                                      <p:cBhvr>
                                        <p:cTn id="12" dur="1" fill="hold"/>
                                        <p:tgtEl>
                                          <p:spTgt spid="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148</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5908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-Ly</a:t>
            </a: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Normally – quickly - nicely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149</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5908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tion</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Education – motivation - addition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150</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5908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-cy</a:t>
            </a: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Currency – vacancy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151</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5908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-y</a:t>
            </a: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Delivery – grocery – rainy – brainy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152</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5908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ed</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Enjoyed – excited - interested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153</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5908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a:t>
            </a: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Books – writes – doors - plays</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154</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5908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ing</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413984" y="4495800"/>
            <a:ext cx="8077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writing – speaking – exciting - interesting</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155</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2057400" y="2667000"/>
            <a:ext cx="41910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Er</a:t>
            </a: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 -or</a:t>
            </a: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Teacher – writer - actor</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156</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ess</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Actress – headmistress - hostess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157</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-ate</a:t>
            </a: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Educate – cultivate – fabricate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158</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2362200" y="2743200"/>
            <a:ext cx="4343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ian</a:t>
            </a: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 -</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ean</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Librarian – Asian – </a:t>
            </a:r>
            <a:r>
              <a:rPr lang="en-US"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Eropean</a:t>
            </a: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159</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ic</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Mechanic – organic - Arabic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160</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-al </a:t>
            </a: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National – original - fatal</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161</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-able </a:t>
            </a: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Returnable – arable - acceptable</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162</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ist</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Novelist – artist - guitarist</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163</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-ism</a:t>
            </a: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Tourism - journalism</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164</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ity</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Personality – availability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165</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ness</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Politeness – softness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166</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aire</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Questionnaire - millionaire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167</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ish</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Selfish – childish – Jewish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168</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ment</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Development - government</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169</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ous</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Dangerous – various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170</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ology</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Technology – psychology - biology</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171</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2514600" y="2743200"/>
            <a:ext cx="4267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ent</a:t>
            </a: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 ant</a:t>
            </a: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Different - important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172</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2057400" y="2743200"/>
            <a:ext cx="53340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ence</a:t>
            </a: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 </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ance</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Difference – importance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173</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1676400" y="2743200"/>
            <a:ext cx="5791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ise</a:t>
            </a: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ize</a:t>
            </a: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72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yse</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Summarize – recognize - </a:t>
            </a:r>
            <a:r>
              <a:rPr lang="en-US"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analyse</a:t>
            </a: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174</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429000" y="2743200"/>
            <a:ext cx="22098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-en</a:t>
            </a:r>
          </a:p>
        </p:txBody>
      </p:sp>
      <p:sp>
        <p:nvSpPr>
          <p:cNvPr id="7" name="مستطيل مستدير الزوايا 6"/>
          <p:cNvSpPr/>
          <p:nvPr/>
        </p:nvSpPr>
        <p:spPr>
          <a:xfrm>
            <a:off x="609600" y="4495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Widen – lessen - whiten </a:t>
            </a:r>
          </a:p>
        </p:txBody>
      </p:sp>
      <p:sp>
        <p:nvSpPr>
          <p:cNvPr id="8" name="مستطيل مستدير الزوايا 7">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175</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6" name="مستطيل مستدير الزوايا 5"/>
          <p:cNvSpPr/>
          <p:nvPr/>
        </p:nvSpPr>
        <p:spPr>
          <a:xfrm>
            <a:off x="3124200" y="2743200"/>
            <a:ext cx="27432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Un-</a:t>
            </a:r>
          </a:p>
        </p:txBody>
      </p:sp>
      <p:sp>
        <p:nvSpPr>
          <p:cNvPr id="7" name="مستطيل مستدير الزوايا 6"/>
          <p:cNvSpPr/>
          <p:nvPr/>
        </p:nvSpPr>
        <p:spPr>
          <a:xfrm>
            <a:off x="609600" y="41148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Unhappy – unable - unclean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مستطيل مستدير الزوايا 7"/>
          <p:cNvSpPr/>
          <p:nvPr/>
        </p:nvSpPr>
        <p:spPr>
          <a:xfrm>
            <a:off x="685800" y="5334000"/>
            <a:ext cx="7772400" cy="11430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im</a:t>
            </a: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en-US"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il</a:t>
            </a: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en-US"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ab</a:t>
            </a: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en-US"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dis</a:t>
            </a: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en-US"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ir</a:t>
            </a: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anti -    </a:t>
            </a:r>
          </a:p>
        </p:txBody>
      </p:sp>
      <p:sp>
        <p:nvSpPr>
          <p:cNvPr id="9" name="مستطيل مستدير الزوايا 8">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564988A1-40C7-4EB6-BD06-568C08E512F1}" type="slidenum">
              <a:rPr lang="en-US" smtClean="0"/>
              <a:pPr/>
              <a:t>176</a:t>
            </a:fld>
            <a:endParaRPr lang="en-US"/>
          </a:p>
        </p:txBody>
      </p:sp>
      <p:sp>
        <p:nvSpPr>
          <p:cNvPr id="5" name="شكل بيضاوي 4"/>
          <p:cNvSpPr/>
          <p:nvPr/>
        </p:nvSpPr>
        <p:spPr>
          <a:xfrm>
            <a:off x="3200400" y="304800"/>
            <a:ext cx="1981200" cy="1676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Parts Of Speech</a:t>
            </a:r>
          </a:p>
        </p:txBody>
      </p:sp>
      <p:sp>
        <p:nvSpPr>
          <p:cNvPr id="7" name="مستطيل مستدير الزوايا 6"/>
          <p:cNvSpPr/>
          <p:nvPr/>
        </p:nvSpPr>
        <p:spPr>
          <a:xfrm>
            <a:off x="228600" y="1981200"/>
            <a:ext cx="8610600" cy="4419600"/>
          </a:xfrm>
          <a:prstGeom prst="round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0" indent="-457200">
              <a:buAutoNum type="arabicPeriod"/>
            </a:pPr>
            <a:r>
              <a:rPr lang="en-US" sz="2400" b="1" dirty="0">
                <a:ln w="11430"/>
                <a:solidFill>
                  <a:schemeClr val="tx1"/>
                </a:solidFill>
                <a:effectLst>
                  <a:outerShdw blurRad="50800" dist="39000" dir="5460000" algn="tl">
                    <a:srgbClr val="000000">
                      <a:alpha val="38000"/>
                    </a:srgbClr>
                  </a:outerShdw>
                </a:effectLst>
              </a:rPr>
              <a:t>Your essay should be lively and ………………</a:t>
            </a:r>
          </a:p>
          <a:p>
            <a:pPr marL="457200" indent="-457200">
              <a:buAutoNum type="alphaLcPeriod"/>
            </a:pPr>
            <a:r>
              <a:rPr lang="en-US" sz="2400" b="1" dirty="0">
                <a:ln w="11430"/>
                <a:solidFill>
                  <a:schemeClr val="tx1"/>
                </a:solidFill>
                <a:effectLst>
                  <a:outerShdw blurRad="50800" dist="39000" dir="5460000" algn="tl">
                    <a:srgbClr val="000000">
                      <a:alpha val="38000"/>
                    </a:srgbClr>
                  </a:outerShdw>
                </a:effectLst>
              </a:rPr>
              <a:t>Imagine     b. imaginative     c. imagination   d. imaginatively </a:t>
            </a:r>
          </a:p>
          <a:p>
            <a:pPr marL="457200" indent="-457200"/>
            <a:r>
              <a:rPr lang="en-US" sz="2400" b="1" dirty="0">
                <a:ln w="11430"/>
                <a:solidFill>
                  <a:schemeClr val="tx1"/>
                </a:solidFill>
                <a:effectLst>
                  <a:outerShdw blurRad="50800" dist="39000" dir="5460000" algn="tl">
                    <a:srgbClr val="000000">
                      <a:alpha val="38000"/>
                    </a:srgbClr>
                  </a:outerShdw>
                </a:effectLst>
              </a:rPr>
              <a:t>2. The man in black was behaving very ……………..</a:t>
            </a:r>
          </a:p>
          <a:p>
            <a:pPr marL="457200" indent="-457200">
              <a:buAutoNum type="alphaLcPeriod"/>
            </a:pPr>
            <a:r>
              <a:rPr lang="en-US" sz="2400" b="1" dirty="0">
                <a:ln w="11430"/>
                <a:solidFill>
                  <a:schemeClr val="tx1"/>
                </a:solidFill>
                <a:effectLst>
                  <a:outerShdw blurRad="50800" dist="39000" dir="5460000" algn="tl">
                    <a:srgbClr val="000000">
                      <a:alpha val="38000"/>
                    </a:srgbClr>
                  </a:outerShdw>
                </a:effectLst>
              </a:rPr>
              <a:t>Suspect     b. suspicious        c. suspicion        d. suspiciously </a:t>
            </a:r>
          </a:p>
          <a:p>
            <a:pPr marL="457200" indent="-457200"/>
            <a:r>
              <a:rPr lang="en-US" sz="2400" b="1" dirty="0">
                <a:ln w="11430"/>
                <a:solidFill>
                  <a:schemeClr val="tx1"/>
                </a:solidFill>
                <a:effectLst>
                  <a:outerShdw blurRad="50800" dist="39000" dir="5460000" algn="tl">
                    <a:srgbClr val="000000">
                      <a:alpha val="38000"/>
                    </a:srgbClr>
                  </a:outerShdw>
                </a:effectLst>
              </a:rPr>
              <a:t>3. Sugar and honey are known for their ……………….</a:t>
            </a:r>
          </a:p>
          <a:p>
            <a:pPr marL="457200" indent="-457200">
              <a:buAutoNum type="alphaLcPeriod"/>
            </a:pPr>
            <a:r>
              <a:rPr lang="en-US" sz="2400" b="1" dirty="0">
                <a:ln w="11430"/>
                <a:solidFill>
                  <a:schemeClr val="tx1"/>
                </a:solidFill>
                <a:effectLst>
                  <a:outerShdw blurRad="50800" dist="39000" dir="5460000" algn="tl">
                    <a:srgbClr val="000000">
                      <a:alpha val="38000"/>
                    </a:srgbClr>
                  </a:outerShdw>
                </a:effectLst>
              </a:rPr>
              <a:t>Sweetness      b. sweeten           c. sweet                   d. sweetly </a:t>
            </a:r>
          </a:p>
          <a:p>
            <a:pPr marL="457200" indent="-457200"/>
            <a:r>
              <a:rPr lang="en-US" sz="2400" b="1" dirty="0">
                <a:ln w="11430"/>
                <a:solidFill>
                  <a:schemeClr val="tx1"/>
                </a:solidFill>
                <a:effectLst>
                  <a:outerShdw blurRad="50800" dist="39000" dir="5460000" algn="tl">
                    <a:srgbClr val="000000">
                      <a:alpha val="38000"/>
                    </a:srgbClr>
                  </a:outerShdw>
                </a:effectLst>
              </a:rPr>
              <a:t>4. A person’s major will often………….their future job.</a:t>
            </a:r>
          </a:p>
          <a:p>
            <a:pPr marL="457200" indent="-457200"/>
            <a:r>
              <a:rPr lang="en-US" sz="2400" b="1" dirty="0">
                <a:ln w="11430"/>
                <a:solidFill>
                  <a:schemeClr val="tx1"/>
                </a:solidFill>
                <a:effectLst>
                  <a:outerShdw blurRad="50800" dist="39000" dir="5460000" algn="tl">
                    <a:srgbClr val="000000">
                      <a:alpha val="38000"/>
                    </a:srgbClr>
                  </a:outerShdw>
                </a:effectLst>
              </a:rPr>
              <a:t>a. Determinedly  b. determined     c. determined    d. determine</a:t>
            </a:r>
          </a:p>
          <a:p>
            <a:pPr marL="457200" indent="-457200"/>
            <a:r>
              <a:rPr lang="en-US" sz="2400" b="1" dirty="0">
                <a:ln w="11430"/>
                <a:solidFill>
                  <a:schemeClr val="tx1"/>
                </a:solidFill>
                <a:effectLst>
                  <a:outerShdw blurRad="50800" dist="39000" dir="5460000" algn="tl">
                    <a:srgbClr val="000000">
                      <a:alpha val="38000"/>
                    </a:srgbClr>
                  </a:outerShdw>
                </a:effectLst>
              </a:rPr>
              <a:t>5. We need to work…..in order to finish the report by Thursday.</a:t>
            </a:r>
          </a:p>
          <a:p>
            <a:pPr marL="457200" indent="-457200">
              <a:buAutoNum type="alphaLcPeriod"/>
            </a:pPr>
            <a:r>
              <a:rPr lang="en-US" sz="2400" b="1" dirty="0">
                <a:ln w="11430"/>
                <a:solidFill>
                  <a:schemeClr val="tx1"/>
                </a:solidFill>
                <a:effectLst>
                  <a:outerShdw blurRad="50800" dist="39000" dir="5460000" algn="tl">
                    <a:srgbClr val="000000">
                      <a:alpha val="38000"/>
                    </a:srgbClr>
                  </a:outerShdw>
                </a:effectLst>
              </a:rPr>
              <a:t>Activity            b. actively            c. act                    d. active</a:t>
            </a:r>
          </a:p>
          <a:p>
            <a:pPr marL="457200" indent="-457200"/>
            <a:r>
              <a:rPr lang="en-US" sz="2400" b="1" dirty="0">
                <a:ln w="11430"/>
                <a:solidFill>
                  <a:schemeClr val="tx1"/>
                </a:solidFill>
                <a:effectLst>
                  <a:outerShdw blurRad="50800" dist="39000" dir="5460000" algn="tl">
                    <a:srgbClr val="000000">
                      <a:alpha val="38000"/>
                    </a:srgbClr>
                  </a:outerShdw>
                </a:effectLst>
              </a:rPr>
              <a:t>6. She has a polite and very……….manner.</a:t>
            </a:r>
          </a:p>
          <a:p>
            <a:pPr marL="457200" indent="-457200"/>
            <a:r>
              <a:rPr lang="en-US" sz="2400" b="1" dirty="0">
                <a:ln w="11430"/>
                <a:solidFill>
                  <a:schemeClr val="tx1"/>
                </a:solidFill>
                <a:effectLst>
                  <a:outerShdw blurRad="50800" dist="39000" dir="5460000" algn="tl">
                    <a:srgbClr val="000000">
                      <a:alpha val="38000"/>
                    </a:srgbClr>
                  </a:outerShdw>
                </a:effectLst>
              </a:rPr>
              <a:t>a. Please                 b. pleasure          c. pleasing          d. pleasingly </a:t>
            </a:r>
          </a:p>
        </p:txBody>
      </p:sp>
      <p:sp>
        <p:nvSpPr>
          <p:cNvPr id="6" name="مستطيل 5"/>
          <p:cNvSpPr/>
          <p:nvPr/>
        </p:nvSpPr>
        <p:spPr>
          <a:xfrm rot="2321283">
            <a:off x="6116260" y="631697"/>
            <a:ext cx="3076741"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Questions</a:t>
            </a:r>
            <a:endParaRPr lang="ar-SA"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8" name="شكل بيضاوي 7"/>
          <p:cNvSpPr/>
          <p:nvPr/>
        </p:nvSpPr>
        <p:spPr>
          <a:xfrm>
            <a:off x="2209800" y="2286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9" name="شكل بيضاوي 8"/>
          <p:cNvSpPr/>
          <p:nvPr/>
        </p:nvSpPr>
        <p:spPr>
          <a:xfrm>
            <a:off x="6400800" y="3048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0" name="شكل بيضاوي 9"/>
          <p:cNvSpPr/>
          <p:nvPr/>
        </p:nvSpPr>
        <p:spPr>
          <a:xfrm>
            <a:off x="457200" y="38100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1" name="شكل بيضاوي 10"/>
          <p:cNvSpPr/>
          <p:nvPr/>
        </p:nvSpPr>
        <p:spPr>
          <a:xfrm>
            <a:off x="6781800" y="4495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2" name="شكل بيضاوي 11"/>
          <p:cNvSpPr/>
          <p:nvPr/>
        </p:nvSpPr>
        <p:spPr>
          <a:xfrm>
            <a:off x="2667000" y="5257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3" name="شكل بيضاوي 12"/>
          <p:cNvSpPr/>
          <p:nvPr/>
        </p:nvSpPr>
        <p:spPr>
          <a:xfrm>
            <a:off x="4724400" y="6019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noFill/>
            </a:endParaRPr>
          </a:p>
        </p:txBody>
      </p:sp>
      <p:sp>
        <p:nvSpPr>
          <p:cNvPr id="14" name="مستطيل مستدير الزوايا 13">
            <a:hlinkClick r:id="rId2" action="ppaction://hlinksldjump"/>
          </p:cNvPr>
          <p:cNvSpPr/>
          <p:nvPr/>
        </p:nvSpPr>
        <p:spPr>
          <a:xfrm>
            <a:off x="304800" y="6400800"/>
            <a:ext cx="1143000" cy="350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1" fill="hold"/>
                                        <p:tgtEl>
                                          <p:spTgt spid="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to="" calcmode="lin" valueType="num">
                                      <p:cBhvr>
                                        <p:cTn id="12" dur="1" fill="hold"/>
                                        <p:tgtEl>
                                          <p:spTgt spid="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to="" calcmode="lin" valueType="num">
                                      <p:cBhvr>
                                        <p:cTn id="17" dur="1" fill="hold"/>
                                        <p:tgtEl>
                                          <p:spTgt spid="10"/>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to="" calcmode="lin" valueType="num">
                                      <p:cBhvr>
                                        <p:cTn id="22" dur="1" fill="hold"/>
                                        <p:tgtEl>
                                          <p:spTgt spid="11"/>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to="" calcmode="lin" valueType="num">
                                      <p:cBhvr>
                                        <p:cTn id="27" dur="1" fill="hold"/>
                                        <p:tgtEl>
                                          <p:spTgt spid="12"/>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 to="" calcmode="lin" valueType="num">
                                      <p:cBhvr>
                                        <p:cTn id="32" dur="1" fill="hold"/>
                                        <p:tgtEl>
                                          <p:spTgt spid="1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Too many files design template</Template>
  <TotalTime>3157</TotalTime>
  <Words>8867</Words>
  <Application>Microsoft Office PowerPoint</Application>
  <PresentationFormat>On-screen Show (4:3)</PresentationFormat>
  <Paragraphs>2724</Paragraphs>
  <Slides>176</Slides>
  <Notes>1</Notes>
  <HiddenSlides>0</HiddenSlides>
  <MMClips>0</MMClips>
  <ScaleCrop>false</ScaleCrop>
  <HeadingPairs>
    <vt:vector size="4" baseType="variant">
      <vt:variant>
        <vt:lpstr>Theme</vt:lpstr>
      </vt:variant>
      <vt:variant>
        <vt:i4>2</vt:i4>
      </vt:variant>
      <vt:variant>
        <vt:lpstr>Slide Titles</vt:lpstr>
      </vt:variant>
      <vt:variant>
        <vt:i4>176</vt:i4>
      </vt:variant>
    </vt:vector>
  </HeadingPairs>
  <TitlesOfParts>
    <vt:vector size="178" baseType="lpstr">
      <vt:lpstr>Default Design</vt:lpstr>
      <vt:lpstr>سمة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nasa</dc:creator>
  <cp:lastModifiedBy>asifhammoud1978@gmail.com</cp:lastModifiedBy>
  <cp:revision>598</cp:revision>
  <dcterms:created xsi:type="dcterms:W3CDTF">2008-05-03T20:06:08Z</dcterms:created>
  <dcterms:modified xsi:type="dcterms:W3CDTF">2024-09-07T11:14:27Z</dcterms:modified>
</cp:coreProperties>
</file>