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708" r:id="rId1"/>
  </p:sldMasterIdLst>
  <p:notesMasterIdLst>
    <p:notesMasterId r:id="rId72"/>
  </p:notesMasterIdLst>
  <p:sldIdLst>
    <p:sldId id="256" r:id="rId2"/>
    <p:sldId id="390" r:id="rId3"/>
    <p:sldId id="411" r:id="rId4"/>
    <p:sldId id="260" r:id="rId5"/>
    <p:sldId id="261" r:id="rId6"/>
    <p:sldId id="262" r:id="rId7"/>
    <p:sldId id="263" r:id="rId8"/>
    <p:sldId id="273" r:id="rId9"/>
    <p:sldId id="264" r:id="rId10"/>
    <p:sldId id="258" r:id="rId11"/>
    <p:sldId id="259" r:id="rId12"/>
    <p:sldId id="394" r:id="rId13"/>
    <p:sldId id="396" r:id="rId14"/>
    <p:sldId id="397" r:id="rId15"/>
    <p:sldId id="398" r:id="rId16"/>
    <p:sldId id="399" r:id="rId17"/>
    <p:sldId id="400" r:id="rId18"/>
    <p:sldId id="391" r:id="rId19"/>
    <p:sldId id="265" r:id="rId20"/>
    <p:sldId id="266" r:id="rId21"/>
    <p:sldId id="267" r:id="rId22"/>
    <p:sldId id="268" r:id="rId23"/>
    <p:sldId id="269" r:id="rId24"/>
    <p:sldId id="271" r:id="rId25"/>
    <p:sldId id="270" r:id="rId26"/>
    <p:sldId id="272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6" r:id="rId36"/>
    <p:sldId id="274" r:id="rId37"/>
    <p:sldId id="275" r:id="rId38"/>
    <p:sldId id="412" r:id="rId39"/>
    <p:sldId id="276" r:id="rId40"/>
    <p:sldId id="370" r:id="rId41"/>
    <p:sldId id="372" r:id="rId42"/>
    <p:sldId id="374" r:id="rId43"/>
    <p:sldId id="375" r:id="rId44"/>
    <p:sldId id="376" r:id="rId45"/>
    <p:sldId id="377" r:id="rId46"/>
    <p:sldId id="378" r:id="rId47"/>
    <p:sldId id="386" r:id="rId48"/>
    <p:sldId id="380" r:id="rId49"/>
    <p:sldId id="387" r:id="rId50"/>
    <p:sldId id="415" r:id="rId51"/>
    <p:sldId id="427" r:id="rId52"/>
    <p:sldId id="381" r:id="rId53"/>
    <p:sldId id="388" r:id="rId54"/>
    <p:sldId id="382" r:id="rId55"/>
    <p:sldId id="383" r:id="rId56"/>
    <p:sldId id="384" r:id="rId57"/>
    <p:sldId id="389" r:id="rId58"/>
    <p:sldId id="392" r:id="rId59"/>
    <p:sldId id="393" r:id="rId60"/>
    <p:sldId id="402" r:id="rId61"/>
    <p:sldId id="403" r:id="rId62"/>
    <p:sldId id="404" r:id="rId63"/>
    <p:sldId id="406" r:id="rId64"/>
    <p:sldId id="407" r:id="rId65"/>
    <p:sldId id="408" r:id="rId66"/>
    <p:sldId id="409" r:id="rId67"/>
    <p:sldId id="410" r:id="rId68"/>
    <p:sldId id="413" r:id="rId69"/>
    <p:sldId id="414" r:id="rId70"/>
    <p:sldId id="416" r:id="rId71"/>
  </p:sldIdLst>
  <p:sldSz cx="12192000" cy="6858000"/>
  <p:notesSz cx="6858000" cy="9144000"/>
  <p:embeddedFontLst>
    <p:embeddedFont>
      <p:font typeface="Calibri" panose="020F0502020204030204" pitchFamily="34" charset="0"/>
      <p:regular r:id="rId73"/>
      <p:bold r:id="rId74"/>
      <p:italic r:id="rId75"/>
      <p:boldItalic r:id="rId76"/>
    </p:embeddedFont>
    <p:embeddedFont>
      <p:font typeface="Century Gothic" panose="020B0502020202020204" pitchFamily="34" charset="0"/>
      <p:regular r:id="rId77"/>
      <p:bold r:id="rId78"/>
      <p:italic r:id="rId79"/>
      <p:boldItalic r:id="rId80"/>
    </p:embeddedFont>
    <p:embeddedFont>
      <p:font typeface="Sakkal Majalla" panose="02000000000000000000" pitchFamily="2" charset="-78"/>
      <p:regular r:id="rId81"/>
      <p:bold r:id="rId82"/>
    </p:embeddedFont>
    <p:embeddedFont>
      <p:font typeface="Wingdings 3" pitchFamily="2" charset="2"/>
      <p:regular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عبدالله حسين الزعبي" initials="عبدالله" lastIdx="1" clrIdx="0">
    <p:extLst>
      <p:ext uri="{19B8F6BF-5375-455C-9EA6-DF929625EA0E}">
        <p15:presenceInfo xmlns:p15="http://schemas.microsoft.com/office/powerpoint/2012/main" userId="S::Abdalla279978@moe.ae::7b330043-e954-4944-a020-684c6aed9b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ECFF"/>
    <a:srgbClr val="CCFFCC"/>
    <a:srgbClr val="0000FF"/>
    <a:srgbClr val="00CC66"/>
    <a:srgbClr val="9900CC"/>
    <a:srgbClr val="00CC99"/>
    <a:srgbClr val="CCCCFF"/>
    <a:srgbClr val="33CC33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6" Type="http://schemas.openxmlformats.org/officeDocument/2006/relationships/font" Target="fonts/font4.fntdata" /><Relationship Id="rId84" Type="http://schemas.openxmlformats.org/officeDocument/2006/relationships/commentAuthors" Target="commentAuthors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font" Target="fonts/font2.fntdata" /><Relationship Id="rId79" Type="http://schemas.openxmlformats.org/officeDocument/2006/relationships/font" Target="fonts/font7.fntdata" /><Relationship Id="rId87" Type="http://schemas.openxmlformats.org/officeDocument/2006/relationships/theme" Target="theme/theme1.xml" /><Relationship Id="rId5" Type="http://schemas.openxmlformats.org/officeDocument/2006/relationships/slide" Target="slides/slide4.xml" /><Relationship Id="rId61" Type="http://schemas.openxmlformats.org/officeDocument/2006/relationships/slide" Target="slides/slide60.xml" /><Relationship Id="rId82" Type="http://schemas.openxmlformats.org/officeDocument/2006/relationships/font" Target="fonts/font10.fntdata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77" Type="http://schemas.openxmlformats.org/officeDocument/2006/relationships/font" Target="fonts/font5.fntdata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notesMaster" Target="notesMasters/notesMaster1.xml" /><Relationship Id="rId80" Type="http://schemas.openxmlformats.org/officeDocument/2006/relationships/font" Target="fonts/font8.fntdata" /><Relationship Id="rId85" Type="http://schemas.openxmlformats.org/officeDocument/2006/relationships/presProps" Target="presProps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font" Target="fonts/font3.fntdata" /><Relationship Id="rId83" Type="http://schemas.openxmlformats.org/officeDocument/2006/relationships/font" Target="fonts/font11.fntdata" /><Relationship Id="rId88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font" Target="fonts/font1.fntdata" /><Relationship Id="rId78" Type="http://schemas.openxmlformats.org/officeDocument/2006/relationships/font" Target="fonts/font6.fntdata" /><Relationship Id="rId81" Type="http://schemas.openxmlformats.org/officeDocument/2006/relationships/font" Target="fonts/font9.fntdata" /><Relationship Id="rId86" Type="http://schemas.openxmlformats.org/officeDocument/2006/relationships/viewProps" Target="view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2T18:36:57.217" idx="1">
    <p:pos x="5675" y="3694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8D17C68B-8E62-4A50-B8EA-C2B364A861C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C5985ACF-C187-4216-88A1-3B77E8812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9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DBA63-A2E9-4E5E-8C15-3418101FEC2C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5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2C375-5DBC-4A1A-8E4B-303FD8D03347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45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52DE3-D850-4A86-BE93-0143499BCEC3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995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8DB5-0B75-4704-B840-707FD3E2F8C9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2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F49CA-B96A-4DF2-AD00-C14F02D72295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56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3B4E-75A3-4990-858B-3D2CB16F597A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13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6ED7-3D53-4163-B908-B0F04A4E064C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1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35A80-519F-4495-9F1F-FE7734643304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07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88191-8E1E-4435-AC8F-8DD33776E452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74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A1B4-78EB-4F8B-AC2C-F3D8802DE50E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7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C2536-2FA3-4D7E-B281-6CB50EC0EC44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0209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790F-C547-4CB2-B7ED-373406B7B6B1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93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7EC77-62E2-47DA-822F-9DCB26F9795D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3330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5485-4930-4019-AD33-DFE947C6ACCB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76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49F36-736A-4C6C-ADE9-273F5F63D0B6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00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7F8A-7494-42E0-AB9B-DF4D3079A103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14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A8704-6F4E-46A6-B213-C768B137028B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Y"/>
              <a:t>أ عبد الله الزعبي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7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jpg" /><Relationship Id="rId4" Type="http://schemas.openxmlformats.org/officeDocument/2006/relationships/image" Target="../media/image3.jp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6.xml" /><Relationship Id="rId13" Type="http://schemas.openxmlformats.org/officeDocument/2006/relationships/slide" Target="slide55.xml" /><Relationship Id="rId18" Type="http://schemas.openxmlformats.org/officeDocument/2006/relationships/slide" Target="slide60.xml" /><Relationship Id="rId3" Type="http://schemas.openxmlformats.org/officeDocument/2006/relationships/slide" Target="slide10.xml" /><Relationship Id="rId7" Type="http://schemas.openxmlformats.org/officeDocument/2006/relationships/slide" Target="slide26.xml" /><Relationship Id="rId12" Type="http://schemas.openxmlformats.org/officeDocument/2006/relationships/slide" Target="slide52.xml" /><Relationship Id="rId17" Type="http://schemas.openxmlformats.org/officeDocument/2006/relationships/slide" Target="slide62.xml" /><Relationship Id="rId2" Type="http://schemas.openxmlformats.org/officeDocument/2006/relationships/slide" Target="slide4.xml" /><Relationship Id="rId16" Type="http://schemas.openxmlformats.org/officeDocument/2006/relationships/slide" Target="slide68.xml" /><Relationship Id="rId1" Type="http://schemas.openxmlformats.org/officeDocument/2006/relationships/slideLayout" Target="../slideLayouts/slideLayout7.xml" /><Relationship Id="rId6" Type="http://schemas.openxmlformats.org/officeDocument/2006/relationships/slide" Target="slide19.xml" /><Relationship Id="rId11" Type="http://schemas.openxmlformats.org/officeDocument/2006/relationships/slide" Target="slide42.xml" /><Relationship Id="rId5" Type="http://schemas.openxmlformats.org/officeDocument/2006/relationships/slide" Target="slide21.xml" /><Relationship Id="rId15" Type="http://schemas.openxmlformats.org/officeDocument/2006/relationships/slide" Target="slide58.xml" /><Relationship Id="rId10" Type="http://schemas.openxmlformats.org/officeDocument/2006/relationships/slide" Target="slide40.xml" /><Relationship Id="rId4" Type="http://schemas.openxmlformats.org/officeDocument/2006/relationships/slide" Target="slide12.xml" /><Relationship Id="rId9" Type="http://schemas.openxmlformats.org/officeDocument/2006/relationships/slide" Target="slide39.xml" /><Relationship Id="rId14" Type="http://schemas.openxmlformats.org/officeDocument/2006/relationships/slide" Target="slide5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Relationship Id="rId4" Type="http://schemas.openxmlformats.org/officeDocument/2006/relationships/slide" Target="slide3.xml" 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Relationship Id="rId4" Type="http://schemas.openxmlformats.org/officeDocument/2006/relationships/slide" Target="slide3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3.xml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1.xml" 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" Target="slide3.xml" /><Relationship Id="rId1" Type="http://schemas.openxmlformats.org/officeDocument/2006/relationships/slideLayout" Target="../slideLayouts/slideLayout7.xml" 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صورة 17" descr="صورة تحتوي على بساط&#10;&#10;تم إنشاء الوصف تلقائياً">
            <a:extLst>
              <a:ext uri="{FF2B5EF4-FFF2-40B4-BE49-F238E27FC236}">
                <a16:creationId xmlns:a16="http://schemas.microsoft.com/office/drawing/2014/main" id="{96DD7585-C0AA-44B5-80A4-B99637CE4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99678"/>
            <a:ext cx="5859820" cy="34351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EB4F0-3447-4716-B008-CD45F8553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177"/>
            <a:ext cx="5907677" cy="3376502"/>
          </a:xfrm>
          <a:prstGeom prst="rect">
            <a:avLst/>
          </a:prstGeom>
        </p:spPr>
      </p:pic>
      <p:pic>
        <p:nvPicPr>
          <p:cNvPr id="14" name="صورة 13" descr="صورة تحتوي على كتابة على الجدران&#10;&#10;تم إنشاء الوصف تلقائياً">
            <a:extLst>
              <a:ext uri="{FF2B5EF4-FFF2-40B4-BE49-F238E27FC236}">
                <a16:creationId xmlns:a16="http://schemas.microsoft.com/office/drawing/2014/main" id="{916543BC-8E72-4226-847C-0207A0561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677" y="3399679"/>
            <a:ext cx="6236466" cy="3458322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E3D565A2-98C6-445C-8654-95DBFA8B0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7677" y="23177"/>
            <a:ext cx="6284323" cy="3376502"/>
          </a:xfrm>
          <a:prstGeom prst="rect">
            <a:avLst/>
          </a:prstGeom>
        </p:spPr>
      </p:pic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FD91F441-F2FB-4153-B756-784690D83C43}"/>
              </a:ext>
            </a:extLst>
          </p:cNvPr>
          <p:cNvSpPr/>
          <p:nvPr/>
        </p:nvSpPr>
        <p:spPr>
          <a:xfrm>
            <a:off x="3730750" y="1813709"/>
            <a:ext cx="4730499" cy="2210087"/>
          </a:xfrm>
          <a:prstGeom prst="beve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6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الإملاء والمعاني</a:t>
            </a:r>
            <a:endParaRPr lang="ar-AE" sz="6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48891ABD-D30E-4A4A-BABF-7C9605D8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5B667740-3C5F-40A6-934A-7F724EC5E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7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D5391D2-6496-487B-AA64-19F93B5C3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21"/>
            <a:ext cx="12192000" cy="6850079"/>
          </a:xfrm>
          <a:prstGeom prst="rect">
            <a:avLst/>
          </a:prstGeom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1AD6F17D-3029-4824-AC01-C486C13A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2DE74DA-6EBB-4F21-9BB6-71BCE981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810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EC1A76E6-63F9-42B2-8619-F98FAF83C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مستطيل: مشطوف الحواف 2">
            <a:hlinkClick r:id="rId2" action="ppaction://hlinksldjump"/>
            <a:extLst>
              <a:ext uri="{FF2B5EF4-FFF2-40B4-BE49-F238E27FC236}">
                <a16:creationId xmlns:a16="http://schemas.microsoft.com/office/drawing/2014/main" id="{5FFC1FF6-B65D-4705-A64C-4A7C8954CDD2}"/>
              </a:ext>
            </a:extLst>
          </p:cNvPr>
          <p:cNvSpPr/>
          <p:nvPr/>
        </p:nvSpPr>
        <p:spPr>
          <a:xfrm>
            <a:off x="9255512" y="208290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همزة الوصل والقطع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hlinkClick r:id="rId3" action="ppaction://hlinksldjump"/>
            <a:extLst>
              <a:ext uri="{FF2B5EF4-FFF2-40B4-BE49-F238E27FC236}">
                <a16:creationId xmlns:a16="http://schemas.microsoft.com/office/drawing/2014/main" id="{01424209-DB6A-40B5-979F-9259C43D13B7}"/>
              </a:ext>
            </a:extLst>
          </p:cNvPr>
          <p:cNvSpPr/>
          <p:nvPr/>
        </p:nvSpPr>
        <p:spPr>
          <a:xfrm>
            <a:off x="9255512" y="1119082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التاء المبسوطة </a:t>
            </a: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والمربوطة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hlinkClick r:id="rId4" action="ppaction://hlinksldjump"/>
            <a:extLst>
              <a:ext uri="{FF2B5EF4-FFF2-40B4-BE49-F238E27FC236}">
                <a16:creationId xmlns:a16="http://schemas.microsoft.com/office/drawing/2014/main" id="{6B4EA925-E14B-4180-9AAD-4DD9E81DFA90}"/>
              </a:ext>
            </a:extLst>
          </p:cNvPr>
          <p:cNvSpPr/>
          <p:nvPr/>
        </p:nvSpPr>
        <p:spPr>
          <a:xfrm>
            <a:off x="9255512" y="2029874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الألف اللينة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hlinkClick r:id="rId5" action="ppaction://hlinksldjump"/>
            <a:extLst>
              <a:ext uri="{FF2B5EF4-FFF2-40B4-BE49-F238E27FC236}">
                <a16:creationId xmlns:a16="http://schemas.microsoft.com/office/drawing/2014/main" id="{7B1A7574-2F46-4323-9000-6BF2D663AE6A}"/>
              </a:ext>
            </a:extLst>
          </p:cNvPr>
          <p:cNvSpPr/>
          <p:nvPr/>
        </p:nvSpPr>
        <p:spPr>
          <a:xfrm>
            <a:off x="9255512" y="2964402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الهمزة المتوسطة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hlinkClick r:id="rId6" action="ppaction://hlinksldjump"/>
            <a:extLst>
              <a:ext uri="{FF2B5EF4-FFF2-40B4-BE49-F238E27FC236}">
                <a16:creationId xmlns:a16="http://schemas.microsoft.com/office/drawing/2014/main" id="{B1EC8B7F-EAF3-4FD3-87B9-2D4D6C37EFB3}"/>
              </a:ext>
            </a:extLst>
          </p:cNvPr>
          <p:cNvSpPr/>
          <p:nvPr/>
        </p:nvSpPr>
        <p:spPr>
          <a:xfrm>
            <a:off x="9255512" y="3918947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الهمزة المتطرفة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hlinkClick r:id="rId7" action="ppaction://hlinksldjump"/>
            <a:extLst>
              <a:ext uri="{FF2B5EF4-FFF2-40B4-BE49-F238E27FC236}">
                <a16:creationId xmlns:a16="http://schemas.microsoft.com/office/drawing/2014/main" id="{2D69CD58-B7F0-4A98-A1DD-BE4A81CF6BEF}"/>
              </a:ext>
            </a:extLst>
          </p:cNvPr>
          <p:cNvSpPr/>
          <p:nvPr/>
        </p:nvSpPr>
        <p:spPr>
          <a:xfrm>
            <a:off x="9255512" y="4873492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همزة المد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hlinkClick r:id="rId8" action="ppaction://hlinksldjump"/>
            <a:extLst>
              <a:ext uri="{FF2B5EF4-FFF2-40B4-BE49-F238E27FC236}">
                <a16:creationId xmlns:a16="http://schemas.microsoft.com/office/drawing/2014/main" id="{4F9DDCFE-7C68-4B4E-9886-ED2DEE03BF24}"/>
              </a:ext>
            </a:extLst>
          </p:cNvPr>
          <p:cNvSpPr/>
          <p:nvPr/>
        </p:nvSpPr>
        <p:spPr>
          <a:xfrm>
            <a:off x="9255512" y="5828037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الحذف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hlinkClick r:id="rId9" action="ppaction://hlinksldjump"/>
            <a:extLst>
              <a:ext uri="{FF2B5EF4-FFF2-40B4-BE49-F238E27FC236}">
                <a16:creationId xmlns:a16="http://schemas.microsoft.com/office/drawing/2014/main" id="{86563B80-EEBC-400D-9DAD-D73534258602}"/>
              </a:ext>
            </a:extLst>
          </p:cNvPr>
          <p:cNvSpPr/>
          <p:nvPr/>
        </p:nvSpPr>
        <p:spPr>
          <a:xfrm>
            <a:off x="5783766" y="229850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الزيادة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hlinkClick r:id="rId10" action="ppaction://hlinksldjump"/>
            <a:extLst>
              <a:ext uri="{FF2B5EF4-FFF2-40B4-BE49-F238E27FC236}">
                <a16:creationId xmlns:a16="http://schemas.microsoft.com/office/drawing/2014/main" id="{F24A5340-2DB8-4696-AE48-D217D9AD5EBE}"/>
              </a:ext>
            </a:extLst>
          </p:cNvPr>
          <p:cNvSpPr/>
          <p:nvPr/>
        </p:nvSpPr>
        <p:spPr>
          <a:xfrm>
            <a:off x="5783766" y="1096967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الأسلوب الخبري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مشطوف الحواف 11">
            <a:hlinkClick r:id="rId11" action="ppaction://hlinksldjump"/>
            <a:extLst>
              <a:ext uri="{FF2B5EF4-FFF2-40B4-BE49-F238E27FC236}">
                <a16:creationId xmlns:a16="http://schemas.microsoft.com/office/drawing/2014/main" id="{62273DD1-F97D-4981-AF37-F12E1DB1262F}"/>
              </a:ext>
            </a:extLst>
          </p:cNvPr>
          <p:cNvSpPr/>
          <p:nvPr/>
        </p:nvSpPr>
        <p:spPr>
          <a:xfrm>
            <a:off x="5783766" y="2029874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الأسلوب الإنشائي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مشطوف الحواف 12">
            <a:hlinkClick r:id="rId12" action="ppaction://hlinksldjump"/>
            <a:extLst>
              <a:ext uri="{FF2B5EF4-FFF2-40B4-BE49-F238E27FC236}">
                <a16:creationId xmlns:a16="http://schemas.microsoft.com/office/drawing/2014/main" id="{7EB6470A-82F3-4265-91BE-1509E221DA5E}"/>
              </a:ext>
            </a:extLst>
          </p:cNvPr>
          <p:cNvSpPr/>
          <p:nvPr/>
        </p:nvSpPr>
        <p:spPr>
          <a:xfrm>
            <a:off x="5783766" y="2962781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القصر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مشطوف الحواف 13">
            <a:hlinkClick r:id="rId13" action="ppaction://hlinksldjump"/>
            <a:extLst>
              <a:ext uri="{FF2B5EF4-FFF2-40B4-BE49-F238E27FC236}">
                <a16:creationId xmlns:a16="http://schemas.microsoft.com/office/drawing/2014/main" id="{8686409C-D615-4C0B-B71B-E7BF689D5393}"/>
              </a:ext>
            </a:extLst>
          </p:cNvPr>
          <p:cNvSpPr/>
          <p:nvPr/>
        </p:nvSpPr>
        <p:spPr>
          <a:xfrm>
            <a:off x="5783766" y="3918947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الوقف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مشطوف الحواف 14">
            <a:hlinkClick r:id="rId14" action="ppaction://hlinksldjump"/>
            <a:extLst>
              <a:ext uri="{FF2B5EF4-FFF2-40B4-BE49-F238E27FC236}">
                <a16:creationId xmlns:a16="http://schemas.microsoft.com/office/drawing/2014/main" id="{86958AAF-851D-4F31-BB28-5C79EADEA555}"/>
              </a:ext>
            </a:extLst>
          </p:cNvPr>
          <p:cNvSpPr/>
          <p:nvPr/>
        </p:nvSpPr>
        <p:spPr>
          <a:xfrm>
            <a:off x="5783766" y="4873492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النحت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: مشطوف الحواف 15">
            <a:extLst>
              <a:ext uri="{FF2B5EF4-FFF2-40B4-BE49-F238E27FC236}">
                <a16:creationId xmlns:a16="http://schemas.microsoft.com/office/drawing/2014/main" id="{0939E136-4C91-4644-97AB-CF658B00C0F3}"/>
              </a:ext>
            </a:extLst>
          </p:cNvPr>
          <p:cNvSpPr/>
          <p:nvPr/>
        </p:nvSpPr>
        <p:spPr>
          <a:xfrm>
            <a:off x="5783766" y="5828037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  <a:hlinkClick r:id="rId15" action="ppaction://hlinksldjump"/>
              </a:rPr>
              <a:t>التغليب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مشطوف الحواف 17">
            <a:hlinkClick r:id="rId16" action="ppaction://hlinksldjump"/>
            <a:extLst>
              <a:ext uri="{FF2B5EF4-FFF2-40B4-BE49-F238E27FC236}">
                <a16:creationId xmlns:a16="http://schemas.microsoft.com/office/drawing/2014/main" id="{51E6BDBD-665B-4AF4-BA39-AFD483B93F5C}"/>
              </a:ext>
            </a:extLst>
          </p:cNvPr>
          <p:cNvSpPr/>
          <p:nvPr/>
        </p:nvSpPr>
        <p:spPr>
          <a:xfrm>
            <a:off x="2412380" y="364224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الأسماء المشكلة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: مشطوف الحواف 19">
            <a:hlinkClick r:id="rId17" action="ppaction://hlinksldjump"/>
            <a:extLst>
              <a:ext uri="{FF2B5EF4-FFF2-40B4-BE49-F238E27FC236}">
                <a16:creationId xmlns:a16="http://schemas.microsoft.com/office/drawing/2014/main" id="{62EB5A3E-B4BB-4948-938F-E3B8A3C875DD}"/>
              </a:ext>
            </a:extLst>
          </p:cNvPr>
          <p:cNvSpPr/>
          <p:nvPr/>
        </p:nvSpPr>
        <p:spPr>
          <a:xfrm>
            <a:off x="2412380" y="1252604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الفصل والوصل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مستطيل: مشطوف الحواف 21">
            <a:hlinkClick r:id="rId18" action="ppaction://hlinksldjump"/>
            <a:extLst>
              <a:ext uri="{FF2B5EF4-FFF2-40B4-BE49-F238E27FC236}">
                <a16:creationId xmlns:a16="http://schemas.microsoft.com/office/drawing/2014/main" id="{4166F8F7-A86E-49D8-8F50-2ED3CE838BA7}"/>
              </a:ext>
            </a:extLst>
          </p:cNvPr>
          <p:cNvSpPr/>
          <p:nvPr/>
        </p:nvSpPr>
        <p:spPr>
          <a:xfrm>
            <a:off x="2412380" y="2140984"/>
            <a:ext cx="2815460" cy="606120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علامات الترقيم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عنصر نائب للتذييل 22">
            <a:extLst>
              <a:ext uri="{FF2B5EF4-FFF2-40B4-BE49-F238E27FC236}">
                <a16:creationId xmlns:a16="http://schemas.microsoft.com/office/drawing/2014/main" id="{7F6A398C-9989-4017-96F0-43971F49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78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C45C681F-D84E-4476-B280-010446B86CAA}"/>
              </a:ext>
            </a:extLst>
          </p:cNvPr>
          <p:cNvSpPr/>
          <p:nvPr/>
        </p:nvSpPr>
        <p:spPr>
          <a:xfrm>
            <a:off x="3512569" y="2028403"/>
            <a:ext cx="5991977" cy="1571636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5400" dirty="0">
                <a:solidFill>
                  <a:schemeClr val="tx1"/>
                </a:solidFill>
                <a:cs typeface="(AH) Manal Black" pitchFamily="2" charset="-78"/>
              </a:rPr>
              <a:t>همزة الوصل وهمزة القطع</a:t>
            </a:r>
            <a:endParaRPr lang="ar-AE" sz="54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D5D1E4EA-388A-474A-BA06-2B417F0BE73D}"/>
              </a:ext>
            </a:extLst>
          </p:cNvPr>
          <p:cNvSpPr txBox="1"/>
          <p:nvPr/>
        </p:nvSpPr>
        <p:spPr>
          <a:xfrm rot="2179650">
            <a:off x="9406444" y="4120416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endParaRPr lang="en-US" sz="9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3F120472-A875-410A-AA5B-8D0CA2BA1312}"/>
              </a:ext>
            </a:extLst>
          </p:cNvPr>
          <p:cNvSpPr txBox="1"/>
          <p:nvPr/>
        </p:nvSpPr>
        <p:spPr>
          <a:xfrm rot="20824265">
            <a:off x="5531900" y="360516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00CC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endParaRPr lang="en-US" sz="9600" dirty="0">
              <a:solidFill>
                <a:srgbClr val="00CC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9E7D607-2918-43F9-A982-AFB9D8B45367}"/>
              </a:ext>
            </a:extLst>
          </p:cNvPr>
          <p:cNvSpPr txBox="1"/>
          <p:nvPr/>
        </p:nvSpPr>
        <p:spPr>
          <a:xfrm>
            <a:off x="10576263" y="536767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endParaRPr lang="en-US" sz="9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8144474-FF70-4F4C-8DAE-61215B02840B}"/>
              </a:ext>
            </a:extLst>
          </p:cNvPr>
          <p:cNvSpPr txBox="1"/>
          <p:nvPr/>
        </p:nvSpPr>
        <p:spPr>
          <a:xfrm rot="2498452">
            <a:off x="4176283" y="5443854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99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endParaRPr lang="en-US" sz="9600" dirty="0">
              <a:solidFill>
                <a:srgbClr val="99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368F51D-ADAE-4043-AF8C-2F0CCC2DEB8E}"/>
              </a:ext>
            </a:extLst>
          </p:cNvPr>
          <p:cNvSpPr txBox="1"/>
          <p:nvPr/>
        </p:nvSpPr>
        <p:spPr>
          <a:xfrm>
            <a:off x="3512569" y="3886607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endParaRPr lang="en-US" sz="9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C63887B-BC5D-4773-B8FE-9D1A89755DE5}"/>
              </a:ext>
            </a:extLst>
          </p:cNvPr>
          <p:cNvSpPr txBox="1"/>
          <p:nvPr/>
        </p:nvSpPr>
        <p:spPr>
          <a:xfrm rot="320441">
            <a:off x="7708102" y="3736864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00CC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</a:t>
            </a:r>
            <a:endParaRPr lang="en-US" sz="9600" dirty="0">
              <a:solidFill>
                <a:srgbClr val="00CC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DC3BF8A-8768-4679-9748-27948114A41F}"/>
              </a:ext>
            </a:extLst>
          </p:cNvPr>
          <p:cNvSpPr txBox="1"/>
          <p:nvPr/>
        </p:nvSpPr>
        <p:spPr>
          <a:xfrm>
            <a:off x="10669958" y="3224887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</a:t>
            </a:r>
            <a:endParaRPr lang="en-US" sz="9600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288C42C-6A40-456F-B96E-61848E6DE5D4}"/>
              </a:ext>
            </a:extLst>
          </p:cNvPr>
          <p:cNvSpPr txBox="1"/>
          <p:nvPr/>
        </p:nvSpPr>
        <p:spPr>
          <a:xfrm>
            <a:off x="786321" y="1322296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99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</a:t>
            </a:r>
            <a:endParaRPr lang="en-US" sz="9600" dirty="0">
              <a:solidFill>
                <a:srgbClr val="99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BBCB5AB-4F81-42F3-903B-BE1C78D3F5D4}"/>
              </a:ext>
            </a:extLst>
          </p:cNvPr>
          <p:cNvSpPr txBox="1"/>
          <p:nvPr/>
        </p:nvSpPr>
        <p:spPr>
          <a:xfrm>
            <a:off x="1964979" y="4905245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</a:t>
            </a:r>
            <a:endParaRPr lang="en-US" sz="9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67354AA-E227-4114-834B-B79A9D84048E}"/>
              </a:ext>
            </a:extLst>
          </p:cNvPr>
          <p:cNvSpPr txBox="1"/>
          <p:nvPr/>
        </p:nvSpPr>
        <p:spPr>
          <a:xfrm>
            <a:off x="11069426" y="5251287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</a:t>
            </a:r>
            <a:endParaRPr lang="en-US" sz="9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27853F2-FFCB-44AE-8781-2003C9357063}"/>
              </a:ext>
            </a:extLst>
          </p:cNvPr>
          <p:cNvSpPr txBox="1"/>
          <p:nvPr/>
        </p:nvSpPr>
        <p:spPr>
          <a:xfrm rot="18506711">
            <a:off x="8107570" y="5411451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endParaRPr lang="en-US" sz="9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280F114-9118-436F-A815-C7CE777190D5}"/>
              </a:ext>
            </a:extLst>
          </p:cNvPr>
          <p:cNvSpPr txBox="1"/>
          <p:nvPr/>
        </p:nvSpPr>
        <p:spPr>
          <a:xfrm rot="20415077">
            <a:off x="8070246" y="283993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99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endParaRPr lang="en-US" sz="9600" dirty="0">
              <a:solidFill>
                <a:srgbClr val="99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CA9E5415-4A72-457D-8B32-2B880C8B1B61}"/>
              </a:ext>
            </a:extLst>
          </p:cNvPr>
          <p:cNvSpPr txBox="1"/>
          <p:nvPr/>
        </p:nvSpPr>
        <p:spPr>
          <a:xfrm rot="1045278">
            <a:off x="2789718" y="384566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endParaRPr lang="en-US" sz="9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5761782-9D90-4938-8CCC-9AB609A1C9C3}"/>
              </a:ext>
            </a:extLst>
          </p:cNvPr>
          <p:cNvSpPr txBox="1"/>
          <p:nvPr/>
        </p:nvSpPr>
        <p:spPr>
          <a:xfrm rot="20511321">
            <a:off x="2187590" y="3305890"/>
            <a:ext cx="5209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9600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endParaRPr lang="en-US" sz="9600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536D12B-B01D-4674-A0CA-5FA955093C6C}"/>
              </a:ext>
            </a:extLst>
          </p:cNvPr>
          <p:cNvSpPr txBox="1"/>
          <p:nvPr/>
        </p:nvSpPr>
        <p:spPr>
          <a:xfrm>
            <a:off x="5696532" y="3986887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00CC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endParaRPr lang="en-US" sz="9600" dirty="0">
              <a:solidFill>
                <a:srgbClr val="00CC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472BE5A-76FC-4B00-A44E-7A53BA50BBA9}"/>
              </a:ext>
            </a:extLst>
          </p:cNvPr>
          <p:cNvSpPr txBox="1"/>
          <p:nvPr/>
        </p:nvSpPr>
        <p:spPr>
          <a:xfrm rot="18777366">
            <a:off x="10913058" y="1860905"/>
            <a:ext cx="442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9600" dirty="0">
                <a:solidFill>
                  <a:srgbClr val="00CC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endParaRPr lang="en-US" sz="9600" dirty="0">
              <a:solidFill>
                <a:srgbClr val="00CC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عنصر نائب لرقم الشريحة 18">
            <a:extLst>
              <a:ext uri="{FF2B5EF4-FFF2-40B4-BE49-F238E27FC236}">
                <a16:creationId xmlns:a16="http://schemas.microsoft.com/office/drawing/2014/main" id="{4B47C9F2-D8CD-4CAC-9D45-EC4210B05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0" name="زر الإجراء: الانتقال للصفحة الرئيسية 19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31E03C3-3B5A-4924-A5F8-FE1AF3C968C2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عنصر نائب للتذييل 20">
            <a:extLst>
              <a:ext uri="{FF2B5EF4-FFF2-40B4-BE49-F238E27FC236}">
                <a16:creationId xmlns:a16="http://schemas.microsoft.com/office/drawing/2014/main" id="{E7CB3256-8AC5-4246-A1CA-30F7B6A1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571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B30B2D02-484D-4C03-BFBF-C37851CABFE2}"/>
              </a:ext>
            </a:extLst>
          </p:cNvPr>
          <p:cNvSpPr/>
          <p:nvPr/>
        </p:nvSpPr>
        <p:spPr>
          <a:xfrm>
            <a:off x="2237173" y="758866"/>
            <a:ext cx="9703364" cy="2046478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همزة الوصل </a:t>
            </a:r>
            <a:r>
              <a:rPr lang="ar-AE" sz="4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ألف ساكنة في بداية الكلمة يتوصل بها للنطق بالساكن ؛ لأن العرب لا تبدأ بساكن. وتكتب :(ا).</a:t>
            </a:r>
            <a:endParaRPr lang="en-US" sz="40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10AE7995-5605-4184-8B38-43EB367D2B64}"/>
              </a:ext>
            </a:extLst>
          </p:cNvPr>
          <p:cNvSpPr/>
          <p:nvPr/>
        </p:nvSpPr>
        <p:spPr>
          <a:xfrm>
            <a:off x="790113" y="3867531"/>
            <a:ext cx="9516934" cy="1865548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همزة القطع </a:t>
            </a:r>
            <a:r>
              <a:rPr lang="ar-AE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ألف متحركة في بداية الكلمة ،وسميت بذلك لأن النفس ينقطع عند النطق بها. وتكتب :(أ - إ)</a:t>
            </a: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2648CA84-8CF6-4657-8F19-6F5BB9B9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E8CB534-568A-428B-BC2B-3D3522CCF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53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5F4A4E-068F-4D4D-A14A-0382E132A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4690" y="212891"/>
            <a:ext cx="7699690" cy="1042256"/>
          </a:xfrm>
        </p:spPr>
        <p:txBody>
          <a:bodyPr>
            <a:normAutofit fontScale="90000"/>
          </a:bodyPr>
          <a:lstStyle/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التفريق بين همزة الوصل وهمزة القطع 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E8983B44-F659-41CC-84FC-7EBF61BFCDC3}"/>
              </a:ext>
            </a:extLst>
          </p:cNvPr>
          <p:cNvSpPr txBox="1">
            <a:spLocks/>
          </p:cNvSpPr>
          <p:nvPr/>
        </p:nvSpPr>
        <p:spPr bwMode="blackWhite">
          <a:xfrm>
            <a:off x="10262586" y="1539536"/>
            <a:ext cx="165742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ادرسْ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عنوان 1">
            <a:extLst>
              <a:ext uri="{FF2B5EF4-FFF2-40B4-BE49-F238E27FC236}">
                <a16:creationId xmlns:a16="http://schemas.microsoft.com/office/drawing/2014/main" id="{2CEEEFF5-CE92-4F84-A700-B3A23473A167}"/>
              </a:ext>
            </a:extLst>
          </p:cNvPr>
          <p:cNvSpPr txBox="1">
            <a:spLocks/>
          </p:cNvSpPr>
          <p:nvPr/>
        </p:nvSpPr>
        <p:spPr bwMode="blackWhite">
          <a:xfrm>
            <a:off x="10262586" y="2739501"/>
            <a:ext cx="165742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اراد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عنوان 1">
            <a:extLst>
              <a:ext uri="{FF2B5EF4-FFF2-40B4-BE49-F238E27FC236}">
                <a16:creationId xmlns:a16="http://schemas.microsoft.com/office/drawing/2014/main" id="{D1BC4EEB-5040-4D8D-8D6A-1D161604C727}"/>
              </a:ext>
            </a:extLst>
          </p:cNvPr>
          <p:cNvSpPr txBox="1">
            <a:spLocks/>
          </p:cNvSpPr>
          <p:nvPr/>
        </p:nvSpPr>
        <p:spPr bwMode="blackWhite">
          <a:xfrm>
            <a:off x="10326210" y="4047521"/>
            <a:ext cx="165742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77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استغفار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id="{71009806-54B2-414E-8933-EDB8B40B8997}"/>
              </a:ext>
            </a:extLst>
          </p:cNvPr>
          <p:cNvSpPr txBox="1">
            <a:spLocks/>
          </p:cNvSpPr>
          <p:nvPr/>
        </p:nvSpPr>
        <p:spPr bwMode="blackWhite">
          <a:xfrm>
            <a:off x="10326210" y="5355541"/>
            <a:ext cx="165742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اذهبُ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عنوان 1">
            <a:extLst>
              <a:ext uri="{FF2B5EF4-FFF2-40B4-BE49-F238E27FC236}">
                <a16:creationId xmlns:a16="http://schemas.microsoft.com/office/drawing/2014/main" id="{DDD54DD2-CEF9-42E8-AFCF-BBEE6F4D53F8}"/>
              </a:ext>
            </a:extLst>
          </p:cNvPr>
          <p:cNvSpPr txBox="1">
            <a:spLocks/>
          </p:cNvSpPr>
          <p:nvPr/>
        </p:nvSpPr>
        <p:spPr bwMode="blackWhite">
          <a:xfrm>
            <a:off x="8416031" y="1539536"/>
            <a:ext cx="109534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4000" b="1" dirty="0">
                <a:solidFill>
                  <a:srgbClr val="00CC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4000" b="1" dirty="0">
              <a:solidFill>
                <a:srgbClr val="00CC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72C74688-7B6D-409B-B1E5-DC237F6F2293}"/>
              </a:ext>
            </a:extLst>
          </p:cNvPr>
          <p:cNvSpPr txBox="1">
            <a:spLocks/>
          </p:cNvSpPr>
          <p:nvPr/>
        </p:nvSpPr>
        <p:spPr bwMode="blackWhite">
          <a:xfrm>
            <a:off x="8416031" y="2739501"/>
            <a:ext cx="109534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4000" b="1" dirty="0">
                <a:solidFill>
                  <a:srgbClr val="00CC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4000" b="1" dirty="0">
              <a:solidFill>
                <a:srgbClr val="00CC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BF5BA69A-9AE6-4FD0-9851-8D3993E19E86}"/>
              </a:ext>
            </a:extLst>
          </p:cNvPr>
          <p:cNvSpPr txBox="1">
            <a:spLocks/>
          </p:cNvSpPr>
          <p:nvPr/>
        </p:nvSpPr>
        <p:spPr bwMode="blackWhite">
          <a:xfrm>
            <a:off x="8416031" y="4047521"/>
            <a:ext cx="109534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4000" b="1" dirty="0">
                <a:solidFill>
                  <a:srgbClr val="00CC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4000" b="1" dirty="0">
              <a:solidFill>
                <a:srgbClr val="00CC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78C71A7C-8374-43E5-8291-F1B5A6819AD2}"/>
              </a:ext>
            </a:extLst>
          </p:cNvPr>
          <p:cNvSpPr txBox="1">
            <a:spLocks/>
          </p:cNvSpPr>
          <p:nvPr/>
        </p:nvSpPr>
        <p:spPr bwMode="blackWhite">
          <a:xfrm>
            <a:off x="8456721" y="5355541"/>
            <a:ext cx="109534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4000" b="1" dirty="0">
                <a:solidFill>
                  <a:srgbClr val="00CC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4000" b="1" dirty="0">
              <a:solidFill>
                <a:srgbClr val="00CC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عنوان 1">
            <a:extLst>
              <a:ext uri="{FF2B5EF4-FFF2-40B4-BE49-F238E27FC236}">
                <a16:creationId xmlns:a16="http://schemas.microsoft.com/office/drawing/2014/main" id="{E1751C86-82BB-4E75-AF54-0AD0892B3BA5}"/>
              </a:ext>
            </a:extLst>
          </p:cNvPr>
          <p:cNvSpPr txBox="1">
            <a:spLocks/>
          </p:cNvSpPr>
          <p:nvPr/>
        </p:nvSpPr>
        <p:spPr bwMode="blackWhite">
          <a:xfrm>
            <a:off x="6096001" y="1566169"/>
            <a:ext cx="1398552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99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ف-و</a:t>
            </a:r>
            <a:endParaRPr lang="en-US" b="1" dirty="0">
              <a:solidFill>
                <a:srgbClr val="99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عنوان 1">
            <a:extLst>
              <a:ext uri="{FF2B5EF4-FFF2-40B4-BE49-F238E27FC236}">
                <a16:creationId xmlns:a16="http://schemas.microsoft.com/office/drawing/2014/main" id="{128DA620-4F5B-41DB-BC15-37BA7D970F80}"/>
              </a:ext>
            </a:extLst>
          </p:cNvPr>
          <p:cNvSpPr txBox="1">
            <a:spLocks/>
          </p:cNvSpPr>
          <p:nvPr/>
        </p:nvSpPr>
        <p:spPr bwMode="blackWhite">
          <a:xfrm>
            <a:off x="6104570" y="2739501"/>
            <a:ext cx="1398552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99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ف-و</a:t>
            </a:r>
            <a:endParaRPr lang="en-US" b="1" dirty="0">
              <a:solidFill>
                <a:srgbClr val="99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:a16="http://schemas.microsoft.com/office/drawing/2014/main" id="{E2411E74-EF00-4C70-9767-C6D5D2B6546C}"/>
              </a:ext>
            </a:extLst>
          </p:cNvPr>
          <p:cNvSpPr txBox="1">
            <a:spLocks/>
          </p:cNvSpPr>
          <p:nvPr/>
        </p:nvSpPr>
        <p:spPr bwMode="blackWhite">
          <a:xfrm>
            <a:off x="6104570" y="4047521"/>
            <a:ext cx="1398552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99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ف-و</a:t>
            </a:r>
            <a:endParaRPr lang="en-US" b="1" dirty="0">
              <a:solidFill>
                <a:srgbClr val="99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عنوان 1">
            <a:extLst>
              <a:ext uri="{FF2B5EF4-FFF2-40B4-BE49-F238E27FC236}">
                <a16:creationId xmlns:a16="http://schemas.microsoft.com/office/drawing/2014/main" id="{F3808582-F287-4962-B899-5D173CC2DC5B}"/>
              </a:ext>
            </a:extLst>
          </p:cNvPr>
          <p:cNvSpPr txBox="1">
            <a:spLocks/>
          </p:cNvSpPr>
          <p:nvPr/>
        </p:nvSpPr>
        <p:spPr bwMode="blackWhite">
          <a:xfrm>
            <a:off x="6104570" y="5355541"/>
            <a:ext cx="1398552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99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ف-و</a:t>
            </a:r>
            <a:endParaRPr lang="en-US" b="1" dirty="0">
              <a:solidFill>
                <a:srgbClr val="99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عنوان 1">
            <a:extLst>
              <a:ext uri="{FF2B5EF4-FFF2-40B4-BE49-F238E27FC236}">
                <a16:creationId xmlns:a16="http://schemas.microsoft.com/office/drawing/2014/main" id="{608DF3DC-F221-45C4-8321-E58243C49A3B}"/>
              </a:ext>
            </a:extLst>
          </p:cNvPr>
          <p:cNvSpPr txBox="1">
            <a:spLocks/>
          </p:cNvSpPr>
          <p:nvPr/>
        </p:nvSpPr>
        <p:spPr bwMode="blackWhite">
          <a:xfrm>
            <a:off x="1478255" y="2524042"/>
            <a:ext cx="2493895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5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لُفظت = قطع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عنوان 1">
            <a:extLst>
              <a:ext uri="{FF2B5EF4-FFF2-40B4-BE49-F238E27FC236}">
                <a16:creationId xmlns:a16="http://schemas.microsoft.com/office/drawing/2014/main" id="{89202F0B-4244-4E45-98FD-A276C5A8D5A2}"/>
              </a:ext>
            </a:extLst>
          </p:cNvPr>
          <p:cNvSpPr txBox="1">
            <a:spLocks/>
          </p:cNvSpPr>
          <p:nvPr/>
        </p:nvSpPr>
        <p:spPr bwMode="blackWhite">
          <a:xfrm>
            <a:off x="1478255" y="4084596"/>
            <a:ext cx="2493895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700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 تلفظ = وصل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عنوان 1">
            <a:extLst>
              <a:ext uri="{FF2B5EF4-FFF2-40B4-BE49-F238E27FC236}">
                <a16:creationId xmlns:a16="http://schemas.microsoft.com/office/drawing/2014/main" id="{D83D0B9D-A12F-4415-807B-7F03EB6ECA6C}"/>
              </a:ext>
            </a:extLst>
          </p:cNvPr>
          <p:cNvSpPr txBox="1">
            <a:spLocks/>
          </p:cNvSpPr>
          <p:nvPr/>
        </p:nvSpPr>
        <p:spPr bwMode="blackWhite">
          <a:xfrm>
            <a:off x="1125986" y="310371"/>
            <a:ext cx="1398552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550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73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endParaRPr lang="en-US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C2862902-DADD-48BF-940E-439A9D021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30FCAA6-86AA-4C0A-9220-64AF6D861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79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5F4A4E-068F-4D4D-A14A-0382E132A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4690" y="212891"/>
            <a:ext cx="7855808" cy="1042256"/>
          </a:xfrm>
        </p:spPr>
        <p:txBody>
          <a:bodyPr>
            <a:normAutofit/>
          </a:bodyPr>
          <a:lstStyle/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التفريق بين همزة الوصل وهمزة القطع 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E8983B44-F659-41CC-84FC-7EBF61BFCDC3}"/>
              </a:ext>
            </a:extLst>
          </p:cNvPr>
          <p:cNvSpPr txBox="1">
            <a:spLocks/>
          </p:cNvSpPr>
          <p:nvPr/>
        </p:nvSpPr>
        <p:spPr bwMode="blackWhite">
          <a:xfrm>
            <a:off x="10471909" y="1539536"/>
            <a:ext cx="152704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اقدام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عنوان 1">
            <a:extLst>
              <a:ext uri="{FF2B5EF4-FFF2-40B4-BE49-F238E27FC236}">
                <a16:creationId xmlns:a16="http://schemas.microsoft.com/office/drawing/2014/main" id="{2CEEEFF5-CE92-4F84-A700-B3A23473A167}"/>
              </a:ext>
            </a:extLst>
          </p:cNvPr>
          <p:cNvSpPr txBox="1">
            <a:spLocks/>
          </p:cNvSpPr>
          <p:nvPr/>
        </p:nvSpPr>
        <p:spPr bwMode="blackWhite">
          <a:xfrm>
            <a:off x="10471909" y="2739501"/>
            <a:ext cx="152704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ارادة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عنوان 1">
            <a:extLst>
              <a:ext uri="{FF2B5EF4-FFF2-40B4-BE49-F238E27FC236}">
                <a16:creationId xmlns:a16="http://schemas.microsoft.com/office/drawing/2014/main" id="{D1BC4EEB-5040-4D8D-8D6A-1D161604C727}"/>
              </a:ext>
            </a:extLst>
          </p:cNvPr>
          <p:cNvSpPr txBox="1">
            <a:spLocks/>
          </p:cNvSpPr>
          <p:nvPr/>
        </p:nvSpPr>
        <p:spPr bwMode="blackWhite">
          <a:xfrm>
            <a:off x="10535533" y="4047521"/>
            <a:ext cx="152704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5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استغفار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id="{71009806-54B2-414E-8933-EDB8B40B8997}"/>
              </a:ext>
            </a:extLst>
          </p:cNvPr>
          <p:cNvSpPr txBox="1">
            <a:spLocks/>
          </p:cNvSpPr>
          <p:nvPr/>
        </p:nvSpPr>
        <p:spPr bwMode="blackWhite">
          <a:xfrm>
            <a:off x="10535533" y="5355541"/>
            <a:ext cx="1527041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اسلام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عنوان 1">
            <a:extLst>
              <a:ext uri="{FF2B5EF4-FFF2-40B4-BE49-F238E27FC236}">
                <a16:creationId xmlns:a16="http://schemas.microsoft.com/office/drawing/2014/main" id="{E1751C86-82BB-4E75-AF54-0AD0892B3BA5}"/>
              </a:ext>
            </a:extLst>
          </p:cNvPr>
          <p:cNvSpPr txBox="1">
            <a:spLocks/>
          </p:cNvSpPr>
          <p:nvPr/>
        </p:nvSpPr>
        <p:spPr bwMode="blackWhite">
          <a:xfrm>
            <a:off x="8006518" y="1572086"/>
            <a:ext cx="140648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5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المضارع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عنوان 1">
            <a:extLst>
              <a:ext uri="{FF2B5EF4-FFF2-40B4-BE49-F238E27FC236}">
                <a16:creationId xmlns:a16="http://schemas.microsoft.com/office/drawing/2014/main" id="{89202F0B-4244-4E45-98FD-A276C5A8D5A2}"/>
              </a:ext>
            </a:extLst>
          </p:cNvPr>
          <p:cNvSpPr txBox="1">
            <a:spLocks/>
          </p:cNvSpPr>
          <p:nvPr/>
        </p:nvSpPr>
        <p:spPr bwMode="blackWhite">
          <a:xfrm>
            <a:off x="2251839" y="1591365"/>
            <a:ext cx="225276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62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الياء مضمومة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عنوان 1">
            <a:extLst>
              <a:ext uri="{FF2B5EF4-FFF2-40B4-BE49-F238E27FC236}">
                <a16:creationId xmlns:a16="http://schemas.microsoft.com/office/drawing/2014/main" id="{D83D0B9D-A12F-4415-807B-7F03EB6ECA6C}"/>
              </a:ext>
            </a:extLst>
          </p:cNvPr>
          <p:cNvSpPr txBox="1">
            <a:spLocks/>
          </p:cNvSpPr>
          <p:nvPr/>
        </p:nvSpPr>
        <p:spPr bwMode="blackWhite">
          <a:xfrm>
            <a:off x="1125986" y="310371"/>
            <a:ext cx="128853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550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73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endParaRPr lang="en-US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رسم 4" descr="السهم: مستقيم">
            <a:extLst>
              <a:ext uri="{FF2B5EF4-FFF2-40B4-BE49-F238E27FC236}">
                <a16:creationId xmlns:a16="http://schemas.microsoft.com/office/drawing/2014/main" id="{8EFF47C6-027A-426E-9B02-6EE28713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004" y="1493391"/>
            <a:ext cx="1018058" cy="1018058"/>
          </a:xfrm>
          <a:prstGeom prst="rect">
            <a:avLst/>
          </a:prstGeom>
        </p:spPr>
      </p:pic>
      <p:pic>
        <p:nvPicPr>
          <p:cNvPr id="22" name="رسم 21" descr="السهم: مستقيم">
            <a:extLst>
              <a:ext uri="{FF2B5EF4-FFF2-40B4-BE49-F238E27FC236}">
                <a16:creationId xmlns:a16="http://schemas.microsoft.com/office/drawing/2014/main" id="{7C08CE1D-07A7-4DCA-A16B-E91FE7CB9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1032" y="1539536"/>
            <a:ext cx="1018058" cy="1018058"/>
          </a:xfrm>
          <a:prstGeom prst="rect">
            <a:avLst/>
          </a:prstGeom>
        </p:spPr>
      </p:pic>
      <p:sp>
        <p:nvSpPr>
          <p:cNvPr id="23" name="عنوان 1">
            <a:extLst>
              <a:ext uri="{FF2B5EF4-FFF2-40B4-BE49-F238E27FC236}">
                <a16:creationId xmlns:a16="http://schemas.microsoft.com/office/drawing/2014/main" id="{C11050B4-2715-4951-8B02-FA9354742C29}"/>
              </a:ext>
            </a:extLst>
          </p:cNvPr>
          <p:cNvSpPr txBox="1">
            <a:spLocks/>
          </p:cNvSpPr>
          <p:nvPr/>
        </p:nvSpPr>
        <p:spPr bwMode="blackWhite">
          <a:xfrm>
            <a:off x="5571378" y="1561069"/>
            <a:ext cx="140648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يُقدم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رسم 23" descr="السهم: مستقيم">
            <a:extLst>
              <a:ext uri="{FF2B5EF4-FFF2-40B4-BE49-F238E27FC236}">
                <a16:creationId xmlns:a16="http://schemas.microsoft.com/office/drawing/2014/main" id="{6113E88D-A900-47AD-84EF-B039B1819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3678" y="1505984"/>
            <a:ext cx="1018058" cy="1018058"/>
          </a:xfrm>
          <a:prstGeom prst="rect">
            <a:avLst/>
          </a:prstGeom>
        </p:spPr>
      </p:pic>
      <p:pic>
        <p:nvPicPr>
          <p:cNvPr id="25" name="رسم 24" descr="السهم: مستقيم">
            <a:extLst>
              <a:ext uri="{FF2B5EF4-FFF2-40B4-BE49-F238E27FC236}">
                <a16:creationId xmlns:a16="http://schemas.microsoft.com/office/drawing/2014/main" id="{EB14D437-3D7A-4CFC-A048-C57A56B95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7053" y="1505984"/>
            <a:ext cx="1018058" cy="1018058"/>
          </a:xfrm>
          <a:prstGeom prst="rect">
            <a:avLst/>
          </a:prstGeom>
        </p:spPr>
      </p:pic>
      <p:sp>
        <p:nvSpPr>
          <p:cNvPr id="26" name="عنوان 1">
            <a:extLst>
              <a:ext uri="{FF2B5EF4-FFF2-40B4-BE49-F238E27FC236}">
                <a16:creationId xmlns:a16="http://schemas.microsoft.com/office/drawing/2014/main" id="{E5C7215A-B6C2-433B-AA70-4C6C2E6D5E4D}"/>
              </a:ext>
            </a:extLst>
          </p:cNvPr>
          <p:cNvSpPr txBox="1">
            <a:spLocks/>
          </p:cNvSpPr>
          <p:nvPr/>
        </p:nvSpPr>
        <p:spPr bwMode="blackWhite">
          <a:xfrm>
            <a:off x="90078" y="1637217"/>
            <a:ext cx="1147333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77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قطع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عنوان 1">
            <a:extLst>
              <a:ext uri="{FF2B5EF4-FFF2-40B4-BE49-F238E27FC236}">
                <a16:creationId xmlns:a16="http://schemas.microsoft.com/office/drawing/2014/main" id="{3BE1F5B5-BB8A-44C6-9757-A60CD6B74E58}"/>
              </a:ext>
            </a:extLst>
          </p:cNvPr>
          <p:cNvSpPr txBox="1">
            <a:spLocks/>
          </p:cNvSpPr>
          <p:nvPr/>
        </p:nvSpPr>
        <p:spPr bwMode="blackWhite">
          <a:xfrm>
            <a:off x="7982647" y="2782107"/>
            <a:ext cx="140648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5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المضارع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عنوان 1">
            <a:extLst>
              <a:ext uri="{FF2B5EF4-FFF2-40B4-BE49-F238E27FC236}">
                <a16:creationId xmlns:a16="http://schemas.microsoft.com/office/drawing/2014/main" id="{909A55D9-E904-4056-8DE0-A528D8103A64}"/>
              </a:ext>
            </a:extLst>
          </p:cNvPr>
          <p:cNvSpPr txBox="1">
            <a:spLocks/>
          </p:cNvSpPr>
          <p:nvPr/>
        </p:nvSpPr>
        <p:spPr bwMode="blackWhite">
          <a:xfrm>
            <a:off x="2227968" y="2801386"/>
            <a:ext cx="225276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62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الياء مضمومة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9" name="رسم 28" descr="السهم: مستقيم">
            <a:extLst>
              <a:ext uri="{FF2B5EF4-FFF2-40B4-BE49-F238E27FC236}">
                <a16:creationId xmlns:a16="http://schemas.microsoft.com/office/drawing/2014/main" id="{B71A16FB-CE8A-46EE-94BE-D77FB747E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9133" y="2703412"/>
            <a:ext cx="1018058" cy="1018058"/>
          </a:xfrm>
          <a:prstGeom prst="rect">
            <a:avLst/>
          </a:prstGeom>
        </p:spPr>
      </p:pic>
      <p:pic>
        <p:nvPicPr>
          <p:cNvPr id="30" name="رسم 29" descr="السهم: مستقيم">
            <a:extLst>
              <a:ext uri="{FF2B5EF4-FFF2-40B4-BE49-F238E27FC236}">
                <a16:creationId xmlns:a16="http://schemas.microsoft.com/office/drawing/2014/main" id="{60BF2E7C-3F67-43A5-BBA6-5A504B06F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7161" y="2749557"/>
            <a:ext cx="1018058" cy="1018058"/>
          </a:xfrm>
          <a:prstGeom prst="rect">
            <a:avLst/>
          </a:prstGeom>
        </p:spPr>
      </p:pic>
      <p:sp>
        <p:nvSpPr>
          <p:cNvPr id="31" name="عنوان 1">
            <a:extLst>
              <a:ext uri="{FF2B5EF4-FFF2-40B4-BE49-F238E27FC236}">
                <a16:creationId xmlns:a16="http://schemas.microsoft.com/office/drawing/2014/main" id="{237F39BA-5A87-45DE-9A4F-86B67CE8DB13}"/>
              </a:ext>
            </a:extLst>
          </p:cNvPr>
          <p:cNvSpPr txBox="1">
            <a:spLocks/>
          </p:cNvSpPr>
          <p:nvPr/>
        </p:nvSpPr>
        <p:spPr bwMode="blackWhite">
          <a:xfrm>
            <a:off x="5547507" y="2771090"/>
            <a:ext cx="140648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يُريد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2" name="رسم 31" descr="السهم: مستقيم">
            <a:extLst>
              <a:ext uri="{FF2B5EF4-FFF2-40B4-BE49-F238E27FC236}">
                <a16:creationId xmlns:a16="http://schemas.microsoft.com/office/drawing/2014/main" id="{0ADBF46E-0F73-41D1-BE86-03E11E929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9807" y="2716005"/>
            <a:ext cx="1018058" cy="1018058"/>
          </a:xfrm>
          <a:prstGeom prst="rect">
            <a:avLst/>
          </a:prstGeom>
        </p:spPr>
      </p:pic>
      <p:pic>
        <p:nvPicPr>
          <p:cNvPr id="33" name="رسم 32" descr="السهم: مستقيم">
            <a:extLst>
              <a:ext uri="{FF2B5EF4-FFF2-40B4-BE49-F238E27FC236}">
                <a16:creationId xmlns:a16="http://schemas.microsoft.com/office/drawing/2014/main" id="{38DE6015-1AA9-41BD-88FD-3D00FDA2C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3182" y="2716005"/>
            <a:ext cx="1018058" cy="1018058"/>
          </a:xfrm>
          <a:prstGeom prst="rect">
            <a:avLst/>
          </a:prstGeom>
        </p:spPr>
      </p:pic>
      <p:sp>
        <p:nvSpPr>
          <p:cNvPr id="34" name="عنوان 1">
            <a:extLst>
              <a:ext uri="{FF2B5EF4-FFF2-40B4-BE49-F238E27FC236}">
                <a16:creationId xmlns:a16="http://schemas.microsoft.com/office/drawing/2014/main" id="{171DF2F7-F435-4A3F-B558-66C11306ACFB}"/>
              </a:ext>
            </a:extLst>
          </p:cNvPr>
          <p:cNvSpPr txBox="1">
            <a:spLocks/>
          </p:cNvSpPr>
          <p:nvPr/>
        </p:nvSpPr>
        <p:spPr bwMode="blackWhite">
          <a:xfrm>
            <a:off x="66207" y="2847238"/>
            <a:ext cx="1147333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77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قطع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عنوان 1">
            <a:extLst>
              <a:ext uri="{FF2B5EF4-FFF2-40B4-BE49-F238E27FC236}">
                <a16:creationId xmlns:a16="http://schemas.microsoft.com/office/drawing/2014/main" id="{BBB50E79-8513-4BDE-AD4D-96E58095D781}"/>
              </a:ext>
            </a:extLst>
          </p:cNvPr>
          <p:cNvSpPr txBox="1">
            <a:spLocks/>
          </p:cNvSpPr>
          <p:nvPr/>
        </p:nvSpPr>
        <p:spPr bwMode="blackWhite">
          <a:xfrm>
            <a:off x="8016160" y="4058230"/>
            <a:ext cx="140648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5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المضارع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عنوان 1">
            <a:extLst>
              <a:ext uri="{FF2B5EF4-FFF2-40B4-BE49-F238E27FC236}">
                <a16:creationId xmlns:a16="http://schemas.microsoft.com/office/drawing/2014/main" id="{4D3E802A-8F18-49DC-A6F1-60C8D9FD4D0A}"/>
              </a:ext>
            </a:extLst>
          </p:cNvPr>
          <p:cNvSpPr txBox="1">
            <a:spLocks/>
          </p:cNvSpPr>
          <p:nvPr/>
        </p:nvSpPr>
        <p:spPr bwMode="blackWhite">
          <a:xfrm>
            <a:off x="2261481" y="4077509"/>
            <a:ext cx="225276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77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الياء مفتوحة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7" name="رسم 36" descr="السهم: مستقيم">
            <a:extLst>
              <a:ext uri="{FF2B5EF4-FFF2-40B4-BE49-F238E27FC236}">
                <a16:creationId xmlns:a16="http://schemas.microsoft.com/office/drawing/2014/main" id="{B8FB8910-DDF3-4298-96C0-4D1F9722B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2646" y="3979535"/>
            <a:ext cx="1018058" cy="1018058"/>
          </a:xfrm>
          <a:prstGeom prst="rect">
            <a:avLst/>
          </a:prstGeom>
        </p:spPr>
      </p:pic>
      <p:pic>
        <p:nvPicPr>
          <p:cNvPr id="38" name="رسم 37" descr="السهم: مستقيم">
            <a:extLst>
              <a:ext uri="{FF2B5EF4-FFF2-40B4-BE49-F238E27FC236}">
                <a16:creationId xmlns:a16="http://schemas.microsoft.com/office/drawing/2014/main" id="{3C910910-7F8A-43AD-83C2-A529E1E19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0674" y="4025680"/>
            <a:ext cx="1018058" cy="1018058"/>
          </a:xfrm>
          <a:prstGeom prst="rect">
            <a:avLst/>
          </a:prstGeom>
        </p:spPr>
      </p:pic>
      <p:sp>
        <p:nvSpPr>
          <p:cNvPr id="39" name="عنوان 1">
            <a:extLst>
              <a:ext uri="{FF2B5EF4-FFF2-40B4-BE49-F238E27FC236}">
                <a16:creationId xmlns:a16="http://schemas.microsoft.com/office/drawing/2014/main" id="{82976B28-4808-4177-ACDF-9575AFB6C333}"/>
              </a:ext>
            </a:extLst>
          </p:cNvPr>
          <p:cNvSpPr txBox="1">
            <a:spLocks/>
          </p:cNvSpPr>
          <p:nvPr/>
        </p:nvSpPr>
        <p:spPr bwMode="blackWhite">
          <a:xfrm>
            <a:off x="5581020" y="4047213"/>
            <a:ext cx="140648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24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يَستغفر</a:t>
            </a:r>
            <a:endParaRPr lang="en-US" sz="24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0" name="رسم 39" descr="السهم: مستقيم">
            <a:extLst>
              <a:ext uri="{FF2B5EF4-FFF2-40B4-BE49-F238E27FC236}">
                <a16:creationId xmlns:a16="http://schemas.microsoft.com/office/drawing/2014/main" id="{BA6AD457-896F-4806-A320-41719DF41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3320" y="3992128"/>
            <a:ext cx="1018058" cy="1018058"/>
          </a:xfrm>
          <a:prstGeom prst="rect">
            <a:avLst/>
          </a:prstGeom>
        </p:spPr>
      </p:pic>
      <p:pic>
        <p:nvPicPr>
          <p:cNvPr id="41" name="رسم 40" descr="السهم: مستقيم">
            <a:extLst>
              <a:ext uri="{FF2B5EF4-FFF2-40B4-BE49-F238E27FC236}">
                <a16:creationId xmlns:a16="http://schemas.microsoft.com/office/drawing/2014/main" id="{C22678A1-49DF-4256-AB73-88FE9023A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6695" y="3992128"/>
            <a:ext cx="1018058" cy="1018058"/>
          </a:xfrm>
          <a:prstGeom prst="rect">
            <a:avLst/>
          </a:prstGeom>
        </p:spPr>
      </p:pic>
      <p:sp>
        <p:nvSpPr>
          <p:cNvPr id="42" name="عنوان 1">
            <a:extLst>
              <a:ext uri="{FF2B5EF4-FFF2-40B4-BE49-F238E27FC236}">
                <a16:creationId xmlns:a16="http://schemas.microsoft.com/office/drawing/2014/main" id="{D4F5E49E-2423-456D-8375-E74A932E78DA}"/>
              </a:ext>
            </a:extLst>
          </p:cNvPr>
          <p:cNvSpPr txBox="1">
            <a:spLocks/>
          </p:cNvSpPr>
          <p:nvPr/>
        </p:nvSpPr>
        <p:spPr bwMode="blackWhite">
          <a:xfrm>
            <a:off x="99720" y="4123361"/>
            <a:ext cx="1147333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62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وصل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3" name="عنوان 1">
            <a:extLst>
              <a:ext uri="{FF2B5EF4-FFF2-40B4-BE49-F238E27FC236}">
                <a16:creationId xmlns:a16="http://schemas.microsoft.com/office/drawing/2014/main" id="{81BECBF3-AEE4-41E1-A4BB-CA65A88F9174}"/>
              </a:ext>
            </a:extLst>
          </p:cNvPr>
          <p:cNvSpPr txBox="1">
            <a:spLocks/>
          </p:cNvSpPr>
          <p:nvPr/>
        </p:nvSpPr>
        <p:spPr bwMode="blackWhite">
          <a:xfrm>
            <a:off x="8040075" y="5314324"/>
            <a:ext cx="140648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5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المضارع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4" name="عنوان 1">
            <a:extLst>
              <a:ext uri="{FF2B5EF4-FFF2-40B4-BE49-F238E27FC236}">
                <a16:creationId xmlns:a16="http://schemas.microsoft.com/office/drawing/2014/main" id="{DF83CC05-0753-4F7B-A9CE-7E4E95E437BB}"/>
              </a:ext>
            </a:extLst>
          </p:cNvPr>
          <p:cNvSpPr txBox="1">
            <a:spLocks/>
          </p:cNvSpPr>
          <p:nvPr/>
        </p:nvSpPr>
        <p:spPr bwMode="blackWhite">
          <a:xfrm>
            <a:off x="2285396" y="5333603"/>
            <a:ext cx="225276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62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الياء مضمومة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5" name="رسم 44" descr="السهم: مستقيم">
            <a:extLst>
              <a:ext uri="{FF2B5EF4-FFF2-40B4-BE49-F238E27FC236}">
                <a16:creationId xmlns:a16="http://schemas.microsoft.com/office/drawing/2014/main" id="{7B4CAEAE-8A1D-4364-A751-C51360E50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46561" y="5235629"/>
            <a:ext cx="1018058" cy="1018058"/>
          </a:xfrm>
          <a:prstGeom prst="rect">
            <a:avLst/>
          </a:prstGeom>
        </p:spPr>
      </p:pic>
      <p:pic>
        <p:nvPicPr>
          <p:cNvPr id="46" name="رسم 45" descr="السهم: مستقيم">
            <a:extLst>
              <a:ext uri="{FF2B5EF4-FFF2-40B4-BE49-F238E27FC236}">
                <a16:creationId xmlns:a16="http://schemas.microsoft.com/office/drawing/2014/main" id="{D1BFF4FD-419F-462E-9F9E-99DBA8CF7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4589" y="5281774"/>
            <a:ext cx="1018058" cy="1018058"/>
          </a:xfrm>
          <a:prstGeom prst="rect">
            <a:avLst/>
          </a:prstGeom>
        </p:spPr>
      </p:pic>
      <p:sp>
        <p:nvSpPr>
          <p:cNvPr id="47" name="عنوان 1">
            <a:extLst>
              <a:ext uri="{FF2B5EF4-FFF2-40B4-BE49-F238E27FC236}">
                <a16:creationId xmlns:a16="http://schemas.microsoft.com/office/drawing/2014/main" id="{67C23EAA-2AAD-4490-9B11-09A5FDD087BF}"/>
              </a:ext>
            </a:extLst>
          </p:cNvPr>
          <p:cNvSpPr txBox="1">
            <a:spLocks/>
          </p:cNvSpPr>
          <p:nvPr/>
        </p:nvSpPr>
        <p:spPr bwMode="blackWhite">
          <a:xfrm>
            <a:off x="5604935" y="5303307"/>
            <a:ext cx="1406486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يُسلم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8" name="رسم 47" descr="السهم: مستقيم">
            <a:extLst>
              <a:ext uri="{FF2B5EF4-FFF2-40B4-BE49-F238E27FC236}">
                <a16:creationId xmlns:a16="http://schemas.microsoft.com/office/drawing/2014/main" id="{6A5144F5-2244-4B2D-B150-3C9736116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235" y="5248222"/>
            <a:ext cx="1018058" cy="1018058"/>
          </a:xfrm>
          <a:prstGeom prst="rect">
            <a:avLst/>
          </a:prstGeom>
        </p:spPr>
      </p:pic>
      <p:pic>
        <p:nvPicPr>
          <p:cNvPr id="49" name="رسم 48" descr="السهم: مستقيم">
            <a:extLst>
              <a:ext uri="{FF2B5EF4-FFF2-40B4-BE49-F238E27FC236}">
                <a16:creationId xmlns:a16="http://schemas.microsoft.com/office/drawing/2014/main" id="{76C84796-E59A-4B2A-9DED-F1077A9EA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0610" y="5248222"/>
            <a:ext cx="1018058" cy="1018058"/>
          </a:xfrm>
          <a:prstGeom prst="rect">
            <a:avLst/>
          </a:prstGeom>
        </p:spPr>
      </p:pic>
      <p:sp>
        <p:nvSpPr>
          <p:cNvPr id="50" name="عنوان 1">
            <a:extLst>
              <a:ext uri="{FF2B5EF4-FFF2-40B4-BE49-F238E27FC236}">
                <a16:creationId xmlns:a16="http://schemas.microsoft.com/office/drawing/2014/main" id="{47DB74DC-E911-4C40-9472-CB3D11CC5C40}"/>
              </a:ext>
            </a:extLst>
          </p:cNvPr>
          <p:cNvSpPr txBox="1">
            <a:spLocks/>
          </p:cNvSpPr>
          <p:nvPr/>
        </p:nvSpPr>
        <p:spPr bwMode="blackWhite">
          <a:xfrm>
            <a:off x="123635" y="5379455"/>
            <a:ext cx="1147333" cy="84729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77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قطع</a:t>
            </a:r>
            <a:endParaRPr lang="en-US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8F22B6F8-8F46-4447-8D6B-C8858C6BB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D4F8E0D-E9B6-4772-BDA0-00D4CC4F2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057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FDED1435-156C-4EA9-A351-E061ACDE0499}"/>
              </a:ext>
            </a:extLst>
          </p:cNvPr>
          <p:cNvSpPr/>
          <p:nvPr/>
        </p:nvSpPr>
        <p:spPr>
          <a:xfrm>
            <a:off x="1686433" y="1100465"/>
            <a:ext cx="9988894" cy="1865548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4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للتفريق بين همزة القطع نأتي بالمضارع إن كان مفتوح الياء ( ياء المضارعة ) فالهمزة وصل ، وإن كان مضموم الياء فالهمزة قطع .</a:t>
            </a:r>
            <a:endParaRPr lang="en-US" sz="40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C8579570-56FD-421C-BADB-BF96A243B0C0}"/>
              </a:ext>
            </a:extLst>
          </p:cNvPr>
          <p:cNvSpPr/>
          <p:nvPr/>
        </p:nvSpPr>
        <p:spPr>
          <a:xfrm>
            <a:off x="992459" y="3695193"/>
            <a:ext cx="10972800" cy="186554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4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تكون همزة الوصل في الأسماء العشرة وهي :</a:t>
            </a:r>
          </a:p>
          <a:p>
            <a:pPr algn="r"/>
            <a:r>
              <a:rPr lang="ar-AE" sz="4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[اسم ، ابن ، ابنم ، ابنة ، امرؤ ، امرأة ، اثنان ، اثنتان ، ايم الله ،ايمن الله</a:t>
            </a:r>
            <a:endParaRPr lang="en-US" sz="40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DF27E11B-FD6E-465E-82E3-0617EF76E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86149ECA-8ADD-45BC-BEF8-B44E33809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9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D398FDD-7337-4C3C-AB62-0B018FFB9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3860" y="161336"/>
            <a:ext cx="2670671" cy="808148"/>
          </a:xfrm>
        </p:spPr>
        <p:txBody>
          <a:bodyPr>
            <a:normAutofit fontScale="90000"/>
          </a:bodyPr>
          <a:lstStyle/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تعليل الكتابة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921E1309-3840-4E64-8F61-118AE3DEB3E0}"/>
              </a:ext>
            </a:extLst>
          </p:cNvPr>
          <p:cNvSpPr txBox="1">
            <a:spLocks/>
          </p:cNvSpPr>
          <p:nvPr/>
        </p:nvSpPr>
        <p:spPr bwMode="blackWhite">
          <a:xfrm>
            <a:off x="9860096" y="1244662"/>
            <a:ext cx="2162059" cy="8081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1 -ماهيتها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عنوان 1">
            <a:extLst>
              <a:ext uri="{FF2B5EF4-FFF2-40B4-BE49-F238E27FC236}">
                <a16:creationId xmlns:a16="http://schemas.microsoft.com/office/drawing/2014/main" id="{2593F6D8-B368-4CF5-B8F2-D272AC4EDDF5}"/>
              </a:ext>
            </a:extLst>
          </p:cNvPr>
          <p:cNvSpPr txBox="1">
            <a:spLocks/>
          </p:cNvSpPr>
          <p:nvPr/>
        </p:nvSpPr>
        <p:spPr bwMode="blackWhite">
          <a:xfrm>
            <a:off x="7159125" y="1244662"/>
            <a:ext cx="2083104" cy="8081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2 -عددها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7EE2C3BE-79EA-4839-8CFB-0254C0ED8321}"/>
              </a:ext>
            </a:extLst>
          </p:cNvPr>
          <p:cNvSpPr txBox="1">
            <a:spLocks/>
          </p:cNvSpPr>
          <p:nvPr/>
        </p:nvSpPr>
        <p:spPr bwMode="blackWhite">
          <a:xfrm>
            <a:off x="10080434" y="2394088"/>
            <a:ext cx="1941721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ماضٍ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عنوان 1">
            <a:extLst>
              <a:ext uri="{FF2B5EF4-FFF2-40B4-BE49-F238E27FC236}">
                <a16:creationId xmlns:a16="http://schemas.microsoft.com/office/drawing/2014/main" id="{72F7E3DE-98E0-428E-8D7E-B4B80E8263D5}"/>
              </a:ext>
            </a:extLst>
          </p:cNvPr>
          <p:cNvSpPr txBox="1">
            <a:spLocks/>
          </p:cNvSpPr>
          <p:nvPr/>
        </p:nvSpPr>
        <p:spPr bwMode="blackWhite">
          <a:xfrm>
            <a:off x="10080434" y="3429000"/>
            <a:ext cx="1941721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مضارع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عنوان 1">
            <a:extLst>
              <a:ext uri="{FF2B5EF4-FFF2-40B4-BE49-F238E27FC236}">
                <a16:creationId xmlns:a16="http://schemas.microsoft.com/office/drawing/2014/main" id="{B48F7429-125F-4C69-B419-8A3E6D5BBADD}"/>
              </a:ext>
            </a:extLst>
          </p:cNvPr>
          <p:cNvSpPr txBox="1">
            <a:spLocks/>
          </p:cNvSpPr>
          <p:nvPr/>
        </p:nvSpPr>
        <p:spPr bwMode="blackWhite">
          <a:xfrm>
            <a:off x="10080433" y="4561901"/>
            <a:ext cx="1941721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أمر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عنوان 1">
            <a:extLst>
              <a:ext uri="{FF2B5EF4-FFF2-40B4-BE49-F238E27FC236}">
                <a16:creationId xmlns:a16="http://schemas.microsoft.com/office/drawing/2014/main" id="{1E11CBD7-14BA-4F79-ACCC-D8BC34CC012C}"/>
              </a:ext>
            </a:extLst>
          </p:cNvPr>
          <p:cNvSpPr txBox="1">
            <a:spLocks/>
          </p:cNvSpPr>
          <p:nvPr/>
        </p:nvSpPr>
        <p:spPr bwMode="blackWhite">
          <a:xfrm>
            <a:off x="10080432" y="5727853"/>
            <a:ext cx="1941721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مصدر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id="{FFBA9F81-1EDB-47DE-9A0A-45390BD7EB4B}"/>
              </a:ext>
            </a:extLst>
          </p:cNvPr>
          <p:cNvSpPr txBox="1">
            <a:spLocks/>
          </p:cNvSpPr>
          <p:nvPr/>
        </p:nvSpPr>
        <p:spPr bwMode="blackWhite">
          <a:xfrm>
            <a:off x="7159127" y="2394088"/>
            <a:ext cx="1941721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ثلاثي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عنوان 1">
            <a:extLst>
              <a:ext uri="{FF2B5EF4-FFF2-40B4-BE49-F238E27FC236}">
                <a16:creationId xmlns:a16="http://schemas.microsoft.com/office/drawing/2014/main" id="{4AE1EB8D-F031-43DE-BD75-55B4CCC95C9C}"/>
              </a:ext>
            </a:extLst>
          </p:cNvPr>
          <p:cNvSpPr txBox="1">
            <a:spLocks/>
          </p:cNvSpPr>
          <p:nvPr/>
        </p:nvSpPr>
        <p:spPr bwMode="blackWhite">
          <a:xfrm>
            <a:off x="7159126" y="3429000"/>
            <a:ext cx="1941721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رباعي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B4610D1F-FB81-4B45-9CA7-7FE68934CC2F}"/>
              </a:ext>
            </a:extLst>
          </p:cNvPr>
          <p:cNvSpPr txBox="1">
            <a:spLocks/>
          </p:cNvSpPr>
          <p:nvPr/>
        </p:nvSpPr>
        <p:spPr bwMode="blackWhite">
          <a:xfrm>
            <a:off x="7159126" y="4561901"/>
            <a:ext cx="1941721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خماسي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32D6C0EF-D2F7-4E44-BA67-F502FC1A8B65}"/>
              </a:ext>
            </a:extLst>
          </p:cNvPr>
          <p:cNvSpPr txBox="1">
            <a:spLocks/>
          </p:cNvSpPr>
          <p:nvPr/>
        </p:nvSpPr>
        <p:spPr bwMode="blackWhite">
          <a:xfrm>
            <a:off x="7159125" y="5694802"/>
            <a:ext cx="1941721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سداسي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7A2E0BF3-CF19-4666-8F32-921771D62C63}"/>
              </a:ext>
            </a:extLst>
          </p:cNvPr>
          <p:cNvSpPr txBox="1">
            <a:spLocks/>
          </p:cNvSpPr>
          <p:nvPr/>
        </p:nvSpPr>
        <p:spPr bwMode="blackWhite">
          <a:xfrm>
            <a:off x="3874952" y="2289611"/>
            <a:ext cx="1941721" cy="8081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اجتمعَ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عنوان 1">
            <a:extLst>
              <a:ext uri="{FF2B5EF4-FFF2-40B4-BE49-F238E27FC236}">
                <a16:creationId xmlns:a16="http://schemas.microsoft.com/office/drawing/2014/main" id="{CFA2DF1C-FA8C-45BC-87FE-CABBABEB5F1F}"/>
              </a:ext>
            </a:extLst>
          </p:cNvPr>
          <p:cNvSpPr txBox="1">
            <a:spLocks/>
          </p:cNvSpPr>
          <p:nvPr/>
        </p:nvSpPr>
        <p:spPr bwMode="blackWhite">
          <a:xfrm>
            <a:off x="3874953" y="3416024"/>
            <a:ext cx="1941721" cy="8081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اغتسلْ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عنوان 1">
            <a:extLst>
              <a:ext uri="{FF2B5EF4-FFF2-40B4-BE49-F238E27FC236}">
                <a16:creationId xmlns:a16="http://schemas.microsoft.com/office/drawing/2014/main" id="{DA1CB9F1-CFE5-4CCF-B6C8-B0B3F37B1E22}"/>
              </a:ext>
            </a:extLst>
          </p:cNvPr>
          <p:cNvSpPr txBox="1">
            <a:spLocks/>
          </p:cNvSpPr>
          <p:nvPr/>
        </p:nvSpPr>
        <p:spPr bwMode="blackWhite">
          <a:xfrm>
            <a:off x="3874954" y="5694802"/>
            <a:ext cx="1941721" cy="8081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انطلاق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:a16="http://schemas.microsoft.com/office/drawing/2014/main" id="{A5D8A0B8-39A3-4426-BB61-CD7EEDF463D5}"/>
              </a:ext>
            </a:extLst>
          </p:cNvPr>
          <p:cNvSpPr txBox="1">
            <a:spLocks/>
          </p:cNvSpPr>
          <p:nvPr/>
        </p:nvSpPr>
        <p:spPr bwMode="blackWhite">
          <a:xfrm>
            <a:off x="3874954" y="4568389"/>
            <a:ext cx="1941721" cy="8081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إرادة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عنوان 1">
            <a:extLst>
              <a:ext uri="{FF2B5EF4-FFF2-40B4-BE49-F238E27FC236}">
                <a16:creationId xmlns:a16="http://schemas.microsoft.com/office/drawing/2014/main" id="{4DB62384-B148-4B93-AE62-F989C85323A6}"/>
              </a:ext>
            </a:extLst>
          </p:cNvPr>
          <p:cNvSpPr txBox="1">
            <a:spLocks/>
          </p:cNvSpPr>
          <p:nvPr/>
        </p:nvSpPr>
        <p:spPr bwMode="blackWhite">
          <a:xfrm>
            <a:off x="169845" y="2289611"/>
            <a:ext cx="2687049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ماضٍ خماسي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9" name="رسم 18" descr="السهم: مستقيم">
            <a:extLst>
              <a:ext uri="{FF2B5EF4-FFF2-40B4-BE49-F238E27FC236}">
                <a16:creationId xmlns:a16="http://schemas.microsoft.com/office/drawing/2014/main" id="{DC7691C5-A07C-41CB-95C0-84E24C3AD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4991" y="2184656"/>
            <a:ext cx="1018058" cy="1018058"/>
          </a:xfrm>
          <a:prstGeom prst="rect">
            <a:avLst/>
          </a:prstGeom>
        </p:spPr>
      </p:pic>
      <p:pic>
        <p:nvPicPr>
          <p:cNvPr id="20" name="رسم 19" descr="السهم: مستقيم">
            <a:extLst>
              <a:ext uri="{FF2B5EF4-FFF2-40B4-BE49-F238E27FC236}">
                <a16:creationId xmlns:a16="http://schemas.microsoft.com/office/drawing/2014/main" id="{D3C4394E-911F-4FF6-8C37-993E7FB6D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5366" y="3307669"/>
            <a:ext cx="1018058" cy="1018058"/>
          </a:xfrm>
          <a:prstGeom prst="rect">
            <a:avLst/>
          </a:prstGeom>
        </p:spPr>
      </p:pic>
      <p:pic>
        <p:nvPicPr>
          <p:cNvPr id="21" name="رسم 20" descr="السهم: مستقيم">
            <a:extLst>
              <a:ext uri="{FF2B5EF4-FFF2-40B4-BE49-F238E27FC236}">
                <a16:creationId xmlns:a16="http://schemas.microsoft.com/office/drawing/2014/main" id="{F2EA246F-95C7-4304-9AC4-3CFBD87BF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6894" y="4456946"/>
            <a:ext cx="1018058" cy="1018058"/>
          </a:xfrm>
          <a:prstGeom prst="rect">
            <a:avLst/>
          </a:prstGeom>
        </p:spPr>
      </p:pic>
      <p:pic>
        <p:nvPicPr>
          <p:cNvPr id="22" name="رسم 21" descr="السهم: مستقيم">
            <a:extLst>
              <a:ext uri="{FF2B5EF4-FFF2-40B4-BE49-F238E27FC236}">
                <a16:creationId xmlns:a16="http://schemas.microsoft.com/office/drawing/2014/main" id="{42854D08-237D-4E79-B49B-8AB5FEA99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5366" y="5606223"/>
            <a:ext cx="1018058" cy="1018058"/>
          </a:xfrm>
          <a:prstGeom prst="rect">
            <a:avLst/>
          </a:prstGeom>
        </p:spPr>
      </p:pic>
      <p:sp>
        <p:nvSpPr>
          <p:cNvPr id="23" name="عنوان 1">
            <a:extLst>
              <a:ext uri="{FF2B5EF4-FFF2-40B4-BE49-F238E27FC236}">
                <a16:creationId xmlns:a16="http://schemas.microsoft.com/office/drawing/2014/main" id="{B7BB9ADE-C71C-47C5-B4C0-57D0C244A855}"/>
              </a:ext>
            </a:extLst>
          </p:cNvPr>
          <p:cNvSpPr txBox="1">
            <a:spLocks/>
          </p:cNvSpPr>
          <p:nvPr/>
        </p:nvSpPr>
        <p:spPr bwMode="blackWhite">
          <a:xfrm>
            <a:off x="169844" y="3373278"/>
            <a:ext cx="2687049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أمر خماسي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عنوان 1">
            <a:extLst>
              <a:ext uri="{FF2B5EF4-FFF2-40B4-BE49-F238E27FC236}">
                <a16:creationId xmlns:a16="http://schemas.microsoft.com/office/drawing/2014/main" id="{5164F821-3DD7-46D3-BAAE-79E5A13870DD}"/>
              </a:ext>
            </a:extLst>
          </p:cNvPr>
          <p:cNvSpPr txBox="1">
            <a:spLocks/>
          </p:cNvSpPr>
          <p:nvPr/>
        </p:nvSpPr>
        <p:spPr bwMode="blackWhite">
          <a:xfrm>
            <a:off x="167505" y="4557999"/>
            <a:ext cx="2687049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مصدر خماسي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عنوان 1">
            <a:extLst>
              <a:ext uri="{FF2B5EF4-FFF2-40B4-BE49-F238E27FC236}">
                <a16:creationId xmlns:a16="http://schemas.microsoft.com/office/drawing/2014/main" id="{BB134A97-312B-4F35-A5D8-DD41DA6D9374}"/>
              </a:ext>
            </a:extLst>
          </p:cNvPr>
          <p:cNvSpPr txBox="1">
            <a:spLocks/>
          </p:cNvSpPr>
          <p:nvPr/>
        </p:nvSpPr>
        <p:spPr bwMode="blackWhite">
          <a:xfrm>
            <a:off x="203773" y="5692358"/>
            <a:ext cx="2687049" cy="808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مصدر سداسي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4F213ED9-6064-4D2C-9407-FBE41580A0D3}"/>
              </a:ext>
            </a:extLst>
          </p:cNvPr>
          <p:cNvCxnSpPr>
            <a:stCxn id="2" idx="3"/>
            <a:endCxn id="4" idx="0"/>
          </p:cNvCxnSpPr>
          <p:nvPr/>
        </p:nvCxnSpPr>
        <p:spPr>
          <a:xfrm>
            <a:off x="7804531" y="565410"/>
            <a:ext cx="3136595" cy="679252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موصل: على شكل مرفق 28">
            <a:extLst>
              <a:ext uri="{FF2B5EF4-FFF2-40B4-BE49-F238E27FC236}">
                <a16:creationId xmlns:a16="http://schemas.microsoft.com/office/drawing/2014/main" id="{8C155D53-927C-4B7F-9F61-A68C0F5800D8}"/>
              </a:ext>
            </a:extLst>
          </p:cNvPr>
          <p:cNvCxnSpPr>
            <a:stCxn id="2" idx="2"/>
            <a:endCxn id="5" idx="1"/>
          </p:cNvCxnSpPr>
          <p:nvPr/>
        </p:nvCxnSpPr>
        <p:spPr>
          <a:xfrm rot="16200000" flipH="1">
            <a:off x="6474534" y="964145"/>
            <a:ext cx="679252" cy="689929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موصل: على شكل مرفق 32">
            <a:extLst>
              <a:ext uri="{FF2B5EF4-FFF2-40B4-BE49-F238E27FC236}">
                <a16:creationId xmlns:a16="http://schemas.microsoft.com/office/drawing/2014/main" id="{28571C26-8AB9-4AC5-8D0E-16EDBA191586}"/>
              </a:ext>
            </a:extLst>
          </p:cNvPr>
          <p:cNvCxnSpPr>
            <a:stCxn id="4" idx="1"/>
          </p:cNvCxnSpPr>
          <p:nvPr/>
        </p:nvCxnSpPr>
        <p:spPr>
          <a:xfrm rot="10800000" flipV="1">
            <a:off x="9716878" y="1648735"/>
            <a:ext cx="143219" cy="4483191"/>
          </a:xfrm>
          <a:prstGeom prst="bentConnector2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موصل: على شكل مرفق 34">
            <a:extLst>
              <a:ext uri="{FF2B5EF4-FFF2-40B4-BE49-F238E27FC236}">
                <a16:creationId xmlns:a16="http://schemas.microsoft.com/office/drawing/2014/main" id="{CD7739DA-3F76-482C-BF22-6D1F559173F3}"/>
              </a:ext>
            </a:extLst>
          </p:cNvPr>
          <p:cNvCxnSpPr>
            <a:stCxn id="5" idx="3"/>
          </p:cNvCxnSpPr>
          <p:nvPr/>
        </p:nvCxnSpPr>
        <p:spPr>
          <a:xfrm>
            <a:off x="9242229" y="1648736"/>
            <a:ext cx="237324" cy="4483191"/>
          </a:xfrm>
          <a:prstGeom prst="bentConnector2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رابط مستقيم 36">
            <a:extLst>
              <a:ext uri="{FF2B5EF4-FFF2-40B4-BE49-F238E27FC236}">
                <a16:creationId xmlns:a16="http://schemas.microsoft.com/office/drawing/2014/main" id="{024D342A-32DD-4C2D-80D1-8C8784BA68B1}"/>
              </a:ext>
            </a:extLst>
          </p:cNvPr>
          <p:cNvCxnSpPr>
            <a:endCxn id="6" idx="1"/>
          </p:cNvCxnSpPr>
          <p:nvPr/>
        </p:nvCxnSpPr>
        <p:spPr>
          <a:xfrm>
            <a:off x="9716878" y="2798162"/>
            <a:ext cx="3635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رابط مستقيم 37">
            <a:extLst>
              <a:ext uri="{FF2B5EF4-FFF2-40B4-BE49-F238E27FC236}">
                <a16:creationId xmlns:a16="http://schemas.microsoft.com/office/drawing/2014/main" id="{CDC55C95-D863-49B5-BC61-090DA32D7A33}"/>
              </a:ext>
            </a:extLst>
          </p:cNvPr>
          <p:cNvCxnSpPr/>
          <p:nvPr/>
        </p:nvCxnSpPr>
        <p:spPr>
          <a:xfrm>
            <a:off x="9766453" y="3864166"/>
            <a:ext cx="3635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رابط مستقيم 38">
            <a:extLst>
              <a:ext uri="{FF2B5EF4-FFF2-40B4-BE49-F238E27FC236}">
                <a16:creationId xmlns:a16="http://schemas.microsoft.com/office/drawing/2014/main" id="{C2AE053D-EE8B-43F6-B375-F55ACD06C7CF}"/>
              </a:ext>
            </a:extLst>
          </p:cNvPr>
          <p:cNvCxnSpPr/>
          <p:nvPr/>
        </p:nvCxnSpPr>
        <p:spPr>
          <a:xfrm>
            <a:off x="9764617" y="4962073"/>
            <a:ext cx="3635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رابط مستقيم 39">
            <a:extLst>
              <a:ext uri="{FF2B5EF4-FFF2-40B4-BE49-F238E27FC236}">
                <a16:creationId xmlns:a16="http://schemas.microsoft.com/office/drawing/2014/main" id="{B1847435-25CF-4E01-A0C3-92BB52AF6BC5}"/>
              </a:ext>
            </a:extLst>
          </p:cNvPr>
          <p:cNvCxnSpPr/>
          <p:nvPr/>
        </p:nvCxnSpPr>
        <p:spPr>
          <a:xfrm>
            <a:off x="9764617" y="6131926"/>
            <a:ext cx="3635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>
            <a:extLst>
              <a:ext uri="{FF2B5EF4-FFF2-40B4-BE49-F238E27FC236}">
                <a16:creationId xmlns:a16="http://schemas.microsoft.com/office/drawing/2014/main" id="{3FDF8A29-170B-4C01-A504-FE21263BCF71}"/>
              </a:ext>
            </a:extLst>
          </p:cNvPr>
          <p:cNvCxnSpPr/>
          <p:nvPr/>
        </p:nvCxnSpPr>
        <p:spPr>
          <a:xfrm>
            <a:off x="9104519" y="6131926"/>
            <a:ext cx="3635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رابط مستقيم 41">
            <a:extLst>
              <a:ext uri="{FF2B5EF4-FFF2-40B4-BE49-F238E27FC236}">
                <a16:creationId xmlns:a16="http://schemas.microsoft.com/office/drawing/2014/main" id="{EF86A916-7B80-40F5-8748-A9452BAAA2FD}"/>
              </a:ext>
            </a:extLst>
          </p:cNvPr>
          <p:cNvCxnSpPr/>
          <p:nvPr/>
        </p:nvCxnSpPr>
        <p:spPr>
          <a:xfrm>
            <a:off x="9134811" y="4972463"/>
            <a:ext cx="3635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رابط مستقيم 42">
            <a:extLst>
              <a:ext uri="{FF2B5EF4-FFF2-40B4-BE49-F238E27FC236}">
                <a16:creationId xmlns:a16="http://schemas.microsoft.com/office/drawing/2014/main" id="{C2172E3B-F843-4A6B-9C38-50DEAAC4320E}"/>
              </a:ext>
            </a:extLst>
          </p:cNvPr>
          <p:cNvCxnSpPr/>
          <p:nvPr/>
        </p:nvCxnSpPr>
        <p:spPr>
          <a:xfrm>
            <a:off x="9100846" y="3890330"/>
            <a:ext cx="3635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رابط مستقيم 43">
            <a:extLst>
              <a:ext uri="{FF2B5EF4-FFF2-40B4-BE49-F238E27FC236}">
                <a16:creationId xmlns:a16="http://schemas.microsoft.com/office/drawing/2014/main" id="{31BE48AE-5C28-4C89-B45C-85998FF13AB6}"/>
              </a:ext>
            </a:extLst>
          </p:cNvPr>
          <p:cNvCxnSpPr/>
          <p:nvPr/>
        </p:nvCxnSpPr>
        <p:spPr>
          <a:xfrm>
            <a:off x="9115997" y="2798162"/>
            <a:ext cx="3635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عنوان 1">
            <a:extLst>
              <a:ext uri="{FF2B5EF4-FFF2-40B4-BE49-F238E27FC236}">
                <a16:creationId xmlns:a16="http://schemas.microsoft.com/office/drawing/2014/main" id="{3A68D44B-F784-4CCF-AC36-B22BE07DE985}"/>
              </a:ext>
            </a:extLst>
          </p:cNvPr>
          <p:cNvSpPr txBox="1">
            <a:spLocks/>
          </p:cNvSpPr>
          <p:nvPr/>
        </p:nvSpPr>
        <p:spPr bwMode="blackWhite">
          <a:xfrm>
            <a:off x="2319782" y="1109025"/>
            <a:ext cx="2083104" cy="8081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Y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أمثلة</a:t>
            </a:r>
            <a:endParaRPr lang="en-US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5D7488B9-1AAE-48D1-9ED7-79EF23F32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6" name="عنصر نائب للتذييل 25">
            <a:extLst>
              <a:ext uri="{FF2B5EF4-FFF2-40B4-BE49-F238E27FC236}">
                <a16:creationId xmlns:a16="http://schemas.microsoft.com/office/drawing/2014/main" id="{5ECAC89E-B07A-4C3B-8B28-E20D41A8D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474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5346D0-876D-4EB4-8C8B-946E8CB61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279" y="239023"/>
            <a:ext cx="5460507" cy="88038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ar-SY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التاء المبسوطة والتاء المربوطة</a:t>
            </a:r>
            <a:endParaRPr lang="en-US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616C386-64F2-4834-B571-492D2A59E960}"/>
              </a:ext>
            </a:extLst>
          </p:cNvPr>
          <p:cNvSpPr/>
          <p:nvPr/>
        </p:nvSpPr>
        <p:spPr>
          <a:xfrm>
            <a:off x="5637320" y="1136342"/>
            <a:ext cx="1420427" cy="8803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المبسوطة</a:t>
            </a:r>
            <a:endParaRPr lang="en-US" sz="20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6" name="موصل: على شكل مرفق 5">
            <a:extLst>
              <a:ext uri="{FF2B5EF4-FFF2-40B4-BE49-F238E27FC236}">
                <a16:creationId xmlns:a16="http://schemas.microsoft.com/office/drawing/2014/main" id="{9FE30C83-224E-4B8A-8415-22094A5F39E0}"/>
              </a:ext>
            </a:extLst>
          </p:cNvPr>
          <p:cNvCxnSpPr>
            <a:cxnSpLocks/>
          </p:cNvCxnSpPr>
          <p:nvPr/>
        </p:nvCxnSpPr>
        <p:spPr>
          <a:xfrm>
            <a:off x="7039992" y="1828800"/>
            <a:ext cx="1633491" cy="64807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موصل: على شكل مرفق 7">
            <a:extLst>
              <a:ext uri="{FF2B5EF4-FFF2-40B4-BE49-F238E27FC236}">
                <a16:creationId xmlns:a16="http://schemas.microsoft.com/office/drawing/2014/main" id="{7F70D822-6BF5-42A3-8AEA-9043EB377E23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21587" y="1828800"/>
            <a:ext cx="1677881" cy="665826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DB7B8FC1-9ECA-4CC8-88E9-F206687AC3CF}"/>
              </a:ext>
            </a:extLst>
          </p:cNvPr>
          <p:cNvSpPr/>
          <p:nvPr/>
        </p:nvSpPr>
        <p:spPr>
          <a:xfrm>
            <a:off x="8673483" y="2453329"/>
            <a:ext cx="1330911" cy="728300"/>
          </a:xfrm>
          <a:prstGeom prst="round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الأسماء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زوايا قطرية مستديرة 11">
            <a:extLst>
              <a:ext uri="{FF2B5EF4-FFF2-40B4-BE49-F238E27FC236}">
                <a16:creationId xmlns:a16="http://schemas.microsoft.com/office/drawing/2014/main" id="{B0F13198-3C8C-4C6E-9E65-359F14E62543}"/>
              </a:ext>
            </a:extLst>
          </p:cNvPr>
          <p:cNvSpPr/>
          <p:nvPr/>
        </p:nvSpPr>
        <p:spPr>
          <a:xfrm>
            <a:off x="2690674" y="2494626"/>
            <a:ext cx="1330911" cy="728300"/>
          </a:xfrm>
          <a:prstGeom prst="round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الأفعال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زوايا قطرية مستديرة 14">
            <a:extLst>
              <a:ext uri="{FF2B5EF4-FFF2-40B4-BE49-F238E27FC236}">
                <a16:creationId xmlns:a16="http://schemas.microsoft.com/office/drawing/2014/main" id="{C8DDF908-95F5-48BF-8779-3D4E9B66F89B}"/>
              </a:ext>
            </a:extLst>
          </p:cNvPr>
          <p:cNvSpPr/>
          <p:nvPr/>
        </p:nvSpPr>
        <p:spPr>
          <a:xfrm>
            <a:off x="10413507" y="3792984"/>
            <a:ext cx="1492930" cy="2329036"/>
          </a:xfrm>
          <a:prstGeom prst="round2Diag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الثلاثي ساكن الوسط : بيت – موت – حوت –قوت </a:t>
            </a:r>
            <a:endParaRPr lang="en-US" sz="24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: زوايا قطرية مستديرة 15">
            <a:extLst>
              <a:ext uri="{FF2B5EF4-FFF2-40B4-BE49-F238E27FC236}">
                <a16:creationId xmlns:a16="http://schemas.microsoft.com/office/drawing/2014/main" id="{FC960CC3-80C7-4428-AE93-417E55462E98}"/>
              </a:ext>
            </a:extLst>
          </p:cNvPr>
          <p:cNvSpPr/>
          <p:nvPr/>
        </p:nvSpPr>
        <p:spPr>
          <a:xfrm>
            <a:off x="8671260" y="3830716"/>
            <a:ext cx="1420428" cy="2329036"/>
          </a:xfrm>
          <a:prstGeom prst="round2Diag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جمع المؤنث السالم: ممرضات – كاتبات –مدرسات - عالمات</a:t>
            </a:r>
            <a:endParaRPr lang="en-US" sz="24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زوايا قطرية مستديرة 16">
            <a:extLst>
              <a:ext uri="{FF2B5EF4-FFF2-40B4-BE49-F238E27FC236}">
                <a16:creationId xmlns:a16="http://schemas.microsoft.com/office/drawing/2014/main" id="{A9B7355A-1EE8-41CA-ABFD-D4BAAC47A4C9}"/>
              </a:ext>
            </a:extLst>
          </p:cNvPr>
          <p:cNvSpPr/>
          <p:nvPr/>
        </p:nvSpPr>
        <p:spPr>
          <a:xfrm>
            <a:off x="6886112" y="3875104"/>
            <a:ext cx="1331652" cy="2329036"/>
          </a:xfrm>
          <a:prstGeom prst="round2Diag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جمع التكسير :: أوقات – مجتمعات -</a:t>
            </a:r>
            <a:endParaRPr lang="en-US" sz="20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زوايا قطرية مستديرة 17">
            <a:extLst>
              <a:ext uri="{FF2B5EF4-FFF2-40B4-BE49-F238E27FC236}">
                <a16:creationId xmlns:a16="http://schemas.microsoft.com/office/drawing/2014/main" id="{22D02B32-85A8-431A-934B-36A734CBC82B}"/>
              </a:ext>
            </a:extLst>
          </p:cNvPr>
          <p:cNvSpPr/>
          <p:nvPr/>
        </p:nvSpPr>
        <p:spPr>
          <a:xfrm>
            <a:off x="4495058" y="3830716"/>
            <a:ext cx="1331652" cy="2441687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التاء من أصل الفعل :مات – بات -</a:t>
            </a:r>
            <a:endParaRPr lang="en-US" sz="20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: زوايا قطرية مستديرة 18">
            <a:extLst>
              <a:ext uri="{FF2B5EF4-FFF2-40B4-BE49-F238E27FC236}">
                <a16:creationId xmlns:a16="http://schemas.microsoft.com/office/drawing/2014/main" id="{A126CE97-5E75-4B81-941F-25E5ECAF6A84}"/>
              </a:ext>
            </a:extLst>
          </p:cNvPr>
          <p:cNvSpPr/>
          <p:nvPr/>
        </p:nvSpPr>
        <p:spPr>
          <a:xfrm>
            <a:off x="2580440" y="3830716"/>
            <a:ext cx="1331652" cy="2441687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تاء الرفع المتحركة :ذهبتُ –جلستُ-كنتُ - أصبحتُ</a:t>
            </a:r>
            <a:endParaRPr lang="en-US" sz="20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: زوايا قطرية مستديرة 19">
            <a:extLst>
              <a:ext uri="{FF2B5EF4-FFF2-40B4-BE49-F238E27FC236}">
                <a16:creationId xmlns:a16="http://schemas.microsoft.com/office/drawing/2014/main" id="{9C477815-A884-4185-AF77-DD45BA71279A}"/>
              </a:ext>
            </a:extLst>
          </p:cNvPr>
          <p:cNvSpPr/>
          <p:nvPr/>
        </p:nvSpPr>
        <p:spPr>
          <a:xfrm>
            <a:off x="698378" y="3875102"/>
            <a:ext cx="1331652" cy="2441687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تاء التأنيث الساكنة: علمتْ –نامتْ- كانتْ -أصبحتْ</a:t>
            </a:r>
            <a:endParaRPr lang="en-US" sz="20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2" name="موصل: منحني 21">
            <a:extLst>
              <a:ext uri="{FF2B5EF4-FFF2-40B4-BE49-F238E27FC236}">
                <a16:creationId xmlns:a16="http://schemas.microsoft.com/office/drawing/2014/main" id="{47CF6BAE-9159-4B4D-AB58-5C7BE4E0951D}"/>
              </a:ext>
            </a:extLst>
          </p:cNvPr>
          <p:cNvCxnSpPr>
            <a:stCxn id="11" idx="0"/>
            <a:endCxn id="15" idx="3"/>
          </p:cNvCxnSpPr>
          <p:nvPr/>
        </p:nvCxnSpPr>
        <p:spPr>
          <a:xfrm>
            <a:off x="10004394" y="2817479"/>
            <a:ext cx="1155578" cy="975505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موصل: منحني 23">
            <a:extLst>
              <a:ext uri="{FF2B5EF4-FFF2-40B4-BE49-F238E27FC236}">
                <a16:creationId xmlns:a16="http://schemas.microsoft.com/office/drawing/2014/main" id="{AEC543F9-F96D-40AC-8871-CFB9B0645DAD}"/>
              </a:ext>
            </a:extLst>
          </p:cNvPr>
          <p:cNvCxnSpPr>
            <a:stCxn id="11" idx="1"/>
            <a:endCxn id="16" idx="3"/>
          </p:cNvCxnSpPr>
          <p:nvPr/>
        </p:nvCxnSpPr>
        <p:spPr>
          <a:xfrm rot="16200000" flipH="1">
            <a:off x="9035663" y="3484904"/>
            <a:ext cx="649087" cy="42535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موصل: منحني 25">
            <a:extLst>
              <a:ext uri="{FF2B5EF4-FFF2-40B4-BE49-F238E27FC236}">
                <a16:creationId xmlns:a16="http://schemas.microsoft.com/office/drawing/2014/main" id="{05021FB5-1CDD-490D-961C-056CCBDACF38}"/>
              </a:ext>
            </a:extLst>
          </p:cNvPr>
          <p:cNvCxnSpPr>
            <a:stCxn id="11" idx="2"/>
            <a:endCxn id="17" idx="3"/>
          </p:cNvCxnSpPr>
          <p:nvPr/>
        </p:nvCxnSpPr>
        <p:spPr>
          <a:xfrm rot="10800000" flipV="1">
            <a:off x="7551939" y="2817478"/>
            <a:ext cx="1121545" cy="1057625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موصل: منحني 26">
            <a:extLst>
              <a:ext uri="{FF2B5EF4-FFF2-40B4-BE49-F238E27FC236}">
                <a16:creationId xmlns:a16="http://schemas.microsoft.com/office/drawing/2014/main" id="{D8EF0E0B-C342-41B4-BB7F-440949A69272}"/>
              </a:ext>
            </a:extLst>
          </p:cNvPr>
          <p:cNvCxnSpPr>
            <a:cxnSpLocks/>
          </p:cNvCxnSpPr>
          <p:nvPr/>
        </p:nvCxnSpPr>
        <p:spPr>
          <a:xfrm>
            <a:off x="3980894" y="2778038"/>
            <a:ext cx="1155578" cy="105267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موصل: منحني 27">
            <a:extLst>
              <a:ext uri="{FF2B5EF4-FFF2-40B4-BE49-F238E27FC236}">
                <a16:creationId xmlns:a16="http://schemas.microsoft.com/office/drawing/2014/main" id="{C90A4A8E-8825-4047-AF36-F49D6240679A}"/>
              </a:ext>
            </a:extLst>
          </p:cNvPr>
          <p:cNvCxnSpPr>
            <a:cxnSpLocks/>
          </p:cNvCxnSpPr>
          <p:nvPr/>
        </p:nvCxnSpPr>
        <p:spPr>
          <a:xfrm rot="16200000" flipH="1">
            <a:off x="2944502" y="3474385"/>
            <a:ext cx="652176" cy="149258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موصل: منحني 28">
            <a:extLst>
              <a:ext uri="{FF2B5EF4-FFF2-40B4-BE49-F238E27FC236}">
                <a16:creationId xmlns:a16="http://schemas.microsoft.com/office/drawing/2014/main" id="{A9A54B78-9E23-4A50-8938-3600EC01808E}"/>
              </a:ext>
            </a:extLst>
          </p:cNvPr>
          <p:cNvCxnSpPr>
            <a:cxnSpLocks/>
            <a:endCxn id="20" idx="3"/>
          </p:cNvCxnSpPr>
          <p:nvPr/>
        </p:nvCxnSpPr>
        <p:spPr>
          <a:xfrm rot="10800000" flipV="1">
            <a:off x="1364204" y="2822424"/>
            <a:ext cx="1355326" cy="105267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4065A44-038B-4702-9A09-9914AE395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A2C4E21-7281-4E37-BA04-29FE7666101B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عنصر نائب للتذييل 6">
            <a:extLst>
              <a:ext uri="{FF2B5EF4-FFF2-40B4-BE49-F238E27FC236}">
                <a16:creationId xmlns:a16="http://schemas.microsoft.com/office/drawing/2014/main" id="{7DD5C428-116E-425F-85C3-791607493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5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5346D0-876D-4EB4-8C8B-946E8CB61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8001" y="170788"/>
            <a:ext cx="5460507" cy="69380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ar-SY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التاء المبسوطة والتاء المربوطة</a:t>
            </a:r>
            <a:endParaRPr lang="en-US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616C386-64F2-4834-B571-492D2A59E960}"/>
              </a:ext>
            </a:extLst>
          </p:cNvPr>
          <p:cNvSpPr/>
          <p:nvPr/>
        </p:nvSpPr>
        <p:spPr>
          <a:xfrm>
            <a:off x="4181708" y="1142760"/>
            <a:ext cx="5017074" cy="693807"/>
          </a:xfrm>
          <a:prstGeom prst="round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المربوطة</a:t>
            </a:r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: هي التاء التي تلفظ هاءً عند الوقف</a:t>
            </a:r>
            <a:endParaRPr lang="en-US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DB7B8FC1-9ECA-4CC8-88E9-F206687AC3CF}"/>
              </a:ext>
            </a:extLst>
          </p:cNvPr>
          <p:cNvSpPr/>
          <p:nvPr/>
        </p:nvSpPr>
        <p:spPr>
          <a:xfrm>
            <a:off x="5679475" y="2453328"/>
            <a:ext cx="1330911" cy="573956"/>
          </a:xfrm>
          <a:prstGeom prst="round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الأسماء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زوايا قطرية مستديرة 14">
            <a:extLst>
              <a:ext uri="{FF2B5EF4-FFF2-40B4-BE49-F238E27FC236}">
                <a16:creationId xmlns:a16="http://schemas.microsoft.com/office/drawing/2014/main" id="{C8DDF908-95F5-48BF-8779-3D4E9B66F89B}"/>
              </a:ext>
            </a:extLst>
          </p:cNvPr>
          <p:cNvSpPr/>
          <p:nvPr/>
        </p:nvSpPr>
        <p:spPr>
          <a:xfrm>
            <a:off x="7426712" y="3792984"/>
            <a:ext cx="2640566" cy="2540909"/>
          </a:xfrm>
          <a:prstGeom prst="round2Diag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المؤنث المفرد : فتاة – حديقة – كثيرة ....</a:t>
            </a:r>
          </a:p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يستدل عليه باسم الإشارة (هذه)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زوايا قطرية مستديرة 16">
            <a:extLst>
              <a:ext uri="{FF2B5EF4-FFF2-40B4-BE49-F238E27FC236}">
                <a16:creationId xmlns:a16="http://schemas.microsoft.com/office/drawing/2014/main" id="{A9B7355A-1EE8-41CA-ABFD-D4BAAC47A4C9}"/>
              </a:ext>
            </a:extLst>
          </p:cNvPr>
          <p:cNvSpPr/>
          <p:nvPr/>
        </p:nvSpPr>
        <p:spPr>
          <a:xfrm>
            <a:off x="2207941" y="3837373"/>
            <a:ext cx="3044671" cy="2496520"/>
          </a:xfrm>
          <a:prstGeom prst="round2Diag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جمع التكسير : لم ينتهِ بتاء مبسوطة </a:t>
            </a:r>
          </a:p>
          <a:p>
            <a:pPr algn="ctr"/>
            <a:r>
              <a:rPr lang="ar-SY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قضاة – حماة - بغاة :غالباً ينتهي مفرده بياء ويستدل عليه باسم الإشارة :(هؤلاء)</a:t>
            </a:r>
            <a:r>
              <a:rPr lang="ar-AE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وتكون في الظرف ( ثمة</a:t>
            </a:r>
            <a:r>
              <a:rPr lang="ar-AE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en-US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2" name="موصل: منحني 21">
            <a:extLst>
              <a:ext uri="{FF2B5EF4-FFF2-40B4-BE49-F238E27FC236}">
                <a16:creationId xmlns:a16="http://schemas.microsoft.com/office/drawing/2014/main" id="{47CF6BAE-9159-4B4D-AB58-5C7BE4E0951D}"/>
              </a:ext>
            </a:extLst>
          </p:cNvPr>
          <p:cNvCxnSpPr>
            <a:cxnSpLocks/>
            <a:stCxn id="11" idx="0"/>
            <a:endCxn id="15" idx="3"/>
          </p:cNvCxnSpPr>
          <p:nvPr/>
        </p:nvCxnSpPr>
        <p:spPr>
          <a:xfrm>
            <a:off x="7010386" y="2740306"/>
            <a:ext cx="1736609" cy="105267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موصل: منحني 25">
            <a:extLst>
              <a:ext uri="{FF2B5EF4-FFF2-40B4-BE49-F238E27FC236}">
                <a16:creationId xmlns:a16="http://schemas.microsoft.com/office/drawing/2014/main" id="{05021FB5-1CDD-490D-961C-056CCBDACF38}"/>
              </a:ext>
            </a:extLst>
          </p:cNvPr>
          <p:cNvCxnSpPr>
            <a:cxnSpLocks/>
            <a:stCxn id="11" idx="2"/>
            <a:endCxn id="17" idx="3"/>
          </p:cNvCxnSpPr>
          <p:nvPr/>
        </p:nvCxnSpPr>
        <p:spPr>
          <a:xfrm rot="10800000" flipV="1">
            <a:off x="3730277" y="2740305"/>
            <a:ext cx="1949198" cy="1097067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موصل: منحني 22">
            <a:extLst>
              <a:ext uri="{FF2B5EF4-FFF2-40B4-BE49-F238E27FC236}">
                <a16:creationId xmlns:a16="http://schemas.microsoft.com/office/drawing/2014/main" id="{E5A2A9CC-0472-4E3E-8EB7-9BB604CF9D5B}"/>
              </a:ext>
            </a:extLst>
          </p:cNvPr>
          <p:cNvCxnSpPr>
            <a:cxnSpLocks/>
            <a:stCxn id="4" idx="2"/>
            <a:endCxn id="11" idx="3"/>
          </p:cNvCxnSpPr>
          <p:nvPr/>
        </p:nvCxnSpPr>
        <p:spPr>
          <a:xfrm rot="5400000">
            <a:off x="6209208" y="1972290"/>
            <a:ext cx="616761" cy="34531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573166CC-BAAC-41A0-A7A8-2AD7F5FD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FF1BFC-DE98-454C-9E73-3D210594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12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 animBg="1"/>
      <p:bldP spid="15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A0D069C1-29D9-4D7C-9AB1-2661161A07DD}"/>
              </a:ext>
            </a:extLst>
          </p:cNvPr>
          <p:cNvSpPr/>
          <p:nvPr/>
        </p:nvSpPr>
        <p:spPr>
          <a:xfrm>
            <a:off x="4050627" y="269199"/>
            <a:ext cx="4551555" cy="1141502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7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الألف الليّنة</a:t>
            </a:r>
            <a:endParaRPr lang="ar-AE" sz="72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86F73262-FF79-4271-9CF3-B8E2CF85BA6E}"/>
              </a:ext>
            </a:extLst>
          </p:cNvPr>
          <p:cNvSpPr/>
          <p:nvPr/>
        </p:nvSpPr>
        <p:spPr>
          <a:xfrm>
            <a:off x="3544881" y="2132397"/>
            <a:ext cx="5776332" cy="1191174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400" b="1" cap="all" spc="200" dirty="0">
                <a:solidFill>
                  <a:schemeClr val="tx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هي الألف التي لا تقبل الحركة</a:t>
            </a:r>
            <a:endParaRPr lang="en-US" sz="3400" b="1" cap="all" spc="200" dirty="0">
              <a:solidFill>
                <a:schemeClr val="tx1"/>
              </a:solidFill>
              <a:latin typeface="Sakkal Majalla" panose="02000000000000000000" pitchFamily="2" charset="-78"/>
              <a:ea typeface="+mj-ea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8A34CEF7-D1CD-4E03-B47F-82AD4D4A54AD}"/>
              </a:ext>
            </a:extLst>
          </p:cNvPr>
          <p:cNvSpPr/>
          <p:nvPr/>
        </p:nvSpPr>
        <p:spPr>
          <a:xfrm>
            <a:off x="8364283" y="5029200"/>
            <a:ext cx="2100311" cy="71909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وسطًا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7" name="موصل: على شكل مرفق 6">
            <a:extLst>
              <a:ext uri="{FF2B5EF4-FFF2-40B4-BE49-F238E27FC236}">
                <a16:creationId xmlns:a16="http://schemas.microsoft.com/office/drawing/2014/main" id="{1DCC86DB-8848-4C63-87DB-C00335E39D43}"/>
              </a:ext>
            </a:extLst>
          </p:cNvPr>
          <p:cNvCxnSpPr>
            <a:cxnSpLocks/>
          </p:cNvCxnSpPr>
          <p:nvPr/>
        </p:nvCxnSpPr>
        <p:spPr>
          <a:xfrm rot="16200000" flipH="1">
            <a:off x="7733022" y="3439802"/>
            <a:ext cx="1705628" cy="147316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DA6D7F61-B8F5-4BEA-9527-A389BC32F769}"/>
              </a:ext>
            </a:extLst>
          </p:cNvPr>
          <p:cNvCxnSpPr>
            <a:cxnSpLocks/>
          </p:cNvCxnSpPr>
          <p:nvPr/>
        </p:nvCxnSpPr>
        <p:spPr>
          <a:xfrm rot="5400000">
            <a:off x="3602395" y="3423386"/>
            <a:ext cx="1705629" cy="1506002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A5D70398-1ADD-4DFF-9F93-254893AF8B9A}"/>
              </a:ext>
            </a:extLst>
          </p:cNvPr>
          <p:cNvSpPr/>
          <p:nvPr/>
        </p:nvSpPr>
        <p:spPr>
          <a:xfrm>
            <a:off x="2617681" y="5029200"/>
            <a:ext cx="2100311" cy="71909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طرفًا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BA24841E-6F30-4B35-9CC8-1C49A6883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D1EB16-15B0-4BE8-8384-8E5FB3E59AC1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AF55F1BF-DABC-47A0-B8D3-3AF50A83A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19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1777AABB-2419-41EA-83EC-FC230F322176}"/>
              </a:ext>
            </a:extLst>
          </p:cNvPr>
          <p:cNvSpPr/>
          <p:nvPr/>
        </p:nvSpPr>
        <p:spPr>
          <a:xfrm>
            <a:off x="9791639" y="289932"/>
            <a:ext cx="2100311" cy="71909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وسطًا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5B4977C1-C88B-4520-A306-45806FDFCA1E}"/>
              </a:ext>
            </a:extLst>
          </p:cNvPr>
          <p:cNvSpPr/>
          <p:nvPr/>
        </p:nvSpPr>
        <p:spPr>
          <a:xfrm>
            <a:off x="2207580" y="1718545"/>
            <a:ext cx="7776839" cy="1047852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ترسم ألفًا مطلقًا سواء كان توسطًا بالأصالة أم بغيرها .</a:t>
            </a:r>
            <a:endParaRPr lang="ar-AE" sz="80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48181073-10E2-4AD8-AADA-31F9653FCD46}"/>
              </a:ext>
            </a:extLst>
          </p:cNvPr>
          <p:cNvSpPr/>
          <p:nvPr/>
        </p:nvSpPr>
        <p:spPr>
          <a:xfrm>
            <a:off x="7081025" y="3699210"/>
            <a:ext cx="4337284" cy="101805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قام ، نام ، صام ، لام .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0FBFBA38-C828-4A9B-9059-8953A92C5E99}"/>
              </a:ext>
            </a:extLst>
          </p:cNvPr>
          <p:cNvSpPr/>
          <p:nvPr/>
        </p:nvSpPr>
        <p:spPr>
          <a:xfrm>
            <a:off x="773691" y="3699210"/>
            <a:ext cx="4719603" cy="101805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فتاه ، يخشاه ، إلام .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B1564D4F-392D-4040-A80D-7D96E17B4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33D0F3B-2BCD-46F2-99DE-EE4A8525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4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D99A0D9C-5823-4E5F-A5F0-F86F88F25AF3}"/>
              </a:ext>
            </a:extLst>
          </p:cNvPr>
          <p:cNvSpPr/>
          <p:nvPr/>
        </p:nvSpPr>
        <p:spPr>
          <a:xfrm>
            <a:off x="9132849" y="289933"/>
            <a:ext cx="2759101" cy="713678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طرفًا في سبعة مواضع :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EC328789-A46C-44F8-8C32-7BA4842B1843}"/>
              </a:ext>
            </a:extLst>
          </p:cNvPr>
          <p:cNvSpPr/>
          <p:nvPr/>
        </p:nvSpPr>
        <p:spPr>
          <a:xfrm>
            <a:off x="200722" y="1156191"/>
            <a:ext cx="11691228" cy="1542403"/>
          </a:xfrm>
          <a:prstGeom prst="bevel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كل اسم ثلاثي ألفه منقلبة عن ياء :[ الفتى ، الهدى ، التقى ]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1F7B3D00-A26C-4658-ABFE-8909DC66D045}"/>
              </a:ext>
            </a:extLst>
          </p:cNvPr>
          <p:cNvSpPr/>
          <p:nvPr/>
        </p:nvSpPr>
        <p:spPr>
          <a:xfrm>
            <a:off x="250386" y="3092786"/>
            <a:ext cx="11691228" cy="1542403"/>
          </a:xfrm>
          <a:prstGeom prst="bevel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كل فعل ثلاثي ألفه منقلبة عن ياء : [ سعى ، جرى ، رعى ، رمى ]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B0B2C078-1260-420B-BEA2-555FCA5D3494}"/>
              </a:ext>
            </a:extLst>
          </p:cNvPr>
          <p:cNvSpPr/>
          <p:nvPr/>
        </p:nvSpPr>
        <p:spPr>
          <a:xfrm>
            <a:off x="250386" y="5029381"/>
            <a:ext cx="11691228" cy="1542403"/>
          </a:xfrm>
          <a:prstGeom prst="bevel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3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كل اسم عربي فوق ثلاثي ليس قبل آخره ياء [ صغرى ، كبرى ، حبلى ]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E4BB79F8-68EE-4746-9A71-4623DC0D6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45D611A-DC25-49FE-9D2E-9BBC3FB36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8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FD6619B-5955-4183-AE13-9A814ED7CC49}"/>
              </a:ext>
            </a:extLst>
          </p:cNvPr>
          <p:cNvSpPr/>
          <p:nvPr/>
        </p:nvSpPr>
        <p:spPr>
          <a:xfrm>
            <a:off x="250386" y="141430"/>
            <a:ext cx="11691228" cy="1542403"/>
          </a:xfrm>
          <a:prstGeom prst="bevel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4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كل فعل فوق ثلاثي ليس قبل آخره ياء :[ أهدى ، اهتدى ، آتى ،صلّى ]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FC7182DE-06BA-484D-8AF2-E13D493E5946}"/>
              </a:ext>
            </a:extLst>
          </p:cNvPr>
          <p:cNvSpPr/>
          <p:nvPr/>
        </p:nvSpPr>
        <p:spPr>
          <a:xfrm>
            <a:off x="300050" y="1843854"/>
            <a:ext cx="11691228" cy="1542403"/>
          </a:xfrm>
          <a:prstGeom prst="bevel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5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أربعة أسماء أعجمية : [ موسى ، عيسى ، كسرى ، </a:t>
            </a:r>
            <a:r>
              <a:rPr lang="ar-SY" sz="3600" b="1" dirty="0" err="1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بخارى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]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A0B1FF82-72E6-4BD6-9BFF-E9E42FE4FDAE}"/>
              </a:ext>
            </a:extLst>
          </p:cNvPr>
          <p:cNvSpPr/>
          <p:nvPr/>
        </p:nvSpPr>
        <p:spPr>
          <a:xfrm>
            <a:off x="300050" y="3557422"/>
            <a:ext cx="11691228" cy="1542403"/>
          </a:xfrm>
          <a:prstGeom prst="bevel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6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خمسة أسماء مبنية[ لدى ، ،أنّى ، متى ، أولى ( إشارة) ، الألى (موصول )  ]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C282D694-0739-410F-8D3B-2D4019DD3CF8}"/>
              </a:ext>
            </a:extLst>
          </p:cNvPr>
          <p:cNvSpPr/>
          <p:nvPr/>
        </p:nvSpPr>
        <p:spPr>
          <a:xfrm>
            <a:off x="300050" y="5270990"/>
            <a:ext cx="11691228" cy="1542403"/>
          </a:xfrm>
          <a:prstGeom prst="bevel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7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أربعة أحرف: [ إلى ، على ، حتى ، بلى  ]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57EAD959-130C-4AB6-A795-902329A02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83B26A2B-C80B-4D1B-9350-F7804CB0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90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0E54A8B8-3CD7-4F27-8909-8E8B8A5BD625}"/>
              </a:ext>
            </a:extLst>
          </p:cNvPr>
          <p:cNvSpPr/>
          <p:nvPr/>
        </p:nvSpPr>
        <p:spPr>
          <a:xfrm>
            <a:off x="5352586" y="215510"/>
            <a:ext cx="2887624" cy="1022275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قاعدتان كليتان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FC37C77F-B261-4A28-A048-861DB538FA0B}"/>
              </a:ext>
            </a:extLst>
          </p:cNvPr>
          <p:cNvSpPr/>
          <p:nvPr/>
        </p:nvSpPr>
        <p:spPr>
          <a:xfrm>
            <a:off x="2963048" y="1382673"/>
            <a:ext cx="9128591" cy="1022275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ما كانت عينه أو فاؤه واوًا كتب بالياء :[وعى ، وقى ، هوى ، جوى ]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D6D6C720-DF16-4B7A-B93B-1779BABA6AAF}"/>
              </a:ext>
            </a:extLst>
          </p:cNvPr>
          <p:cNvSpPr/>
          <p:nvPr/>
        </p:nvSpPr>
        <p:spPr>
          <a:xfrm>
            <a:off x="0" y="2549836"/>
            <a:ext cx="9128591" cy="1022275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ما كانت عينه همزة كتب بالياء :[شأى (سبق )، فأى (ضرب)]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6E030397-A874-49D2-9D18-106633A48B36}"/>
              </a:ext>
            </a:extLst>
          </p:cNvPr>
          <p:cNvSpPr/>
          <p:nvPr/>
        </p:nvSpPr>
        <p:spPr>
          <a:xfrm>
            <a:off x="4527395" y="3716999"/>
            <a:ext cx="3396864" cy="1022275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يعرف الواوي واليائي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927B0B71-D318-4DBE-B77A-E9FCDF45AB42}"/>
              </a:ext>
            </a:extLst>
          </p:cNvPr>
          <p:cNvSpPr/>
          <p:nvPr/>
        </p:nvSpPr>
        <p:spPr>
          <a:xfrm>
            <a:off x="8482359" y="4739274"/>
            <a:ext cx="3396864" cy="1022275"/>
          </a:xfrm>
          <a:prstGeom prst="bevel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التثنية :عصوين ،فتيين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59B2A2AC-70B1-4947-B25B-CAC8040E2BBD}"/>
              </a:ext>
            </a:extLst>
          </p:cNvPr>
          <p:cNvSpPr/>
          <p:nvPr/>
        </p:nvSpPr>
        <p:spPr>
          <a:xfrm>
            <a:off x="4523678" y="5653597"/>
            <a:ext cx="3396864" cy="1022275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المضارع :يجري ، يسمو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9C01725A-AA4F-4D4D-8395-266C1C38C303}"/>
              </a:ext>
            </a:extLst>
          </p:cNvPr>
          <p:cNvSpPr/>
          <p:nvPr/>
        </p:nvSpPr>
        <p:spPr>
          <a:xfrm>
            <a:off x="156660" y="4739274"/>
            <a:ext cx="3396864" cy="1022275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الإسناد :كسوت ، هديت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2" name="موصل: منحني 11">
            <a:extLst>
              <a:ext uri="{FF2B5EF4-FFF2-40B4-BE49-F238E27FC236}">
                <a16:creationId xmlns:a16="http://schemas.microsoft.com/office/drawing/2014/main" id="{262BAD4C-43E2-498E-9C36-5E84E13A7187}"/>
              </a:ext>
            </a:extLst>
          </p:cNvPr>
          <p:cNvCxnSpPr>
            <a:cxnSpLocks/>
            <a:stCxn id="8" idx="0"/>
            <a:endCxn id="9" idx="6"/>
          </p:cNvCxnSpPr>
          <p:nvPr/>
        </p:nvCxnSpPr>
        <p:spPr>
          <a:xfrm>
            <a:off x="7924259" y="4228137"/>
            <a:ext cx="2256532" cy="511137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موصل: منحني 14">
            <a:extLst>
              <a:ext uri="{FF2B5EF4-FFF2-40B4-BE49-F238E27FC236}">
                <a16:creationId xmlns:a16="http://schemas.microsoft.com/office/drawing/2014/main" id="{49004623-EA01-4175-9CFB-DCEB151080A7}"/>
              </a:ext>
            </a:extLst>
          </p:cNvPr>
          <p:cNvCxnSpPr>
            <a:cxnSpLocks/>
            <a:endCxn id="10" idx="6"/>
          </p:cNvCxnSpPr>
          <p:nvPr/>
        </p:nvCxnSpPr>
        <p:spPr>
          <a:xfrm rot="10800000" flipV="1">
            <a:off x="6222111" y="4739273"/>
            <a:ext cx="970429" cy="91432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موصل: منحني 17">
            <a:extLst>
              <a:ext uri="{FF2B5EF4-FFF2-40B4-BE49-F238E27FC236}">
                <a16:creationId xmlns:a16="http://schemas.microsoft.com/office/drawing/2014/main" id="{2FEC4740-3C09-4473-8E35-3DD28B49A4ED}"/>
              </a:ext>
            </a:extLst>
          </p:cNvPr>
          <p:cNvCxnSpPr>
            <a:cxnSpLocks/>
            <a:endCxn id="11" idx="6"/>
          </p:cNvCxnSpPr>
          <p:nvPr/>
        </p:nvCxnSpPr>
        <p:spPr>
          <a:xfrm rot="10800000" flipV="1">
            <a:off x="1855093" y="4228136"/>
            <a:ext cx="2668589" cy="51113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20EFF017-41DA-4936-8433-3ED4F07B9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896B405C-3033-42EB-A505-F300F2DE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4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DA16A363-30F2-4647-A637-D48B79944F12}"/>
              </a:ext>
            </a:extLst>
          </p:cNvPr>
          <p:cNvSpPr/>
          <p:nvPr/>
        </p:nvSpPr>
        <p:spPr>
          <a:xfrm>
            <a:off x="4505093" y="248963"/>
            <a:ext cx="4471098" cy="1022275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الألف المبدلة من نون إذنْ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4E48795-317B-4195-A10D-3B5395FB499E}"/>
              </a:ext>
            </a:extLst>
          </p:cNvPr>
          <p:cNvSpPr/>
          <p:nvPr/>
        </p:nvSpPr>
        <p:spPr>
          <a:xfrm>
            <a:off x="5497552" y="2171924"/>
            <a:ext cx="6519206" cy="1022275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يكتبها البصريون (إذًا ) وهو رسم المصحف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6BD3A338-63C7-4BBD-81F2-195BEAC2A211}"/>
              </a:ext>
            </a:extLst>
          </p:cNvPr>
          <p:cNvSpPr/>
          <p:nvPr/>
        </p:nvSpPr>
        <p:spPr>
          <a:xfrm>
            <a:off x="2758337" y="3823170"/>
            <a:ext cx="6519207" cy="1022275"/>
          </a:xfrm>
          <a:prstGeom prst="beve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كتبها المازني والمبرد بالنون (إذنْ )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D2660C06-6AD1-4095-8C29-A7EC6105B4BC}"/>
              </a:ext>
            </a:extLst>
          </p:cNvPr>
          <p:cNvSpPr/>
          <p:nvPr/>
        </p:nvSpPr>
        <p:spPr>
          <a:xfrm>
            <a:off x="490651" y="5586762"/>
            <a:ext cx="6519207" cy="1022275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والذي عليه المعاصرون (إذنْ)بالنون مطلقًا.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E7BB712B-ED24-4F9C-A73C-D1EA897C9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F1102A6-2526-4199-A78C-AD4F5A249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47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C45C681F-D84E-4476-B280-010446B86CAA}"/>
              </a:ext>
            </a:extLst>
          </p:cNvPr>
          <p:cNvSpPr/>
          <p:nvPr/>
        </p:nvSpPr>
        <p:spPr>
          <a:xfrm>
            <a:off x="3488925" y="141756"/>
            <a:ext cx="5728604" cy="1047852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التفريق بين الهاء والتاء المربوطة</a:t>
            </a:r>
            <a:endParaRPr lang="ar-AE" sz="3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8B04F898-B6C8-424D-B070-8DAB508394D1}"/>
              </a:ext>
            </a:extLst>
          </p:cNvPr>
          <p:cNvSpPr/>
          <p:nvPr/>
        </p:nvSpPr>
        <p:spPr>
          <a:xfrm>
            <a:off x="4323425" y="1393794"/>
            <a:ext cx="7776839" cy="104785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وهي إضافة الكلمة إلى الضمير؛ فنقول في "الهاء": وجه/وجهي</a:t>
            </a:r>
            <a:endParaRPr lang="ar-AE" sz="48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B7C9B50D-8A1D-4FBC-A40B-CDB9168685E2}"/>
              </a:ext>
            </a:extLst>
          </p:cNvPr>
          <p:cNvSpPr/>
          <p:nvPr/>
        </p:nvSpPr>
        <p:spPr>
          <a:xfrm>
            <a:off x="4323424" y="2755609"/>
            <a:ext cx="7776839" cy="1047852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أما "التاء المربوطة"، فنقول: حياة/حياتنا</a:t>
            </a:r>
            <a:endParaRPr lang="ar-AE" sz="6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ABF4BFEA-3CB7-472D-B2D1-69240C35CDEC}"/>
              </a:ext>
            </a:extLst>
          </p:cNvPr>
          <p:cNvSpPr/>
          <p:nvPr/>
        </p:nvSpPr>
        <p:spPr>
          <a:xfrm>
            <a:off x="4323423" y="4117424"/>
            <a:ext cx="7776839" cy="1047852"/>
          </a:xfrm>
          <a:prstGeom prst="beve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 نقوم بتثنيتها ؛ فنقول ، وجه / وجهان</a:t>
            </a:r>
            <a:endParaRPr lang="ar-AE" sz="6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88DD61CD-B044-4BAF-A4F9-D93681A73736}"/>
              </a:ext>
            </a:extLst>
          </p:cNvPr>
          <p:cNvSpPr/>
          <p:nvPr/>
        </p:nvSpPr>
        <p:spPr>
          <a:xfrm>
            <a:off x="4323422" y="5549402"/>
            <a:ext cx="7776839" cy="1047852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أما "التاء المربوطة"، فنقول: مدرسة/مدرستان</a:t>
            </a:r>
            <a:endParaRPr lang="ar-AE" sz="6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رسم 9" descr="السهم: مستقيم">
            <a:extLst>
              <a:ext uri="{FF2B5EF4-FFF2-40B4-BE49-F238E27FC236}">
                <a16:creationId xmlns:a16="http://schemas.microsoft.com/office/drawing/2014/main" id="{0EC92E74-63BC-4602-B63D-FC8424D18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9896" y="1408691"/>
            <a:ext cx="1018058" cy="1018058"/>
          </a:xfrm>
          <a:prstGeom prst="rect">
            <a:avLst/>
          </a:prstGeom>
        </p:spPr>
      </p:pic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251D35F1-857D-4647-BC78-2156676B0818}"/>
              </a:ext>
            </a:extLst>
          </p:cNvPr>
          <p:cNvSpPr/>
          <p:nvPr/>
        </p:nvSpPr>
        <p:spPr>
          <a:xfrm>
            <a:off x="159798" y="1408691"/>
            <a:ext cx="2237173" cy="101805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تلفظ هاءً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رسم 11" descr="السهم: مستقيم">
            <a:extLst>
              <a:ext uri="{FF2B5EF4-FFF2-40B4-BE49-F238E27FC236}">
                <a16:creationId xmlns:a16="http://schemas.microsoft.com/office/drawing/2014/main" id="{AB6FFE7F-C643-4DF1-9E96-9FCFF2C0D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9896" y="2751356"/>
            <a:ext cx="1018058" cy="1018058"/>
          </a:xfrm>
          <a:prstGeom prst="rect">
            <a:avLst/>
          </a:prstGeom>
        </p:spPr>
      </p:pic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1602DA00-9CF1-4BE9-91D8-B5F105A893AC}"/>
              </a:ext>
            </a:extLst>
          </p:cNvPr>
          <p:cNvSpPr/>
          <p:nvPr/>
        </p:nvSpPr>
        <p:spPr>
          <a:xfrm>
            <a:off x="159798" y="2751356"/>
            <a:ext cx="2237173" cy="101805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تلفظ تاءً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رسم 13" descr="السهم: مستقيم">
            <a:extLst>
              <a:ext uri="{FF2B5EF4-FFF2-40B4-BE49-F238E27FC236}">
                <a16:creationId xmlns:a16="http://schemas.microsoft.com/office/drawing/2014/main" id="{0393346E-22F2-4BDA-8EDC-07A6A418F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9896" y="4147218"/>
            <a:ext cx="1018058" cy="1018058"/>
          </a:xfrm>
          <a:prstGeom prst="rect">
            <a:avLst/>
          </a:prstGeom>
        </p:spPr>
      </p:pic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EE66DAF9-4D6C-4622-A64E-5A3055B9545B}"/>
              </a:ext>
            </a:extLst>
          </p:cNvPr>
          <p:cNvSpPr/>
          <p:nvPr/>
        </p:nvSpPr>
        <p:spPr>
          <a:xfrm>
            <a:off x="159798" y="4147218"/>
            <a:ext cx="2237173" cy="101805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تلفظ هاءً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6" name="رسم 15" descr="السهم: مستقيم">
            <a:extLst>
              <a:ext uri="{FF2B5EF4-FFF2-40B4-BE49-F238E27FC236}">
                <a16:creationId xmlns:a16="http://schemas.microsoft.com/office/drawing/2014/main" id="{325DC1F0-5E46-435A-835C-798E91CFE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9896" y="5543080"/>
            <a:ext cx="1018058" cy="1018058"/>
          </a:xfrm>
          <a:prstGeom prst="rect">
            <a:avLst/>
          </a:prstGeom>
        </p:spPr>
      </p:pic>
      <p:sp>
        <p:nvSpPr>
          <p:cNvPr id="17" name="مستطيل: مشطوف الحواف 16">
            <a:extLst>
              <a:ext uri="{FF2B5EF4-FFF2-40B4-BE49-F238E27FC236}">
                <a16:creationId xmlns:a16="http://schemas.microsoft.com/office/drawing/2014/main" id="{7BEAD0C7-5F81-4EFA-B0EA-90A5FD20DC17}"/>
              </a:ext>
            </a:extLst>
          </p:cNvPr>
          <p:cNvSpPr/>
          <p:nvPr/>
        </p:nvSpPr>
        <p:spPr>
          <a:xfrm>
            <a:off x="159798" y="5564299"/>
            <a:ext cx="2237173" cy="101805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تلفظ تاءً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1DF94C1-F3DB-4C5C-8A3C-B63E2B11A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BA7B6C1-03A1-424B-A0A1-6DB845F6E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7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78F3AF9E-7D18-430B-81DC-606926A5C364}"/>
              </a:ext>
            </a:extLst>
          </p:cNvPr>
          <p:cNvSpPr/>
          <p:nvPr/>
        </p:nvSpPr>
        <p:spPr>
          <a:xfrm>
            <a:off x="3244646" y="2299720"/>
            <a:ext cx="5648706" cy="172959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7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الهمزة المتطرفة</a:t>
            </a:r>
            <a:endParaRPr lang="ar-AE" sz="72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915DE9C8-C728-4CCD-8C3A-607AEF8FC75D}"/>
              </a:ext>
            </a:extLst>
          </p:cNvPr>
          <p:cNvSpPr txBox="1"/>
          <p:nvPr/>
        </p:nvSpPr>
        <p:spPr>
          <a:xfrm>
            <a:off x="1675353" y="2485747"/>
            <a:ext cx="49084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ؤ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EE41B10-9F6E-4133-A085-7CFB293A7263}"/>
              </a:ext>
            </a:extLst>
          </p:cNvPr>
          <p:cNvSpPr txBox="1"/>
          <p:nvPr/>
        </p:nvSpPr>
        <p:spPr>
          <a:xfrm>
            <a:off x="8287318" y="4633245"/>
            <a:ext cx="49084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ؤ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E2394ED6-9537-403C-A2BB-3751BA1F0DD2}"/>
              </a:ext>
            </a:extLst>
          </p:cNvPr>
          <p:cNvSpPr txBox="1"/>
          <p:nvPr/>
        </p:nvSpPr>
        <p:spPr>
          <a:xfrm>
            <a:off x="4672613" y="5391706"/>
            <a:ext cx="49084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ؤ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70F87A2-5767-483A-B130-4E722410FDCE}"/>
              </a:ext>
            </a:extLst>
          </p:cNvPr>
          <p:cNvSpPr txBox="1"/>
          <p:nvPr/>
        </p:nvSpPr>
        <p:spPr>
          <a:xfrm>
            <a:off x="8893352" y="1037313"/>
            <a:ext cx="49084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ؤ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32438EB-1761-4466-96DE-6C1BBD673C97}"/>
              </a:ext>
            </a:extLst>
          </p:cNvPr>
          <p:cNvSpPr txBox="1"/>
          <p:nvPr/>
        </p:nvSpPr>
        <p:spPr>
          <a:xfrm rot="1124992">
            <a:off x="6599144" y="72417"/>
            <a:ext cx="6335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ئ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2FADA5F-EAEB-46C5-9743-824F870AF7B2}"/>
              </a:ext>
            </a:extLst>
          </p:cNvPr>
          <p:cNvSpPr txBox="1"/>
          <p:nvPr/>
        </p:nvSpPr>
        <p:spPr>
          <a:xfrm>
            <a:off x="1675353" y="4472488"/>
            <a:ext cx="6335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ئ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FE43D72-1D28-4461-9380-B251B5481BC2}"/>
              </a:ext>
            </a:extLst>
          </p:cNvPr>
          <p:cNvSpPr txBox="1"/>
          <p:nvPr/>
        </p:nvSpPr>
        <p:spPr>
          <a:xfrm>
            <a:off x="10718464" y="2093181"/>
            <a:ext cx="6335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ئ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33239B3-7AD1-492D-B394-EA965AE937E4}"/>
              </a:ext>
            </a:extLst>
          </p:cNvPr>
          <p:cNvSpPr txBox="1"/>
          <p:nvPr/>
        </p:nvSpPr>
        <p:spPr>
          <a:xfrm>
            <a:off x="7400746" y="5617094"/>
            <a:ext cx="6335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ئ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37B09F9-EA59-4812-B7EB-91C445A3C47F}"/>
              </a:ext>
            </a:extLst>
          </p:cNvPr>
          <p:cNvSpPr txBox="1"/>
          <p:nvPr/>
        </p:nvSpPr>
        <p:spPr>
          <a:xfrm rot="19679219">
            <a:off x="3350324" y="698831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ـــــأ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F2D3CB1C-C317-40CF-8633-32717ED8B1D0}"/>
              </a:ext>
            </a:extLst>
          </p:cNvPr>
          <p:cNvSpPr txBox="1"/>
          <p:nvPr/>
        </p:nvSpPr>
        <p:spPr>
          <a:xfrm>
            <a:off x="10296709" y="4079247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ـــــأ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F097F88-8C49-46E6-A386-898CB35C4428}"/>
              </a:ext>
            </a:extLst>
          </p:cNvPr>
          <p:cNvSpPr txBox="1"/>
          <p:nvPr/>
        </p:nvSpPr>
        <p:spPr>
          <a:xfrm>
            <a:off x="10709106" y="404044"/>
            <a:ext cx="524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ـــــأ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ADD3C4D-61B5-4933-95BD-34BA00E72D77}"/>
              </a:ext>
            </a:extLst>
          </p:cNvPr>
          <p:cNvSpPr txBox="1"/>
          <p:nvPr/>
        </p:nvSpPr>
        <p:spPr>
          <a:xfrm>
            <a:off x="2294754" y="5741241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ـــــأ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D9992A5-D946-4C9F-A64E-C4305C4116C2}"/>
              </a:ext>
            </a:extLst>
          </p:cNvPr>
          <p:cNvSpPr txBox="1"/>
          <p:nvPr/>
        </p:nvSpPr>
        <p:spPr>
          <a:xfrm>
            <a:off x="5557805" y="4257045"/>
            <a:ext cx="5036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8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ء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CAEF608-FB57-4CC6-BA84-6C32A2E3D35B}"/>
              </a:ext>
            </a:extLst>
          </p:cNvPr>
          <p:cNvSpPr txBox="1"/>
          <p:nvPr/>
        </p:nvSpPr>
        <p:spPr>
          <a:xfrm rot="20106665">
            <a:off x="5494672" y="704020"/>
            <a:ext cx="5036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8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ء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3645AE96-8334-4E78-8AAC-63BEBE39CB64}"/>
              </a:ext>
            </a:extLst>
          </p:cNvPr>
          <p:cNvSpPr txBox="1"/>
          <p:nvPr/>
        </p:nvSpPr>
        <p:spPr>
          <a:xfrm>
            <a:off x="10905054" y="5617094"/>
            <a:ext cx="5036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8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ء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1059418C-1A18-45F6-9F57-61CBDC2907DC}"/>
              </a:ext>
            </a:extLst>
          </p:cNvPr>
          <p:cNvSpPr txBox="1"/>
          <p:nvPr/>
        </p:nvSpPr>
        <p:spPr>
          <a:xfrm>
            <a:off x="920338" y="472038"/>
            <a:ext cx="5036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8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ء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عنصر نائب لرقم الشريحة 19">
            <a:extLst>
              <a:ext uri="{FF2B5EF4-FFF2-40B4-BE49-F238E27FC236}">
                <a16:creationId xmlns:a16="http://schemas.microsoft.com/office/drawing/2014/main" id="{A01A6346-DB16-4D94-9B5E-B89E1CE7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1" name="عنصر نائب للتذييل 10">
            <a:extLst>
              <a:ext uri="{FF2B5EF4-FFF2-40B4-BE49-F238E27FC236}">
                <a16:creationId xmlns:a16="http://schemas.microsoft.com/office/drawing/2014/main" id="{4810E027-DB4D-4E46-A051-31BD7F35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6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88C99740-74FA-4ED9-A436-41F61CA6EFB0}"/>
              </a:ext>
            </a:extLst>
          </p:cNvPr>
          <p:cNvSpPr/>
          <p:nvPr/>
        </p:nvSpPr>
        <p:spPr>
          <a:xfrm>
            <a:off x="5308845" y="1349404"/>
            <a:ext cx="1775533" cy="719093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أشكالها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58E5CAC8-8D06-4E24-A4BD-DA425508E916}"/>
              </a:ext>
            </a:extLst>
          </p:cNvPr>
          <p:cNvSpPr/>
          <p:nvPr/>
        </p:nvSpPr>
        <p:spPr>
          <a:xfrm>
            <a:off x="9516862" y="2567125"/>
            <a:ext cx="1848033" cy="719093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كرسي(ئ)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8FE7BAFD-E1ED-4918-A962-2C46AFA38A40}"/>
              </a:ext>
            </a:extLst>
          </p:cNvPr>
          <p:cNvSpPr/>
          <p:nvPr/>
        </p:nvSpPr>
        <p:spPr>
          <a:xfrm>
            <a:off x="6821749" y="2578221"/>
            <a:ext cx="1775533" cy="719093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الواو(ؤ)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339759FC-3CC3-4862-8352-5E37A701143A}"/>
              </a:ext>
            </a:extLst>
          </p:cNvPr>
          <p:cNvSpPr/>
          <p:nvPr/>
        </p:nvSpPr>
        <p:spPr>
          <a:xfrm>
            <a:off x="3848468" y="2567124"/>
            <a:ext cx="1775533" cy="719093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الألف(أ)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EB14DF2C-B8EA-4BF1-B584-DE021A905E8B}"/>
              </a:ext>
            </a:extLst>
          </p:cNvPr>
          <p:cNvSpPr/>
          <p:nvPr/>
        </p:nvSpPr>
        <p:spPr>
          <a:xfrm>
            <a:off x="875187" y="2578221"/>
            <a:ext cx="1850258" cy="719093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السطر(ء)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0" name="موصل: منحني 9">
            <a:extLst>
              <a:ext uri="{FF2B5EF4-FFF2-40B4-BE49-F238E27FC236}">
                <a16:creationId xmlns:a16="http://schemas.microsoft.com/office/drawing/2014/main" id="{9F5D969B-FCA2-4D12-B0F3-51C1EB65B06C}"/>
              </a:ext>
            </a:extLst>
          </p:cNvPr>
          <p:cNvCxnSpPr>
            <a:cxnSpLocks/>
            <a:stCxn id="4" idx="0"/>
            <a:endCxn id="5" idx="6"/>
          </p:cNvCxnSpPr>
          <p:nvPr/>
        </p:nvCxnSpPr>
        <p:spPr>
          <a:xfrm>
            <a:off x="7084378" y="1708951"/>
            <a:ext cx="3356501" cy="85817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موصل: منحني 12">
            <a:extLst>
              <a:ext uri="{FF2B5EF4-FFF2-40B4-BE49-F238E27FC236}">
                <a16:creationId xmlns:a16="http://schemas.microsoft.com/office/drawing/2014/main" id="{B3A10CCE-6CF0-48AD-AF1D-90E5909B4601}"/>
              </a:ext>
            </a:extLst>
          </p:cNvPr>
          <p:cNvCxnSpPr>
            <a:stCxn id="4" idx="2"/>
            <a:endCxn id="6" idx="6"/>
          </p:cNvCxnSpPr>
          <p:nvPr/>
        </p:nvCxnSpPr>
        <p:spPr>
          <a:xfrm rot="16200000" flipH="1">
            <a:off x="6698202" y="1566907"/>
            <a:ext cx="509724" cy="151290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موصل: منحني 14">
            <a:extLst>
              <a:ext uri="{FF2B5EF4-FFF2-40B4-BE49-F238E27FC236}">
                <a16:creationId xmlns:a16="http://schemas.microsoft.com/office/drawing/2014/main" id="{4AA8E72B-A058-4BA5-9A5B-850F5C629C27}"/>
              </a:ext>
            </a:extLst>
          </p:cNvPr>
          <p:cNvCxnSpPr>
            <a:stCxn id="4" idx="2"/>
            <a:endCxn id="7" idx="6"/>
          </p:cNvCxnSpPr>
          <p:nvPr/>
        </p:nvCxnSpPr>
        <p:spPr>
          <a:xfrm rot="5400000">
            <a:off x="5217111" y="1587622"/>
            <a:ext cx="498627" cy="1460377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موصل: منحني 16">
            <a:extLst>
              <a:ext uri="{FF2B5EF4-FFF2-40B4-BE49-F238E27FC236}">
                <a16:creationId xmlns:a16="http://schemas.microsoft.com/office/drawing/2014/main" id="{354BA8F3-8597-42E3-8A7D-ACABB578CB55}"/>
              </a:ext>
            </a:extLst>
          </p:cNvPr>
          <p:cNvCxnSpPr>
            <a:stCxn id="4" idx="4"/>
            <a:endCxn id="8" idx="6"/>
          </p:cNvCxnSpPr>
          <p:nvPr/>
        </p:nvCxnSpPr>
        <p:spPr>
          <a:xfrm rot="10800000" flipV="1">
            <a:off x="1800317" y="1708951"/>
            <a:ext cx="3508529" cy="869270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6FB1C2AB-E444-44B3-8E35-5869ED6E7440}"/>
              </a:ext>
            </a:extLst>
          </p:cNvPr>
          <p:cNvSpPr/>
          <p:nvPr/>
        </p:nvSpPr>
        <p:spPr>
          <a:xfrm>
            <a:off x="9423649" y="3987548"/>
            <a:ext cx="2100311" cy="719093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قبلها مكسور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8739161D-417A-4680-A506-2F2B8AF08F3A}"/>
              </a:ext>
            </a:extLst>
          </p:cNvPr>
          <p:cNvSpPr/>
          <p:nvPr/>
        </p:nvSpPr>
        <p:spPr>
          <a:xfrm>
            <a:off x="6706337" y="3971275"/>
            <a:ext cx="2100311" cy="719093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قبلها مضموم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CF100535-65EF-4DA8-98EB-B87BDB3A6429}"/>
              </a:ext>
            </a:extLst>
          </p:cNvPr>
          <p:cNvSpPr/>
          <p:nvPr/>
        </p:nvSpPr>
        <p:spPr>
          <a:xfrm>
            <a:off x="3739156" y="3987547"/>
            <a:ext cx="2006354" cy="719093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قبلها مفتوح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مستطيل: مشطوف الحواف 20">
            <a:extLst>
              <a:ext uri="{FF2B5EF4-FFF2-40B4-BE49-F238E27FC236}">
                <a16:creationId xmlns:a16="http://schemas.microsoft.com/office/drawing/2014/main" id="{09904266-778D-47E0-A04B-37788D807986}"/>
              </a:ext>
            </a:extLst>
          </p:cNvPr>
          <p:cNvSpPr/>
          <p:nvPr/>
        </p:nvSpPr>
        <p:spPr>
          <a:xfrm>
            <a:off x="771975" y="3987547"/>
            <a:ext cx="2006354" cy="719093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قبلها ساكن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مستطيل: مشطوف الحواف 21">
            <a:extLst>
              <a:ext uri="{FF2B5EF4-FFF2-40B4-BE49-F238E27FC236}">
                <a16:creationId xmlns:a16="http://schemas.microsoft.com/office/drawing/2014/main" id="{CF881A1B-E283-405F-B9C3-1D47F89B146E}"/>
              </a:ext>
            </a:extLst>
          </p:cNvPr>
          <p:cNvSpPr/>
          <p:nvPr/>
        </p:nvSpPr>
        <p:spPr>
          <a:xfrm>
            <a:off x="9312676" y="5550013"/>
            <a:ext cx="2450237" cy="719093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شاطِئ- دافِئ</a:t>
            </a:r>
            <a:endParaRPr lang="en-US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: مشطوف الحواف 22">
            <a:extLst>
              <a:ext uri="{FF2B5EF4-FFF2-40B4-BE49-F238E27FC236}">
                <a16:creationId xmlns:a16="http://schemas.microsoft.com/office/drawing/2014/main" id="{66373840-ADEB-4A6A-A9F6-53F140673BFD}"/>
              </a:ext>
            </a:extLst>
          </p:cNvPr>
          <p:cNvSpPr/>
          <p:nvPr/>
        </p:nvSpPr>
        <p:spPr>
          <a:xfrm>
            <a:off x="6484396" y="5550013"/>
            <a:ext cx="2450237" cy="719093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امرُؤ- لؤلُؤ</a:t>
            </a:r>
            <a:endParaRPr lang="en-US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مستطيل: مشطوف الحواف 23">
            <a:extLst>
              <a:ext uri="{FF2B5EF4-FFF2-40B4-BE49-F238E27FC236}">
                <a16:creationId xmlns:a16="http://schemas.microsoft.com/office/drawing/2014/main" id="{140D4987-E1CE-4776-88C6-702EB7DAF4FB}"/>
              </a:ext>
            </a:extLst>
          </p:cNvPr>
          <p:cNvSpPr/>
          <p:nvPr/>
        </p:nvSpPr>
        <p:spPr>
          <a:xfrm>
            <a:off x="3511115" y="5550012"/>
            <a:ext cx="2450237" cy="719093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ملجَأ - قرَأ</a:t>
            </a:r>
            <a:endParaRPr lang="en-US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EFA0F7F4-BA6C-48BF-8457-4441F7E373A5}"/>
              </a:ext>
            </a:extLst>
          </p:cNvPr>
          <p:cNvSpPr/>
          <p:nvPr/>
        </p:nvSpPr>
        <p:spPr>
          <a:xfrm>
            <a:off x="429087" y="5550011"/>
            <a:ext cx="2450237" cy="719093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شيْء – دفْء -بطْء</a:t>
            </a:r>
            <a:endParaRPr lang="en-US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7" name="رابط كسهم مستقيم 26">
            <a:extLst>
              <a:ext uri="{FF2B5EF4-FFF2-40B4-BE49-F238E27FC236}">
                <a16:creationId xmlns:a16="http://schemas.microsoft.com/office/drawing/2014/main" id="{EEA8C38A-9B58-4BF7-9423-ED0976EA6C3A}"/>
              </a:ext>
            </a:extLst>
          </p:cNvPr>
          <p:cNvCxnSpPr>
            <a:stCxn id="5" idx="2"/>
            <a:endCxn id="18" idx="6"/>
          </p:cNvCxnSpPr>
          <p:nvPr/>
        </p:nvCxnSpPr>
        <p:spPr>
          <a:xfrm>
            <a:off x="10440879" y="3286218"/>
            <a:ext cx="32926" cy="7013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id="{8F555FEF-2CEA-4C09-99BA-10F8D15350FA}"/>
              </a:ext>
            </a:extLst>
          </p:cNvPr>
          <p:cNvCxnSpPr/>
          <p:nvPr/>
        </p:nvCxnSpPr>
        <p:spPr>
          <a:xfrm>
            <a:off x="7589107" y="3308410"/>
            <a:ext cx="32926" cy="7013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رابط كسهم مستقيم 35">
            <a:extLst>
              <a:ext uri="{FF2B5EF4-FFF2-40B4-BE49-F238E27FC236}">
                <a16:creationId xmlns:a16="http://schemas.microsoft.com/office/drawing/2014/main" id="{A0A401A3-14DB-40BB-B884-DCECCB0B9F2D}"/>
              </a:ext>
            </a:extLst>
          </p:cNvPr>
          <p:cNvCxnSpPr/>
          <p:nvPr/>
        </p:nvCxnSpPr>
        <p:spPr>
          <a:xfrm>
            <a:off x="4719770" y="3308410"/>
            <a:ext cx="32926" cy="7013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رابط كسهم مستقيم 36">
            <a:extLst>
              <a:ext uri="{FF2B5EF4-FFF2-40B4-BE49-F238E27FC236}">
                <a16:creationId xmlns:a16="http://schemas.microsoft.com/office/drawing/2014/main" id="{199E77F0-3F72-4311-8615-FB686F65D154}"/>
              </a:ext>
            </a:extLst>
          </p:cNvPr>
          <p:cNvCxnSpPr/>
          <p:nvPr/>
        </p:nvCxnSpPr>
        <p:spPr>
          <a:xfrm>
            <a:off x="1651840" y="3286217"/>
            <a:ext cx="32926" cy="7013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رابط كسهم مستقيم 37">
            <a:extLst>
              <a:ext uri="{FF2B5EF4-FFF2-40B4-BE49-F238E27FC236}">
                <a16:creationId xmlns:a16="http://schemas.microsoft.com/office/drawing/2014/main" id="{7C0EDA2C-F010-4D60-B173-42755878D561}"/>
              </a:ext>
            </a:extLst>
          </p:cNvPr>
          <p:cNvCxnSpPr>
            <a:cxnSpLocks/>
          </p:cNvCxnSpPr>
          <p:nvPr/>
        </p:nvCxnSpPr>
        <p:spPr>
          <a:xfrm>
            <a:off x="10279167" y="4710850"/>
            <a:ext cx="161711" cy="8391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رابط كسهم مستقيم 38">
            <a:extLst>
              <a:ext uri="{FF2B5EF4-FFF2-40B4-BE49-F238E27FC236}">
                <a16:creationId xmlns:a16="http://schemas.microsoft.com/office/drawing/2014/main" id="{77EC1E1C-58BA-43EF-BBE4-A3848FCF95DD}"/>
              </a:ext>
            </a:extLst>
          </p:cNvPr>
          <p:cNvCxnSpPr>
            <a:cxnSpLocks/>
          </p:cNvCxnSpPr>
          <p:nvPr/>
        </p:nvCxnSpPr>
        <p:spPr>
          <a:xfrm>
            <a:off x="7508251" y="4685790"/>
            <a:ext cx="161711" cy="8391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رابط كسهم مستقيم 39">
            <a:extLst>
              <a:ext uri="{FF2B5EF4-FFF2-40B4-BE49-F238E27FC236}">
                <a16:creationId xmlns:a16="http://schemas.microsoft.com/office/drawing/2014/main" id="{5CBFB1F1-B898-4D5C-9403-3CC8816D6C2A}"/>
              </a:ext>
            </a:extLst>
          </p:cNvPr>
          <p:cNvCxnSpPr>
            <a:cxnSpLocks/>
          </p:cNvCxnSpPr>
          <p:nvPr/>
        </p:nvCxnSpPr>
        <p:spPr>
          <a:xfrm>
            <a:off x="4602894" y="4729468"/>
            <a:ext cx="161711" cy="8391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رابط كسهم مستقيم 40">
            <a:extLst>
              <a:ext uri="{FF2B5EF4-FFF2-40B4-BE49-F238E27FC236}">
                <a16:creationId xmlns:a16="http://schemas.microsoft.com/office/drawing/2014/main" id="{C1BFC66E-78C1-4DDC-BF9A-A812393BF845}"/>
              </a:ext>
            </a:extLst>
          </p:cNvPr>
          <p:cNvCxnSpPr>
            <a:cxnSpLocks/>
          </p:cNvCxnSpPr>
          <p:nvPr/>
        </p:nvCxnSpPr>
        <p:spPr>
          <a:xfrm>
            <a:off x="1478666" y="4752435"/>
            <a:ext cx="161711" cy="8391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841D14A6-AB8E-406F-911D-EECA0B607966}"/>
              </a:ext>
            </a:extLst>
          </p:cNvPr>
          <p:cNvSpPr/>
          <p:nvPr/>
        </p:nvSpPr>
        <p:spPr>
          <a:xfrm>
            <a:off x="2308191" y="66896"/>
            <a:ext cx="7776839" cy="1047852"/>
          </a:xfrm>
          <a:prstGeom prst="bevel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2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الهمزة المتطرفة : هي الهمزة التي تكون في نهاية الكلمة.</a:t>
            </a:r>
            <a:endParaRPr lang="ar-AE" sz="7200" b="1" dirty="0">
              <a:ln/>
              <a:solidFill>
                <a:srgbClr val="FFFF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D422FFA5-3B15-493E-BB1F-80F72D40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7BA4D0A1-DC34-4D15-AC94-F45F3920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4BD480DB-F323-4348-B07D-C6247963A589}"/>
              </a:ext>
            </a:extLst>
          </p:cNvPr>
          <p:cNvSpPr/>
          <p:nvPr/>
        </p:nvSpPr>
        <p:spPr>
          <a:xfrm>
            <a:off x="2912326" y="2070049"/>
            <a:ext cx="6367347" cy="2167415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7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الهمزة المتوسطة</a:t>
            </a:r>
            <a:endParaRPr lang="ar-AE" sz="7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39E43EDB-F102-48CF-8630-8E3289D01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D27444E-62DD-4D56-A230-D57125CF64DC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9A8D878-38BF-4A8A-BF1B-4F1CD3C8A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57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88C99740-74FA-4ED9-A436-41F61CA6EFB0}"/>
              </a:ext>
            </a:extLst>
          </p:cNvPr>
          <p:cNvSpPr/>
          <p:nvPr/>
        </p:nvSpPr>
        <p:spPr>
          <a:xfrm>
            <a:off x="5351013" y="936598"/>
            <a:ext cx="1775533" cy="719093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أشكالها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58E5CAC8-8D06-4E24-A4BD-DA425508E916}"/>
              </a:ext>
            </a:extLst>
          </p:cNvPr>
          <p:cNvSpPr/>
          <p:nvPr/>
        </p:nvSpPr>
        <p:spPr>
          <a:xfrm>
            <a:off x="9043907" y="1532132"/>
            <a:ext cx="1848033" cy="719093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نبْرة(ـئـ)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8FE7BAFD-E1ED-4918-A962-2C46AFA38A40}"/>
              </a:ext>
            </a:extLst>
          </p:cNvPr>
          <p:cNvSpPr/>
          <p:nvPr/>
        </p:nvSpPr>
        <p:spPr>
          <a:xfrm>
            <a:off x="5351013" y="2024603"/>
            <a:ext cx="1775533" cy="719093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الواو(ؤ)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339759FC-3CC3-4862-8352-5E37A701143A}"/>
              </a:ext>
            </a:extLst>
          </p:cNvPr>
          <p:cNvSpPr/>
          <p:nvPr/>
        </p:nvSpPr>
        <p:spPr>
          <a:xfrm>
            <a:off x="1138839" y="1568993"/>
            <a:ext cx="1775533" cy="719093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الألف(أ)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6FB1C2AB-E444-44B3-8E35-5869ED6E7440}"/>
              </a:ext>
            </a:extLst>
          </p:cNvPr>
          <p:cNvSpPr/>
          <p:nvPr/>
        </p:nvSpPr>
        <p:spPr>
          <a:xfrm>
            <a:off x="9188078" y="2719187"/>
            <a:ext cx="2238878" cy="2679072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مكسورة أو ما قبلها مكسور</a:t>
            </a:r>
          </a:p>
          <a:p>
            <a:pPr algn="ctr" rtl="1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 أو مضموم أو مفتوح  أو ساكن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8739161D-417A-4680-A506-2F2B8AF08F3A}"/>
              </a:ext>
            </a:extLst>
          </p:cNvPr>
          <p:cNvSpPr/>
          <p:nvPr/>
        </p:nvSpPr>
        <p:spPr>
          <a:xfrm>
            <a:off x="5209303" y="3084740"/>
            <a:ext cx="2238876" cy="2763920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مضمومة أو ما قبلها مضموم أو مفتوح أو ساكن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CF100535-65EF-4DA8-98EB-B87BDB3A6429}"/>
              </a:ext>
            </a:extLst>
          </p:cNvPr>
          <p:cNvSpPr/>
          <p:nvPr/>
        </p:nvSpPr>
        <p:spPr>
          <a:xfrm>
            <a:off x="981451" y="2650611"/>
            <a:ext cx="2166317" cy="2747648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مفتوحة أو ما قبلها مفتوح أو ساكن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7" name="رابط كسهم مستقيم 26">
            <a:extLst>
              <a:ext uri="{FF2B5EF4-FFF2-40B4-BE49-F238E27FC236}">
                <a16:creationId xmlns:a16="http://schemas.microsoft.com/office/drawing/2014/main" id="{EEA8C38A-9B58-4BF7-9423-ED0976EA6C3A}"/>
              </a:ext>
            </a:extLst>
          </p:cNvPr>
          <p:cNvCxnSpPr>
            <a:cxnSpLocks/>
            <a:stCxn id="5" idx="2"/>
            <a:endCxn id="18" idx="6"/>
          </p:cNvCxnSpPr>
          <p:nvPr/>
        </p:nvCxnSpPr>
        <p:spPr>
          <a:xfrm>
            <a:off x="9967924" y="2251225"/>
            <a:ext cx="339593" cy="4679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رابط كسهم مستقيم 27">
            <a:extLst>
              <a:ext uri="{FF2B5EF4-FFF2-40B4-BE49-F238E27FC236}">
                <a16:creationId xmlns:a16="http://schemas.microsoft.com/office/drawing/2014/main" id="{7C104DA2-BFD4-497E-B1E0-A988174E05E0}"/>
              </a:ext>
            </a:extLst>
          </p:cNvPr>
          <p:cNvCxnSpPr>
            <a:cxnSpLocks/>
          </p:cNvCxnSpPr>
          <p:nvPr/>
        </p:nvCxnSpPr>
        <p:spPr>
          <a:xfrm>
            <a:off x="6259459" y="2743696"/>
            <a:ext cx="0" cy="3410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رابط كسهم مستقيم 28">
            <a:extLst>
              <a:ext uri="{FF2B5EF4-FFF2-40B4-BE49-F238E27FC236}">
                <a16:creationId xmlns:a16="http://schemas.microsoft.com/office/drawing/2014/main" id="{C358EC06-7ACA-4DD0-A511-4CC7FF093421}"/>
              </a:ext>
            </a:extLst>
          </p:cNvPr>
          <p:cNvCxnSpPr>
            <a:cxnSpLocks/>
          </p:cNvCxnSpPr>
          <p:nvPr/>
        </p:nvCxnSpPr>
        <p:spPr>
          <a:xfrm flipH="1">
            <a:off x="2007284" y="2268721"/>
            <a:ext cx="19321" cy="3818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موصل: على شكل مرفق 46">
            <a:extLst>
              <a:ext uri="{FF2B5EF4-FFF2-40B4-BE49-F238E27FC236}">
                <a16:creationId xmlns:a16="http://schemas.microsoft.com/office/drawing/2014/main" id="{215F705E-5B95-49CB-974A-007C1A8DA37E}"/>
              </a:ext>
            </a:extLst>
          </p:cNvPr>
          <p:cNvCxnSpPr>
            <a:stCxn id="4" idx="0"/>
          </p:cNvCxnSpPr>
          <p:nvPr/>
        </p:nvCxnSpPr>
        <p:spPr>
          <a:xfrm>
            <a:off x="7126546" y="1296145"/>
            <a:ext cx="1819150" cy="59553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موصل: على شكل مرفق 48">
            <a:extLst>
              <a:ext uri="{FF2B5EF4-FFF2-40B4-BE49-F238E27FC236}">
                <a16:creationId xmlns:a16="http://schemas.microsoft.com/office/drawing/2014/main" id="{0E3537EA-1FB3-4057-BAEB-82697FAE30E0}"/>
              </a:ext>
            </a:extLst>
          </p:cNvPr>
          <p:cNvCxnSpPr>
            <a:stCxn id="4" idx="4"/>
            <a:endCxn id="7" idx="0"/>
          </p:cNvCxnSpPr>
          <p:nvPr/>
        </p:nvCxnSpPr>
        <p:spPr>
          <a:xfrm rot="10800000" flipV="1">
            <a:off x="2914373" y="1296144"/>
            <a:ext cx="2436641" cy="632395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رابط كسهم مستقيم 49">
            <a:extLst>
              <a:ext uri="{FF2B5EF4-FFF2-40B4-BE49-F238E27FC236}">
                <a16:creationId xmlns:a16="http://schemas.microsoft.com/office/drawing/2014/main" id="{5105F525-6F6C-42BE-B2D6-088855247B34}"/>
              </a:ext>
            </a:extLst>
          </p:cNvPr>
          <p:cNvCxnSpPr>
            <a:cxnSpLocks/>
          </p:cNvCxnSpPr>
          <p:nvPr/>
        </p:nvCxnSpPr>
        <p:spPr>
          <a:xfrm>
            <a:off x="6204416" y="1683559"/>
            <a:ext cx="0" cy="3410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مستطيل: مشطوف الحواف 51">
            <a:extLst>
              <a:ext uri="{FF2B5EF4-FFF2-40B4-BE49-F238E27FC236}">
                <a16:creationId xmlns:a16="http://schemas.microsoft.com/office/drawing/2014/main" id="{C49346CE-87F9-4024-A3B3-EA6E63666756}"/>
              </a:ext>
            </a:extLst>
          </p:cNvPr>
          <p:cNvSpPr/>
          <p:nvPr/>
        </p:nvSpPr>
        <p:spPr>
          <a:xfrm>
            <a:off x="8630680" y="5866221"/>
            <a:ext cx="3492238" cy="719093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سُئِل _بِئْس _ ضوئية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3" name="مستطيل: مشطوف الحواف 52">
            <a:extLst>
              <a:ext uri="{FF2B5EF4-FFF2-40B4-BE49-F238E27FC236}">
                <a16:creationId xmlns:a16="http://schemas.microsoft.com/office/drawing/2014/main" id="{01E61457-0507-4D89-A575-AAAF60A8FC4C}"/>
              </a:ext>
            </a:extLst>
          </p:cNvPr>
          <p:cNvSpPr/>
          <p:nvPr/>
        </p:nvSpPr>
        <p:spPr>
          <a:xfrm>
            <a:off x="4458297" y="6000561"/>
            <a:ext cx="3492238" cy="719093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مؤمن _ مؤذن _ مسؤول 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4" name="مستطيل: مشطوف الحواف 53">
            <a:extLst>
              <a:ext uri="{FF2B5EF4-FFF2-40B4-BE49-F238E27FC236}">
                <a16:creationId xmlns:a16="http://schemas.microsoft.com/office/drawing/2014/main" id="{5555F950-EB59-4C9D-AC06-444489CA2493}"/>
              </a:ext>
            </a:extLst>
          </p:cNvPr>
          <p:cNvSpPr/>
          <p:nvPr/>
        </p:nvSpPr>
        <p:spPr>
          <a:xfrm>
            <a:off x="69083" y="5773038"/>
            <a:ext cx="3492238" cy="719093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مأتم _ مرأة _ سأل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مستطيل: مشطوف الحواف 20">
            <a:extLst>
              <a:ext uri="{FF2B5EF4-FFF2-40B4-BE49-F238E27FC236}">
                <a16:creationId xmlns:a16="http://schemas.microsoft.com/office/drawing/2014/main" id="{B753561B-174E-4A3B-87D2-C54A8F92746C}"/>
              </a:ext>
            </a:extLst>
          </p:cNvPr>
          <p:cNvSpPr/>
          <p:nvPr/>
        </p:nvSpPr>
        <p:spPr>
          <a:xfrm>
            <a:off x="2122536" y="51852"/>
            <a:ext cx="8571484" cy="842652"/>
          </a:xfrm>
          <a:prstGeom prst="bevel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2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الهمزة المتوسطة : هي الهمزة التي تكون في وسط الكلمة.</a:t>
            </a:r>
            <a:endParaRPr lang="ar-AE" sz="7200" b="1" dirty="0">
              <a:ln/>
              <a:solidFill>
                <a:srgbClr val="FFFF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66AA5B4A-DF61-4B6F-B9E3-0E2197C16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1D0B41EF-97A1-4451-9EB0-3B435B4C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59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8" grpId="0" animBg="1"/>
      <p:bldP spid="19" grpId="0" animBg="1"/>
      <p:bldP spid="20" grpId="0" animBg="1"/>
      <p:bldP spid="52" grpId="0" animBg="1"/>
      <p:bldP spid="53" grpId="0" animBg="1"/>
      <p:bldP spid="54" grpId="0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F886F26F-513A-4253-A427-44897AEA84F2}"/>
              </a:ext>
            </a:extLst>
          </p:cNvPr>
          <p:cNvSpPr/>
          <p:nvPr/>
        </p:nvSpPr>
        <p:spPr>
          <a:xfrm>
            <a:off x="9579766" y="2709907"/>
            <a:ext cx="2100311" cy="71909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ألف ساكنة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7FA15042-1B44-40F1-B669-47E07381913B}"/>
              </a:ext>
            </a:extLst>
          </p:cNvPr>
          <p:cNvSpPr/>
          <p:nvPr/>
        </p:nvSpPr>
        <p:spPr>
          <a:xfrm>
            <a:off x="5388766" y="3000663"/>
            <a:ext cx="2100311" cy="71909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واو ساكنة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F4AD0C68-1D72-4FEE-9E1D-7ACFFA727335}"/>
              </a:ext>
            </a:extLst>
          </p:cNvPr>
          <p:cNvSpPr/>
          <p:nvPr/>
        </p:nvSpPr>
        <p:spPr>
          <a:xfrm>
            <a:off x="1192955" y="2641116"/>
            <a:ext cx="2100311" cy="71909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 ساكنة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C586A599-1A31-4D55-9537-7ACABF33E335}"/>
              </a:ext>
            </a:extLst>
          </p:cNvPr>
          <p:cNvCxnSpPr>
            <a:cxnSpLocks/>
            <a:endCxn id="5" idx="6"/>
          </p:cNvCxnSpPr>
          <p:nvPr/>
        </p:nvCxnSpPr>
        <p:spPr>
          <a:xfrm>
            <a:off x="9691952" y="1731827"/>
            <a:ext cx="937970" cy="97808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موصل: على شكل مرفق 9">
            <a:extLst>
              <a:ext uri="{FF2B5EF4-FFF2-40B4-BE49-F238E27FC236}">
                <a16:creationId xmlns:a16="http://schemas.microsoft.com/office/drawing/2014/main" id="{ED0BDA24-6FF4-44D7-8CF9-691BA380A383}"/>
              </a:ext>
            </a:extLst>
          </p:cNvPr>
          <p:cNvCxnSpPr>
            <a:cxnSpLocks/>
            <a:endCxn id="7" idx="6"/>
          </p:cNvCxnSpPr>
          <p:nvPr/>
        </p:nvCxnSpPr>
        <p:spPr>
          <a:xfrm rot="10800000" flipV="1">
            <a:off x="2243111" y="1731826"/>
            <a:ext cx="1507100" cy="90929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رابط كسهم مستقيم 12">
            <a:extLst>
              <a:ext uri="{FF2B5EF4-FFF2-40B4-BE49-F238E27FC236}">
                <a16:creationId xmlns:a16="http://schemas.microsoft.com/office/drawing/2014/main" id="{EAC4F637-DADE-41E3-957C-976CACB819B9}"/>
              </a:ext>
            </a:extLst>
          </p:cNvPr>
          <p:cNvCxnSpPr>
            <a:cxnSpLocks/>
            <a:endCxn id="6" idx="6"/>
          </p:cNvCxnSpPr>
          <p:nvPr/>
        </p:nvCxnSpPr>
        <p:spPr>
          <a:xfrm flipH="1">
            <a:off x="6438922" y="2091373"/>
            <a:ext cx="282160" cy="9092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مستطيل: مشطوف الحواف 15">
            <a:extLst>
              <a:ext uri="{FF2B5EF4-FFF2-40B4-BE49-F238E27FC236}">
                <a16:creationId xmlns:a16="http://schemas.microsoft.com/office/drawing/2014/main" id="{A19B382B-39DB-4D23-9CCC-1C827C60B8BB}"/>
              </a:ext>
            </a:extLst>
          </p:cNvPr>
          <p:cNvSpPr/>
          <p:nvPr/>
        </p:nvSpPr>
        <p:spPr>
          <a:xfrm>
            <a:off x="2392089" y="4170172"/>
            <a:ext cx="2100311" cy="719093"/>
          </a:xfrm>
          <a:prstGeom prst="beve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</a:t>
            </a: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نبرة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9F6CEBFF-7AFA-4716-A591-68AD0288939B}"/>
              </a:ext>
            </a:extLst>
          </p:cNvPr>
          <p:cNvCxnSpPr>
            <a:cxnSpLocks/>
          </p:cNvCxnSpPr>
          <p:nvPr/>
        </p:nvCxnSpPr>
        <p:spPr>
          <a:xfrm flipH="1">
            <a:off x="9345274" y="3429000"/>
            <a:ext cx="1181478" cy="738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4BE6E73C-12C9-4242-821B-EEB87F30BF5D}"/>
              </a:ext>
            </a:extLst>
          </p:cNvPr>
          <p:cNvCxnSpPr>
            <a:cxnSpLocks/>
            <a:stCxn id="6" idx="0"/>
          </p:cNvCxnSpPr>
          <p:nvPr/>
        </p:nvCxnSpPr>
        <p:spPr>
          <a:xfrm>
            <a:off x="7489077" y="3360210"/>
            <a:ext cx="1856197" cy="8076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رابط كسهم مستقيم 22">
            <a:extLst>
              <a:ext uri="{FF2B5EF4-FFF2-40B4-BE49-F238E27FC236}">
                <a16:creationId xmlns:a16="http://schemas.microsoft.com/office/drawing/2014/main" id="{9F012C5F-2C6B-4C65-B51D-D5EA5BCC2845}"/>
              </a:ext>
            </a:extLst>
          </p:cNvPr>
          <p:cNvCxnSpPr>
            <a:cxnSpLocks/>
            <a:endCxn id="16" idx="6"/>
          </p:cNvCxnSpPr>
          <p:nvPr/>
        </p:nvCxnSpPr>
        <p:spPr>
          <a:xfrm>
            <a:off x="2298677" y="3343767"/>
            <a:ext cx="1143568" cy="8264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مستطيل: مشطوف الحواف 26">
            <a:extLst>
              <a:ext uri="{FF2B5EF4-FFF2-40B4-BE49-F238E27FC236}">
                <a16:creationId xmlns:a16="http://schemas.microsoft.com/office/drawing/2014/main" id="{10A911BF-10A8-4FEE-914B-D8FA6FFE70F4}"/>
              </a:ext>
            </a:extLst>
          </p:cNvPr>
          <p:cNvSpPr/>
          <p:nvPr/>
        </p:nvSpPr>
        <p:spPr>
          <a:xfrm>
            <a:off x="6891454" y="5625741"/>
            <a:ext cx="5006896" cy="719093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قراءة _ براءة / مروءة _ نبوءة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D0F242FE-0FDA-4373-B003-2762CD930D37}"/>
              </a:ext>
            </a:extLst>
          </p:cNvPr>
          <p:cNvSpPr/>
          <p:nvPr/>
        </p:nvSpPr>
        <p:spPr>
          <a:xfrm>
            <a:off x="920782" y="5624633"/>
            <a:ext cx="4467984" cy="719093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بيئة _ رديئة _ مليئة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9" name="رابط كسهم مستقيم 28">
            <a:extLst>
              <a:ext uri="{FF2B5EF4-FFF2-40B4-BE49-F238E27FC236}">
                <a16:creationId xmlns:a16="http://schemas.microsoft.com/office/drawing/2014/main" id="{ECCF8A7A-3E0B-4BB0-A482-43ED5B7DF827}"/>
              </a:ext>
            </a:extLst>
          </p:cNvPr>
          <p:cNvCxnSpPr>
            <a:cxnSpLocks/>
          </p:cNvCxnSpPr>
          <p:nvPr/>
        </p:nvCxnSpPr>
        <p:spPr>
          <a:xfrm flipH="1">
            <a:off x="9043640" y="4886917"/>
            <a:ext cx="301634" cy="7377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id="{C2244317-C1C0-4E35-A088-F0274479DCA7}"/>
              </a:ext>
            </a:extLst>
          </p:cNvPr>
          <p:cNvCxnSpPr>
            <a:cxnSpLocks/>
          </p:cNvCxnSpPr>
          <p:nvPr/>
        </p:nvCxnSpPr>
        <p:spPr>
          <a:xfrm flipH="1">
            <a:off x="3002235" y="4923444"/>
            <a:ext cx="301634" cy="7377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332A1F07-8498-4761-ADC1-AA699742F2EF}"/>
              </a:ext>
            </a:extLst>
          </p:cNvPr>
          <p:cNvSpPr/>
          <p:nvPr/>
        </p:nvSpPr>
        <p:spPr>
          <a:xfrm>
            <a:off x="2865863" y="103443"/>
            <a:ext cx="7348654" cy="945817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حالات شاذّة للهمزة المتوسطة</a:t>
            </a:r>
            <a:endParaRPr lang="en-US" sz="36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0B4F1EE0-0B3B-40D9-9286-A7C0FB62E2F3}"/>
              </a:ext>
            </a:extLst>
          </p:cNvPr>
          <p:cNvSpPr/>
          <p:nvPr/>
        </p:nvSpPr>
        <p:spPr>
          <a:xfrm>
            <a:off x="3640752" y="1457454"/>
            <a:ext cx="5941741" cy="719093"/>
          </a:xfrm>
          <a:prstGeom prst="beve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إذا كانت الهمزة المتوسطة مفتوحة  وسبقت بـ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مستطيل: مشطوف الحواف 25">
            <a:extLst>
              <a:ext uri="{FF2B5EF4-FFF2-40B4-BE49-F238E27FC236}">
                <a16:creationId xmlns:a16="http://schemas.microsoft.com/office/drawing/2014/main" id="{6820D6A0-DE88-4D7D-AFF5-490CE0371CFA}"/>
              </a:ext>
            </a:extLst>
          </p:cNvPr>
          <p:cNvSpPr/>
          <p:nvPr/>
        </p:nvSpPr>
        <p:spPr>
          <a:xfrm>
            <a:off x="8110254" y="4177689"/>
            <a:ext cx="2569296" cy="719093"/>
          </a:xfrm>
          <a:prstGeom prst="beve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منفردة على السطر</a:t>
            </a:r>
            <a:endParaRPr lang="en-US" sz="28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B6477E0C-7543-4E9D-9239-5FFEC25EE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37D8D46-8400-461D-962A-58540A0C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27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6" grpId="0" animBg="1"/>
      <p:bldP spid="27" grpId="0" animBg="1"/>
      <p:bldP spid="28" grpId="0" animBg="1"/>
      <p:bldP spid="19" grpId="0" animBg="1"/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DCE9CB7-53A2-4CF8-861F-3BB5C9A52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3581" y="463058"/>
            <a:ext cx="4003288" cy="87508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ar-AE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قاعدة أقوى الحركات</a:t>
            </a:r>
            <a:endParaRPr lang="en-US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612C789-3601-4762-992A-027E30419530}"/>
              </a:ext>
            </a:extLst>
          </p:cNvPr>
          <p:cNvSpPr/>
          <p:nvPr/>
        </p:nvSpPr>
        <p:spPr>
          <a:xfrm>
            <a:off x="1460810" y="2237826"/>
            <a:ext cx="9612351" cy="2099998"/>
          </a:xfrm>
          <a:prstGeom prst="beve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400" b="1" cap="all" spc="200" dirty="0">
                <a:solidFill>
                  <a:srgbClr val="262626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لكتابة الهمزة المتوسطة ؛ نقارن بين حركة الهمزة وحركة الحرف الذي قبلها ونكتبها على حرف يناسب أقوى الحركتين</a:t>
            </a:r>
            <a:endParaRPr lang="en-US" sz="3400" b="1" cap="all" spc="200" dirty="0">
              <a:solidFill>
                <a:srgbClr val="262626"/>
              </a:solidFill>
              <a:latin typeface="Sakkal Majalla" panose="02000000000000000000" pitchFamily="2" charset="-78"/>
              <a:ea typeface="+mj-ea"/>
              <a:cs typeface="Sakkal Majalla" panose="02000000000000000000" pitchFamily="2" charset="-78"/>
            </a:endParaRPr>
          </a:p>
        </p:txBody>
      </p:sp>
      <p:pic>
        <p:nvPicPr>
          <p:cNvPr id="6" name="رسم 5" descr="السهم: انعطاف عمودي">
            <a:extLst>
              <a:ext uri="{FF2B5EF4-FFF2-40B4-BE49-F238E27FC236}">
                <a16:creationId xmlns:a16="http://schemas.microsoft.com/office/drawing/2014/main" id="{421F7800-9E79-4112-A3CD-CAE6BA523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2889" y="4655633"/>
            <a:ext cx="1968191" cy="1968191"/>
          </a:xfrm>
          <a:prstGeom prst="rect">
            <a:avLst/>
          </a:prstGeom>
        </p:spPr>
      </p:pic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7D7F6499-DC54-4D59-B66F-9CCCE5141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3DA2BD9-C9C6-4B94-B8A8-026BE482D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136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رسم 77">
            <a:extLst>
              <a:ext uri="{FF2B5EF4-FFF2-40B4-BE49-F238E27FC236}">
                <a16:creationId xmlns:a16="http://schemas.microsoft.com/office/drawing/2014/main" id="{3BC78B8B-15BA-49EC-916D-39F7F7E44DB0}"/>
              </a:ext>
            </a:extLst>
          </p:cNvPr>
          <p:cNvGrpSpPr/>
          <p:nvPr/>
        </p:nvGrpSpPr>
        <p:grpSpPr>
          <a:xfrm>
            <a:off x="99152" y="429658"/>
            <a:ext cx="9088915" cy="6169446"/>
            <a:chOff x="1394070" y="3123189"/>
            <a:chExt cx="2177764" cy="1355504"/>
          </a:xfrm>
        </p:grpSpPr>
        <p:sp>
          <p:nvSpPr>
            <p:cNvPr id="202" name="شكل حر: شكل 201">
              <a:extLst>
                <a:ext uri="{FF2B5EF4-FFF2-40B4-BE49-F238E27FC236}">
                  <a16:creationId xmlns:a16="http://schemas.microsoft.com/office/drawing/2014/main" id="{820424B6-11DA-4C69-9B99-5BEDEC583CD8}"/>
                </a:ext>
              </a:extLst>
            </p:cNvPr>
            <p:cNvSpPr/>
            <p:nvPr/>
          </p:nvSpPr>
          <p:spPr>
            <a:xfrm>
              <a:off x="2978408" y="3959445"/>
              <a:ext cx="593426" cy="519248"/>
            </a:xfrm>
            <a:custGeom>
              <a:avLst/>
              <a:gdLst>
                <a:gd name="connsiteX0" fmla="*/ 0 w 593426"/>
                <a:gd name="connsiteY0" fmla="*/ 519249 h 519248"/>
                <a:gd name="connsiteX1" fmla="*/ 593427 w 593426"/>
                <a:gd name="connsiteY1" fmla="*/ 0 h 519248"/>
                <a:gd name="connsiteX2" fmla="*/ 0 w 593426"/>
                <a:gd name="connsiteY2" fmla="*/ 222535 h 51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3426" h="519248">
                  <a:moveTo>
                    <a:pt x="0" y="519249"/>
                  </a:moveTo>
                  <a:lnTo>
                    <a:pt x="593427" y="0"/>
                  </a:lnTo>
                  <a:lnTo>
                    <a:pt x="0" y="222535"/>
                  </a:lnTo>
                  <a:close/>
                </a:path>
              </a:pathLst>
            </a:custGeom>
            <a:solidFill>
              <a:srgbClr val="FDC117"/>
            </a:solidFill>
            <a:ln w="69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03" name="شكل حر: شكل 202">
              <a:extLst>
                <a:ext uri="{FF2B5EF4-FFF2-40B4-BE49-F238E27FC236}">
                  <a16:creationId xmlns:a16="http://schemas.microsoft.com/office/drawing/2014/main" id="{ECFDF3FB-F93A-4950-960C-B546B9600B6E}"/>
                </a:ext>
              </a:extLst>
            </p:cNvPr>
            <p:cNvSpPr/>
            <p:nvPr/>
          </p:nvSpPr>
          <p:spPr>
            <a:xfrm>
              <a:off x="2978408" y="3829982"/>
              <a:ext cx="593426" cy="296713"/>
            </a:xfrm>
            <a:custGeom>
              <a:avLst/>
              <a:gdLst>
                <a:gd name="connsiteX0" fmla="*/ 0 w 593426"/>
                <a:gd name="connsiteY0" fmla="*/ 296714 h 296713"/>
                <a:gd name="connsiteX1" fmla="*/ 593427 w 593426"/>
                <a:gd name="connsiteY1" fmla="*/ 129462 h 296713"/>
                <a:gd name="connsiteX2" fmla="*/ 0 w 593426"/>
                <a:gd name="connsiteY2" fmla="*/ 0 h 29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3426" h="296713">
                  <a:moveTo>
                    <a:pt x="0" y="296714"/>
                  </a:moveTo>
                  <a:lnTo>
                    <a:pt x="593427" y="1294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136"/>
            </a:solidFill>
            <a:ln w="69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04" name="شكل حر: شكل 203">
              <a:extLst>
                <a:ext uri="{FF2B5EF4-FFF2-40B4-BE49-F238E27FC236}">
                  <a16:creationId xmlns:a16="http://schemas.microsoft.com/office/drawing/2014/main" id="{67D0FC12-5002-496A-A310-DBAA4E47DC49}"/>
                </a:ext>
              </a:extLst>
            </p:cNvPr>
            <p:cNvSpPr/>
            <p:nvPr/>
          </p:nvSpPr>
          <p:spPr>
            <a:xfrm>
              <a:off x="2978408" y="3477285"/>
              <a:ext cx="593426" cy="482159"/>
            </a:xfrm>
            <a:custGeom>
              <a:avLst/>
              <a:gdLst>
                <a:gd name="connsiteX0" fmla="*/ 0 w 593426"/>
                <a:gd name="connsiteY0" fmla="*/ 296713 h 482159"/>
                <a:gd name="connsiteX1" fmla="*/ 593427 w 593426"/>
                <a:gd name="connsiteY1" fmla="*/ 482159 h 482159"/>
                <a:gd name="connsiteX2" fmla="*/ 0 w 593426"/>
                <a:gd name="connsiteY2" fmla="*/ 0 h 48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3426" h="482159">
                  <a:moveTo>
                    <a:pt x="0" y="296713"/>
                  </a:moveTo>
                  <a:lnTo>
                    <a:pt x="593427" y="4821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 w="69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05" name="شكل حر: شكل 204">
              <a:extLst>
                <a:ext uri="{FF2B5EF4-FFF2-40B4-BE49-F238E27FC236}">
                  <a16:creationId xmlns:a16="http://schemas.microsoft.com/office/drawing/2014/main" id="{DC5D8657-A379-423E-9D38-A1CD6231167E}"/>
                </a:ext>
              </a:extLst>
            </p:cNvPr>
            <p:cNvSpPr/>
            <p:nvPr/>
          </p:nvSpPr>
          <p:spPr>
            <a:xfrm>
              <a:off x="2978408" y="3125288"/>
              <a:ext cx="593426" cy="834156"/>
            </a:xfrm>
            <a:custGeom>
              <a:avLst/>
              <a:gdLst>
                <a:gd name="connsiteX0" fmla="*/ 593427 w 593426"/>
                <a:gd name="connsiteY0" fmla="*/ 834157 h 834156"/>
                <a:gd name="connsiteX1" fmla="*/ 0 w 593426"/>
                <a:gd name="connsiteY1" fmla="*/ 296713 h 834156"/>
                <a:gd name="connsiteX2" fmla="*/ 0 w 593426"/>
                <a:gd name="connsiteY2" fmla="*/ 0 h 83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3426" h="834156">
                  <a:moveTo>
                    <a:pt x="593427" y="834157"/>
                  </a:moveTo>
                  <a:lnTo>
                    <a:pt x="0" y="296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69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06" name="شكل حر: شكل 205">
              <a:extLst>
                <a:ext uri="{FF2B5EF4-FFF2-40B4-BE49-F238E27FC236}">
                  <a16:creationId xmlns:a16="http://schemas.microsoft.com/office/drawing/2014/main" id="{FCDE295D-6B46-4142-8720-D77587027539}"/>
                </a:ext>
              </a:extLst>
            </p:cNvPr>
            <p:cNvSpPr/>
            <p:nvPr/>
          </p:nvSpPr>
          <p:spPr>
            <a:xfrm>
              <a:off x="1394070" y="3123189"/>
              <a:ext cx="1584337" cy="298812"/>
            </a:xfrm>
            <a:custGeom>
              <a:avLst/>
              <a:gdLst>
                <a:gd name="connsiteX0" fmla="*/ 1153264 w 1584337"/>
                <a:gd name="connsiteY0" fmla="*/ 2100 h 298812"/>
                <a:gd name="connsiteX1" fmla="*/ 1153264 w 1584337"/>
                <a:gd name="connsiteY1" fmla="*/ 0 h 298812"/>
                <a:gd name="connsiteX2" fmla="*/ 261024 w 1584337"/>
                <a:gd name="connsiteY2" fmla="*/ 0 h 298812"/>
                <a:gd name="connsiteX3" fmla="*/ 258924 w 1584337"/>
                <a:gd name="connsiteY3" fmla="*/ 0 h 298812"/>
                <a:gd name="connsiteX4" fmla="*/ 203641 w 1584337"/>
                <a:gd name="connsiteY4" fmla="*/ 0 h 298812"/>
                <a:gd name="connsiteX5" fmla="*/ 143458 w 1584337"/>
                <a:gd name="connsiteY5" fmla="*/ 0 h 298812"/>
                <a:gd name="connsiteX6" fmla="*/ 0 w 1584337"/>
                <a:gd name="connsiteY6" fmla="*/ 32890 h 298812"/>
                <a:gd name="connsiteX7" fmla="*/ 0 w 1584337"/>
                <a:gd name="connsiteY7" fmla="*/ 123864 h 298812"/>
                <a:gd name="connsiteX8" fmla="*/ 0 w 1584337"/>
                <a:gd name="connsiteY8" fmla="*/ 149057 h 298812"/>
                <a:gd name="connsiteX9" fmla="*/ 0 w 1584337"/>
                <a:gd name="connsiteY9" fmla="*/ 149757 h 298812"/>
                <a:gd name="connsiteX10" fmla="*/ 0 w 1584337"/>
                <a:gd name="connsiteY10" fmla="*/ 180547 h 298812"/>
                <a:gd name="connsiteX11" fmla="*/ 0 w 1584337"/>
                <a:gd name="connsiteY11" fmla="*/ 265922 h 298812"/>
                <a:gd name="connsiteX12" fmla="*/ 143458 w 1584337"/>
                <a:gd name="connsiteY12" fmla="*/ 298113 h 298812"/>
                <a:gd name="connsiteX13" fmla="*/ 193843 w 1584337"/>
                <a:gd name="connsiteY13" fmla="*/ 298113 h 298812"/>
                <a:gd name="connsiteX14" fmla="*/ 258924 w 1584337"/>
                <a:gd name="connsiteY14" fmla="*/ 298113 h 298812"/>
                <a:gd name="connsiteX15" fmla="*/ 261024 w 1584337"/>
                <a:gd name="connsiteY15" fmla="*/ 298113 h 298812"/>
                <a:gd name="connsiteX16" fmla="*/ 268022 w 1584337"/>
                <a:gd name="connsiteY16" fmla="*/ 298113 h 298812"/>
                <a:gd name="connsiteX17" fmla="*/ 268022 w 1584337"/>
                <a:gd name="connsiteY17" fmla="*/ 298813 h 298812"/>
                <a:gd name="connsiteX18" fmla="*/ 1584338 w 1584337"/>
                <a:gd name="connsiteY18" fmla="*/ 298813 h 298812"/>
                <a:gd name="connsiteX19" fmla="*/ 1584338 w 1584337"/>
                <a:gd name="connsiteY19" fmla="*/ 2100 h 29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84337" h="298812">
                  <a:moveTo>
                    <a:pt x="1153264" y="2100"/>
                  </a:moveTo>
                  <a:lnTo>
                    <a:pt x="1153264" y="0"/>
                  </a:lnTo>
                  <a:lnTo>
                    <a:pt x="261024" y="0"/>
                  </a:lnTo>
                  <a:lnTo>
                    <a:pt x="258924" y="0"/>
                  </a:lnTo>
                  <a:lnTo>
                    <a:pt x="203641" y="0"/>
                  </a:lnTo>
                  <a:lnTo>
                    <a:pt x="143458" y="0"/>
                  </a:lnTo>
                  <a:lnTo>
                    <a:pt x="0" y="32890"/>
                  </a:lnTo>
                  <a:lnTo>
                    <a:pt x="0" y="123864"/>
                  </a:lnTo>
                  <a:lnTo>
                    <a:pt x="0" y="149057"/>
                  </a:lnTo>
                  <a:lnTo>
                    <a:pt x="0" y="149757"/>
                  </a:lnTo>
                  <a:lnTo>
                    <a:pt x="0" y="180547"/>
                  </a:lnTo>
                  <a:lnTo>
                    <a:pt x="0" y="265922"/>
                  </a:lnTo>
                  <a:lnTo>
                    <a:pt x="143458" y="298113"/>
                  </a:lnTo>
                  <a:lnTo>
                    <a:pt x="193843" y="298113"/>
                  </a:lnTo>
                  <a:lnTo>
                    <a:pt x="258924" y="298113"/>
                  </a:lnTo>
                  <a:lnTo>
                    <a:pt x="261024" y="298113"/>
                  </a:lnTo>
                  <a:lnTo>
                    <a:pt x="268022" y="298113"/>
                  </a:lnTo>
                  <a:lnTo>
                    <a:pt x="268022" y="298813"/>
                  </a:lnTo>
                  <a:lnTo>
                    <a:pt x="1584338" y="298813"/>
                  </a:lnTo>
                  <a:lnTo>
                    <a:pt x="1584338" y="2100"/>
                  </a:lnTo>
                  <a:close/>
                </a:path>
              </a:pathLst>
            </a:custGeom>
            <a:solidFill>
              <a:srgbClr val="33CCFF"/>
            </a:solidFill>
            <a:ln w="69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ar-SY" sz="60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1 -الكسرة</a:t>
              </a:r>
              <a:endParaRPr lang="en-US" sz="2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07" name="شكل حر: شكل 206">
              <a:extLst>
                <a:ext uri="{FF2B5EF4-FFF2-40B4-BE49-F238E27FC236}">
                  <a16:creationId xmlns:a16="http://schemas.microsoft.com/office/drawing/2014/main" id="{E4862A1F-112A-4F22-AD92-72103C08B191}"/>
                </a:ext>
              </a:extLst>
            </p:cNvPr>
            <p:cNvSpPr/>
            <p:nvPr/>
          </p:nvSpPr>
          <p:spPr>
            <a:xfrm>
              <a:off x="1394070" y="3475886"/>
              <a:ext cx="1584337" cy="298112"/>
            </a:xfrm>
            <a:custGeom>
              <a:avLst/>
              <a:gdLst>
                <a:gd name="connsiteX0" fmla="*/ 1157463 w 1584337"/>
                <a:gd name="connsiteY0" fmla="*/ 1399 h 298112"/>
                <a:gd name="connsiteX1" fmla="*/ 1157463 w 1584337"/>
                <a:gd name="connsiteY1" fmla="*/ 0 h 298112"/>
                <a:gd name="connsiteX2" fmla="*/ 262423 w 1584337"/>
                <a:gd name="connsiteY2" fmla="*/ 0 h 298112"/>
                <a:gd name="connsiteX3" fmla="*/ 262423 w 1584337"/>
                <a:gd name="connsiteY3" fmla="*/ 0 h 298112"/>
                <a:gd name="connsiteX4" fmla="*/ 258924 w 1584337"/>
                <a:gd name="connsiteY4" fmla="*/ 0 h 298112"/>
                <a:gd name="connsiteX5" fmla="*/ 238630 w 1584337"/>
                <a:gd name="connsiteY5" fmla="*/ 0 h 298112"/>
                <a:gd name="connsiteX6" fmla="*/ 143458 w 1584337"/>
                <a:gd name="connsiteY6" fmla="*/ 0 h 298112"/>
                <a:gd name="connsiteX7" fmla="*/ 0 w 1584337"/>
                <a:gd name="connsiteY7" fmla="*/ 32190 h 298112"/>
                <a:gd name="connsiteX8" fmla="*/ 0 w 1584337"/>
                <a:gd name="connsiteY8" fmla="*/ 123164 h 298112"/>
                <a:gd name="connsiteX9" fmla="*/ 0 w 1584337"/>
                <a:gd name="connsiteY9" fmla="*/ 149056 h 298112"/>
                <a:gd name="connsiteX10" fmla="*/ 0 w 1584337"/>
                <a:gd name="connsiteY10" fmla="*/ 149056 h 298112"/>
                <a:gd name="connsiteX11" fmla="*/ 0 w 1584337"/>
                <a:gd name="connsiteY11" fmla="*/ 180547 h 298112"/>
                <a:gd name="connsiteX12" fmla="*/ 0 w 1584337"/>
                <a:gd name="connsiteY12" fmla="*/ 265922 h 298112"/>
                <a:gd name="connsiteX13" fmla="*/ 143458 w 1584337"/>
                <a:gd name="connsiteY13" fmla="*/ 298113 h 298112"/>
                <a:gd name="connsiteX14" fmla="*/ 238630 w 1584337"/>
                <a:gd name="connsiteY14" fmla="*/ 298113 h 298112"/>
                <a:gd name="connsiteX15" fmla="*/ 258924 w 1584337"/>
                <a:gd name="connsiteY15" fmla="*/ 298113 h 298112"/>
                <a:gd name="connsiteX16" fmla="*/ 261724 w 1584337"/>
                <a:gd name="connsiteY16" fmla="*/ 298113 h 298112"/>
                <a:gd name="connsiteX17" fmla="*/ 262423 w 1584337"/>
                <a:gd name="connsiteY17" fmla="*/ 298113 h 298112"/>
                <a:gd name="connsiteX18" fmla="*/ 268022 w 1584337"/>
                <a:gd name="connsiteY18" fmla="*/ 298113 h 298112"/>
                <a:gd name="connsiteX19" fmla="*/ 1584338 w 1584337"/>
                <a:gd name="connsiteY19" fmla="*/ 298113 h 298112"/>
                <a:gd name="connsiteX20" fmla="*/ 1584338 w 1584337"/>
                <a:gd name="connsiteY20" fmla="*/ 1399 h 29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84337" h="298112">
                  <a:moveTo>
                    <a:pt x="1157463" y="1399"/>
                  </a:moveTo>
                  <a:lnTo>
                    <a:pt x="1157463" y="0"/>
                  </a:lnTo>
                  <a:lnTo>
                    <a:pt x="262423" y="0"/>
                  </a:lnTo>
                  <a:lnTo>
                    <a:pt x="262423" y="0"/>
                  </a:lnTo>
                  <a:lnTo>
                    <a:pt x="258924" y="0"/>
                  </a:lnTo>
                  <a:lnTo>
                    <a:pt x="238630" y="0"/>
                  </a:lnTo>
                  <a:lnTo>
                    <a:pt x="143458" y="0"/>
                  </a:lnTo>
                  <a:lnTo>
                    <a:pt x="0" y="32190"/>
                  </a:lnTo>
                  <a:lnTo>
                    <a:pt x="0" y="123164"/>
                  </a:lnTo>
                  <a:lnTo>
                    <a:pt x="0" y="149056"/>
                  </a:lnTo>
                  <a:lnTo>
                    <a:pt x="0" y="149056"/>
                  </a:lnTo>
                  <a:lnTo>
                    <a:pt x="0" y="180547"/>
                  </a:lnTo>
                  <a:lnTo>
                    <a:pt x="0" y="265922"/>
                  </a:lnTo>
                  <a:lnTo>
                    <a:pt x="143458" y="298113"/>
                  </a:lnTo>
                  <a:lnTo>
                    <a:pt x="238630" y="298113"/>
                  </a:lnTo>
                  <a:lnTo>
                    <a:pt x="258924" y="298113"/>
                  </a:lnTo>
                  <a:lnTo>
                    <a:pt x="261724" y="298113"/>
                  </a:lnTo>
                  <a:lnTo>
                    <a:pt x="262423" y="298113"/>
                  </a:lnTo>
                  <a:lnTo>
                    <a:pt x="268022" y="298113"/>
                  </a:lnTo>
                  <a:lnTo>
                    <a:pt x="1584338" y="298113"/>
                  </a:lnTo>
                  <a:lnTo>
                    <a:pt x="1584338" y="1399"/>
                  </a:lnTo>
                  <a:close/>
                </a:path>
              </a:pathLst>
            </a:custGeom>
            <a:solidFill>
              <a:srgbClr val="92D050"/>
            </a:solidFill>
            <a:ln w="69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ar-SY" sz="60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2 -الضمة</a:t>
              </a:r>
              <a:endParaRPr lang="en-US" sz="6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endParaRPr lang="en-US" sz="2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08" name="شكل حر: شكل 207">
              <a:extLst>
                <a:ext uri="{FF2B5EF4-FFF2-40B4-BE49-F238E27FC236}">
                  <a16:creationId xmlns:a16="http://schemas.microsoft.com/office/drawing/2014/main" id="{52E2EF3A-3A65-42CE-8710-6A7B802886AA}"/>
                </a:ext>
              </a:extLst>
            </p:cNvPr>
            <p:cNvSpPr/>
            <p:nvPr/>
          </p:nvSpPr>
          <p:spPr>
            <a:xfrm>
              <a:off x="1394070" y="3829283"/>
              <a:ext cx="1584337" cy="298112"/>
            </a:xfrm>
            <a:custGeom>
              <a:avLst/>
              <a:gdLst>
                <a:gd name="connsiteX0" fmla="*/ 1156063 w 1584337"/>
                <a:gd name="connsiteY0" fmla="*/ 700 h 298112"/>
                <a:gd name="connsiteX1" fmla="*/ 289016 w 1584337"/>
                <a:gd name="connsiteY1" fmla="*/ 700 h 298112"/>
                <a:gd name="connsiteX2" fmla="*/ 289016 w 1584337"/>
                <a:gd name="connsiteY2" fmla="*/ 0 h 298112"/>
                <a:gd name="connsiteX3" fmla="*/ 258924 w 1584337"/>
                <a:gd name="connsiteY3" fmla="*/ 0 h 298112"/>
                <a:gd name="connsiteX4" fmla="*/ 238630 w 1584337"/>
                <a:gd name="connsiteY4" fmla="*/ 0 h 298112"/>
                <a:gd name="connsiteX5" fmla="*/ 143458 w 1584337"/>
                <a:gd name="connsiteY5" fmla="*/ 0 h 298112"/>
                <a:gd name="connsiteX6" fmla="*/ 0 w 1584337"/>
                <a:gd name="connsiteY6" fmla="*/ 32190 h 298112"/>
                <a:gd name="connsiteX7" fmla="*/ 0 w 1584337"/>
                <a:gd name="connsiteY7" fmla="*/ 123164 h 298112"/>
                <a:gd name="connsiteX8" fmla="*/ 0 w 1584337"/>
                <a:gd name="connsiteY8" fmla="*/ 149056 h 298112"/>
                <a:gd name="connsiteX9" fmla="*/ 0 w 1584337"/>
                <a:gd name="connsiteY9" fmla="*/ 149056 h 298112"/>
                <a:gd name="connsiteX10" fmla="*/ 0 w 1584337"/>
                <a:gd name="connsiteY10" fmla="*/ 180547 h 298112"/>
                <a:gd name="connsiteX11" fmla="*/ 0 w 1584337"/>
                <a:gd name="connsiteY11" fmla="*/ 265922 h 298112"/>
                <a:gd name="connsiteX12" fmla="*/ 143458 w 1584337"/>
                <a:gd name="connsiteY12" fmla="*/ 298113 h 298112"/>
                <a:gd name="connsiteX13" fmla="*/ 238630 w 1584337"/>
                <a:gd name="connsiteY13" fmla="*/ 298113 h 298112"/>
                <a:gd name="connsiteX14" fmla="*/ 258924 w 1584337"/>
                <a:gd name="connsiteY14" fmla="*/ 298113 h 298112"/>
                <a:gd name="connsiteX15" fmla="*/ 289016 w 1584337"/>
                <a:gd name="connsiteY15" fmla="*/ 298113 h 298112"/>
                <a:gd name="connsiteX16" fmla="*/ 289016 w 1584337"/>
                <a:gd name="connsiteY16" fmla="*/ 297413 h 298112"/>
                <a:gd name="connsiteX17" fmla="*/ 1156063 w 1584337"/>
                <a:gd name="connsiteY17" fmla="*/ 297413 h 298112"/>
                <a:gd name="connsiteX18" fmla="*/ 1156063 w 1584337"/>
                <a:gd name="connsiteY18" fmla="*/ 297413 h 298112"/>
                <a:gd name="connsiteX19" fmla="*/ 1584338 w 1584337"/>
                <a:gd name="connsiteY19" fmla="*/ 297413 h 298112"/>
                <a:gd name="connsiteX20" fmla="*/ 1584338 w 1584337"/>
                <a:gd name="connsiteY20" fmla="*/ 700 h 29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84337" h="298112">
                  <a:moveTo>
                    <a:pt x="1156063" y="700"/>
                  </a:moveTo>
                  <a:lnTo>
                    <a:pt x="289016" y="700"/>
                  </a:lnTo>
                  <a:lnTo>
                    <a:pt x="289016" y="0"/>
                  </a:lnTo>
                  <a:lnTo>
                    <a:pt x="258924" y="0"/>
                  </a:lnTo>
                  <a:lnTo>
                    <a:pt x="238630" y="0"/>
                  </a:lnTo>
                  <a:lnTo>
                    <a:pt x="143458" y="0"/>
                  </a:lnTo>
                  <a:lnTo>
                    <a:pt x="0" y="32190"/>
                  </a:lnTo>
                  <a:lnTo>
                    <a:pt x="0" y="123164"/>
                  </a:lnTo>
                  <a:lnTo>
                    <a:pt x="0" y="149056"/>
                  </a:lnTo>
                  <a:lnTo>
                    <a:pt x="0" y="149056"/>
                  </a:lnTo>
                  <a:lnTo>
                    <a:pt x="0" y="180547"/>
                  </a:lnTo>
                  <a:lnTo>
                    <a:pt x="0" y="265922"/>
                  </a:lnTo>
                  <a:lnTo>
                    <a:pt x="143458" y="298113"/>
                  </a:lnTo>
                  <a:lnTo>
                    <a:pt x="238630" y="298113"/>
                  </a:lnTo>
                  <a:lnTo>
                    <a:pt x="258924" y="298113"/>
                  </a:lnTo>
                  <a:lnTo>
                    <a:pt x="289016" y="298113"/>
                  </a:lnTo>
                  <a:lnTo>
                    <a:pt x="289016" y="297413"/>
                  </a:lnTo>
                  <a:lnTo>
                    <a:pt x="1156063" y="297413"/>
                  </a:lnTo>
                  <a:lnTo>
                    <a:pt x="1156063" y="297413"/>
                  </a:lnTo>
                  <a:lnTo>
                    <a:pt x="1584338" y="297413"/>
                  </a:lnTo>
                  <a:lnTo>
                    <a:pt x="1584338" y="700"/>
                  </a:lnTo>
                  <a:close/>
                </a:path>
              </a:pathLst>
            </a:custGeom>
            <a:solidFill>
              <a:srgbClr val="BE1E2D"/>
            </a:solidFill>
            <a:ln w="69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ar-SY" sz="60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3 -الفتحة</a:t>
              </a:r>
              <a:endParaRPr lang="en-US" sz="6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endParaRPr lang="en-US" sz="2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09" name="شكل حر: شكل 208">
              <a:extLst>
                <a:ext uri="{FF2B5EF4-FFF2-40B4-BE49-F238E27FC236}">
                  <a16:creationId xmlns:a16="http://schemas.microsoft.com/office/drawing/2014/main" id="{AC87E546-2744-442E-8838-F9BFAADBF1A8}"/>
                </a:ext>
              </a:extLst>
            </p:cNvPr>
            <p:cNvSpPr/>
            <p:nvPr/>
          </p:nvSpPr>
          <p:spPr>
            <a:xfrm>
              <a:off x="1394070" y="4180580"/>
              <a:ext cx="1584337" cy="298112"/>
            </a:xfrm>
            <a:custGeom>
              <a:avLst/>
              <a:gdLst>
                <a:gd name="connsiteX0" fmla="*/ 1196651 w 1584337"/>
                <a:gd name="connsiteY0" fmla="*/ 1399 h 298112"/>
                <a:gd name="connsiteX1" fmla="*/ 1196651 w 1584337"/>
                <a:gd name="connsiteY1" fmla="*/ 0 h 298112"/>
                <a:gd name="connsiteX2" fmla="*/ 323306 w 1584337"/>
                <a:gd name="connsiteY2" fmla="*/ 0 h 298112"/>
                <a:gd name="connsiteX3" fmla="*/ 305111 w 1584337"/>
                <a:gd name="connsiteY3" fmla="*/ 0 h 298112"/>
                <a:gd name="connsiteX4" fmla="*/ 235131 w 1584337"/>
                <a:gd name="connsiteY4" fmla="*/ 0 h 298112"/>
                <a:gd name="connsiteX5" fmla="*/ 235131 w 1584337"/>
                <a:gd name="connsiteY5" fmla="*/ 0 h 298112"/>
                <a:gd name="connsiteX6" fmla="*/ 143458 w 1584337"/>
                <a:gd name="connsiteY6" fmla="*/ 0 h 298112"/>
                <a:gd name="connsiteX7" fmla="*/ 0 w 1584337"/>
                <a:gd name="connsiteY7" fmla="*/ 32190 h 298112"/>
                <a:gd name="connsiteX8" fmla="*/ 0 w 1584337"/>
                <a:gd name="connsiteY8" fmla="*/ 123164 h 298112"/>
                <a:gd name="connsiteX9" fmla="*/ 0 w 1584337"/>
                <a:gd name="connsiteY9" fmla="*/ 149056 h 298112"/>
                <a:gd name="connsiteX10" fmla="*/ 0 w 1584337"/>
                <a:gd name="connsiteY10" fmla="*/ 149056 h 298112"/>
                <a:gd name="connsiteX11" fmla="*/ 0 w 1584337"/>
                <a:gd name="connsiteY11" fmla="*/ 180547 h 298112"/>
                <a:gd name="connsiteX12" fmla="*/ 0 w 1584337"/>
                <a:gd name="connsiteY12" fmla="*/ 265922 h 298112"/>
                <a:gd name="connsiteX13" fmla="*/ 143458 w 1584337"/>
                <a:gd name="connsiteY13" fmla="*/ 298113 h 298112"/>
                <a:gd name="connsiteX14" fmla="*/ 238630 w 1584337"/>
                <a:gd name="connsiteY14" fmla="*/ 298113 h 298112"/>
                <a:gd name="connsiteX15" fmla="*/ 258924 w 1584337"/>
                <a:gd name="connsiteY15" fmla="*/ 298113 h 298112"/>
                <a:gd name="connsiteX16" fmla="*/ 268022 w 1584337"/>
                <a:gd name="connsiteY16" fmla="*/ 298113 h 298112"/>
                <a:gd name="connsiteX17" fmla="*/ 268022 w 1584337"/>
                <a:gd name="connsiteY17" fmla="*/ 298113 h 298112"/>
                <a:gd name="connsiteX18" fmla="*/ 1584338 w 1584337"/>
                <a:gd name="connsiteY18" fmla="*/ 298113 h 298112"/>
                <a:gd name="connsiteX19" fmla="*/ 1584338 w 1584337"/>
                <a:gd name="connsiteY19" fmla="*/ 1399 h 29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84337" h="298112">
                  <a:moveTo>
                    <a:pt x="1196651" y="1399"/>
                  </a:moveTo>
                  <a:lnTo>
                    <a:pt x="1196651" y="0"/>
                  </a:lnTo>
                  <a:lnTo>
                    <a:pt x="323306" y="0"/>
                  </a:lnTo>
                  <a:lnTo>
                    <a:pt x="305111" y="0"/>
                  </a:lnTo>
                  <a:lnTo>
                    <a:pt x="235131" y="0"/>
                  </a:lnTo>
                  <a:lnTo>
                    <a:pt x="235131" y="0"/>
                  </a:lnTo>
                  <a:lnTo>
                    <a:pt x="143458" y="0"/>
                  </a:lnTo>
                  <a:lnTo>
                    <a:pt x="0" y="32190"/>
                  </a:lnTo>
                  <a:lnTo>
                    <a:pt x="0" y="123164"/>
                  </a:lnTo>
                  <a:lnTo>
                    <a:pt x="0" y="149056"/>
                  </a:lnTo>
                  <a:lnTo>
                    <a:pt x="0" y="149056"/>
                  </a:lnTo>
                  <a:lnTo>
                    <a:pt x="0" y="180547"/>
                  </a:lnTo>
                  <a:lnTo>
                    <a:pt x="0" y="265922"/>
                  </a:lnTo>
                  <a:lnTo>
                    <a:pt x="143458" y="298113"/>
                  </a:lnTo>
                  <a:lnTo>
                    <a:pt x="238630" y="298113"/>
                  </a:lnTo>
                  <a:lnTo>
                    <a:pt x="258924" y="298113"/>
                  </a:lnTo>
                  <a:lnTo>
                    <a:pt x="268022" y="298113"/>
                  </a:lnTo>
                  <a:lnTo>
                    <a:pt x="268022" y="298113"/>
                  </a:lnTo>
                  <a:lnTo>
                    <a:pt x="1584338" y="298113"/>
                  </a:lnTo>
                  <a:lnTo>
                    <a:pt x="1584338" y="1399"/>
                  </a:lnTo>
                  <a:close/>
                </a:path>
              </a:pathLst>
            </a:custGeom>
            <a:solidFill>
              <a:srgbClr val="F7941E"/>
            </a:solidFill>
            <a:ln w="69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ar-AE" sz="60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4</a:t>
              </a:r>
              <a:r>
                <a:rPr lang="ar-SY" sz="60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-السكون</a:t>
              </a:r>
              <a:endParaRPr lang="en-US" sz="6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endParaRPr lang="en-US" sz="2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276" name="مستطيل: مشطوف الحواف 275">
            <a:extLst>
              <a:ext uri="{FF2B5EF4-FFF2-40B4-BE49-F238E27FC236}">
                <a16:creationId xmlns:a16="http://schemas.microsoft.com/office/drawing/2014/main" id="{074BA2DF-8A72-4D4F-ACA5-EF8A15464F7B}"/>
              </a:ext>
            </a:extLst>
          </p:cNvPr>
          <p:cNvSpPr/>
          <p:nvPr/>
        </p:nvSpPr>
        <p:spPr>
          <a:xfrm>
            <a:off x="9188067" y="3643372"/>
            <a:ext cx="2741424" cy="120643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أقوى الحركات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4A67472A-F590-463A-8283-22B90FA54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6FBC1A3-3F76-43AF-B47E-A968965F4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25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31D3CDBE-1D50-4C78-9F9E-20733AFE401E}"/>
              </a:ext>
            </a:extLst>
          </p:cNvPr>
          <p:cNvSpPr/>
          <p:nvPr/>
        </p:nvSpPr>
        <p:spPr>
          <a:xfrm>
            <a:off x="4989353" y="144965"/>
            <a:ext cx="2213294" cy="1148576"/>
          </a:xfrm>
          <a:prstGeom prst="bevel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المدة [ آ ]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E7DE93A8-0701-4228-A1BC-C1E77430EE1D}"/>
              </a:ext>
            </a:extLst>
          </p:cNvPr>
          <p:cNvSpPr/>
          <p:nvPr/>
        </p:nvSpPr>
        <p:spPr>
          <a:xfrm>
            <a:off x="8852434" y="565922"/>
            <a:ext cx="2213294" cy="114857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الحالة الأولى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B88F1BB0-7978-4F4F-8F0E-D7B3C6F3B00E}"/>
              </a:ext>
            </a:extLst>
          </p:cNvPr>
          <p:cNvSpPr/>
          <p:nvPr/>
        </p:nvSpPr>
        <p:spPr>
          <a:xfrm>
            <a:off x="921834" y="638406"/>
            <a:ext cx="2339675" cy="114857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الحالة الثانية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1AB7C126-12E5-4B99-8975-3FC3252B7A8F}"/>
              </a:ext>
            </a:extLst>
          </p:cNvPr>
          <p:cNvSpPr/>
          <p:nvPr/>
        </p:nvSpPr>
        <p:spPr>
          <a:xfrm>
            <a:off x="6884840" y="2700917"/>
            <a:ext cx="4921626" cy="1388327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اجتماع همزة مفتوحة وألف ساكنة ( أَ + اْ )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3D0E8BB2-8FC6-4E5C-9DF5-56CCAE8382B7}"/>
              </a:ext>
            </a:extLst>
          </p:cNvPr>
          <p:cNvSpPr/>
          <p:nvPr/>
        </p:nvSpPr>
        <p:spPr>
          <a:xfrm>
            <a:off x="296326" y="2700916"/>
            <a:ext cx="4921626" cy="1388327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اجتماع همزة مفتوحة وهمزة ساكنة ( أَ + أْ )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C5114BF1-2466-442E-9FD9-7D581F3B5EDD}"/>
              </a:ext>
            </a:extLst>
          </p:cNvPr>
          <p:cNvSpPr/>
          <p:nvPr/>
        </p:nvSpPr>
        <p:spPr>
          <a:xfrm>
            <a:off x="7052109" y="5032916"/>
            <a:ext cx="4921626" cy="1388327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رآك _ سآمة_ مآذن </a:t>
            </a:r>
          </a:p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تكون غالبً</a:t>
            </a:r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في وسط الكلمة.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818281E9-D88F-496D-A1AD-75FB1451EE24}"/>
              </a:ext>
            </a:extLst>
          </p:cNvPr>
          <p:cNvSpPr/>
          <p:nvPr/>
        </p:nvSpPr>
        <p:spPr>
          <a:xfrm>
            <a:off x="296326" y="5088673"/>
            <a:ext cx="4921626" cy="1388327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آمن _ آخذ _ آكل </a:t>
            </a:r>
          </a:p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تكون غالبًا ف</a:t>
            </a:r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</a:t>
            </a:r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بداية الكلمة.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4" name="موصل: على شكل مرفق 13">
            <a:extLst>
              <a:ext uri="{FF2B5EF4-FFF2-40B4-BE49-F238E27FC236}">
                <a16:creationId xmlns:a16="http://schemas.microsoft.com/office/drawing/2014/main" id="{CFB3D914-F32A-4E3B-8CA2-0420B1CAD93B}"/>
              </a:ext>
            </a:extLst>
          </p:cNvPr>
          <p:cNvCxnSpPr>
            <a:stCxn id="4" idx="0"/>
          </p:cNvCxnSpPr>
          <p:nvPr/>
        </p:nvCxnSpPr>
        <p:spPr>
          <a:xfrm>
            <a:off x="7202647" y="719253"/>
            <a:ext cx="1640270" cy="493441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موصل: على شكل مرفق 14">
            <a:extLst>
              <a:ext uri="{FF2B5EF4-FFF2-40B4-BE49-F238E27FC236}">
                <a16:creationId xmlns:a16="http://schemas.microsoft.com/office/drawing/2014/main" id="{E62A8EF5-C45E-4DF4-8E43-ADE772B5FB0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61509" y="719251"/>
            <a:ext cx="1727844" cy="574289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موصل: على شكل مرفق 16">
            <a:extLst>
              <a:ext uri="{FF2B5EF4-FFF2-40B4-BE49-F238E27FC236}">
                <a16:creationId xmlns:a16="http://schemas.microsoft.com/office/drawing/2014/main" id="{0A3B84A3-7AFC-4928-BB92-156ECB3FB10F}"/>
              </a:ext>
            </a:extLst>
          </p:cNvPr>
          <p:cNvCxnSpPr>
            <a:cxnSpLocks/>
            <a:stCxn id="6" idx="2"/>
            <a:endCxn id="8" idx="6"/>
          </p:cNvCxnSpPr>
          <p:nvPr/>
        </p:nvCxnSpPr>
        <p:spPr>
          <a:xfrm rot="5400000">
            <a:off x="9159158" y="1900993"/>
            <a:ext cx="986419" cy="61342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موصل: على شكل مرفق 23">
            <a:extLst>
              <a:ext uri="{FF2B5EF4-FFF2-40B4-BE49-F238E27FC236}">
                <a16:creationId xmlns:a16="http://schemas.microsoft.com/office/drawing/2014/main" id="{E2CC541C-E62A-4B7E-BAE0-AB94B3F3C3A1}"/>
              </a:ext>
            </a:extLst>
          </p:cNvPr>
          <p:cNvCxnSpPr>
            <a:cxnSpLocks/>
            <a:endCxn id="10" idx="6"/>
          </p:cNvCxnSpPr>
          <p:nvPr/>
        </p:nvCxnSpPr>
        <p:spPr>
          <a:xfrm rot="16200000" flipH="1">
            <a:off x="2044566" y="1988343"/>
            <a:ext cx="900924" cy="524221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موصل: على شكل مرفق 25">
            <a:extLst>
              <a:ext uri="{FF2B5EF4-FFF2-40B4-BE49-F238E27FC236}">
                <a16:creationId xmlns:a16="http://schemas.microsoft.com/office/drawing/2014/main" id="{837B0704-BF1A-4744-88FD-BC7B922A24AC}"/>
              </a:ext>
            </a:extLst>
          </p:cNvPr>
          <p:cNvCxnSpPr>
            <a:cxnSpLocks/>
          </p:cNvCxnSpPr>
          <p:nvPr/>
        </p:nvCxnSpPr>
        <p:spPr>
          <a:xfrm rot="16200000" flipH="1">
            <a:off x="9157302" y="4320343"/>
            <a:ext cx="900924" cy="524221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C790B8B8-00E9-404B-B1CD-069EBC5A4C5C}"/>
              </a:ext>
            </a:extLst>
          </p:cNvPr>
          <p:cNvCxnSpPr>
            <a:cxnSpLocks/>
          </p:cNvCxnSpPr>
          <p:nvPr/>
        </p:nvCxnSpPr>
        <p:spPr>
          <a:xfrm rot="5400000">
            <a:off x="2043199" y="4278961"/>
            <a:ext cx="943676" cy="564239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DF89879A-D7B6-4D6E-85AA-B3C550397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67883C1-D9F0-4B5E-83A5-EF632DE76A01}"/>
              </a:ext>
            </a:extLst>
          </p:cNvPr>
          <p:cNvSpPr/>
          <p:nvPr/>
        </p:nvSpPr>
        <p:spPr>
          <a:xfrm>
            <a:off x="-1" y="26407"/>
            <a:ext cx="921835" cy="77648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9090880-093A-4634-B6BC-29DEBAF4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04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BEE2A115-BF7C-43ED-A3A3-9658F5A2D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27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315E750B-74CC-4E5E-B900-FF9FD5982203}"/>
              </a:ext>
            </a:extLst>
          </p:cNvPr>
          <p:cNvSpPr/>
          <p:nvPr/>
        </p:nvSpPr>
        <p:spPr>
          <a:xfrm>
            <a:off x="6418555" y="189354"/>
            <a:ext cx="1411344" cy="713838"/>
          </a:xfrm>
          <a:prstGeom prst="bevel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التنوين</a:t>
            </a:r>
            <a:endParaRPr lang="en-US" sz="1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85AC4BB6-8705-4D9C-BFC5-3F4B2D4DA383}"/>
              </a:ext>
            </a:extLst>
          </p:cNvPr>
          <p:cNvSpPr/>
          <p:nvPr/>
        </p:nvSpPr>
        <p:spPr>
          <a:xfrm>
            <a:off x="1979720" y="1152907"/>
            <a:ext cx="9800113" cy="903417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نون ساكنة زائدة ، تلحق أواخر الأسماء لفظًا ، وتفارقها خطًا ووقعًا.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5" name="موصل: على شكل مرفق 4">
            <a:extLst>
              <a:ext uri="{FF2B5EF4-FFF2-40B4-BE49-F238E27FC236}">
                <a16:creationId xmlns:a16="http://schemas.microsoft.com/office/drawing/2014/main" id="{9094752C-7242-4CC0-B0D4-6FD46DFF64D9}"/>
              </a:ext>
            </a:extLst>
          </p:cNvPr>
          <p:cNvCxnSpPr>
            <a:cxnSpLocks/>
          </p:cNvCxnSpPr>
          <p:nvPr/>
        </p:nvCxnSpPr>
        <p:spPr>
          <a:xfrm rot="16200000" flipH="1">
            <a:off x="9255357" y="2170706"/>
            <a:ext cx="1587048" cy="135828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3C8FA281-E446-49A0-857F-107CD5B01162}"/>
              </a:ext>
            </a:extLst>
          </p:cNvPr>
          <p:cNvSpPr/>
          <p:nvPr/>
        </p:nvSpPr>
        <p:spPr>
          <a:xfrm>
            <a:off x="9108165" y="3643372"/>
            <a:ext cx="2741424" cy="120643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التمكين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04A00D79-38C9-40A4-97DE-018ABA7409A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05830" y="2170707"/>
            <a:ext cx="1587048" cy="135828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3779BFB3-53D0-4869-84AB-85EDC5B26B77}"/>
              </a:ext>
            </a:extLst>
          </p:cNvPr>
          <p:cNvSpPr/>
          <p:nvPr/>
        </p:nvSpPr>
        <p:spPr>
          <a:xfrm>
            <a:off x="5632068" y="3643372"/>
            <a:ext cx="2741424" cy="120643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التنكير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1" name="موصل: على شكل مرفق 10">
            <a:extLst>
              <a:ext uri="{FF2B5EF4-FFF2-40B4-BE49-F238E27FC236}">
                <a16:creationId xmlns:a16="http://schemas.microsoft.com/office/drawing/2014/main" id="{1D7943A0-6359-4B93-BCA3-F48EA9C966E5}"/>
              </a:ext>
            </a:extLst>
          </p:cNvPr>
          <p:cNvCxnSpPr>
            <a:cxnSpLocks/>
          </p:cNvCxnSpPr>
          <p:nvPr/>
        </p:nvCxnSpPr>
        <p:spPr>
          <a:xfrm rot="16200000" flipH="1">
            <a:off x="2647301" y="2170707"/>
            <a:ext cx="1587048" cy="135828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63DF05EE-CCAA-4771-857F-AECEA6608249}"/>
              </a:ext>
            </a:extLst>
          </p:cNvPr>
          <p:cNvSpPr/>
          <p:nvPr/>
        </p:nvSpPr>
        <p:spPr>
          <a:xfrm>
            <a:off x="1957710" y="3643372"/>
            <a:ext cx="2741424" cy="120643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العوض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زر الإجراء: الانتقال للصفحة الرئيسية 6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E9449A4A-6A05-4165-9EB0-EF9BD371253B}"/>
              </a:ext>
            </a:extLst>
          </p:cNvPr>
          <p:cNvSpPr/>
          <p:nvPr/>
        </p:nvSpPr>
        <p:spPr>
          <a:xfrm>
            <a:off x="138592" y="5691227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A8E9906D-78C4-4E5D-92D8-31812F029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2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0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C6CE5EC-9329-4982-B0DE-23B698FB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28</a:t>
            </a:fld>
            <a:endParaRPr lang="en-US" dirty="0"/>
          </a:p>
        </p:txBody>
      </p:sp>
      <p:cxnSp>
        <p:nvCxnSpPr>
          <p:cNvPr id="3" name="موصل: على شكل مرفق 2">
            <a:extLst>
              <a:ext uri="{FF2B5EF4-FFF2-40B4-BE49-F238E27FC236}">
                <a16:creationId xmlns:a16="http://schemas.microsoft.com/office/drawing/2014/main" id="{DC6D8311-D26B-419E-B0CB-DF7493797EF7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84031" y="1535665"/>
            <a:ext cx="954051" cy="910602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1D3369C4-F17D-4D94-8D23-516F3CCBCFC9}"/>
              </a:ext>
            </a:extLst>
          </p:cNvPr>
          <p:cNvSpPr/>
          <p:nvPr/>
        </p:nvSpPr>
        <p:spPr>
          <a:xfrm>
            <a:off x="7635043" y="319628"/>
            <a:ext cx="2741424" cy="120643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التمكين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5" name="موصل: على شكل مرفق 4">
            <a:extLst>
              <a:ext uri="{FF2B5EF4-FFF2-40B4-BE49-F238E27FC236}">
                <a16:creationId xmlns:a16="http://schemas.microsoft.com/office/drawing/2014/main" id="{BA5DF230-34C1-4CCB-BE28-FD2DB9637E98}"/>
              </a:ext>
            </a:extLst>
          </p:cNvPr>
          <p:cNvCxnSpPr>
            <a:cxnSpLocks/>
          </p:cNvCxnSpPr>
          <p:nvPr/>
        </p:nvCxnSpPr>
        <p:spPr>
          <a:xfrm rot="5400000">
            <a:off x="3924878" y="1655036"/>
            <a:ext cx="915176" cy="73951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A3110BA8-F4D2-4A76-93C6-BF1A9F766762}"/>
              </a:ext>
            </a:extLst>
          </p:cNvPr>
          <p:cNvSpPr/>
          <p:nvPr/>
        </p:nvSpPr>
        <p:spPr>
          <a:xfrm>
            <a:off x="3381511" y="367125"/>
            <a:ext cx="2741424" cy="120643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التنكير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528FBF29-DFB3-43DD-BAF0-C14D8936C4FB}"/>
              </a:ext>
            </a:extLst>
          </p:cNvPr>
          <p:cNvSpPr/>
          <p:nvPr/>
        </p:nvSpPr>
        <p:spPr>
          <a:xfrm>
            <a:off x="8439414" y="2482382"/>
            <a:ext cx="3261734" cy="3061010"/>
          </a:xfrm>
          <a:prstGeom prst="beve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اللاحق للأسماء المعربة المنصرفة : كرجلٍ وكتابٍ ولذلك يسمى تنوين التصريف.</a:t>
            </a: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5BCAD69B-788C-4997-B8A0-34271B555E41}"/>
              </a:ext>
            </a:extLst>
          </p:cNvPr>
          <p:cNvSpPr/>
          <p:nvPr/>
        </p:nvSpPr>
        <p:spPr>
          <a:xfrm>
            <a:off x="2121720" y="2443504"/>
            <a:ext cx="3261734" cy="3061010"/>
          </a:xfrm>
          <a:prstGeom prst="beve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يلحق ببعض الأسماء المبنية : كاسم الفعل والعلم المختوم بـ (ويهٍ ).</a:t>
            </a:r>
          </a:p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فرقًا بين المعرفة والنكرة.</a:t>
            </a:r>
          </a:p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فما نون كان نكرة وما لم ينون كان معرفة</a:t>
            </a: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5785DF0D-9008-4C68-A20E-7D55D4696EEE}"/>
              </a:ext>
            </a:extLst>
          </p:cNvPr>
          <p:cNvSpPr/>
          <p:nvPr/>
        </p:nvSpPr>
        <p:spPr>
          <a:xfrm>
            <a:off x="490852" y="5948945"/>
            <a:ext cx="11599125" cy="851019"/>
          </a:xfrm>
          <a:prstGeom prst="beve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 صه، صهٍ  ومه ، ومهٍ وإيه ،إيهٍ) ( مررت بسيبويهِ وسيبويهٍ آخر : أي رجلٍ آخر مسمى بهذا الاسم )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8" name="موصل: منحني 17">
            <a:extLst>
              <a:ext uri="{FF2B5EF4-FFF2-40B4-BE49-F238E27FC236}">
                <a16:creationId xmlns:a16="http://schemas.microsoft.com/office/drawing/2014/main" id="{AD4B4AD3-1587-49FC-A0DA-663A35B04F78}"/>
              </a:ext>
            </a:extLst>
          </p:cNvPr>
          <p:cNvCxnSpPr/>
          <p:nvPr/>
        </p:nvCxnSpPr>
        <p:spPr>
          <a:xfrm rot="16200000" flipH="1">
            <a:off x="5199216" y="4525419"/>
            <a:ext cx="1607764" cy="1239288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عنصر نائب للتذييل 6">
            <a:extLst>
              <a:ext uri="{FF2B5EF4-FFF2-40B4-BE49-F238E27FC236}">
                <a16:creationId xmlns:a16="http://schemas.microsoft.com/office/drawing/2014/main" id="{C7090110-6089-4244-B180-6D16BED11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8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097F4A12-C3F3-4171-85C1-FB0D3F33F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29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E41A95E5-8763-4EEB-A417-464CA7D132B7}"/>
              </a:ext>
            </a:extLst>
          </p:cNvPr>
          <p:cNvSpPr/>
          <p:nvPr/>
        </p:nvSpPr>
        <p:spPr>
          <a:xfrm>
            <a:off x="5386040" y="137065"/>
            <a:ext cx="2213774" cy="833279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العوض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14A571AE-F6CB-4FD4-B691-95E95499D360}"/>
              </a:ext>
            </a:extLst>
          </p:cNvPr>
          <p:cNvSpPr/>
          <p:nvPr/>
        </p:nvSpPr>
        <p:spPr>
          <a:xfrm>
            <a:off x="9065944" y="1728442"/>
            <a:ext cx="2750632" cy="1137424"/>
          </a:xfrm>
          <a:prstGeom prst="beve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عوضًا عن مفرد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9" name="موصل: منحني 8">
            <a:extLst>
              <a:ext uri="{FF2B5EF4-FFF2-40B4-BE49-F238E27FC236}">
                <a16:creationId xmlns:a16="http://schemas.microsoft.com/office/drawing/2014/main" id="{19606957-7697-4BF2-AC91-E717C4ABACFD}"/>
              </a:ext>
            </a:extLst>
          </p:cNvPr>
          <p:cNvCxnSpPr>
            <a:cxnSpLocks/>
          </p:cNvCxnSpPr>
          <p:nvPr/>
        </p:nvCxnSpPr>
        <p:spPr>
          <a:xfrm>
            <a:off x="7599814" y="880946"/>
            <a:ext cx="1466130" cy="137054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F0824E02-6923-43A2-9DCA-1144C628267E}"/>
              </a:ext>
            </a:extLst>
          </p:cNvPr>
          <p:cNvSpPr/>
          <p:nvPr/>
        </p:nvSpPr>
        <p:spPr>
          <a:xfrm>
            <a:off x="4858390" y="1929291"/>
            <a:ext cx="2741424" cy="1206438"/>
          </a:xfrm>
          <a:prstGeom prst="beve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عوضًا عن جملة</a:t>
            </a:r>
          </a:p>
        </p:txBody>
      </p:sp>
      <p:cxnSp>
        <p:nvCxnSpPr>
          <p:cNvPr id="12" name="موصل: منحني 11">
            <a:extLst>
              <a:ext uri="{FF2B5EF4-FFF2-40B4-BE49-F238E27FC236}">
                <a16:creationId xmlns:a16="http://schemas.microsoft.com/office/drawing/2014/main" id="{73AD73D0-3DDD-47FC-B160-5F239349D858}"/>
              </a:ext>
            </a:extLst>
          </p:cNvPr>
          <p:cNvCxnSpPr>
            <a:cxnSpLocks/>
            <a:endCxn id="11" idx="6"/>
          </p:cNvCxnSpPr>
          <p:nvPr/>
        </p:nvCxnSpPr>
        <p:spPr>
          <a:xfrm rot="5400000">
            <a:off x="5922962" y="1320036"/>
            <a:ext cx="915395" cy="30311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موصل: منحني 12">
            <a:extLst>
              <a:ext uri="{FF2B5EF4-FFF2-40B4-BE49-F238E27FC236}">
                <a16:creationId xmlns:a16="http://schemas.microsoft.com/office/drawing/2014/main" id="{2CD36AF5-B9ED-41E8-9D47-C760BB2569FD}"/>
              </a:ext>
            </a:extLst>
          </p:cNvPr>
          <p:cNvCxnSpPr>
            <a:cxnSpLocks/>
            <a:endCxn id="17" idx="0"/>
          </p:cNvCxnSpPr>
          <p:nvPr/>
        </p:nvCxnSpPr>
        <p:spPr>
          <a:xfrm rot="10800000" flipV="1">
            <a:off x="3742680" y="880945"/>
            <a:ext cx="1643361" cy="1370547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مستطيل: مشطوف الحواف 16">
            <a:extLst>
              <a:ext uri="{FF2B5EF4-FFF2-40B4-BE49-F238E27FC236}">
                <a16:creationId xmlns:a16="http://schemas.microsoft.com/office/drawing/2014/main" id="{3C332291-ECAE-4EC7-BBD6-B9B0E814D44C}"/>
              </a:ext>
            </a:extLst>
          </p:cNvPr>
          <p:cNvSpPr/>
          <p:nvPr/>
        </p:nvSpPr>
        <p:spPr>
          <a:xfrm>
            <a:off x="1001255" y="1648274"/>
            <a:ext cx="2741424" cy="1206438"/>
          </a:xfrm>
          <a:prstGeom prst="beve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عوضًا عن حرف</a:t>
            </a:r>
          </a:p>
        </p:txBody>
      </p:sp>
      <p:sp>
        <p:nvSpPr>
          <p:cNvPr id="27" name="مستطيل: مشطوف الحواف 26">
            <a:extLst>
              <a:ext uri="{FF2B5EF4-FFF2-40B4-BE49-F238E27FC236}">
                <a16:creationId xmlns:a16="http://schemas.microsoft.com/office/drawing/2014/main" id="{D5D3C216-12E7-40A8-91ED-E5FBC662FC51}"/>
              </a:ext>
            </a:extLst>
          </p:cNvPr>
          <p:cNvSpPr/>
          <p:nvPr/>
        </p:nvSpPr>
        <p:spPr>
          <a:xfrm>
            <a:off x="9090921" y="3713362"/>
            <a:ext cx="2700677" cy="3061476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يلحق (كلًا ، بعضًا ،أيًّا)عوضًا مما تضاف إليه.</a:t>
            </a:r>
          </a:p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(كلٌّ يموت ) أي كل إنسان .</a:t>
            </a: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1D280D0F-948F-4AF8-B575-C9C81E1D723B}"/>
              </a:ext>
            </a:extLst>
          </p:cNvPr>
          <p:cNvSpPr/>
          <p:nvPr/>
        </p:nvSpPr>
        <p:spPr>
          <a:xfrm>
            <a:off x="5030320" y="3713362"/>
            <a:ext cx="2700677" cy="3061476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يلحق ( إذ عوضًا عن جملة تكون بعدها " وأنتم حينئذٍ تنظرون" أي حين إذا بلغت الروح الحلقوم..</a:t>
            </a:r>
          </a:p>
        </p:txBody>
      </p:sp>
      <p:sp>
        <p:nvSpPr>
          <p:cNvPr id="29" name="مستطيل: مشطوف الحواف 28">
            <a:extLst>
              <a:ext uri="{FF2B5EF4-FFF2-40B4-BE49-F238E27FC236}">
                <a16:creationId xmlns:a16="http://schemas.microsoft.com/office/drawing/2014/main" id="{E2EEE946-BF79-41A4-A0D4-EC22922D90A5}"/>
              </a:ext>
            </a:extLst>
          </p:cNvPr>
          <p:cNvSpPr/>
          <p:nvPr/>
        </p:nvSpPr>
        <p:spPr>
          <a:xfrm>
            <a:off x="902813" y="3713362"/>
            <a:ext cx="2700677" cy="3061476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يلحق الأسماء المنقوصة النكرة في حالتي الرفع والجر :جاء قاضٍ ومررت بقاضٍ .</a:t>
            </a:r>
          </a:p>
        </p:txBody>
      </p:sp>
      <p:cxnSp>
        <p:nvCxnSpPr>
          <p:cNvPr id="30" name="موصل: منحني 29">
            <a:extLst>
              <a:ext uri="{FF2B5EF4-FFF2-40B4-BE49-F238E27FC236}">
                <a16:creationId xmlns:a16="http://schemas.microsoft.com/office/drawing/2014/main" id="{16E637B9-DBA6-457F-B5DA-55B686B0466C}"/>
              </a:ext>
            </a:extLst>
          </p:cNvPr>
          <p:cNvCxnSpPr>
            <a:cxnSpLocks/>
          </p:cNvCxnSpPr>
          <p:nvPr/>
        </p:nvCxnSpPr>
        <p:spPr>
          <a:xfrm rot="5400000">
            <a:off x="9832005" y="3172007"/>
            <a:ext cx="915395" cy="30311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موصل: منحني 30">
            <a:extLst>
              <a:ext uri="{FF2B5EF4-FFF2-40B4-BE49-F238E27FC236}">
                <a16:creationId xmlns:a16="http://schemas.microsoft.com/office/drawing/2014/main" id="{8D6B7211-3308-4CCC-87AE-5AD44433BCCF}"/>
              </a:ext>
            </a:extLst>
          </p:cNvPr>
          <p:cNvCxnSpPr>
            <a:cxnSpLocks/>
          </p:cNvCxnSpPr>
          <p:nvPr/>
        </p:nvCxnSpPr>
        <p:spPr>
          <a:xfrm rot="5400000">
            <a:off x="6104335" y="3182125"/>
            <a:ext cx="577636" cy="502663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موصل: منحني 32">
            <a:extLst>
              <a:ext uri="{FF2B5EF4-FFF2-40B4-BE49-F238E27FC236}">
                <a16:creationId xmlns:a16="http://schemas.microsoft.com/office/drawing/2014/main" id="{59B16954-D588-4D62-A285-A8283D4E75DA}"/>
              </a:ext>
            </a:extLst>
          </p:cNvPr>
          <p:cNvCxnSpPr>
            <a:cxnSpLocks/>
          </p:cNvCxnSpPr>
          <p:nvPr/>
        </p:nvCxnSpPr>
        <p:spPr>
          <a:xfrm rot="5400000">
            <a:off x="1752384" y="3053794"/>
            <a:ext cx="858651" cy="460490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5948A0C-6FE7-48FA-AEBD-AA5517414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99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1" grpId="0" animBg="1"/>
      <p:bldP spid="17" grpId="0" animBg="1"/>
      <p:bldP spid="27" grpId="0" animBg="1"/>
      <p:bldP spid="28" grpId="0" animBg="1"/>
      <p:bldP spid="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555B7C6-0655-4945-B243-61E46547C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30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3341D9CC-B498-41BB-BA1D-9E6AECEA58F5}"/>
              </a:ext>
            </a:extLst>
          </p:cNvPr>
          <p:cNvSpPr/>
          <p:nvPr/>
        </p:nvSpPr>
        <p:spPr>
          <a:xfrm>
            <a:off x="5029201" y="184562"/>
            <a:ext cx="3658515" cy="78578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المركبات وأنواعها وإعرابها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8CB33A46-2714-480E-A682-95872043218A}"/>
              </a:ext>
            </a:extLst>
          </p:cNvPr>
          <p:cNvSpPr/>
          <p:nvPr/>
        </p:nvSpPr>
        <p:spPr>
          <a:xfrm>
            <a:off x="265313" y="1126861"/>
            <a:ext cx="11661374" cy="1391478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 : قولٌ مؤلفٌ من كلمتين أو أكثر لفائدة ، سواء أكانت هذه الفائدة تامة ( النجاة في الصدق) أو ناقصة ( نور الشمس، الإنسانية الفاضلة ، إن تتقن عملك )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9F81C458-8C1F-40FE-8496-B6E88D40F26E}"/>
              </a:ext>
            </a:extLst>
          </p:cNvPr>
          <p:cNvSpPr/>
          <p:nvPr/>
        </p:nvSpPr>
        <p:spPr>
          <a:xfrm>
            <a:off x="5746595" y="4235083"/>
            <a:ext cx="1269464" cy="896629"/>
          </a:xfrm>
          <a:prstGeom prst="beve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</a:t>
            </a: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9C93EF41-0AD1-4216-A630-D8A6FEB4E906}"/>
              </a:ext>
            </a:extLst>
          </p:cNvPr>
          <p:cNvSpPr/>
          <p:nvPr/>
        </p:nvSpPr>
        <p:spPr>
          <a:xfrm>
            <a:off x="9396761" y="3455835"/>
            <a:ext cx="1269464" cy="896629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إسنادي</a:t>
            </a: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77CCF675-F452-4C6F-9613-74628FBBC90E}"/>
              </a:ext>
            </a:extLst>
          </p:cNvPr>
          <p:cNvSpPr/>
          <p:nvPr/>
        </p:nvSpPr>
        <p:spPr>
          <a:xfrm>
            <a:off x="8954429" y="5282824"/>
            <a:ext cx="1269464" cy="896629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إضافي</a:t>
            </a: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1C5F8B6F-49DE-40C1-950B-9D47C9B8A575}"/>
              </a:ext>
            </a:extLst>
          </p:cNvPr>
          <p:cNvSpPr/>
          <p:nvPr/>
        </p:nvSpPr>
        <p:spPr>
          <a:xfrm>
            <a:off x="5738273" y="5811276"/>
            <a:ext cx="1269464" cy="896629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بياني</a:t>
            </a: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3BAEBE5B-88EF-4B08-825C-93279FB6196D}"/>
              </a:ext>
            </a:extLst>
          </p:cNvPr>
          <p:cNvSpPr/>
          <p:nvPr/>
        </p:nvSpPr>
        <p:spPr>
          <a:xfrm>
            <a:off x="2747806" y="5257869"/>
            <a:ext cx="1269464" cy="896629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عطفي</a:t>
            </a: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516BFCFA-3007-4DE5-B644-EEDC294894A9}"/>
              </a:ext>
            </a:extLst>
          </p:cNvPr>
          <p:cNvSpPr/>
          <p:nvPr/>
        </p:nvSpPr>
        <p:spPr>
          <a:xfrm>
            <a:off x="2426354" y="3380678"/>
            <a:ext cx="1269464" cy="896629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مزجي</a:t>
            </a: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0BCC0F81-5614-4C17-A183-80F834F95611}"/>
              </a:ext>
            </a:extLst>
          </p:cNvPr>
          <p:cNvSpPr/>
          <p:nvPr/>
        </p:nvSpPr>
        <p:spPr>
          <a:xfrm>
            <a:off x="5746595" y="2581801"/>
            <a:ext cx="1269464" cy="896629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عددي</a:t>
            </a:r>
          </a:p>
        </p:txBody>
      </p:sp>
      <p:cxnSp>
        <p:nvCxnSpPr>
          <p:cNvPr id="13" name="موصل: منحني 12">
            <a:extLst>
              <a:ext uri="{FF2B5EF4-FFF2-40B4-BE49-F238E27FC236}">
                <a16:creationId xmlns:a16="http://schemas.microsoft.com/office/drawing/2014/main" id="{1EB658AA-4290-407E-9443-DD3057040DD1}"/>
              </a:ext>
            </a:extLst>
          </p:cNvPr>
          <p:cNvCxnSpPr>
            <a:stCxn id="5" idx="6"/>
          </p:cNvCxnSpPr>
          <p:nvPr/>
        </p:nvCxnSpPr>
        <p:spPr>
          <a:xfrm rot="5400000" flipH="1" flipV="1">
            <a:off x="6168854" y="3690904"/>
            <a:ext cx="756653" cy="331707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موصل: منحني 13">
            <a:extLst>
              <a:ext uri="{FF2B5EF4-FFF2-40B4-BE49-F238E27FC236}">
                <a16:creationId xmlns:a16="http://schemas.microsoft.com/office/drawing/2014/main" id="{41211306-2534-4A9A-85CE-CEBD6F3ADBD7}"/>
              </a:ext>
            </a:extLst>
          </p:cNvPr>
          <p:cNvCxnSpPr>
            <a:cxnSpLocks/>
            <a:endCxn id="6" idx="4"/>
          </p:cNvCxnSpPr>
          <p:nvPr/>
        </p:nvCxnSpPr>
        <p:spPr>
          <a:xfrm flipV="1">
            <a:off x="7016059" y="3904150"/>
            <a:ext cx="2380702" cy="849238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موصل: منحني 15">
            <a:extLst>
              <a:ext uri="{FF2B5EF4-FFF2-40B4-BE49-F238E27FC236}">
                <a16:creationId xmlns:a16="http://schemas.microsoft.com/office/drawing/2014/main" id="{E81FE791-9473-44F7-86A6-0699505EF8DD}"/>
              </a:ext>
            </a:extLst>
          </p:cNvPr>
          <p:cNvCxnSpPr>
            <a:cxnSpLocks/>
          </p:cNvCxnSpPr>
          <p:nvPr/>
        </p:nvCxnSpPr>
        <p:spPr>
          <a:xfrm>
            <a:off x="7016059" y="4851185"/>
            <a:ext cx="1941559" cy="84562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موصل: منحني 17">
            <a:extLst>
              <a:ext uri="{FF2B5EF4-FFF2-40B4-BE49-F238E27FC236}">
                <a16:creationId xmlns:a16="http://schemas.microsoft.com/office/drawing/2014/main" id="{A20528FE-6223-4264-AEAA-898F69F53CDA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10916" y="5127105"/>
            <a:ext cx="693542" cy="641460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موصل: منحني 19">
            <a:extLst>
              <a:ext uri="{FF2B5EF4-FFF2-40B4-BE49-F238E27FC236}">
                <a16:creationId xmlns:a16="http://schemas.microsoft.com/office/drawing/2014/main" id="{EA629717-AB47-4C7D-ACC1-15CB8EBBA2B8}"/>
              </a:ext>
            </a:extLst>
          </p:cNvPr>
          <p:cNvCxnSpPr>
            <a:cxnSpLocks/>
            <a:endCxn id="9" idx="0"/>
          </p:cNvCxnSpPr>
          <p:nvPr/>
        </p:nvCxnSpPr>
        <p:spPr>
          <a:xfrm rot="10800000" flipV="1">
            <a:off x="4017271" y="4784942"/>
            <a:ext cx="1690637" cy="921242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موصل: منحني 21">
            <a:extLst>
              <a:ext uri="{FF2B5EF4-FFF2-40B4-BE49-F238E27FC236}">
                <a16:creationId xmlns:a16="http://schemas.microsoft.com/office/drawing/2014/main" id="{B4F22B31-4D17-4613-B16A-33938FDDDB5F}"/>
              </a:ext>
            </a:extLst>
          </p:cNvPr>
          <p:cNvCxnSpPr>
            <a:cxnSpLocks/>
          </p:cNvCxnSpPr>
          <p:nvPr/>
        </p:nvCxnSpPr>
        <p:spPr>
          <a:xfrm rot="10800000">
            <a:off x="3715162" y="3786768"/>
            <a:ext cx="2023112" cy="896630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زر الإجراء: الانتقال للصفحة الرئيسية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E8B24E8-3907-4239-894D-871046F43650}"/>
              </a:ext>
            </a:extLst>
          </p:cNvPr>
          <p:cNvSpPr/>
          <p:nvPr/>
        </p:nvSpPr>
        <p:spPr>
          <a:xfrm>
            <a:off x="14980" y="5706183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عنصر نائب للتذييل 14">
            <a:extLst>
              <a:ext uri="{FF2B5EF4-FFF2-40B4-BE49-F238E27FC236}">
                <a16:creationId xmlns:a16="http://schemas.microsoft.com/office/drawing/2014/main" id="{2610F522-34BC-4277-86DA-9DC41F92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4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83784DD-EE3A-4861-BA03-34A32D17E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31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73BF9FE2-8D81-4938-A4C5-3E2A54B7DECE}"/>
              </a:ext>
            </a:extLst>
          </p:cNvPr>
          <p:cNvSpPr/>
          <p:nvPr/>
        </p:nvSpPr>
        <p:spPr>
          <a:xfrm>
            <a:off x="5475249" y="177554"/>
            <a:ext cx="2866778" cy="70339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 الإسنادي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BEC09EA-7C7B-4599-8944-E7A9FC4798C9}"/>
              </a:ext>
            </a:extLst>
          </p:cNvPr>
          <p:cNvSpPr/>
          <p:nvPr/>
        </p:nvSpPr>
        <p:spPr>
          <a:xfrm>
            <a:off x="1170878" y="1203210"/>
            <a:ext cx="10289774" cy="703392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الحكم بشيء على شيء ، كالحكم على محمد بالاجتهاد في قولك :" محمدٌ مجتهدٌ"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91D0EE3F-47CB-4B19-9485-FA895D00D635}"/>
              </a:ext>
            </a:extLst>
          </p:cNvPr>
          <p:cNvSpPr/>
          <p:nvPr/>
        </p:nvSpPr>
        <p:spPr>
          <a:xfrm>
            <a:off x="7921083" y="2528705"/>
            <a:ext cx="4092497" cy="896629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المسند :ما حكمت به على الشيء</a:t>
            </a: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F66FC33C-FC7A-4CD5-B7F4-243C699A3598}"/>
              </a:ext>
            </a:extLst>
          </p:cNvPr>
          <p:cNvSpPr/>
          <p:nvPr/>
        </p:nvSpPr>
        <p:spPr>
          <a:xfrm>
            <a:off x="312235" y="2500827"/>
            <a:ext cx="4427034" cy="896629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المسند إليه: ما حكمت عليه بشيء</a:t>
            </a:r>
          </a:p>
        </p:txBody>
      </p:sp>
      <p:cxnSp>
        <p:nvCxnSpPr>
          <p:cNvPr id="22" name="موصل: منحني 21">
            <a:extLst>
              <a:ext uri="{FF2B5EF4-FFF2-40B4-BE49-F238E27FC236}">
                <a16:creationId xmlns:a16="http://schemas.microsoft.com/office/drawing/2014/main" id="{797B55D3-07C8-432E-9D24-C569ECE0330C}"/>
              </a:ext>
            </a:extLst>
          </p:cNvPr>
          <p:cNvCxnSpPr>
            <a:cxnSpLocks/>
            <a:stCxn id="4" idx="2"/>
            <a:endCxn id="5" idx="4"/>
          </p:cNvCxnSpPr>
          <p:nvPr/>
        </p:nvCxnSpPr>
        <p:spPr>
          <a:xfrm rot="16200000" flipH="1">
            <a:off x="6583215" y="1639152"/>
            <a:ext cx="1070418" cy="160531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موصل: منحني 22">
            <a:extLst>
              <a:ext uri="{FF2B5EF4-FFF2-40B4-BE49-F238E27FC236}">
                <a16:creationId xmlns:a16="http://schemas.microsoft.com/office/drawing/2014/main" id="{F847232A-E613-466C-8872-C87162BE3AEF}"/>
              </a:ext>
            </a:extLst>
          </p:cNvPr>
          <p:cNvCxnSpPr>
            <a:cxnSpLocks/>
            <a:stCxn id="4" idx="2"/>
            <a:endCxn id="11" idx="0"/>
          </p:cNvCxnSpPr>
          <p:nvPr/>
        </p:nvCxnSpPr>
        <p:spPr>
          <a:xfrm rot="5400000">
            <a:off x="5006247" y="1639624"/>
            <a:ext cx="1042540" cy="1576496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مستطيل: مشطوف الحواف 29">
            <a:extLst>
              <a:ext uri="{FF2B5EF4-FFF2-40B4-BE49-F238E27FC236}">
                <a16:creationId xmlns:a16="http://schemas.microsoft.com/office/drawing/2014/main" id="{A9C74DD9-F35E-4DB5-B730-DCC7E68A16D2}"/>
              </a:ext>
            </a:extLst>
          </p:cNvPr>
          <p:cNvSpPr/>
          <p:nvPr/>
        </p:nvSpPr>
        <p:spPr>
          <a:xfrm>
            <a:off x="4159405" y="3460544"/>
            <a:ext cx="4092497" cy="896629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 الإسنادي يسمى : جملة</a:t>
            </a:r>
          </a:p>
        </p:txBody>
      </p:sp>
      <p:sp>
        <p:nvSpPr>
          <p:cNvPr id="31" name="مستطيل: مشطوف الحواف 30">
            <a:extLst>
              <a:ext uri="{FF2B5EF4-FFF2-40B4-BE49-F238E27FC236}">
                <a16:creationId xmlns:a16="http://schemas.microsoft.com/office/drawing/2014/main" id="{6BA28C97-4FFD-47D0-A43E-BAAE5499C27F}"/>
              </a:ext>
            </a:extLst>
          </p:cNvPr>
          <p:cNvSpPr/>
          <p:nvPr/>
        </p:nvSpPr>
        <p:spPr>
          <a:xfrm>
            <a:off x="2486722" y="4521056"/>
            <a:ext cx="9433932" cy="896629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المسند إليه :(الفاعل ،و نائبه، والمبتدأ، واسم الفعل الناقص ، واسم إنّ وأخواتها واسم لا النافية للجنس </a:t>
            </a:r>
          </a:p>
        </p:txBody>
      </p:sp>
      <p:sp>
        <p:nvSpPr>
          <p:cNvPr id="32" name="مستطيل: مشطوف الحواف 31">
            <a:extLst>
              <a:ext uri="{FF2B5EF4-FFF2-40B4-BE49-F238E27FC236}">
                <a16:creationId xmlns:a16="http://schemas.microsoft.com/office/drawing/2014/main" id="{5004412A-90D5-48F9-B836-9AFE38616121}"/>
              </a:ext>
            </a:extLst>
          </p:cNvPr>
          <p:cNvSpPr/>
          <p:nvPr/>
        </p:nvSpPr>
        <p:spPr>
          <a:xfrm>
            <a:off x="312234" y="5737404"/>
            <a:ext cx="10426389" cy="896629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المسند: الفعل ،واسم الفعل ، وخبر المبتدأ ،وخبر الفعل الناقص ، وخبر الحروف الناسخة </a:t>
            </a:r>
          </a:p>
        </p:txBody>
      </p:sp>
      <p:cxnSp>
        <p:nvCxnSpPr>
          <p:cNvPr id="33" name="موصل: منحني 32">
            <a:extLst>
              <a:ext uri="{FF2B5EF4-FFF2-40B4-BE49-F238E27FC236}">
                <a16:creationId xmlns:a16="http://schemas.microsoft.com/office/drawing/2014/main" id="{D5E58D50-C9D9-4767-85F1-1F62641CCA36}"/>
              </a:ext>
            </a:extLst>
          </p:cNvPr>
          <p:cNvCxnSpPr>
            <a:cxnSpLocks/>
          </p:cNvCxnSpPr>
          <p:nvPr/>
        </p:nvCxnSpPr>
        <p:spPr>
          <a:xfrm rot="16200000" flipH="1">
            <a:off x="9550497" y="3528075"/>
            <a:ext cx="1083170" cy="95854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موصل: منحني 34">
            <a:extLst>
              <a:ext uri="{FF2B5EF4-FFF2-40B4-BE49-F238E27FC236}">
                <a16:creationId xmlns:a16="http://schemas.microsoft.com/office/drawing/2014/main" id="{C780FEE8-A0FD-42F4-9804-F42040E90715}"/>
              </a:ext>
            </a:extLst>
          </p:cNvPr>
          <p:cNvCxnSpPr>
            <a:cxnSpLocks/>
          </p:cNvCxnSpPr>
          <p:nvPr/>
        </p:nvCxnSpPr>
        <p:spPr>
          <a:xfrm rot="5400000">
            <a:off x="699483" y="4209907"/>
            <a:ext cx="2344582" cy="71041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DE26D95-8739-43FD-A273-E51DC426D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9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  <p:bldP spid="30" grpId="0" animBg="1"/>
      <p:bldP spid="31" grpId="0" animBg="1"/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83784DD-EE3A-4861-BA03-34A32D17E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32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73BF9FE2-8D81-4938-A4C5-3E2A54B7DECE}"/>
              </a:ext>
            </a:extLst>
          </p:cNvPr>
          <p:cNvSpPr/>
          <p:nvPr/>
        </p:nvSpPr>
        <p:spPr>
          <a:xfrm>
            <a:off x="4984595" y="153599"/>
            <a:ext cx="2866778" cy="70339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 الإضافي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BEC09EA-7C7B-4599-8944-E7A9FC4798C9}"/>
              </a:ext>
            </a:extLst>
          </p:cNvPr>
          <p:cNvSpPr/>
          <p:nvPr/>
        </p:nvSpPr>
        <p:spPr>
          <a:xfrm>
            <a:off x="1193181" y="1094686"/>
            <a:ext cx="10289774" cy="703392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تركب من المضاف والمضاف إليه، " كتاب التلميذِ. خاتم الفضةِ . صوم النهارِ"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91D0EE3F-47CB-4B19-9485-FA895D00D635}"/>
              </a:ext>
            </a:extLst>
          </p:cNvPr>
          <p:cNvSpPr/>
          <p:nvPr/>
        </p:nvSpPr>
        <p:spPr>
          <a:xfrm>
            <a:off x="312234" y="4376592"/>
            <a:ext cx="11764537" cy="896629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تألف من المعطوف والمعطوف عليه ، بتوسط حرف العطف بينهما :"حضر محمدٌ وعليٌّ "</a:t>
            </a:r>
          </a:p>
        </p:txBody>
      </p:sp>
      <p:sp>
        <p:nvSpPr>
          <p:cNvPr id="30" name="مستطيل: مشطوف الحواف 29">
            <a:extLst>
              <a:ext uri="{FF2B5EF4-FFF2-40B4-BE49-F238E27FC236}">
                <a16:creationId xmlns:a16="http://schemas.microsoft.com/office/drawing/2014/main" id="{A9C74DD9-F35E-4DB5-B730-DCC7E68A16D2}"/>
              </a:ext>
            </a:extLst>
          </p:cNvPr>
          <p:cNvSpPr/>
          <p:nvPr/>
        </p:nvSpPr>
        <p:spPr>
          <a:xfrm>
            <a:off x="312234" y="2011819"/>
            <a:ext cx="11764537" cy="896629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منه نكرة غير منون (المضاف).والجزء الثاني منه يكون مجرورًا دائمًا ( اسم ظاهر ، ضمير متصل )</a:t>
            </a:r>
          </a:p>
        </p:txBody>
      </p:sp>
      <p:sp>
        <p:nvSpPr>
          <p:cNvPr id="32" name="مستطيل: مشطوف الحواف 31">
            <a:extLst>
              <a:ext uri="{FF2B5EF4-FFF2-40B4-BE49-F238E27FC236}">
                <a16:creationId xmlns:a16="http://schemas.microsoft.com/office/drawing/2014/main" id="{5004412A-90D5-48F9-B836-9AFE38616121}"/>
              </a:ext>
            </a:extLst>
          </p:cNvPr>
          <p:cNvSpPr/>
          <p:nvPr/>
        </p:nvSpPr>
        <p:spPr>
          <a:xfrm>
            <a:off x="981307" y="5783817"/>
            <a:ext cx="10426389" cy="896629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وحكم ما بعد حرف العطف أن يتبع ما قبله في إعرابه. </a:t>
            </a: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85C8F319-DB12-4EBA-8F46-102E3D6A5E41}"/>
              </a:ext>
            </a:extLst>
          </p:cNvPr>
          <p:cNvSpPr/>
          <p:nvPr/>
        </p:nvSpPr>
        <p:spPr>
          <a:xfrm>
            <a:off x="4984595" y="3383838"/>
            <a:ext cx="2866778" cy="70339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 العطفي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87D08AB-2EC3-4BEA-A393-C0966753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3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30" grpId="0" animBg="1"/>
      <p:bldP spid="32" grpId="0" animBg="1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83784DD-EE3A-4861-BA03-34A32D17E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33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73BF9FE2-8D81-4938-A4C5-3E2A54B7DECE}"/>
              </a:ext>
            </a:extLst>
          </p:cNvPr>
          <p:cNvSpPr/>
          <p:nvPr/>
        </p:nvSpPr>
        <p:spPr>
          <a:xfrm>
            <a:off x="4984595" y="153599"/>
            <a:ext cx="2866778" cy="70339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 البياني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85C8F319-DB12-4EBA-8F46-102E3D6A5E41}"/>
              </a:ext>
            </a:extLst>
          </p:cNvPr>
          <p:cNvSpPr/>
          <p:nvPr/>
        </p:nvSpPr>
        <p:spPr>
          <a:xfrm>
            <a:off x="8842919" y="787782"/>
            <a:ext cx="2443032" cy="70339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مركب وصفي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3B304CF8-41BD-4C78-B2B1-30FD85553326}"/>
              </a:ext>
            </a:extLst>
          </p:cNvPr>
          <p:cNvSpPr/>
          <p:nvPr/>
        </p:nvSpPr>
        <p:spPr>
          <a:xfrm>
            <a:off x="5196468" y="1584775"/>
            <a:ext cx="2443032" cy="70339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مركب توكيدي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: مشطوف الحواف 15">
            <a:extLst>
              <a:ext uri="{FF2B5EF4-FFF2-40B4-BE49-F238E27FC236}">
                <a16:creationId xmlns:a16="http://schemas.microsoft.com/office/drawing/2014/main" id="{0374AC6A-A5DE-41CE-96BA-E751E84667E6}"/>
              </a:ext>
            </a:extLst>
          </p:cNvPr>
          <p:cNvSpPr/>
          <p:nvPr/>
        </p:nvSpPr>
        <p:spPr>
          <a:xfrm>
            <a:off x="1694528" y="787782"/>
            <a:ext cx="2443032" cy="70339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مركب بدلي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مشطوف الحواف 16">
            <a:extLst>
              <a:ext uri="{FF2B5EF4-FFF2-40B4-BE49-F238E27FC236}">
                <a16:creationId xmlns:a16="http://schemas.microsoft.com/office/drawing/2014/main" id="{0FF7E8BE-EF52-497F-854F-4719DE187C31}"/>
              </a:ext>
            </a:extLst>
          </p:cNvPr>
          <p:cNvSpPr/>
          <p:nvPr/>
        </p:nvSpPr>
        <p:spPr>
          <a:xfrm>
            <a:off x="334537" y="2447437"/>
            <a:ext cx="11764537" cy="896629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– الوصفي ما تألّف من الصفة والموصوف :" فاز التلميذُ المجتهدُ .أكرمت التلميذَ المجتهدَ .طابت أخلاق التلميذِ المجتهدِ "</a:t>
            </a: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E8F74142-79B8-492A-B87D-E19666079860}"/>
              </a:ext>
            </a:extLst>
          </p:cNvPr>
          <p:cNvSpPr/>
          <p:nvPr/>
        </p:nvSpPr>
        <p:spPr>
          <a:xfrm>
            <a:off x="334537" y="3582697"/>
            <a:ext cx="11764537" cy="896629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– التوكيدي ما تألّف من المؤكِّد والمؤكَّد:" جاء القومُ كلُّهم .أكرمت القومَ كلَّهم .أحسنت إلى القومِ كلِّهم"</a:t>
            </a: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BAFFBFFB-39B3-47AA-BA25-094276F54FEA}"/>
              </a:ext>
            </a:extLst>
          </p:cNvPr>
          <p:cNvSpPr/>
          <p:nvPr/>
        </p:nvSpPr>
        <p:spPr>
          <a:xfrm>
            <a:off x="334536" y="4723630"/>
            <a:ext cx="11764537" cy="89662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 – البدلي ما تألّف من البدل والمبدل منه:" جاء خليلٌ أخوك . رأيت خليلاً أخاك . مررت بخليلٍ أخيك"</a:t>
            </a: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F93CC40D-306A-4580-B990-56933498AEA2}"/>
              </a:ext>
            </a:extLst>
          </p:cNvPr>
          <p:cNvSpPr/>
          <p:nvPr/>
        </p:nvSpPr>
        <p:spPr>
          <a:xfrm>
            <a:off x="334536" y="5858890"/>
            <a:ext cx="11764537" cy="896629"/>
          </a:xfrm>
          <a:prstGeom prst="beve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حكم الجزء الثاني من المركب البياني أن يتبع ما قبله في الإعراب .</a:t>
            </a:r>
          </a:p>
        </p:txBody>
      </p:sp>
      <p:cxnSp>
        <p:nvCxnSpPr>
          <p:cNvPr id="21" name="موصل: منحني 20">
            <a:extLst>
              <a:ext uri="{FF2B5EF4-FFF2-40B4-BE49-F238E27FC236}">
                <a16:creationId xmlns:a16="http://schemas.microsoft.com/office/drawing/2014/main" id="{5206AFF6-1E89-479D-A346-BAD092905E9E}"/>
              </a:ext>
            </a:extLst>
          </p:cNvPr>
          <p:cNvCxnSpPr>
            <a:cxnSpLocks/>
            <a:endCxn id="15" idx="4"/>
          </p:cNvCxnSpPr>
          <p:nvPr/>
        </p:nvCxnSpPr>
        <p:spPr>
          <a:xfrm>
            <a:off x="7851373" y="551688"/>
            <a:ext cx="991546" cy="587790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موصل: منحني 21">
            <a:extLst>
              <a:ext uri="{FF2B5EF4-FFF2-40B4-BE49-F238E27FC236}">
                <a16:creationId xmlns:a16="http://schemas.microsoft.com/office/drawing/2014/main" id="{BB16A910-67F3-4DEF-BEFC-E8A70D09B2D1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10282" y="881355"/>
            <a:ext cx="800578" cy="78753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موصل: منحني 23">
            <a:extLst>
              <a:ext uri="{FF2B5EF4-FFF2-40B4-BE49-F238E27FC236}">
                <a16:creationId xmlns:a16="http://schemas.microsoft.com/office/drawing/2014/main" id="{29888AAC-70A1-43C8-9533-1864614076C1}"/>
              </a:ext>
            </a:extLst>
          </p:cNvPr>
          <p:cNvCxnSpPr>
            <a:cxnSpLocks/>
            <a:endCxn id="16" idx="0"/>
          </p:cNvCxnSpPr>
          <p:nvPr/>
        </p:nvCxnSpPr>
        <p:spPr>
          <a:xfrm rot="10800000" flipV="1">
            <a:off x="4137561" y="563096"/>
            <a:ext cx="846093" cy="576382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CC48053-12E5-4A53-8895-A98850F66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83784DD-EE3A-4861-BA03-34A32D17E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34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73BF9FE2-8D81-4938-A4C5-3E2A54B7DECE}"/>
              </a:ext>
            </a:extLst>
          </p:cNvPr>
          <p:cNvSpPr/>
          <p:nvPr/>
        </p:nvSpPr>
        <p:spPr>
          <a:xfrm>
            <a:off x="4984595" y="153599"/>
            <a:ext cx="2866778" cy="70339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 المزجي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مشطوف الحواف 16">
            <a:extLst>
              <a:ext uri="{FF2B5EF4-FFF2-40B4-BE49-F238E27FC236}">
                <a16:creationId xmlns:a16="http://schemas.microsoft.com/office/drawing/2014/main" id="{0FF7E8BE-EF52-497F-854F-4719DE187C31}"/>
              </a:ext>
            </a:extLst>
          </p:cNvPr>
          <p:cNvSpPr/>
          <p:nvPr/>
        </p:nvSpPr>
        <p:spPr>
          <a:xfrm>
            <a:off x="427463" y="1113622"/>
            <a:ext cx="11764537" cy="896629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 كلمتين رُكبتا وجعلتا كلمة واحدة :" بعلبك وبيت لحم وحضرموت و سيبويه وصباح مساء وشذر مذر"</a:t>
            </a: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E8F74142-79B8-492A-B87D-E19666079860}"/>
              </a:ext>
            </a:extLst>
          </p:cNvPr>
          <p:cNvSpPr/>
          <p:nvPr/>
        </p:nvSpPr>
        <p:spPr>
          <a:xfrm>
            <a:off x="427463" y="2598838"/>
            <a:ext cx="11764537" cy="896629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– إذا كان علمًا أعرب إعراب ما لا ينصرف :"بعلبك بلدة جميلة . سكنت بيت لحم . سافرت إلى حضر موت "</a:t>
            </a: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BAFFBFFB-39B3-47AA-BA25-094276F54FEA}"/>
              </a:ext>
            </a:extLst>
          </p:cNvPr>
          <p:cNvSpPr/>
          <p:nvPr/>
        </p:nvSpPr>
        <p:spPr>
          <a:xfrm>
            <a:off x="427462" y="3981544"/>
            <a:ext cx="11764537" cy="89662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– إذا كان الجزء الثاني منه كلمة (ويه)فإنها تكون مبنية على الكسر دائمًا "سيبويه عالم كبير . رأيت سيبويه عالمًا كبيرًا..."</a:t>
            </a: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F93CC40D-306A-4580-B990-56933498AEA2}"/>
              </a:ext>
            </a:extLst>
          </p:cNvPr>
          <p:cNvSpPr/>
          <p:nvPr/>
        </p:nvSpPr>
        <p:spPr>
          <a:xfrm>
            <a:off x="427461" y="5435112"/>
            <a:ext cx="11764537" cy="896629"/>
          </a:xfrm>
          <a:prstGeom prst="beve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إذا كان غير علم كان مبني على الفتح ، مثل :" زرني صباح مساء. وأنت جاري بيت </a:t>
            </a:r>
            <a:r>
              <a:rPr lang="ar-SY" sz="36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بيت</a:t>
            </a:r>
            <a:r>
              <a:rPr lang="ar-SY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"</a:t>
            </a: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E598A23-D4FE-4711-860D-4BCC5BE8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96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83784DD-EE3A-4861-BA03-34A32D17E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35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73BF9FE2-8D81-4938-A4C5-3E2A54B7DECE}"/>
              </a:ext>
            </a:extLst>
          </p:cNvPr>
          <p:cNvSpPr/>
          <p:nvPr/>
        </p:nvSpPr>
        <p:spPr>
          <a:xfrm>
            <a:off x="4984595" y="153599"/>
            <a:ext cx="2866778" cy="70339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المركب العددي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مشطوف الحواف 16">
            <a:extLst>
              <a:ext uri="{FF2B5EF4-FFF2-40B4-BE49-F238E27FC236}">
                <a16:creationId xmlns:a16="http://schemas.microsoft.com/office/drawing/2014/main" id="{0FF7E8BE-EF52-497F-854F-4719DE187C31}"/>
              </a:ext>
            </a:extLst>
          </p:cNvPr>
          <p:cNvSpPr/>
          <p:nvPr/>
        </p:nvSpPr>
        <p:spPr>
          <a:xfrm>
            <a:off x="427463" y="1113622"/>
            <a:ext cx="11764537" cy="896629"/>
          </a:xfrm>
          <a:prstGeom prst="beve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وهو كل عددين كان بينهما حرف عطف مقدّر من أحد عشر إلى تسعة عشر ،ومن الحادي عشر إلى التاسع عشر .</a:t>
            </a: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E8F74142-79B8-492A-B87D-E19666079860}"/>
              </a:ext>
            </a:extLst>
          </p:cNvPr>
          <p:cNvSpPr/>
          <p:nvPr/>
        </p:nvSpPr>
        <p:spPr>
          <a:xfrm>
            <a:off x="427461" y="2598838"/>
            <a:ext cx="11764539" cy="1081064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1 - (11 -19)يبنى على فتح الجزءين في حالاته الثلاث عدا اثني عشر فيعرب الجزء الأول إعراب المثنى والثاني مبني على الفتح لا محل له من الإعراب وهو بمثابة النون من المثنى .</a:t>
            </a: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BAFFBFFB-39B3-47AA-BA25-094276F54FEA}"/>
              </a:ext>
            </a:extLst>
          </p:cNvPr>
          <p:cNvSpPr/>
          <p:nvPr/>
        </p:nvSpPr>
        <p:spPr>
          <a:xfrm>
            <a:off x="427462" y="3981544"/>
            <a:ext cx="11764537" cy="89662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– ما كان على وزن فاعل مركبًا مع العشرة  فهو مبني على فتح الجزءين. </a:t>
            </a: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F93CC40D-306A-4580-B990-56933498AEA2}"/>
              </a:ext>
            </a:extLst>
          </p:cNvPr>
          <p:cNvSpPr/>
          <p:nvPr/>
        </p:nvSpPr>
        <p:spPr>
          <a:xfrm>
            <a:off x="427461" y="5435112"/>
            <a:ext cx="11764537" cy="896629"/>
          </a:xfrm>
          <a:prstGeom prst="beve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3_ إذا كان الجزء الأول منتهيًا بياء فيكون الجزء الأول مبنيًا على السكون .</a:t>
            </a: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FD870543-88D8-47B4-8332-1A2C0C452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6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F29D4157-F0F9-46E6-AA4D-C8FFD4DE227C}"/>
              </a:ext>
            </a:extLst>
          </p:cNvPr>
          <p:cNvSpPr/>
          <p:nvPr/>
        </p:nvSpPr>
        <p:spPr>
          <a:xfrm>
            <a:off x="5261516" y="178610"/>
            <a:ext cx="1668965" cy="1040358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الحـــذف</a:t>
            </a:r>
            <a:endParaRPr lang="en-US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F3C34404-2507-4595-AA10-787A029CA82E}"/>
              </a:ext>
            </a:extLst>
          </p:cNvPr>
          <p:cNvSpPr/>
          <p:nvPr/>
        </p:nvSpPr>
        <p:spPr>
          <a:xfrm>
            <a:off x="5375929" y="1744482"/>
            <a:ext cx="1440141" cy="917190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الألف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B156675-9645-474A-B9D0-49C011DC32EF}"/>
              </a:ext>
            </a:extLst>
          </p:cNvPr>
          <p:cNvSpPr/>
          <p:nvPr/>
        </p:nvSpPr>
        <p:spPr>
          <a:xfrm>
            <a:off x="8742556" y="1218968"/>
            <a:ext cx="2700677" cy="3061476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أسماء الإشارة إذا بدئت (بها التنبيه) وتبقى في أسماء الإشارة 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(هاتي ، هاته ، هاتيك ، هاتان ، هاتين )</a:t>
            </a:r>
            <a:endParaRPr lang="ar-SY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7107CDEC-F81B-44F9-9A81-DA5FA26723E9}"/>
              </a:ext>
            </a:extLst>
          </p:cNvPr>
          <p:cNvSpPr/>
          <p:nvPr/>
        </p:nvSpPr>
        <p:spPr>
          <a:xfrm>
            <a:off x="519941" y="1218968"/>
            <a:ext cx="2700678" cy="3061476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الكلمات :( الله ، السموات ، الرحمن ، الإله ، لكنْ ،لكنّ ، أولئك ،ذلك ،اسحق ،طه )</a:t>
            </a:r>
            <a:endParaRPr lang="ar-SY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AFAF85CE-086D-45B6-8689-21C006419004}"/>
              </a:ext>
            </a:extLst>
          </p:cNvPr>
          <p:cNvSpPr/>
          <p:nvPr/>
        </p:nvSpPr>
        <p:spPr>
          <a:xfrm>
            <a:off x="4627756" y="3668751"/>
            <a:ext cx="3079074" cy="2902612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(ابن وابنة ) إذا كان كل منهما مفردًا بين علمين ثانيهما أب للأول وكل منهما متصلاً بالعلم الأول ونعتًا له وليس في أول السطر</a:t>
            </a:r>
            <a:endParaRPr lang="ar-SY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1" name="موصل: على شكل مرفق 10">
            <a:extLst>
              <a:ext uri="{FF2B5EF4-FFF2-40B4-BE49-F238E27FC236}">
                <a16:creationId xmlns:a16="http://schemas.microsoft.com/office/drawing/2014/main" id="{62D2C8DD-48AF-4820-BBBC-7CE14341B741}"/>
              </a:ext>
            </a:extLst>
          </p:cNvPr>
          <p:cNvCxnSpPr>
            <a:cxnSpLocks/>
          </p:cNvCxnSpPr>
          <p:nvPr/>
        </p:nvCxnSpPr>
        <p:spPr>
          <a:xfrm>
            <a:off x="6816070" y="2264288"/>
            <a:ext cx="1812077" cy="39738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موصل: على شكل مرفق 12">
            <a:extLst>
              <a:ext uri="{FF2B5EF4-FFF2-40B4-BE49-F238E27FC236}">
                <a16:creationId xmlns:a16="http://schemas.microsoft.com/office/drawing/2014/main" id="{86E14C62-6B58-4B94-8938-6E7073040965}"/>
              </a:ext>
            </a:extLst>
          </p:cNvPr>
          <p:cNvCxnSpPr>
            <a:cxnSpLocks/>
            <a:endCxn id="8" idx="0"/>
          </p:cNvCxnSpPr>
          <p:nvPr/>
        </p:nvCxnSpPr>
        <p:spPr>
          <a:xfrm rot="10800000" flipV="1">
            <a:off x="3220619" y="2226046"/>
            <a:ext cx="2155310" cy="52366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موصل: على شكل مرفق 14">
            <a:extLst>
              <a:ext uri="{FF2B5EF4-FFF2-40B4-BE49-F238E27FC236}">
                <a16:creationId xmlns:a16="http://schemas.microsoft.com/office/drawing/2014/main" id="{02B61972-19D5-4E5D-92F8-5D48B824CD79}"/>
              </a:ext>
            </a:extLst>
          </p:cNvPr>
          <p:cNvCxnSpPr>
            <a:cxnSpLocks/>
          </p:cNvCxnSpPr>
          <p:nvPr/>
        </p:nvCxnSpPr>
        <p:spPr>
          <a:xfrm rot="5400000">
            <a:off x="5232424" y="2919587"/>
            <a:ext cx="1007078" cy="491249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موصل: على شكل مرفق 17">
            <a:extLst>
              <a:ext uri="{FF2B5EF4-FFF2-40B4-BE49-F238E27FC236}">
                <a16:creationId xmlns:a16="http://schemas.microsoft.com/office/drawing/2014/main" id="{07F530F6-FE08-4376-928B-85C9DB7F15F4}"/>
              </a:ext>
            </a:extLst>
          </p:cNvPr>
          <p:cNvCxnSpPr>
            <a:cxnSpLocks/>
          </p:cNvCxnSpPr>
          <p:nvPr/>
        </p:nvCxnSpPr>
        <p:spPr>
          <a:xfrm rot="5400000">
            <a:off x="5718331" y="1372988"/>
            <a:ext cx="503540" cy="23945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51C7214C-7247-4B64-BE88-34F87600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9B9B667-FF45-4C1B-B503-0B95AEB770D4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عنصر نائب للتذييل 6">
            <a:extLst>
              <a:ext uri="{FF2B5EF4-FFF2-40B4-BE49-F238E27FC236}">
                <a16:creationId xmlns:a16="http://schemas.microsoft.com/office/drawing/2014/main" id="{7B545615-DB63-4E7F-8FEC-4E95A9FD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87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B9FD5C1-E9A0-4315-9FCF-D67285BE99DC}"/>
              </a:ext>
            </a:extLst>
          </p:cNvPr>
          <p:cNvSpPr/>
          <p:nvPr/>
        </p:nvSpPr>
        <p:spPr>
          <a:xfrm>
            <a:off x="8720254" y="200722"/>
            <a:ext cx="3261734" cy="3061010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همزة الوصل إذا وقعت بعد همزة الاستفهام.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وتحذف من (ال) التعريف إذا دخلت عليها اللام الجارة .</a:t>
            </a:r>
            <a:endParaRPr lang="ar-SY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857FB448-10A7-4F4B-8675-779736221198}"/>
              </a:ext>
            </a:extLst>
          </p:cNvPr>
          <p:cNvSpPr/>
          <p:nvPr/>
        </p:nvSpPr>
        <p:spPr>
          <a:xfrm>
            <a:off x="89209" y="200722"/>
            <a:ext cx="3150221" cy="3166028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لام ( ال) التعريف إذا دخلت اللام الجارة أو لا التوكيد على اسم مبدوء بلام أصلية ومعرف بأل كراهية توالي ثلاث لامات.</a:t>
            </a:r>
            <a:endParaRPr lang="ar-SY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00C125A6-66C7-4BF0-ABFD-5AE1EBBF524D}"/>
              </a:ext>
            </a:extLst>
          </p:cNvPr>
          <p:cNvSpPr/>
          <p:nvPr/>
        </p:nvSpPr>
        <p:spPr>
          <a:xfrm>
            <a:off x="4211908" y="2338038"/>
            <a:ext cx="3768184" cy="4185425"/>
          </a:xfrm>
          <a:prstGeom prst="bevel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النون رسماً من حرفي الجر (عن ، من)إذا اتصل أحدهما بـ (مَن أم ما ) 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النون من (إن الشرطية) إذا اقترنت بـ (ما) الزائدة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النون من (أن الناصبة )إذا اقترنت بـ (لا ) النافية .</a:t>
            </a:r>
            <a:endParaRPr lang="ar-SY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0E79FFCB-9A07-42F2-BC36-D5E5E8B93373}"/>
              </a:ext>
            </a:extLst>
          </p:cNvPr>
          <p:cNvSpPr/>
          <p:nvPr/>
        </p:nvSpPr>
        <p:spPr>
          <a:xfrm>
            <a:off x="5375929" y="334537"/>
            <a:ext cx="1440141" cy="917190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الحذف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8" name="موصل: على شكل مرفق 7">
            <a:extLst>
              <a:ext uri="{FF2B5EF4-FFF2-40B4-BE49-F238E27FC236}">
                <a16:creationId xmlns:a16="http://schemas.microsoft.com/office/drawing/2014/main" id="{872581D3-99B4-49FE-9755-1518C9F0B26E}"/>
              </a:ext>
            </a:extLst>
          </p:cNvPr>
          <p:cNvCxnSpPr>
            <a:cxnSpLocks/>
          </p:cNvCxnSpPr>
          <p:nvPr/>
        </p:nvCxnSpPr>
        <p:spPr>
          <a:xfrm>
            <a:off x="6816070" y="854343"/>
            <a:ext cx="1812077" cy="39738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6EFA5536-FF3E-4AEE-B602-21207EC8003C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20619" y="816101"/>
            <a:ext cx="2155310" cy="52366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موصل: على شكل مرفق 9">
            <a:extLst>
              <a:ext uri="{FF2B5EF4-FFF2-40B4-BE49-F238E27FC236}">
                <a16:creationId xmlns:a16="http://schemas.microsoft.com/office/drawing/2014/main" id="{63A1AFAE-83D4-4B86-B082-230C87CDBD58}"/>
              </a:ext>
            </a:extLst>
          </p:cNvPr>
          <p:cNvCxnSpPr>
            <a:cxnSpLocks/>
          </p:cNvCxnSpPr>
          <p:nvPr/>
        </p:nvCxnSpPr>
        <p:spPr>
          <a:xfrm rot="5400000">
            <a:off x="5135603" y="1492055"/>
            <a:ext cx="1086312" cy="605659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12CC3C84-28F1-4BE1-B0BC-1129CEEA9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DA4AEE1-DE89-479F-BB36-C375DC42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45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07A33E9E-AE3F-4E2B-B715-4F910876791C}"/>
              </a:ext>
            </a:extLst>
          </p:cNvPr>
          <p:cNvSpPr/>
          <p:nvPr/>
        </p:nvSpPr>
        <p:spPr>
          <a:xfrm>
            <a:off x="4163116" y="249045"/>
            <a:ext cx="3808141" cy="735790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بعض مواطن </a:t>
            </a:r>
            <a:r>
              <a:rPr lang="ar-AE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الحـــذف</a:t>
            </a:r>
            <a:endParaRPr lang="en-US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FDB38B16-AEFC-4378-98D8-56E547E56224}"/>
              </a:ext>
            </a:extLst>
          </p:cNvPr>
          <p:cNvSpPr/>
          <p:nvPr/>
        </p:nvSpPr>
        <p:spPr>
          <a:xfrm>
            <a:off x="267629" y="1290014"/>
            <a:ext cx="11599125" cy="85101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(ألف) ما الاستفهامية إذا دخلت عليها حروف الجر "[ إلامَ ، علامَ ، حتامَ ، ممَ ، عمَّ ، فيمَ ، بِمَ ، إلامَ ]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0A527732-CB21-4137-BAA3-BACDEC8A219F}"/>
              </a:ext>
            </a:extLst>
          </p:cNvPr>
          <p:cNvSpPr/>
          <p:nvPr/>
        </p:nvSpPr>
        <p:spPr>
          <a:xfrm>
            <a:off x="267628" y="2267604"/>
            <a:ext cx="11599125" cy="85101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(الواو) وجوبًا من آخر فعل الأمر المعتل نحو :[ ادعُ ، اسعَ ، اجرِ ... ]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CF452B88-F4EF-4B59-AC6B-9D3CC96BFB51}"/>
              </a:ext>
            </a:extLst>
          </p:cNvPr>
          <p:cNvSpPr/>
          <p:nvPr/>
        </p:nvSpPr>
        <p:spPr>
          <a:xfrm>
            <a:off x="267627" y="3245194"/>
            <a:ext cx="11599125" cy="85101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(النون) من آخر (إن ) الشرطية إذا جاء بعدها ( لا ) النافية نحو " إلّا تفعلوه "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9B557CFA-B8F3-434C-B45E-E71B8C0C55A5}"/>
              </a:ext>
            </a:extLst>
          </p:cNvPr>
          <p:cNvSpPr/>
          <p:nvPr/>
        </p:nvSpPr>
        <p:spPr>
          <a:xfrm>
            <a:off x="267626" y="4215348"/>
            <a:ext cx="11599125" cy="85101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(النون) من آخر (عن ، من ) إذا اتصلتا ( بما ، من ) نحو : ( عمّا ، عمّن ) ( ممّا ، ممّن )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971CF949-5F8D-4217-8DDC-7164C1DD9DB7}"/>
              </a:ext>
            </a:extLst>
          </p:cNvPr>
          <p:cNvSpPr/>
          <p:nvPr/>
        </p:nvSpPr>
        <p:spPr>
          <a:xfrm>
            <a:off x="267625" y="5312073"/>
            <a:ext cx="11599125" cy="85101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تحذف (ياء) الاسم المنقوص إذا كان نكرةً في حالتي الرفع والجر نحو </a:t>
            </a:r>
            <a:r>
              <a:rPr lang="ar-SY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( جاء قاضٍ ومررتُ بقاضٍ)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911268E-EC8D-4D37-B7F7-05A9FBED0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59AE295C-A413-47E8-BA51-BDA36BA4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09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C36AC7C9-582B-4BC8-B6AC-C64148EE90D6}"/>
              </a:ext>
            </a:extLst>
          </p:cNvPr>
          <p:cNvSpPr/>
          <p:nvPr/>
        </p:nvSpPr>
        <p:spPr>
          <a:xfrm>
            <a:off x="5535727" y="2970405"/>
            <a:ext cx="1440141" cy="917190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الزيادة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2558FF91-1D69-453C-9C7C-A086E89862F3}"/>
              </a:ext>
            </a:extLst>
          </p:cNvPr>
          <p:cNvSpPr/>
          <p:nvPr/>
        </p:nvSpPr>
        <p:spPr>
          <a:xfrm>
            <a:off x="7753654" y="463748"/>
            <a:ext cx="4295956" cy="725864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الألف بعد واو الجماعة (شربوا _لعبوا) </a:t>
            </a:r>
            <a:endParaRPr lang="en-US" sz="1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6" name="موصل: على شكل مرفق 5">
            <a:extLst>
              <a:ext uri="{FF2B5EF4-FFF2-40B4-BE49-F238E27FC236}">
                <a16:creationId xmlns:a16="http://schemas.microsoft.com/office/drawing/2014/main" id="{05BB8F02-2FDF-46C6-BFD8-6F1CDB7A2C3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819860" y="1258825"/>
            <a:ext cx="1780792" cy="1642369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31BA95EB-8DD0-474C-A525-E4C8DCD0A76D}"/>
              </a:ext>
            </a:extLst>
          </p:cNvPr>
          <p:cNvSpPr/>
          <p:nvPr/>
        </p:nvSpPr>
        <p:spPr>
          <a:xfrm>
            <a:off x="541538" y="463748"/>
            <a:ext cx="4631847" cy="725864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الألف في آخر كلمة من بيت الشعر(ألف الإطلاق)</a:t>
            </a:r>
            <a:endParaRPr lang="en-US" sz="1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9403C3BB-3EC2-4560-9FEB-39686A15B900}"/>
              </a:ext>
            </a:extLst>
          </p:cNvPr>
          <p:cNvSpPr/>
          <p:nvPr/>
        </p:nvSpPr>
        <p:spPr>
          <a:xfrm>
            <a:off x="7891105" y="3161731"/>
            <a:ext cx="4295956" cy="725864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الواو  في اسم الإشارة ( أولات _ أولئك)</a:t>
            </a:r>
            <a:endParaRPr lang="en-US" sz="1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CDF0567E-C228-4149-B835-E1049B1B3857}"/>
              </a:ext>
            </a:extLst>
          </p:cNvPr>
          <p:cNvSpPr/>
          <p:nvPr/>
        </p:nvSpPr>
        <p:spPr>
          <a:xfrm>
            <a:off x="257789" y="3066068"/>
            <a:ext cx="4295956" cy="725864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الواو  الملحقين بالجمع المذكر( أولو _ أولي)</a:t>
            </a:r>
            <a:endParaRPr lang="en-US" sz="1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EBB2468E-9F49-4E35-8E86-7EA7845F43DD}"/>
              </a:ext>
            </a:extLst>
          </p:cNvPr>
          <p:cNvSpPr/>
          <p:nvPr/>
        </p:nvSpPr>
        <p:spPr>
          <a:xfrm>
            <a:off x="7710256" y="5234431"/>
            <a:ext cx="4295956" cy="725864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الواو  الملحق بجمع  المؤنث السالم( أولات)</a:t>
            </a:r>
            <a:endParaRPr lang="en-US" sz="1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93F0E55F-5E7F-44DB-AB1D-C31DA34FDD5C}"/>
              </a:ext>
            </a:extLst>
          </p:cNvPr>
          <p:cNvSpPr/>
          <p:nvPr/>
        </p:nvSpPr>
        <p:spPr>
          <a:xfrm>
            <a:off x="618477" y="5218158"/>
            <a:ext cx="4295956" cy="725864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الواو  في كلمة (عَمرو للتفريق عن كلمة عُمر)</a:t>
            </a:r>
            <a:endParaRPr lang="en-US" sz="1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3" name="موصل: على شكل مرفق 12">
            <a:extLst>
              <a:ext uri="{FF2B5EF4-FFF2-40B4-BE49-F238E27FC236}">
                <a16:creationId xmlns:a16="http://schemas.microsoft.com/office/drawing/2014/main" id="{8FC7FD24-5741-4DAC-9135-A308D22F5964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97561" y="1272206"/>
            <a:ext cx="1814955" cy="164976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موصل: على شكل مرفق 14">
            <a:extLst>
              <a:ext uri="{FF2B5EF4-FFF2-40B4-BE49-F238E27FC236}">
                <a16:creationId xmlns:a16="http://schemas.microsoft.com/office/drawing/2014/main" id="{26951924-F31E-4718-AD63-AF8B6A1AC7DA}"/>
              </a:ext>
            </a:extLst>
          </p:cNvPr>
          <p:cNvCxnSpPr>
            <a:cxnSpLocks/>
          </p:cNvCxnSpPr>
          <p:nvPr/>
        </p:nvCxnSpPr>
        <p:spPr>
          <a:xfrm rot="16200000" flipH="1">
            <a:off x="6862473" y="3964959"/>
            <a:ext cx="1410495" cy="12705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موصل: على شكل مرفق 19">
            <a:extLst>
              <a:ext uri="{FF2B5EF4-FFF2-40B4-BE49-F238E27FC236}">
                <a16:creationId xmlns:a16="http://schemas.microsoft.com/office/drawing/2014/main" id="{CA1B0B46-45F2-41FB-AA0C-FA30251AA434}"/>
              </a:ext>
            </a:extLst>
          </p:cNvPr>
          <p:cNvCxnSpPr>
            <a:cxnSpLocks/>
          </p:cNvCxnSpPr>
          <p:nvPr/>
        </p:nvCxnSpPr>
        <p:spPr>
          <a:xfrm rot="5400000">
            <a:off x="4335932" y="3961152"/>
            <a:ext cx="1330565" cy="118345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موصل: على شكل مرفق 21">
            <a:extLst>
              <a:ext uri="{FF2B5EF4-FFF2-40B4-BE49-F238E27FC236}">
                <a16:creationId xmlns:a16="http://schemas.microsoft.com/office/drawing/2014/main" id="{A7D51283-DDE5-4DB9-AC11-6074CAB48E28}"/>
              </a:ext>
            </a:extLst>
          </p:cNvPr>
          <p:cNvCxnSpPr>
            <a:cxnSpLocks/>
          </p:cNvCxnSpPr>
          <p:nvPr/>
        </p:nvCxnSpPr>
        <p:spPr>
          <a:xfrm flipV="1">
            <a:off x="6975868" y="3258106"/>
            <a:ext cx="915237" cy="62948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موصل: على شكل مرفق 25">
            <a:extLst>
              <a:ext uri="{FF2B5EF4-FFF2-40B4-BE49-F238E27FC236}">
                <a16:creationId xmlns:a16="http://schemas.microsoft.com/office/drawing/2014/main" id="{0D23FC50-8C0E-4EB1-B0A3-1CA519D9BE43}"/>
              </a:ext>
            </a:extLst>
          </p:cNvPr>
          <p:cNvCxnSpPr>
            <a:cxnSpLocks/>
          </p:cNvCxnSpPr>
          <p:nvPr/>
        </p:nvCxnSpPr>
        <p:spPr>
          <a:xfrm rot="10800000">
            <a:off x="4587118" y="3258107"/>
            <a:ext cx="972497" cy="63907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EAF3292-4549-4928-9D0A-2078D5514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771CEE6-6099-4857-B577-62FD0DC3D54D}"/>
              </a:ext>
            </a:extLst>
          </p:cNvPr>
          <p:cNvSpPr/>
          <p:nvPr/>
        </p:nvSpPr>
        <p:spPr>
          <a:xfrm>
            <a:off x="178418" y="1276095"/>
            <a:ext cx="1311580" cy="116320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عنصر نائب للتذييل 6">
            <a:extLst>
              <a:ext uri="{FF2B5EF4-FFF2-40B4-BE49-F238E27FC236}">
                <a16:creationId xmlns:a16="http://schemas.microsoft.com/office/drawing/2014/main" id="{DA04828D-E3D1-44E8-BE7D-077EBB61F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9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F55538A7-BCA8-4926-934B-70629F6186C9}"/>
              </a:ext>
            </a:extLst>
          </p:cNvPr>
          <p:cNvSpPr/>
          <p:nvPr/>
        </p:nvSpPr>
        <p:spPr>
          <a:xfrm>
            <a:off x="4817328" y="472532"/>
            <a:ext cx="2604590" cy="917190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الأسلوب الخبر 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F48BB970-34E3-46CB-8F18-8438613AB3DC}"/>
              </a:ext>
            </a:extLst>
          </p:cNvPr>
          <p:cNvSpPr/>
          <p:nvPr/>
        </p:nvSpPr>
        <p:spPr>
          <a:xfrm>
            <a:off x="144966" y="1527717"/>
            <a:ext cx="11601803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الخبر : كلام يحتمل الصدق أو الكذب ، ويصح أن نقول لقائله : إنه صادق فيه أو كاذب 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C7FA9DA5-1943-4D70-BEBE-339FEB0D82ED}"/>
              </a:ext>
            </a:extLst>
          </p:cNvPr>
          <p:cNvSpPr/>
          <p:nvPr/>
        </p:nvSpPr>
        <p:spPr>
          <a:xfrm>
            <a:off x="1628078" y="4489697"/>
            <a:ext cx="2847278" cy="1815882"/>
          </a:xfrm>
          <a:prstGeom prst="rect">
            <a:avLst/>
          </a:prstGeom>
          <a:solidFill>
            <a:srgbClr val="FFFFCC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 rtl="1">
              <a:spcAft>
                <a:spcPts val="600"/>
              </a:spcAft>
            </a:pPr>
            <a:r>
              <a:rPr lang="ar-AE" sz="2800" b="1" cap="none" spc="0" dirty="0">
                <a:ln/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إفادة المخاطب أن المتكلم عالم بالخبر الذي ورد في الجملة ويسمى هذا ( لازم الفائدة )</a:t>
            </a:r>
          </a:p>
        </p:txBody>
      </p:sp>
      <p:cxnSp>
        <p:nvCxnSpPr>
          <p:cNvPr id="15" name="موصل: منحني 14">
            <a:extLst>
              <a:ext uri="{FF2B5EF4-FFF2-40B4-BE49-F238E27FC236}">
                <a16:creationId xmlns:a16="http://schemas.microsoft.com/office/drawing/2014/main" id="{E6898B60-7F4E-4E2F-A203-9DA6890E7B2E}"/>
              </a:ext>
            </a:extLst>
          </p:cNvPr>
          <p:cNvCxnSpPr>
            <a:cxnSpLocks/>
            <a:stCxn id="18" idx="0"/>
            <a:endCxn id="17" idx="0"/>
          </p:cNvCxnSpPr>
          <p:nvPr/>
        </p:nvCxnSpPr>
        <p:spPr>
          <a:xfrm>
            <a:off x="7563167" y="3345971"/>
            <a:ext cx="1637562" cy="1199481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منحني 15">
            <a:extLst>
              <a:ext uri="{FF2B5EF4-FFF2-40B4-BE49-F238E27FC236}">
                <a16:creationId xmlns:a16="http://schemas.microsoft.com/office/drawing/2014/main" id="{5C30A699-86C9-4567-BA49-828BF5D702E7}"/>
              </a:ext>
            </a:extLst>
          </p:cNvPr>
          <p:cNvCxnSpPr>
            <a:cxnSpLocks/>
            <a:stCxn id="18" idx="4"/>
            <a:endCxn id="14" idx="0"/>
          </p:cNvCxnSpPr>
          <p:nvPr/>
        </p:nvCxnSpPr>
        <p:spPr>
          <a:xfrm rot="10800000" flipV="1">
            <a:off x="3051717" y="3345971"/>
            <a:ext cx="1906860" cy="1143726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0B82AA73-912E-4564-A0ED-400C0AFF392E}"/>
              </a:ext>
            </a:extLst>
          </p:cNvPr>
          <p:cNvSpPr/>
          <p:nvPr/>
        </p:nvSpPr>
        <p:spPr>
          <a:xfrm>
            <a:off x="7716645" y="4545452"/>
            <a:ext cx="2968168" cy="1569660"/>
          </a:xfrm>
          <a:prstGeom prst="rect">
            <a:avLst/>
          </a:prstGeom>
          <a:solidFill>
            <a:srgbClr val="FFFFCC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 rtl="1">
              <a:spcAft>
                <a:spcPts val="600"/>
              </a:spcAft>
            </a:pPr>
            <a:r>
              <a:rPr lang="ar-AE" sz="2400" b="1" cap="none" spc="0" dirty="0">
                <a:ln/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إفادة المخاطب الحكم الذي تضمنته الجملة ، لأنه لا يعرفه من قبل ويسمى هذا ( فائدة الخبر )</a:t>
            </a: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85564F74-95EE-43F8-AEB5-3FE37A11F9BB}"/>
              </a:ext>
            </a:extLst>
          </p:cNvPr>
          <p:cNvSpPr/>
          <p:nvPr/>
        </p:nvSpPr>
        <p:spPr>
          <a:xfrm>
            <a:off x="4958577" y="2887376"/>
            <a:ext cx="2604590" cy="917190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AE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أغراض الخبر</a:t>
            </a: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E4E78DD-C608-4BD6-BB9C-C15F85A6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DE890148-E64D-4E48-8AD2-617F0C48B91F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1A8E6855-1096-4F67-8D95-BEAB3372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8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4" grpId="0" animBg="1"/>
      <p:bldP spid="17" grpId="0" animBg="1"/>
      <p:bldP spid="1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BA62B952-F771-47A6-8767-8E2EDF3C60D0}"/>
              </a:ext>
            </a:extLst>
          </p:cNvPr>
          <p:cNvSpPr/>
          <p:nvPr/>
        </p:nvSpPr>
        <p:spPr>
          <a:xfrm>
            <a:off x="3128548" y="283304"/>
            <a:ext cx="6316125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spcAft>
                <a:spcPts val="600"/>
              </a:spcAft>
            </a:pPr>
            <a:r>
              <a:rPr lang="ar-AE" sz="36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يأتي الخبر بحسب المخاطب على ثلاث صور </a:t>
            </a:r>
          </a:p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947E6A98-B532-4B2F-ACA6-13CC9973C758}"/>
              </a:ext>
            </a:extLst>
          </p:cNvPr>
          <p:cNvSpPr/>
          <p:nvPr/>
        </p:nvSpPr>
        <p:spPr>
          <a:xfrm>
            <a:off x="9177453" y="2992012"/>
            <a:ext cx="2700677" cy="306147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r>
              <a:rPr lang="ar-AE" sz="24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– ابتدائي : المخاطب غير شاك فيه ولا منكر له فلا يؤكد .</a:t>
            </a: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CADCD463-F32F-4995-99F4-5CEE61EF731A}"/>
              </a:ext>
            </a:extLst>
          </p:cNvPr>
          <p:cNvSpPr/>
          <p:nvPr/>
        </p:nvSpPr>
        <p:spPr>
          <a:xfrm>
            <a:off x="4936273" y="2992012"/>
            <a:ext cx="2700677" cy="306147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r>
              <a:rPr lang="ar-AE" sz="24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– طلبي : عندما يكون المخاطب مترددًا في الخبر ، طالباً الوقوف على حقيقته فيؤكد بمؤكد واحد .</a:t>
            </a: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19678CF9-BF24-4F21-ACCE-889795386772}"/>
              </a:ext>
            </a:extLst>
          </p:cNvPr>
          <p:cNvSpPr/>
          <p:nvPr/>
        </p:nvSpPr>
        <p:spPr>
          <a:xfrm>
            <a:off x="516673" y="2992012"/>
            <a:ext cx="2700677" cy="306147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r>
              <a:rPr lang="ar-AE" sz="24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 –إنكاري : عندما يكون المخاطب منكرًا للخبر معتقدًا خلافه ، فيؤكد بأكثر من مؤكد . </a:t>
            </a:r>
          </a:p>
        </p:txBody>
      </p:sp>
      <p:cxnSp>
        <p:nvCxnSpPr>
          <p:cNvPr id="11" name="موصل: على شكل مرفق 10">
            <a:extLst>
              <a:ext uri="{FF2B5EF4-FFF2-40B4-BE49-F238E27FC236}">
                <a16:creationId xmlns:a16="http://schemas.microsoft.com/office/drawing/2014/main" id="{3C2D65EF-C857-4B06-8DB1-2721A51B8A2C}"/>
              </a:ext>
            </a:extLst>
          </p:cNvPr>
          <p:cNvCxnSpPr>
            <a:cxnSpLocks/>
          </p:cNvCxnSpPr>
          <p:nvPr/>
        </p:nvCxnSpPr>
        <p:spPr>
          <a:xfrm rot="16200000" flipH="1">
            <a:off x="8621822" y="1510829"/>
            <a:ext cx="1666292" cy="129607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موصل: على شكل مرفق 14">
            <a:extLst>
              <a:ext uri="{FF2B5EF4-FFF2-40B4-BE49-F238E27FC236}">
                <a16:creationId xmlns:a16="http://schemas.microsoft.com/office/drawing/2014/main" id="{8933FC63-1374-424A-8EC2-BDD262B3BB45}"/>
              </a:ext>
            </a:extLst>
          </p:cNvPr>
          <p:cNvCxnSpPr>
            <a:cxnSpLocks/>
          </p:cNvCxnSpPr>
          <p:nvPr/>
        </p:nvCxnSpPr>
        <p:spPr>
          <a:xfrm rot="5400000">
            <a:off x="2232029" y="1457750"/>
            <a:ext cx="1666292" cy="1402232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موصل: على شكل مرفق 18">
            <a:extLst>
              <a:ext uri="{FF2B5EF4-FFF2-40B4-BE49-F238E27FC236}">
                <a16:creationId xmlns:a16="http://schemas.microsoft.com/office/drawing/2014/main" id="{BA50C1BB-AE33-4AE9-8740-B00CA02128C9}"/>
              </a:ext>
            </a:extLst>
          </p:cNvPr>
          <p:cNvCxnSpPr>
            <a:cxnSpLocks/>
          </p:cNvCxnSpPr>
          <p:nvPr/>
        </p:nvCxnSpPr>
        <p:spPr>
          <a:xfrm rot="5400000">
            <a:off x="5709310" y="1712411"/>
            <a:ext cx="1666293" cy="89291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8A4EA586-E9EB-49FB-A68E-AC2B2FB10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7859774-7C56-4A72-A430-19E1943F7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18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8F53213B-B1F3-405C-B36D-20DA48B50914}"/>
              </a:ext>
            </a:extLst>
          </p:cNvPr>
          <p:cNvSpPr/>
          <p:nvPr/>
        </p:nvSpPr>
        <p:spPr>
          <a:xfrm>
            <a:off x="657921" y="238699"/>
            <a:ext cx="11050859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spcAft>
                <a:spcPts val="600"/>
              </a:spcAft>
            </a:pPr>
            <a:r>
              <a:rPr lang="ar-AE" sz="32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الإنشاء : كلام لا يحتمل الصدق أو الكذب ، ولا يمكن أن نقول لقائله إنه صادق فيه أو كاذب .</a:t>
            </a:r>
          </a:p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5844F289-1AD8-4D9C-93D3-F541A7B1A7AD}"/>
              </a:ext>
            </a:extLst>
          </p:cNvPr>
          <p:cNvSpPr/>
          <p:nvPr/>
        </p:nvSpPr>
        <p:spPr>
          <a:xfrm>
            <a:off x="8118088" y="1624499"/>
            <a:ext cx="1463450" cy="1152154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AE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طلبي</a:t>
            </a: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60C5516B-EE67-4D89-AABB-668BFDAA9FCC}"/>
              </a:ext>
            </a:extLst>
          </p:cNvPr>
          <p:cNvSpPr/>
          <p:nvPr/>
        </p:nvSpPr>
        <p:spPr>
          <a:xfrm>
            <a:off x="2155511" y="1693281"/>
            <a:ext cx="1593548" cy="1152154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AE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غير طلبي</a:t>
            </a:r>
          </a:p>
        </p:txBody>
      </p:sp>
      <p:cxnSp>
        <p:nvCxnSpPr>
          <p:cNvPr id="9" name="موصل: منحني 8">
            <a:extLst>
              <a:ext uri="{FF2B5EF4-FFF2-40B4-BE49-F238E27FC236}">
                <a16:creationId xmlns:a16="http://schemas.microsoft.com/office/drawing/2014/main" id="{52F8812C-67FE-4623-95DD-B1A244CC6BB1}"/>
              </a:ext>
            </a:extLst>
          </p:cNvPr>
          <p:cNvCxnSpPr>
            <a:cxnSpLocks/>
            <a:stCxn id="4" idx="3"/>
            <a:endCxn id="5" idx="4"/>
          </p:cNvCxnSpPr>
          <p:nvPr/>
        </p:nvCxnSpPr>
        <p:spPr>
          <a:xfrm rot="16200000" flipH="1">
            <a:off x="6625838" y="708325"/>
            <a:ext cx="1049763" cy="1934737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موصل: منحني 11">
            <a:extLst>
              <a:ext uri="{FF2B5EF4-FFF2-40B4-BE49-F238E27FC236}">
                <a16:creationId xmlns:a16="http://schemas.microsoft.com/office/drawing/2014/main" id="{34DFBE75-A8A5-45A1-855D-9D792632FD6A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5400000">
            <a:off x="4472084" y="558090"/>
            <a:ext cx="988243" cy="2434292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مستطيل: زوايا قطرية مستديرة 19">
            <a:extLst>
              <a:ext uri="{FF2B5EF4-FFF2-40B4-BE49-F238E27FC236}">
                <a16:creationId xmlns:a16="http://schemas.microsoft.com/office/drawing/2014/main" id="{A16C4F0A-4032-4B39-AE7A-C124958D7E23}"/>
              </a:ext>
            </a:extLst>
          </p:cNvPr>
          <p:cNvSpPr/>
          <p:nvPr/>
        </p:nvSpPr>
        <p:spPr>
          <a:xfrm>
            <a:off x="10950498" y="3122342"/>
            <a:ext cx="1048214" cy="914400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أمر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مستطيل: زوايا قطرية مستديرة 20">
            <a:extLst>
              <a:ext uri="{FF2B5EF4-FFF2-40B4-BE49-F238E27FC236}">
                <a16:creationId xmlns:a16="http://schemas.microsoft.com/office/drawing/2014/main" id="{1E8A0684-06E8-4B31-85BA-EEF89F7EA5E6}"/>
              </a:ext>
            </a:extLst>
          </p:cNvPr>
          <p:cNvSpPr/>
          <p:nvPr/>
        </p:nvSpPr>
        <p:spPr>
          <a:xfrm>
            <a:off x="10790663" y="4792789"/>
            <a:ext cx="1048214" cy="914400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نهي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مستطيل: زوايا قطرية مستديرة 21">
            <a:extLst>
              <a:ext uri="{FF2B5EF4-FFF2-40B4-BE49-F238E27FC236}">
                <a16:creationId xmlns:a16="http://schemas.microsoft.com/office/drawing/2014/main" id="{4ABF11CF-8177-43CE-AF07-04B212232F4F}"/>
              </a:ext>
            </a:extLst>
          </p:cNvPr>
          <p:cNvSpPr/>
          <p:nvPr/>
        </p:nvSpPr>
        <p:spPr>
          <a:xfrm>
            <a:off x="8679367" y="5006898"/>
            <a:ext cx="1048214" cy="914400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استفهام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: زوايا قطرية مستديرة 22">
            <a:extLst>
              <a:ext uri="{FF2B5EF4-FFF2-40B4-BE49-F238E27FC236}">
                <a16:creationId xmlns:a16="http://schemas.microsoft.com/office/drawing/2014/main" id="{3319269D-5657-421C-8E65-0BE1D8A9E5E3}"/>
              </a:ext>
            </a:extLst>
          </p:cNvPr>
          <p:cNvSpPr/>
          <p:nvPr/>
        </p:nvSpPr>
        <p:spPr>
          <a:xfrm>
            <a:off x="6307872" y="4792789"/>
            <a:ext cx="1048214" cy="914400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نداء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مستطيل: زوايا قطرية مستديرة 23">
            <a:extLst>
              <a:ext uri="{FF2B5EF4-FFF2-40B4-BE49-F238E27FC236}">
                <a16:creationId xmlns:a16="http://schemas.microsoft.com/office/drawing/2014/main" id="{83F46CA6-90AE-4FB0-95F2-C2DE5EAE3588}"/>
              </a:ext>
            </a:extLst>
          </p:cNvPr>
          <p:cNvSpPr/>
          <p:nvPr/>
        </p:nvSpPr>
        <p:spPr>
          <a:xfrm>
            <a:off x="5939883" y="2971800"/>
            <a:ext cx="1048214" cy="914400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تمنٍ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5" name="موصل: منحني 24">
            <a:extLst>
              <a:ext uri="{FF2B5EF4-FFF2-40B4-BE49-F238E27FC236}">
                <a16:creationId xmlns:a16="http://schemas.microsoft.com/office/drawing/2014/main" id="{E30C4772-36E4-4B6E-8951-5CFEEED799F6}"/>
              </a:ext>
            </a:extLst>
          </p:cNvPr>
          <p:cNvCxnSpPr>
            <a:cxnSpLocks/>
          </p:cNvCxnSpPr>
          <p:nvPr/>
        </p:nvCxnSpPr>
        <p:spPr>
          <a:xfrm>
            <a:off x="9539868" y="2070274"/>
            <a:ext cx="1410630" cy="135872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موصل: منحني 26">
            <a:extLst>
              <a:ext uri="{FF2B5EF4-FFF2-40B4-BE49-F238E27FC236}">
                <a16:creationId xmlns:a16="http://schemas.microsoft.com/office/drawing/2014/main" id="{B4661F41-30D6-49C1-86FB-9EC9FA165877}"/>
              </a:ext>
            </a:extLst>
          </p:cNvPr>
          <p:cNvCxnSpPr>
            <a:cxnSpLocks/>
          </p:cNvCxnSpPr>
          <p:nvPr/>
        </p:nvCxnSpPr>
        <p:spPr>
          <a:xfrm rot="16200000" flipH="1">
            <a:off x="9148377" y="3052390"/>
            <a:ext cx="2070167" cy="141063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موصل: منحني 28">
            <a:extLst>
              <a:ext uri="{FF2B5EF4-FFF2-40B4-BE49-F238E27FC236}">
                <a16:creationId xmlns:a16="http://schemas.microsoft.com/office/drawing/2014/main" id="{B2C0C066-5316-4D7F-9384-5CADEBF9D64C}"/>
              </a:ext>
            </a:extLst>
          </p:cNvPr>
          <p:cNvCxnSpPr>
            <a:cxnSpLocks/>
          </p:cNvCxnSpPr>
          <p:nvPr/>
        </p:nvCxnSpPr>
        <p:spPr>
          <a:xfrm rot="16200000" flipH="1">
            <a:off x="8092922" y="3621675"/>
            <a:ext cx="2230248" cy="54020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موصل: منحني 30">
            <a:extLst>
              <a:ext uri="{FF2B5EF4-FFF2-40B4-BE49-F238E27FC236}">
                <a16:creationId xmlns:a16="http://schemas.microsoft.com/office/drawing/2014/main" id="{E71A101D-32BA-4FFA-8149-AD1A7A93AC79}"/>
              </a:ext>
            </a:extLst>
          </p:cNvPr>
          <p:cNvCxnSpPr>
            <a:cxnSpLocks/>
          </p:cNvCxnSpPr>
          <p:nvPr/>
        </p:nvCxnSpPr>
        <p:spPr>
          <a:xfrm rot="5400000">
            <a:off x="6712368" y="3195547"/>
            <a:ext cx="2076607" cy="111788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موصل: منحني 32">
            <a:extLst>
              <a:ext uri="{FF2B5EF4-FFF2-40B4-BE49-F238E27FC236}">
                <a16:creationId xmlns:a16="http://schemas.microsoft.com/office/drawing/2014/main" id="{2A0E628F-0618-494A-9227-4393F45F224A}"/>
              </a:ext>
            </a:extLst>
          </p:cNvPr>
          <p:cNvCxnSpPr>
            <a:cxnSpLocks/>
          </p:cNvCxnSpPr>
          <p:nvPr/>
        </p:nvCxnSpPr>
        <p:spPr>
          <a:xfrm rot="5400000">
            <a:off x="6849538" y="2278785"/>
            <a:ext cx="1412645" cy="102315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مستطيل: زوايا قطرية مستديرة 34">
            <a:extLst>
              <a:ext uri="{FF2B5EF4-FFF2-40B4-BE49-F238E27FC236}">
                <a16:creationId xmlns:a16="http://schemas.microsoft.com/office/drawing/2014/main" id="{6FE850B8-BB5E-43F0-92BB-6007F6D37928}"/>
              </a:ext>
            </a:extLst>
          </p:cNvPr>
          <p:cNvSpPr/>
          <p:nvPr/>
        </p:nvSpPr>
        <p:spPr>
          <a:xfrm>
            <a:off x="4403937" y="2971800"/>
            <a:ext cx="1120440" cy="897673"/>
          </a:xfrm>
          <a:prstGeom prst="round2Diag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تعجب</a:t>
            </a:r>
            <a:endParaRPr lang="en-US" sz="36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مستطيل: زوايا قطرية مستديرة 35">
            <a:extLst>
              <a:ext uri="{FF2B5EF4-FFF2-40B4-BE49-F238E27FC236}">
                <a16:creationId xmlns:a16="http://schemas.microsoft.com/office/drawing/2014/main" id="{F6142EE6-5CA1-4096-8F42-EDB279CE60B9}"/>
              </a:ext>
            </a:extLst>
          </p:cNvPr>
          <p:cNvSpPr/>
          <p:nvPr/>
        </p:nvSpPr>
        <p:spPr>
          <a:xfrm>
            <a:off x="4217410" y="4792789"/>
            <a:ext cx="1048214" cy="914400"/>
          </a:xfrm>
          <a:prstGeom prst="round2Diag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مدح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مستطيل: زوايا قطرية مستديرة 36">
            <a:extLst>
              <a:ext uri="{FF2B5EF4-FFF2-40B4-BE49-F238E27FC236}">
                <a16:creationId xmlns:a16="http://schemas.microsoft.com/office/drawing/2014/main" id="{1999812E-0882-4E69-B5F0-5B3B76EE6E85}"/>
              </a:ext>
            </a:extLst>
          </p:cNvPr>
          <p:cNvSpPr/>
          <p:nvPr/>
        </p:nvSpPr>
        <p:spPr>
          <a:xfrm>
            <a:off x="2099755" y="5004663"/>
            <a:ext cx="1048214" cy="914400"/>
          </a:xfrm>
          <a:prstGeom prst="round2Diag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ذم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مستطيل: زوايا قطرية مستديرة 37">
            <a:extLst>
              <a:ext uri="{FF2B5EF4-FFF2-40B4-BE49-F238E27FC236}">
                <a16:creationId xmlns:a16="http://schemas.microsoft.com/office/drawing/2014/main" id="{D1B8A8FB-6D72-4200-8811-A033D519411F}"/>
              </a:ext>
            </a:extLst>
          </p:cNvPr>
          <p:cNvSpPr/>
          <p:nvPr/>
        </p:nvSpPr>
        <p:spPr>
          <a:xfrm>
            <a:off x="165019" y="4792789"/>
            <a:ext cx="1048214" cy="914400"/>
          </a:xfrm>
          <a:prstGeom prst="round2Diag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قسمٌ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9" name="مستطيل: زوايا قطرية مستديرة 38">
            <a:extLst>
              <a:ext uri="{FF2B5EF4-FFF2-40B4-BE49-F238E27FC236}">
                <a16:creationId xmlns:a16="http://schemas.microsoft.com/office/drawing/2014/main" id="{9AF114B8-5697-4682-A80E-2134E1069E7F}"/>
              </a:ext>
            </a:extLst>
          </p:cNvPr>
          <p:cNvSpPr/>
          <p:nvPr/>
        </p:nvSpPr>
        <p:spPr>
          <a:xfrm>
            <a:off x="193288" y="2980717"/>
            <a:ext cx="1048214" cy="914400"/>
          </a:xfrm>
          <a:prstGeom prst="round2Diag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ترجٍ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41" name="موصل: منحني 40">
            <a:extLst>
              <a:ext uri="{FF2B5EF4-FFF2-40B4-BE49-F238E27FC236}">
                <a16:creationId xmlns:a16="http://schemas.microsoft.com/office/drawing/2014/main" id="{62F39108-75B6-4933-B26B-391DC6E4E521}"/>
              </a:ext>
            </a:extLst>
          </p:cNvPr>
          <p:cNvCxnSpPr>
            <a:cxnSpLocks/>
            <a:endCxn id="35" idx="3"/>
          </p:cNvCxnSpPr>
          <p:nvPr/>
        </p:nvCxnSpPr>
        <p:spPr>
          <a:xfrm>
            <a:off x="3757483" y="2274394"/>
            <a:ext cx="1206674" cy="697406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موصل: منحني 42">
            <a:extLst>
              <a:ext uri="{FF2B5EF4-FFF2-40B4-BE49-F238E27FC236}">
                <a16:creationId xmlns:a16="http://schemas.microsoft.com/office/drawing/2014/main" id="{8FF07FD4-115D-4E9F-A105-8ECE0F5B880B}"/>
              </a:ext>
            </a:extLst>
          </p:cNvPr>
          <p:cNvCxnSpPr>
            <a:cxnSpLocks/>
          </p:cNvCxnSpPr>
          <p:nvPr/>
        </p:nvCxnSpPr>
        <p:spPr>
          <a:xfrm rot="16200000" flipH="1">
            <a:off x="2947274" y="3240097"/>
            <a:ext cx="1970231" cy="1135152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موصل: منحني 44">
            <a:extLst>
              <a:ext uri="{FF2B5EF4-FFF2-40B4-BE49-F238E27FC236}">
                <a16:creationId xmlns:a16="http://schemas.microsoft.com/office/drawing/2014/main" id="{5C7054C2-EFAA-4AD2-AB89-A8003156409E}"/>
              </a:ext>
            </a:extLst>
          </p:cNvPr>
          <p:cNvCxnSpPr>
            <a:cxnSpLocks/>
            <a:endCxn id="37" idx="3"/>
          </p:cNvCxnSpPr>
          <p:nvPr/>
        </p:nvCxnSpPr>
        <p:spPr>
          <a:xfrm rot="5400000">
            <a:off x="1658770" y="3681276"/>
            <a:ext cx="2288479" cy="358294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موصل: منحني 46">
            <a:extLst>
              <a:ext uri="{FF2B5EF4-FFF2-40B4-BE49-F238E27FC236}">
                <a16:creationId xmlns:a16="http://schemas.microsoft.com/office/drawing/2014/main" id="{E4751CA0-4BE4-4D25-823B-6EF6043D0CC4}"/>
              </a:ext>
            </a:extLst>
          </p:cNvPr>
          <p:cNvCxnSpPr>
            <a:cxnSpLocks/>
          </p:cNvCxnSpPr>
          <p:nvPr/>
        </p:nvCxnSpPr>
        <p:spPr>
          <a:xfrm rot="5400000">
            <a:off x="716159" y="3191194"/>
            <a:ext cx="2105028" cy="130336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موصل: منحني 48">
            <a:extLst>
              <a:ext uri="{FF2B5EF4-FFF2-40B4-BE49-F238E27FC236}">
                <a16:creationId xmlns:a16="http://schemas.microsoft.com/office/drawing/2014/main" id="{C87C098A-E449-420C-8585-6692CAAFBDBC}"/>
              </a:ext>
            </a:extLst>
          </p:cNvPr>
          <p:cNvCxnSpPr>
            <a:cxnSpLocks/>
            <a:endCxn id="39" idx="3"/>
          </p:cNvCxnSpPr>
          <p:nvPr/>
        </p:nvCxnSpPr>
        <p:spPr>
          <a:xfrm rot="10800000" flipV="1">
            <a:off x="717396" y="2208767"/>
            <a:ext cx="1408773" cy="771950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DBC746C1-8B6E-4DFD-9F64-94CBDB78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DBE47BB5-6915-4C31-9A9C-C677A331A0D4}"/>
              </a:ext>
            </a:extLst>
          </p:cNvPr>
          <p:cNvSpPr/>
          <p:nvPr/>
        </p:nvSpPr>
        <p:spPr>
          <a:xfrm>
            <a:off x="62549" y="5960328"/>
            <a:ext cx="988992" cy="8976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عنصر نائب للتذييل 6">
            <a:extLst>
              <a:ext uri="{FF2B5EF4-FFF2-40B4-BE49-F238E27FC236}">
                <a16:creationId xmlns:a16="http://schemas.microsoft.com/office/drawing/2014/main" id="{3AE198F1-B122-4DB4-898B-AFD8A846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75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FC5F98C9-3F6E-4E21-9866-B6AD2B6A6111}"/>
              </a:ext>
            </a:extLst>
          </p:cNvPr>
          <p:cNvSpPr/>
          <p:nvPr/>
        </p:nvSpPr>
        <p:spPr>
          <a:xfrm>
            <a:off x="9123723" y="182120"/>
            <a:ext cx="2500513" cy="1152154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AE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الإنشاء الطلبي</a:t>
            </a: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64E1DB61-E72A-47CD-977F-773A7BFE347B}"/>
              </a:ext>
            </a:extLst>
          </p:cNvPr>
          <p:cNvSpPr/>
          <p:nvPr/>
        </p:nvSpPr>
        <p:spPr>
          <a:xfrm>
            <a:off x="801939" y="614420"/>
            <a:ext cx="7029803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الأمر : ما يطلب به حدوث فعلٍ من الأعلى إلى الأدنى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B2D0F8B0-1948-4B4E-9E41-7F4E89EA2F29}"/>
              </a:ext>
            </a:extLst>
          </p:cNvPr>
          <p:cNvSpPr/>
          <p:nvPr/>
        </p:nvSpPr>
        <p:spPr>
          <a:xfrm>
            <a:off x="5030520" y="1859936"/>
            <a:ext cx="7029803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-فعل الأمر :[اعمل _ اجرِ _ ادنُ _ اسعَ _ قِ _ عِ ]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E3ADE497-A410-4777-A6D2-51EBD78C6C92}"/>
              </a:ext>
            </a:extLst>
          </p:cNvPr>
          <p:cNvSpPr/>
          <p:nvPr/>
        </p:nvSpPr>
        <p:spPr>
          <a:xfrm>
            <a:off x="3429780" y="3143680"/>
            <a:ext cx="7029803" cy="104241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-المضارع المقرون بلام الأمر :[لتعملوا _</a:t>
            </a:r>
            <a:r>
              <a:rPr lang="ar-AE" sz="3600" b="1" cap="none" spc="0" dirty="0" err="1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لتجرِ_لتسعَ</a:t>
            </a:r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]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83AFC7EC-0658-4E0B-874A-0D55EC772CB9}"/>
              </a:ext>
            </a:extLst>
          </p:cNvPr>
          <p:cNvSpPr/>
          <p:nvPr/>
        </p:nvSpPr>
        <p:spPr>
          <a:xfrm>
            <a:off x="1894761" y="4389195"/>
            <a:ext cx="7029803" cy="1042416"/>
          </a:xfrm>
          <a:prstGeom prst="beve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-اسم فعل الأمر : [ عليك _ هلمّ _ آمين _ رويدك ]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A70DDA24-98B2-4879-AD51-AC0B708476E2}"/>
              </a:ext>
            </a:extLst>
          </p:cNvPr>
          <p:cNvSpPr/>
          <p:nvPr/>
        </p:nvSpPr>
        <p:spPr>
          <a:xfrm>
            <a:off x="229510" y="5634711"/>
            <a:ext cx="7029803" cy="1042416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-المصدر النائب عن فعله : [إقدامًا _ </a:t>
            </a:r>
            <a:r>
              <a:rPr lang="ar-AE" sz="3600" b="1" cap="none" spc="0" dirty="0" err="1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إندفاعًا</a:t>
            </a:r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]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F810580F-E473-427B-B1DB-26E41B672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7E405BE-1552-40BB-AAA9-9E959310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9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A5075892-3674-459C-9CE3-F341FF241361}"/>
              </a:ext>
            </a:extLst>
          </p:cNvPr>
          <p:cNvSpPr/>
          <p:nvPr/>
        </p:nvSpPr>
        <p:spPr>
          <a:xfrm>
            <a:off x="9123723" y="182120"/>
            <a:ext cx="2500513" cy="1152154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AE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أغراض الأمر:</a:t>
            </a: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5548DDDA-3CA7-4C79-9D94-4FFF6596E712}"/>
              </a:ext>
            </a:extLst>
          </p:cNvPr>
          <p:cNvSpPr/>
          <p:nvPr/>
        </p:nvSpPr>
        <p:spPr>
          <a:xfrm>
            <a:off x="5030520" y="1859936"/>
            <a:ext cx="7029803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 – الدعاء إذا كان من الأدنى إلى الأعلى .</a:t>
            </a:r>
          </a:p>
          <a:p>
            <a:pPr algn="ctr"/>
            <a:endParaRPr lang="en-US" dirty="0"/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59204D68-6BF2-43CE-8715-35D9BF6D373F}"/>
              </a:ext>
            </a:extLst>
          </p:cNvPr>
          <p:cNvSpPr/>
          <p:nvPr/>
        </p:nvSpPr>
        <p:spPr>
          <a:xfrm>
            <a:off x="3344176" y="3501341"/>
            <a:ext cx="7029803" cy="1042416"/>
          </a:xfrm>
          <a:prstGeom prst="bevel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 – الالتماس إذا كان من النظير إلى نظيره .</a:t>
            </a:r>
          </a:p>
          <a:p>
            <a:pPr algn="ctr"/>
            <a:endParaRPr lang="en-US" dirty="0"/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BAF2F09F-ECD0-402C-8092-30356950C14F}"/>
              </a:ext>
            </a:extLst>
          </p:cNvPr>
          <p:cNvSpPr/>
          <p:nvPr/>
        </p:nvSpPr>
        <p:spPr>
          <a:xfrm>
            <a:off x="1069570" y="5069419"/>
            <a:ext cx="7029803" cy="104241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3 – النصح والإرشاد والتمني</a:t>
            </a:r>
          </a:p>
          <a:p>
            <a:pPr algn="ctr"/>
            <a:endParaRPr lang="en-US" dirty="0"/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2507F5A7-B65A-4C8E-AD35-00FEBE80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9AD26B4-4299-458C-A90C-7E12D2206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3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31731E3C-5EFE-4A0A-8B7A-F61E2E370255}"/>
              </a:ext>
            </a:extLst>
          </p:cNvPr>
          <p:cNvSpPr/>
          <p:nvPr/>
        </p:nvSpPr>
        <p:spPr>
          <a:xfrm>
            <a:off x="9123723" y="182120"/>
            <a:ext cx="2500513" cy="1152154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AE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الإنشاء الطلبي</a:t>
            </a: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59D6883B-0681-47A1-8A15-4650C9E86ADB}"/>
              </a:ext>
            </a:extLst>
          </p:cNvPr>
          <p:cNvSpPr/>
          <p:nvPr/>
        </p:nvSpPr>
        <p:spPr>
          <a:xfrm>
            <a:off x="1515615" y="182120"/>
            <a:ext cx="7029803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النهي :طلب الكف عن الفعل على وجه الاستعلاء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43CB62EA-520B-41C7-A2C2-D17B3502C02C}"/>
              </a:ext>
            </a:extLst>
          </p:cNvPr>
          <p:cNvSpPr/>
          <p:nvPr/>
        </p:nvSpPr>
        <p:spPr>
          <a:xfrm>
            <a:off x="5030518" y="1589935"/>
            <a:ext cx="7029803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له صيغة واحدة ، لا الناهية مع الفعل المضارع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88CEB765-6DF3-4265-B07C-A40752ACA615}"/>
              </a:ext>
            </a:extLst>
          </p:cNvPr>
          <p:cNvSpPr/>
          <p:nvPr/>
        </p:nvSpPr>
        <p:spPr>
          <a:xfrm>
            <a:off x="5030519" y="2907792"/>
            <a:ext cx="7029803" cy="104241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 – الدعاء إذا كان من الأدنى إلى الأعلى 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0FCE8A4F-2485-4039-A0B4-36A58C823798}"/>
              </a:ext>
            </a:extLst>
          </p:cNvPr>
          <p:cNvSpPr/>
          <p:nvPr/>
        </p:nvSpPr>
        <p:spPr>
          <a:xfrm>
            <a:off x="5030518" y="4245429"/>
            <a:ext cx="7029803" cy="1042416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 – الالتماس إذا كان من النظير إلى نظيره 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1479D6B9-7EBD-432B-88D8-44ABA8C57D55}"/>
              </a:ext>
            </a:extLst>
          </p:cNvPr>
          <p:cNvSpPr/>
          <p:nvPr/>
        </p:nvSpPr>
        <p:spPr>
          <a:xfrm>
            <a:off x="5030517" y="5563286"/>
            <a:ext cx="7029803" cy="104241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3 – النصح والإرشاد والتمني</a:t>
            </a:r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من الأعلى إلى الأدنى.</a:t>
            </a:r>
            <a:endParaRPr lang="ar-AE" sz="36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C060CCB3-3746-48FE-9A7D-A805D2556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884B9EF5-D272-4184-BAFC-B620EE8F7895}"/>
              </a:ext>
            </a:extLst>
          </p:cNvPr>
          <p:cNvSpPr/>
          <p:nvPr/>
        </p:nvSpPr>
        <p:spPr>
          <a:xfrm>
            <a:off x="446050" y="1519242"/>
            <a:ext cx="4217559" cy="4861931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24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AE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الأصل في النهي أن يراد به التحريم </a:t>
            </a:r>
          </a:p>
          <a:p>
            <a:pPr algn="r"/>
            <a:r>
              <a:rPr lang="ar-AE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لكن قد يخرح النهي إلى أغراض مجازية مثل (الدعاء) </a:t>
            </a:r>
          </a:p>
          <a:p>
            <a:pPr algn="r"/>
            <a:r>
              <a:rPr lang="ar-AE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فيعد ههنا مجازاً مرسلاً علاقته (الإنشائية)</a:t>
            </a:r>
          </a:p>
          <a:p>
            <a:pPr algn="r" rtl="1"/>
            <a:r>
              <a:rPr lang="ar-AE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كقوله تعالى (ربنا لا</a:t>
            </a:r>
            <a:r>
              <a:rPr lang="en-US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تؤاخذنا إن نسينا أو أخطأنا ...)</a:t>
            </a:r>
          </a:p>
          <a:p>
            <a:pPr algn="r" rtl="1"/>
            <a:r>
              <a:rPr lang="ar-AE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ففي (لا</a:t>
            </a:r>
            <a:r>
              <a:rPr lang="en-US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تؤاخذنا ) مجاز مرسل علاقته الإنشائية</a:t>
            </a:r>
          </a:p>
          <a:p>
            <a:pPr algn="r" rtl="1"/>
            <a:r>
              <a:rPr lang="ar-AE" sz="24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إذ هو صادر من دانٍ إلى عالٍ.</a:t>
            </a:r>
            <a:endParaRPr lang="ar-AE" sz="24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861F258E-863F-48D1-818F-064CB5AD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34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FB4D942-1663-4567-8CDB-F7D3C0FECDF3}"/>
              </a:ext>
            </a:extLst>
          </p:cNvPr>
          <p:cNvSpPr/>
          <p:nvPr/>
        </p:nvSpPr>
        <p:spPr>
          <a:xfrm>
            <a:off x="992460" y="381099"/>
            <a:ext cx="7552962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الاستفهام :طلب معرفة شيء لم يكن معروفًا من قبل</a:t>
            </a:r>
          </a:p>
          <a:p>
            <a:pPr algn="ctr"/>
            <a:endParaRPr lang="en-US" dirty="0"/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B3D7BBE2-8860-42A3-BC0A-D0DDA93F1D4F}"/>
              </a:ext>
            </a:extLst>
          </p:cNvPr>
          <p:cNvSpPr/>
          <p:nvPr/>
        </p:nvSpPr>
        <p:spPr>
          <a:xfrm>
            <a:off x="9123723" y="182120"/>
            <a:ext cx="2500513" cy="1152154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AE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الإنشاء الطلبي</a:t>
            </a: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52F0DCD5-A417-4F35-9B50-3E736B296194}"/>
              </a:ext>
            </a:extLst>
          </p:cNvPr>
          <p:cNvSpPr/>
          <p:nvPr/>
        </p:nvSpPr>
        <p:spPr>
          <a:xfrm>
            <a:off x="8040029" y="1859936"/>
            <a:ext cx="4020294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الهمزة لتعيين المفرد</a:t>
            </a:r>
            <a:r>
              <a:rPr lang="ar-SY" dirty="0"/>
              <a:t>\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8E1F1314-10CC-4808-A089-192B244383BD}"/>
              </a:ext>
            </a:extLst>
          </p:cNvPr>
          <p:cNvSpPr/>
          <p:nvPr/>
        </p:nvSpPr>
        <p:spPr>
          <a:xfrm>
            <a:off x="8040029" y="3124565"/>
            <a:ext cx="4020294" cy="1042416"/>
          </a:xfrm>
          <a:prstGeom prst="bevel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2- من لتعيين العقلاء 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857DF97F-733B-4FD5-8F03-AA3A87876B4C}"/>
              </a:ext>
            </a:extLst>
          </p:cNvPr>
          <p:cNvSpPr/>
          <p:nvPr/>
        </p:nvSpPr>
        <p:spPr>
          <a:xfrm>
            <a:off x="8040029" y="4418262"/>
            <a:ext cx="4020294" cy="104241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3 – ما لغير العاقل 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D64C8333-63C8-49FA-8ADA-E3BB65FBEF01}"/>
              </a:ext>
            </a:extLst>
          </p:cNvPr>
          <p:cNvSpPr/>
          <p:nvPr/>
        </p:nvSpPr>
        <p:spPr>
          <a:xfrm>
            <a:off x="8040029" y="5659781"/>
            <a:ext cx="4020294" cy="1042416"/>
          </a:xfrm>
          <a:prstGeom prst="bevel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4 – متى للزمن الماضي والمستقبل</a:t>
            </a:r>
            <a:endParaRPr lang="ar-AE" sz="28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089C6886-C78C-4CC7-A9FB-FB34F311525F}"/>
              </a:ext>
            </a:extLst>
          </p:cNvPr>
          <p:cNvSpPr/>
          <p:nvPr/>
        </p:nvSpPr>
        <p:spPr>
          <a:xfrm>
            <a:off x="131677" y="1878472"/>
            <a:ext cx="4020294" cy="1042416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– أيان للزمن المستقبل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594455DA-3DE5-46ED-9F6D-7F58D3EAEF37}"/>
              </a:ext>
            </a:extLst>
          </p:cNvPr>
          <p:cNvSpPr/>
          <p:nvPr/>
        </p:nvSpPr>
        <p:spPr>
          <a:xfrm>
            <a:off x="131677" y="3227981"/>
            <a:ext cx="4020294" cy="1042416"/>
          </a:xfrm>
          <a:prstGeom prst="bevel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 – كم لتعيين العدد 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01B6273E-B8EC-4D43-AE82-95B40B4E07D2}"/>
              </a:ext>
            </a:extLst>
          </p:cNvPr>
          <p:cNvSpPr/>
          <p:nvPr/>
        </p:nvSpPr>
        <p:spPr>
          <a:xfrm>
            <a:off x="131677" y="4492194"/>
            <a:ext cx="4020294" cy="1042416"/>
          </a:xfrm>
          <a:prstGeom prst="beve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7 – أين وأنى للمكان 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FEAF4059-72A7-4CAA-9709-F3CDB5FD8C57}"/>
              </a:ext>
            </a:extLst>
          </p:cNvPr>
          <p:cNvSpPr/>
          <p:nvPr/>
        </p:nvSpPr>
        <p:spPr>
          <a:xfrm>
            <a:off x="131677" y="5689501"/>
            <a:ext cx="4020294" cy="1042416"/>
          </a:xfrm>
          <a:prstGeom prst="bevel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 – كيف للحال 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86E879D8-9820-4186-B44F-1FEC4BCD775B}"/>
              </a:ext>
            </a:extLst>
          </p:cNvPr>
          <p:cNvSpPr/>
          <p:nvPr/>
        </p:nvSpPr>
        <p:spPr>
          <a:xfrm>
            <a:off x="4222595" y="3897054"/>
            <a:ext cx="3746809" cy="104241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9- أي جميع المعاني السابقة.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0A244D6A-9FBB-4F57-B2B0-7E648DBA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D29B146-8605-43B7-9D8A-16439ECE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63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FB4D942-1663-4567-8CDB-F7D3C0FECDF3}"/>
              </a:ext>
            </a:extLst>
          </p:cNvPr>
          <p:cNvSpPr/>
          <p:nvPr/>
        </p:nvSpPr>
        <p:spPr>
          <a:xfrm>
            <a:off x="4508938" y="0"/>
            <a:ext cx="3460466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أغراض </a:t>
            </a:r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الاستفهام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52F0DCD5-A417-4F35-9B50-3E736B296194}"/>
              </a:ext>
            </a:extLst>
          </p:cNvPr>
          <p:cNvSpPr/>
          <p:nvPr/>
        </p:nvSpPr>
        <p:spPr>
          <a:xfrm>
            <a:off x="8040029" y="763351"/>
            <a:ext cx="4020294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الأمر :"</a:t>
            </a:r>
            <a:r>
              <a:rPr lang="ar-SY" sz="36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فَهَلْ أَنتُم مُّنتَهُونَ"</a:t>
            </a: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8E1F1314-10CC-4808-A089-192B244383BD}"/>
              </a:ext>
            </a:extLst>
          </p:cNvPr>
          <p:cNvSpPr/>
          <p:nvPr/>
        </p:nvSpPr>
        <p:spPr>
          <a:xfrm>
            <a:off x="6356195" y="2004870"/>
            <a:ext cx="5704127" cy="1042416"/>
          </a:xfrm>
          <a:prstGeom prst="bevel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Y" sz="32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الاستبطاء : " متى نصر الله "</a:t>
            </a:r>
          </a:p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857DF97F-733B-4FD5-8F03-AA3A87876B4C}"/>
              </a:ext>
            </a:extLst>
          </p:cNvPr>
          <p:cNvSpPr/>
          <p:nvPr/>
        </p:nvSpPr>
        <p:spPr>
          <a:xfrm>
            <a:off x="8040028" y="3248769"/>
            <a:ext cx="4020294" cy="104241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Y" sz="36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 التقرير :" ألم يأتكم نذير "</a:t>
            </a:r>
          </a:p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D64C8333-63C8-49FA-8ADA-E3BB65FBEF01}"/>
              </a:ext>
            </a:extLst>
          </p:cNvPr>
          <p:cNvSpPr/>
          <p:nvPr/>
        </p:nvSpPr>
        <p:spPr>
          <a:xfrm>
            <a:off x="8040028" y="4492668"/>
            <a:ext cx="4020294" cy="1042416"/>
          </a:xfrm>
          <a:prstGeom prst="bevel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 التعجب : "وَمَا لَنَا أَلَّا نَتَوَكَّلَ عَلَى اللَّهِ "</a:t>
            </a:r>
            <a:endParaRPr lang="ar-AE" sz="24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089C6886-C78C-4CC7-A9FB-FB34F311525F}"/>
              </a:ext>
            </a:extLst>
          </p:cNvPr>
          <p:cNvSpPr/>
          <p:nvPr/>
        </p:nvSpPr>
        <p:spPr>
          <a:xfrm>
            <a:off x="6356195" y="5736567"/>
            <a:ext cx="5835805" cy="1042416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التهكم : "قَالُوا يَا شُعَيْبُ أَصَلاتُكَ تَأْمُرُكَ..."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594455DA-3DE5-46ED-9F6D-7F58D3EAEF37}"/>
              </a:ext>
            </a:extLst>
          </p:cNvPr>
          <p:cNvSpPr/>
          <p:nvPr/>
        </p:nvSpPr>
        <p:spPr>
          <a:xfrm>
            <a:off x="321248" y="769253"/>
            <a:ext cx="4020294" cy="1042416"/>
          </a:xfrm>
          <a:prstGeom prst="bevel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Y" sz="32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 التنبيه : " فأين تذهبون "</a:t>
            </a: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01B6273E-B8EC-4D43-AE82-95B40B4E07D2}"/>
              </a:ext>
            </a:extLst>
          </p:cNvPr>
          <p:cNvSpPr/>
          <p:nvPr/>
        </p:nvSpPr>
        <p:spPr>
          <a:xfrm>
            <a:off x="321247" y="2038293"/>
            <a:ext cx="5365875" cy="1042416"/>
          </a:xfrm>
          <a:prstGeom prst="beve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Y" sz="24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7 الاستبعاد : " أَنَّى لَهُمُ الذِّكْرَى وَقَدْ جَاءَهُمْ رَسُولٌ مُبِينٌ "</a:t>
            </a: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FEAF4059-72A7-4CAA-9709-F3CDB5FD8C57}"/>
              </a:ext>
            </a:extLst>
          </p:cNvPr>
          <p:cNvSpPr/>
          <p:nvPr/>
        </p:nvSpPr>
        <p:spPr>
          <a:xfrm>
            <a:off x="321248" y="3154595"/>
            <a:ext cx="4020294" cy="1042416"/>
          </a:xfrm>
          <a:prstGeom prst="bevel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Y" sz="24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 التحقير : "أَهَذَا الَّذِي بَعَثَ اللَّهُ رَسُولًا"</a:t>
            </a: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EE3D7A78-FBCC-4685-BA66-C20F1749A304}"/>
              </a:ext>
            </a:extLst>
          </p:cNvPr>
          <p:cNvSpPr/>
          <p:nvPr/>
        </p:nvSpPr>
        <p:spPr>
          <a:xfrm>
            <a:off x="321248" y="4492668"/>
            <a:ext cx="4020294" cy="104241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Y" sz="32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9 الترهيب : " ألم نهلك الأولين "</a:t>
            </a:r>
          </a:p>
        </p:txBody>
      </p:sp>
      <p:sp>
        <p:nvSpPr>
          <p:cNvPr id="16" name="مستطيل: مشطوف الحواف 15">
            <a:extLst>
              <a:ext uri="{FF2B5EF4-FFF2-40B4-BE49-F238E27FC236}">
                <a16:creationId xmlns:a16="http://schemas.microsoft.com/office/drawing/2014/main" id="{260E2EE3-4086-4A61-9831-C7A15718E80A}"/>
              </a:ext>
            </a:extLst>
          </p:cNvPr>
          <p:cNvSpPr/>
          <p:nvPr/>
        </p:nvSpPr>
        <p:spPr>
          <a:xfrm>
            <a:off x="321247" y="5736567"/>
            <a:ext cx="5276665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Y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10 - الإنكار التكذيبي : " أفأصفاكم ربكم بالبنين"</a:t>
            </a:r>
            <a:endParaRPr lang="ar-SY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53FC411A-64C5-47BE-B0D5-7E048BC91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2346031-A7B5-4F94-9C04-5453C43E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99CE9E88-AFF5-4A0E-AC3D-64A513B47F63}"/>
              </a:ext>
            </a:extLst>
          </p:cNvPr>
          <p:cNvSpPr/>
          <p:nvPr/>
        </p:nvSpPr>
        <p:spPr>
          <a:xfrm>
            <a:off x="2572221" y="291858"/>
            <a:ext cx="4874160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يطلب به شيء مستحيل الحصول </a:t>
            </a:r>
            <a:endParaRPr lang="ar-AE" sz="3600" b="1" cap="none" spc="0" dirty="0">
              <a:ln/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0AD77A03-CB13-4FC2-818F-942A3FB29E34}"/>
              </a:ext>
            </a:extLst>
          </p:cNvPr>
          <p:cNvSpPr/>
          <p:nvPr/>
        </p:nvSpPr>
        <p:spPr>
          <a:xfrm>
            <a:off x="9123723" y="182120"/>
            <a:ext cx="2500513" cy="1152154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التمني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562F6F80-C7CE-4288-B156-96FFA75D4956}"/>
              </a:ext>
            </a:extLst>
          </p:cNvPr>
          <p:cNvSpPr/>
          <p:nvPr/>
        </p:nvSpPr>
        <p:spPr>
          <a:xfrm>
            <a:off x="8118088" y="1624499"/>
            <a:ext cx="1463450" cy="1152154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ليت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6C517430-CB7D-4C79-BB40-52B278D7C6E9}"/>
              </a:ext>
            </a:extLst>
          </p:cNvPr>
          <p:cNvSpPr/>
          <p:nvPr/>
        </p:nvSpPr>
        <p:spPr>
          <a:xfrm>
            <a:off x="267288" y="1624499"/>
            <a:ext cx="1463450" cy="1152154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لعل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B8FA65CC-6B64-4760-8DAD-83E18A787209}"/>
              </a:ext>
            </a:extLst>
          </p:cNvPr>
          <p:cNvSpPr/>
          <p:nvPr/>
        </p:nvSpPr>
        <p:spPr>
          <a:xfrm>
            <a:off x="4277576" y="2497579"/>
            <a:ext cx="1463450" cy="1152154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لو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851228AD-DF40-497A-AF56-4719CF14B60E}"/>
              </a:ext>
            </a:extLst>
          </p:cNvPr>
          <p:cNvSpPr/>
          <p:nvPr/>
        </p:nvSpPr>
        <p:spPr>
          <a:xfrm>
            <a:off x="9123723" y="3813700"/>
            <a:ext cx="2500513" cy="1152154"/>
          </a:xfrm>
          <a:prstGeom prst="bevel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الترجي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43D6ED34-A546-4A88-9C7B-61F3E01F4306}"/>
              </a:ext>
            </a:extLst>
          </p:cNvPr>
          <p:cNvSpPr/>
          <p:nvPr/>
        </p:nvSpPr>
        <p:spPr>
          <a:xfrm>
            <a:off x="2716576" y="4157614"/>
            <a:ext cx="4874160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يطلب به شيء ممكن الحصول </a:t>
            </a:r>
            <a:endParaRPr lang="ar-AE" sz="3600" b="1" cap="none" spc="0" dirty="0">
              <a:ln/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7FDAA10C-BB04-4D75-8FBA-62992C4E1433}"/>
              </a:ext>
            </a:extLst>
          </p:cNvPr>
          <p:cNvSpPr/>
          <p:nvPr/>
        </p:nvSpPr>
        <p:spPr>
          <a:xfrm>
            <a:off x="7758616" y="5599993"/>
            <a:ext cx="1463450" cy="1152154"/>
          </a:xfrm>
          <a:prstGeom prst="bevel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لعل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47DBA7A3-6919-4154-A0AB-B2EB9D560906}"/>
              </a:ext>
            </a:extLst>
          </p:cNvPr>
          <p:cNvSpPr/>
          <p:nvPr/>
        </p:nvSpPr>
        <p:spPr>
          <a:xfrm>
            <a:off x="618117" y="5599993"/>
            <a:ext cx="1463450" cy="1152154"/>
          </a:xfrm>
          <a:prstGeom prst="bevel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عسى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4" name="موصل: منحني 13">
            <a:extLst>
              <a:ext uri="{FF2B5EF4-FFF2-40B4-BE49-F238E27FC236}">
                <a16:creationId xmlns:a16="http://schemas.microsoft.com/office/drawing/2014/main" id="{D5978864-AE20-43AF-BF26-B00CDA9A2273}"/>
              </a:ext>
            </a:extLst>
          </p:cNvPr>
          <p:cNvCxnSpPr>
            <a:cxnSpLocks/>
          </p:cNvCxnSpPr>
          <p:nvPr/>
        </p:nvCxnSpPr>
        <p:spPr>
          <a:xfrm>
            <a:off x="6096000" y="1334274"/>
            <a:ext cx="2022088" cy="978519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موصل: منحني 15">
            <a:extLst>
              <a:ext uri="{FF2B5EF4-FFF2-40B4-BE49-F238E27FC236}">
                <a16:creationId xmlns:a16="http://schemas.microsoft.com/office/drawing/2014/main" id="{4DE27667-622E-47DF-A7FE-3A5404E35D31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42956" y="1398452"/>
            <a:ext cx="2063448" cy="847682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موصل: منحني 17">
            <a:extLst>
              <a:ext uri="{FF2B5EF4-FFF2-40B4-BE49-F238E27FC236}">
                <a16:creationId xmlns:a16="http://schemas.microsoft.com/office/drawing/2014/main" id="{513DDE8D-A3F9-4984-B6E2-DD16111CC833}"/>
              </a:ext>
            </a:extLst>
          </p:cNvPr>
          <p:cNvCxnSpPr>
            <a:cxnSpLocks/>
          </p:cNvCxnSpPr>
          <p:nvPr/>
        </p:nvCxnSpPr>
        <p:spPr>
          <a:xfrm rot="5400000">
            <a:off x="4111348" y="1491632"/>
            <a:ext cx="1208536" cy="876080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موصل: منحني 21">
            <a:extLst>
              <a:ext uri="{FF2B5EF4-FFF2-40B4-BE49-F238E27FC236}">
                <a16:creationId xmlns:a16="http://schemas.microsoft.com/office/drawing/2014/main" id="{3F435C2E-120D-46E4-85D3-CF403418B129}"/>
              </a:ext>
            </a:extLst>
          </p:cNvPr>
          <p:cNvCxnSpPr>
            <a:cxnSpLocks/>
          </p:cNvCxnSpPr>
          <p:nvPr/>
        </p:nvCxnSpPr>
        <p:spPr>
          <a:xfrm>
            <a:off x="5741026" y="5197551"/>
            <a:ext cx="2022088" cy="978519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موصل: منحني 22">
            <a:extLst>
              <a:ext uri="{FF2B5EF4-FFF2-40B4-BE49-F238E27FC236}">
                <a16:creationId xmlns:a16="http://schemas.microsoft.com/office/drawing/2014/main" id="{569B89B0-EE1A-4F13-982F-9AA628F7097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81567" y="5207952"/>
            <a:ext cx="2064163" cy="999918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5D1617F-9A9D-4799-8580-9553961DA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988F62B-9F0E-4E35-8061-397A3EF7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81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FB4D942-1663-4567-8CDB-F7D3C0FECDF3}"/>
              </a:ext>
            </a:extLst>
          </p:cNvPr>
          <p:cNvSpPr/>
          <p:nvPr/>
        </p:nvSpPr>
        <p:spPr>
          <a:xfrm>
            <a:off x="424823" y="215574"/>
            <a:ext cx="8921924" cy="104241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النداء: طلب المتكلم إقبال المخاطب عليه بحرف نداء ينوب مناب الفعل</a:t>
            </a:r>
            <a:r>
              <a:rPr lang="ar-SY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Y" sz="28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أدعو</a:t>
            </a:r>
            <a:endParaRPr lang="ar-AE" sz="28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B3D7BBE2-8860-42A3-BC0A-D0DDA93F1D4F}"/>
              </a:ext>
            </a:extLst>
          </p:cNvPr>
          <p:cNvSpPr/>
          <p:nvPr/>
        </p:nvSpPr>
        <p:spPr>
          <a:xfrm>
            <a:off x="9632628" y="215574"/>
            <a:ext cx="2357573" cy="929941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AE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الإنشاء الطلبي</a:t>
            </a: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52F0DCD5-A417-4F35-9B50-3E736B296194}"/>
              </a:ext>
            </a:extLst>
          </p:cNvPr>
          <p:cNvSpPr/>
          <p:nvPr/>
        </p:nvSpPr>
        <p:spPr>
          <a:xfrm>
            <a:off x="7969907" y="1662089"/>
            <a:ext cx="4020294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الهمزة وأي لنداء القريب.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8E1F1314-10CC-4808-A089-192B244383BD}"/>
              </a:ext>
            </a:extLst>
          </p:cNvPr>
          <p:cNvSpPr/>
          <p:nvPr/>
        </p:nvSpPr>
        <p:spPr>
          <a:xfrm>
            <a:off x="7969907" y="2907792"/>
            <a:ext cx="4020294" cy="1042416"/>
          </a:xfrm>
          <a:prstGeom prst="bevel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2-[</a:t>
            </a:r>
            <a:r>
              <a:rPr lang="ar-SY" sz="3600" b="1" cap="none" spc="0" dirty="0" err="1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يا،أيا،هيا</a:t>
            </a:r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] لنداء البعيد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857DF97F-733B-4FD5-8F03-AA3A87876B4C}"/>
              </a:ext>
            </a:extLst>
          </p:cNvPr>
          <p:cNvSpPr/>
          <p:nvPr/>
        </p:nvSpPr>
        <p:spPr>
          <a:xfrm>
            <a:off x="7969907" y="4273296"/>
            <a:ext cx="4020294" cy="104241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3 – [</a:t>
            </a:r>
            <a:r>
              <a:rPr lang="ar-SY" sz="3600" b="1" cap="none" spc="0" dirty="0" err="1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وا</a:t>
            </a:r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] للندبة.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2E3957F0-1F73-4BC2-94FE-47B629E0054D}"/>
              </a:ext>
            </a:extLst>
          </p:cNvPr>
          <p:cNvSpPr/>
          <p:nvPr/>
        </p:nvSpPr>
        <p:spPr>
          <a:xfrm>
            <a:off x="3010829" y="5736567"/>
            <a:ext cx="9181171" cy="1042416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قد ينادى القريب بالحرف البعيد تعظيمًا أو تحقيرًا ، والبعيد بالحرف القريب تحببًا 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: مشطوف الحواف 15">
            <a:extLst>
              <a:ext uri="{FF2B5EF4-FFF2-40B4-BE49-F238E27FC236}">
                <a16:creationId xmlns:a16="http://schemas.microsoft.com/office/drawing/2014/main" id="{A0ADB18F-0B94-41C4-9090-7479A07100F6}"/>
              </a:ext>
            </a:extLst>
          </p:cNvPr>
          <p:cNvSpPr/>
          <p:nvPr/>
        </p:nvSpPr>
        <p:spPr>
          <a:xfrm>
            <a:off x="1698830" y="1360448"/>
            <a:ext cx="3460466" cy="1042416"/>
          </a:xfrm>
          <a:prstGeom prst="beve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أغراض النداء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مشطوف الحواف 16">
            <a:extLst>
              <a:ext uri="{FF2B5EF4-FFF2-40B4-BE49-F238E27FC236}">
                <a16:creationId xmlns:a16="http://schemas.microsoft.com/office/drawing/2014/main" id="{AD3C085E-CCDC-4CD6-BCA8-591343CDF1F7}"/>
              </a:ext>
            </a:extLst>
          </p:cNvPr>
          <p:cNvSpPr/>
          <p:nvPr/>
        </p:nvSpPr>
        <p:spPr>
          <a:xfrm>
            <a:off x="5508702" y="2982533"/>
            <a:ext cx="1570271" cy="1152154"/>
          </a:xfrm>
          <a:prstGeom prst="bevel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التحسر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72A13DA2-6BBC-4B1F-9A84-B4BCDB011023}"/>
              </a:ext>
            </a:extLst>
          </p:cNvPr>
          <p:cNvSpPr/>
          <p:nvPr/>
        </p:nvSpPr>
        <p:spPr>
          <a:xfrm>
            <a:off x="350504" y="2982533"/>
            <a:ext cx="1570271" cy="1152154"/>
          </a:xfrm>
          <a:prstGeom prst="bevel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الاستغاثة</a:t>
            </a:r>
            <a:endParaRPr lang="ar-AE" sz="28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E458E454-B720-40BE-A842-0C19C25C6D08}"/>
              </a:ext>
            </a:extLst>
          </p:cNvPr>
          <p:cNvSpPr/>
          <p:nvPr/>
        </p:nvSpPr>
        <p:spPr>
          <a:xfrm>
            <a:off x="2983014" y="4129336"/>
            <a:ext cx="1463450" cy="1152154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الزجر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0" name="موصل: منحني 19">
            <a:extLst>
              <a:ext uri="{FF2B5EF4-FFF2-40B4-BE49-F238E27FC236}">
                <a16:creationId xmlns:a16="http://schemas.microsoft.com/office/drawing/2014/main" id="{7A4D858A-81A9-4BBB-B411-F402E40E898B}"/>
              </a:ext>
            </a:extLst>
          </p:cNvPr>
          <p:cNvCxnSpPr>
            <a:cxnSpLocks/>
            <a:stCxn id="16" idx="2"/>
          </p:cNvCxnSpPr>
          <p:nvPr/>
        </p:nvCxnSpPr>
        <p:spPr>
          <a:xfrm rot="16200000" flipH="1">
            <a:off x="3917327" y="1914599"/>
            <a:ext cx="1103110" cy="2079639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موصل: منحني 20">
            <a:extLst>
              <a:ext uri="{FF2B5EF4-FFF2-40B4-BE49-F238E27FC236}">
                <a16:creationId xmlns:a16="http://schemas.microsoft.com/office/drawing/2014/main" id="{1EE6C0C7-8979-4E43-9471-D8827F3573D4}"/>
              </a:ext>
            </a:extLst>
          </p:cNvPr>
          <p:cNvCxnSpPr>
            <a:cxnSpLocks/>
            <a:endCxn id="19" idx="6"/>
          </p:cNvCxnSpPr>
          <p:nvPr/>
        </p:nvCxnSpPr>
        <p:spPr>
          <a:xfrm rot="16200000" flipH="1">
            <a:off x="2681187" y="3095784"/>
            <a:ext cx="1726474" cy="340629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موصل: منحني 22">
            <a:extLst>
              <a:ext uri="{FF2B5EF4-FFF2-40B4-BE49-F238E27FC236}">
                <a16:creationId xmlns:a16="http://schemas.microsoft.com/office/drawing/2014/main" id="{DA6BEDFE-D7ED-48F7-A1A1-B5D8AB12BA55}"/>
              </a:ext>
            </a:extLst>
          </p:cNvPr>
          <p:cNvCxnSpPr>
            <a:cxnSpLocks/>
          </p:cNvCxnSpPr>
          <p:nvPr/>
        </p:nvCxnSpPr>
        <p:spPr>
          <a:xfrm rot="5400000">
            <a:off x="2014616" y="2189636"/>
            <a:ext cx="1155746" cy="150828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D1DEF737-DE64-47FF-A676-25141786A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4C56554-125D-40F1-921F-7E23CA661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5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EA12D13-917E-4C16-A62F-B03E11A8E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6D828259-89C4-41B8-9803-DFCC2D6E4DF2}"/>
              </a:ext>
            </a:extLst>
          </p:cNvPr>
          <p:cNvSpPr/>
          <p:nvPr/>
        </p:nvSpPr>
        <p:spPr>
          <a:xfrm>
            <a:off x="1166613" y="1349298"/>
            <a:ext cx="10709435" cy="436012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يرى ابن هشام رحمه الله أن (ليت ) و (رُبّ) و (حبذا) إذا جاء قبلها حرف النداء (يا) فيراد به التنبيه لا النداء </a:t>
            </a:r>
            <a:b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تعالى (يا</a:t>
            </a:r>
            <a:r>
              <a:rPr lang="en-US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ليتني كنت معهم ..) </a:t>
            </a:r>
            <a:b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أما إن جاء بعد (يا) أمر أو دعاء فهي للنداء الحقيقي </a:t>
            </a:r>
            <a:b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تعالى (وقيل يا</a:t>
            </a:r>
            <a:r>
              <a:rPr lang="en-US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أرض ابلعي ماءك ...)</a:t>
            </a:r>
            <a:endParaRPr lang="ar-AE" sz="40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لتذييل 1">
            <a:extLst>
              <a:ext uri="{FF2B5EF4-FFF2-40B4-BE49-F238E27FC236}">
                <a16:creationId xmlns:a16="http://schemas.microsoft.com/office/drawing/2014/main" id="{A56118A2-1B59-4D04-BE41-806F203AF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33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F32CDE76-B97E-4E74-B7FA-B10A4A4C3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51</a:t>
            </a:fld>
            <a:endParaRPr lang="en-US" dirty="0"/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D95FB38D-F3E3-4B7A-9E4B-B1C632ED4245}"/>
              </a:ext>
            </a:extLst>
          </p:cNvPr>
          <p:cNvSpPr/>
          <p:nvPr/>
        </p:nvSpPr>
        <p:spPr>
          <a:xfrm>
            <a:off x="1622298" y="514904"/>
            <a:ext cx="10273780" cy="3427863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العربية أسلوبٌ يسمى ( الاكتفاء ) أو( الاجتزاء) . لماذا:</a:t>
            </a:r>
          </a:p>
          <a:p>
            <a:pPr algn="ctr" rtl="1">
              <a:spcAft>
                <a:spcPts val="600"/>
              </a:spcAft>
            </a:pP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( إذا دعانِ ) بكسر النون ؟ لقد اكتفى بالكسرة عن الياء.</a:t>
            </a:r>
          </a:p>
          <a:p>
            <a:pPr algn="ctr" rtl="1">
              <a:spcAft>
                <a:spcPts val="600"/>
              </a:spcAft>
            </a:pPr>
            <a:r>
              <a:rPr lang="ar-SY" sz="40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ذكره إمام النحاة سيبويه.</a:t>
            </a: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7FCDBF3-8989-4C87-B058-418637E77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33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مشطوف الحواف 1">
            <a:extLst>
              <a:ext uri="{FF2B5EF4-FFF2-40B4-BE49-F238E27FC236}">
                <a16:creationId xmlns:a16="http://schemas.microsoft.com/office/drawing/2014/main" id="{30F9E7D8-C34C-4B5C-B8A5-12A6BCFB6A75}"/>
              </a:ext>
            </a:extLst>
          </p:cNvPr>
          <p:cNvSpPr/>
          <p:nvPr/>
        </p:nvSpPr>
        <p:spPr>
          <a:xfrm>
            <a:off x="5027175" y="74231"/>
            <a:ext cx="2357573" cy="929941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أسلوب القصر</a:t>
            </a:r>
            <a:endParaRPr lang="ar-AE" sz="3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8091C010-03CB-4317-8688-B25C33296669}"/>
              </a:ext>
            </a:extLst>
          </p:cNvPr>
          <p:cNvSpPr/>
          <p:nvPr/>
        </p:nvSpPr>
        <p:spPr>
          <a:xfrm>
            <a:off x="3294480" y="1600705"/>
            <a:ext cx="5822962" cy="1042416"/>
          </a:xfrm>
          <a:prstGeom prst="bevel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تخصيص أمر بآخر</a:t>
            </a:r>
            <a:endParaRPr lang="ar-AE" sz="3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378AA276-95D2-4B7E-8C07-859A529F2DDC}"/>
              </a:ext>
            </a:extLst>
          </p:cNvPr>
          <p:cNvSpPr/>
          <p:nvPr/>
        </p:nvSpPr>
        <p:spPr>
          <a:xfrm>
            <a:off x="5027174" y="3272521"/>
            <a:ext cx="2357573" cy="929941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طرفا القصر</a:t>
            </a:r>
            <a:endParaRPr lang="ar-AE" sz="3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AAF37BCF-D0A4-4C0A-BA73-3E4064528A5C}"/>
              </a:ext>
            </a:extLst>
          </p:cNvPr>
          <p:cNvSpPr/>
          <p:nvPr/>
        </p:nvSpPr>
        <p:spPr>
          <a:xfrm>
            <a:off x="7973122" y="5099492"/>
            <a:ext cx="2483849" cy="1152154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المقصور</a:t>
            </a:r>
            <a:endParaRPr lang="ar-AE" sz="3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95404448-CB3D-4E50-BDD2-F86E62280A4F}"/>
              </a:ext>
            </a:extLst>
          </p:cNvPr>
          <p:cNvSpPr/>
          <p:nvPr/>
        </p:nvSpPr>
        <p:spPr>
          <a:xfrm>
            <a:off x="1836234" y="5099492"/>
            <a:ext cx="2483849" cy="1152154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المقصور عليه</a:t>
            </a:r>
            <a:endParaRPr lang="ar-AE" sz="3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7" name="موصل: منحني 6">
            <a:extLst>
              <a:ext uri="{FF2B5EF4-FFF2-40B4-BE49-F238E27FC236}">
                <a16:creationId xmlns:a16="http://schemas.microsoft.com/office/drawing/2014/main" id="{34970CF4-1C3B-47B8-9169-7C7450A5ABAF}"/>
              </a:ext>
            </a:extLst>
          </p:cNvPr>
          <p:cNvCxnSpPr>
            <a:cxnSpLocks/>
            <a:endCxn id="5" idx="4"/>
          </p:cNvCxnSpPr>
          <p:nvPr/>
        </p:nvCxnSpPr>
        <p:spPr>
          <a:xfrm>
            <a:off x="6096001" y="4154185"/>
            <a:ext cx="1877121" cy="1521384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موصل: منحني 8">
            <a:extLst>
              <a:ext uri="{FF2B5EF4-FFF2-40B4-BE49-F238E27FC236}">
                <a16:creationId xmlns:a16="http://schemas.microsoft.com/office/drawing/2014/main" id="{E155DD37-E593-4B48-8EB9-D77984C5A832}"/>
              </a:ext>
            </a:extLst>
          </p:cNvPr>
          <p:cNvCxnSpPr>
            <a:cxnSpLocks/>
            <a:endCxn id="6" idx="0"/>
          </p:cNvCxnSpPr>
          <p:nvPr/>
        </p:nvCxnSpPr>
        <p:spPr>
          <a:xfrm rot="10800000" flipV="1">
            <a:off x="4320084" y="4202461"/>
            <a:ext cx="1771545" cy="147310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عنصر نائب لرقم الشريحة 7">
            <a:extLst>
              <a:ext uri="{FF2B5EF4-FFF2-40B4-BE49-F238E27FC236}">
                <a16:creationId xmlns:a16="http://schemas.microsoft.com/office/drawing/2014/main" id="{3F5854F7-69D6-4299-AF60-13EEFDF7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11" name="زر الإجراء: الانتقال للصفحة الرئيسية 10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3C366915-0619-4952-90ED-E83841C9B785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عنصر نائب للتذييل 11">
            <a:extLst>
              <a:ext uri="{FF2B5EF4-FFF2-40B4-BE49-F238E27FC236}">
                <a16:creationId xmlns:a16="http://schemas.microsoft.com/office/drawing/2014/main" id="{E4468F55-F87D-4E23-8FF5-0E9391FCA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81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378AA276-95D2-4B7E-8C07-859A529F2DDC}"/>
              </a:ext>
            </a:extLst>
          </p:cNvPr>
          <p:cNvSpPr/>
          <p:nvPr/>
        </p:nvSpPr>
        <p:spPr>
          <a:xfrm>
            <a:off x="5030520" y="247780"/>
            <a:ext cx="2357573" cy="929941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طرق القصر</a:t>
            </a:r>
            <a:endParaRPr lang="ar-AE" sz="36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3129E2DD-51D1-4990-B2B7-5216E8474FFB}"/>
              </a:ext>
            </a:extLst>
          </p:cNvPr>
          <p:cNvSpPr/>
          <p:nvPr/>
        </p:nvSpPr>
        <p:spPr>
          <a:xfrm>
            <a:off x="5030520" y="1473732"/>
            <a:ext cx="7029803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 – النفي مع الاستثناء "وما محمدٌ إلّا رسولٌ "</a:t>
            </a:r>
            <a:endParaRPr lang="ar-AE" sz="36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B65E8E12-C8C8-475D-A120-3D0BCF56F7BA}"/>
              </a:ext>
            </a:extLst>
          </p:cNvPr>
          <p:cNvSpPr/>
          <p:nvPr/>
        </p:nvSpPr>
        <p:spPr>
          <a:xfrm>
            <a:off x="2694404" y="4219523"/>
            <a:ext cx="7029803" cy="104241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3 – العطف بأحد حروف العطف ( </a:t>
            </a:r>
            <a:r>
              <a:rPr lang="ar-SY" sz="3600" b="1" cap="none" spc="0" dirty="0" err="1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لا،لكنْ</a:t>
            </a:r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، بل )</a:t>
            </a:r>
            <a:endParaRPr lang="ar-AE" sz="36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1E45DE6E-5088-4F31-8AB2-AF3A45C0BB5A}"/>
              </a:ext>
            </a:extLst>
          </p:cNvPr>
          <p:cNvSpPr/>
          <p:nvPr/>
        </p:nvSpPr>
        <p:spPr>
          <a:xfrm>
            <a:off x="753618" y="5567804"/>
            <a:ext cx="7029803" cy="1042416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4 – تقديم ما حقه التأخير ." إياك نعبد ......."</a:t>
            </a:r>
            <a:endParaRPr lang="ar-AE" sz="36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E5D2D42B-A841-4E85-A75E-3BDBC1A46C4C}"/>
              </a:ext>
            </a:extLst>
          </p:cNvPr>
          <p:cNvSpPr/>
          <p:nvPr/>
        </p:nvSpPr>
        <p:spPr>
          <a:xfrm>
            <a:off x="3990948" y="2907792"/>
            <a:ext cx="7029803" cy="1042416"/>
          </a:xfrm>
          <a:prstGeom prst="bevel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 – </a:t>
            </a:r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إنما " إنما الأعمال بالنيات "</a:t>
            </a:r>
            <a:r>
              <a:rPr lang="ar-AE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63068C62-99D7-47C7-AB5D-9CA7350E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A264C6D-E718-48E0-9FBE-3C95794B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8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مشطوف الحواف 1">
            <a:extLst>
              <a:ext uri="{FF2B5EF4-FFF2-40B4-BE49-F238E27FC236}">
                <a16:creationId xmlns:a16="http://schemas.microsoft.com/office/drawing/2014/main" id="{8FE83723-8792-435E-91E3-FE6218E4BC29}"/>
              </a:ext>
            </a:extLst>
          </p:cNvPr>
          <p:cNvSpPr/>
          <p:nvPr/>
        </p:nvSpPr>
        <p:spPr>
          <a:xfrm>
            <a:off x="1535838" y="275246"/>
            <a:ext cx="10364688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يكون المقصور عليه في 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النفي مع  الاستثناء، بعد أداة الاستثناء.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B0D2F1D0-2A8F-48BC-BA9C-DD5C8B927A11}"/>
              </a:ext>
            </a:extLst>
          </p:cNvPr>
          <p:cNvSpPr/>
          <p:nvPr/>
        </p:nvSpPr>
        <p:spPr>
          <a:xfrm>
            <a:off x="1535838" y="1679397"/>
            <a:ext cx="10364688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يكون المقصور عليه في 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[إنما]، مؤخرًا وجوبًا.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A5269CD8-7402-49B3-8604-80CAEE0CA01E}"/>
              </a:ext>
            </a:extLst>
          </p:cNvPr>
          <p:cNvSpPr/>
          <p:nvPr/>
        </p:nvSpPr>
        <p:spPr>
          <a:xfrm>
            <a:off x="1599461" y="3083548"/>
            <a:ext cx="10364688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3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يكون المقصور عليه في 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[لا] العاطفة قبلها ومقابلًا لما بعدها.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8F808FBC-E15F-4460-A3A7-5A84FAC17171}"/>
              </a:ext>
            </a:extLst>
          </p:cNvPr>
          <p:cNvSpPr/>
          <p:nvPr/>
        </p:nvSpPr>
        <p:spPr>
          <a:xfrm>
            <a:off x="1599461" y="4407801"/>
            <a:ext cx="10364688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4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يكون المقصور عليه في 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[بل ولكن] العاطفتين، بعدهما.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FCE8D08C-C40A-4124-A495-2A6D48D00E23}"/>
              </a:ext>
            </a:extLst>
          </p:cNvPr>
          <p:cNvSpPr/>
          <p:nvPr/>
        </p:nvSpPr>
        <p:spPr>
          <a:xfrm>
            <a:off x="1599461" y="5732054"/>
            <a:ext cx="10364688" cy="1042416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4 – </a:t>
            </a:r>
            <a:r>
              <a:rPr lang="ar-SY" sz="3600" b="1" dirty="0">
                <a:ln/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يكون المقصور عليه في </a:t>
            </a:r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حالة تقديم ما حقه التأخير ، هو المقدم.</a:t>
            </a:r>
            <a:endParaRPr lang="ar-AE" sz="3600" b="1" cap="none" spc="0" dirty="0">
              <a:ln/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F7A7CE4-3537-4213-AB95-6152EE29F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5D1B6C2-D274-4E00-B15A-100FD91A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73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مشطوف الحواف 1">
            <a:extLst>
              <a:ext uri="{FF2B5EF4-FFF2-40B4-BE49-F238E27FC236}">
                <a16:creationId xmlns:a16="http://schemas.microsoft.com/office/drawing/2014/main" id="{D8D5B3AE-C63C-42B0-82A0-81C59B0590FA}"/>
              </a:ext>
            </a:extLst>
          </p:cNvPr>
          <p:cNvSpPr/>
          <p:nvPr/>
        </p:nvSpPr>
        <p:spPr>
          <a:xfrm>
            <a:off x="5618189" y="74231"/>
            <a:ext cx="2357573" cy="929941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40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الــــــــــــــوقـــــــــف</a:t>
            </a:r>
            <a:endParaRPr lang="ar-AE" sz="40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94E39696-E12E-4E8D-8360-199EDC8F8C9E}"/>
              </a:ext>
            </a:extLst>
          </p:cNvPr>
          <p:cNvSpPr/>
          <p:nvPr/>
        </p:nvSpPr>
        <p:spPr>
          <a:xfrm>
            <a:off x="6475720" y="1410296"/>
            <a:ext cx="5300979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قطع النطق والسكوت عند آخر الكلمة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E8801507-6748-4F84-BC06-696B649C1173}"/>
              </a:ext>
            </a:extLst>
          </p:cNvPr>
          <p:cNvSpPr/>
          <p:nvPr/>
        </p:nvSpPr>
        <p:spPr>
          <a:xfrm>
            <a:off x="5090799" y="2667990"/>
            <a:ext cx="2357573" cy="929941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40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أحكامه</a:t>
            </a:r>
            <a:endParaRPr lang="ar-AE" sz="40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01D2CDF0-C24F-47E1-AF16-2786949E1507}"/>
              </a:ext>
            </a:extLst>
          </p:cNvPr>
          <p:cNvSpPr/>
          <p:nvPr/>
        </p:nvSpPr>
        <p:spPr>
          <a:xfrm>
            <a:off x="585926" y="3749447"/>
            <a:ext cx="11118272" cy="1042416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–إن كان آخر الكلمة ساكنًا ، بقي ساكنًا عند الوقف 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7A1BA5E0-9785-4B9F-AE79-6BB3B1A3A573}"/>
              </a:ext>
            </a:extLst>
          </p:cNvPr>
          <p:cNvSpPr/>
          <p:nvPr/>
        </p:nvSpPr>
        <p:spPr>
          <a:xfrm>
            <a:off x="585926" y="5197987"/>
            <a:ext cx="11190773" cy="1042416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– وإن كان آخرها متحركًا ، حذفت الحركة ووقفنا على الحرف الأخير السكون .</a:t>
            </a:r>
            <a:endParaRPr lang="ar-AE" sz="36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2EA1262-ADB7-42B6-83F8-101849FD8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8F2044DD-17A4-47E0-860A-ED4DDA6E0508}"/>
              </a:ext>
            </a:extLst>
          </p:cNvPr>
          <p:cNvSpPr/>
          <p:nvPr/>
        </p:nvSpPr>
        <p:spPr>
          <a:xfrm rot="20206289">
            <a:off x="158125" y="1250075"/>
            <a:ext cx="5318234" cy="104241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(العرب لا</a:t>
            </a:r>
            <a:r>
              <a:rPr lang="en-US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تبدأ بساكن ولا</a:t>
            </a:r>
            <a:r>
              <a:rPr lang="en-US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تقف على متحرك )</a:t>
            </a:r>
            <a:endParaRPr lang="ar-AE" sz="32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زر الإجراء: الانتقال للصفحة الرئيسية 9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E9F0662A-33A7-4913-BD44-85DC435B9294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عنصر نائب للتذييل 10">
            <a:extLst>
              <a:ext uri="{FF2B5EF4-FFF2-40B4-BE49-F238E27FC236}">
                <a16:creationId xmlns:a16="http://schemas.microsoft.com/office/drawing/2014/main" id="{AB9DE7C1-8298-41DF-A1A7-0B365EF9B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8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مشطوف الحواف 1">
            <a:extLst>
              <a:ext uri="{FF2B5EF4-FFF2-40B4-BE49-F238E27FC236}">
                <a16:creationId xmlns:a16="http://schemas.microsoft.com/office/drawing/2014/main" id="{D980A0F1-F606-4896-A32B-5E48C2D020CD}"/>
              </a:ext>
            </a:extLst>
          </p:cNvPr>
          <p:cNvSpPr/>
          <p:nvPr/>
        </p:nvSpPr>
        <p:spPr>
          <a:xfrm>
            <a:off x="701336" y="262002"/>
            <a:ext cx="11190773" cy="1042416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 – إن كانت الكلمة منتهية بتنوين الرفع أو الجر ، حذف التنوين عند الوقف وأصبح الآخر ساكنًا 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1DBB4D56-678D-4C61-BB67-D5FD3C342F52}"/>
              </a:ext>
            </a:extLst>
          </p:cNvPr>
          <p:cNvSpPr/>
          <p:nvPr/>
        </p:nvSpPr>
        <p:spPr>
          <a:xfrm>
            <a:off x="701336" y="1595132"/>
            <a:ext cx="11190773" cy="104241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 – وإن كانت منتهية بتنوين النصب ، حذف التنوين وأبدل ألفًا عند الوقف 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61B3B621-299A-477C-B3E3-34718EDF5972}"/>
              </a:ext>
            </a:extLst>
          </p:cNvPr>
          <p:cNvSpPr/>
          <p:nvPr/>
        </p:nvSpPr>
        <p:spPr>
          <a:xfrm>
            <a:off x="701336" y="3052549"/>
            <a:ext cx="11190773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– إن انتهت الكلمة بهاء الغائب المفرد المذكر فإن الحركة تحذف وتصبح الهاء ساكنة عند الوقف 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DB9D4D78-0125-44C9-A31C-D25643DF3BB7}"/>
              </a:ext>
            </a:extLst>
          </p:cNvPr>
          <p:cNvSpPr/>
          <p:nvPr/>
        </p:nvSpPr>
        <p:spPr>
          <a:xfrm>
            <a:off x="701336" y="4359046"/>
            <a:ext cx="11190773" cy="1042416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 – إذا وقفنا على الاسم المقصور المنون ، فإن تنوينه يحذف ، ونعيد الألف في اللفظ عند الوقف 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068E3CB6-AB8B-49FD-A26C-2E1C49C80C6B}"/>
              </a:ext>
            </a:extLst>
          </p:cNvPr>
          <p:cNvSpPr/>
          <p:nvPr/>
        </p:nvSpPr>
        <p:spPr>
          <a:xfrm>
            <a:off x="701336" y="5665543"/>
            <a:ext cx="11190773" cy="1042416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7 – إذا وقفنا على الكلمة المنتهية بتاء مربوطة ، فإن التاء تلفظ هاءً عند الوقف 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EE3C224-1121-4B6E-A151-B5DAF7443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77820A9-5718-4ADF-8299-DC8312EF2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5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F853587F-ED11-4D87-931B-DC26DFA84776}"/>
              </a:ext>
            </a:extLst>
          </p:cNvPr>
          <p:cNvSpPr/>
          <p:nvPr/>
        </p:nvSpPr>
        <p:spPr>
          <a:xfrm>
            <a:off x="88777" y="1265562"/>
            <a:ext cx="11984853" cy="1042416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وهو أخذ فعل من جملة ، أو اسمٍ من اسمين وذلك بالجمع بين معنييهما أو الحصول على علمٍ منسوب إلى علمين .</a:t>
            </a:r>
            <a:endParaRPr lang="ar-AE" sz="28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9D0C6764-964F-488E-B60E-77EF472A4A32}"/>
              </a:ext>
            </a:extLst>
          </p:cNvPr>
          <p:cNvSpPr/>
          <p:nvPr/>
        </p:nvSpPr>
        <p:spPr>
          <a:xfrm>
            <a:off x="5027175" y="74231"/>
            <a:ext cx="2357573" cy="929941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النحت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E84AC90C-3FB7-4E27-92C8-50CF3202C13F}"/>
              </a:ext>
            </a:extLst>
          </p:cNvPr>
          <p:cNvSpPr/>
          <p:nvPr/>
        </p:nvSpPr>
        <p:spPr>
          <a:xfrm>
            <a:off x="9871969" y="2569368"/>
            <a:ext cx="1965491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بسمل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77DC6029-437C-4D1B-9A1B-74E2C09EFD96}"/>
              </a:ext>
            </a:extLst>
          </p:cNvPr>
          <p:cNvSpPr/>
          <p:nvPr/>
        </p:nvSpPr>
        <p:spPr>
          <a:xfrm>
            <a:off x="2290439" y="2569367"/>
            <a:ext cx="5553549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بسم الله الرحمن الرحيم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3BC7C3B9-FDD2-4374-9C80-CCCF87C285B9}"/>
              </a:ext>
            </a:extLst>
          </p:cNvPr>
          <p:cNvSpPr/>
          <p:nvPr/>
        </p:nvSpPr>
        <p:spPr>
          <a:xfrm>
            <a:off x="9871969" y="3575482"/>
            <a:ext cx="1965491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هلل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C992FC35-19C4-408A-8D17-C9283F1D4CDC}"/>
              </a:ext>
            </a:extLst>
          </p:cNvPr>
          <p:cNvSpPr/>
          <p:nvPr/>
        </p:nvSpPr>
        <p:spPr>
          <a:xfrm>
            <a:off x="2290439" y="3574978"/>
            <a:ext cx="5553549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 إله إلّا الله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57150704-9DC9-4605-9615-22EF4A6C2A8F}"/>
              </a:ext>
            </a:extLst>
          </p:cNvPr>
          <p:cNvSpPr/>
          <p:nvPr/>
        </p:nvSpPr>
        <p:spPr>
          <a:xfrm>
            <a:off x="9871969" y="4581596"/>
            <a:ext cx="1965491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 err="1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دمعز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6B42CA0C-B81B-4C6F-ACF4-A587895B3F9D}"/>
              </a:ext>
            </a:extLst>
          </p:cNvPr>
          <p:cNvSpPr/>
          <p:nvPr/>
        </p:nvSpPr>
        <p:spPr>
          <a:xfrm>
            <a:off x="2250400" y="4581596"/>
            <a:ext cx="5553549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أدام الله عزّك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6F35FE4F-E831-45FC-A6CD-866646ADB4C0}"/>
              </a:ext>
            </a:extLst>
          </p:cNvPr>
          <p:cNvSpPr/>
          <p:nvPr/>
        </p:nvSpPr>
        <p:spPr>
          <a:xfrm>
            <a:off x="9871969" y="5587710"/>
            <a:ext cx="1965491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كبّر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A00DF149-B497-432D-AD10-6E34918DDFF0}"/>
              </a:ext>
            </a:extLst>
          </p:cNvPr>
          <p:cNvSpPr/>
          <p:nvPr/>
        </p:nvSpPr>
        <p:spPr>
          <a:xfrm>
            <a:off x="2250400" y="5584988"/>
            <a:ext cx="5553549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الله أكبر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رسم 14" descr="السهم: مستقيم">
            <a:extLst>
              <a:ext uri="{FF2B5EF4-FFF2-40B4-BE49-F238E27FC236}">
                <a16:creationId xmlns:a16="http://schemas.microsoft.com/office/drawing/2014/main" id="{085F1CB2-4DFD-4B86-97F1-5256E1319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2514" y="2432449"/>
            <a:ext cx="1018058" cy="1018058"/>
          </a:xfrm>
          <a:prstGeom prst="rect">
            <a:avLst/>
          </a:prstGeom>
        </p:spPr>
      </p:pic>
      <p:pic>
        <p:nvPicPr>
          <p:cNvPr id="16" name="رسم 15" descr="السهم: مستقيم">
            <a:extLst>
              <a:ext uri="{FF2B5EF4-FFF2-40B4-BE49-F238E27FC236}">
                <a16:creationId xmlns:a16="http://schemas.microsoft.com/office/drawing/2014/main" id="{DE64C96F-8845-4EC9-AA4E-DD9F656E0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8949" y="3544137"/>
            <a:ext cx="1018058" cy="1018058"/>
          </a:xfrm>
          <a:prstGeom prst="rect">
            <a:avLst/>
          </a:prstGeom>
        </p:spPr>
      </p:pic>
      <p:pic>
        <p:nvPicPr>
          <p:cNvPr id="17" name="رسم 16" descr="السهم: مستقيم">
            <a:extLst>
              <a:ext uri="{FF2B5EF4-FFF2-40B4-BE49-F238E27FC236}">
                <a16:creationId xmlns:a16="http://schemas.microsoft.com/office/drawing/2014/main" id="{0D75D137-49A3-4455-BA4E-592731CF5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2514" y="4562195"/>
            <a:ext cx="1018058" cy="1018058"/>
          </a:xfrm>
          <a:prstGeom prst="rect">
            <a:avLst/>
          </a:prstGeom>
        </p:spPr>
      </p:pic>
      <p:pic>
        <p:nvPicPr>
          <p:cNvPr id="18" name="رسم 17" descr="السهم: مستقيم">
            <a:extLst>
              <a:ext uri="{FF2B5EF4-FFF2-40B4-BE49-F238E27FC236}">
                <a16:creationId xmlns:a16="http://schemas.microsoft.com/office/drawing/2014/main" id="{BB6FB522-A5DD-469C-B08D-10A7142EC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2514" y="5513782"/>
            <a:ext cx="1018058" cy="1018058"/>
          </a:xfrm>
          <a:prstGeom prst="rect">
            <a:avLst/>
          </a:prstGeom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8CE97D50-1BB7-4CB7-ADD9-2F6E0902C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D445312-ED2F-4F86-A950-3EF32D4490D0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عنصر نائب للتذييل 6">
            <a:extLst>
              <a:ext uri="{FF2B5EF4-FFF2-40B4-BE49-F238E27FC236}">
                <a16:creationId xmlns:a16="http://schemas.microsoft.com/office/drawing/2014/main" id="{A86A1551-2237-49C3-970C-FF8CC4A20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6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F853587F-ED11-4D87-931B-DC26DFA84776}"/>
              </a:ext>
            </a:extLst>
          </p:cNvPr>
          <p:cNvSpPr/>
          <p:nvPr/>
        </p:nvSpPr>
        <p:spPr>
          <a:xfrm>
            <a:off x="646770" y="342228"/>
            <a:ext cx="8532776" cy="1042416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ترجيح أحد شيئين على الآخر في إطلاق لفظه عليه .</a:t>
            </a:r>
            <a:endParaRPr lang="ar-AE" sz="40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9D0C6764-964F-488E-B60E-77EF472A4A32}"/>
              </a:ext>
            </a:extLst>
          </p:cNvPr>
          <p:cNvSpPr/>
          <p:nvPr/>
        </p:nvSpPr>
        <p:spPr>
          <a:xfrm>
            <a:off x="9440572" y="107989"/>
            <a:ext cx="2357573" cy="929941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التغليب</a:t>
            </a:r>
            <a:endParaRPr lang="ar-AE" sz="36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E84AC90C-3FB7-4E27-92C8-50CF3202C13F}"/>
              </a:ext>
            </a:extLst>
          </p:cNvPr>
          <p:cNvSpPr/>
          <p:nvPr/>
        </p:nvSpPr>
        <p:spPr>
          <a:xfrm>
            <a:off x="7277403" y="2707334"/>
            <a:ext cx="4722005" cy="881407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– المذكر على المؤنث:</a:t>
            </a:r>
            <a:endParaRPr lang="ar-AE" sz="36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77DC6029-437C-4D1B-9A1B-74E2C09EFD96}"/>
              </a:ext>
            </a:extLst>
          </p:cNvPr>
          <p:cNvSpPr/>
          <p:nvPr/>
        </p:nvSpPr>
        <p:spPr>
          <a:xfrm>
            <a:off x="436498" y="2713576"/>
            <a:ext cx="4601015" cy="861401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الأبوان : الأب والأم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3BC7C3B9-FDD2-4374-9C80-CCCF87C285B9}"/>
              </a:ext>
            </a:extLst>
          </p:cNvPr>
          <p:cNvSpPr/>
          <p:nvPr/>
        </p:nvSpPr>
        <p:spPr>
          <a:xfrm>
            <a:off x="7277403" y="4038284"/>
            <a:ext cx="4761033" cy="804525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– الأخف نطقاً</a:t>
            </a:r>
            <a:endParaRPr lang="ar-AE" sz="36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C992FC35-19C4-408A-8D17-C9283F1D4CDC}"/>
              </a:ext>
            </a:extLst>
          </p:cNvPr>
          <p:cNvSpPr/>
          <p:nvPr/>
        </p:nvSpPr>
        <p:spPr>
          <a:xfrm>
            <a:off x="436498" y="4140975"/>
            <a:ext cx="4601015" cy="834308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الحسنان : الحسن والحسين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57150704-9DC9-4605-9615-22EF4A6C2A8F}"/>
              </a:ext>
            </a:extLst>
          </p:cNvPr>
          <p:cNvSpPr/>
          <p:nvPr/>
        </p:nvSpPr>
        <p:spPr>
          <a:xfrm>
            <a:off x="7277403" y="5460662"/>
            <a:ext cx="4761033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 – الأعظم والأضخم على الأقل</a:t>
            </a:r>
            <a:endParaRPr lang="ar-AE" sz="36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6B42CA0C-B81B-4C6F-ACF4-A587895B3F9D}"/>
              </a:ext>
            </a:extLst>
          </p:cNvPr>
          <p:cNvSpPr/>
          <p:nvPr/>
        </p:nvSpPr>
        <p:spPr>
          <a:xfrm>
            <a:off x="436499" y="5460663"/>
            <a:ext cx="4601015" cy="742003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البحران : البحر والنهر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رسم 14" descr="السهم: مستقيم">
            <a:extLst>
              <a:ext uri="{FF2B5EF4-FFF2-40B4-BE49-F238E27FC236}">
                <a16:creationId xmlns:a16="http://schemas.microsoft.com/office/drawing/2014/main" id="{085F1CB2-4DFD-4B86-97F1-5256E1319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5677" y="2635247"/>
            <a:ext cx="1018058" cy="1018058"/>
          </a:xfrm>
          <a:prstGeom prst="rect">
            <a:avLst/>
          </a:prstGeom>
        </p:spPr>
      </p:pic>
      <p:pic>
        <p:nvPicPr>
          <p:cNvPr id="16" name="رسم 15" descr="السهم: مستقيم">
            <a:extLst>
              <a:ext uri="{FF2B5EF4-FFF2-40B4-BE49-F238E27FC236}">
                <a16:creationId xmlns:a16="http://schemas.microsoft.com/office/drawing/2014/main" id="{DE64C96F-8845-4EC9-AA4E-DD9F656E0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5677" y="4075649"/>
            <a:ext cx="1018058" cy="1018058"/>
          </a:xfrm>
          <a:prstGeom prst="rect">
            <a:avLst/>
          </a:prstGeom>
        </p:spPr>
      </p:pic>
      <p:pic>
        <p:nvPicPr>
          <p:cNvPr id="17" name="رسم 16" descr="السهم: مستقيم">
            <a:extLst>
              <a:ext uri="{FF2B5EF4-FFF2-40B4-BE49-F238E27FC236}">
                <a16:creationId xmlns:a16="http://schemas.microsoft.com/office/drawing/2014/main" id="{0D75D137-49A3-4455-BA4E-592731CF5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48429" y="5322634"/>
            <a:ext cx="1018058" cy="1018058"/>
          </a:xfrm>
          <a:prstGeom prst="rect">
            <a:avLst/>
          </a:prstGeom>
        </p:spPr>
      </p:pic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1EDC8781-3DC9-48BA-9DF5-C22E4FA2AC6F}"/>
              </a:ext>
            </a:extLst>
          </p:cNvPr>
          <p:cNvSpPr/>
          <p:nvPr/>
        </p:nvSpPr>
        <p:spPr>
          <a:xfrm>
            <a:off x="4104371" y="1617780"/>
            <a:ext cx="5553549" cy="742003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3600" b="1" dirty="0">
                <a:ln/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ويكون في :</a:t>
            </a:r>
            <a:endParaRPr lang="ar-AE" sz="3600" b="1" dirty="0">
              <a:ln/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355BBDB-3965-49E8-ACD8-83C5E84C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01C4D44-E4DB-40D4-ADE4-B1ED8416BF84}"/>
              </a:ext>
            </a:extLst>
          </p:cNvPr>
          <p:cNvSpPr/>
          <p:nvPr/>
        </p:nvSpPr>
        <p:spPr>
          <a:xfrm>
            <a:off x="60276" y="1405394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عنصر نائب للتذييل 6">
            <a:extLst>
              <a:ext uri="{FF2B5EF4-FFF2-40B4-BE49-F238E27FC236}">
                <a16:creationId xmlns:a16="http://schemas.microsoft.com/office/drawing/2014/main" id="{F02145F6-67F7-45E7-932D-BF277D557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839053B0-DB17-4988-9F09-9CB6B9DDB442}"/>
              </a:ext>
            </a:extLst>
          </p:cNvPr>
          <p:cNvSpPr/>
          <p:nvPr/>
        </p:nvSpPr>
        <p:spPr>
          <a:xfrm>
            <a:off x="8957268" y="114229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‏العسكران: عرفة ومنى.</a:t>
            </a:r>
            <a:endParaRPr lang="ar-AE" sz="48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5B145CCC-67E2-424F-A8A1-DE73B067ABFC}"/>
              </a:ext>
            </a:extLst>
          </p:cNvPr>
          <p:cNvSpPr/>
          <p:nvPr/>
        </p:nvSpPr>
        <p:spPr>
          <a:xfrm>
            <a:off x="8957265" y="1196376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الحرمان : مكة والمدينة</a:t>
            </a:r>
            <a:endParaRPr lang="ar-AE" sz="48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4F235F13-23D3-4868-A993-7C1B2C553C7D}"/>
              </a:ext>
            </a:extLst>
          </p:cNvPr>
          <p:cNvSpPr/>
          <p:nvPr/>
        </p:nvSpPr>
        <p:spPr>
          <a:xfrm>
            <a:off x="8957268" y="2325890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الشيخان : البخاري ومسلم</a:t>
            </a:r>
            <a:endParaRPr lang="ar-AE" sz="48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2C93665A-ACE2-4416-947B-922A72EB106A}"/>
              </a:ext>
            </a:extLst>
          </p:cNvPr>
          <p:cNvSpPr/>
          <p:nvPr/>
        </p:nvSpPr>
        <p:spPr>
          <a:xfrm>
            <a:off x="8957267" y="3492778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الأثرمان :الدهر والموت</a:t>
            </a:r>
            <a:endParaRPr lang="ar-AE" sz="48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B7C79456-2CD1-4E36-9586-100CA17157AB}"/>
              </a:ext>
            </a:extLst>
          </p:cNvPr>
          <p:cNvSpPr/>
          <p:nvPr/>
        </p:nvSpPr>
        <p:spPr>
          <a:xfrm>
            <a:off x="8957267" y="4653984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الأحمدان : الأمن والسلامة</a:t>
            </a:r>
            <a:endParaRPr lang="ar-AE" sz="48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A45B634B-8B71-47ED-832E-394495259174}"/>
              </a:ext>
            </a:extLst>
          </p:cNvPr>
          <p:cNvSpPr/>
          <p:nvPr/>
        </p:nvSpPr>
        <p:spPr>
          <a:xfrm>
            <a:off x="8957266" y="5853319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الجديدان : الليل والنهار</a:t>
            </a:r>
            <a:endParaRPr lang="ar-AE" sz="48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8FF0FC85-7214-4586-9886-983B2F4BEDB1}"/>
              </a:ext>
            </a:extLst>
          </p:cNvPr>
          <p:cNvSpPr/>
          <p:nvPr/>
        </p:nvSpPr>
        <p:spPr>
          <a:xfrm>
            <a:off x="4682637" y="114229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الأحمران :اللحم والنبيذ</a:t>
            </a:r>
            <a:endParaRPr lang="ar-AE" sz="4800" b="1" dirty="0">
              <a:ln/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87859840-A25E-49E1-A5B5-8E911E89E425}"/>
              </a:ext>
            </a:extLst>
          </p:cNvPr>
          <p:cNvSpPr/>
          <p:nvPr/>
        </p:nvSpPr>
        <p:spPr>
          <a:xfrm>
            <a:off x="4682637" y="1203331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الأسودان :التمر والماء</a:t>
            </a:r>
            <a:endParaRPr lang="ar-AE" sz="4800" b="1" dirty="0">
              <a:ln/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C357E78B-6C19-40C4-8EC2-23712FE2CADC}"/>
              </a:ext>
            </a:extLst>
          </p:cNvPr>
          <p:cNvSpPr/>
          <p:nvPr/>
        </p:nvSpPr>
        <p:spPr>
          <a:xfrm>
            <a:off x="4682636" y="4653984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الأسودان : الحرَّة والليل</a:t>
            </a:r>
            <a:endParaRPr lang="ar-AE" sz="4800" b="1" dirty="0">
              <a:ln/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FC122475-A54C-4906-91EF-F8CA7D0DF13F}"/>
              </a:ext>
            </a:extLst>
          </p:cNvPr>
          <p:cNvSpPr/>
          <p:nvPr/>
        </p:nvSpPr>
        <p:spPr>
          <a:xfrm>
            <a:off x="4682635" y="5853319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الأبيضان : الماء واللبن</a:t>
            </a:r>
            <a:endParaRPr lang="ar-AE" sz="4800" b="1" dirty="0">
              <a:ln/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: مشطوف الحواف 15">
            <a:extLst>
              <a:ext uri="{FF2B5EF4-FFF2-40B4-BE49-F238E27FC236}">
                <a16:creationId xmlns:a16="http://schemas.microsoft.com/office/drawing/2014/main" id="{28DD88EB-40B5-4C39-BB97-6A1F3B9F75C8}"/>
              </a:ext>
            </a:extLst>
          </p:cNvPr>
          <p:cNvSpPr/>
          <p:nvPr/>
        </p:nvSpPr>
        <p:spPr>
          <a:xfrm>
            <a:off x="831748" y="114229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الأمرّان : الفقر والهرم</a:t>
            </a:r>
            <a:endParaRPr lang="ar-AE" sz="48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مشطوف الحواف 16">
            <a:extLst>
              <a:ext uri="{FF2B5EF4-FFF2-40B4-BE49-F238E27FC236}">
                <a16:creationId xmlns:a16="http://schemas.microsoft.com/office/drawing/2014/main" id="{4200B56A-A07F-46FB-8EAA-329F7AA64FCF}"/>
              </a:ext>
            </a:extLst>
          </p:cNvPr>
          <p:cNvSpPr/>
          <p:nvPr/>
        </p:nvSpPr>
        <p:spPr>
          <a:xfrm>
            <a:off x="831748" y="1203331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الفراتان: دجلة والفرات</a:t>
            </a:r>
            <a:endParaRPr lang="ar-AE" sz="4800" b="1" dirty="0">
              <a:ln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A0E7B7F9-5B6A-44EA-BB51-24D4DD006A99}"/>
              </a:ext>
            </a:extLst>
          </p:cNvPr>
          <p:cNvSpPr/>
          <p:nvPr/>
        </p:nvSpPr>
        <p:spPr>
          <a:xfrm>
            <a:off x="831748" y="2325890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الأصغران : القلب واللسان</a:t>
            </a: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150B0402-5E2F-4FB0-B5E1-CDF762CF3818}"/>
              </a:ext>
            </a:extLst>
          </p:cNvPr>
          <p:cNvSpPr/>
          <p:nvPr/>
        </p:nvSpPr>
        <p:spPr>
          <a:xfrm>
            <a:off x="831747" y="3492778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الأطيبان : النوم والنكاح.</a:t>
            </a: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6F6DF61E-5F71-4DBB-B4D2-1741DBCB19D2}"/>
              </a:ext>
            </a:extLst>
          </p:cNvPr>
          <p:cNvSpPr/>
          <p:nvPr/>
        </p:nvSpPr>
        <p:spPr>
          <a:xfrm>
            <a:off x="831747" y="4653984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الثقلان : الإنس والجن.</a:t>
            </a:r>
          </a:p>
        </p:txBody>
      </p:sp>
      <p:sp>
        <p:nvSpPr>
          <p:cNvPr id="21" name="مستطيل: مشطوف الحواف 20">
            <a:extLst>
              <a:ext uri="{FF2B5EF4-FFF2-40B4-BE49-F238E27FC236}">
                <a16:creationId xmlns:a16="http://schemas.microsoft.com/office/drawing/2014/main" id="{EED9B2B6-D6FF-43F6-A46D-1CA03DB90C86}"/>
              </a:ext>
            </a:extLst>
          </p:cNvPr>
          <p:cNvSpPr/>
          <p:nvPr/>
        </p:nvSpPr>
        <p:spPr>
          <a:xfrm>
            <a:off x="831746" y="5853319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‏الهاديان: العين والأثر.</a:t>
            </a:r>
          </a:p>
        </p:txBody>
      </p:sp>
      <p:sp>
        <p:nvSpPr>
          <p:cNvPr id="22" name="مستطيل: مشطوف الحواف 21">
            <a:extLst>
              <a:ext uri="{FF2B5EF4-FFF2-40B4-BE49-F238E27FC236}">
                <a16:creationId xmlns:a16="http://schemas.microsoft.com/office/drawing/2014/main" id="{09AB527A-79E3-4529-8410-A6356268F70B}"/>
              </a:ext>
            </a:extLst>
          </p:cNvPr>
          <p:cNvSpPr/>
          <p:nvPr/>
        </p:nvSpPr>
        <p:spPr>
          <a:xfrm>
            <a:off x="4682636" y="2325890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الأسمران : الماء والقمح</a:t>
            </a:r>
            <a:endParaRPr lang="ar-AE" sz="4800" b="1" dirty="0">
              <a:ln/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: مشطوف الحواف 22">
            <a:extLst>
              <a:ext uri="{FF2B5EF4-FFF2-40B4-BE49-F238E27FC236}">
                <a16:creationId xmlns:a16="http://schemas.microsoft.com/office/drawing/2014/main" id="{3FC95C68-EA82-40E0-A35E-58ACF98D8C35}"/>
              </a:ext>
            </a:extLst>
          </p:cNvPr>
          <p:cNvSpPr/>
          <p:nvPr/>
        </p:nvSpPr>
        <p:spPr>
          <a:xfrm>
            <a:off x="4682635" y="3492778"/>
            <a:ext cx="3082333" cy="861401"/>
          </a:xfrm>
          <a:prstGeom prst="bevel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الأسودان : الحية والعقرب </a:t>
            </a:r>
            <a:endParaRPr lang="ar-AE" sz="4800" b="1" dirty="0">
              <a:ln/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31D770C-4866-4C22-B1CE-42C61C45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EFAE3623-F485-4A29-9FDB-127D6758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19B5C095-9CDA-458A-97E5-E9F182C2A8E9}"/>
              </a:ext>
            </a:extLst>
          </p:cNvPr>
          <p:cNvSpPr/>
          <p:nvPr/>
        </p:nvSpPr>
        <p:spPr>
          <a:xfrm>
            <a:off x="5051502" y="200722"/>
            <a:ext cx="3040565" cy="88094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00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علامات الترقيم</a:t>
            </a:r>
            <a:endParaRPr lang="en-US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82F251E5-AD51-440F-BCD5-143CB7CF174E}"/>
              </a:ext>
            </a:extLst>
          </p:cNvPr>
          <p:cNvSpPr/>
          <p:nvPr/>
        </p:nvSpPr>
        <p:spPr>
          <a:xfrm>
            <a:off x="887187" y="1249445"/>
            <a:ext cx="11190773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– (.) النقطة توضع في نهاية الفقرات ،وفي داخل الفقرة بعد الجمل التامة المستقلة .</a:t>
            </a:r>
            <a:endParaRPr lang="ar-AE" sz="32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47965852-DF64-4800-AE97-9CB382F398E1}"/>
              </a:ext>
            </a:extLst>
          </p:cNvPr>
          <p:cNvSpPr/>
          <p:nvPr/>
        </p:nvSpPr>
        <p:spPr>
          <a:xfrm>
            <a:off x="887186" y="2358991"/>
            <a:ext cx="11190773" cy="1042416"/>
          </a:xfrm>
          <a:prstGeom prst="beve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– (:) النقطتان الفوقيتان بعد القول وما يشبه المقول وبين الشيء وأقسامه وأجزائه وأنواعه... </a:t>
            </a:r>
            <a:endParaRPr lang="ar-AE" sz="32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4EB2DD53-D0CC-495F-9491-521D05E062AE}"/>
              </a:ext>
            </a:extLst>
          </p:cNvPr>
          <p:cNvSpPr/>
          <p:nvPr/>
        </p:nvSpPr>
        <p:spPr>
          <a:xfrm>
            <a:off x="887186" y="3523724"/>
            <a:ext cx="11190773" cy="1042416"/>
          </a:xfrm>
          <a:prstGeom prst="beve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 – (...) النقط المتتابعة توضع مكان الكلمة المحذوفة لسبب أو لآخر وهي ثلاث لا أكثر ولا أقل .</a:t>
            </a:r>
            <a:endParaRPr lang="ar-AE" sz="32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B5BF87D6-1CEC-4DA9-B282-A377B2E63666}"/>
              </a:ext>
            </a:extLst>
          </p:cNvPr>
          <p:cNvSpPr/>
          <p:nvPr/>
        </p:nvSpPr>
        <p:spPr>
          <a:xfrm>
            <a:off x="887186" y="4659949"/>
            <a:ext cx="11190773" cy="1042416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 – ("  ") علامتا التنصيص كل كلام ينقل بنصه وبحرفه .</a:t>
            </a:r>
            <a:endParaRPr lang="ar-AE" sz="32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52931125-F96D-4572-880F-5103625E6BF0}"/>
              </a:ext>
            </a:extLst>
          </p:cNvPr>
          <p:cNvSpPr/>
          <p:nvPr/>
        </p:nvSpPr>
        <p:spPr>
          <a:xfrm>
            <a:off x="887185" y="5759829"/>
            <a:ext cx="11190773" cy="1042416"/>
          </a:xfrm>
          <a:prstGeom prst="bevel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– (     ) القوسان أو الهلالان وسط الكلام وألفاظ الاحتراس والتفسير.</a:t>
            </a:r>
            <a:endParaRPr lang="ar-AE" sz="32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609E61E8-64FF-44A6-8894-C7A1F4CE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2CC97C0-0B7E-4B1F-A8C8-96AE27E42613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C324AA5-3FC1-4BF4-BB0A-225CA8A7D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5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14330F5F-050C-4D32-80C6-085C1D1E477B}"/>
              </a:ext>
            </a:extLst>
          </p:cNvPr>
          <p:cNvSpPr/>
          <p:nvPr/>
        </p:nvSpPr>
        <p:spPr>
          <a:xfrm>
            <a:off x="809129" y="256987"/>
            <a:ext cx="11190773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 – (؟) علامة الاستفهام في نهاية الجمل التي يقصد بها السؤال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056CBF5C-B4BE-4CA2-9A1C-BF9411224B22}"/>
              </a:ext>
            </a:extLst>
          </p:cNvPr>
          <p:cNvSpPr/>
          <p:nvPr/>
        </p:nvSpPr>
        <p:spPr>
          <a:xfrm>
            <a:off x="809128" y="1535660"/>
            <a:ext cx="11190773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7 – (!) علامة التعجب في نهاية الجمل التي تعبر عن التعجب والعاطفة والاستنكار والاستفهام الذي خرج عن غرضه الأصلي.</a:t>
            </a:r>
            <a:endParaRPr lang="ar-AE" sz="28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030747FF-13D1-4BF8-8FD2-787BCA872D2B}"/>
              </a:ext>
            </a:extLst>
          </p:cNvPr>
          <p:cNvSpPr/>
          <p:nvPr/>
        </p:nvSpPr>
        <p:spPr>
          <a:xfrm>
            <a:off x="894620" y="2713972"/>
            <a:ext cx="11190773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 – (،) الفاصلة بين الجمل متصلة المعنى وبين الشيء وأقسامه وبعد المنادى وتشير إلى وقفة خفيفة.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802B3DE9-6056-405A-A324-3BF8E57D2AF8}"/>
              </a:ext>
            </a:extLst>
          </p:cNvPr>
          <p:cNvSpPr/>
          <p:nvPr/>
        </p:nvSpPr>
        <p:spPr>
          <a:xfrm>
            <a:off x="894620" y="3992645"/>
            <a:ext cx="11190773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 – (؛) بين جملتين الأولى سببًا للثانية أو الثانية سببًا للأولى 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1C7B5B8B-CCFF-4FF5-A243-F094E6564781}"/>
              </a:ext>
            </a:extLst>
          </p:cNvPr>
          <p:cNvSpPr/>
          <p:nvPr/>
        </p:nvSpPr>
        <p:spPr>
          <a:xfrm>
            <a:off x="894620" y="5170957"/>
            <a:ext cx="11190773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>
                <a:solidFill>
                  <a:srgbClr val="0505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 – (-) المعترضة بين الجمل المعترضة والدعائية بعد العدد للتفصيل بينه وبين المعدود.</a:t>
            </a:r>
            <a:endParaRPr lang="ar-AE" sz="3200" b="1" cap="none" spc="0" dirty="0">
              <a:ln/>
              <a:solidFill>
                <a:srgbClr val="FFFF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D30B7D23-FDE1-427C-B9BB-DC60786C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1F3D519-0755-4913-8036-3F31A8C5F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4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B6E064BC-59BB-4332-84FC-65E6FC1576C6}"/>
              </a:ext>
            </a:extLst>
          </p:cNvPr>
          <p:cNvSpPr/>
          <p:nvPr/>
        </p:nvSpPr>
        <p:spPr>
          <a:xfrm>
            <a:off x="5051502" y="174089"/>
            <a:ext cx="3040565" cy="880946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00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الفصل والوصل</a:t>
            </a:r>
            <a:endParaRPr lang="en-US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D268A634-49B8-4F9F-A855-84905A86FD12}"/>
              </a:ext>
            </a:extLst>
          </p:cNvPr>
          <p:cNvSpPr/>
          <p:nvPr/>
        </p:nvSpPr>
        <p:spPr>
          <a:xfrm>
            <a:off x="638610" y="1835372"/>
            <a:ext cx="11190773" cy="1042416"/>
          </a:xfrm>
          <a:prstGeom prst="beve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الأصل في اللغة فصل كل كلمة عن أختها؛ لأن كل كلمة تدل على معنى غير  معنى الأخرى.</a:t>
            </a:r>
            <a:endParaRPr lang="ar-AE" sz="36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E26FE1C2-CF8D-4849-B87C-9DF78B0F7EEB}"/>
              </a:ext>
            </a:extLst>
          </p:cNvPr>
          <p:cNvSpPr/>
          <p:nvPr/>
        </p:nvSpPr>
        <p:spPr>
          <a:xfrm>
            <a:off x="738972" y="4190894"/>
            <a:ext cx="11190773" cy="1042416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يجب وصل الكلمات بغيرها فيما لا يصح الوقف عليه .</a:t>
            </a:r>
            <a:endParaRPr lang="ar-AE" sz="4000" b="1" cap="none" spc="0" dirty="0">
              <a:ln/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3D5181F-5E0A-4722-B2E0-CE7C4E23B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3" name="زر الإجراء: الانتقال للصفحة الرئيسية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E945273-2167-4AAA-8D95-29972B308761}"/>
              </a:ext>
            </a:extLst>
          </p:cNvPr>
          <p:cNvSpPr/>
          <p:nvPr/>
        </p:nvSpPr>
        <p:spPr>
          <a:xfrm>
            <a:off x="-1" y="26406"/>
            <a:ext cx="1172987" cy="11667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0242CE5-8536-4DD6-8695-F518BD43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5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B90EBD5-C39F-4830-9730-9F4BC4CA500C}"/>
              </a:ext>
            </a:extLst>
          </p:cNvPr>
          <p:cNvSpPr/>
          <p:nvPr/>
        </p:nvSpPr>
        <p:spPr>
          <a:xfrm>
            <a:off x="5977300" y="185137"/>
            <a:ext cx="2164992" cy="8809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( مــــــــا )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E05FBDDB-4C53-4D13-BED9-73B8640839BA}"/>
              </a:ext>
            </a:extLst>
          </p:cNvPr>
          <p:cNvSpPr/>
          <p:nvPr/>
        </p:nvSpPr>
        <p:spPr>
          <a:xfrm>
            <a:off x="9450528" y="1651405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إنّ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68B49A8D-8881-4823-BCF6-395BE83F6E05}"/>
              </a:ext>
            </a:extLst>
          </p:cNvPr>
          <p:cNvSpPr/>
          <p:nvPr/>
        </p:nvSpPr>
        <p:spPr>
          <a:xfrm>
            <a:off x="5977300" y="1651405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ما الموصولية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D6BC99EA-298F-4622-9A69-50AF9807F350}"/>
              </a:ext>
            </a:extLst>
          </p:cNvPr>
          <p:cNvSpPr/>
          <p:nvPr/>
        </p:nvSpPr>
        <p:spPr>
          <a:xfrm>
            <a:off x="1876728" y="1651405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إنّ ما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A2A3D22-4E69-4520-A396-D5C344AD87B7}"/>
              </a:ext>
            </a:extLst>
          </p:cNvPr>
          <p:cNvSpPr txBox="1"/>
          <p:nvPr/>
        </p:nvSpPr>
        <p:spPr>
          <a:xfrm>
            <a:off x="8575829" y="1566402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1B3DB61-420A-45D3-A042-7249B6B8C151}"/>
              </a:ext>
            </a:extLst>
          </p:cNvPr>
          <p:cNvSpPr txBox="1"/>
          <p:nvPr/>
        </p:nvSpPr>
        <p:spPr>
          <a:xfrm>
            <a:off x="4632552" y="1537880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19A53844-BB48-4F28-B023-18B458AFB9CA}"/>
              </a:ext>
            </a:extLst>
          </p:cNvPr>
          <p:cNvSpPr/>
          <p:nvPr/>
        </p:nvSpPr>
        <p:spPr>
          <a:xfrm>
            <a:off x="9450528" y="3429000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كلّ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E7411E29-721A-4540-A1F1-7C3BE5414F5A}"/>
              </a:ext>
            </a:extLst>
          </p:cNvPr>
          <p:cNvSpPr/>
          <p:nvPr/>
        </p:nvSpPr>
        <p:spPr>
          <a:xfrm>
            <a:off x="5977300" y="3429000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ما الموصولية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6847685C-3546-4B24-803B-66F3D4781E8F}"/>
              </a:ext>
            </a:extLst>
          </p:cNvPr>
          <p:cNvSpPr/>
          <p:nvPr/>
        </p:nvSpPr>
        <p:spPr>
          <a:xfrm>
            <a:off x="1876728" y="3429000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إنّ ما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B0D18A3-6C0A-4335-ACFE-2B3641411080}"/>
              </a:ext>
            </a:extLst>
          </p:cNvPr>
          <p:cNvSpPr txBox="1"/>
          <p:nvPr/>
        </p:nvSpPr>
        <p:spPr>
          <a:xfrm>
            <a:off x="8575829" y="3343997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7C3B95C-64EA-420A-AC37-F6C53C286D9A}"/>
              </a:ext>
            </a:extLst>
          </p:cNvPr>
          <p:cNvSpPr txBox="1"/>
          <p:nvPr/>
        </p:nvSpPr>
        <p:spPr>
          <a:xfrm>
            <a:off x="4632552" y="3315475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6789DE79-424D-4D30-B22E-16D970153237}"/>
              </a:ext>
            </a:extLst>
          </p:cNvPr>
          <p:cNvSpPr/>
          <p:nvPr/>
        </p:nvSpPr>
        <p:spPr>
          <a:xfrm>
            <a:off x="9450528" y="5246342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أين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E0155C42-56A6-4CE3-9BD3-5FC88C076722}"/>
              </a:ext>
            </a:extLst>
          </p:cNvPr>
          <p:cNvSpPr/>
          <p:nvPr/>
        </p:nvSpPr>
        <p:spPr>
          <a:xfrm>
            <a:off x="5977300" y="5246342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ما الموصولية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AFD3E6AA-2B4E-47F7-93F2-18CC24AA4367}"/>
              </a:ext>
            </a:extLst>
          </p:cNvPr>
          <p:cNvSpPr/>
          <p:nvPr/>
        </p:nvSpPr>
        <p:spPr>
          <a:xfrm>
            <a:off x="1876728" y="5246342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إنّ ما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A137D353-B704-4EE6-BB53-EE7D54C1B126}"/>
              </a:ext>
            </a:extLst>
          </p:cNvPr>
          <p:cNvSpPr txBox="1"/>
          <p:nvPr/>
        </p:nvSpPr>
        <p:spPr>
          <a:xfrm>
            <a:off x="8575829" y="5161339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62BBC5B-20D4-46F1-A543-78869F5CE643}"/>
              </a:ext>
            </a:extLst>
          </p:cNvPr>
          <p:cNvSpPr txBox="1"/>
          <p:nvPr/>
        </p:nvSpPr>
        <p:spPr>
          <a:xfrm>
            <a:off x="4632552" y="5132817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E8A52332-B2B6-445C-BA66-F3C4CF03F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6802803-C159-4716-B5B3-8FAA9D517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92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B90EBD5-C39F-4830-9730-9F4BC4CA500C}"/>
              </a:ext>
            </a:extLst>
          </p:cNvPr>
          <p:cNvSpPr/>
          <p:nvPr/>
        </p:nvSpPr>
        <p:spPr>
          <a:xfrm>
            <a:off x="5977300" y="185137"/>
            <a:ext cx="2164992" cy="8809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( مــــــــا 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E05FBDDB-4C53-4D13-BED9-73B8640839BA}"/>
              </a:ext>
            </a:extLst>
          </p:cNvPr>
          <p:cNvSpPr/>
          <p:nvPr/>
        </p:nvSpPr>
        <p:spPr>
          <a:xfrm>
            <a:off x="9450528" y="1651405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إنّ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68B49A8D-8881-4823-BCF6-395BE83F6E05}"/>
              </a:ext>
            </a:extLst>
          </p:cNvPr>
          <p:cNvSpPr/>
          <p:nvPr/>
        </p:nvSpPr>
        <p:spPr>
          <a:xfrm>
            <a:off x="5977300" y="1651405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ما الكافّة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D6BC99EA-298F-4622-9A69-50AF9807F350}"/>
              </a:ext>
            </a:extLst>
          </p:cNvPr>
          <p:cNvSpPr/>
          <p:nvPr/>
        </p:nvSpPr>
        <p:spPr>
          <a:xfrm>
            <a:off x="1876728" y="1651405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إنّما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A2A3D22-4E69-4520-A396-D5C344AD87B7}"/>
              </a:ext>
            </a:extLst>
          </p:cNvPr>
          <p:cNvSpPr txBox="1"/>
          <p:nvPr/>
        </p:nvSpPr>
        <p:spPr>
          <a:xfrm>
            <a:off x="8575829" y="1566402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1B3DB61-420A-45D3-A042-7249B6B8C151}"/>
              </a:ext>
            </a:extLst>
          </p:cNvPr>
          <p:cNvSpPr txBox="1"/>
          <p:nvPr/>
        </p:nvSpPr>
        <p:spPr>
          <a:xfrm>
            <a:off x="4632552" y="1537880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19A53844-BB48-4F28-B023-18B458AFB9CA}"/>
              </a:ext>
            </a:extLst>
          </p:cNvPr>
          <p:cNvSpPr/>
          <p:nvPr/>
        </p:nvSpPr>
        <p:spPr>
          <a:xfrm>
            <a:off x="9450528" y="3429000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كلّ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E7411E29-721A-4540-A1F1-7C3BE5414F5A}"/>
              </a:ext>
            </a:extLst>
          </p:cNvPr>
          <p:cNvSpPr/>
          <p:nvPr/>
        </p:nvSpPr>
        <p:spPr>
          <a:xfrm>
            <a:off x="5977300" y="3429000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ما المصدرية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6847685C-3546-4B24-803B-66F3D4781E8F}"/>
              </a:ext>
            </a:extLst>
          </p:cNvPr>
          <p:cNvSpPr/>
          <p:nvPr/>
        </p:nvSpPr>
        <p:spPr>
          <a:xfrm>
            <a:off x="1876728" y="3429000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كلما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B0D18A3-6C0A-4335-ACFE-2B3641411080}"/>
              </a:ext>
            </a:extLst>
          </p:cNvPr>
          <p:cNvSpPr txBox="1"/>
          <p:nvPr/>
        </p:nvSpPr>
        <p:spPr>
          <a:xfrm>
            <a:off x="8575829" y="3343997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7C3B95C-64EA-420A-AC37-F6C53C286D9A}"/>
              </a:ext>
            </a:extLst>
          </p:cNvPr>
          <p:cNvSpPr txBox="1"/>
          <p:nvPr/>
        </p:nvSpPr>
        <p:spPr>
          <a:xfrm>
            <a:off x="4632552" y="3315475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6789DE79-424D-4D30-B22E-16D970153237}"/>
              </a:ext>
            </a:extLst>
          </p:cNvPr>
          <p:cNvSpPr/>
          <p:nvPr/>
        </p:nvSpPr>
        <p:spPr>
          <a:xfrm>
            <a:off x="9450528" y="5246342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أين الشرطية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E0155C42-56A6-4CE3-9BD3-5FC88C076722}"/>
              </a:ext>
            </a:extLst>
          </p:cNvPr>
          <p:cNvSpPr/>
          <p:nvPr/>
        </p:nvSpPr>
        <p:spPr>
          <a:xfrm>
            <a:off x="5977300" y="5246342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ما الزائدة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AFD3E6AA-2B4E-47F7-93F2-18CC24AA4367}"/>
              </a:ext>
            </a:extLst>
          </p:cNvPr>
          <p:cNvSpPr/>
          <p:nvPr/>
        </p:nvSpPr>
        <p:spPr>
          <a:xfrm>
            <a:off x="1876728" y="5246342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أينما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A137D353-B704-4EE6-BB53-EE7D54C1B126}"/>
              </a:ext>
            </a:extLst>
          </p:cNvPr>
          <p:cNvSpPr txBox="1"/>
          <p:nvPr/>
        </p:nvSpPr>
        <p:spPr>
          <a:xfrm>
            <a:off x="8575829" y="5161339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62BBC5B-20D4-46F1-A543-78869F5CE643}"/>
              </a:ext>
            </a:extLst>
          </p:cNvPr>
          <p:cNvSpPr txBox="1"/>
          <p:nvPr/>
        </p:nvSpPr>
        <p:spPr>
          <a:xfrm>
            <a:off x="4632552" y="5132817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50C4D284-4B1F-4F8F-BE50-ACA262FC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4F5E574-D287-4536-86C2-C1DC9615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2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B90EBD5-C39F-4830-9730-9F4BC4CA500C}"/>
              </a:ext>
            </a:extLst>
          </p:cNvPr>
          <p:cNvSpPr/>
          <p:nvPr/>
        </p:nvSpPr>
        <p:spPr>
          <a:xfrm>
            <a:off x="5977300" y="185137"/>
            <a:ext cx="2164992" cy="8809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( لا )</a:t>
            </a:r>
            <a:endParaRPr lang="en-US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E05FBDDB-4C53-4D13-BED9-73B8640839BA}"/>
              </a:ext>
            </a:extLst>
          </p:cNvPr>
          <p:cNvSpPr/>
          <p:nvPr/>
        </p:nvSpPr>
        <p:spPr>
          <a:xfrm>
            <a:off x="9450528" y="1651405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أنْ الناصبة</a:t>
            </a:r>
            <a:endParaRPr lang="en-US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68B49A8D-8881-4823-BCF6-395BE83F6E05}"/>
              </a:ext>
            </a:extLst>
          </p:cNvPr>
          <p:cNvSpPr/>
          <p:nvPr/>
        </p:nvSpPr>
        <p:spPr>
          <a:xfrm>
            <a:off x="6233773" y="1651405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لا النافية</a:t>
            </a:r>
            <a:endParaRPr lang="en-US" dirty="0">
              <a:solidFill>
                <a:srgbClr val="FFFF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D6BC99EA-298F-4622-9A69-50AF9807F350}"/>
              </a:ext>
            </a:extLst>
          </p:cNvPr>
          <p:cNvSpPr/>
          <p:nvPr/>
        </p:nvSpPr>
        <p:spPr>
          <a:xfrm>
            <a:off x="202033" y="1651405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ألّا</a:t>
            </a:r>
            <a:endParaRPr lang="en-US" dirty="0">
              <a:solidFill>
                <a:srgbClr val="FFFF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A2A3D22-4E69-4520-A396-D5C344AD87B7}"/>
              </a:ext>
            </a:extLst>
          </p:cNvPr>
          <p:cNvSpPr txBox="1"/>
          <p:nvPr/>
        </p:nvSpPr>
        <p:spPr>
          <a:xfrm>
            <a:off x="8709641" y="1566402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1B3DB61-420A-45D3-A042-7249B6B8C151}"/>
              </a:ext>
            </a:extLst>
          </p:cNvPr>
          <p:cNvSpPr txBox="1"/>
          <p:nvPr/>
        </p:nvSpPr>
        <p:spPr>
          <a:xfrm>
            <a:off x="2537962" y="1566402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19A53844-BB48-4F28-B023-18B458AFB9CA}"/>
              </a:ext>
            </a:extLst>
          </p:cNvPr>
          <p:cNvSpPr/>
          <p:nvPr/>
        </p:nvSpPr>
        <p:spPr>
          <a:xfrm>
            <a:off x="9584341" y="3117673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أنْ مخففة</a:t>
            </a:r>
            <a:endParaRPr lang="en-US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E7411E29-721A-4540-A1F1-7C3BE5414F5A}"/>
              </a:ext>
            </a:extLst>
          </p:cNvPr>
          <p:cNvSpPr/>
          <p:nvPr/>
        </p:nvSpPr>
        <p:spPr>
          <a:xfrm>
            <a:off x="5881700" y="3117673"/>
            <a:ext cx="2827941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لا النافية للجنس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6847685C-3546-4B24-803B-66F3D4781E8F}"/>
              </a:ext>
            </a:extLst>
          </p:cNvPr>
          <p:cNvSpPr/>
          <p:nvPr/>
        </p:nvSpPr>
        <p:spPr>
          <a:xfrm>
            <a:off x="248649" y="3117673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أنْ لا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B0D18A3-6C0A-4335-ACFE-2B3641411080}"/>
              </a:ext>
            </a:extLst>
          </p:cNvPr>
          <p:cNvSpPr txBox="1"/>
          <p:nvPr/>
        </p:nvSpPr>
        <p:spPr>
          <a:xfrm>
            <a:off x="8884739" y="3004148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7C3B95C-64EA-420A-AC37-F6C53C286D9A}"/>
              </a:ext>
            </a:extLst>
          </p:cNvPr>
          <p:cNvSpPr txBox="1"/>
          <p:nvPr/>
        </p:nvSpPr>
        <p:spPr>
          <a:xfrm>
            <a:off x="2591878" y="3004148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: مشطوف الحواف 22">
            <a:extLst>
              <a:ext uri="{FF2B5EF4-FFF2-40B4-BE49-F238E27FC236}">
                <a16:creationId xmlns:a16="http://schemas.microsoft.com/office/drawing/2014/main" id="{E6C087FF-362D-4978-8444-9A736BC332DE}"/>
              </a:ext>
            </a:extLst>
          </p:cNvPr>
          <p:cNvSpPr/>
          <p:nvPr/>
        </p:nvSpPr>
        <p:spPr>
          <a:xfrm>
            <a:off x="3233402" y="1651405"/>
            <a:ext cx="2304931" cy="880946"/>
          </a:xfrm>
          <a:prstGeom prst="bevel">
            <a:avLst/>
          </a:prstGeom>
          <a:solidFill>
            <a:srgbClr val="99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الفعل المضارع</a:t>
            </a:r>
            <a:endParaRPr lang="en-US" dirty="0">
              <a:solidFill>
                <a:srgbClr val="FFFF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A5AEAE7-A5E7-46CA-BA15-0F13A975781E}"/>
              </a:ext>
            </a:extLst>
          </p:cNvPr>
          <p:cNvSpPr txBox="1"/>
          <p:nvPr/>
        </p:nvSpPr>
        <p:spPr>
          <a:xfrm>
            <a:off x="5709270" y="1594924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EEBE762F-07B9-4CB2-BB04-EBBB014DEAB9}"/>
              </a:ext>
            </a:extLst>
          </p:cNvPr>
          <p:cNvSpPr/>
          <p:nvPr/>
        </p:nvSpPr>
        <p:spPr>
          <a:xfrm>
            <a:off x="3116381" y="3117673"/>
            <a:ext cx="2140050" cy="880946"/>
          </a:xfrm>
          <a:prstGeom prst="bevel">
            <a:avLst/>
          </a:prstGeom>
          <a:solidFill>
            <a:srgbClr val="99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اسمها</a:t>
            </a:r>
            <a:endParaRPr lang="en-US" dirty="0">
              <a:solidFill>
                <a:srgbClr val="FFFF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9F74282-48BC-429E-AF3D-A1D958575912}"/>
              </a:ext>
            </a:extLst>
          </p:cNvPr>
          <p:cNvSpPr txBox="1"/>
          <p:nvPr/>
        </p:nvSpPr>
        <p:spPr>
          <a:xfrm>
            <a:off x="5427368" y="2976189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مستطيل: مشطوف الحواف 26">
            <a:extLst>
              <a:ext uri="{FF2B5EF4-FFF2-40B4-BE49-F238E27FC236}">
                <a16:creationId xmlns:a16="http://schemas.microsoft.com/office/drawing/2014/main" id="{DA02665F-EF7A-4EA2-9FBE-B746DFDF94FC}"/>
              </a:ext>
            </a:extLst>
          </p:cNvPr>
          <p:cNvSpPr/>
          <p:nvPr/>
        </p:nvSpPr>
        <p:spPr>
          <a:xfrm>
            <a:off x="9584341" y="4441894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لــــــ الجارّة</a:t>
            </a:r>
            <a:endParaRPr lang="en-US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DD7034F2-F304-4F8D-85DF-F51E643C06BB}"/>
              </a:ext>
            </a:extLst>
          </p:cNvPr>
          <p:cNvSpPr/>
          <p:nvPr/>
        </p:nvSpPr>
        <p:spPr>
          <a:xfrm>
            <a:off x="6534615" y="4441894"/>
            <a:ext cx="2175026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مستطيل: مشطوف الحواف 28">
            <a:extLst>
              <a:ext uri="{FF2B5EF4-FFF2-40B4-BE49-F238E27FC236}">
                <a16:creationId xmlns:a16="http://schemas.microsoft.com/office/drawing/2014/main" id="{B28E75AA-B321-4D56-99C5-F684B7C70A30}"/>
              </a:ext>
            </a:extLst>
          </p:cNvPr>
          <p:cNvSpPr/>
          <p:nvPr/>
        </p:nvSpPr>
        <p:spPr>
          <a:xfrm>
            <a:off x="248649" y="4441894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لكيلا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AFF5C049-7DBA-450D-A72D-184CF1DF7E65}"/>
              </a:ext>
            </a:extLst>
          </p:cNvPr>
          <p:cNvSpPr txBox="1"/>
          <p:nvPr/>
        </p:nvSpPr>
        <p:spPr>
          <a:xfrm>
            <a:off x="8884739" y="4328369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F984ACF7-CB40-44CA-8618-3B4DDD522171}"/>
              </a:ext>
            </a:extLst>
          </p:cNvPr>
          <p:cNvSpPr txBox="1"/>
          <p:nvPr/>
        </p:nvSpPr>
        <p:spPr>
          <a:xfrm>
            <a:off x="2591878" y="4328369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2" name="مستطيل: مشطوف الحواف 31">
            <a:extLst>
              <a:ext uri="{FF2B5EF4-FFF2-40B4-BE49-F238E27FC236}">
                <a16:creationId xmlns:a16="http://schemas.microsoft.com/office/drawing/2014/main" id="{D05FA239-B85B-418E-A109-8672AAEC77FE}"/>
              </a:ext>
            </a:extLst>
          </p:cNvPr>
          <p:cNvSpPr/>
          <p:nvPr/>
        </p:nvSpPr>
        <p:spPr>
          <a:xfrm>
            <a:off x="3116381" y="4441894"/>
            <a:ext cx="2140050" cy="880946"/>
          </a:xfrm>
          <a:prstGeom prst="bevel">
            <a:avLst/>
          </a:prstGeom>
          <a:solidFill>
            <a:srgbClr val="99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لا</a:t>
            </a:r>
            <a:endParaRPr lang="en-US" dirty="0">
              <a:solidFill>
                <a:srgbClr val="FFFF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D8E89AE7-2241-4824-A743-B9B7E635FFEA}"/>
              </a:ext>
            </a:extLst>
          </p:cNvPr>
          <p:cNvSpPr txBox="1"/>
          <p:nvPr/>
        </p:nvSpPr>
        <p:spPr>
          <a:xfrm>
            <a:off x="5427368" y="4300410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4" name="مستطيل: مشطوف الحواف 33">
            <a:extLst>
              <a:ext uri="{FF2B5EF4-FFF2-40B4-BE49-F238E27FC236}">
                <a16:creationId xmlns:a16="http://schemas.microsoft.com/office/drawing/2014/main" id="{550698AE-EC08-4C72-AF81-4789C0FE9A09}"/>
              </a:ext>
            </a:extLst>
          </p:cNvPr>
          <p:cNvSpPr/>
          <p:nvPr/>
        </p:nvSpPr>
        <p:spPr>
          <a:xfrm>
            <a:off x="9584341" y="5700739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كل</a:t>
            </a:r>
            <a:endParaRPr lang="en-US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مستطيل: مشطوف الحواف 34">
            <a:extLst>
              <a:ext uri="{FF2B5EF4-FFF2-40B4-BE49-F238E27FC236}">
                <a16:creationId xmlns:a16="http://schemas.microsoft.com/office/drawing/2014/main" id="{766232F1-38DC-4AF9-A791-52B66DEECA37}"/>
              </a:ext>
            </a:extLst>
          </p:cNvPr>
          <p:cNvSpPr/>
          <p:nvPr/>
        </p:nvSpPr>
        <p:spPr>
          <a:xfrm>
            <a:off x="5881700" y="5700739"/>
            <a:ext cx="2827941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لا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مستطيل: مشطوف الحواف 35">
            <a:extLst>
              <a:ext uri="{FF2B5EF4-FFF2-40B4-BE49-F238E27FC236}">
                <a16:creationId xmlns:a16="http://schemas.microsoft.com/office/drawing/2014/main" id="{E3575515-2F08-4758-AE3A-AD30EF9DE265}"/>
              </a:ext>
            </a:extLst>
          </p:cNvPr>
          <p:cNvSpPr/>
          <p:nvPr/>
        </p:nvSpPr>
        <p:spPr>
          <a:xfrm>
            <a:off x="248649" y="5700739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 لا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411A8C90-F4A3-48F8-B437-0DDEF21CFA80}"/>
              </a:ext>
            </a:extLst>
          </p:cNvPr>
          <p:cNvSpPr txBox="1"/>
          <p:nvPr/>
        </p:nvSpPr>
        <p:spPr>
          <a:xfrm>
            <a:off x="8884739" y="5587214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1D88C5C7-C27C-4A63-A66D-F942AB1B6E7B}"/>
              </a:ext>
            </a:extLst>
          </p:cNvPr>
          <p:cNvSpPr txBox="1"/>
          <p:nvPr/>
        </p:nvSpPr>
        <p:spPr>
          <a:xfrm>
            <a:off x="2591878" y="5587214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E94E554-BF9C-4F4E-B25B-66428F083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729CDD17-BDEF-4629-BC29-EF5A1BA7D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66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23" grpId="0" animBg="1"/>
      <p:bldP spid="25" grpId="0" animBg="1"/>
      <p:bldP spid="27" grpId="0" animBg="1"/>
      <p:bldP spid="28" grpId="0" animBg="1"/>
      <p:bldP spid="29" grpId="0" animBg="1"/>
      <p:bldP spid="32" grpId="0" animBg="1"/>
      <p:bldP spid="34" grpId="0" animBg="1"/>
      <p:bldP spid="35" grpId="0" animBg="1"/>
      <p:bldP spid="3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B90EBD5-C39F-4830-9730-9F4BC4CA500C}"/>
              </a:ext>
            </a:extLst>
          </p:cNvPr>
          <p:cNvSpPr/>
          <p:nvPr/>
        </p:nvSpPr>
        <p:spPr>
          <a:xfrm>
            <a:off x="1271239" y="185137"/>
            <a:ext cx="9623502" cy="8809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الظروف ( وقت / حين / عند / يوم / ساعة / ...) + إذ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E05FBDDB-4C53-4D13-BED9-73B8640839BA}"/>
              </a:ext>
            </a:extLst>
          </p:cNvPr>
          <p:cNvSpPr/>
          <p:nvPr/>
        </p:nvSpPr>
        <p:spPr>
          <a:xfrm>
            <a:off x="9584339" y="1339175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وقت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68B49A8D-8881-4823-BCF6-395BE83F6E05}"/>
              </a:ext>
            </a:extLst>
          </p:cNvPr>
          <p:cNvSpPr/>
          <p:nvPr/>
        </p:nvSpPr>
        <p:spPr>
          <a:xfrm>
            <a:off x="6111111" y="1339175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إذٍ المنونة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D6BC99EA-298F-4622-9A69-50AF9807F350}"/>
              </a:ext>
            </a:extLst>
          </p:cNvPr>
          <p:cNvSpPr/>
          <p:nvPr/>
        </p:nvSpPr>
        <p:spPr>
          <a:xfrm>
            <a:off x="2010539" y="1339175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وقتئذٍ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A2A3D22-4E69-4520-A396-D5C344AD87B7}"/>
              </a:ext>
            </a:extLst>
          </p:cNvPr>
          <p:cNvSpPr txBox="1"/>
          <p:nvPr/>
        </p:nvSpPr>
        <p:spPr>
          <a:xfrm>
            <a:off x="8709640" y="1254172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chemeClr val="bg1"/>
                </a:solidFill>
              </a:rPr>
              <a:t>+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1B3DB61-420A-45D3-A042-7249B6B8C151}"/>
              </a:ext>
            </a:extLst>
          </p:cNvPr>
          <p:cNvSpPr txBox="1"/>
          <p:nvPr/>
        </p:nvSpPr>
        <p:spPr>
          <a:xfrm>
            <a:off x="4766363" y="1225650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chemeClr val="bg1"/>
                </a:solidFill>
              </a:rPr>
              <a:t>=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19A53844-BB48-4F28-B023-18B458AFB9CA}"/>
              </a:ext>
            </a:extLst>
          </p:cNvPr>
          <p:cNvSpPr/>
          <p:nvPr/>
        </p:nvSpPr>
        <p:spPr>
          <a:xfrm>
            <a:off x="9584339" y="2470001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وقت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E7411E29-721A-4540-A1F1-7C3BE5414F5A}"/>
              </a:ext>
            </a:extLst>
          </p:cNvPr>
          <p:cNvSpPr/>
          <p:nvPr/>
        </p:nvSpPr>
        <p:spPr>
          <a:xfrm>
            <a:off x="6111111" y="2470001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إذ غير المنونة</a:t>
            </a: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6847685C-3546-4B24-803B-66F3D4781E8F}"/>
              </a:ext>
            </a:extLst>
          </p:cNvPr>
          <p:cNvSpPr/>
          <p:nvPr/>
        </p:nvSpPr>
        <p:spPr>
          <a:xfrm>
            <a:off x="2010539" y="2470001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وقت إذ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B0D18A3-6C0A-4335-ACFE-2B3641411080}"/>
              </a:ext>
            </a:extLst>
          </p:cNvPr>
          <p:cNvSpPr txBox="1"/>
          <p:nvPr/>
        </p:nvSpPr>
        <p:spPr>
          <a:xfrm>
            <a:off x="8709640" y="2384998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chemeClr val="bg1"/>
                </a:solidFill>
              </a:rPr>
              <a:t>+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7C3B95C-64EA-420A-AC37-F6C53C286D9A}"/>
              </a:ext>
            </a:extLst>
          </p:cNvPr>
          <p:cNvSpPr txBox="1"/>
          <p:nvPr/>
        </p:nvSpPr>
        <p:spPr>
          <a:xfrm>
            <a:off x="4766363" y="2356476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chemeClr val="bg1"/>
                </a:solidFill>
              </a:rPr>
              <a:t>=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6789DE79-424D-4D30-B22E-16D970153237}"/>
              </a:ext>
            </a:extLst>
          </p:cNvPr>
          <p:cNvSpPr/>
          <p:nvPr/>
        </p:nvSpPr>
        <p:spPr>
          <a:xfrm>
            <a:off x="9584339" y="3651726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عند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E0155C42-56A6-4CE3-9BD3-5FC88C076722}"/>
              </a:ext>
            </a:extLst>
          </p:cNvPr>
          <p:cNvSpPr/>
          <p:nvPr/>
        </p:nvSpPr>
        <p:spPr>
          <a:xfrm>
            <a:off x="6111111" y="3651726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إذٍ المنونة</a:t>
            </a: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AFD3E6AA-2B4E-47F7-93F2-18CC24AA4367}"/>
              </a:ext>
            </a:extLst>
          </p:cNvPr>
          <p:cNvSpPr/>
          <p:nvPr/>
        </p:nvSpPr>
        <p:spPr>
          <a:xfrm>
            <a:off x="2010539" y="3651726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عندئذٍ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A137D353-B704-4EE6-BB53-EE7D54C1B126}"/>
              </a:ext>
            </a:extLst>
          </p:cNvPr>
          <p:cNvSpPr txBox="1"/>
          <p:nvPr/>
        </p:nvSpPr>
        <p:spPr>
          <a:xfrm>
            <a:off x="8709640" y="3566723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chemeClr val="bg1"/>
                </a:solidFill>
              </a:rPr>
              <a:t>+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62BBC5B-20D4-46F1-A543-78869F5CE643}"/>
              </a:ext>
            </a:extLst>
          </p:cNvPr>
          <p:cNvSpPr txBox="1"/>
          <p:nvPr/>
        </p:nvSpPr>
        <p:spPr>
          <a:xfrm>
            <a:off x="4766363" y="3538201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chemeClr val="bg1"/>
                </a:solidFill>
              </a:rPr>
              <a:t>=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23" name="مستطيل: مشطوف الحواف 22">
            <a:extLst>
              <a:ext uri="{FF2B5EF4-FFF2-40B4-BE49-F238E27FC236}">
                <a16:creationId xmlns:a16="http://schemas.microsoft.com/office/drawing/2014/main" id="{1248119A-19CD-42CD-8B53-E1BE8590E70B}"/>
              </a:ext>
            </a:extLst>
          </p:cNvPr>
          <p:cNvSpPr/>
          <p:nvPr/>
        </p:nvSpPr>
        <p:spPr>
          <a:xfrm>
            <a:off x="9584339" y="4924221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عند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مستطيل: مشطوف الحواف 23">
            <a:extLst>
              <a:ext uri="{FF2B5EF4-FFF2-40B4-BE49-F238E27FC236}">
                <a16:creationId xmlns:a16="http://schemas.microsoft.com/office/drawing/2014/main" id="{4005EA2D-B242-443E-8967-697F0D4F354D}"/>
              </a:ext>
            </a:extLst>
          </p:cNvPr>
          <p:cNvSpPr/>
          <p:nvPr/>
        </p:nvSpPr>
        <p:spPr>
          <a:xfrm>
            <a:off x="6111111" y="4924221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إذ غير المنونة</a:t>
            </a:r>
          </a:p>
        </p:txBody>
      </p:sp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75CA26CC-E800-45CC-B61B-27447A03B79E}"/>
              </a:ext>
            </a:extLst>
          </p:cNvPr>
          <p:cNvSpPr/>
          <p:nvPr/>
        </p:nvSpPr>
        <p:spPr>
          <a:xfrm>
            <a:off x="2010539" y="4924221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عند إذ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1792141B-F7A4-4B59-82C4-2D1FFA1AF35B}"/>
              </a:ext>
            </a:extLst>
          </p:cNvPr>
          <p:cNvSpPr txBox="1"/>
          <p:nvPr/>
        </p:nvSpPr>
        <p:spPr>
          <a:xfrm>
            <a:off x="8709640" y="4839218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chemeClr val="bg1"/>
                </a:solidFill>
              </a:rPr>
              <a:t>+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C9C786D-8FE4-4F58-AD76-CE0DF0790E7A}"/>
              </a:ext>
            </a:extLst>
          </p:cNvPr>
          <p:cNvSpPr txBox="1"/>
          <p:nvPr/>
        </p:nvSpPr>
        <p:spPr>
          <a:xfrm>
            <a:off x="4766363" y="4810696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chemeClr val="bg1"/>
                </a:solidFill>
              </a:rPr>
              <a:t>=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44B693E-990D-4F63-A241-E0C4C571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7B98F73D-907E-4622-93CB-7F8F04BCC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3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B90EBD5-C39F-4830-9730-9F4BC4CA500C}"/>
              </a:ext>
            </a:extLst>
          </p:cNvPr>
          <p:cNvSpPr/>
          <p:nvPr/>
        </p:nvSpPr>
        <p:spPr>
          <a:xfrm>
            <a:off x="1284249" y="219764"/>
            <a:ext cx="9623502" cy="8809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الأعداد ( 3 – 9 ) الصحيحة + المئة = توصل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E05FBDDB-4C53-4D13-BED9-73B8640839BA}"/>
              </a:ext>
            </a:extLst>
          </p:cNvPr>
          <p:cNvSpPr/>
          <p:nvPr/>
        </p:nvSpPr>
        <p:spPr>
          <a:xfrm>
            <a:off x="9584339" y="1339175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ثلاث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68B49A8D-8881-4823-BCF6-395BE83F6E05}"/>
              </a:ext>
            </a:extLst>
          </p:cNvPr>
          <p:cNvSpPr/>
          <p:nvPr/>
        </p:nvSpPr>
        <p:spPr>
          <a:xfrm>
            <a:off x="6111111" y="1339175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مئة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D6BC99EA-298F-4622-9A69-50AF9807F350}"/>
              </a:ext>
            </a:extLst>
          </p:cNvPr>
          <p:cNvSpPr/>
          <p:nvPr/>
        </p:nvSpPr>
        <p:spPr>
          <a:xfrm>
            <a:off x="2010539" y="1339175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ثلاثمئة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A2A3D22-4E69-4520-A396-D5C344AD87B7}"/>
              </a:ext>
            </a:extLst>
          </p:cNvPr>
          <p:cNvSpPr txBox="1"/>
          <p:nvPr/>
        </p:nvSpPr>
        <p:spPr>
          <a:xfrm>
            <a:off x="8709640" y="1254172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1B3DB61-420A-45D3-A042-7249B6B8C151}"/>
              </a:ext>
            </a:extLst>
          </p:cNvPr>
          <p:cNvSpPr txBox="1"/>
          <p:nvPr/>
        </p:nvSpPr>
        <p:spPr>
          <a:xfrm>
            <a:off x="4766363" y="1225650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مشطوف الحواف 12">
            <a:extLst>
              <a:ext uri="{FF2B5EF4-FFF2-40B4-BE49-F238E27FC236}">
                <a16:creationId xmlns:a16="http://schemas.microsoft.com/office/drawing/2014/main" id="{19A53844-BB48-4F28-B023-18B458AFB9CA}"/>
              </a:ext>
            </a:extLst>
          </p:cNvPr>
          <p:cNvSpPr/>
          <p:nvPr/>
        </p:nvSpPr>
        <p:spPr>
          <a:xfrm>
            <a:off x="9584339" y="2470001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تسع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مستطيل: مشطوف الحواف 13">
            <a:extLst>
              <a:ext uri="{FF2B5EF4-FFF2-40B4-BE49-F238E27FC236}">
                <a16:creationId xmlns:a16="http://schemas.microsoft.com/office/drawing/2014/main" id="{E7411E29-721A-4540-A1F1-7C3BE5414F5A}"/>
              </a:ext>
            </a:extLst>
          </p:cNvPr>
          <p:cNvSpPr/>
          <p:nvPr/>
        </p:nvSpPr>
        <p:spPr>
          <a:xfrm>
            <a:off x="6111111" y="2470001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مئة</a:t>
            </a:r>
          </a:p>
        </p:txBody>
      </p:sp>
      <p:sp>
        <p:nvSpPr>
          <p:cNvPr id="15" name="مستطيل: مشطوف الحواف 14">
            <a:extLst>
              <a:ext uri="{FF2B5EF4-FFF2-40B4-BE49-F238E27FC236}">
                <a16:creationId xmlns:a16="http://schemas.microsoft.com/office/drawing/2014/main" id="{6847685C-3546-4B24-803B-66F3D4781E8F}"/>
              </a:ext>
            </a:extLst>
          </p:cNvPr>
          <p:cNvSpPr/>
          <p:nvPr/>
        </p:nvSpPr>
        <p:spPr>
          <a:xfrm>
            <a:off x="2010539" y="2470001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تسعمئة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B0D18A3-6C0A-4335-ACFE-2B3641411080}"/>
              </a:ext>
            </a:extLst>
          </p:cNvPr>
          <p:cNvSpPr txBox="1"/>
          <p:nvPr/>
        </p:nvSpPr>
        <p:spPr>
          <a:xfrm>
            <a:off x="8709640" y="2384998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7C3B95C-64EA-420A-AC37-F6C53C286D9A}"/>
              </a:ext>
            </a:extLst>
          </p:cNvPr>
          <p:cNvSpPr txBox="1"/>
          <p:nvPr/>
        </p:nvSpPr>
        <p:spPr>
          <a:xfrm>
            <a:off x="4766363" y="2356476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6789DE79-424D-4D30-B22E-16D970153237}"/>
              </a:ext>
            </a:extLst>
          </p:cNvPr>
          <p:cNvSpPr/>
          <p:nvPr/>
        </p:nvSpPr>
        <p:spPr>
          <a:xfrm>
            <a:off x="9584339" y="4562512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ربع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E0155C42-56A6-4CE3-9BD3-5FC88C076722}"/>
              </a:ext>
            </a:extLst>
          </p:cNvPr>
          <p:cNvSpPr/>
          <p:nvPr/>
        </p:nvSpPr>
        <p:spPr>
          <a:xfrm>
            <a:off x="6111111" y="4562512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مئة</a:t>
            </a: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AFD3E6AA-2B4E-47F7-93F2-18CC24AA4367}"/>
              </a:ext>
            </a:extLst>
          </p:cNvPr>
          <p:cNvSpPr/>
          <p:nvPr/>
        </p:nvSpPr>
        <p:spPr>
          <a:xfrm>
            <a:off x="2010539" y="4562512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ربع مئة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A137D353-B704-4EE6-BB53-EE7D54C1B126}"/>
              </a:ext>
            </a:extLst>
          </p:cNvPr>
          <p:cNvSpPr txBox="1"/>
          <p:nvPr/>
        </p:nvSpPr>
        <p:spPr>
          <a:xfrm>
            <a:off x="8709640" y="4477509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62BBC5B-20D4-46F1-A543-78869F5CE643}"/>
              </a:ext>
            </a:extLst>
          </p:cNvPr>
          <p:cNvSpPr txBox="1"/>
          <p:nvPr/>
        </p:nvSpPr>
        <p:spPr>
          <a:xfrm>
            <a:off x="4766363" y="4448987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: مشطوف الحواف 22">
            <a:extLst>
              <a:ext uri="{FF2B5EF4-FFF2-40B4-BE49-F238E27FC236}">
                <a16:creationId xmlns:a16="http://schemas.microsoft.com/office/drawing/2014/main" id="{1248119A-19CD-42CD-8B53-E1BE8590E70B}"/>
              </a:ext>
            </a:extLst>
          </p:cNvPr>
          <p:cNvSpPr/>
          <p:nvPr/>
        </p:nvSpPr>
        <p:spPr>
          <a:xfrm>
            <a:off x="9584339" y="5835007"/>
            <a:ext cx="2164992" cy="880946"/>
          </a:xfrm>
          <a:prstGeom prst="bevel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سدس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مستطيل: مشطوف الحواف 23">
            <a:extLst>
              <a:ext uri="{FF2B5EF4-FFF2-40B4-BE49-F238E27FC236}">
                <a16:creationId xmlns:a16="http://schemas.microsoft.com/office/drawing/2014/main" id="{4005EA2D-B242-443E-8967-697F0D4F354D}"/>
              </a:ext>
            </a:extLst>
          </p:cNvPr>
          <p:cNvSpPr/>
          <p:nvPr/>
        </p:nvSpPr>
        <p:spPr>
          <a:xfrm>
            <a:off x="6111111" y="5835007"/>
            <a:ext cx="2164992" cy="880946"/>
          </a:xfrm>
          <a:prstGeom prst="bevel">
            <a:avLst/>
          </a:prstGeom>
          <a:solidFill>
            <a:srgbClr val="66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مئة</a:t>
            </a:r>
          </a:p>
        </p:txBody>
      </p:sp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75CA26CC-E800-45CC-B61B-27447A03B79E}"/>
              </a:ext>
            </a:extLst>
          </p:cNvPr>
          <p:cNvSpPr/>
          <p:nvPr/>
        </p:nvSpPr>
        <p:spPr>
          <a:xfrm>
            <a:off x="2010539" y="5835007"/>
            <a:ext cx="2164992" cy="88094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سدس مئة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1792141B-F7A4-4B59-82C4-2D1FFA1AF35B}"/>
              </a:ext>
            </a:extLst>
          </p:cNvPr>
          <p:cNvSpPr txBox="1"/>
          <p:nvPr/>
        </p:nvSpPr>
        <p:spPr>
          <a:xfrm>
            <a:off x="8709640" y="5750004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+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C9C786D-8FE4-4F58-AD76-CE0DF0790E7A}"/>
              </a:ext>
            </a:extLst>
          </p:cNvPr>
          <p:cNvSpPr txBox="1"/>
          <p:nvPr/>
        </p:nvSpPr>
        <p:spPr>
          <a:xfrm>
            <a:off x="4766363" y="5721482"/>
            <a:ext cx="524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endParaRPr lang="en-US" sz="6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66F9D1E5-AE15-4A72-9931-EB7D718D7CE9}"/>
              </a:ext>
            </a:extLst>
          </p:cNvPr>
          <p:cNvSpPr/>
          <p:nvPr/>
        </p:nvSpPr>
        <p:spPr>
          <a:xfrm>
            <a:off x="1299360" y="3537545"/>
            <a:ext cx="9623502" cy="8809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bg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الكسور مع المئة تفصل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مستطيل: مشطوف الحواف 28">
            <a:extLst>
              <a:ext uri="{FF2B5EF4-FFF2-40B4-BE49-F238E27FC236}">
                <a16:creationId xmlns:a16="http://schemas.microsoft.com/office/drawing/2014/main" id="{7816203F-857D-467D-9698-ADB2FA0C729C}"/>
              </a:ext>
            </a:extLst>
          </p:cNvPr>
          <p:cNvSpPr/>
          <p:nvPr/>
        </p:nvSpPr>
        <p:spPr>
          <a:xfrm>
            <a:off x="203502" y="4562512"/>
            <a:ext cx="1546084" cy="880946"/>
          </a:xfrm>
          <a:prstGeom prst="bevel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600" b="1" cap="none" spc="0" dirty="0">
                <a:ln/>
                <a:solidFill>
                  <a:srgbClr val="FFFF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100/4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0" name="مستطيل: مشطوف الحواف 29">
            <a:extLst>
              <a:ext uri="{FF2B5EF4-FFF2-40B4-BE49-F238E27FC236}">
                <a16:creationId xmlns:a16="http://schemas.microsoft.com/office/drawing/2014/main" id="{653FB4D1-B720-4BE8-9988-8FE658C012B7}"/>
              </a:ext>
            </a:extLst>
          </p:cNvPr>
          <p:cNvSpPr/>
          <p:nvPr/>
        </p:nvSpPr>
        <p:spPr>
          <a:xfrm>
            <a:off x="169039" y="5795411"/>
            <a:ext cx="1546084" cy="880946"/>
          </a:xfrm>
          <a:prstGeom prst="bevel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100/</a:t>
            </a:r>
            <a:r>
              <a:rPr lang="ar-SY" sz="3600" b="1" dirty="0">
                <a:ln/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</a:t>
            </a:r>
            <a:endParaRPr lang="en-US" sz="3600" b="1" dirty="0">
              <a:ln/>
              <a:solidFill>
                <a:srgbClr val="FFFF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BE72BD3A-8DB7-49BD-A63E-72D2577E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857EEE0-8ECD-4AB4-8F28-CE54ABB0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3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مشطوف الحواف 1">
            <a:extLst>
              <a:ext uri="{FF2B5EF4-FFF2-40B4-BE49-F238E27FC236}">
                <a16:creationId xmlns:a16="http://schemas.microsoft.com/office/drawing/2014/main" id="{300EB7CD-E832-4908-9C2E-D49006AA5DFA}"/>
              </a:ext>
            </a:extLst>
          </p:cNvPr>
          <p:cNvSpPr/>
          <p:nvPr/>
        </p:nvSpPr>
        <p:spPr>
          <a:xfrm>
            <a:off x="3200400" y="175160"/>
            <a:ext cx="6647983" cy="7838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الأسماء المشكلة (التي تدل على التذكير والتأنيث)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673138D2-0B8B-424C-90BD-7D0E150E180E}"/>
              </a:ext>
            </a:extLst>
          </p:cNvPr>
          <p:cNvSpPr/>
          <p:nvPr/>
        </p:nvSpPr>
        <p:spPr>
          <a:xfrm>
            <a:off x="457201" y="1119297"/>
            <a:ext cx="11734800" cy="783846"/>
          </a:xfrm>
          <a:prstGeom prst="beve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الأسماء التي يستوي في وزنها المذكر والمؤنث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94A333E3-E38A-4C15-921B-DAB0C77E4C59}"/>
              </a:ext>
            </a:extLst>
          </p:cNvPr>
          <p:cNvSpPr/>
          <p:nvPr/>
        </p:nvSpPr>
        <p:spPr>
          <a:xfrm>
            <a:off x="457200" y="2134060"/>
            <a:ext cx="11734800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1- ما كان على ( فعول ) بمعنى فاعل [شكور، صبور، ولود، ودود ، عجوز ]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9C6675B3-6383-4D56-99C4-A88D92B3CF94}"/>
              </a:ext>
            </a:extLst>
          </p:cNvPr>
          <p:cNvSpPr/>
          <p:nvPr/>
        </p:nvSpPr>
        <p:spPr>
          <a:xfrm>
            <a:off x="457200" y="3122796"/>
            <a:ext cx="11734800" cy="783846"/>
          </a:xfrm>
          <a:prstGeom prst="beve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2 - </a:t>
            </a:r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كان على ( مفعال) مهذار، معطار)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8F5A43F4-1C95-491C-9638-02E244FA57C9}"/>
              </a:ext>
            </a:extLst>
          </p:cNvPr>
          <p:cNvSpPr/>
          <p:nvPr/>
        </p:nvSpPr>
        <p:spPr>
          <a:xfrm>
            <a:off x="457200" y="4089230"/>
            <a:ext cx="11734800" cy="783846"/>
          </a:xfrm>
          <a:prstGeom prst="bevel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3 – ما كان على (فعيل) بمعنى مفعول : [ذبيح، قتيل ]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63C6B1E6-9715-432F-AEFE-3D66FF1197F3}"/>
              </a:ext>
            </a:extLst>
          </p:cNvPr>
          <p:cNvSpPr/>
          <p:nvPr/>
        </p:nvSpPr>
        <p:spPr>
          <a:xfrm>
            <a:off x="457200" y="5044517"/>
            <a:ext cx="11734800" cy="783846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4 – ما كان على (مِفعيل ) [معطير ، منطيق ]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338FB28D-9DD1-4EAB-896C-EBE06FB17DA8}"/>
              </a:ext>
            </a:extLst>
          </p:cNvPr>
          <p:cNvSpPr/>
          <p:nvPr/>
        </p:nvSpPr>
        <p:spPr>
          <a:xfrm>
            <a:off x="375425" y="5955200"/>
            <a:ext cx="11734800" cy="783846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5 –ما كان على وزن (مفعل ) [مغشم ]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78E277C-C02B-4195-9755-41966CFF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68</a:t>
            </a:fld>
            <a:endParaRPr lang="en-US" dirty="0"/>
          </a:p>
        </p:txBody>
      </p:sp>
      <p:sp>
        <p:nvSpPr>
          <p:cNvPr id="11" name="زر الإجراء: الانتقال للصفحة الرئيسية 10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FC4EBF91-8963-4835-BB03-046BBCAD7FED}"/>
              </a:ext>
            </a:extLst>
          </p:cNvPr>
          <p:cNvSpPr/>
          <p:nvPr/>
        </p:nvSpPr>
        <p:spPr>
          <a:xfrm>
            <a:off x="-1" y="26407"/>
            <a:ext cx="1003611" cy="86197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عنصر نائب للتذييل 11">
            <a:extLst>
              <a:ext uri="{FF2B5EF4-FFF2-40B4-BE49-F238E27FC236}">
                <a16:creationId xmlns:a16="http://schemas.microsoft.com/office/drawing/2014/main" id="{FE4A34C8-DBD9-4153-B0AA-713FD6C7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3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مشطوف الحواف 1">
            <a:extLst>
              <a:ext uri="{FF2B5EF4-FFF2-40B4-BE49-F238E27FC236}">
                <a16:creationId xmlns:a16="http://schemas.microsoft.com/office/drawing/2014/main" id="{E41C6BF0-170D-4A82-B11F-30FF25019A21}"/>
              </a:ext>
            </a:extLst>
          </p:cNvPr>
          <p:cNvSpPr/>
          <p:nvPr/>
        </p:nvSpPr>
        <p:spPr>
          <a:xfrm>
            <a:off x="457200" y="316400"/>
            <a:ext cx="11734800" cy="7838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أسماء تستعمل على الوجهين دون </a:t>
            </a:r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</a:t>
            </a:r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لحاق إحدى علامات التأنيث 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BC7437E3-C2B0-4645-90D7-D20868CBEE33}"/>
              </a:ext>
            </a:extLst>
          </p:cNvPr>
          <p:cNvSpPr/>
          <p:nvPr/>
        </p:nvSpPr>
        <p:spPr>
          <a:xfrm>
            <a:off x="457200" y="1583922"/>
            <a:ext cx="11734800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[درع، طريق، سكين، سلاح، عنق، إصبع، سبيل، سوق، الطاغوت]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95100AF2-13EE-4BB0-B379-7A27C70CC960}"/>
              </a:ext>
            </a:extLst>
          </p:cNvPr>
          <p:cNvSpPr/>
          <p:nvPr/>
        </p:nvSpPr>
        <p:spPr>
          <a:xfrm>
            <a:off x="353122" y="3200849"/>
            <a:ext cx="11838878" cy="1289384"/>
          </a:xfrm>
          <a:prstGeom prst="bevel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2800" b="1" cap="none" spc="0" dirty="0">
                <a:ln/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أسماء الصفات التي تكون للمؤنث ، من غير تاء، وتأتي أحيانًا بتاء وهذه من شواهد حكمة العرب في كلامهم</a:t>
            </a:r>
          </a:p>
          <a:p>
            <a:pPr algn="ctr" rtl="1"/>
            <a:r>
              <a:rPr lang="ar-SY" sz="28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فقالوا (امرأة مرضع ) لأن الرجل ليس بمرضع فاستغنوا عن أداة التأنيث فلا حاجة لهم بها 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EF41BEE2-85CC-4873-BFE6-50F7AC588938}"/>
              </a:ext>
            </a:extLst>
          </p:cNvPr>
          <p:cNvSpPr/>
          <p:nvPr/>
        </p:nvSpPr>
        <p:spPr>
          <a:xfrm>
            <a:off x="462776" y="4931391"/>
            <a:ext cx="11734800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[مطفل، طامث، حائض، طالق، حامل، كاعب، ناهد]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29C261C-5135-4BCE-A29A-A90D0F53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69</a:t>
            </a:fld>
            <a:endParaRPr lang="en-US" dirty="0"/>
          </a:p>
        </p:txBody>
      </p:sp>
      <p:sp>
        <p:nvSpPr>
          <p:cNvPr id="7" name="عنصر نائب للتذييل 6">
            <a:extLst>
              <a:ext uri="{FF2B5EF4-FFF2-40B4-BE49-F238E27FC236}">
                <a16:creationId xmlns:a16="http://schemas.microsoft.com/office/drawing/2014/main" id="{2FE5B941-5B20-43D9-B318-277DC4885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41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22E76081-A506-42DA-8960-246EBB5B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70</a:t>
            </a:fld>
            <a:endParaRPr lang="en-US" dirty="0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E1F06E9E-651B-49FB-8C72-A7A273D3314E}"/>
              </a:ext>
            </a:extLst>
          </p:cNvPr>
          <p:cNvSpPr/>
          <p:nvPr/>
        </p:nvSpPr>
        <p:spPr>
          <a:xfrm>
            <a:off x="2939646" y="186498"/>
            <a:ext cx="7260797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يقرأ من أوله كما يقرأ من آخرة دون أن يتغير المعنى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6010536A-1812-42EE-BF01-FC8537BB7A08}"/>
              </a:ext>
            </a:extLst>
          </p:cNvPr>
          <p:cNvSpPr/>
          <p:nvPr/>
        </p:nvSpPr>
        <p:spPr>
          <a:xfrm>
            <a:off x="7679185" y="1073008"/>
            <a:ext cx="4369294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كمالك تحت كلامك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8347084E-05E6-40BA-B2B9-9C8282AEC01D}"/>
              </a:ext>
            </a:extLst>
          </p:cNvPr>
          <p:cNvSpPr/>
          <p:nvPr/>
        </p:nvSpPr>
        <p:spPr>
          <a:xfrm>
            <a:off x="7679185" y="2122052"/>
            <a:ext cx="4369294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سر فلا كبا بك الفرس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E960650-3071-48F4-AD65-F7E0E85805FB}"/>
              </a:ext>
            </a:extLst>
          </p:cNvPr>
          <p:cNvSpPr/>
          <p:nvPr/>
        </p:nvSpPr>
        <p:spPr>
          <a:xfrm>
            <a:off x="7679185" y="3171096"/>
            <a:ext cx="4369294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كن كما أمكنك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1DCBD99A-865F-4BB6-98B5-5F0FD9891D31}"/>
              </a:ext>
            </a:extLst>
          </p:cNvPr>
          <p:cNvSpPr/>
          <p:nvPr/>
        </p:nvSpPr>
        <p:spPr>
          <a:xfrm>
            <a:off x="7679185" y="4111929"/>
            <a:ext cx="4369294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ربك فكبر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89B2CBDD-BAA6-42A0-971D-6BB31EB48224}"/>
              </a:ext>
            </a:extLst>
          </p:cNvPr>
          <p:cNvSpPr/>
          <p:nvPr/>
        </p:nvSpPr>
        <p:spPr>
          <a:xfrm>
            <a:off x="7679185" y="5001146"/>
            <a:ext cx="4369294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 الجلال جلالك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941D4491-3355-4041-BCA4-069980FC8D8A}"/>
              </a:ext>
            </a:extLst>
          </p:cNvPr>
          <p:cNvSpPr/>
          <p:nvPr/>
        </p:nvSpPr>
        <p:spPr>
          <a:xfrm>
            <a:off x="7679185" y="5956543"/>
            <a:ext cx="4369294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 في فلك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49F55510-13D0-45D4-86AC-5752A900270F}"/>
              </a:ext>
            </a:extLst>
          </p:cNvPr>
          <p:cNvSpPr/>
          <p:nvPr/>
        </p:nvSpPr>
        <p:spPr>
          <a:xfrm>
            <a:off x="260069" y="1490374"/>
            <a:ext cx="7260797" cy="783846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3600" b="1" dirty="0">
                <a:ln/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مودته لكل هول تدوم		وهل كل مودته تدوم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عنصر نائب للتذييل 10">
            <a:extLst>
              <a:ext uri="{FF2B5EF4-FFF2-40B4-BE49-F238E27FC236}">
                <a16:creationId xmlns:a16="http://schemas.microsoft.com/office/drawing/2014/main" id="{C0CB2E8F-F022-40AE-A792-6EB0543A6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Y"/>
              <a:t>أ عبد الله الزعبي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85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11740</TotalTime>
  <Words>3908</Words>
  <Application>Microsoft Office PowerPoint</Application>
  <PresentationFormat>Widescreen</PresentationFormat>
  <Paragraphs>777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ربطة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التفريق بين همزة الوصل وهمزة القطع </vt:lpstr>
      <vt:lpstr>التفريق بين همزة الوصل وهمزة القطع </vt:lpstr>
      <vt:lpstr>PowerPoint Presentation</vt:lpstr>
      <vt:lpstr>تعليل الكتابة</vt:lpstr>
      <vt:lpstr>التاء المبسوطة والتاء المربوطة</vt:lpstr>
      <vt:lpstr>التاء المبسوطة والتاء المربوطة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قاعدة أقوى الحركات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الإملاء</dc:title>
  <dc:creator>عبدالله حسين الزعبي</dc:creator>
  <cp:lastModifiedBy>asifhammoud1978@gmail.com</cp:lastModifiedBy>
  <cp:revision>148</cp:revision>
  <dcterms:created xsi:type="dcterms:W3CDTF">2020-06-22T05:45:47Z</dcterms:created>
  <dcterms:modified xsi:type="dcterms:W3CDTF">2024-09-04T20:47:15Z</dcterms:modified>
</cp:coreProperties>
</file>