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70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66FF66"/>
    <a:srgbClr val="CC0099"/>
    <a:srgbClr val="006600"/>
    <a:srgbClr val="6600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81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918" y="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40464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9489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0270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53548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5123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52215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0008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0468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5188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3852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3540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D119-2EC7-4A84-8405-B64442DA623C}" type="datetimeFigureOut">
              <a:rPr lang="ar-AE" smtClean="0"/>
              <a:t>02/03/1446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773D7-6D0C-4CF7-A4DD-4C90F6695742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4122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1.jp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 /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152400" y="190500"/>
            <a:ext cx="8585200" cy="3810000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5400" dirty="0">
                <a:solidFill>
                  <a:srgbClr val="000066"/>
                </a:solidFill>
                <a:cs typeface="Old Antic Decorative" panose="02010400000000000000" pitchFamily="2" charset="-78"/>
              </a:rPr>
              <a:t>الدرس الثالث</a:t>
            </a:r>
          </a:p>
          <a:p>
            <a:pPr algn="ctr"/>
            <a:r>
              <a:rPr lang="ar-AE" sz="9000" dirty="0">
                <a:solidFill>
                  <a:srgbClr val="FF0000"/>
                </a:solidFill>
                <a:cs typeface="Simple Bold Jut Out" panose="02010401010101010101" pitchFamily="2" charset="-78"/>
              </a:rPr>
              <a:t>التطرف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654424"/>
            <a:ext cx="3810000" cy="316230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1" r="6531"/>
          <a:stretch/>
        </p:blipFill>
        <p:spPr>
          <a:xfrm>
            <a:off x="698500" y="3675306"/>
            <a:ext cx="4508500" cy="314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1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1" t="16852" r="8711" b="17778"/>
          <a:stretch/>
        </p:blipFill>
        <p:spPr>
          <a:xfrm>
            <a:off x="431800" y="0"/>
            <a:ext cx="8559800" cy="6758307"/>
          </a:xfrm>
          <a:prstGeom prst="rect">
            <a:avLst/>
          </a:prstGeom>
        </p:spPr>
      </p:pic>
      <p:sp>
        <p:nvSpPr>
          <p:cNvPr id="2" name="مربع نص 1"/>
          <p:cNvSpPr txBox="1"/>
          <p:nvPr/>
        </p:nvSpPr>
        <p:spPr>
          <a:xfrm>
            <a:off x="431800" y="5744568"/>
            <a:ext cx="83439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+mj-lt"/>
              <a:buAutoNum type="arabicPeriod"/>
            </a:pPr>
            <a:r>
              <a:rPr lang="ar-AE" b="1" dirty="0">
                <a:solidFill>
                  <a:srgbClr val="FF0000"/>
                </a:solidFill>
                <a:cs typeface="PT Bold Heading" panose="02010400000000000000" pitchFamily="2" charset="-78"/>
              </a:rPr>
              <a:t>الجهل                                                   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AE" b="1" dirty="0">
                <a:solidFill>
                  <a:srgbClr val="FF0000"/>
                </a:solidFill>
                <a:cs typeface="PT Bold Heading" panose="02010400000000000000" pitchFamily="2" charset="-78"/>
              </a:rPr>
              <a:t>ضيق الأفق</a:t>
            </a:r>
            <a:endParaRPr lang="en-US" b="1" dirty="0">
              <a:solidFill>
                <a:srgbClr val="FF0000"/>
              </a:solidFill>
              <a:cs typeface="PT Bold Heading" panose="0201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ar-AE" b="1" dirty="0">
                <a:solidFill>
                  <a:srgbClr val="FF0000"/>
                </a:solidFill>
                <a:cs typeface="PT Bold Heading" panose="02010400000000000000" pitchFamily="2" charset="-78"/>
              </a:rPr>
              <a:t>التقليد الأعمى</a:t>
            </a:r>
          </a:p>
        </p:txBody>
      </p:sp>
    </p:spTree>
    <p:extLst>
      <p:ext uri="{BB962C8B-B14F-4D97-AF65-F5344CB8AC3E}">
        <p14:creationId xmlns:p14="http://schemas.microsoft.com/office/powerpoint/2010/main" val="80114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13333" r="9682" b="9074"/>
          <a:stretch/>
        </p:blipFill>
        <p:spPr>
          <a:xfrm>
            <a:off x="114300" y="27517"/>
            <a:ext cx="8877300" cy="6830483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5415318" y="3568616"/>
            <a:ext cx="2895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b="1" dirty="0">
                <a:solidFill>
                  <a:srgbClr val="FF0000"/>
                </a:solidFill>
                <a:cs typeface="PT Bold Heading" panose="02010400000000000000" pitchFamily="2" charset="-78"/>
              </a:rPr>
              <a:t>التطرف نتيجة للجهل وثمرة له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2251881" y="4088073"/>
            <a:ext cx="60579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b="1" dirty="0">
                <a:solidFill>
                  <a:srgbClr val="FF0000"/>
                </a:solidFill>
                <a:cs typeface="PT Bold Heading" panose="02010400000000000000" pitchFamily="2" charset="-78"/>
              </a:rPr>
              <a:t>العلم يبني العبادة على أساس سليم من حيث القبول وعدم المغالاة </a:t>
            </a:r>
          </a:p>
        </p:txBody>
      </p:sp>
    </p:spTree>
    <p:extLst>
      <p:ext uri="{BB962C8B-B14F-4D97-AF65-F5344CB8AC3E}">
        <p14:creationId xmlns:p14="http://schemas.microsoft.com/office/powerpoint/2010/main" val="351111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12592" r="10653" b="10186"/>
          <a:stretch/>
        </p:blipFill>
        <p:spPr>
          <a:xfrm>
            <a:off x="444500" y="0"/>
            <a:ext cx="84074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241800" y="3008279"/>
            <a:ext cx="4610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الإرهاب ناتج عن التطرف وملازم له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0" y="4011494"/>
            <a:ext cx="88519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4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sz="2000" dirty="0"/>
              <a:t>نشر العلم وفتح المجال لعلماء الدين ثم إنزال العقوبات الرادعة بالمتطرفين والإرهابيين</a:t>
            </a:r>
          </a:p>
        </p:txBody>
      </p:sp>
    </p:spTree>
    <p:extLst>
      <p:ext uri="{BB962C8B-B14F-4D97-AF65-F5344CB8AC3E}">
        <p14:creationId xmlns:p14="http://schemas.microsoft.com/office/powerpoint/2010/main" val="53645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t="14445" r="10654" b="12592"/>
          <a:stretch/>
        </p:blipFill>
        <p:spPr>
          <a:xfrm>
            <a:off x="495300" y="0"/>
            <a:ext cx="86487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405762" y="573732"/>
            <a:ext cx="46101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000" b="1" dirty="0">
                <a:solidFill>
                  <a:srgbClr val="FF0000"/>
                </a:solidFill>
                <a:cs typeface="PT Bold Dusky" panose="02010400000000000000" pitchFamily="2" charset="-78"/>
              </a:rPr>
              <a:t>كلاهما حرام ومخالف للدين والسنة 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3159646" y="2592359"/>
            <a:ext cx="5461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0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التيسير ومراعاة ذوي الحاجة والتخفيف عليهم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335209" y="3830660"/>
            <a:ext cx="76073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0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عدم المغالاة وعدم التكليف بأحكام تفوق القدرة و الاستطاعة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4010546" y="6050318"/>
            <a:ext cx="46101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0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التمتع بالحلال وإعطاء الحقوق لأصحابها</a:t>
            </a:r>
          </a:p>
        </p:txBody>
      </p:sp>
    </p:spTree>
    <p:extLst>
      <p:ext uri="{BB962C8B-B14F-4D97-AF65-F5344CB8AC3E}">
        <p14:creationId xmlns:p14="http://schemas.microsoft.com/office/powerpoint/2010/main" val="89549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12778" r="9926" b="9630"/>
          <a:stretch/>
        </p:blipFill>
        <p:spPr>
          <a:xfrm>
            <a:off x="317500" y="0"/>
            <a:ext cx="8597900" cy="67183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352833" y="448112"/>
            <a:ext cx="70485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0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ar-AE" dirty="0"/>
              <a:t>فأيُّكم أمَّ الناس فليوجز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ar-AE" dirty="0"/>
              <a:t>إن الدين يسر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ar-AE" dirty="0"/>
              <a:t>فأعطي كل ذي حق حقه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720975" y="3383151"/>
            <a:ext cx="609889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342900" indent="-342900" algn="r" rtl="1">
              <a:buFont typeface="Wingdings" panose="05000000000000000000" pitchFamily="2" charset="2"/>
              <a:buChar char="q"/>
              <a:defRPr sz="20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pPr marL="0" indent="0">
              <a:buNone/>
            </a:pPr>
            <a:r>
              <a:rPr lang="ar-AE" dirty="0"/>
              <a:t>التكبر والاستعلاء والغلظة في التعامل </a:t>
            </a:r>
          </a:p>
          <a:p>
            <a:pPr marL="0" indent="0">
              <a:buNone/>
            </a:pPr>
            <a:r>
              <a:rPr lang="ar-AE" dirty="0"/>
              <a:t>التكفير والتبديع </a:t>
            </a:r>
            <a:r>
              <a:rPr lang="ar-AE" dirty="0" err="1"/>
              <a:t>والتفسيق</a:t>
            </a:r>
            <a:r>
              <a:rPr lang="ar-AE" dirty="0"/>
              <a:t> لمن خالفهم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1708329"/>
            <a:ext cx="2647950" cy="260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7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4" t="11852" r="10897" b="1018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736600" y="1360845"/>
            <a:ext cx="4610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cs typeface="PT Bold Heading" panose="02010400000000000000" pitchFamily="2" charset="-78"/>
              </a:rPr>
              <a:t>التنفير من الدين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41718" y="1624319"/>
            <a:ext cx="4610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cs typeface="PT Bold Heading" panose="02010400000000000000" pitchFamily="2" charset="-78"/>
              </a:rPr>
              <a:t>العزلة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760484" y="1871077"/>
            <a:ext cx="4610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cs typeface="PT Bold Heading" panose="02010400000000000000" pitchFamily="2" charset="-78"/>
              </a:rPr>
              <a:t>تشويه الدين والتهرب من تكاليفه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536244" y="6134100"/>
            <a:ext cx="40767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جهل وتشدد لا أصل له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-354843" y="6413500"/>
            <a:ext cx="49592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cs typeface="PT Bold Heading" panose="02010400000000000000" pitchFamily="2" charset="-78"/>
              </a:rPr>
              <a:t>تهرب من التكاليف وتبرير لترك العبادة</a:t>
            </a: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6" t="8544" r="10754" b="5542"/>
          <a:stretch/>
        </p:blipFill>
        <p:spPr>
          <a:xfrm>
            <a:off x="88899" y="774700"/>
            <a:ext cx="1392909" cy="2118625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8469"/>
            <a:ext cx="1799230" cy="132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2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t="15000" r="11383" b="11111"/>
          <a:stretch/>
        </p:blipFill>
        <p:spPr>
          <a:xfrm>
            <a:off x="0" y="0"/>
            <a:ext cx="9144000" cy="6845082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5049673" y="1268104"/>
            <a:ext cx="346596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التمسك بالكتاب والسنة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3891888" y="1981200"/>
            <a:ext cx="4610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2400" b="1" dirty="0">
                <a:solidFill>
                  <a:srgbClr val="FF0000"/>
                </a:solidFill>
                <a:cs typeface="PT Bold Heading" panose="02010400000000000000" pitchFamily="2" charset="-78"/>
              </a:rPr>
              <a:t>لزوم الجماعة مع الإخلاص والنصيحة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3794079" y="2486356"/>
            <a:ext cx="468250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طلب العون والهداية من الله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1610721" y="3295819"/>
            <a:ext cx="687790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أخذ العلم الشرعي من العلماء المتخصصين المؤهلين 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2835228" y="3800975"/>
            <a:ext cx="56533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الأمر بالمعروف والنهي عن المنكر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6018666" y="4311364"/>
            <a:ext cx="247725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ترك الفضول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1299094" y="5275422"/>
            <a:ext cx="46101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pPr marL="342900" indent="-342900" rtl="1">
              <a:buFont typeface="Arial" panose="020B0604020202020204" pitchFamily="34" charset="0"/>
              <a:buChar char="•"/>
            </a:pPr>
            <a:r>
              <a:rPr lang="ar-AE" dirty="0"/>
              <a:t>النهي عن صوم الوصال</a:t>
            </a:r>
          </a:p>
          <a:p>
            <a:pPr marL="342900" indent="-342900" rtl="1">
              <a:buFont typeface="Arial" panose="020B0604020202020204" pitchFamily="34" charset="0"/>
              <a:buChar char="•"/>
            </a:pPr>
            <a:r>
              <a:rPr lang="ar-AE" dirty="0"/>
              <a:t>النهي عن إطالة الإمام للصلاة</a:t>
            </a:r>
          </a:p>
          <a:p>
            <a:pPr marL="342900" indent="-342900" rtl="1">
              <a:buFont typeface="Arial" panose="020B0604020202020204" pitchFamily="34" charset="0"/>
              <a:buChar char="•"/>
            </a:pPr>
            <a:r>
              <a:rPr lang="ar-AE" dirty="0"/>
              <a:t>النهي عن الإسراف في الوضوء</a:t>
            </a:r>
          </a:p>
          <a:p>
            <a:pPr marL="342900" indent="-342900" rtl="1">
              <a:buFont typeface="Arial" panose="020B0604020202020204" pitchFamily="34" charset="0"/>
              <a:buChar char="•"/>
            </a:pPr>
            <a:r>
              <a:rPr lang="ar-AE" dirty="0"/>
              <a:t>النهي عن قيام كل الليل </a:t>
            </a:r>
          </a:p>
        </p:txBody>
      </p:sp>
    </p:spTree>
    <p:extLst>
      <p:ext uri="{BB962C8B-B14F-4D97-AF65-F5344CB8AC3E}">
        <p14:creationId xmlns:p14="http://schemas.microsoft.com/office/powerpoint/2010/main" val="68724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0" t="12592" r="10412" b="35371"/>
          <a:stretch/>
        </p:blipFill>
        <p:spPr>
          <a:xfrm>
            <a:off x="0" y="-31337"/>
            <a:ext cx="9144000" cy="6889337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3098041" y="324120"/>
            <a:ext cx="5799731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342900" indent="-342900" algn="r" rtl="1">
              <a:buFont typeface="Arial" panose="020B0604020202020204" pitchFamily="34" charset="0"/>
              <a:buChar char="•"/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الحث على الزواج</a:t>
            </a:r>
          </a:p>
          <a:p>
            <a:r>
              <a:rPr lang="ar-AE" dirty="0"/>
              <a:t>التمتع بالحلال</a:t>
            </a:r>
          </a:p>
          <a:p>
            <a:r>
              <a:rPr lang="ar-AE" dirty="0"/>
              <a:t>الحرص على العمل الصالح وإن قل</a:t>
            </a:r>
          </a:p>
          <a:p>
            <a:r>
              <a:rPr lang="ar-AE" dirty="0"/>
              <a:t>إثابة الصبر على معاشرة الناس وذم اعتزالهم 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0" y="3368869"/>
            <a:ext cx="878915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AE" sz="2400" b="1" dirty="0">
                <a:solidFill>
                  <a:srgbClr val="FF0000"/>
                </a:solidFill>
                <a:cs typeface="PT Bold Heading" panose="02010400000000000000" pitchFamily="2" charset="-78"/>
              </a:rPr>
              <a:t>يحرم تكفير المسلم بكثرة الذنوب لأن الله فتح باب التوبة والاستغفار وجعل التائب كمن لا ذنب له وسيد الاستغفار يكفر الذنوب ولو كانت مثل زبد البحر </a:t>
            </a:r>
            <a:r>
              <a:rPr lang="ar-AE" sz="2200" dirty="0">
                <a:solidFill>
                  <a:srgbClr val="FF0000"/>
                </a:solidFill>
                <a:cs typeface="PT Bold Heading" panose="02010400000000000000" pitchFamily="2" charset="-78"/>
              </a:rPr>
              <a:t>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0" y="5380317"/>
            <a:ext cx="878915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pPr algn="just" rtl="1"/>
            <a:r>
              <a:rPr lang="ar-AE" dirty="0"/>
              <a:t>لا تعتبر ديار المسلمين ديار كفر ما دامت تقام فيها الجمعة والأذان و يقيم المسلم شعائره بأمان ولا يكره على دينه ويقيم حاكمها الصلاة ولا يظهر كفراً بواحاً 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6"/>
            <a:ext cx="2894671" cy="197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33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20926" r="10412" b="26852"/>
          <a:stretch/>
        </p:blipFill>
        <p:spPr>
          <a:xfrm>
            <a:off x="249413" y="-130098"/>
            <a:ext cx="8788400" cy="6864195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674964" y="469900"/>
            <a:ext cx="37804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just" rtl="1">
              <a:defRPr sz="24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حرم الإسلام التطرف ونهى عنه  </a:t>
            </a:r>
          </a:p>
        </p:txBody>
      </p:sp>
      <p:sp>
        <p:nvSpPr>
          <p:cNvPr id="4" name="مربع نص 3"/>
          <p:cNvSpPr txBox="1"/>
          <p:nvPr/>
        </p:nvSpPr>
        <p:spPr>
          <a:xfrm rot="323932">
            <a:off x="5980781" y="1601054"/>
            <a:ext cx="302340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000" dirty="0">
                <a:solidFill>
                  <a:srgbClr val="FF0000"/>
                </a:solidFill>
                <a:cs typeface="PT Bold Heading" panose="02010400000000000000" pitchFamily="2" charset="-78"/>
              </a:rPr>
              <a:t>الخروج عن الوسطية والاعتدال </a:t>
            </a:r>
          </a:p>
          <a:p>
            <a:pPr algn="r" rtl="1"/>
            <a:r>
              <a:rPr lang="ar-AE" sz="2000" dirty="0">
                <a:solidFill>
                  <a:srgbClr val="FF0000"/>
                </a:solidFill>
                <a:cs typeface="PT Bold Heading" panose="02010400000000000000" pitchFamily="2" charset="-78"/>
              </a:rPr>
              <a:t>في أمر من الأمور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5540993" y="3250819"/>
            <a:ext cx="310259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2000" dirty="0">
                <a:solidFill>
                  <a:srgbClr val="FF0000"/>
                </a:solidFill>
                <a:cs typeface="PT Bold Heading" panose="02010400000000000000" pitchFamily="2" charset="-78"/>
              </a:rPr>
              <a:t>الجهل</a:t>
            </a:r>
          </a:p>
          <a:p>
            <a:pPr algn="r"/>
            <a:r>
              <a:rPr lang="ar-AE" sz="2000" dirty="0">
                <a:solidFill>
                  <a:srgbClr val="FF0000"/>
                </a:solidFill>
                <a:cs typeface="PT Bold Heading" panose="02010400000000000000" pitchFamily="2" charset="-78"/>
              </a:rPr>
              <a:t>عدم أخذ العلم من العلماء</a:t>
            </a:r>
          </a:p>
        </p:txBody>
      </p:sp>
      <p:sp>
        <p:nvSpPr>
          <p:cNvPr id="6" name="مربع نص 5"/>
          <p:cNvSpPr txBox="1"/>
          <p:nvPr/>
        </p:nvSpPr>
        <p:spPr>
          <a:xfrm rot="21380039">
            <a:off x="5637042" y="5380865"/>
            <a:ext cx="357769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342900" indent="-342900" algn="r" rtl="1">
              <a:buFont typeface="Arial" panose="020B0604020202020204" pitchFamily="34" charset="0"/>
              <a:buChar char="•"/>
              <a:defRPr sz="20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أخذ العلم من العلماء المؤهلين</a:t>
            </a:r>
          </a:p>
          <a:p>
            <a:r>
              <a:rPr lang="ar-AE" dirty="0"/>
              <a:t>الإخلاص</a:t>
            </a:r>
          </a:p>
          <a:p>
            <a:r>
              <a:rPr lang="ar-AE" dirty="0"/>
              <a:t>لزوم الجماعة </a:t>
            </a:r>
          </a:p>
        </p:txBody>
      </p:sp>
      <p:sp>
        <p:nvSpPr>
          <p:cNvPr id="7" name="مربع نص 6"/>
          <p:cNvSpPr txBox="1"/>
          <p:nvPr/>
        </p:nvSpPr>
        <p:spPr>
          <a:xfrm rot="305991">
            <a:off x="-103810" y="5274035"/>
            <a:ext cx="315942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342900" indent="-342900" algn="r" rtl="1">
              <a:buFont typeface="Arial" panose="020B0604020202020204" pitchFamily="34" charset="0"/>
              <a:buChar char="•"/>
              <a:defRPr sz="20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تشكيك المسلمين بعقيدتهم</a:t>
            </a:r>
          </a:p>
          <a:p>
            <a:r>
              <a:rPr lang="ar-AE" dirty="0"/>
              <a:t>تنفير الناس </a:t>
            </a:r>
          </a:p>
          <a:p>
            <a:r>
              <a:rPr lang="ar-AE" dirty="0"/>
              <a:t>نشر الخلاف والفرقة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273815" y="3171111"/>
            <a:ext cx="308729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000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pPr marL="342900" indent="-342900" rtl="1">
              <a:buFont typeface="Arial" panose="020B0604020202020204" pitchFamily="34" charset="0"/>
              <a:buChar char="•"/>
            </a:pPr>
            <a:r>
              <a:rPr lang="ar-AE" b="1" dirty="0"/>
              <a:t>التعصب للرأي والجماعة</a:t>
            </a:r>
          </a:p>
          <a:p>
            <a:pPr marL="342900" indent="-342900" rtl="1">
              <a:buFont typeface="Arial" panose="020B0604020202020204" pitchFamily="34" charset="0"/>
              <a:buChar char="•"/>
            </a:pPr>
            <a:r>
              <a:rPr lang="ar-AE" b="1" dirty="0"/>
              <a:t>سوء الظن بالآخرين</a:t>
            </a:r>
          </a:p>
          <a:p>
            <a:pPr marL="342900" indent="-342900" rtl="1">
              <a:buFont typeface="Arial" panose="020B0604020202020204" pitchFamily="34" charset="0"/>
              <a:buChar char="•"/>
            </a:pPr>
            <a:r>
              <a:rPr lang="ar-AE" b="1" dirty="0"/>
              <a:t>استخدام العنف </a:t>
            </a:r>
          </a:p>
        </p:txBody>
      </p:sp>
      <p:sp>
        <p:nvSpPr>
          <p:cNvPr id="9" name="مربع نص 8"/>
          <p:cNvSpPr txBox="1"/>
          <p:nvPr/>
        </p:nvSpPr>
        <p:spPr>
          <a:xfrm rot="21274806">
            <a:off x="-68378" y="1580487"/>
            <a:ext cx="318919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000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يجعل الإنسان عدواً لموطنه وأهله</a:t>
            </a:r>
          </a:p>
          <a:p>
            <a:r>
              <a:rPr lang="ar-AE" dirty="0"/>
              <a:t> ويهدد المؤمن في دينه ودنياه</a:t>
            </a:r>
          </a:p>
        </p:txBody>
      </p:sp>
    </p:spTree>
    <p:extLst>
      <p:ext uri="{BB962C8B-B14F-4D97-AF65-F5344CB8AC3E}">
        <p14:creationId xmlns:p14="http://schemas.microsoft.com/office/powerpoint/2010/main" val="113622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4" t="19999" r="10653" b="10927"/>
          <a:stretch/>
        </p:blipFill>
        <p:spPr>
          <a:xfrm>
            <a:off x="0" y="-9406"/>
            <a:ext cx="9143999" cy="6876812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0" y="519350"/>
            <a:ext cx="21426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000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الوسطية والاعتدال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-1" y="802629"/>
            <a:ext cx="21426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000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التطرف والتشدد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6337300" y="1818044"/>
            <a:ext cx="17907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000" b="1" dirty="0">
                <a:solidFill>
                  <a:srgbClr val="FF0000"/>
                </a:solidFill>
                <a:cs typeface="PT Bold Heading" panose="02010400000000000000" pitchFamily="2" charset="-78"/>
              </a:rPr>
              <a:t>الإخلاص لله  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3759200" y="2425700"/>
            <a:ext cx="4368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0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الوسطية والاعتدال وعدم التشدد والمغالاة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-313903" y="3467100"/>
            <a:ext cx="9144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0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sz="1800" dirty="0"/>
              <a:t>لأن الإرهاب ناتج عن التطرف وكلاهما ناتج عن الجهل بالدين فالتعمق بفهم الدين يمنع التطرف والإرهاب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666178" y="3919656"/>
            <a:ext cx="74295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>
              <a:defRPr sz="2000" b="1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لما فيه من التهديد للمؤمن في دينه ودنياه ومعاداة للوطن والمجتمع والأهل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5495773" y="4749247"/>
            <a:ext cx="289559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2000" dirty="0">
                <a:solidFill>
                  <a:srgbClr val="FF0000"/>
                </a:solidFill>
                <a:cs typeface="PT Bold Heading" panose="02010400000000000000" pitchFamily="2" charset="-78"/>
              </a:rPr>
              <a:t>تشكيك المسلمين بعقيدتهم</a:t>
            </a:r>
          </a:p>
          <a:p>
            <a:pPr algn="r"/>
            <a:r>
              <a:rPr lang="ar-AE" sz="2000" dirty="0">
                <a:solidFill>
                  <a:srgbClr val="FF0000"/>
                </a:solidFill>
                <a:cs typeface="PT Bold Heading" panose="02010400000000000000" pitchFamily="2" charset="-78"/>
              </a:rPr>
              <a:t>تنفير الناس </a:t>
            </a:r>
          </a:p>
          <a:p>
            <a:pPr algn="r"/>
            <a:r>
              <a:rPr lang="ar-AE" sz="2000" dirty="0">
                <a:solidFill>
                  <a:srgbClr val="FF0000"/>
                </a:solidFill>
                <a:cs typeface="PT Bold Heading" panose="02010400000000000000" pitchFamily="2" charset="-78"/>
              </a:rPr>
              <a:t>نشر الخلاف والفرقة 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2752573" y="5997264"/>
            <a:ext cx="2743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000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r>
              <a:rPr lang="ar-AE" dirty="0"/>
              <a:t>التعصب للرأي والجماعة</a:t>
            </a:r>
          </a:p>
          <a:p>
            <a:r>
              <a:rPr lang="ar-AE" dirty="0"/>
              <a:t>سوء الظن بالآخرين</a:t>
            </a:r>
          </a:p>
        </p:txBody>
      </p:sp>
    </p:spTree>
    <p:extLst>
      <p:ext uri="{BB962C8B-B14F-4D97-AF65-F5344CB8AC3E}">
        <p14:creationId xmlns:p14="http://schemas.microsoft.com/office/powerpoint/2010/main" val="281291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t="14074" r="12111" b="59815"/>
          <a:stretch/>
        </p:blipFill>
        <p:spPr>
          <a:xfrm>
            <a:off x="14681" y="4888"/>
            <a:ext cx="8888019" cy="6853112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72957" y="1205947"/>
            <a:ext cx="71467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000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pPr rtl="1"/>
            <a:r>
              <a:rPr lang="ar-AE" b="1" dirty="0"/>
              <a:t>يوقف التطور ويوقف الإنتاج والتقدم العلمي والثقافي والعمراني والإبداعي 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0" y="1931743"/>
            <a:ext cx="73504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>
              <a:defRPr sz="2000">
                <a:solidFill>
                  <a:srgbClr val="FF0000"/>
                </a:solidFill>
                <a:cs typeface="PT Bold Heading" panose="02010400000000000000" pitchFamily="2" charset="-78"/>
              </a:defRPr>
            </a:lvl1pPr>
          </a:lstStyle>
          <a:p>
            <a:pPr rtl="1"/>
            <a:r>
              <a:rPr lang="ar-AE" b="1" dirty="0"/>
              <a:t>يحارب الإبداع ويعتبره مخالفاً للدين ويحكم على صاحبه </a:t>
            </a:r>
            <a:r>
              <a:rPr lang="ar-AE" b="1" dirty="0" err="1"/>
              <a:t>بالإبتداع</a:t>
            </a:r>
            <a:r>
              <a:rPr lang="ar-AE" b="1" dirty="0"/>
              <a:t> ومخالفة الدين 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812800" y="5968447"/>
            <a:ext cx="61561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2000" dirty="0">
                <a:solidFill>
                  <a:srgbClr val="006600"/>
                </a:solidFill>
                <a:cs typeface="PT Bold Heading" panose="02010400000000000000" pitchFamily="2" charset="-78"/>
              </a:rPr>
              <a:t>يكلف الطالب: </a:t>
            </a:r>
          </a:p>
        </p:txBody>
      </p:sp>
    </p:spTree>
    <p:extLst>
      <p:ext uri="{BB962C8B-B14F-4D97-AF65-F5344CB8AC3E}">
        <p14:creationId xmlns:p14="http://schemas.microsoft.com/office/powerpoint/2010/main" val="317826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‏‏التطرف - نسخة</Template>
  <TotalTime>35</TotalTime>
  <Words>357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غازي حسين حاج جنيد</dc:creator>
  <cp:lastModifiedBy>asifhammoud1978@gmail.com</cp:lastModifiedBy>
  <cp:revision>15</cp:revision>
  <dcterms:created xsi:type="dcterms:W3CDTF">2016-09-11T16:05:42Z</dcterms:created>
  <dcterms:modified xsi:type="dcterms:W3CDTF">2024-09-05T09:37:29Z</dcterms:modified>
</cp:coreProperties>
</file>