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85" r:id="rId3"/>
    <p:sldId id="286" r:id="rId4"/>
    <p:sldId id="287" r:id="rId5"/>
    <p:sldId id="288" r:id="rId6"/>
    <p:sldId id="260" r:id="rId7"/>
    <p:sldId id="258" r:id="rId8"/>
    <p:sldId id="259" r:id="rId9"/>
    <p:sldId id="261" r:id="rId10"/>
    <p:sldId id="262" r:id="rId11"/>
    <p:sldId id="280" r:id="rId12"/>
    <p:sldId id="281" r:id="rId13"/>
    <p:sldId id="284" r:id="rId14"/>
    <p:sldId id="268" r:id="rId15"/>
    <p:sldId id="269" r:id="rId16"/>
    <p:sldId id="270" r:id="rId17"/>
    <p:sldId id="271" r:id="rId18"/>
    <p:sldId id="272" r:id="rId19"/>
    <p:sldId id="289" r:id="rId20"/>
    <p:sldId id="273" r:id="rId21"/>
    <p:sldId id="274" r:id="rId22"/>
    <p:sldId id="276" r:id="rId23"/>
    <p:sldId id="275"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BFA0A2-426E-4BEA-94E8-D25235AC0DC7}" type="datetimeFigureOut">
              <a:rPr lang="en-US" smtClean="0"/>
              <a:t>11/23/2025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5FEEF-ECAA-419D-9283-8C72D1DBC2B8}" type="slidenum">
              <a:rPr lang="en-US" smtClean="0"/>
              <a:t>‹#›</a:t>
            </a:fld>
            <a:endParaRPr lang="en-US"/>
          </a:p>
        </p:txBody>
      </p:sp>
    </p:spTree>
    <p:extLst>
      <p:ext uri="{BB962C8B-B14F-4D97-AF65-F5344CB8AC3E}">
        <p14:creationId xmlns:p14="http://schemas.microsoft.com/office/powerpoint/2010/main" val="3114618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05FEEF-ECAA-419D-9283-8C72D1DBC2B8}" type="slidenum">
              <a:rPr lang="en-US" smtClean="0"/>
              <a:t>9</a:t>
            </a:fld>
            <a:endParaRPr lang="en-US"/>
          </a:p>
        </p:txBody>
      </p:sp>
    </p:spTree>
    <p:extLst>
      <p:ext uri="{BB962C8B-B14F-4D97-AF65-F5344CB8AC3E}">
        <p14:creationId xmlns:p14="http://schemas.microsoft.com/office/powerpoint/2010/main" val="19931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27AC4-5A03-EF2A-B2B5-58AE8BD31A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AAFE1-3B23-C8C9-385C-7898F6F7DB1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C6E5EAF-93DE-43A8-55CC-526D35A4B2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94AD66-880A-7714-E2CF-B56BB50140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05FEEF-ECAA-419D-9283-8C72D1DBC2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45027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70E6E-5746-23DF-7CEC-ABE83B16E6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61253A-5961-DE5E-17F8-44170E1679B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63C219E-4161-FC50-3E55-F2E38A0EA3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2D27F9-B3C5-FD79-2397-DB6FC15A5A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05FEEF-ECAA-419D-9283-8C72D1DBC2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5492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F279A-7F89-188C-E83F-EA55FA9640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449A27-1AE2-D8D2-39E8-83A4288681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837E35-B673-9D7C-47FE-112AC22D9A10}"/>
              </a:ext>
            </a:extLst>
          </p:cNvPr>
          <p:cNvSpPr>
            <a:spLocks noGrp="1"/>
          </p:cNvSpPr>
          <p:nvPr>
            <p:ph type="dt" sz="half" idx="10"/>
          </p:nvPr>
        </p:nvSpPr>
        <p:spPr/>
        <p:txBody>
          <a:bodyPr/>
          <a:lstStyle/>
          <a:p>
            <a:fld id="{23715024-3793-4F67-9181-D78F46547860}" type="datetimeFigureOut">
              <a:rPr lang="en-US" smtClean="0"/>
              <a:t>11/23/2025</a:t>
            </a:fld>
            <a:endParaRPr lang="en-US"/>
          </a:p>
        </p:txBody>
      </p:sp>
      <p:sp>
        <p:nvSpPr>
          <p:cNvPr id="5" name="Footer Placeholder 4">
            <a:extLst>
              <a:ext uri="{FF2B5EF4-FFF2-40B4-BE49-F238E27FC236}">
                <a16:creationId xmlns:a16="http://schemas.microsoft.com/office/drawing/2014/main" id="{294A2D1A-AA5A-8999-FD1E-CD1E122BA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27C532-192F-65DD-F5E1-F1A503F655C3}"/>
              </a:ext>
            </a:extLst>
          </p:cNvPr>
          <p:cNvSpPr>
            <a:spLocks noGrp="1"/>
          </p:cNvSpPr>
          <p:nvPr>
            <p:ph type="sldNum" sz="quarter" idx="12"/>
          </p:nvPr>
        </p:nvSpPr>
        <p:spPr/>
        <p:txBody>
          <a:bodyPr/>
          <a:lstStyle/>
          <a:p>
            <a:fld id="{A0DFFE81-5150-4048-89BA-13A05F8E60E9}" type="slidenum">
              <a:rPr lang="en-US" smtClean="0"/>
              <a:t>‹#›</a:t>
            </a:fld>
            <a:endParaRPr lang="en-US"/>
          </a:p>
        </p:txBody>
      </p:sp>
    </p:spTree>
    <p:extLst>
      <p:ext uri="{BB962C8B-B14F-4D97-AF65-F5344CB8AC3E}">
        <p14:creationId xmlns:p14="http://schemas.microsoft.com/office/powerpoint/2010/main" val="420741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CFCC-8820-EA85-275B-4FC0EF284C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1287EE-F5C6-C1C8-BF41-AB00D27E17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CE28C-84F1-6E1C-63DE-A30DB1FB960B}"/>
              </a:ext>
            </a:extLst>
          </p:cNvPr>
          <p:cNvSpPr>
            <a:spLocks noGrp="1"/>
          </p:cNvSpPr>
          <p:nvPr>
            <p:ph type="dt" sz="half" idx="10"/>
          </p:nvPr>
        </p:nvSpPr>
        <p:spPr/>
        <p:txBody>
          <a:bodyPr/>
          <a:lstStyle/>
          <a:p>
            <a:fld id="{23715024-3793-4F67-9181-D78F46547860}" type="datetimeFigureOut">
              <a:rPr lang="en-US" smtClean="0"/>
              <a:t>11/23/2025</a:t>
            </a:fld>
            <a:endParaRPr lang="en-US"/>
          </a:p>
        </p:txBody>
      </p:sp>
      <p:sp>
        <p:nvSpPr>
          <p:cNvPr id="5" name="Footer Placeholder 4">
            <a:extLst>
              <a:ext uri="{FF2B5EF4-FFF2-40B4-BE49-F238E27FC236}">
                <a16:creationId xmlns:a16="http://schemas.microsoft.com/office/drawing/2014/main" id="{6957B67B-76A7-A4E1-613C-9BF4AA64C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CE7F1-9D82-2F77-53CC-5ED55D0CC900}"/>
              </a:ext>
            </a:extLst>
          </p:cNvPr>
          <p:cNvSpPr>
            <a:spLocks noGrp="1"/>
          </p:cNvSpPr>
          <p:nvPr>
            <p:ph type="sldNum" sz="quarter" idx="12"/>
          </p:nvPr>
        </p:nvSpPr>
        <p:spPr/>
        <p:txBody>
          <a:bodyPr/>
          <a:lstStyle/>
          <a:p>
            <a:fld id="{A0DFFE81-5150-4048-89BA-13A05F8E60E9}" type="slidenum">
              <a:rPr lang="en-US" smtClean="0"/>
              <a:t>‹#›</a:t>
            </a:fld>
            <a:endParaRPr lang="en-US"/>
          </a:p>
        </p:txBody>
      </p:sp>
    </p:spTree>
    <p:extLst>
      <p:ext uri="{BB962C8B-B14F-4D97-AF65-F5344CB8AC3E}">
        <p14:creationId xmlns:p14="http://schemas.microsoft.com/office/powerpoint/2010/main" val="1556847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DF16F9-A345-82F6-118D-3ABAEA16F9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FB31DA-59B8-C11F-5BC2-850C147E2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A5B44-4264-C7F0-2976-D7ABDCD9F021}"/>
              </a:ext>
            </a:extLst>
          </p:cNvPr>
          <p:cNvSpPr>
            <a:spLocks noGrp="1"/>
          </p:cNvSpPr>
          <p:nvPr>
            <p:ph type="dt" sz="half" idx="10"/>
          </p:nvPr>
        </p:nvSpPr>
        <p:spPr/>
        <p:txBody>
          <a:bodyPr/>
          <a:lstStyle/>
          <a:p>
            <a:fld id="{23715024-3793-4F67-9181-D78F46547860}" type="datetimeFigureOut">
              <a:rPr lang="en-US" smtClean="0"/>
              <a:t>11/23/2025</a:t>
            </a:fld>
            <a:endParaRPr lang="en-US"/>
          </a:p>
        </p:txBody>
      </p:sp>
      <p:sp>
        <p:nvSpPr>
          <p:cNvPr id="5" name="Footer Placeholder 4">
            <a:extLst>
              <a:ext uri="{FF2B5EF4-FFF2-40B4-BE49-F238E27FC236}">
                <a16:creationId xmlns:a16="http://schemas.microsoft.com/office/drawing/2014/main" id="{E91B3285-85AD-46FC-6DA0-AB62B8EEE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968EF-AF96-ADE7-E601-087DB13142F0}"/>
              </a:ext>
            </a:extLst>
          </p:cNvPr>
          <p:cNvSpPr>
            <a:spLocks noGrp="1"/>
          </p:cNvSpPr>
          <p:nvPr>
            <p:ph type="sldNum" sz="quarter" idx="12"/>
          </p:nvPr>
        </p:nvSpPr>
        <p:spPr/>
        <p:txBody>
          <a:bodyPr/>
          <a:lstStyle/>
          <a:p>
            <a:fld id="{A0DFFE81-5150-4048-89BA-13A05F8E60E9}" type="slidenum">
              <a:rPr lang="en-US" smtClean="0"/>
              <a:t>‹#›</a:t>
            </a:fld>
            <a:endParaRPr lang="en-US"/>
          </a:p>
        </p:txBody>
      </p:sp>
    </p:spTree>
    <p:extLst>
      <p:ext uri="{BB962C8B-B14F-4D97-AF65-F5344CB8AC3E}">
        <p14:creationId xmlns:p14="http://schemas.microsoft.com/office/powerpoint/2010/main" val="1965640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49101" y="1956634"/>
            <a:ext cx="10652964" cy="1897613"/>
          </a:xfrm>
          <a:noFill/>
          <a:effectLst>
            <a:outerShdw blurRad="50800" dist="38100" dir="2700000" algn="tl" rotWithShape="0">
              <a:prstClr val="black">
                <a:alpha val="40000"/>
              </a:prstClr>
            </a:outerShdw>
          </a:effectLst>
        </p:spPr>
        <p:txBody>
          <a:bodyPr>
            <a:normAutofit/>
          </a:bodyPr>
          <a:lstStyle>
            <a:lvl1pPr algn="r">
              <a:defRPr sz="48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939273" y="3854258"/>
            <a:ext cx="10633977" cy="914388"/>
          </a:xfrm>
        </p:spPr>
        <p:txBody>
          <a:bodyPr>
            <a:normAutofit/>
          </a:bodyPr>
          <a:lstStyle>
            <a:lvl1pPr marL="0" indent="0" algn="r">
              <a:buNone/>
              <a:defRPr sz="3733" b="0" i="0">
                <a:solidFill>
                  <a:srgbClr val="D8AD8C"/>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11/23/2025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39868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9123" y="436764"/>
            <a:ext cx="10994760" cy="1018035"/>
          </a:xfrm>
        </p:spPr>
        <p:txBody>
          <a:bodyPr>
            <a:normAutofit/>
          </a:bodyPr>
          <a:lstStyle>
            <a:lvl1pPr algn="r">
              <a:defRPr sz="48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69124" y="1681316"/>
            <a:ext cx="10994760" cy="4369160"/>
          </a:xfrm>
        </p:spPr>
        <p:txBody>
          <a:bodyPr/>
          <a:lstStyle>
            <a:lvl1pPr algn="l">
              <a:defRPr sz="3733">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586043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8065" y="620707"/>
            <a:ext cx="9173496" cy="967132"/>
          </a:xfrm>
        </p:spPr>
        <p:txBody>
          <a:bodyPr>
            <a:normAutofit/>
          </a:bodyPr>
          <a:lstStyle>
            <a:lvl1pPr algn="l">
              <a:defRPr sz="48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458065" y="1638741"/>
            <a:ext cx="9173496" cy="4681415"/>
          </a:xfrm>
        </p:spPr>
        <p:txBody>
          <a:bodyPr/>
          <a:lstStyle>
            <a:lvl1pPr>
              <a:defRPr sz="3733">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11/23/2025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34919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347348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678973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424" y="322864"/>
            <a:ext cx="10791153" cy="1018033"/>
          </a:xfrm>
        </p:spPr>
        <p:txBody>
          <a:bodyPr>
            <a:normAutofit/>
          </a:bodyPr>
          <a:lstStyle>
            <a:lvl1pPr algn="r">
              <a:defRPr sz="48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15839" y="2128713"/>
            <a:ext cx="5386917"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715839" y="2758576"/>
            <a:ext cx="5386917"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1" y="2128713"/>
            <a:ext cx="5389033"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096001" y="2758576"/>
            <a:ext cx="5389033"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543805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09576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510266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0D227-BEA7-F007-3147-330FD4FD8A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B7622C-EC98-1A5C-84B0-CFA1E512CE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56AFE4-7C0B-EFDA-3F0C-A04F63ACFFA8}"/>
              </a:ext>
            </a:extLst>
          </p:cNvPr>
          <p:cNvSpPr>
            <a:spLocks noGrp="1"/>
          </p:cNvSpPr>
          <p:nvPr>
            <p:ph type="dt" sz="half" idx="10"/>
          </p:nvPr>
        </p:nvSpPr>
        <p:spPr/>
        <p:txBody>
          <a:bodyPr/>
          <a:lstStyle/>
          <a:p>
            <a:fld id="{23715024-3793-4F67-9181-D78F46547860}" type="datetimeFigureOut">
              <a:rPr lang="en-US" smtClean="0"/>
              <a:t>11/23/2025</a:t>
            </a:fld>
            <a:endParaRPr lang="en-US"/>
          </a:p>
        </p:txBody>
      </p:sp>
      <p:sp>
        <p:nvSpPr>
          <p:cNvPr id="5" name="Footer Placeholder 4">
            <a:extLst>
              <a:ext uri="{FF2B5EF4-FFF2-40B4-BE49-F238E27FC236}">
                <a16:creationId xmlns:a16="http://schemas.microsoft.com/office/drawing/2014/main" id="{9EEF131E-724E-E981-FC2D-5C5C70C30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3EBADF-8F4D-A375-7557-9C8C3E9F43EE}"/>
              </a:ext>
            </a:extLst>
          </p:cNvPr>
          <p:cNvSpPr>
            <a:spLocks noGrp="1"/>
          </p:cNvSpPr>
          <p:nvPr>
            <p:ph type="sldNum" sz="quarter" idx="12"/>
          </p:nvPr>
        </p:nvSpPr>
        <p:spPr/>
        <p:txBody>
          <a:bodyPr/>
          <a:lstStyle/>
          <a:p>
            <a:fld id="{A0DFFE81-5150-4048-89BA-13A05F8E60E9}" type="slidenum">
              <a:rPr lang="en-US" smtClean="0"/>
              <a:t>‹#›</a:t>
            </a:fld>
            <a:endParaRPr lang="en-US"/>
          </a:p>
        </p:txBody>
      </p:sp>
    </p:spTree>
    <p:extLst>
      <p:ext uri="{BB962C8B-B14F-4D97-AF65-F5344CB8AC3E}">
        <p14:creationId xmlns:p14="http://schemas.microsoft.com/office/powerpoint/2010/main" val="2339015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94186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552383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901764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77967"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928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C32F-9D2D-77EA-4BFC-B8B6959ED3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6A5558-B9F7-BFCE-AEC2-CA00C78D4EB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5241D3-8C88-1CE2-9D02-E16A21C18433}"/>
              </a:ext>
            </a:extLst>
          </p:cNvPr>
          <p:cNvSpPr>
            <a:spLocks noGrp="1"/>
          </p:cNvSpPr>
          <p:nvPr>
            <p:ph type="dt" sz="half" idx="10"/>
          </p:nvPr>
        </p:nvSpPr>
        <p:spPr/>
        <p:txBody>
          <a:bodyPr/>
          <a:lstStyle/>
          <a:p>
            <a:fld id="{23715024-3793-4F67-9181-D78F46547860}" type="datetimeFigureOut">
              <a:rPr lang="en-US" smtClean="0"/>
              <a:t>11/23/2025</a:t>
            </a:fld>
            <a:endParaRPr lang="en-US"/>
          </a:p>
        </p:txBody>
      </p:sp>
      <p:sp>
        <p:nvSpPr>
          <p:cNvPr id="5" name="Footer Placeholder 4">
            <a:extLst>
              <a:ext uri="{FF2B5EF4-FFF2-40B4-BE49-F238E27FC236}">
                <a16:creationId xmlns:a16="http://schemas.microsoft.com/office/drawing/2014/main" id="{F0B79899-BC35-B6DD-5121-DFA96A9B3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E8291-0ABF-0D8F-84FE-D56A07088B7A}"/>
              </a:ext>
            </a:extLst>
          </p:cNvPr>
          <p:cNvSpPr>
            <a:spLocks noGrp="1"/>
          </p:cNvSpPr>
          <p:nvPr>
            <p:ph type="sldNum" sz="quarter" idx="12"/>
          </p:nvPr>
        </p:nvSpPr>
        <p:spPr/>
        <p:txBody>
          <a:bodyPr/>
          <a:lstStyle/>
          <a:p>
            <a:fld id="{A0DFFE81-5150-4048-89BA-13A05F8E60E9}" type="slidenum">
              <a:rPr lang="en-US" smtClean="0"/>
              <a:t>‹#›</a:t>
            </a:fld>
            <a:endParaRPr lang="en-US"/>
          </a:p>
        </p:txBody>
      </p:sp>
    </p:spTree>
    <p:extLst>
      <p:ext uri="{BB962C8B-B14F-4D97-AF65-F5344CB8AC3E}">
        <p14:creationId xmlns:p14="http://schemas.microsoft.com/office/powerpoint/2010/main" val="377205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0276-E4D6-95FF-F0B8-DD03009A78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F4B31B-7AE9-EA52-942D-C5A41E6C8F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1D5AE7-7086-2F68-013F-51ABF5B61D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CA397A-CFE7-8A4C-BC9B-D15911174735}"/>
              </a:ext>
            </a:extLst>
          </p:cNvPr>
          <p:cNvSpPr>
            <a:spLocks noGrp="1"/>
          </p:cNvSpPr>
          <p:nvPr>
            <p:ph type="dt" sz="half" idx="10"/>
          </p:nvPr>
        </p:nvSpPr>
        <p:spPr/>
        <p:txBody>
          <a:bodyPr/>
          <a:lstStyle/>
          <a:p>
            <a:fld id="{23715024-3793-4F67-9181-D78F46547860}" type="datetimeFigureOut">
              <a:rPr lang="en-US" smtClean="0"/>
              <a:t>11/23/2025</a:t>
            </a:fld>
            <a:endParaRPr lang="en-US"/>
          </a:p>
        </p:txBody>
      </p:sp>
      <p:sp>
        <p:nvSpPr>
          <p:cNvPr id="6" name="Footer Placeholder 5">
            <a:extLst>
              <a:ext uri="{FF2B5EF4-FFF2-40B4-BE49-F238E27FC236}">
                <a16:creationId xmlns:a16="http://schemas.microsoft.com/office/drawing/2014/main" id="{02D293B2-0E3A-27C1-15D0-1E90E28AF6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17188F-1A32-C705-B80B-D4DA9BBB4A7C}"/>
              </a:ext>
            </a:extLst>
          </p:cNvPr>
          <p:cNvSpPr>
            <a:spLocks noGrp="1"/>
          </p:cNvSpPr>
          <p:nvPr>
            <p:ph type="sldNum" sz="quarter" idx="12"/>
          </p:nvPr>
        </p:nvSpPr>
        <p:spPr/>
        <p:txBody>
          <a:bodyPr/>
          <a:lstStyle/>
          <a:p>
            <a:fld id="{A0DFFE81-5150-4048-89BA-13A05F8E60E9}" type="slidenum">
              <a:rPr lang="en-US" smtClean="0"/>
              <a:t>‹#›</a:t>
            </a:fld>
            <a:endParaRPr lang="en-US"/>
          </a:p>
        </p:txBody>
      </p:sp>
    </p:spTree>
    <p:extLst>
      <p:ext uri="{BB962C8B-B14F-4D97-AF65-F5344CB8AC3E}">
        <p14:creationId xmlns:p14="http://schemas.microsoft.com/office/powerpoint/2010/main" val="93726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239D4-FF20-0FC5-E0BC-2FE5FAFE42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C71978-4642-E372-A1B3-AC3B9F6CA5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8C4505-24AC-CE52-74CD-C0AA276E7C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0035A4-98DD-3064-CF24-056B10CBF3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CB56F3-CCF6-BD2B-3426-0E9D98408E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58CD63-08F1-4F4F-BD7D-9FB08A0E1AEE}"/>
              </a:ext>
            </a:extLst>
          </p:cNvPr>
          <p:cNvSpPr>
            <a:spLocks noGrp="1"/>
          </p:cNvSpPr>
          <p:nvPr>
            <p:ph type="dt" sz="half" idx="10"/>
          </p:nvPr>
        </p:nvSpPr>
        <p:spPr/>
        <p:txBody>
          <a:bodyPr/>
          <a:lstStyle/>
          <a:p>
            <a:fld id="{23715024-3793-4F67-9181-D78F46547860}" type="datetimeFigureOut">
              <a:rPr lang="en-US" smtClean="0"/>
              <a:t>11/23/2025</a:t>
            </a:fld>
            <a:endParaRPr lang="en-US"/>
          </a:p>
        </p:txBody>
      </p:sp>
      <p:sp>
        <p:nvSpPr>
          <p:cNvPr id="8" name="Footer Placeholder 7">
            <a:extLst>
              <a:ext uri="{FF2B5EF4-FFF2-40B4-BE49-F238E27FC236}">
                <a16:creationId xmlns:a16="http://schemas.microsoft.com/office/drawing/2014/main" id="{1156CA4F-3855-49C2-FD3A-A68CF03C01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EC713E-0568-DC32-C18F-99F3DBE5F39F}"/>
              </a:ext>
            </a:extLst>
          </p:cNvPr>
          <p:cNvSpPr>
            <a:spLocks noGrp="1"/>
          </p:cNvSpPr>
          <p:nvPr>
            <p:ph type="sldNum" sz="quarter" idx="12"/>
          </p:nvPr>
        </p:nvSpPr>
        <p:spPr/>
        <p:txBody>
          <a:bodyPr/>
          <a:lstStyle/>
          <a:p>
            <a:fld id="{A0DFFE81-5150-4048-89BA-13A05F8E60E9}" type="slidenum">
              <a:rPr lang="en-US" smtClean="0"/>
              <a:t>‹#›</a:t>
            </a:fld>
            <a:endParaRPr lang="en-US"/>
          </a:p>
        </p:txBody>
      </p:sp>
    </p:spTree>
    <p:extLst>
      <p:ext uri="{BB962C8B-B14F-4D97-AF65-F5344CB8AC3E}">
        <p14:creationId xmlns:p14="http://schemas.microsoft.com/office/powerpoint/2010/main" val="894242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51B4-94F8-CE0E-05AB-8409D8717D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38360A-A171-8D63-9598-9950E0E2591C}"/>
              </a:ext>
            </a:extLst>
          </p:cNvPr>
          <p:cNvSpPr>
            <a:spLocks noGrp="1"/>
          </p:cNvSpPr>
          <p:nvPr>
            <p:ph type="dt" sz="half" idx="10"/>
          </p:nvPr>
        </p:nvSpPr>
        <p:spPr/>
        <p:txBody>
          <a:bodyPr/>
          <a:lstStyle/>
          <a:p>
            <a:fld id="{23715024-3793-4F67-9181-D78F46547860}" type="datetimeFigureOut">
              <a:rPr lang="en-US" smtClean="0"/>
              <a:t>11/23/2025</a:t>
            </a:fld>
            <a:endParaRPr lang="en-US"/>
          </a:p>
        </p:txBody>
      </p:sp>
      <p:sp>
        <p:nvSpPr>
          <p:cNvPr id="4" name="Footer Placeholder 3">
            <a:extLst>
              <a:ext uri="{FF2B5EF4-FFF2-40B4-BE49-F238E27FC236}">
                <a16:creationId xmlns:a16="http://schemas.microsoft.com/office/drawing/2014/main" id="{92BF7944-3682-FAFA-1F40-D42B2A70DB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D1FA5E-2E82-9E34-F272-59244B6392A4}"/>
              </a:ext>
            </a:extLst>
          </p:cNvPr>
          <p:cNvSpPr>
            <a:spLocks noGrp="1"/>
          </p:cNvSpPr>
          <p:nvPr>
            <p:ph type="sldNum" sz="quarter" idx="12"/>
          </p:nvPr>
        </p:nvSpPr>
        <p:spPr/>
        <p:txBody>
          <a:bodyPr/>
          <a:lstStyle/>
          <a:p>
            <a:fld id="{A0DFFE81-5150-4048-89BA-13A05F8E60E9}" type="slidenum">
              <a:rPr lang="en-US" smtClean="0"/>
              <a:t>‹#›</a:t>
            </a:fld>
            <a:endParaRPr lang="en-US"/>
          </a:p>
        </p:txBody>
      </p:sp>
    </p:spTree>
    <p:extLst>
      <p:ext uri="{BB962C8B-B14F-4D97-AF65-F5344CB8AC3E}">
        <p14:creationId xmlns:p14="http://schemas.microsoft.com/office/powerpoint/2010/main" val="64359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3D06D8-B44A-8143-0089-F6B2307AE30E}"/>
              </a:ext>
            </a:extLst>
          </p:cNvPr>
          <p:cNvSpPr>
            <a:spLocks noGrp="1"/>
          </p:cNvSpPr>
          <p:nvPr>
            <p:ph type="dt" sz="half" idx="10"/>
          </p:nvPr>
        </p:nvSpPr>
        <p:spPr/>
        <p:txBody>
          <a:bodyPr/>
          <a:lstStyle/>
          <a:p>
            <a:fld id="{23715024-3793-4F67-9181-D78F46547860}" type="datetimeFigureOut">
              <a:rPr lang="en-US" smtClean="0"/>
              <a:t>11/23/2025</a:t>
            </a:fld>
            <a:endParaRPr lang="en-US"/>
          </a:p>
        </p:txBody>
      </p:sp>
      <p:sp>
        <p:nvSpPr>
          <p:cNvPr id="3" name="Footer Placeholder 2">
            <a:extLst>
              <a:ext uri="{FF2B5EF4-FFF2-40B4-BE49-F238E27FC236}">
                <a16:creationId xmlns:a16="http://schemas.microsoft.com/office/drawing/2014/main" id="{7E0342C7-6B5F-D758-EC27-6EE4090B45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4AF425-10F0-5B8B-4145-A65C35B60D7B}"/>
              </a:ext>
            </a:extLst>
          </p:cNvPr>
          <p:cNvSpPr>
            <a:spLocks noGrp="1"/>
          </p:cNvSpPr>
          <p:nvPr>
            <p:ph type="sldNum" sz="quarter" idx="12"/>
          </p:nvPr>
        </p:nvSpPr>
        <p:spPr/>
        <p:txBody>
          <a:bodyPr/>
          <a:lstStyle/>
          <a:p>
            <a:fld id="{A0DFFE81-5150-4048-89BA-13A05F8E60E9}" type="slidenum">
              <a:rPr lang="en-US" smtClean="0"/>
              <a:t>‹#›</a:t>
            </a:fld>
            <a:endParaRPr lang="en-US"/>
          </a:p>
        </p:txBody>
      </p:sp>
    </p:spTree>
    <p:extLst>
      <p:ext uri="{BB962C8B-B14F-4D97-AF65-F5344CB8AC3E}">
        <p14:creationId xmlns:p14="http://schemas.microsoft.com/office/powerpoint/2010/main" val="299496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01296-0F23-0C32-C2A6-907D9F165D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2E84EF-617B-AE0B-1B2F-550B849250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7FDA7B-1268-3370-55FD-A7B1CF8EA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EAD7FF-B260-71F1-8CCA-E28DB312988A}"/>
              </a:ext>
            </a:extLst>
          </p:cNvPr>
          <p:cNvSpPr>
            <a:spLocks noGrp="1"/>
          </p:cNvSpPr>
          <p:nvPr>
            <p:ph type="dt" sz="half" idx="10"/>
          </p:nvPr>
        </p:nvSpPr>
        <p:spPr/>
        <p:txBody>
          <a:bodyPr/>
          <a:lstStyle/>
          <a:p>
            <a:fld id="{23715024-3793-4F67-9181-D78F46547860}" type="datetimeFigureOut">
              <a:rPr lang="en-US" smtClean="0"/>
              <a:t>11/23/2025</a:t>
            </a:fld>
            <a:endParaRPr lang="en-US"/>
          </a:p>
        </p:txBody>
      </p:sp>
      <p:sp>
        <p:nvSpPr>
          <p:cNvPr id="6" name="Footer Placeholder 5">
            <a:extLst>
              <a:ext uri="{FF2B5EF4-FFF2-40B4-BE49-F238E27FC236}">
                <a16:creationId xmlns:a16="http://schemas.microsoft.com/office/drawing/2014/main" id="{82D2DB47-C0DE-75C7-095F-3E2DFCDACD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C8191A-AD52-E06D-3DBB-00975AC11415}"/>
              </a:ext>
            </a:extLst>
          </p:cNvPr>
          <p:cNvSpPr>
            <a:spLocks noGrp="1"/>
          </p:cNvSpPr>
          <p:nvPr>
            <p:ph type="sldNum" sz="quarter" idx="12"/>
          </p:nvPr>
        </p:nvSpPr>
        <p:spPr/>
        <p:txBody>
          <a:bodyPr/>
          <a:lstStyle/>
          <a:p>
            <a:fld id="{A0DFFE81-5150-4048-89BA-13A05F8E60E9}" type="slidenum">
              <a:rPr lang="en-US" smtClean="0"/>
              <a:t>‹#›</a:t>
            </a:fld>
            <a:endParaRPr lang="en-US"/>
          </a:p>
        </p:txBody>
      </p:sp>
    </p:spTree>
    <p:extLst>
      <p:ext uri="{BB962C8B-B14F-4D97-AF65-F5344CB8AC3E}">
        <p14:creationId xmlns:p14="http://schemas.microsoft.com/office/powerpoint/2010/main" val="173563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27BA-F813-F63C-FC58-2DD1562A6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40FBD4-64AE-24E0-B060-4A0881E3B0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EF18D0-C029-E83F-57AA-040C2E9B2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8171F0-4EFA-FD47-C8CD-44F383889BC3}"/>
              </a:ext>
            </a:extLst>
          </p:cNvPr>
          <p:cNvSpPr>
            <a:spLocks noGrp="1"/>
          </p:cNvSpPr>
          <p:nvPr>
            <p:ph type="dt" sz="half" idx="10"/>
          </p:nvPr>
        </p:nvSpPr>
        <p:spPr/>
        <p:txBody>
          <a:bodyPr/>
          <a:lstStyle/>
          <a:p>
            <a:fld id="{23715024-3793-4F67-9181-D78F46547860}" type="datetimeFigureOut">
              <a:rPr lang="en-US" smtClean="0"/>
              <a:t>11/23/2025</a:t>
            </a:fld>
            <a:endParaRPr lang="en-US"/>
          </a:p>
        </p:txBody>
      </p:sp>
      <p:sp>
        <p:nvSpPr>
          <p:cNvPr id="6" name="Footer Placeholder 5">
            <a:extLst>
              <a:ext uri="{FF2B5EF4-FFF2-40B4-BE49-F238E27FC236}">
                <a16:creationId xmlns:a16="http://schemas.microsoft.com/office/drawing/2014/main" id="{8ED8F767-A95C-733B-3D68-16D884EF42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CF00FB-16C9-827B-26CF-40436F8606C7}"/>
              </a:ext>
            </a:extLst>
          </p:cNvPr>
          <p:cNvSpPr>
            <a:spLocks noGrp="1"/>
          </p:cNvSpPr>
          <p:nvPr>
            <p:ph type="sldNum" sz="quarter" idx="12"/>
          </p:nvPr>
        </p:nvSpPr>
        <p:spPr/>
        <p:txBody>
          <a:bodyPr/>
          <a:lstStyle/>
          <a:p>
            <a:fld id="{A0DFFE81-5150-4048-89BA-13A05F8E60E9}" type="slidenum">
              <a:rPr lang="en-US" smtClean="0"/>
              <a:t>‹#›</a:t>
            </a:fld>
            <a:endParaRPr lang="en-US"/>
          </a:p>
        </p:txBody>
      </p:sp>
    </p:spTree>
    <p:extLst>
      <p:ext uri="{BB962C8B-B14F-4D97-AF65-F5344CB8AC3E}">
        <p14:creationId xmlns:p14="http://schemas.microsoft.com/office/powerpoint/2010/main" val="57183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879BF3-75E5-55B2-F8BC-A24FBEC5FE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96424F-891B-9143-B2F2-51D285E63C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C2C7F0-73B2-55BD-958F-85DDF55602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715024-3793-4F67-9181-D78F46547860}" type="datetimeFigureOut">
              <a:rPr lang="en-US" smtClean="0"/>
              <a:t>11/23/2025</a:t>
            </a:fld>
            <a:endParaRPr lang="en-US"/>
          </a:p>
        </p:txBody>
      </p:sp>
      <p:sp>
        <p:nvSpPr>
          <p:cNvPr id="5" name="Footer Placeholder 4">
            <a:extLst>
              <a:ext uri="{FF2B5EF4-FFF2-40B4-BE49-F238E27FC236}">
                <a16:creationId xmlns:a16="http://schemas.microsoft.com/office/drawing/2014/main" id="{C690033A-C572-E5F5-7CE6-E70103AE4E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8D19755-B648-CF0B-6BE5-57496E0EB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DFFE81-5150-4048-89BA-13A05F8E60E9}" type="slidenum">
              <a:rPr lang="en-US" smtClean="0"/>
              <a:t>‹#›</a:t>
            </a:fld>
            <a:endParaRPr lang="en-US"/>
          </a:p>
        </p:txBody>
      </p:sp>
    </p:spTree>
    <p:extLst>
      <p:ext uri="{BB962C8B-B14F-4D97-AF65-F5344CB8AC3E}">
        <p14:creationId xmlns:p14="http://schemas.microsoft.com/office/powerpoint/2010/main" val="38726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74F12-AA26-4AC8-9962-C36BB8F32554}" type="datetimeFigureOut">
              <a:rPr lang="en-US" smtClean="0"/>
              <a:pPr/>
              <a:t>11/23/2025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12200" y="6951663"/>
            <a:ext cx="11186167" cy="666977"/>
          </a:xfrm>
          <a:prstGeom prst="rect">
            <a:avLst/>
          </a:prstGeom>
          <a:noFill/>
        </p:spPr>
        <p:txBody>
          <a:bodyPr wrap="square" rtlCol="0">
            <a:spAutoFit/>
          </a:bodyPr>
          <a:lstStyle/>
          <a:p>
            <a:r>
              <a:rPr lang="en-US" sz="1867" dirty="0">
                <a:solidFill>
                  <a:schemeClr val="bg1">
                    <a:lumMod val="65000"/>
                  </a:schemeClr>
                </a:solidFill>
              </a:rPr>
              <a:t>This presentation uses a free template provided by FPPT.com</a:t>
            </a:r>
          </a:p>
          <a:p>
            <a:r>
              <a:rPr lang="en-US" sz="1867" dirty="0">
                <a:solidFill>
                  <a:schemeClr val="bg1">
                    <a:lumMod val="65000"/>
                  </a:schemeClr>
                </a:solidFill>
              </a:rPr>
              <a:t>www.free-power-point-templates.com</a:t>
            </a:r>
          </a:p>
        </p:txBody>
      </p:sp>
    </p:spTree>
    <p:extLst>
      <p:ext uri="{BB962C8B-B14F-4D97-AF65-F5344CB8AC3E}">
        <p14:creationId xmlns:p14="http://schemas.microsoft.com/office/powerpoint/2010/main" val="25029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png"/><Relationship Id="rId7"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hyperlink" Target="https://t.me/English_WithAliHassan" TargetMode="External"/><Relationship Id="rId5" Type="http://schemas.openxmlformats.org/officeDocument/2006/relationships/hyperlink" Target="https://shorturl.at/NshZg"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BA31E-4BED-5353-282C-6FF58BDBA678}"/>
              </a:ext>
            </a:extLst>
          </p:cNvPr>
          <p:cNvSpPr>
            <a:spLocks noGrp="1"/>
          </p:cNvSpPr>
          <p:nvPr>
            <p:ph type="ctrTitle"/>
          </p:nvPr>
        </p:nvSpPr>
        <p:spPr>
          <a:xfrm>
            <a:off x="1429057" y="551649"/>
            <a:ext cx="9202994" cy="1193800"/>
          </a:xfrm>
        </p:spPr>
        <p:txBody>
          <a:bodyPr>
            <a:noAutofit/>
          </a:bodyPr>
          <a:lstStyle/>
          <a:p>
            <a:r>
              <a:rPr lang="en-US" sz="6600" b="1" dirty="0">
                <a:latin typeface="Congenial Black" panose="02000503040000020004" pitchFamily="2" charset="0"/>
              </a:rPr>
              <a:t>EOT 1 Exam Revision </a:t>
            </a:r>
          </a:p>
        </p:txBody>
      </p:sp>
      <p:sp>
        <p:nvSpPr>
          <p:cNvPr id="3" name="Subtitle 2">
            <a:extLst>
              <a:ext uri="{FF2B5EF4-FFF2-40B4-BE49-F238E27FC236}">
                <a16:creationId xmlns:a16="http://schemas.microsoft.com/office/drawing/2014/main" id="{E5F1C26D-B59D-B4B3-9015-492B1984A8A7}"/>
              </a:ext>
            </a:extLst>
          </p:cNvPr>
          <p:cNvSpPr>
            <a:spLocks noGrp="1"/>
          </p:cNvSpPr>
          <p:nvPr>
            <p:ph type="subTitle" idx="1"/>
          </p:nvPr>
        </p:nvSpPr>
        <p:spPr>
          <a:xfrm>
            <a:off x="3728885" y="2104033"/>
            <a:ext cx="4070556" cy="797385"/>
          </a:xfrm>
        </p:spPr>
        <p:txBody>
          <a:bodyPr>
            <a:normAutofit/>
          </a:bodyPr>
          <a:lstStyle/>
          <a:p>
            <a:r>
              <a:rPr lang="en-US" sz="4000" b="1" dirty="0">
                <a:solidFill>
                  <a:srgbClr val="C00000"/>
                </a:solidFill>
                <a:latin typeface="Congenial" panose="02000503040000020004" pitchFamily="2" charset="0"/>
              </a:rPr>
              <a:t>12 ADVANCED</a:t>
            </a:r>
          </a:p>
        </p:txBody>
      </p:sp>
      <p:pic>
        <p:nvPicPr>
          <p:cNvPr id="4" name="Picture 3">
            <a:extLst>
              <a:ext uri="{FF2B5EF4-FFF2-40B4-BE49-F238E27FC236}">
                <a16:creationId xmlns:a16="http://schemas.microsoft.com/office/drawing/2014/main" id="{E22224A3-BC03-722B-036E-B781E867810B}"/>
              </a:ext>
            </a:extLst>
          </p:cNvPr>
          <p:cNvPicPr>
            <a:picLocks noChangeAspect="1"/>
          </p:cNvPicPr>
          <p:nvPr/>
        </p:nvPicPr>
        <p:blipFill>
          <a:blip r:embed="rId3"/>
          <a:stretch>
            <a:fillRect/>
          </a:stretch>
        </p:blipFill>
        <p:spPr>
          <a:xfrm>
            <a:off x="1961536" y="5174402"/>
            <a:ext cx="825910" cy="825910"/>
          </a:xfrm>
          <a:prstGeom prst="rect">
            <a:avLst/>
          </a:prstGeom>
        </p:spPr>
      </p:pic>
      <p:pic>
        <p:nvPicPr>
          <p:cNvPr id="7" name="Picture 6">
            <a:extLst>
              <a:ext uri="{FF2B5EF4-FFF2-40B4-BE49-F238E27FC236}">
                <a16:creationId xmlns:a16="http://schemas.microsoft.com/office/drawing/2014/main" id="{8738C203-2152-6677-6A2E-C41D66AE9961}"/>
              </a:ext>
            </a:extLst>
          </p:cNvPr>
          <p:cNvPicPr>
            <a:picLocks noChangeAspect="1"/>
          </p:cNvPicPr>
          <p:nvPr/>
        </p:nvPicPr>
        <p:blipFill>
          <a:blip r:embed="rId4"/>
          <a:stretch>
            <a:fillRect/>
          </a:stretch>
        </p:blipFill>
        <p:spPr>
          <a:xfrm>
            <a:off x="9806142" y="5310665"/>
            <a:ext cx="825909" cy="738045"/>
          </a:xfrm>
          <a:prstGeom prst="rect">
            <a:avLst/>
          </a:prstGeom>
        </p:spPr>
      </p:pic>
      <p:sp>
        <p:nvSpPr>
          <p:cNvPr id="9" name="TextBox 8">
            <a:extLst>
              <a:ext uri="{FF2B5EF4-FFF2-40B4-BE49-F238E27FC236}">
                <a16:creationId xmlns:a16="http://schemas.microsoft.com/office/drawing/2014/main" id="{9E877EAE-341F-C92D-08E5-A6214EFA0421}"/>
              </a:ext>
            </a:extLst>
          </p:cNvPr>
          <p:cNvSpPr txBox="1"/>
          <p:nvPr/>
        </p:nvSpPr>
        <p:spPr>
          <a:xfrm>
            <a:off x="7489108" y="6048710"/>
            <a:ext cx="4406080" cy="56342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ptos" panose="02110004020202020204"/>
                <a:ea typeface="+mn-ea"/>
                <a:cs typeface="+mn-cs"/>
                <a:hlinkClick r:id="rId5">
                  <a:extLst>
                    <a:ext uri="{A12FA001-AC4F-418D-AE19-62706E023703}">
                      <ahyp:hlinkClr xmlns:ahyp="http://schemas.microsoft.com/office/drawing/2018/hyperlinkcolor" val="tx"/>
                    </a:ext>
                  </a:extLst>
                </a:hlinkClick>
              </a:rPr>
              <a:t>https://shorturl.at/NshZg</a:t>
            </a:r>
            <a:endParaRPr kumimoji="0" lang="en-US" sz="2800" b="1" i="0" u="none" strike="noStrike" kern="1200" cap="none" spc="0" normalizeH="0" baseline="0" noProof="0" dirty="0">
              <a:ln>
                <a:noFill/>
              </a:ln>
              <a:solidFill>
                <a:srgbClr val="0070C0"/>
              </a:solidFill>
              <a:effectLst/>
              <a:uLnTx/>
              <a:uFillTx/>
              <a:latin typeface="Aptos" panose="02110004020202020204"/>
              <a:ea typeface="+mn-ea"/>
              <a:cs typeface="+mn-cs"/>
            </a:endParaRPr>
          </a:p>
        </p:txBody>
      </p:sp>
      <p:sp>
        <p:nvSpPr>
          <p:cNvPr id="10" name="Subtitle 2">
            <a:extLst>
              <a:ext uri="{FF2B5EF4-FFF2-40B4-BE49-F238E27FC236}">
                <a16:creationId xmlns:a16="http://schemas.microsoft.com/office/drawing/2014/main" id="{C6D5C4F0-408B-3E65-AB1C-D9C136AE89F7}"/>
              </a:ext>
            </a:extLst>
          </p:cNvPr>
          <p:cNvSpPr txBox="1">
            <a:spLocks/>
          </p:cNvSpPr>
          <p:nvPr/>
        </p:nvSpPr>
        <p:spPr>
          <a:xfrm>
            <a:off x="3422855" y="5251325"/>
            <a:ext cx="5781366" cy="7973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C00000"/>
                </a:solidFill>
                <a:effectLst/>
                <a:uLnTx/>
                <a:uFillTx/>
                <a:latin typeface="Congenial" panose="02000503040000020004" pitchFamily="2" charset="0"/>
                <a:ea typeface="+mn-ea"/>
                <a:cs typeface="+mn-cs"/>
              </a:rPr>
              <a:t>English With Ali Hassan</a:t>
            </a:r>
          </a:p>
        </p:txBody>
      </p:sp>
      <p:sp>
        <p:nvSpPr>
          <p:cNvPr id="5" name="TextBox 4">
            <a:extLst>
              <a:ext uri="{FF2B5EF4-FFF2-40B4-BE49-F238E27FC236}">
                <a16:creationId xmlns:a16="http://schemas.microsoft.com/office/drawing/2014/main" id="{864056A1-52AC-EB30-C7DB-9B03E886EFA9}"/>
              </a:ext>
            </a:extLst>
          </p:cNvPr>
          <p:cNvSpPr txBox="1"/>
          <p:nvPr/>
        </p:nvSpPr>
        <p:spPr>
          <a:xfrm>
            <a:off x="78657" y="6068812"/>
            <a:ext cx="60984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70C0"/>
                </a:solidFill>
                <a:latin typeface="Aptos" panose="02110004020202020204"/>
                <a:hlinkClick r:id="rId6">
                  <a:extLst>
                    <a:ext uri="{A12FA001-AC4F-418D-AE19-62706E023703}">
                      <ahyp:hlinkClr xmlns:ahyp="http://schemas.microsoft.com/office/drawing/2018/hyperlinkcolor" val="tx"/>
                    </a:ext>
                  </a:extLst>
                </a:hlinkClick>
              </a:rPr>
              <a:t>https://t.me/English_WithAliHassan</a:t>
            </a:r>
            <a:r>
              <a:rPr lang="en-US" sz="2800" b="1" dirty="0">
                <a:solidFill>
                  <a:srgbClr val="0070C0"/>
                </a:solidFill>
                <a:latin typeface="Aptos" panose="02110004020202020204"/>
              </a:rPr>
              <a:t> </a:t>
            </a:r>
          </a:p>
        </p:txBody>
      </p:sp>
      <p:pic>
        <p:nvPicPr>
          <p:cNvPr id="6" name="Picture 5" descr="A blue background with text and a book&#10;&#10;AI-generated content may be incorrect.">
            <a:extLst>
              <a:ext uri="{FF2B5EF4-FFF2-40B4-BE49-F238E27FC236}">
                <a16:creationId xmlns:a16="http://schemas.microsoft.com/office/drawing/2014/main" id="{13961BBC-A898-1311-D6C8-975650270729}"/>
              </a:ext>
            </a:extLst>
          </p:cNvPr>
          <p:cNvPicPr>
            <a:picLocks noChangeAspect="1"/>
          </p:cNvPicPr>
          <p:nvPr/>
        </p:nvPicPr>
        <p:blipFill>
          <a:blip r:embed="rId7">
            <a:extLst>
              <a:ext uri="{28A0092B-C50C-407E-A947-70E740481C1C}">
                <a14:useLocalDpi xmlns:a14="http://schemas.microsoft.com/office/drawing/2010/main" val="0"/>
              </a:ext>
            </a:extLst>
          </a:blip>
          <a:srcRect t="5806" r="2330"/>
          <a:stretch>
            <a:fillRect/>
          </a:stretch>
        </p:blipFill>
        <p:spPr>
          <a:xfrm>
            <a:off x="4305609" y="2731859"/>
            <a:ext cx="2917108" cy="2449448"/>
          </a:xfrm>
          <a:prstGeom prst="ellipse">
            <a:avLst/>
          </a:prstGeom>
          <a:ln>
            <a:noFill/>
          </a:ln>
          <a:effectLst>
            <a:softEdge rad="112500"/>
          </a:effectLst>
        </p:spPr>
      </p:pic>
      <p:pic>
        <p:nvPicPr>
          <p:cNvPr id="11" name="Picture 10" descr="A person wearing a tie&#10;&#10;AI-generated content may be incorrect.">
            <a:extLst>
              <a:ext uri="{FF2B5EF4-FFF2-40B4-BE49-F238E27FC236}">
                <a16:creationId xmlns:a16="http://schemas.microsoft.com/office/drawing/2014/main" id="{A846D489-22E1-8593-F311-A3F7F36BDD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39345" y="1896173"/>
            <a:ext cx="2772697" cy="3145088"/>
          </a:xfrm>
          <a:prstGeom prst="ellipse">
            <a:avLst/>
          </a:prstGeom>
          <a:ln>
            <a:noFill/>
          </a:ln>
          <a:effectLst>
            <a:softEdge rad="112500"/>
          </a:effectLst>
        </p:spPr>
      </p:pic>
    </p:spTree>
    <p:extLst>
      <p:ext uri="{BB962C8B-B14F-4D97-AF65-F5344CB8AC3E}">
        <p14:creationId xmlns:p14="http://schemas.microsoft.com/office/powerpoint/2010/main" val="1372868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5C444-E213-CFA1-6A3E-91E6C122473E}"/>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3DA64B9-F79E-2F38-2256-6D09EA2951C3}"/>
              </a:ext>
            </a:extLst>
          </p:cNvPr>
          <p:cNvGraphicFramePr>
            <a:graphicFrameLocks noGrp="1"/>
          </p:cNvGraphicFramePr>
          <p:nvPr>
            <p:ph idx="1"/>
            <p:extLst>
              <p:ext uri="{D42A27DB-BD31-4B8C-83A1-F6EECF244321}">
                <p14:modId xmlns:p14="http://schemas.microsoft.com/office/powerpoint/2010/main" val="830675281"/>
              </p:ext>
            </p:extLst>
          </p:nvPr>
        </p:nvGraphicFramePr>
        <p:xfrm>
          <a:off x="634180" y="792277"/>
          <a:ext cx="11076039" cy="5869526"/>
        </p:xfrm>
        <a:graphic>
          <a:graphicData uri="http://schemas.openxmlformats.org/drawingml/2006/table">
            <a:tbl>
              <a:tblPr firstRow="1" bandRow="1">
                <a:tableStyleId>{ED083AE6-46FA-4A59-8FB0-9F97EB10719F}</a:tableStyleId>
              </a:tblPr>
              <a:tblGrid>
                <a:gridCol w="2215207">
                  <a:extLst>
                    <a:ext uri="{9D8B030D-6E8A-4147-A177-3AD203B41FA5}">
                      <a16:colId xmlns:a16="http://schemas.microsoft.com/office/drawing/2014/main" val="3508598356"/>
                    </a:ext>
                  </a:extLst>
                </a:gridCol>
                <a:gridCol w="1575128">
                  <a:extLst>
                    <a:ext uri="{9D8B030D-6E8A-4147-A177-3AD203B41FA5}">
                      <a16:colId xmlns:a16="http://schemas.microsoft.com/office/drawing/2014/main" val="1515465424"/>
                    </a:ext>
                  </a:extLst>
                </a:gridCol>
                <a:gridCol w="7285704">
                  <a:extLst>
                    <a:ext uri="{9D8B030D-6E8A-4147-A177-3AD203B41FA5}">
                      <a16:colId xmlns:a16="http://schemas.microsoft.com/office/drawing/2014/main" val="978667631"/>
                    </a:ext>
                  </a:extLst>
                </a:gridCol>
              </a:tblGrid>
              <a:tr h="793925">
                <a:tc gridSpan="3">
                  <a:txBody>
                    <a:bodyPr/>
                    <a:lstStyle/>
                    <a:p>
                      <a:r>
                        <a:rPr lang="en-US" sz="2000" b="0" i="0" u="none" strike="noStrike" baseline="0" dirty="0">
                          <a:solidFill>
                            <a:srgbClr val="000000"/>
                          </a:solidFill>
                          <a:latin typeface="Daytona" panose="020B0604030500040204" pitchFamily="34" charset="0"/>
                        </a:rPr>
                        <a:t>You shouldn’t eat too much sugar, otherwise you will gain weight.</a:t>
                      </a:r>
                    </a:p>
                    <a:p>
                      <a:r>
                        <a:rPr lang="en-US" sz="2000" b="0" i="0" u="none" strike="noStrike" baseline="0" dirty="0">
                          <a:solidFill>
                            <a:srgbClr val="000000"/>
                          </a:solidFill>
                          <a:latin typeface="Daytona" panose="020B0604030500040204" pitchFamily="34" charset="0"/>
                        </a:rPr>
                        <a:t>The plane should land very soon.</a:t>
                      </a:r>
                    </a:p>
                  </a:txBody>
                  <a:tcPr anchor="ctr">
                    <a:solidFill>
                      <a:schemeClr val="accent2">
                        <a:lumMod val="40000"/>
                        <a:lumOff val="60000"/>
                      </a:schemeClr>
                    </a:solidFill>
                  </a:tcPr>
                </a:tc>
                <a:tc hMerge="1">
                  <a:txBody>
                    <a:bodyPr/>
                    <a:lstStyle/>
                    <a:p>
                      <a:endParaRPr lang="en-US" dirty="0"/>
                    </a:p>
                  </a:txBody>
                  <a:tcPr>
                    <a:solidFill>
                      <a:schemeClr val="accent2"/>
                    </a:solidFill>
                  </a:tcPr>
                </a:tc>
                <a:tc hMerge="1">
                  <a:txBody>
                    <a:bodyPr/>
                    <a:lstStyle/>
                    <a:p>
                      <a:endParaRPr lang="en-US"/>
                    </a:p>
                  </a:txBody>
                  <a:tcPr/>
                </a:tc>
                <a:extLst>
                  <a:ext uri="{0D108BD9-81ED-4DB2-BD59-A6C34878D82A}">
                    <a16:rowId xmlns:a16="http://schemas.microsoft.com/office/drawing/2014/main" val="3331080682"/>
                  </a:ext>
                </a:extLst>
              </a:tr>
              <a:tr h="739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Daytona" panose="020B0604030500040204" pitchFamily="34" charset="0"/>
                          <a:ea typeface="+mn-ea"/>
                          <a:cs typeface="Arial" panose="020B0604020202020204" pitchFamily="34" charset="0"/>
                        </a:rPr>
                        <a:t>Checking questions</a:t>
                      </a:r>
                      <a:endParaRPr kumimoji="0" lang="en-AE" sz="1800" b="1" i="0" u="none" strike="noStrike" kern="1200" cap="none" spc="0" normalizeH="0" baseline="0" noProof="0" dirty="0">
                        <a:ln>
                          <a:noFill/>
                        </a:ln>
                        <a:solidFill>
                          <a:srgbClr val="C00000"/>
                        </a:solidFill>
                        <a:effectLst/>
                        <a:uLnTx/>
                        <a:uFillTx/>
                        <a:latin typeface="Daytona" panose="020B0604030500040204" pitchFamily="34" charset="0"/>
                        <a:ea typeface="+mn-ea"/>
                        <a:cs typeface="Arial" panose="020B0604020202020204" pitchFamily="34" charset="0"/>
                      </a:endParaRPr>
                    </a:p>
                  </a:txBody>
                  <a:tcPr>
                    <a:solidFill>
                      <a:schemeClr val="bg1">
                        <a:lumMod val="85000"/>
                      </a:schemeClr>
                    </a:solidFill>
                  </a:tcPr>
                </a:tc>
                <a:tc gridSpan="2">
                  <a:txBody>
                    <a:bodyPr/>
                    <a:lstStyle/>
                    <a:p>
                      <a:r>
                        <a:rPr kumimoji="0" lang="en-US" sz="2000" b="0" i="0" u="none" strike="noStrike" kern="1200" cap="none" spc="0" normalizeH="0" baseline="0" dirty="0">
                          <a:ln>
                            <a:noFill/>
                          </a:ln>
                          <a:solidFill>
                            <a:prstClr val="black"/>
                          </a:solidFill>
                          <a:effectLst/>
                          <a:uLnTx/>
                          <a:uFillTx/>
                          <a:latin typeface="Daytona" panose="020B0604030500040204" pitchFamily="34" charset="0"/>
                          <a:ea typeface="+mj-ea"/>
                          <a:cs typeface="+mj-cs"/>
                        </a:rPr>
                        <a:t>Is it a good thing to eat too much sugar?</a:t>
                      </a:r>
                    </a:p>
                    <a:p>
                      <a:r>
                        <a:rPr kumimoji="0" lang="en-US" sz="2000" b="0" i="0" u="none" strike="noStrike" kern="1200" cap="none" spc="0" normalizeH="0" baseline="0" dirty="0">
                          <a:ln>
                            <a:noFill/>
                          </a:ln>
                          <a:solidFill>
                            <a:prstClr val="black"/>
                          </a:solidFill>
                          <a:effectLst/>
                          <a:uLnTx/>
                          <a:uFillTx/>
                          <a:latin typeface="Daytona" panose="020B0604030500040204" pitchFamily="34" charset="0"/>
                          <a:ea typeface="+mj-ea"/>
                          <a:cs typeface="+mj-cs"/>
                        </a:rPr>
                        <a:t>Is it expected for the plane to land soon?</a:t>
                      </a:r>
                    </a:p>
                  </a:txBody>
                  <a:tcPr>
                    <a:solidFill>
                      <a:schemeClr val="tx1">
                        <a:lumMod val="65000"/>
                        <a:lumOff val="35000"/>
                        <a:alpha val="20000"/>
                      </a:schemeClr>
                    </a:solidFill>
                  </a:tcPr>
                </a:tc>
                <a:tc hMerge="1">
                  <a:txBody>
                    <a:bodyPr/>
                    <a:lstStyle/>
                    <a:p>
                      <a:endParaRPr lang="en-US"/>
                    </a:p>
                  </a:txBody>
                  <a:tcPr/>
                </a:tc>
                <a:extLst>
                  <a:ext uri="{0D108BD9-81ED-4DB2-BD59-A6C34878D82A}">
                    <a16:rowId xmlns:a16="http://schemas.microsoft.com/office/drawing/2014/main" val="3855358974"/>
                  </a:ext>
                </a:extLst>
              </a:tr>
              <a:tr h="385794">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E" sz="1800" b="1" i="0" u="none" strike="noStrike" kern="1200" cap="none" spc="0" normalizeH="0" baseline="0" noProof="0" dirty="0">
                          <a:ln>
                            <a:noFill/>
                          </a:ln>
                          <a:solidFill>
                            <a:srgbClr val="C00000"/>
                          </a:solidFill>
                          <a:effectLst/>
                          <a:uLnTx/>
                          <a:uFillTx/>
                          <a:latin typeface="Daytona" panose="020B0604030500040204" pitchFamily="34" charset="0"/>
                          <a:ea typeface="+mn-ea"/>
                          <a:cs typeface="Arial" panose="020B0604020202020204" pitchFamily="34" charset="0"/>
                        </a:rPr>
                        <a:t>Grammatical structure</a:t>
                      </a:r>
                    </a:p>
                    <a:p>
                      <a:endParaRPr lang="en-US" dirty="0">
                        <a:solidFill>
                          <a:srgbClr val="C00000"/>
                        </a:solidFill>
                      </a:endParaRPr>
                    </a:p>
                  </a:txBody>
                  <a:tcPr>
                    <a:solidFill>
                      <a:schemeClr val="bg1">
                        <a:lumMod val="85000"/>
                      </a:schemeClr>
                    </a:solidFill>
                  </a:tcPr>
                </a:tc>
                <a:tc>
                  <a:txBody>
                    <a:bodyPr/>
                    <a:lstStyle/>
                    <a:p>
                      <a:pPr algn="l"/>
                      <a:r>
                        <a:rPr kumimoji="0" lang="en-US" sz="1700" b="1" i="0" u="none" strike="noStrike" kern="1200" cap="none" spc="0" normalizeH="0" baseline="0" dirty="0">
                          <a:ln>
                            <a:noFill/>
                          </a:ln>
                          <a:solidFill>
                            <a:prstClr val="black"/>
                          </a:solidFill>
                          <a:effectLst/>
                          <a:uLnTx/>
                          <a:uFillTx/>
                          <a:latin typeface="Daytona" panose="020B0604030500040204" pitchFamily="34" charset="0"/>
                          <a:ea typeface="+mj-ea"/>
                          <a:cs typeface="+mj-cs"/>
                        </a:rPr>
                        <a:t>Affirmative</a:t>
                      </a:r>
                    </a:p>
                  </a:txBody>
                  <a:tcPr/>
                </a:tc>
                <a:tc>
                  <a:txBody>
                    <a:bodyPr/>
                    <a:lstStyle/>
                    <a:p>
                      <a:pPr algn="l"/>
                      <a:r>
                        <a:rPr kumimoji="0" lang="en-US" sz="1800" b="0" i="0" u="none" strike="noStrike" kern="1200" cap="none" spc="0" normalizeH="0" baseline="0" dirty="0">
                          <a:ln>
                            <a:noFill/>
                          </a:ln>
                          <a:solidFill>
                            <a:srgbClr val="000000"/>
                          </a:solidFill>
                          <a:effectLst/>
                          <a:uLnTx/>
                          <a:uFillTx/>
                          <a:latin typeface="Daytona" panose="020B0604030500040204" pitchFamily="34" charset="0"/>
                          <a:ea typeface="+mn-ea"/>
                          <a:cs typeface="+mn-cs"/>
                        </a:rPr>
                        <a:t>   Subject + should + base verb</a:t>
                      </a:r>
                    </a:p>
                  </a:txBody>
                  <a:tcPr/>
                </a:tc>
                <a:extLst>
                  <a:ext uri="{0D108BD9-81ED-4DB2-BD59-A6C34878D82A}">
                    <a16:rowId xmlns:a16="http://schemas.microsoft.com/office/drawing/2014/main" val="1437483924"/>
                  </a:ext>
                </a:extLst>
              </a:tr>
              <a:tr h="385794">
                <a:tc vMerge="1">
                  <a:txBody>
                    <a:bodyPr/>
                    <a:lstStyle/>
                    <a:p>
                      <a:endParaRPr lang="en-US"/>
                    </a:p>
                  </a:txBody>
                  <a:tcPr/>
                </a:tc>
                <a:tc>
                  <a:txBody>
                    <a:bodyPr/>
                    <a:lstStyle/>
                    <a:p>
                      <a:pPr algn="l"/>
                      <a:r>
                        <a:rPr kumimoji="0" lang="en-US" sz="1700" b="1" i="0" u="none" strike="noStrike" kern="1200" cap="none" spc="0" normalizeH="0" baseline="0" dirty="0">
                          <a:ln>
                            <a:noFill/>
                          </a:ln>
                          <a:solidFill>
                            <a:prstClr val="black"/>
                          </a:solidFill>
                          <a:effectLst/>
                          <a:uLnTx/>
                          <a:uFillTx/>
                          <a:latin typeface="Daytona" panose="020B0604030500040204" pitchFamily="34" charset="0"/>
                          <a:ea typeface="+mj-ea"/>
                          <a:cs typeface="+mj-cs"/>
                        </a:rPr>
                        <a:t>Negative</a:t>
                      </a:r>
                    </a:p>
                  </a:txBody>
                  <a:tcPr/>
                </a:tc>
                <a:tc>
                  <a:txBody>
                    <a:bodyPr/>
                    <a:lstStyle/>
                    <a:p>
                      <a:pPr algn="l"/>
                      <a:r>
                        <a:rPr kumimoji="0" lang="en-US" sz="1800" b="0" i="0" u="none" strike="noStrike" kern="1200" cap="none" spc="0" normalizeH="0" baseline="0" dirty="0">
                          <a:ln>
                            <a:noFill/>
                          </a:ln>
                          <a:solidFill>
                            <a:srgbClr val="000000"/>
                          </a:solidFill>
                          <a:effectLst/>
                          <a:uLnTx/>
                          <a:uFillTx/>
                          <a:latin typeface="Daytona" panose="020B0604030500040204" pitchFamily="34" charset="0"/>
                          <a:ea typeface="+mn-ea"/>
                          <a:cs typeface="+mn-cs"/>
                        </a:rPr>
                        <a:t>   Subject + should not (shouldn’t) + base verb</a:t>
                      </a:r>
                    </a:p>
                  </a:txBody>
                  <a:tcPr/>
                </a:tc>
                <a:extLst>
                  <a:ext uri="{0D108BD9-81ED-4DB2-BD59-A6C34878D82A}">
                    <a16:rowId xmlns:a16="http://schemas.microsoft.com/office/drawing/2014/main" val="425277875"/>
                  </a:ext>
                </a:extLst>
              </a:tr>
              <a:tr h="385794">
                <a:tc vMerge="1">
                  <a:txBody>
                    <a:bodyPr/>
                    <a:lstStyle/>
                    <a:p>
                      <a:endParaRPr lang="en-US"/>
                    </a:p>
                  </a:txBody>
                  <a:tcPr/>
                </a:tc>
                <a:tc>
                  <a:txBody>
                    <a:bodyPr/>
                    <a:lstStyle/>
                    <a:p>
                      <a:pPr algn="l"/>
                      <a:r>
                        <a:rPr kumimoji="0" lang="en-US" sz="1700" b="1" i="0" u="none" strike="noStrike" kern="1200" cap="none" spc="0" normalizeH="0" baseline="0" dirty="0">
                          <a:ln>
                            <a:noFill/>
                          </a:ln>
                          <a:solidFill>
                            <a:prstClr val="black"/>
                          </a:solidFill>
                          <a:effectLst/>
                          <a:uLnTx/>
                          <a:uFillTx/>
                          <a:latin typeface="Daytona" panose="020B0604030500040204" pitchFamily="34" charset="0"/>
                          <a:ea typeface="+mj-ea"/>
                          <a:cs typeface="+mj-cs"/>
                        </a:rPr>
                        <a:t>Question</a:t>
                      </a:r>
                    </a:p>
                  </a:txBody>
                  <a:tcPr/>
                </a:tc>
                <a:tc>
                  <a:txBody>
                    <a:bodyPr/>
                    <a:lstStyle/>
                    <a:p>
                      <a:pPr algn="l"/>
                      <a:r>
                        <a:rPr kumimoji="0" lang="en-US" sz="1800" b="0" i="0" u="none" strike="noStrike" kern="1200" cap="none" spc="0" normalizeH="0" baseline="0" dirty="0">
                          <a:ln>
                            <a:noFill/>
                          </a:ln>
                          <a:solidFill>
                            <a:srgbClr val="000000"/>
                          </a:solidFill>
                          <a:effectLst/>
                          <a:uLnTx/>
                          <a:uFillTx/>
                          <a:latin typeface="Daytona" panose="020B0604030500040204" pitchFamily="34" charset="0"/>
                          <a:ea typeface="+mn-ea"/>
                          <a:cs typeface="+mn-cs"/>
                        </a:rPr>
                        <a:t>   Should + Subject + base verb</a:t>
                      </a:r>
                    </a:p>
                  </a:txBody>
                  <a:tcPr/>
                </a:tc>
                <a:extLst>
                  <a:ext uri="{0D108BD9-81ED-4DB2-BD59-A6C34878D82A}">
                    <a16:rowId xmlns:a16="http://schemas.microsoft.com/office/drawing/2014/main" val="3880738493"/>
                  </a:ext>
                </a:extLst>
              </a:tr>
              <a:tr h="1382428">
                <a:tc>
                  <a:txBody>
                    <a:bodyPr/>
                    <a:lstStyle/>
                    <a:p>
                      <a:r>
                        <a:rPr kumimoji="0" lang="en-US" sz="1800" b="1" i="0" u="none" strike="noStrike" kern="1200" cap="none" spc="0" normalizeH="0" baseline="0" dirty="0">
                          <a:ln>
                            <a:noFill/>
                          </a:ln>
                          <a:solidFill>
                            <a:srgbClr val="C00000"/>
                          </a:solidFill>
                          <a:effectLst/>
                          <a:uLnTx/>
                          <a:uFillTx/>
                          <a:latin typeface="Daytona" panose="020B0604030500040204" pitchFamily="34" charset="0"/>
                          <a:ea typeface="+mn-ea"/>
                          <a:cs typeface="Arial" panose="020B0604020202020204" pitchFamily="34" charset="0"/>
                        </a:rPr>
                        <a:t>Usage</a:t>
                      </a:r>
                    </a:p>
                  </a:txBody>
                  <a:tcPr>
                    <a:solidFill>
                      <a:schemeClr val="bg1">
                        <a:lumMod val="85000"/>
                      </a:schemeClr>
                    </a:solidFill>
                  </a:tcPr>
                </a:tc>
                <a:tc gridSpan="2">
                  <a:txBody>
                    <a:bodyPr/>
                    <a:lstStyle/>
                    <a:p>
                      <a:r>
                        <a:rPr lang="en-US" sz="2000" b="0" i="0" u="none" strike="noStrike" baseline="0" dirty="0">
                          <a:solidFill>
                            <a:schemeClr val="tx1"/>
                          </a:solidFill>
                          <a:latin typeface="Daytona" panose="020B0604030500040204" pitchFamily="34" charset="0"/>
                        </a:rPr>
                        <a:t>The modal verb “should” is used to give </a:t>
                      </a:r>
                      <a:r>
                        <a:rPr lang="en-US" sz="2000" b="1" i="0" u="none" strike="noStrike" baseline="0" dirty="0">
                          <a:solidFill>
                            <a:schemeClr val="tx1"/>
                          </a:solidFill>
                          <a:latin typeface="Daytona" panose="020B0604030500040204" pitchFamily="34" charset="0"/>
                        </a:rPr>
                        <a:t>advice</a:t>
                      </a:r>
                      <a:r>
                        <a:rPr lang="en-US" sz="2000" b="0" i="0" u="none" strike="noStrike" baseline="0" dirty="0">
                          <a:solidFill>
                            <a:schemeClr val="tx1"/>
                          </a:solidFill>
                          <a:latin typeface="Daytona" panose="020B0604030500040204" pitchFamily="34" charset="0"/>
                        </a:rPr>
                        <a:t>, </a:t>
                      </a:r>
                      <a:r>
                        <a:rPr lang="en-US" sz="2000" b="1" i="0" u="none" strike="noStrike" baseline="0" dirty="0">
                          <a:solidFill>
                            <a:schemeClr val="tx1"/>
                          </a:solidFill>
                          <a:latin typeface="Daytona" panose="020B0604030500040204" pitchFamily="34" charset="0"/>
                        </a:rPr>
                        <a:t>suggestions</a:t>
                      </a:r>
                      <a:r>
                        <a:rPr lang="en-US" sz="2000" b="0" i="0" u="none" strike="noStrike" baseline="0" dirty="0">
                          <a:solidFill>
                            <a:schemeClr val="tx1"/>
                          </a:solidFill>
                          <a:latin typeface="Daytona" panose="020B0604030500040204" pitchFamily="34" charset="0"/>
                        </a:rPr>
                        <a:t>, </a:t>
                      </a:r>
                      <a:r>
                        <a:rPr lang="en-US" sz="2000" b="1" i="0" u="none" strike="noStrike" baseline="0" dirty="0">
                          <a:solidFill>
                            <a:schemeClr val="tx1"/>
                          </a:solidFill>
                          <a:latin typeface="Daytona" panose="020B0604030500040204" pitchFamily="34" charset="0"/>
                        </a:rPr>
                        <a:t>opinions </a:t>
                      </a:r>
                      <a:r>
                        <a:rPr lang="en-US" sz="2000" b="0" i="0" u="none" strike="noStrike" baseline="0" dirty="0">
                          <a:solidFill>
                            <a:schemeClr val="tx1"/>
                          </a:solidFill>
                          <a:latin typeface="Daytona" panose="020B0604030500040204" pitchFamily="34" charset="0"/>
                        </a:rPr>
                        <a:t>, </a:t>
                      </a:r>
                      <a:r>
                        <a:rPr lang="en-US" sz="2000" b="1" i="0" u="none" strike="noStrike" baseline="0" dirty="0">
                          <a:solidFill>
                            <a:schemeClr val="tx1"/>
                          </a:solidFill>
                          <a:latin typeface="Daytona" panose="020B0604030500040204" pitchFamily="34" charset="0"/>
                        </a:rPr>
                        <a:t>expectations</a:t>
                      </a:r>
                      <a:r>
                        <a:rPr lang="en-US" sz="2000" b="0" i="0" u="none" strike="noStrike" baseline="0" dirty="0">
                          <a:solidFill>
                            <a:schemeClr val="tx1"/>
                          </a:solidFill>
                          <a:latin typeface="Daytona" panose="020B0604030500040204" pitchFamily="34" charset="0"/>
                        </a:rPr>
                        <a:t> or to express </a:t>
                      </a:r>
                      <a:r>
                        <a:rPr lang="en-US" sz="2000" b="1" i="0" u="none" strike="noStrike" baseline="0" dirty="0">
                          <a:solidFill>
                            <a:schemeClr val="tx1"/>
                          </a:solidFill>
                          <a:latin typeface="Daytona" panose="020B0604030500040204" pitchFamily="34" charset="0"/>
                        </a:rPr>
                        <a:t>what is the right or best thing to do</a:t>
                      </a:r>
                      <a:r>
                        <a:rPr lang="en-US" sz="2000" b="0" i="0" u="none" strike="noStrike" baseline="0" dirty="0">
                          <a:solidFill>
                            <a:schemeClr val="tx1"/>
                          </a:solidFill>
                          <a:latin typeface="Daytona" panose="020B0604030500040204" pitchFamily="34" charset="0"/>
                        </a:rPr>
                        <a:t>. We use “should” to say that something is a good idea or the right thing to do. </a:t>
                      </a:r>
                      <a:endParaRPr kumimoji="0" lang="en-US" sz="2000" b="0" i="0" u="none" strike="noStrike" kern="1200" cap="none" spc="0" normalizeH="0" baseline="0" noProof="0" dirty="0">
                        <a:ln>
                          <a:noFill/>
                        </a:ln>
                        <a:solidFill>
                          <a:schemeClr val="tx1"/>
                        </a:solidFill>
                        <a:effectLst/>
                        <a:uLnTx/>
                        <a:uFillTx/>
                        <a:latin typeface="Daytona" panose="020B0604030500040204" pitchFamily="34" charset="0"/>
                        <a:ea typeface="+mn-ea"/>
                        <a:cs typeface="+mn-cs"/>
                      </a:endParaRPr>
                    </a:p>
                  </a:txBody>
                  <a:tcPr>
                    <a:solidFill>
                      <a:schemeClr val="tx1">
                        <a:lumMod val="65000"/>
                        <a:lumOff val="35000"/>
                        <a:alpha val="20000"/>
                      </a:schemeClr>
                    </a:solidFill>
                  </a:tcPr>
                </a:tc>
                <a:tc hMerge="1">
                  <a:txBody>
                    <a:bodyPr/>
                    <a:lstStyle/>
                    <a:p>
                      <a:endParaRPr lang="en-US"/>
                    </a:p>
                  </a:txBody>
                  <a:tcPr/>
                </a:tc>
                <a:extLst>
                  <a:ext uri="{0D108BD9-81ED-4DB2-BD59-A6C34878D82A}">
                    <a16:rowId xmlns:a16="http://schemas.microsoft.com/office/drawing/2014/main" val="2632704196"/>
                  </a:ext>
                </a:extLst>
              </a:tr>
              <a:tr h="1796353">
                <a:tc>
                  <a:txBody>
                    <a:bodyPr/>
                    <a:lstStyle/>
                    <a:p>
                      <a:r>
                        <a:rPr kumimoji="0" lang="en-US" sz="1800" b="1" i="0" u="none" strike="noStrike" kern="1200" cap="none" spc="0" normalizeH="0" baseline="0" dirty="0">
                          <a:ln>
                            <a:noFill/>
                          </a:ln>
                          <a:solidFill>
                            <a:srgbClr val="C00000"/>
                          </a:solidFill>
                          <a:effectLst/>
                          <a:uLnTx/>
                          <a:uFillTx/>
                          <a:latin typeface="Daytona" panose="020B0604030500040204" pitchFamily="34" charset="0"/>
                          <a:ea typeface="+mn-ea"/>
                          <a:cs typeface="Arial" panose="020B0604020202020204" pitchFamily="34" charset="0"/>
                        </a:rPr>
                        <a:t>Other examples</a:t>
                      </a:r>
                    </a:p>
                  </a:txBody>
                  <a:tcPr>
                    <a:solidFill>
                      <a:schemeClr val="bg1">
                        <a:lumMod val="85000"/>
                      </a:schemeClr>
                    </a:solidFill>
                  </a:tcPr>
                </a:tc>
                <a:tc gridSpan="2">
                  <a:txBody>
                    <a:bodyPr/>
                    <a:lstStyle/>
                    <a:p>
                      <a:pPr marL="285750" indent="-285750">
                        <a:lnSpc>
                          <a:spcPct val="150000"/>
                        </a:lnSpc>
                        <a:buFont typeface="Arial" panose="020B0604020202020204" pitchFamily="34" charset="0"/>
                        <a:buChar char="•"/>
                      </a:pPr>
                      <a:r>
                        <a:rPr lang="en-US" sz="1800" b="0" i="0" u="none" strike="noStrike" baseline="0" dirty="0">
                          <a:solidFill>
                            <a:srgbClr val="000000"/>
                          </a:solidFill>
                          <a:latin typeface="Daytona" panose="020B0604030500040204" pitchFamily="34" charset="0"/>
                        </a:rPr>
                        <a:t>You </a:t>
                      </a:r>
                      <a:r>
                        <a:rPr lang="en-US" sz="1800" b="1" i="0" u="none" strike="noStrike" baseline="0" dirty="0">
                          <a:solidFill>
                            <a:srgbClr val="000000"/>
                          </a:solidFill>
                          <a:latin typeface="Daytona" panose="020B0604030500040204" pitchFamily="34" charset="0"/>
                        </a:rPr>
                        <a:t>should</a:t>
                      </a:r>
                      <a:r>
                        <a:rPr lang="en-US" sz="1800" b="0" i="0" u="none" strike="noStrike" baseline="0" dirty="0">
                          <a:solidFill>
                            <a:srgbClr val="000000"/>
                          </a:solidFill>
                          <a:latin typeface="Daytona" panose="020B0604030500040204" pitchFamily="34" charset="0"/>
                        </a:rPr>
                        <a:t> drink more water to stay healthy. ( </a:t>
                      </a:r>
                      <a:r>
                        <a:rPr lang="en-US" sz="1800" b="1" i="0" u="none" strike="noStrike" baseline="0" dirty="0">
                          <a:solidFill>
                            <a:srgbClr val="000000"/>
                          </a:solidFill>
                          <a:latin typeface="Daytona" panose="020B0604030500040204" pitchFamily="34" charset="0"/>
                        </a:rPr>
                        <a:t>Advice</a:t>
                      </a:r>
                      <a:r>
                        <a:rPr lang="en-US" sz="1800" b="0" i="0" u="none" strike="noStrike" baseline="0" dirty="0">
                          <a:solidFill>
                            <a:srgbClr val="000000"/>
                          </a:solidFill>
                          <a:latin typeface="Daytona" panose="020B0604030500040204" pitchFamily="34" charset="0"/>
                        </a:rPr>
                        <a:t>)</a:t>
                      </a:r>
                    </a:p>
                    <a:p>
                      <a:pPr marL="285750" indent="-285750">
                        <a:lnSpc>
                          <a:spcPct val="150000"/>
                        </a:lnSpc>
                        <a:buFont typeface="Arial" panose="020B0604020202020204" pitchFamily="34" charset="0"/>
                        <a:buChar char="•"/>
                      </a:pPr>
                      <a:r>
                        <a:rPr lang="en-US" sz="1800" b="0" i="0" u="none" strike="noStrike" baseline="0" dirty="0">
                          <a:solidFill>
                            <a:srgbClr val="000000"/>
                          </a:solidFill>
                          <a:latin typeface="Daytona" panose="020B0604030500040204" pitchFamily="34" charset="0"/>
                        </a:rPr>
                        <a:t>We </a:t>
                      </a:r>
                      <a:r>
                        <a:rPr lang="en-US" sz="1800" b="1" i="0" u="none" strike="noStrike" baseline="0" dirty="0">
                          <a:solidFill>
                            <a:srgbClr val="000000"/>
                          </a:solidFill>
                          <a:latin typeface="Daytona" panose="020B0604030500040204" pitchFamily="34" charset="0"/>
                        </a:rPr>
                        <a:t>should</a:t>
                      </a:r>
                      <a:r>
                        <a:rPr lang="en-US" sz="1800" b="0" i="0" u="none" strike="noStrike" baseline="0" dirty="0">
                          <a:solidFill>
                            <a:srgbClr val="000000"/>
                          </a:solidFill>
                          <a:latin typeface="Daytona" panose="020B0604030500040204" pitchFamily="34" charset="0"/>
                        </a:rPr>
                        <a:t> take a taxi. It is a little bit late. ( </a:t>
                      </a:r>
                      <a:r>
                        <a:rPr lang="en-US" sz="1800" b="1" i="0" u="none" strike="noStrike" baseline="0" dirty="0">
                          <a:solidFill>
                            <a:srgbClr val="000000"/>
                          </a:solidFill>
                          <a:latin typeface="Daytona" panose="020B0604030500040204" pitchFamily="34" charset="0"/>
                        </a:rPr>
                        <a:t>Suggestion</a:t>
                      </a:r>
                      <a:r>
                        <a:rPr lang="en-US" sz="1800" b="0" i="0" u="none" strike="noStrike" baseline="0" dirty="0">
                          <a:solidFill>
                            <a:srgbClr val="000000"/>
                          </a:solidFill>
                          <a:latin typeface="Daytona" panose="020B0604030500040204" pitchFamily="34" charset="0"/>
                        </a:rPr>
                        <a:t>)</a:t>
                      </a:r>
                    </a:p>
                    <a:p>
                      <a:pPr marL="285750" indent="-285750">
                        <a:lnSpc>
                          <a:spcPct val="150000"/>
                        </a:lnSpc>
                        <a:buFont typeface="Arial" panose="020B0604020202020204" pitchFamily="34" charset="0"/>
                        <a:buChar char="•"/>
                      </a:pPr>
                      <a:r>
                        <a:rPr lang="en-US" sz="1800" b="0" i="0" u="none" strike="noStrike" baseline="0" dirty="0">
                          <a:solidFill>
                            <a:srgbClr val="000000"/>
                          </a:solidFill>
                          <a:latin typeface="Daytona" panose="020B0604030500040204" pitchFamily="34" charset="0"/>
                        </a:rPr>
                        <a:t>People </a:t>
                      </a:r>
                      <a:r>
                        <a:rPr lang="en-US" sz="1800" b="1" i="0" u="none" strike="noStrike" baseline="0" dirty="0">
                          <a:solidFill>
                            <a:srgbClr val="000000"/>
                          </a:solidFill>
                          <a:latin typeface="Daytona" panose="020B0604030500040204" pitchFamily="34" charset="0"/>
                        </a:rPr>
                        <a:t>should</a:t>
                      </a:r>
                      <a:r>
                        <a:rPr lang="en-US" sz="1800" b="0" i="0" u="none" strike="noStrike" baseline="0" dirty="0">
                          <a:solidFill>
                            <a:srgbClr val="000000"/>
                          </a:solidFill>
                          <a:latin typeface="Daytona" panose="020B0604030500040204" pitchFamily="34" charset="0"/>
                        </a:rPr>
                        <a:t> lower their energy consumption. ( </a:t>
                      </a:r>
                      <a:r>
                        <a:rPr lang="en-US" sz="1800" b="1" i="0" u="none" strike="noStrike" baseline="0" dirty="0">
                          <a:solidFill>
                            <a:srgbClr val="000000"/>
                          </a:solidFill>
                          <a:latin typeface="Daytona" panose="020B0604030500040204" pitchFamily="34" charset="0"/>
                        </a:rPr>
                        <a:t>Opinion</a:t>
                      </a:r>
                      <a:r>
                        <a:rPr lang="en-US" sz="1800" b="0" i="0" u="none" strike="noStrike" baseline="0" dirty="0">
                          <a:solidFill>
                            <a:srgbClr val="000000"/>
                          </a:solidFill>
                          <a:latin typeface="Daytona" panose="020B0604030500040204" pitchFamily="34" charset="0"/>
                        </a:rPr>
                        <a:t>)	</a:t>
                      </a:r>
                    </a:p>
                    <a:p>
                      <a:pPr marL="285750" indent="-285750">
                        <a:lnSpc>
                          <a:spcPct val="150000"/>
                        </a:lnSpc>
                        <a:buFont typeface="Arial" panose="020B0604020202020204" pitchFamily="34" charset="0"/>
                        <a:buChar char="•"/>
                      </a:pPr>
                      <a:r>
                        <a:rPr lang="en-US" sz="1800" b="0" i="0" u="none" strike="noStrike" baseline="0" dirty="0">
                          <a:solidFill>
                            <a:srgbClr val="000000"/>
                          </a:solidFill>
                          <a:latin typeface="Daytona" panose="020B0604030500040204" pitchFamily="34" charset="0"/>
                        </a:rPr>
                        <a:t>The meeting </a:t>
                      </a:r>
                      <a:r>
                        <a:rPr lang="en-US" sz="1800" b="1" i="0" u="none" strike="noStrike" baseline="0" dirty="0">
                          <a:solidFill>
                            <a:srgbClr val="000000"/>
                          </a:solidFill>
                          <a:latin typeface="Daytona" panose="020B0604030500040204" pitchFamily="34" charset="0"/>
                        </a:rPr>
                        <a:t>should</a:t>
                      </a:r>
                      <a:r>
                        <a:rPr lang="en-US" sz="1800" b="0" i="0" u="none" strike="noStrike" baseline="0" dirty="0">
                          <a:solidFill>
                            <a:srgbClr val="000000"/>
                          </a:solidFill>
                          <a:latin typeface="Daytona" panose="020B0604030500040204" pitchFamily="34" charset="0"/>
                        </a:rPr>
                        <a:t> start at 8:00 pm.  ( </a:t>
                      </a:r>
                      <a:r>
                        <a:rPr lang="en-US" sz="1800" b="1" i="0" u="none" strike="noStrike" baseline="0" dirty="0">
                          <a:solidFill>
                            <a:srgbClr val="000000"/>
                          </a:solidFill>
                          <a:latin typeface="Daytona" panose="020B0604030500040204" pitchFamily="34" charset="0"/>
                        </a:rPr>
                        <a:t>Expectation</a:t>
                      </a:r>
                      <a:r>
                        <a:rPr lang="en-US" sz="1800" b="0" i="0" u="none" strike="noStrike" baseline="0" dirty="0">
                          <a:solidFill>
                            <a:srgbClr val="000000"/>
                          </a:solidFill>
                          <a:latin typeface="Daytona" panose="020B0604030500040204" pitchFamily="34" charset="0"/>
                        </a:rPr>
                        <a:t>)</a:t>
                      </a:r>
                    </a:p>
                  </a:txBody>
                  <a:tcPr/>
                </a:tc>
                <a:tc hMerge="1">
                  <a:txBody>
                    <a:bodyPr/>
                    <a:lstStyle/>
                    <a:p>
                      <a:endParaRPr lang="en-US"/>
                    </a:p>
                  </a:txBody>
                  <a:tcPr/>
                </a:tc>
                <a:extLst>
                  <a:ext uri="{0D108BD9-81ED-4DB2-BD59-A6C34878D82A}">
                    <a16:rowId xmlns:a16="http://schemas.microsoft.com/office/drawing/2014/main" val="3924001157"/>
                  </a:ext>
                </a:extLst>
              </a:tr>
            </a:tbl>
          </a:graphicData>
        </a:graphic>
      </p:graphicFrame>
      <p:sp>
        <p:nvSpPr>
          <p:cNvPr id="5" name="TextBox 4">
            <a:extLst>
              <a:ext uri="{FF2B5EF4-FFF2-40B4-BE49-F238E27FC236}">
                <a16:creationId xmlns:a16="http://schemas.microsoft.com/office/drawing/2014/main" id="{63CAD184-A0C7-072E-229E-FAEDA166DBC1}"/>
              </a:ext>
            </a:extLst>
          </p:cNvPr>
          <p:cNvSpPr txBox="1"/>
          <p:nvPr/>
        </p:nvSpPr>
        <p:spPr>
          <a:xfrm>
            <a:off x="634180" y="196196"/>
            <a:ext cx="11076039" cy="523220"/>
          </a:xfrm>
          <a:prstGeom prst="rect">
            <a:avLst/>
          </a:prstGeom>
          <a:solidFill>
            <a:schemeClr val="accent3">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Congenial SemiBold" panose="02000503040000020004" pitchFamily="2" charset="0"/>
              </a:rPr>
              <a:t>Modal Verbs “ Should”</a:t>
            </a:r>
          </a:p>
        </p:txBody>
      </p:sp>
    </p:spTree>
    <p:extLst>
      <p:ext uri="{BB962C8B-B14F-4D97-AF65-F5344CB8AC3E}">
        <p14:creationId xmlns:p14="http://schemas.microsoft.com/office/powerpoint/2010/main" val="272420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1ED1C9-04E5-F885-B2A4-8C5304B75A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DDABD5-1245-C684-C748-2D595EB85A8B}"/>
              </a:ext>
            </a:extLst>
          </p:cNvPr>
          <p:cNvSpPr>
            <a:spLocks noGrp="1"/>
          </p:cNvSpPr>
          <p:nvPr>
            <p:ph type="title"/>
          </p:nvPr>
        </p:nvSpPr>
        <p:spPr>
          <a:xfrm>
            <a:off x="542412" y="384989"/>
            <a:ext cx="6694973" cy="505030"/>
          </a:xfrm>
        </p:spPr>
        <p:txBody>
          <a:bodyPr>
            <a:noAutofit/>
          </a:bodyPr>
          <a:lstStyle/>
          <a:p>
            <a:r>
              <a:rPr lang="en-US" sz="2400" dirty="0">
                <a:solidFill>
                  <a:srgbClr val="C00000"/>
                </a:solidFill>
                <a:latin typeface="Congenial SemiBold" panose="02000503040000020004" pitchFamily="2" charset="0"/>
              </a:rPr>
              <a:t>Practice </a:t>
            </a:r>
            <a:r>
              <a:rPr kumimoji="0" lang="en-US" sz="2400" b="0" i="0" u="none" strike="noStrike" kern="1200" cap="none" spc="0" normalizeH="0" baseline="0" noProof="0" dirty="0">
                <a:ln>
                  <a:noFill/>
                </a:ln>
                <a:solidFill>
                  <a:srgbClr val="C00000"/>
                </a:solidFill>
                <a:effectLst/>
                <a:uLnTx/>
                <a:uFillTx/>
                <a:latin typeface="Congenial SemiBold" panose="02000503040000020004" pitchFamily="2" charset="0"/>
                <a:ea typeface="+mj-ea"/>
                <a:cs typeface="+mj-cs"/>
              </a:rPr>
              <a:t>(Modal Verbs  </a:t>
            </a:r>
            <a:r>
              <a:rPr lang="en-US" sz="2400" dirty="0">
                <a:solidFill>
                  <a:srgbClr val="C00000"/>
                </a:solidFill>
                <a:latin typeface="Congenial SemiBold" panose="02000503040000020004" pitchFamily="2" charset="0"/>
              </a:rPr>
              <a:t>“</a:t>
            </a:r>
            <a:r>
              <a:rPr kumimoji="0" lang="en-US" sz="2400" b="0" i="0" u="none" strike="noStrike" kern="1200" cap="none" spc="0" normalizeH="0" baseline="0" noProof="0" dirty="0">
                <a:ln>
                  <a:noFill/>
                </a:ln>
                <a:solidFill>
                  <a:srgbClr val="C00000"/>
                </a:solidFill>
                <a:effectLst/>
                <a:uLnTx/>
                <a:uFillTx/>
                <a:latin typeface="Congenial SemiBold" panose="02000503040000020004" pitchFamily="2" charset="0"/>
                <a:ea typeface="+mj-ea"/>
                <a:cs typeface="+mj-cs"/>
              </a:rPr>
              <a:t>Should” )</a:t>
            </a:r>
            <a:r>
              <a:rPr lang="en-US" sz="2400" dirty="0">
                <a:solidFill>
                  <a:srgbClr val="C00000"/>
                </a:solidFill>
                <a:latin typeface="Congenial SemiBold" panose="02000503040000020004" pitchFamily="2" charset="0"/>
              </a:rPr>
              <a:t>   </a:t>
            </a:r>
          </a:p>
        </p:txBody>
      </p:sp>
      <p:graphicFrame>
        <p:nvGraphicFramePr>
          <p:cNvPr id="6" name="Table 5">
            <a:extLst>
              <a:ext uri="{FF2B5EF4-FFF2-40B4-BE49-F238E27FC236}">
                <a16:creationId xmlns:a16="http://schemas.microsoft.com/office/drawing/2014/main" id="{17D95A7C-E44D-226F-7790-7AD45ACD6FED}"/>
              </a:ext>
            </a:extLst>
          </p:cNvPr>
          <p:cNvGraphicFramePr>
            <a:graphicFrameLocks noGrp="1"/>
          </p:cNvGraphicFramePr>
          <p:nvPr/>
        </p:nvGraphicFramePr>
        <p:xfrm>
          <a:off x="542412" y="940891"/>
          <a:ext cx="11330040" cy="5223510"/>
        </p:xfrm>
        <a:graphic>
          <a:graphicData uri="http://schemas.openxmlformats.org/drawingml/2006/table">
            <a:tbl>
              <a:tblPr firstRow="1" bandRow="1">
                <a:tableStyleId>{D27102A9-8310-4765-A935-A1911B00CA55}</a:tableStyleId>
              </a:tblPr>
              <a:tblGrid>
                <a:gridCol w="5665020">
                  <a:extLst>
                    <a:ext uri="{9D8B030D-6E8A-4147-A177-3AD203B41FA5}">
                      <a16:colId xmlns:a16="http://schemas.microsoft.com/office/drawing/2014/main" val="1994957670"/>
                    </a:ext>
                  </a:extLst>
                </a:gridCol>
                <a:gridCol w="5665020">
                  <a:extLst>
                    <a:ext uri="{9D8B030D-6E8A-4147-A177-3AD203B41FA5}">
                      <a16:colId xmlns:a16="http://schemas.microsoft.com/office/drawing/2014/main" val="1131630853"/>
                    </a:ext>
                  </a:extLst>
                </a:gridCol>
              </a:tblGrid>
              <a:tr h="1780640">
                <a:tc>
                  <a:txBody>
                    <a:bodyPr/>
                    <a:lstStyle/>
                    <a:p>
                      <a:pPr>
                        <a:lnSpc>
                          <a:spcPct val="150000"/>
                        </a:lnSpc>
                      </a:pPr>
                      <a:r>
                        <a:rPr lang="en-US" sz="1800" b="0" i="0" u="none" strike="noStrike" baseline="0" dirty="0">
                          <a:solidFill>
                            <a:srgbClr val="000000"/>
                          </a:solidFill>
                          <a:latin typeface="Daytona" panose="020B0604030500040204" pitchFamily="34" charset="0"/>
                        </a:rPr>
                        <a:t>When you feel stressed, you ___ talk to someone you trust.</a:t>
                      </a:r>
                    </a:p>
                    <a:p>
                      <a:pPr>
                        <a:lnSpc>
                          <a:spcPct val="200000"/>
                        </a:lnSpc>
                      </a:pPr>
                      <a:br>
                        <a:rPr lang="en-US" sz="600" b="0" dirty="0">
                          <a:latin typeface="Daytona" panose="020B0604030500040204" pitchFamily="34" charset="0"/>
                        </a:rPr>
                      </a:br>
                      <a:r>
                        <a:rPr lang="en-US" b="0" dirty="0">
                          <a:latin typeface="Daytona" panose="020B0604030500040204" pitchFamily="34" charset="0"/>
                        </a:rPr>
                        <a:t>a) must</a:t>
                      </a:r>
                      <a:br>
                        <a:rPr lang="en-US" b="0" dirty="0">
                          <a:latin typeface="Daytona" panose="020B0604030500040204" pitchFamily="34" charset="0"/>
                        </a:rPr>
                      </a:br>
                      <a:r>
                        <a:rPr lang="en-US" b="0" dirty="0">
                          <a:latin typeface="Daytona" panose="020B0604030500040204" pitchFamily="34" charset="0"/>
                        </a:rPr>
                        <a:t>b) should</a:t>
                      </a:r>
                      <a:br>
                        <a:rPr lang="en-US" b="0" dirty="0">
                          <a:latin typeface="Daytona" panose="020B0604030500040204" pitchFamily="34" charset="0"/>
                        </a:rPr>
                      </a:br>
                      <a:r>
                        <a:rPr lang="en-US" b="0" dirty="0">
                          <a:latin typeface="Daytona" panose="020B0604030500040204" pitchFamily="34" charset="0"/>
                        </a:rPr>
                        <a:t>c) might</a:t>
                      </a:r>
                    </a:p>
                  </a:txBody>
                  <a:tcPr>
                    <a:solidFill>
                      <a:schemeClr val="tx2">
                        <a:lumMod val="10000"/>
                        <a:lumOff val="90000"/>
                      </a:schemeClr>
                    </a:solidFill>
                  </a:tcPr>
                </a:tc>
                <a:tc>
                  <a:txBody>
                    <a:bodyPr/>
                    <a:lstStyle/>
                    <a:p>
                      <a:pPr>
                        <a:lnSpc>
                          <a:spcPct val="150000"/>
                        </a:lnSpc>
                      </a:pPr>
                      <a:r>
                        <a:rPr lang="en-US" sz="1800" b="0" kern="1200" dirty="0">
                          <a:solidFill>
                            <a:schemeClr val="tx1"/>
                          </a:solidFill>
                          <a:latin typeface="Daytona" panose="020B0604030500040204" pitchFamily="34" charset="0"/>
                          <a:ea typeface="+mn-ea"/>
                          <a:cs typeface="+mn-cs"/>
                        </a:rPr>
                        <a:t>To reduce plastic waste, communities ___ recycle more.</a:t>
                      </a:r>
                    </a:p>
                    <a:p>
                      <a:pPr>
                        <a:lnSpc>
                          <a:spcPct val="150000"/>
                        </a:lnSpc>
                      </a:pPr>
                      <a:endParaRPr lang="en-US" sz="1050" b="0" kern="1200" dirty="0">
                        <a:solidFill>
                          <a:schemeClr val="tx1"/>
                        </a:solidFill>
                        <a:latin typeface="Daytona" panose="020B0604030500040204" pitchFamily="34" charset="0"/>
                        <a:ea typeface="+mn-ea"/>
                        <a:cs typeface="+mn-cs"/>
                      </a:endParaRPr>
                    </a:p>
                    <a:p>
                      <a:pPr>
                        <a:lnSpc>
                          <a:spcPct val="200000"/>
                        </a:lnSpc>
                      </a:pPr>
                      <a:r>
                        <a:rPr lang="en-US" sz="1800" b="0" kern="1200" dirty="0">
                          <a:solidFill>
                            <a:schemeClr val="tx1"/>
                          </a:solidFill>
                          <a:latin typeface="Daytona" panose="020B0604030500040204" pitchFamily="34" charset="0"/>
                          <a:ea typeface="+mn-ea"/>
                          <a:cs typeface="+mn-cs"/>
                        </a:rPr>
                        <a:t>a) should</a:t>
                      </a:r>
                      <a:br>
                        <a:rPr lang="en-US" sz="1800" b="0" kern="1200" dirty="0">
                          <a:solidFill>
                            <a:schemeClr val="tx1"/>
                          </a:solidFill>
                          <a:latin typeface="Daytona" panose="020B0604030500040204" pitchFamily="34" charset="0"/>
                          <a:ea typeface="+mn-ea"/>
                          <a:cs typeface="+mn-cs"/>
                        </a:rPr>
                      </a:br>
                      <a:r>
                        <a:rPr lang="en-US" sz="1800" b="0" kern="1200" dirty="0">
                          <a:solidFill>
                            <a:schemeClr val="tx1"/>
                          </a:solidFill>
                          <a:latin typeface="Daytona" panose="020B0604030500040204" pitchFamily="34" charset="0"/>
                          <a:ea typeface="+mn-ea"/>
                          <a:cs typeface="+mn-cs"/>
                        </a:rPr>
                        <a:t>b) shouldn’t</a:t>
                      </a:r>
                      <a:br>
                        <a:rPr lang="en-US" sz="1800" b="0" kern="1200" dirty="0">
                          <a:solidFill>
                            <a:schemeClr val="tx1"/>
                          </a:solidFill>
                          <a:latin typeface="Daytona" panose="020B0604030500040204" pitchFamily="34" charset="0"/>
                          <a:ea typeface="+mn-ea"/>
                          <a:cs typeface="+mn-cs"/>
                        </a:rPr>
                      </a:br>
                      <a:r>
                        <a:rPr lang="en-US" sz="1800" b="0" kern="1200" dirty="0">
                          <a:solidFill>
                            <a:schemeClr val="tx1"/>
                          </a:solidFill>
                          <a:latin typeface="Daytona" panose="020B0604030500040204" pitchFamily="34" charset="0"/>
                          <a:ea typeface="+mn-ea"/>
                          <a:cs typeface="+mn-cs"/>
                        </a:rPr>
                        <a:t>c) can</a:t>
                      </a:r>
                    </a:p>
                  </a:txBody>
                  <a:tcPr>
                    <a:solidFill>
                      <a:schemeClr val="tx2">
                        <a:lumMod val="10000"/>
                        <a:lumOff val="90000"/>
                      </a:schemeClr>
                    </a:solidFill>
                  </a:tcPr>
                </a:tc>
                <a:extLst>
                  <a:ext uri="{0D108BD9-81ED-4DB2-BD59-A6C34878D82A}">
                    <a16:rowId xmlns:a16="http://schemas.microsoft.com/office/drawing/2014/main" val="1185208971"/>
                  </a:ext>
                </a:extLst>
              </a:tr>
              <a:tr h="17806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0" kern="1200" dirty="0">
                          <a:solidFill>
                            <a:schemeClr val="tx1"/>
                          </a:solidFill>
                          <a:latin typeface="Daytona" panose="020B0604030500040204" pitchFamily="34" charset="0"/>
                          <a:ea typeface="+mn-ea"/>
                          <a:cs typeface="+mn-cs"/>
                        </a:rPr>
                        <a:t>You ___ control your emotions calmly</a:t>
                      </a:r>
                    </a:p>
                    <a:p>
                      <a:pPr>
                        <a:lnSpc>
                          <a:spcPct val="150000"/>
                        </a:lnSpc>
                      </a:pPr>
                      <a:r>
                        <a:rPr lang="en-US" sz="1800" b="0" kern="1200" dirty="0">
                          <a:solidFill>
                            <a:schemeClr val="tx1"/>
                          </a:solidFill>
                          <a:latin typeface="Daytona" panose="020B0604030500040204" pitchFamily="34" charset="0"/>
                          <a:ea typeface="+mn-ea"/>
                          <a:cs typeface="+mn-cs"/>
                        </a:rPr>
                        <a:t>when you feel angry.</a:t>
                      </a:r>
                    </a:p>
                    <a:p>
                      <a:pPr>
                        <a:lnSpc>
                          <a:spcPct val="200000"/>
                        </a:lnSpc>
                      </a:pPr>
                      <a:r>
                        <a:rPr lang="en-US" sz="1800" b="0" kern="1200" dirty="0">
                          <a:solidFill>
                            <a:schemeClr val="tx1"/>
                          </a:solidFill>
                          <a:latin typeface="Daytona" panose="020B0604030500040204" pitchFamily="34" charset="0"/>
                          <a:ea typeface="+mn-ea"/>
                          <a:cs typeface="+mn-cs"/>
                        </a:rPr>
                        <a:t>a) can</a:t>
                      </a:r>
                      <a:br>
                        <a:rPr lang="en-US" sz="1800" b="0" kern="1200" dirty="0">
                          <a:solidFill>
                            <a:schemeClr val="tx1"/>
                          </a:solidFill>
                          <a:latin typeface="Daytona" panose="020B0604030500040204" pitchFamily="34" charset="0"/>
                          <a:ea typeface="+mn-ea"/>
                          <a:cs typeface="+mn-cs"/>
                        </a:rPr>
                      </a:br>
                      <a:r>
                        <a:rPr lang="en-US" sz="1800" b="0" kern="1200" dirty="0">
                          <a:solidFill>
                            <a:schemeClr val="tx1"/>
                          </a:solidFill>
                          <a:latin typeface="Daytona" panose="020B0604030500040204" pitchFamily="34" charset="0"/>
                          <a:ea typeface="+mn-ea"/>
                          <a:cs typeface="+mn-cs"/>
                        </a:rPr>
                        <a:t>b) may</a:t>
                      </a:r>
                      <a:br>
                        <a:rPr lang="en-US" sz="1800" b="0" kern="1200" dirty="0">
                          <a:solidFill>
                            <a:schemeClr val="tx1"/>
                          </a:solidFill>
                          <a:latin typeface="Daytona" panose="020B0604030500040204" pitchFamily="34" charset="0"/>
                          <a:ea typeface="+mn-ea"/>
                          <a:cs typeface="+mn-cs"/>
                        </a:rPr>
                      </a:br>
                      <a:r>
                        <a:rPr lang="en-US" sz="1800" b="0" kern="1200" dirty="0">
                          <a:solidFill>
                            <a:schemeClr val="tx1"/>
                          </a:solidFill>
                          <a:latin typeface="Daytona" panose="020B0604030500040204" pitchFamily="34" charset="0"/>
                          <a:ea typeface="+mn-ea"/>
                          <a:cs typeface="+mn-cs"/>
                        </a:rPr>
                        <a:t>c) should</a:t>
                      </a:r>
                    </a:p>
                  </a:txBody>
                  <a:tcPr>
                    <a:solidFill>
                      <a:schemeClr val="accent6">
                        <a:lumMod val="60000"/>
                        <a:lumOff val="40000"/>
                        <a:alpha val="20000"/>
                      </a:schemeClr>
                    </a:solidFill>
                  </a:tcPr>
                </a:tc>
                <a:tc>
                  <a:txBody>
                    <a:bodyPr/>
                    <a:lstStyle/>
                    <a:p>
                      <a:pPr>
                        <a:lnSpc>
                          <a:spcPct val="150000"/>
                        </a:lnSpc>
                      </a:pPr>
                      <a:r>
                        <a:rPr lang="en-US" sz="1800" b="0" kern="1200" dirty="0">
                          <a:solidFill>
                            <a:schemeClr val="tx1"/>
                          </a:solidFill>
                          <a:latin typeface="Daytona" panose="020B0604030500040204" pitchFamily="34" charset="0"/>
                          <a:ea typeface="+mn-ea"/>
                          <a:cs typeface="+mn-cs"/>
                        </a:rPr>
                        <a:t>We ________ waste clean water because it is a valuable resource.</a:t>
                      </a:r>
                    </a:p>
                    <a:p>
                      <a:pPr>
                        <a:lnSpc>
                          <a:spcPct val="150000"/>
                        </a:lnSpc>
                      </a:pPr>
                      <a:endParaRPr lang="en-US" sz="1100" b="0" kern="1200" dirty="0">
                        <a:solidFill>
                          <a:schemeClr val="tx1"/>
                        </a:solidFill>
                        <a:latin typeface="Daytona" panose="020B0604030500040204" pitchFamily="34" charset="0"/>
                        <a:ea typeface="+mn-ea"/>
                        <a:cs typeface="+mn-cs"/>
                      </a:endParaRPr>
                    </a:p>
                    <a:p>
                      <a:pPr>
                        <a:lnSpc>
                          <a:spcPct val="150000"/>
                        </a:lnSpc>
                      </a:pPr>
                      <a:r>
                        <a:rPr lang="en-US" sz="1800" b="0" kern="1200" dirty="0">
                          <a:solidFill>
                            <a:schemeClr val="tx1"/>
                          </a:solidFill>
                          <a:latin typeface="Daytona" panose="020B0604030500040204" pitchFamily="34" charset="0"/>
                          <a:ea typeface="+mn-ea"/>
                          <a:cs typeface="+mn-cs"/>
                        </a:rPr>
                        <a:t>a) shouldn’t</a:t>
                      </a:r>
                      <a:br>
                        <a:rPr lang="en-US" sz="1800" b="0" kern="1200" dirty="0">
                          <a:solidFill>
                            <a:schemeClr val="tx1"/>
                          </a:solidFill>
                          <a:latin typeface="Daytona" panose="020B0604030500040204" pitchFamily="34" charset="0"/>
                          <a:ea typeface="+mn-ea"/>
                          <a:cs typeface="+mn-cs"/>
                        </a:rPr>
                      </a:br>
                      <a:r>
                        <a:rPr lang="en-US" sz="1800" b="0" kern="1200" dirty="0">
                          <a:solidFill>
                            <a:schemeClr val="tx1"/>
                          </a:solidFill>
                          <a:latin typeface="Daytona" panose="020B0604030500040204" pitchFamily="34" charset="0"/>
                          <a:ea typeface="+mn-ea"/>
                          <a:cs typeface="+mn-cs"/>
                        </a:rPr>
                        <a:t>b) should</a:t>
                      </a:r>
                      <a:br>
                        <a:rPr lang="en-US" sz="1800" b="0" kern="1200" dirty="0">
                          <a:solidFill>
                            <a:schemeClr val="tx1"/>
                          </a:solidFill>
                          <a:latin typeface="Daytona" panose="020B0604030500040204" pitchFamily="34" charset="0"/>
                          <a:ea typeface="+mn-ea"/>
                          <a:cs typeface="+mn-cs"/>
                        </a:rPr>
                      </a:br>
                      <a:r>
                        <a:rPr lang="en-US" sz="1800" b="0" kern="1200" dirty="0">
                          <a:solidFill>
                            <a:schemeClr val="tx1"/>
                          </a:solidFill>
                          <a:latin typeface="Daytona" panose="020B0604030500040204" pitchFamily="34" charset="0"/>
                          <a:ea typeface="+mn-ea"/>
                          <a:cs typeface="+mn-cs"/>
                        </a:rPr>
                        <a:t>c) may</a:t>
                      </a:r>
                    </a:p>
                  </a:txBody>
                  <a:tcPr>
                    <a:solidFill>
                      <a:schemeClr val="accent6">
                        <a:lumMod val="60000"/>
                        <a:lumOff val="40000"/>
                        <a:alpha val="20000"/>
                      </a:schemeClr>
                    </a:solidFill>
                  </a:tcPr>
                </a:tc>
                <a:extLst>
                  <a:ext uri="{0D108BD9-81ED-4DB2-BD59-A6C34878D82A}">
                    <a16:rowId xmlns:a16="http://schemas.microsoft.com/office/drawing/2014/main" val="2688967201"/>
                  </a:ext>
                </a:extLst>
              </a:tr>
            </a:tbl>
          </a:graphicData>
        </a:graphic>
      </p:graphicFrame>
      <p:pic>
        <p:nvPicPr>
          <p:cNvPr id="8" name="Picture 7" descr="A green check mark in a circle&#10;&#10;AI-generated content may be incorrect.">
            <a:extLst>
              <a:ext uri="{FF2B5EF4-FFF2-40B4-BE49-F238E27FC236}">
                <a16:creationId xmlns:a16="http://schemas.microsoft.com/office/drawing/2014/main" id="{CB24AC23-6EE8-A8F5-478D-D9ADBDD01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7709" y="2566860"/>
            <a:ext cx="480129" cy="480129"/>
          </a:xfrm>
          <a:prstGeom prst="rect">
            <a:avLst/>
          </a:prstGeom>
        </p:spPr>
      </p:pic>
      <p:pic>
        <p:nvPicPr>
          <p:cNvPr id="9" name="Picture 8" descr="A green check mark in a circle&#10;&#10;AI-generated content may be incorrect.">
            <a:extLst>
              <a:ext uri="{FF2B5EF4-FFF2-40B4-BE49-F238E27FC236}">
                <a16:creationId xmlns:a16="http://schemas.microsoft.com/office/drawing/2014/main" id="{50A6AFCD-A23D-91DA-50F3-5424FD726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852" y="4729058"/>
            <a:ext cx="480129" cy="480129"/>
          </a:xfrm>
          <a:prstGeom prst="rect">
            <a:avLst/>
          </a:prstGeom>
        </p:spPr>
      </p:pic>
      <p:pic>
        <p:nvPicPr>
          <p:cNvPr id="10" name="Picture 9" descr="A green check mark in a circle&#10;&#10;AI-generated content may be incorrect.">
            <a:extLst>
              <a:ext uri="{FF2B5EF4-FFF2-40B4-BE49-F238E27FC236}">
                <a16:creationId xmlns:a16="http://schemas.microsoft.com/office/drawing/2014/main" id="{E7560A4E-E4DC-65C9-5023-E0745CCF6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7710" y="5677044"/>
            <a:ext cx="480129" cy="480129"/>
          </a:xfrm>
          <a:prstGeom prst="rect">
            <a:avLst/>
          </a:prstGeom>
        </p:spPr>
      </p:pic>
      <p:pic>
        <p:nvPicPr>
          <p:cNvPr id="11" name="Picture 10" descr="A green check mark in a circle&#10;&#10;AI-generated content may be incorrect.">
            <a:extLst>
              <a:ext uri="{FF2B5EF4-FFF2-40B4-BE49-F238E27FC236}">
                <a16:creationId xmlns:a16="http://schemas.microsoft.com/office/drawing/2014/main" id="{64636325-8194-DA9D-3BCD-C786D2D19A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2262" y="2086731"/>
            <a:ext cx="480129" cy="480129"/>
          </a:xfrm>
          <a:prstGeom prst="rect">
            <a:avLst/>
          </a:prstGeom>
        </p:spPr>
      </p:pic>
    </p:spTree>
    <p:extLst>
      <p:ext uri="{BB962C8B-B14F-4D97-AF65-F5344CB8AC3E}">
        <p14:creationId xmlns:p14="http://schemas.microsoft.com/office/powerpoint/2010/main" val="51384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0FDBF-DF04-D2E3-8FDF-4B9C26702C5F}"/>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459AEF2-E3B2-B82C-48F3-D5CC47E308AF}"/>
              </a:ext>
            </a:extLst>
          </p:cNvPr>
          <p:cNvGraphicFramePr>
            <a:graphicFrameLocks noGrp="1"/>
          </p:cNvGraphicFramePr>
          <p:nvPr>
            <p:ph idx="1"/>
            <p:extLst>
              <p:ext uri="{D42A27DB-BD31-4B8C-83A1-F6EECF244321}">
                <p14:modId xmlns:p14="http://schemas.microsoft.com/office/powerpoint/2010/main" val="3148641347"/>
              </p:ext>
            </p:extLst>
          </p:nvPr>
        </p:nvGraphicFramePr>
        <p:xfrm>
          <a:off x="634180" y="792277"/>
          <a:ext cx="11076039" cy="5943600"/>
        </p:xfrm>
        <a:graphic>
          <a:graphicData uri="http://schemas.openxmlformats.org/drawingml/2006/table">
            <a:tbl>
              <a:tblPr firstRow="1" bandRow="1">
                <a:tableStyleId>{ED083AE6-46FA-4A59-8FB0-9F97EB10719F}</a:tableStyleId>
              </a:tblPr>
              <a:tblGrid>
                <a:gridCol w="2215207">
                  <a:extLst>
                    <a:ext uri="{9D8B030D-6E8A-4147-A177-3AD203B41FA5}">
                      <a16:colId xmlns:a16="http://schemas.microsoft.com/office/drawing/2014/main" val="3508598356"/>
                    </a:ext>
                  </a:extLst>
                </a:gridCol>
                <a:gridCol w="1988084">
                  <a:extLst>
                    <a:ext uri="{9D8B030D-6E8A-4147-A177-3AD203B41FA5}">
                      <a16:colId xmlns:a16="http://schemas.microsoft.com/office/drawing/2014/main" val="1515465424"/>
                    </a:ext>
                  </a:extLst>
                </a:gridCol>
                <a:gridCol w="3406877">
                  <a:extLst>
                    <a:ext uri="{9D8B030D-6E8A-4147-A177-3AD203B41FA5}">
                      <a16:colId xmlns:a16="http://schemas.microsoft.com/office/drawing/2014/main" val="3282613978"/>
                    </a:ext>
                  </a:extLst>
                </a:gridCol>
                <a:gridCol w="3465871">
                  <a:extLst>
                    <a:ext uri="{9D8B030D-6E8A-4147-A177-3AD203B41FA5}">
                      <a16:colId xmlns:a16="http://schemas.microsoft.com/office/drawing/2014/main" val="2521174020"/>
                    </a:ext>
                  </a:extLst>
                </a:gridCol>
              </a:tblGrid>
              <a:tr h="752697">
                <a:tc gridSpan="4">
                  <a:txBody>
                    <a:bodyPr/>
                    <a:lstStyle/>
                    <a:p>
                      <a:r>
                        <a:rPr lang="en-US" sz="2000" b="0" i="0" u="none" strike="noStrike" baseline="0" dirty="0">
                          <a:solidFill>
                            <a:srgbClr val="000000"/>
                          </a:solidFill>
                          <a:latin typeface="Daytona" panose="020B0604030500040204" pitchFamily="34" charset="0"/>
                        </a:rPr>
                        <a:t>I need a new notebook for school.</a:t>
                      </a:r>
                    </a:p>
                    <a:p>
                      <a:r>
                        <a:rPr lang="en-US" sz="2000" b="0" i="0" u="none" strike="noStrike" baseline="0" dirty="0">
                          <a:solidFill>
                            <a:srgbClr val="000000"/>
                          </a:solidFill>
                          <a:latin typeface="Daytona" panose="020B0604030500040204" pitchFamily="34" charset="0"/>
                        </a:rPr>
                        <a:t>There’s a swimming pool in our hotel.</a:t>
                      </a:r>
                    </a:p>
                    <a:p>
                      <a:r>
                        <a:rPr lang="en-US" sz="2000" b="0" i="0" u="none" strike="noStrike" baseline="0" dirty="0">
                          <a:solidFill>
                            <a:srgbClr val="000000"/>
                          </a:solidFill>
                          <a:latin typeface="Daytona" panose="020B0604030500040204" pitchFamily="34" charset="0"/>
                        </a:rPr>
                        <a:t>My mother-in-law is visiting us.</a:t>
                      </a:r>
                    </a:p>
                  </a:txBody>
                  <a:tcPr anchor="ctr">
                    <a:solidFill>
                      <a:schemeClr val="accent2">
                        <a:lumMod val="40000"/>
                        <a:lumOff val="60000"/>
                      </a:schemeClr>
                    </a:solidFill>
                  </a:tcPr>
                </a:tc>
                <a:tc hMerge="1">
                  <a:txBody>
                    <a:bodyPr/>
                    <a:lstStyle/>
                    <a:p>
                      <a:endParaRPr lang="en-US" dirty="0"/>
                    </a:p>
                  </a:txBody>
                  <a:tcPr>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1080682"/>
                  </a:ext>
                </a:extLst>
              </a:tr>
              <a:tr h="288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Daytona" panose="020B0604030500040204" pitchFamily="34" charset="0"/>
                          <a:ea typeface="+mn-ea"/>
                          <a:cs typeface="Arial" panose="020B0604020202020204" pitchFamily="34" charset="0"/>
                        </a:rPr>
                        <a:t>Checking questions</a:t>
                      </a:r>
                      <a:endParaRPr kumimoji="0" lang="en-AE" sz="1800" b="1" i="0" u="none" strike="noStrike" kern="1200" cap="none" spc="0" normalizeH="0" baseline="0" noProof="0" dirty="0">
                        <a:ln>
                          <a:noFill/>
                        </a:ln>
                        <a:solidFill>
                          <a:srgbClr val="C00000"/>
                        </a:solidFill>
                        <a:effectLst/>
                        <a:uLnTx/>
                        <a:uFillTx/>
                        <a:latin typeface="Daytona" panose="020B0604030500040204" pitchFamily="34" charset="0"/>
                        <a:ea typeface="+mn-ea"/>
                        <a:cs typeface="Arial" panose="020B0604020202020204" pitchFamily="34" charset="0"/>
                      </a:endParaRPr>
                    </a:p>
                  </a:txBody>
                  <a:tcPr>
                    <a:solidFill>
                      <a:schemeClr val="bg1">
                        <a:lumMod val="85000"/>
                      </a:schemeClr>
                    </a:solidFill>
                  </a:tcPr>
                </a:tc>
                <a:tc gridSpan="3">
                  <a:txBody>
                    <a:bodyPr/>
                    <a:lstStyle/>
                    <a:p>
                      <a:r>
                        <a:rPr kumimoji="0" lang="en-US" sz="2000" b="0" i="0" u="none" strike="noStrike" kern="1200" cap="none" spc="0" normalizeH="0" baseline="0" dirty="0">
                          <a:ln>
                            <a:noFill/>
                          </a:ln>
                          <a:solidFill>
                            <a:prstClr val="black"/>
                          </a:solidFill>
                          <a:effectLst/>
                          <a:uLnTx/>
                          <a:uFillTx/>
                          <a:latin typeface="Daytona" panose="020B0604030500040204" pitchFamily="34" charset="0"/>
                          <a:ea typeface="+mj-ea"/>
                          <a:cs typeface="+mj-cs"/>
                        </a:rPr>
                        <a:t>Is “notebook “  originally one or two words?</a:t>
                      </a:r>
                    </a:p>
                    <a:p>
                      <a:r>
                        <a:rPr kumimoji="0" lang="en-US" sz="2000" b="0" i="0" u="none" strike="noStrike" kern="1200" cap="none" spc="0" normalizeH="0" baseline="0" dirty="0">
                          <a:ln>
                            <a:noFill/>
                          </a:ln>
                          <a:solidFill>
                            <a:prstClr val="black"/>
                          </a:solidFill>
                          <a:effectLst/>
                          <a:uLnTx/>
                          <a:uFillTx/>
                          <a:latin typeface="Daytona" panose="020B0604030500040204" pitchFamily="34" charset="0"/>
                          <a:ea typeface="+mj-ea"/>
                          <a:cs typeface="+mj-cs"/>
                        </a:rPr>
                        <a:t>How is “ swimming pool “ written?</a:t>
                      </a:r>
                    </a:p>
                    <a:p>
                      <a:r>
                        <a:rPr kumimoji="0" lang="en-US" sz="2000" b="0" i="0" u="none" strike="noStrike" kern="1200" cap="none" spc="0" normalizeH="0" baseline="0" dirty="0">
                          <a:ln>
                            <a:noFill/>
                          </a:ln>
                          <a:solidFill>
                            <a:prstClr val="black"/>
                          </a:solidFill>
                          <a:effectLst/>
                          <a:uLnTx/>
                          <a:uFillTx/>
                          <a:latin typeface="Daytona" panose="020B0604030500040204" pitchFamily="34" charset="0"/>
                          <a:ea typeface="+mj-ea"/>
                          <a:cs typeface="+mj-cs"/>
                        </a:rPr>
                        <a:t>What is written between each word in “mother-in-low”?</a:t>
                      </a:r>
                    </a:p>
                  </a:txBody>
                  <a:tcPr>
                    <a:solidFill>
                      <a:schemeClr val="tx1">
                        <a:lumMod val="65000"/>
                        <a:lumOff val="35000"/>
                        <a:alpha val="2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5358974"/>
                  </a:ext>
                </a:extLst>
              </a:tr>
              <a:tr h="22860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E" sz="1800" b="1" i="0" u="none" strike="noStrike" kern="1200" cap="none" spc="0" normalizeH="0" baseline="0" noProof="0" dirty="0">
                          <a:ln>
                            <a:noFill/>
                          </a:ln>
                          <a:solidFill>
                            <a:srgbClr val="C00000"/>
                          </a:solidFill>
                          <a:effectLst/>
                          <a:uLnTx/>
                          <a:uFillTx/>
                          <a:latin typeface="Daytona" panose="020B0604030500040204" pitchFamily="34" charset="0"/>
                          <a:ea typeface="+mn-ea"/>
                          <a:cs typeface="Arial" panose="020B0604020202020204" pitchFamily="34" charset="0"/>
                        </a:rPr>
                        <a:t>Grammatical structure</a:t>
                      </a:r>
                    </a:p>
                    <a:p>
                      <a:endParaRPr lang="en-US" dirty="0">
                        <a:solidFill>
                          <a:srgbClr val="C00000"/>
                        </a:solidFill>
                      </a:endParaRPr>
                    </a:p>
                  </a:txBody>
                  <a:tcPr>
                    <a:solidFill>
                      <a:schemeClr val="bg1">
                        <a:lumMod val="85000"/>
                      </a:schemeClr>
                    </a:solidFill>
                  </a:tcPr>
                </a:tc>
                <a:tc>
                  <a:txBody>
                    <a:bodyPr/>
                    <a:lstStyle/>
                    <a:p>
                      <a:r>
                        <a:rPr lang="en-US" sz="1800" b="1" i="0" u="none" strike="noStrike" baseline="0" dirty="0">
                          <a:solidFill>
                            <a:srgbClr val="000000"/>
                          </a:solidFill>
                          <a:latin typeface="Daytona" panose="020B0604030500040204" pitchFamily="34" charset="0"/>
                        </a:rPr>
                        <a:t>Type</a:t>
                      </a:r>
                    </a:p>
                  </a:txBody>
                  <a:tcPr/>
                </a:tc>
                <a:tc>
                  <a:txBody>
                    <a:bodyPr/>
                    <a:lstStyle/>
                    <a:p>
                      <a:r>
                        <a:rPr lang="en-US" sz="1800" b="1" i="0" u="none" strike="noStrike" baseline="0" dirty="0">
                          <a:solidFill>
                            <a:srgbClr val="000000"/>
                          </a:solidFill>
                          <a:latin typeface="Daytona" panose="020B0604030500040204" pitchFamily="34" charset="0"/>
                        </a:rPr>
                        <a:t>Explanation</a:t>
                      </a:r>
                    </a:p>
                  </a:txBody>
                  <a:tcPr/>
                </a:tc>
                <a:tc>
                  <a:txBody>
                    <a:bodyPr/>
                    <a:lstStyle/>
                    <a:p>
                      <a:r>
                        <a:rPr lang="en-US" sz="1800" b="1" i="0" u="none" strike="noStrike" baseline="0" dirty="0">
                          <a:solidFill>
                            <a:srgbClr val="000000"/>
                          </a:solidFill>
                          <a:latin typeface="Daytona" panose="020B0604030500040204" pitchFamily="34" charset="0"/>
                        </a:rPr>
                        <a:t>Example</a:t>
                      </a:r>
                    </a:p>
                  </a:txBody>
                  <a:tcPr/>
                </a:tc>
                <a:extLst>
                  <a:ext uri="{0D108BD9-81ED-4DB2-BD59-A6C34878D82A}">
                    <a16:rowId xmlns:a16="http://schemas.microsoft.com/office/drawing/2014/main" val="1437483924"/>
                  </a:ext>
                </a:extLst>
              </a:tr>
              <a:tr h="228600">
                <a:tc vMerge="1">
                  <a:txBody>
                    <a:bodyPr/>
                    <a:lstStyle/>
                    <a:p>
                      <a:endParaRPr lang="en-US"/>
                    </a:p>
                  </a:txBody>
                  <a:tcPr/>
                </a:tc>
                <a:tc>
                  <a:txBody>
                    <a:bodyPr/>
                    <a:lstStyle/>
                    <a:p>
                      <a:r>
                        <a:rPr lang="en-US" sz="1800" b="0" i="0" u="none" strike="noStrike" baseline="0" dirty="0">
                          <a:solidFill>
                            <a:srgbClr val="000000"/>
                          </a:solidFill>
                          <a:latin typeface="Daytona" panose="020B0604030500040204" pitchFamily="34" charset="0"/>
                        </a:rPr>
                        <a:t>Closed form</a:t>
                      </a:r>
                    </a:p>
                  </a:txBody>
                  <a:tcPr/>
                </a:tc>
                <a:tc>
                  <a:txBody>
                    <a:bodyPr/>
                    <a:lstStyle/>
                    <a:p>
                      <a:r>
                        <a:rPr lang="en-US" sz="1800" b="0" i="0" u="none" strike="noStrike" baseline="0" dirty="0">
                          <a:solidFill>
                            <a:srgbClr val="000000"/>
                          </a:solidFill>
                          <a:latin typeface="Daytona" panose="020B0604030500040204" pitchFamily="34" charset="0"/>
                        </a:rPr>
                        <a:t>words are joined together </a:t>
                      </a:r>
                    </a:p>
                  </a:txBody>
                  <a:tcPr/>
                </a:tc>
                <a:tc>
                  <a:txBody>
                    <a:bodyPr/>
                    <a:lstStyle/>
                    <a:p>
                      <a:r>
                        <a:rPr lang="en-US" sz="1800" b="0" i="0" u="none" strike="noStrike" baseline="0" dirty="0">
                          <a:solidFill>
                            <a:srgbClr val="000000"/>
                          </a:solidFill>
                          <a:latin typeface="Daytona" panose="020B0604030500040204" pitchFamily="34" charset="0"/>
                        </a:rPr>
                        <a:t>toothpaste, bedroom</a:t>
                      </a:r>
                    </a:p>
                  </a:txBody>
                  <a:tcPr/>
                </a:tc>
                <a:extLst>
                  <a:ext uri="{0D108BD9-81ED-4DB2-BD59-A6C34878D82A}">
                    <a16:rowId xmlns:a16="http://schemas.microsoft.com/office/drawing/2014/main" val="1259577315"/>
                  </a:ext>
                </a:extLst>
              </a:tr>
              <a:tr h="228600">
                <a:tc vMerge="1">
                  <a:txBody>
                    <a:bodyPr/>
                    <a:lstStyle/>
                    <a:p>
                      <a:endParaRPr lang="en-US"/>
                    </a:p>
                  </a:txBody>
                  <a:tcPr/>
                </a:tc>
                <a:tc>
                  <a:txBody>
                    <a:bodyPr/>
                    <a:lstStyle/>
                    <a:p>
                      <a:r>
                        <a:rPr lang="en-US" sz="1800" b="0" i="0" u="none" strike="noStrike" baseline="0" dirty="0">
                          <a:solidFill>
                            <a:srgbClr val="000000"/>
                          </a:solidFill>
                          <a:latin typeface="Daytona" panose="020B0604030500040204" pitchFamily="34" charset="0"/>
                        </a:rPr>
                        <a:t>Hyphenated form</a:t>
                      </a:r>
                    </a:p>
                  </a:txBody>
                  <a:tcPr/>
                </a:tc>
                <a:tc>
                  <a:txBody>
                    <a:bodyPr/>
                    <a:lstStyle/>
                    <a:p>
                      <a:r>
                        <a:rPr lang="en-US" sz="1800" b="0" i="0" u="none" strike="noStrike" baseline="0" dirty="0">
                          <a:solidFill>
                            <a:srgbClr val="000000"/>
                          </a:solidFill>
                          <a:latin typeface="Daytona" panose="020B0604030500040204" pitchFamily="34" charset="0"/>
                        </a:rPr>
                        <a:t>words are joined with a hyphen (-)</a:t>
                      </a:r>
                    </a:p>
                  </a:txBody>
                  <a:tcPr/>
                </a:tc>
                <a:tc>
                  <a:txBody>
                    <a:bodyPr/>
                    <a:lstStyle/>
                    <a:p>
                      <a:r>
                        <a:rPr lang="en-US" sz="1800" b="0" i="0" u="none" strike="noStrike" baseline="0" dirty="0">
                          <a:solidFill>
                            <a:srgbClr val="000000"/>
                          </a:solidFill>
                          <a:latin typeface="Daytona" panose="020B0604030500040204" pitchFamily="34" charset="0"/>
                        </a:rPr>
                        <a:t>check-in, mother-in-law</a:t>
                      </a:r>
                    </a:p>
                  </a:txBody>
                  <a:tcPr/>
                </a:tc>
                <a:extLst>
                  <a:ext uri="{0D108BD9-81ED-4DB2-BD59-A6C34878D82A}">
                    <a16:rowId xmlns:a16="http://schemas.microsoft.com/office/drawing/2014/main" val="1770230175"/>
                  </a:ext>
                </a:extLst>
              </a:tr>
              <a:tr h="228600">
                <a:tc vMerge="1">
                  <a:txBody>
                    <a:bodyPr/>
                    <a:lstStyle/>
                    <a:p>
                      <a:endParaRPr lang="en-US"/>
                    </a:p>
                  </a:txBody>
                  <a:tcPr/>
                </a:tc>
                <a:tc>
                  <a:txBody>
                    <a:bodyPr/>
                    <a:lstStyle/>
                    <a:p>
                      <a:r>
                        <a:rPr lang="en-US" sz="1800" b="0" i="0" u="none" strike="noStrike" baseline="0" dirty="0">
                          <a:solidFill>
                            <a:srgbClr val="000000"/>
                          </a:solidFill>
                          <a:latin typeface="Daytona" panose="020B0604030500040204" pitchFamily="34" charset="0"/>
                        </a:rPr>
                        <a:t>Open form</a:t>
                      </a:r>
                    </a:p>
                  </a:txBody>
                  <a:tcPr/>
                </a:tc>
                <a:tc>
                  <a:txBody>
                    <a:bodyPr/>
                    <a:lstStyle/>
                    <a:p>
                      <a:r>
                        <a:rPr lang="en-US" sz="1800" b="0" i="0" u="none" strike="noStrike" baseline="0" dirty="0">
                          <a:solidFill>
                            <a:srgbClr val="000000"/>
                          </a:solidFill>
                          <a:latin typeface="Daytona" panose="020B0604030500040204" pitchFamily="34" charset="0"/>
                        </a:rPr>
                        <a:t>words are written separately but used together</a:t>
                      </a:r>
                    </a:p>
                  </a:txBody>
                  <a:tcPr/>
                </a:tc>
                <a:tc>
                  <a:txBody>
                    <a:bodyPr/>
                    <a:lstStyle/>
                    <a:p>
                      <a:r>
                        <a:rPr lang="en-US" sz="1800" b="0" i="0" u="none" strike="noStrike" baseline="0" dirty="0">
                          <a:solidFill>
                            <a:srgbClr val="000000"/>
                          </a:solidFill>
                          <a:latin typeface="Daytona" panose="020B0604030500040204" pitchFamily="34" charset="0"/>
                        </a:rPr>
                        <a:t>post office, swimming pool</a:t>
                      </a:r>
                    </a:p>
                  </a:txBody>
                  <a:tcPr/>
                </a:tc>
                <a:extLst>
                  <a:ext uri="{0D108BD9-81ED-4DB2-BD59-A6C34878D82A}">
                    <a16:rowId xmlns:a16="http://schemas.microsoft.com/office/drawing/2014/main" val="2816696201"/>
                  </a:ext>
                </a:extLst>
              </a:tr>
              <a:tr h="752697">
                <a:tc>
                  <a:txBody>
                    <a:bodyPr/>
                    <a:lstStyle/>
                    <a:p>
                      <a:r>
                        <a:rPr kumimoji="0" lang="en-US" sz="1800" b="1" i="0" u="none" strike="noStrike" kern="1200" cap="none" spc="0" normalizeH="0" baseline="0" dirty="0">
                          <a:ln>
                            <a:noFill/>
                          </a:ln>
                          <a:solidFill>
                            <a:srgbClr val="C00000"/>
                          </a:solidFill>
                          <a:effectLst/>
                          <a:uLnTx/>
                          <a:uFillTx/>
                          <a:latin typeface="Daytona" panose="020B0604030500040204" pitchFamily="34" charset="0"/>
                          <a:ea typeface="+mn-ea"/>
                          <a:cs typeface="Arial" panose="020B0604020202020204" pitchFamily="34" charset="0"/>
                        </a:rPr>
                        <a:t>Usage</a:t>
                      </a:r>
                    </a:p>
                  </a:txBody>
                  <a:tcPr>
                    <a:solidFill>
                      <a:schemeClr val="bg1">
                        <a:lumMod val="85000"/>
                      </a:schemeClr>
                    </a:solidFill>
                  </a:tcPr>
                </a:tc>
                <a:tc gridSpan="3">
                  <a:txBody>
                    <a:bodyPr/>
                    <a:lstStyle/>
                    <a:p>
                      <a:r>
                        <a:rPr lang="en-US" sz="2000" b="0" i="0" u="none" strike="noStrike" baseline="0" dirty="0">
                          <a:solidFill>
                            <a:schemeClr val="tx1"/>
                          </a:solidFill>
                          <a:latin typeface="Daytona" panose="020B0604030500040204" pitchFamily="34" charset="0"/>
                        </a:rPr>
                        <a:t>A compound noun is made up of two or more words that function as one noun. Compound nouns create specific meanings and make sentences more concise.</a:t>
                      </a:r>
                      <a:endParaRPr kumimoji="0" lang="en-US" sz="2000" b="0" i="0" u="none" strike="noStrike" kern="1200" cap="none" spc="0" normalizeH="0" baseline="0" noProof="0" dirty="0">
                        <a:ln>
                          <a:noFill/>
                        </a:ln>
                        <a:solidFill>
                          <a:schemeClr val="tx1"/>
                        </a:solidFill>
                        <a:effectLst/>
                        <a:uLnTx/>
                        <a:uFillTx/>
                        <a:latin typeface="Daytona" panose="020B0604030500040204" pitchFamily="34" charset="0"/>
                        <a:ea typeface="+mn-ea"/>
                        <a:cs typeface="+mn-cs"/>
                      </a:endParaRPr>
                    </a:p>
                  </a:txBody>
                  <a:tcPr>
                    <a:solidFill>
                      <a:schemeClr val="tx1">
                        <a:lumMod val="65000"/>
                        <a:lumOff val="35000"/>
                        <a:alpha val="2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32704196"/>
                  </a:ext>
                </a:extLst>
              </a:tr>
              <a:tr h="752697">
                <a:tc>
                  <a:txBody>
                    <a:bodyPr/>
                    <a:lstStyle/>
                    <a:p>
                      <a:r>
                        <a:rPr kumimoji="0" lang="en-US" sz="1800" b="1" i="0" u="none" strike="noStrike" kern="1200" cap="none" spc="0" normalizeH="0" baseline="0" dirty="0">
                          <a:ln>
                            <a:noFill/>
                          </a:ln>
                          <a:solidFill>
                            <a:srgbClr val="C00000"/>
                          </a:solidFill>
                          <a:effectLst/>
                          <a:uLnTx/>
                          <a:uFillTx/>
                          <a:latin typeface="Daytona" panose="020B0604030500040204" pitchFamily="34" charset="0"/>
                          <a:ea typeface="+mn-ea"/>
                          <a:cs typeface="Arial" panose="020B0604020202020204" pitchFamily="34" charset="0"/>
                        </a:rPr>
                        <a:t>Other examples</a:t>
                      </a:r>
                    </a:p>
                  </a:txBody>
                  <a:tcPr>
                    <a:solidFill>
                      <a:schemeClr val="bg1">
                        <a:lumMod val="85000"/>
                      </a:schemeClr>
                    </a:solidFill>
                  </a:tcPr>
                </a:tc>
                <a:tc gridSpan="3">
                  <a:txBody>
                    <a:bodyPr/>
                    <a:lstStyle/>
                    <a:p>
                      <a:pPr marL="285750" indent="-285750">
                        <a:lnSpc>
                          <a:spcPct val="100000"/>
                        </a:lnSpc>
                        <a:buFont typeface="Arial" panose="020B0604020202020204" pitchFamily="34" charset="0"/>
                        <a:buChar char="•"/>
                      </a:pPr>
                      <a:r>
                        <a:rPr lang="en-US" sz="1800" b="0" i="0" u="none" strike="noStrike" baseline="0" dirty="0">
                          <a:solidFill>
                            <a:srgbClr val="000000"/>
                          </a:solidFill>
                          <a:latin typeface="Daytona" panose="020B0604030500040204" pitchFamily="34" charset="0"/>
                        </a:rPr>
                        <a:t>He bought a </a:t>
                      </a:r>
                      <a:r>
                        <a:rPr lang="en-US" sz="1800" b="1" i="0" u="none" strike="noStrike" baseline="0" dirty="0">
                          <a:solidFill>
                            <a:srgbClr val="000000"/>
                          </a:solidFill>
                          <a:latin typeface="Daytona" panose="020B0604030500040204" pitchFamily="34" charset="0"/>
                        </a:rPr>
                        <a:t>toothbrush</a:t>
                      </a:r>
                      <a:r>
                        <a:rPr lang="en-US" sz="1800" b="0" i="0" u="none" strike="noStrike" baseline="0" dirty="0">
                          <a:solidFill>
                            <a:srgbClr val="000000"/>
                          </a:solidFill>
                          <a:latin typeface="Daytona" panose="020B0604030500040204" pitchFamily="34" charset="0"/>
                        </a:rPr>
                        <a:t> yesterday.</a:t>
                      </a:r>
                    </a:p>
                    <a:p>
                      <a:pPr marL="285750" indent="-285750">
                        <a:lnSpc>
                          <a:spcPct val="100000"/>
                        </a:lnSpc>
                        <a:buFont typeface="Arial" panose="020B0604020202020204" pitchFamily="34" charset="0"/>
                        <a:buChar char="•"/>
                      </a:pPr>
                      <a:r>
                        <a:rPr lang="en-US" sz="1800" b="0" i="0" u="none" strike="noStrike" baseline="0" dirty="0">
                          <a:solidFill>
                            <a:srgbClr val="000000"/>
                          </a:solidFill>
                          <a:latin typeface="Daytona" panose="020B0604030500040204" pitchFamily="34" charset="0"/>
                        </a:rPr>
                        <a:t>She works in a </a:t>
                      </a:r>
                      <a:r>
                        <a:rPr lang="en-US" sz="1800" b="1" i="0" u="none" strike="noStrike" baseline="0" dirty="0">
                          <a:solidFill>
                            <a:srgbClr val="000000"/>
                          </a:solidFill>
                          <a:latin typeface="Daytona" panose="020B0604030500040204" pitchFamily="34" charset="0"/>
                        </a:rPr>
                        <a:t>post office</a:t>
                      </a:r>
                      <a:r>
                        <a:rPr lang="en-US" sz="1800" b="0" i="0" u="none" strike="noStrike" baseline="0" dirty="0">
                          <a:solidFill>
                            <a:srgbClr val="000000"/>
                          </a:solidFill>
                          <a:latin typeface="Daytona" panose="020B0604030500040204" pitchFamily="34" charset="0"/>
                        </a:rPr>
                        <a:t>.</a:t>
                      </a:r>
                    </a:p>
                    <a:p>
                      <a:pPr marL="285750" indent="-285750">
                        <a:lnSpc>
                          <a:spcPct val="100000"/>
                        </a:lnSpc>
                        <a:buFont typeface="Arial" panose="020B0604020202020204" pitchFamily="34" charset="0"/>
                        <a:buChar char="•"/>
                      </a:pPr>
                      <a:r>
                        <a:rPr lang="en-US" sz="1800" b="0" i="0" u="none" strike="noStrike" baseline="0" dirty="0">
                          <a:solidFill>
                            <a:srgbClr val="000000"/>
                          </a:solidFill>
                          <a:latin typeface="Daytona" panose="020B0604030500040204" pitchFamily="34" charset="0"/>
                        </a:rPr>
                        <a:t>He is my </a:t>
                      </a:r>
                      <a:r>
                        <a:rPr lang="en-US" sz="1800" b="1" i="0" u="none" strike="noStrike" baseline="0" dirty="0">
                          <a:solidFill>
                            <a:srgbClr val="000000"/>
                          </a:solidFill>
                          <a:latin typeface="Daytona" panose="020B0604030500040204" pitchFamily="34" charset="0"/>
                        </a:rPr>
                        <a:t>brother-in-law</a:t>
                      </a:r>
                      <a:r>
                        <a:rPr lang="en-US" sz="1800" b="0" i="0" u="none" strike="noStrike" baseline="0" dirty="0">
                          <a:solidFill>
                            <a:srgbClr val="000000"/>
                          </a:solidFill>
                          <a:latin typeface="Daytona" panose="020B0604030500040204" pitchFamily="34" charset="0"/>
                        </a:rPr>
                        <a:t>.</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4001157"/>
                  </a:ext>
                </a:extLst>
              </a:tr>
            </a:tbl>
          </a:graphicData>
        </a:graphic>
      </p:graphicFrame>
      <p:sp>
        <p:nvSpPr>
          <p:cNvPr id="3" name="TextBox 2">
            <a:extLst>
              <a:ext uri="{FF2B5EF4-FFF2-40B4-BE49-F238E27FC236}">
                <a16:creationId xmlns:a16="http://schemas.microsoft.com/office/drawing/2014/main" id="{2DE7AD58-E677-C71A-8D72-4BF69D837392}"/>
              </a:ext>
            </a:extLst>
          </p:cNvPr>
          <p:cNvSpPr txBox="1"/>
          <p:nvPr/>
        </p:nvSpPr>
        <p:spPr>
          <a:xfrm>
            <a:off x="634180" y="122123"/>
            <a:ext cx="11076039" cy="523220"/>
          </a:xfrm>
          <a:prstGeom prst="rect">
            <a:avLst/>
          </a:prstGeom>
          <a:solidFill>
            <a:schemeClr val="accent3">
              <a:lumMod val="20000"/>
              <a:lumOff val="80000"/>
            </a:schemeClr>
          </a:solidFill>
        </p:spPr>
        <p:txBody>
          <a:bodyPr wrap="square">
            <a:spAutoFit/>
          </a:bodyPr>
          <a:lstStyle>
            <a:defPPr>
              <a:defRPr lang="en-US"/>
            </a:defPPr>
            <a:lvl1pPr>
              <a:defRPr sz="2800">
                <a:latin typeface="Congenial SemiBold" panose="02000503040000020004" pitchFamily="2" charset="0"/>
              </a:defRPr>
            </a:lvl1pPr>
          </a:lstStyle>
          <a:p>
            <a:r>
              <a:rPr lang="en-US" dirty="0"/>
              <a:t>Compound Nouns</a:t>
            </a:r>
          </a:p>
        </p:txBody>
      </p:sp>
    </p:spTree>
    <p:extLst>
      <p:ext uri="{BB962C8B-B14F-4D97-AF65-F5344CB8AC3E}">
        <p14:creationId xmlns:p14="http://schemas.microsoft.com/office/powerpoint/2010/main" val="984719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702EA-B815-ADF9-4542-81B1C61F87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8785BE-D519-6E42-3384-1EF09E640D3D}"/>
              </a:ext>
            </a:extLst>
          </p:cNvPr>
          <p:cNvSpPr>
            <a:spLocks noGrp="1"/>
          </p:cNvSpPr>
          <p:nvPr>
            <p:ph type="title"/>
          </p:nvPr>
        </p:nvSpPr>
        <p:spPr>
          <a:xfrm>
            <a:off x="542412" y="384989"/>
            <a:ext cx="6694973" cy="505030"/>
          </a:xfrm>
        </p:spPr>
        <p:txBody>
          <a:bodyPr>
            <a:noAutofit/>
          </a:bodyPr>
          <a:lstStyle/>
          <a:p>
            <a:r>
              <a:rPr lang="en-US" sz="2400" dirty="0">
                <a:solidFill>
                  <a:srgbClr val="C00000"/>
                </a:solidFill>
                <a:latin typeface="Congenial SemiBold" panose="02000503040000020004" pitchFamily="2" charset="0"/>
              </a:rPr>
              <a:t>Practice </a:t>
            </a:r>
            <a:r>
              <a:rPr kumimoji="0" lang="en-US" sz="2400" b="0" i="0" u="none" strike="noStrike" kern="1200" cap="none" spc="0" normalizeH="0" baseline="0" noProof="0" dirty="0">
                <a:ln>
                  <a:noFill/>
                </a:ln>
                <a:solidFill>
                  <a:srgbClr val="C00000"/>
                </a:solidFill>
                <a:effectLst/>
                <a:uLnTx/>
                <a:uFillTx/>
                <a:latin typeface="Congenial SemiBold" panose="02000503040000020004" pitchFamily="2" charset="0"/>
                <a:ea typeface="+mj-ea"/>
                <a:cs typeface="+mj-cs"/>
              </a:rPr>
              <a:t>(Modal Verbs : Should )</a:t>
            </a:r>
            <a:r>
              <a:rPr lang="en-US" sz="2400" dirty="0">
                <a:solidFill>
                  <a:srgbClr val="C00000"/>
                </a:solidFill>
                <a:latin typeface="Congenial SemiBold" panose="02000503040000020004" pitchFamily="2" charset="0"/>
              </a:rPr>
              <a:t>   </a:t>
            </a:r>
          </a:p>
        </p:txBody>
      </p:sp>
      <p:graphicFrame>
        <p:nvGraphicFramePr>
          <p:cNvPr id="6" name="Table 5">
            <a:extLst>
              <a:ext uri="{FF2B5EF4-FFF2-40B4-BE49-F238E27FC236}">
                <a16:creationId xmlns:a16="http://schemas.microsoft.com/office/drawing/2014/main" id="{2BE581F4-E999-FA32-CFFA-8FC5FB0B6C0F}"/>
              </a:ext>
            </a:extLst>
          </p:cNvPr>
          <p:cNvGraphicFramePr>
            <a:graphicFrameLocks noGrp="1"/>
          </p:cNvGraphicFramePr>
          <p:nvPr>
            <p:extLst>
              <p:ext uri="{D42A27DB-BD31-4B8C-83A1-F6EECF244321}">
                <p14:modId xmlns:p14="http://schemas.microsoft.com/office/powerpoint/2010/main" val="3435293364"/>
              </p:ext>
            </p:extLst>
          </p:nvPr>
        </p:nvGraphicFramePr>
        <p:xfrm>
          <a:off x="530942" y="940891"/>
          <a:ext cx="11341510" cy="5394960"/>
        </p:xfrm>
        <a:graphic>
          <a:graphicData uri="http://schemas.openxmlformats.org/drawingml/2006/table">
            <a:tbl>
              <a:tblPr firstRow="1" bandRow="1">
                <a:tableStyleId>{D27102A9-8310-4765-A935-A1911B00CA55}</a:tableStyleId>
              </a:tblPr>
              <a:tblGrid>
                <a:gridCol w="5676490">
                  <a:extLst>
                    <a:ext uri="{9D8B030D-6E8A-4147-A177-3AD203B41FA5}">
                      <a16:colId xmlns:a16="http://schemas.microsoft.com/office/drawing/2014/main" val="1994957670"/>
                    </a:ext>
                  </a:extLst>
                </a:gridCol>
                <a:gridCol w="5665020">
                  <a:extLst>
                    <a:ext uri="{9D8B030D-6E8A-4147-A177-3AD203B41FA5}">
                      <a16:colId xmlns:a16="http://schemas.microsoft.com/office/drawing/2014/main" val="1131630853"/>
                    </a:ext>
                  </a:extLst>
                </a:gridCol>
              </a:tblGrid>
              <a:tr h="1780640">
                <a:tc>
                  <a:txBody>
                    <a:bodyPr/>
                    <a:lstStyle/>
                    <a:p>
                      <a:pPr>
                        <a:lnSpc>
                          <a:spcPct val="150000"/>
                        </a:lnSpc>
                      </a:pPr>
                      <a:r>
                        <a:rPr lang="en-US" sz="1800" b="0" i="0" u="none" strike="noStrike" baseline="0" dirty="0">
                          <a:solidFill>
                            <a:srgbClr val="000000"/>
                          </a:solidFill>
                          <a:latin typeface="Daytona" panose="020B0604030500040204" pitchFamily="34" charset="0"/>
                        </a:rPr>
                        <a:t>The city is planning to build a new __________ station to produce clean power.</a:t>
                      </a:r>
                    </a:p>
                    <a:p>
                      <a:pPr>
                        <a:lnSpc>
                          <a:spcPct val="150000"/>
                        </a:lnSpc>
                      </a:pPr>
                      <a:endParaRPr lang="en-US" sz="1200" b="0" i="0" u="none" strike="noStrike" baseline="0" dirty="0">
                        <a:solidFill>
                          <a:srgbClr val="000000"/>
                        </a:solidFill>
                        <a:latin typeface="Daytona" panose="020B0604030500040204" pitchFamily="34" charset="0"/>
                      </a:endParaRPr>
                    </a:p>
                    <a:p>
                      <a:pPr>
                        <a:lnSpc>
                          <a:spcPct val="200000"/>
                        </a:lnSpc>
                      </a:pPr>
                      <a:r>
                        <a:rPr lang="en-US" dirty="0"/>
                        <a:t>a</a:t>
                      </a:r>
                      <a:r>
                        <a:rPr lang="en-US" sz="1800" b="0" i="0" u="none" strike="noStrike" kern="1200" baseline="0" dirty="0">
                          <a:solidFill>
                            <a:srgbClr val="000000"/>
                          </a:solidFill>
                          <a:latin typeface="Daytona" panose="020B0604030500040204" pitchFamily="34" charset="0"/>
                          <a:ea typeface="+mn-ea"/>
                          <a:cs typeface="+mn-cs"/>
                        </a:rPr>
                        <a:t>) solar-panel</a:t>
                      </a:r>
                      <a:br>
                        <a:rPr lang="en-US" sz="1800" b="0" i="0" u="none" strike="noStrike" kern="1200" baseline="0" dirty="0">
                          <a:solidFill>
                            <a:srgbClr val="000000"/>
                          </a:solidFill>
                          <a:latin typeface="Daytona" panose="020B0604030500040204" pitchFamily="34" charset="0"/>
                          <a:ea typeface="+mn-ea"/>
                          <a:cs typeface="+mn-cs"/>
                        </a:rPr>
                      </a:br>
                      <a:r>
                        <a:rPr lang="en-US" sz="1800" b="0" i="0" u="none" strike="noStrike" kern="1200" baseline="0" dirty="0">
                          <a:solidFill>
                            <a:srgbClr val="000000"/>
                          </a:solidFill>
                          <a:latin typeface="Daytona" panose="020B0604030500040204" pitchFamily="34" charset="0"/>
                          <a:ea typeface="+mn-ea"/>
                          <a:cs typeface="+mn-cs"/>
                        </a:rPr>
                        <a:t>b) solarpanel</a:t>
                      </a:r>
                      <a:br>
                        <a:rPr lang="en-US" sz="1800" b="0" i="0" u="none" strike="noStrike" kern="1200" baseline="0" dirty="0">
                          <a:solidFill>
                            <a:srgbClr val="000000"/>
                          </a:solidFill>
                          <a:latin typeface="Daytona" panose="020B0604030500040204" pitchFamily="34" charset="0"/>
                          <a:ea typeface="+mn-ea"/>
                          <a:cs typeface="+mn-cs"/>
                        </a:rPr>
                      </a:br>
                      <a:r>
                        <a:rPr lang="en-US" sz="1800" b="0" i="0" u="none" strike="noStrike" kern="1200" baseline="0" dirty="0">
                          <a:solidFill>
                            <a:srgbClr val="000000"/>
                          </a:solidFill>
                          <a:latin typeface="Daytona" panose="020B0604030500040204" pitchFamily="34" charset="0"/>
                          <a:ea typeface="+mn-ea"/>
                          <a:cs typeface="+mn-cs"/>
                        </a:rPr>
                        <a:t>c)  solar panel</a:t>
                      </a:r>
                    </a:p>
                  </a:txBody>
                  <a:tcPr>
                    <a:solidFill>
                      <a:schemeClr val="tx2">
                        <a:lumMod val="10000"/>
                        <a:lumOff val="90000"/>
                      </a:schemeClr>
                    </a:solidFill>
                  </a:tcPr>
                </a:tc>
                <a:tc>
                  <a:txBody>
                    <a:bodyPr/>
                    <a:lstStyle/>
                    <a:p>
                      <a:pPr>
                        <a:lnSpc>
                          <a:spcPct val="150000"/>
                        </a:lnSpc>
                      </a:pPr>
                      <a:r>
                        <a:rPr lang="en-US" sz="1800" b="0" kern="1200" dirty="0">
                          <a:solidFill>
                            <a:schemeClr val="tx1"/>
                          </a:solidFill>
                          <a:latin typeface="Daytona" panose="020B0604030500040204" pitchFamily="34" charset="0"/>
                          <a:ea typeface="+mn-ea"/>
                          <a:cs typeface="+mn-cs"/>
                        </a:rPr>
                        <a:t>She works in a __________ that cares for animals in danger.</a:t>
                      </a:r>
                    </a:p>
                    <a:p>
                      <a:pPr>
                        <a:lnSpc>
                          <a:spcPct val="150000"/>
                        </a:lnSpc>
                      </a:pPr>
                      <a:endParaRPr lang="en-US" sz="1600" b="0" kern="1200" dirty="0">
                        <a:solidFill>
                          <a:schemeClr val="tx1"/>
                        </a:solidFill>
                        <a:latin typeface="Daytona" panose="020B0604030500040204" pitchFamily="34" charset="0"/>
                        <a:ea typeface="+mn-ea"/>
                        <a:cs typeface="+mn-cs"/>
                      </a:endParaRPr>
                    </a:p>
                    <a:p>
                      <a:pPr>
                        <a:lnSpc>
                          <a:spcPct val="200000"/>
                        </a:lnSpc>
                      </a:pPr>
                      <a:r>
                        <a:rPr lang="en-US" sz="1800" b="0" i="0" u="none" strike="noStrike" kern="1200" baseline="0" dirty="0">
                          <a:solidFill>
                            <a:srgbClr val="000000"/>
                          </a:solidFill>
                          <a:latin typeface="Daytona" panose="020B0604030500040204" pitchFamily="34" charset="0"/>
                          <a:ea typeface="+mn-ea"/>
                          <a:cs typeface="+mn-cs"/>
                        </a:rPr>
                        <a:t>a) wildlife-center</a:t>
                      </a:r>
                      <a:br>
                        <a:rPr lang="en-US" sz="1800" b="0" i="0" u="none" strike="noStrike" kern="1200" baseline="0" dirty="0">
                          <a:solidFill>
                            <a:srgbClr val="000000"/>
                          </a:solidFill>
                          <a:latin typeface="Daytona" panose="020B0604030500040204" pitchFamily="34" charset="0"/>
                          <a:ea typeface="+mn-ea"/>
                          <a:cs typeface="+mn-cs"/>
                        </a:rPr>
                      </a:br>
                      <a:r>
                        <a:rPr lang="en-US" sz="1800" b="0" i="0" u="none" strike="noStrike" kern="1200" baseline="0" dirty="0">
                          <a:solidFill>
                            <a:srgbClr val="000000"/>
                          </a:solidFill>
                          <a:latin typeface="Daytona" panose="020B0604030500040204" pitchFamily="34" charset="0"/>
                          <a:ea typeface="+mn-ea"/>
                          <a:cs typeface="+mn-cs"/>
                        </a:rPr>
                        <a:t>b) wildlife center</a:t>
                      </a:r>
                      <a:br>
                        <a:rPr lang="en-US" sz="1800" b="0" i="0" u="none" strike="noStrike" kern="1200" baseline="0" dirty="0">
                          <a:solidFill>
                            <a:srgbClr val="000000"/>
                          </a:solidFill>
                          <a:latin typeface="Daytona" panose="020B0604030500040204" pitchFamily="34" charset="0"/>
                          <a:ea typeface="+mn-ea"/>
                          <a:cs typeface="+mn-cs"/>
                        </a:rPr>
                      </a:br>
                      <a:r>
                        <a:rPr lang="en-US" sz="1800" b="0" i="0" u="none" strike="noStrike" kern="1200" baseline="0" dirty="0">
                          <a:solidFill>
                            <a:srgbClr val="000000"/>
                          </a:solidFill>
                          <a:latin typeface="Daytona" panose="020B0604030500040204" pitchFamily="34" charset="0"/>
                          <a:ea typeface="+mn-ea"/>
                          <a:cs typeface="+mn-cs"/>
                        </a:rPr>
                        <a:t>c) wildlifecenter</a:t>
                      </a:r>
                    </a:p>
                  </a:txBody>
                  <a:tcPr>
                    <a:solidFill>
                      <a:schemeClr val="tx2">
                        <a:lumMod val="10000"/>
                        <a:lumOff val="90000"/>
                      </a:schemeClr>
                    </a:solidFill>
                  </a:tcPr>
                </a:tc>
                <a:extLst>
                  <a:ext uri="{0D108BD9-81ED-4DB2-BD59-A6C34878D82A}">
                    <a16:rowId xmlns:a16="http://schemas.microsoft.com/office/drawing/2014/main" val="1185208971"/>
                  </a:ext>
                </a:extLst>
              </a:tr>
              <a:tr h="1780640">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sz="1800" b="0" i="0" u="none" strike="noStrike" kern="1200" baseline="0" dirty="0">
                          <a:solidFill>
                            <a:srgbClr val="000000"/>
                          </a:solidFill>
                          <a:latin typeface="Daytona" panose="020B0604030500040204" pitchFamily="34" charset="0"/>
                          <a:ea typeface="+mn-ea"/>
                          <a:cs typeface="+mn-cs"/>
                        </a:rPr>
                        <a:t>My</a:t>
                      </a:r>
                      <a:r>
                        <a:rPr lang="en-US" dirty="0"/>
                        <a:t> </a:t>
                      </a:r>
                      <a:r>
                        <a:rPr lang="en-US" sz="1800" b="0" i="0" u="none" strike="noStrike" kern="1200" baseline="0" dirty="0">
                          <a:solidFill>
                            <a:srgbClr val="000000"/>
                          </a:solidFill>
                          <a:latin typeface="Daytona" panose="020B0604030500040204" pitchFamily="34" charset="0"/>
                          <a:ea typeface="+mn-ea"/>
                          <a:cs typeface="+mn-cs"/>
                        </a:rPr>
                        <a:t>__________ is coming to visit next month.</a:t>
                      </a:r>
                    </a:p>
                    <a:p>
                      <a:pPr marL="0" marR="0" lvl="0" indent="0" algn="l" defTabSz="914400" rtl="0" eaLnBrk="1" fontAlgn="auto" latinLnBrk="0" hangingPunct="1">
                        <a:lnSpc>
                          <a:spcPct val="200000"/>
                        </a:lnSpc>
                        <a:spcBef>
                          <a:spcPts val="0"/>
                        </a:spcBef>
                        <a:spcAft>
                          <a:spcPts val="0"/>
                        </a:spcAft>
                        <a:buClrTx/>
                        <a:buSzTx/>
                        <a:buFontTx/>
                        <a:buNone/>
                        <a:tabLst/>
                        <a:defRPr/>
                      </a:pPr>
                      <a:br>
                        <a:rPr lang="en-US" sz="1000" b="0" i="0" u="none" strike="noStrike" kern="1200" baseline="0" dirty="0">
                          <a:solidFill>
                            <a:srgbClr val="000000"/>
                          </a:solidFill>
                          <a:latin typeface="Daytona" panose="020B0604030500040204" pitchFamily="34" charset="0"/>
                          <a:ea typeface="+mn-ea"/>
                          <a:cs typeface="+mn-cs"/>
                        </a:rPr>
                      </a:br>
                      <a:r>
                        <a:rPr lang="en-US" sz="1800" b="0" i="0" u="none" strike="noStrike" kern="1200" baseline="0" dirty="0">
                          <a:solidFill>
                            <a:srgbClr val="000000"/>
                          </a:solidFill>
                          <a:latin typeface="Daytona" panose="020B0604030500040204" pitchFamily="34" charset="0"/>
                          <a:ea typeface="+mn-ea"/>
                          <a:cs typeface="+mn-cs"/>
                        </a:rPr>
                        <a:t>a. sister in law</a:t>
                      </a:r>
                      <a:br>
                        <a:rPr lang="en-US" sz="1800" b="0" i="0" u="none" strike="noStrike" kern="1200" baseline="0" dirty="0">
                          <a:solidFill>
                            <a:srgbClr val="000000"/>
                          </a:solidFill>
                          <a:latin typeface="Daytona" panose="020B0604030500040204" pitchFamily="34" charset="0"/>
                          <a:ea typeface="+mn-ea"/>
                          <a:cs typeface="+mn-cs"/>
                        </a:rPr>
                      </a:br>
                      <a:r>
                        <a:rPr lang="en-US" sz="1800" b="0" i="0" u="none" strike="noStrike" kern="1200" baseline="0" dirty="0">
                          <a:solidFill>
                            <a:srgbClr val="000000"/>
                          </a:solidFill>
                          <a:latin typeface="Daytona" panose="020B0604030500040204" pitchFamily="34" charset="0"/>
                          <a:ea typeface="+mn-ea"/>
                          <a:cs typeface="+mn-cs"/>
                        </a:rPr>
                        <a:t>b. sister-in-law</a:t>
                      </a:r>
                      <a:br>
                        <a:rPr lang="en-US" sz="1800" b="0" i="0" u="none" strike="noStrike" kern="1200" baseline="0" dirty="0">
                          <a:solidFill>
                            <a:srgbClr val="000000"/>
                          </a:solidFill>
                          <a:latin typeface="Daytona" panose="020B0604030500040204" pitchFamily="34" charset="0"/>
                          <a:ea typeface="+mn-ea"/>
                          <a:cs typeface="+mn-cs"/>
                        </a:rPr>
                      </a:br>
                      <a:r>
                        <a:rPr lang="en-US" sz="1800" b="0" i="0" u="none" strike="noStrike" kern="1200" baseline="0" dirty="0">
                          <a:solidFill>
                            <a:srgbClr val="000000"/>
                          </a:solidFill>
                          <a:latin typeface="Daytona" panose="020B0604030500040204" pitchFamily="34" charset="0"/>
                          <a:ea typeface="+mn-ea"/>
                          <a:cs typeface="+mn-cs"/>
                        </a:rPr>
                        <a:t>c. sisterinlaw</a:t>
                      </a:r>
                    </a:p>
                  </a:txBody>
                  <a:tcPr>
                    <a:solidFill>
                      <a:schemeClr val="accent6">
                        <a:lumMod val="60000"/>
                        <a:lumOff val="40000"/>
                        <a:alpha val="20000"/>
                      </a:schemeClr>
                    </a:solidFill>
                  </a:tcPr>
                </a:tc>
                <a:tc>
                  <a:txBody>
                    <a:bodyPr/>
                    <a:lstStyle/>
                    <a:p>
                      <a:pPr>
                        <a:lnSpc>
                          <a:spcPct val="200000"/>
                        </a:lnSpc>
                      </a:pPr>
                      <a:r>
                        <a:rPr lang="en-US" sz="1800" b="0" kern="1200" dirty="0">
                          <a:solidFill>
                            <a:schemeClr val="tx1"/>
                          </a:solidFill>
                          <a:latin typeface="Daytona" panose="020B0604030500040204" pitchFamily="34" charset="0"/>
                          <a:ea typeface="+mn-ea"/>
                          <a:cs typeface="+mn-cs"/>
                        </a:rPr>
                        <a:t>She went shopping at the ____.</a:t>
                      </a:r>
                    </a:p>
                    <a:p>
                      <a:pPr>
                        <a:lnSpc>
                          <a:spcPct val="200000"/>
                        </a:lnSpc>
                      </a:pPr>
                      <a:endParaRPr lang="en-US" sz="1050" b="0" kern="1200" dirty="0">
                        <a:solidFill>
                          <a:schemeClr val="tx1"/>
                        </a:solidFill>
                        <a:latin typeface="Daytona" panose="020B0604030500040204" pitchFamily="34" charset="0"/>
                        <a:ea typeface="+mn-ea"/>
                        <a:cs typeface="+mn-cs"/>
                      </a:endParaRPr>
                    </a:p>
                    <a:p>
                      <a:pPr>
                        <a:lnSpc>
                          <a:spcPct val="200000"/>
                        </a:lnSpc>
                      </a:pPr>
                      <a:r>
                        <a:rPr lang="en-US" sz="1800" b="0" kern="1200" dirty="0">
                          <a:solidFill>
                            <a:schemeClr val="tx1"/>
                          </a:solidFill>
                          <a:latin typeface="Daytona" panose="020B0604030500040204" pitchFamily="34" charset="0"/>
                          <a:ea typeface="+mn-ea"/>
                          <a:cs typeface="+mn-cs"/>
                        </a:rPr>
                        <a:t>a) supermarket</a:t>
                      </a:r>
                      <a:br>
                        <a:rPr lang="en-US" sz="1800" b="0" kern="1200" dirty="0">
                          <a:solidFill>
                            <a:schemeClr val="tx1"/>
                          </a:solidFill>
                          <a:latin typeface="Daytona" panose="020B0604030500040204" pitchFamily="34" charset="0"/>
                          <a:ea typeface="+mn-ea"/>
                          <a:cs typeface="+mn-cs"/>
                        </a:rPr>
                      </a:br>
                      <a:r>
                        <a:rPr lang="en-US" sz="1800" b="0" kern="1200" dirty="0">
                          <a:solidFill>
                            <a:schemeClr val="tx1"/>
                          </a:solidFill>
                          <a:latin typeface="Daytona" panose="020B0604030500040204" pitchFamily="34" charset="0"/>
                          <a:ea typeface="+mn-ea"/>
                          <a:cs typeface="+mn-cs"/>
                        </a:rPr>
                        <a:t>b) super market</a:t>
                      </a:r>
                      <a:br>
                        <a:rPr lang="en-US" sz="1800" b="0" kern="1200" dirty="0">
                          <a:solidFill>
                            <a:schemeClr val="tx1"/>
                          </a:solidFill>
                          <a:latin typeface="Daytona" panose="020B0604030500040204" pitchFamily="34" charset="0"/>
                          <a:ea typeface="+mn-ea"/>
                          <a:cs typeface="+mn-cs"/>
                        </a:rPr>
                      </a:br>
                      <a:r>
                        <a:rPr lang="en-US" sz="1800" b="0" kern="1200" dirty="0">
                          <a:solidFill>
                            <a:schemeClr val="tx1"/>
                          </a:solidFill>
                          <a:latin typeface="Daytona" panose="020B0604030500040204" pitchFamily="34" charset="0"/>
                          <a:ea typeface="+mn-ea"/>
                          <a:cs typeface="+mn-cs"/>
                        </a:rPr>
                        <a:t>c) super-market</a:t>
                      </a:r>
                    </a:p>
                  </a:txBody>
                  <a:tcPr>
                    <a:solidFill>
                      <a:schemeClr val="accent6">
                        <a:lumMod val="60000"/>
                        <a:lumOff val="40000"/>
                        <a:alpha val="20000"/>
                      </a:schemeClr>
                    </a:solidFill>
                  </a:tcPr>
                </a:tc>
                <a:extLst>
                  <a:ext uri="{0D108BD9-81ED-4DB2-BD59-A6C34878D82A}">
                    <a16:rowId xmlns:a16="http://schemas.microsoft.com/office/drawing/2014/main" val="2688967201"/>
                  </a:ext>
                </a:extLst>
              </a:tr>
            </a:tbl>
          </a:graphicData>
        </a:graphic>
      </p:graphicFrame>
      <p:pic>
        <p:nvPicPr>
          <p:cNvPr id="8" name="Picture 7" descr="A green check mark in a circle&#10;&#10;AI-generated content may be incorrect.">
            <a:extLst>
              <a:ext uri="{FF2B5EF4-FFF2-40B4-BE49-F238E27FC236}">
                <a16:creationId xmlns:a16="http://schemas.microsoft.com/office/drawing/2014/main" id="{6946523A-5422-F3D8-E126-91BF47E6A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527" y="3251421"/>
            <a:ext cx="480129" cy="480129"/>
          </a:xfrm>
          <a:prstGeom prst="rect">
            <a:avLst/>
          </a:prstGeom>
        </p:spPr>
      </p:pic>
      <p:pic>
        <p:nvPicPr>
          <p:cNvPr id="9" name="Picture 8" descr="A green check mark in a circle&#10;&#10;AI-generated content may be incorrect.">
            <a:extLst>
              <a:ext uri="{FF2B5EF4-FFF2-40B4-BE49-F238E27FC236}">
                <a16:creationId xmlns:a16="http://schemas.microsoft.com/office/drawing/2014/main" id="{F2745306-511E-9224-6620-22693ECAA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098" y="4738519"/>
            <a:ext cx="480129" cy="480129"/>
          </a:xfrm>
          <a:prstGeom prst="rect">
            <a:avLst/>
          </a:prstGeom>
        </p:spPr>
      </p:pic>
      <p:pic>
        <p:nvPicPr>
          <p:cNvPr id="10" name="Picture 9" descr="A green check mark in a circle&#10;&#10;AI-generated content may be incorrect.">
            <a:extLst>
              <a:ext uri="{FF2B5EF4-FFF2-40B4-BE49-F238E27FC236}">
                <a16:creationId xmlns:a16="http://schemas.microsoft.com/office/drawing/2014/main" id="{A6B9909F-B1D0-0A43-3002-30657D34A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527" y="5218648"/>
            <a:ext cx="480129" cy="480129"/>
          </a:xfrm>
          <a:prstGeom prst="rect">
            <a:avLst/>
          </a:prstGeom>
        </p:spPr>
      </p:pic>
      <p:pic>
        <p:nvPicPr>
          <p:cNvPr id="11" name="Picture 10" descr="A green check mark in a circle&#10;&#10;AI-generated content may be incorrect.">
            <a:extLst>
              <a:ext uri="{FF2B5EF4-FFF2-40B4-BE49-F238E27FC236}">
                <a16:creationId xmlns:a16="http://schemas.microsoft.com/office/drawing/2014/main" id="{8AF5EF2B-DEA8-5063-8990-F16F113EA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1086" y="2771292"/>
            <a:ext cx="480129" cy="480129"/>
          </a:xfrm>
          <a:prstGeom prst="rect">
            <a:avLst/>
          </a:prstGeom>
        </p:spPr>
      </p:pic>
    </p:spTree>
    <p:extLst>
      <p:ext uri="{BB962C8B-B14F-4D97-AF65-F5344CB8AC3E}">
        <p14:creationId xmlns:p14="http://schemas.microsoft.com/office/powerpoint/2010/main" val="159349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ADA4FA3-E2AC-42CF-1EBC-FC453452BB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EDCA47-51D8-2BB4-331C-3D4776C1A1FB}"/>
              </a:ext>
            </a:extLst>
          </p:cNvPr>
          <p:cNvSpPr>
            <a:spLocks noGrp="1"/>
          </p:cNvSpPr>
          <p:nvPr>
            <p:ph type="title"/>
          </p:nvPr>
        </p:nvSpPr>
        <p:spPr>
          <a:xfrm>
            <a:off x="3360174" y="2766218"/>
            <a:ext cx="5471652" cy="1325563"/>
          </a:xfrm>
        </p:spPr>
        <p:txBody>
          <a:bodyPr>
            <a:normAutofit/>
          </a:bodyPr>
          <a:lstStyle/>
          <a:p>
            <a:pPr algn="ctr"/>
            <a:r>
              <a:rPr lang="en-US" sz="8000" b="1" dirty="0">
                <a:solidFill>
                  <a:schemeClr val="bg1"/>
                </a:solidFill>
                <a:latin typeface="Congenial" panose="02000503040000020004" pitchFamily="2" charset="0"/>
              </a:rPr>
              <a:t>Writing </a:t>
            </a:r>
          </a:p>
        </p:txBody>
      </p:sp>
    </p:spTree>
    <p:extLst>
      <p:ext uri="{BB962C8B-B14F-4D97-AF65-F5344CB8AC3E}">
        <p14:creationId xmlns:p14="http://schemas.microsoft.com/office/powerpoint/2010/main" val="94594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AEFA14-EB7B-99D2-A5C9-38F84BB88AAA}"/>
              </a:ext>
            </a:extLst>
          </p:cNvPr>
          <p:cNvSpPr txBox="1"/>
          <p:nvPr/>
        </p:nvSpPr>
        <p:spPr>
          <a:xfrm>
            <a:off x="545693" y="726660"/>
            <a:ext cx="10958050" cy="2312171"/>
          </a:xfrm>
          <a:prstGeom prst="rect">
            <a:avLst/>
          </a:prstGeom>
          <a:noFill/>
        </p:spPr>
        <p:txBody>
          <a:bodyPr wrap="square" rtlCol="0">
            <a:spAutoFit/>
          </a:bodyPr>
          <a:lstStyle/>
          <a:p>
            <a:r>
              <a:rPr lang="en-US" sz="2800" u="sng" dirty="0">
                <a:solidFill>
                  <a:srgbClr val="FF0000"/>
                </a:solidFill>
                <a:latin typeface="Congenial" panose="02000503040000020004" pitchFamily="2" charset="0"/>
              </a:rPr>
              <a:t>Instructions </a:t>
            </a:r>
            <a:r>
              <a:rPr lang="en-US" sz="2800" dirty="0">
                <a:solidFill>
                  <a:srgbClr val="FF0000"/>
                </a:solidFill>
                <a:latin typeface="Congenial" panose="02000503040000020004" pitchFamily="2" charset="0"/>
              </a:rPr>
              <a:t>:</a:t>
            </a:r>
          </a:p>
          <a:p>
            <a:r>
              <a:rPr lang="en-US" sz="2000" dirty="0">
                <a:latin typeface="Daytona" panose="020B0604030500040204" pitchFamily="34" charset="0"/>
              </a:rPr>
              <a:t> </a:t>
            </a:r>
          </a:p>
          <a:p>
            <a:pPr marL="285750" indent="-285750">
              <a:lnSpc>
                <a:spcPct val="150000"/>
              </a:lnSpc>
              <a:buFont typeface="Arial" panose="020B0604020202020204" pitchFamily="34" charset="0"/>
              <a:buChar char="•"/>
            </a:pPr>
            <a:r>
              <a:rPr lang="en-US" sz="2200" dirty="0">
                <a:latin typeface="Daytona" panose="020B0604030500040204" pitchFamily="34" charset="0"/>
              </a:rPr>
              <a:t>A 200-word text including two viewpoints about different ways of living</a:t>
            </a:r>
          </a:p>
          <a:p>
            <a:pPr marL="285750" indent="-285750">
              <a:lnSpc>
                <a:spcPct val="150000"/>
              </a:lnSpc>
              <a:buFont typeface="Arial" panose="020B0604020202020204" pitchFamily="34" charset="0"/>
              <a:buChar char="•"/>
            </a:pPr>
            <a:r>
              <a:rPr lang="en-US" sz="2200" dirty="0">
                <a:latin typeface="Daytona" panose="020B0604030500040204" pitchFamily="34" charset="0"/>
              </a:rPr>
              <a:t>In 4-5 sentences , you write about the two points of view ,supporting your answer from the text in your OWN words.</a:t>
            </a:r>
          </a:p>
        </p:txBody>
      </p:sp>
      <p:sp>
        <p:nvSpPr>
          <p:cNvPr id="6" name="TextBox 5">
            <a:extLst>
              <a:ext uri="{FF2B5EF4-FFF2-40B4-BE49-F238E27FC236}">
                <a16:creationId xmlns:a16="http://schemas.microsoft.com/office/drawing/2014/main" id="{CA898A32-1EC5-5A1D-5EA8-FBB234864C2C}"/>
              </a:ext>
            </a:extLst>
          </p:cNvPr>
          <p:cNvSpPr txBox="1"/>
          <p:nvPr/>
        </p:nvSpPr>
        <p:spPr>
          <a:xfrm>
            <a:off x="550606" y="3429000"/>
            <a:ext cx="11090787" cy="2820003"/>
          </a:xfrm>
          <a:prstGeom prst="rect">
            <a:avLst/>
          </a:prstGeom>
          <a:noFill/>
        </p:spPr>
        <p:txBody>
          <a:bodyPr wrap="square" rtlCol="0">
            <a:spAutoFit/>
          </a:bodyPr>
          <a:lstStyle/>
          <a:p>
            <a:r>
              <a:rPr lang="en-US" sz="2800" u="sng" dirty="0">
                <a:solidFill>
                  <a:srgbClr val="FF0000"/>
                </a:solidFill>
                <a:latin typeface="Congenial" panose="02000503040000020004" pitchFamily="2" charset="0"/>
              </a:rPr>
              <a:t>Steps to answer this question :</a:t>
            </a:r>
          </a:p>
          <a:p>
            <a:r>
              <a:rPr lang="en-US" sz="2000" dirty="0">
                <a:latin typeface="Daytona" panose="020B0604030500040204" pitchFamily="34" charset="0"/>
              </a:rPr>
              <a:t> </a:t>
            </a:r>
          </a:p>
          <a:p>
            <a:pPr marL="457200" indent="-457200">
              <a:lnSpc>
                <a:spcPct val="150000"/>
              </a:lnSpc>
              <a:buFont typeface="+mj-lt"/>
              <a:buAutoNum type="arabicPeriod"/>
            </a:pPr>
            <a:r>
              <a:rPr lang="en-US" sz="2200" dirty="0">
                <a:latin typeface="Daytona" panose="020B0604030500040204" pitchFamily="34" charset="0"/>
              </a:rPr>
              <a:t>Read and understand the question well</a:t>
            </a:r>
          </a:p>
          <a:p>
            <a:pPr marL="457200" indent="-457200">
              <a:lnSpc>
                <a:spcPct val="150000"/>
              </a:lnSpc>
              <a:buFont typeface="+mj-lt"/>
              <a:buAutoNum type="arabicPeriod"/>
            </a:pPr>
            <a:r>
              <a:rPr lang="en-US" sz="2200" dirty="0">
                <a:latin typeface="Daytona" panose="020B0604030500040204" pitchFamily="34" charset="0"/>
              </a:rPr>
              <a:t>Identify key words and themes in the text</a:t>
            </a:r>
          </a:p>
          <a:p>
            <a:pPr marL="457200" indent="-457200">
              <a:lnSpc>
                <a:spcPct val="150000"/>
              </a:lnSpc>
              <a:buFont typeface="+mj-lt"/>
              <a:buAutoNum type="arabicPeriod"/>
            </a:pPr>
            <a:r>
              <a:rPr lang="en-US" sz="2200" dirty="0">
                <a:latin typeface="Daytona" panose="020B0604030500040204" pitchFamily="34" charset="0"/>
              </a:rPr>
              <a:t>Structure your answer in 2 short paragraphs ( One for each view)</a:t>
            </a:r>
          </a:p>
          <a:p>
            <a:pPr marL="457200" indent="-457200">
              <a:lnSpc>
                <a:spcPct val="150000"/>
              </a:lnSpc>
              <a:buFont typeface="+mj-lt"/>
              <a:buAutoNum type="arabicPeriod"/>
            </a:pPr>
            <a:r>
              <a:rPr lang="en-US" sz="2200" dirty="0">
                <a:latin typeface="Daytona" panose="020B0604030500040204" pitchFamily="34" charset="0"/>
              </a:rPr>
              <a:t>Write your own writing style and do not copy the exact words from text</a:t>
            </a:r>
          </a:p>
        </p:txBody>
      </p:sp>
      <p:sp>
        <p:nvSpPr>
          <p:cNvPr id="8" name="TextBox 7">
            <a:extLst>
              <a:ext uri="{FF2B5EF4-FFF2-40B4-BE49-F238E27FC236}">
                <a16:creationId xmlns:a16="http://schemas.microsoft.com/office/drawing/2014/main" id="{EA612026-C13F-E4C4-12A7-50BC03AD22F8}"/>
              </a:ext>
            </a:extLst>
          </p:cNvPr>
          <p:cNvSpPr txBox="1"/>
          <p:nvPr/>
        </p:nvSpPr>
        <p:spPr>
          <a:xfrm>
            <a:off x="545692" y="166569"/>
            <a:ext cx="10958050" cy="523220"/>
          </a:xfrm>
          <a:prstGeom prst="rect">
            <a:avLst/>
          </a:prstGeom>
          <a:solidFill>
            <a:srgbClr val="92D050"/>
          </a:solidFill>
        </p:spPr>
        <p:txBody>
          <a:bodyPr wrap="square">
            <a:spAutoFit/>
          </a:bodyPr>
          <a:lstStyle/>
          <a:p>
            <a:r>
              <a:rPr kumimoji="0" lang="en-US" sz="2800" b="1" i="0" strike="noStrike" kern="1200" cap="none" spc="0" normalizeH="0" baseline="0" noProof="0" dirty="0">
                <a:ln>
                  <a:noFill/>
                </a:ln>
                <a:effectLst/>
                <a:uLnTx/>
                <a:uFillTx/>
                <a:latin typeface="Congenial" panose="02000503040000020004" pitchFamily="2" charset="0"/>
                <a:ea typeface="+mn-ea"/>
                <a:cs typeface="+mn-cs"/>
              </a:rPr>
              <a:t>TASK 1</a:t>
            </a:r>
            <a:endParaRPr lang="en-US" dirty="0"/>
          </a:p>
        </p:txBody>
      </p:sp>
    </p:spTree>
    <p:extLst>
      <p:ext uri="{BB962C8B-B14F-4D97-AF65-F5344CB8AC3E}">
        <p14:creationId xmlns:p14="http://schemas.microsoft.com/office/powerpoint/2010/main" val="232006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a:extLst>
            <a:ext uri="{FF2B5EF4-FFF2-40B4-BE49-F238E27FC236}">
              <a16:creationId xmlns:a16="http://schemas.microsoft.com/office/drawing/2014/main" id="{CBE78CC7-86CB-FDE0-338E-259F990696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4084482-6424-E44F-3837-D87A9419A10D}"/>
              </a:ext>
            </a:extLst>
          </p:cNvPr>
          <p:cNvSpPr txBox="1"/>
          <p:nvPr/>
        </p:nvSpPr>
        <p:spPr>
          <a:xfrm>
            <a:off x="250724" y="202360"/>
            <a:ext cx="11090787"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effectLst/>
                <a:uLnTx/>
                <a:uFillTx/>
                <a:latin typeface="Congenial" panose="02000503040000020004" pitchFamily="2" charset="0"/>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effectLst/>
              <a:uLnTx/>
              <a:uFillTx/>
              <a:latin typeface="Daytona" panose="020B0604030500040204" pitchFamily="34" charset="0"/>
              <a:ea typeface="+mn-ea"/>
              <a:cs typeface="+mn-cs"/>
            </a:endParaRPr>
          </a:p>
          <a:p>
            <a:pPr lvl="0"/>
            <a:r>
              <a:rPr lang="en-US" sz="2200" b="1" u="sng" dirty="0">
                <a:solidFill>
                  <a:srgbClr val="FF0000"/>
                </a:solidFill>
                <a:latin typeface="Congenial" panose="02000503040000020004" pitchFamily="2" charset="0"/>
              </a:rPr>
              <a:t>1st Part of the Text</a:t>
            </a:r>
          </a:p>
          <a:p>
            <a:pPr lvl="0"/>
            <a:endParaRPr lang="en-US" sz="2200" b="1" u="sng" dirty="0">
              <a:solidFill>
                <a:srgbClr val="FF0000"/>
              </a:solidFill>
              <a:latin typeface="Congenial" panose="02000503040000020004" pitchFamily="2" charset="0"/>
            </a:endParaRPr>
          </a:p>
          <a:p>
            <a:pPr lvl="0" algn="just"/>
            <a:r>
              <a:rPr lang="en-US" dirty="0">
                <a:solidFill>
                  <a:prstClr val="black"/>
                </a:solidFill>
                <a:latin typeface="Daytona" panose="020B0604030500040204" pitchFamily="34" charset="0"/>
              </a:rPr>
              <a:t>Living in Tokyo, Japan offers a fascinating mix of ancient tradition and modern innovation. Many people admire the country’s strong </a:t>
            </a:r>
            <a:r>
              <a:rPr lang="en-US" dirty="0">
                <a:solidFill>
                  <a:prstClr val="black"/>
                </a:solidFill>
                <a:highlight>
                  <a:srgbClr val="FFFF00"/>
                </a:highlight>
                <a:latin typeface="Daytona" panose="020B0604030500040204" pitchFamily="34" charset="0"/>
              </a:rPr>
              <a:t>sense of harmony</a:t>
            </a:r>
            <a:r>
              <a:rPr lang="en-US" dirty="0">
                <a:solidFill>
                  <a:prstClr val="black"/>
                </a:solidFill>
                <a:latin typeface="Daytona" panose="020B0604030500040204" pitchFamily="34" charset="0"/>
              </a:rPr>
              <a:t>, </a:t>
            </a:r>
            <a:r>
              <a:rPr lang="en-US" dirty="0">
                <a:solidFill>
                  <a:prstClr val="black"/>
                </a:solidFill>
                <a:highlight>
                  <a:srgbClr val="FFFF00"/>
                </a:highlight>
                <a:latin typeface="Daytona" panose="020B0604030500040204" pitchFamily="34" charset="0"/>
              </a:rPr>
              <a:t>politeness,</a:t>
            </a:r>
            <a:r>
              <a:rPr lang="en-US" dirty="0">
                <a:solidFill>
                  <a:prstClr val="black"/>
                </a:solidFill>
                <a:latin typeface="Daytona" panose="020B0604030500040204" pitchFamily="34" charset="0"/>
              </a:rPr>
              <a:t> and community spirit. Public transport is reliable, streets are clean, and crime rates are low, which makes everyday life feel </a:t>
            </a:r>
            <a:r>
              <a:rPr lang="en-US" dirty="0">
                <a:solidFill>
                  <a:prstClr val="black"/>
                </a:solidFill>
                <a:highlight>
                  <a:srgbClr val="FFFF00"/>
                </a:highlight>
                <a:latin typeface="Daytona" panose="020B0604030500040204" pitchFamily="34" charset="0"/>
              </a:rPr>
              <a:t>safe </a:t>
            </a:r>
            <a:r>
              <a:rPr lang="en-US" dirty="0">
                <a:solidFill>
                  <a:prstClr val="black"/>
                </a:solidFill>
                <a:latin typeface="Daytona" panose="020B0604030500040204" pitchFamily="34" charset="0"/>
              </a:rPr>
              <a:t>and </a:t>
            </a:r>
            <a:r>
              <a:rPr lang="en-US" dirty="0">
                <a:solidFill>
                  <a:prstClr val="black"/>
                </a:solidFill>
                <a:highlight>
                  <a:srgbClr val="FFFF00"/>
                </a:highlight>
                <a:latin typeface="Daytona" panose="020B0604030500040204" pitchFamily="34" charset="0"/>
              </a:rPr>
              <a:t>organised</a:t>
            </a:r>
            <a:r>
              <a:rPr lang="en-US" dirty="0">
                <a:solidFill>
                  <a:prstClr val="black"/>
                </a:solidFill>
                <a:latin typeface="Daytona" panose="020B0604030500040204" pitchFamily="34" charset="0"/>
              </a:rPr>
              <a:t>. Residents often say that </a:t>
            </a:r>
            <a:r>
              <a:rPr lang="en-US" dirty="0">
                <a:solidFill>
                  <a:prstClr val="black"/>
                </a:solidFill>
                <a:highlight>
                  <a:srgbClr val="FFFF00"/>
                </a:highlight>
                <a:latin typeface="Daytona" panose="020B0604030500040204" pitchFamily="34" charset="0"/>
              </a:rPr>
              <a:t>teamwork, discipline</a:t>
            </a:r>
            <a:r>
              <a:rPr lang="en-US" dirty="0">
                <a:solidFill>
                  <a:prstClr val="black"/>
                </a:solidFill>
                <a:latin typeface="Daytona" panose="020B0604030500040204" pitchFamily="34" charset="0"/>
              </a:rPr>
              <a:t>, and attention to detail are highly valued, helping everything run smoothly.</a:t>
            </a:r>
          </a:p>
          <a:p>
            <a:pPr lvl="0" algn="just"/>
            <a:r>
              <a:rPr lang="en-US" dirty="0">
                <a:solidFill>
                  <a:prstClr val="black"/>
                </a:solidFill>
                <a:latin typeface="Daytona" panose="020B0604030500040204" pitchFamily="34" charset="0"/>
              </a:rPr>
              <a:t>However, daily life can also be demanding. The culture expects people to </a:t>
            </a:r>
            <a:r>
              <a:rPr lang="en-US" dirty="0">
                <a:solidFill>
                  <a:prstClr val="black"/>
                </a:solidFill>
                <a:highlight>
                  <a:srgbClr val="FFFF00"/>
                </a:highlight>
                <a:latin typeface="Daytona" panose="020B0604030500040204" pitchFamily="34" charset="0"/>
              </a:rPr>
              <a:t>work long hours</a:t>
            </a:r>
            <a:r>
              <a:rPr lang="en-US" dirty="0">
                <a:solidFill>
                  <a:prstClr val="black"/>
                </a:solidFill>
                <a:latin typeface="Daytona" panose="020B0604030500040204" pitchFamily="34" charset="0"/>
              </a:rPr>
              <a:t>, show respect in every situation, and </a:t>
            </a:r>
            <a:r>
              <a:rPr lang="en-US" dirty="0">
                <a:solidFill>
                  <a:prstClr val="black"/>
                </a:solidFill>
                <a:highlight>
                  <a:srgbClr val="FFFF00"/>
                </a:highlight>
                <a:latin typeface="Daytona" panose="020B0604030500040204" pitchFamily="34" charset="0"/>
              </a:rPr>
              <a:t>follow social rules </a:t>
            </a:r>
            <a:r>
              <a:rPr lang="en-US" dirty="0">
                <a:solidFill>
                  <a:prstClr val="black"/>
                </a:solidFill>
                <a:latin typeface="Daytona" panose="020B0604030500040204" pitchFamily="34" charset="0"/>
              </a:rPr>
              <a:t>closely, which can sometimes </a:t>
            </a:r>
            <a:r>
              <a:rPr lang="en-US" dirty="0">
                <a:solidFill>
                  <a:prstClr val="black"/>
                </a:solidFill>
                <a:highlight>
                  <a:srgbClr val="FFFF00"/>
                </a:highlight>
                <a:latin typeface="Daytona" panose="020B0604030500040204" pitchFamily="34" charset="0"/>
              </a:rPr>
              <a:t>limit personal freedom</a:t>
            </a:r>
            <a:r>
              <a:rPr lang="en-US" dirty="0">
                <a:solidFill>
                  <a:prstClr val="black"/>
                </a:solidFill>
                <a:latin typeface="Daytona" panose="020B0604030500040204" pitchFamily="34" charset="0"/>
              </a:rPr>
              <a:t>. The </a:t>
            </a:r>
            <a:r>
              <a:rPr lang="en-US" dirty="0">
                <a:solidFill>
                  <a:prstClr val="black"/>
                </a:solidFill>
                <a:highlight>
                  <a:srgbClr val="FFFF00"/>
                </a:highlight>
                <a:latin typeface="Daytona" panose="020B0604030500040204" pitchFamily="34" charset="0"/>
              </a:rPr>
              <a:t>high cost </a:t>
            </a:r>
            <a:r>
              <a:rPr lang="en-US" dirty="0">
                <a:solidFill>
                  <a:prstClr val="black"/>
                </a:solidFill>
                <a:latin typeface="Daytona" panose="020B0604030500040204" pitchFamily="34" charset="0"/>
              </a:rPr>
              <a:t>of living and limited space in large cities may also challenge those who</a:t>
            </a:r>
          </a:p>
          <a:p>
            <a:pPr lvl="0"/>
            <a:r>
              <a:rPr lang="en-US" dirty="0">
                <a:solidFill>
                  <a:prstClr val="black"/>
                </a:solidFill>
                <a:latin typeface="Daytona" panose="020B0604030500040204" pitchFamily="34" charset="0"/>
              </a:rPr>
              <a:t>prefer a slower lifestyle or more privacy.</a:t>
            </a:r>
            <a:endParaRPr kumimoji="0" lang="en-US" sz="2400" b="0" i="0" u="none" strike="noStrike" kern="1200" cap="none" spc="0" normalizeH="0" baseline="0" noProof="0" dirty="0">
              <a:ln>
                <a:noFill/>
              </a:ln>
              <a:solidFill>
                <a:prstClr val="black"/>
              </a:solidFill>
              <a:effectLst/>
              <a:uLnTx/>
              <a:uFillTx/>
              <a:latin typeface="Daytona" panose="020B0604030500040204" pitchFamily="34" charset="0"/>
              <a:ea typeface="+mn-ea"/>
              <a:cs typeface="+mn-cs"/>
            </a:endParaRPr>
          </a:p>
        </p:txBody>
      </p:sp>
      <p:sp>
        <p:nvSpPr>
          <p:cNvPr id="6" name="TextBox 5">
            <a:extLst>
              <a:ext uri="{FF2B5EF4-FFF2-40B4-BE49-F238E27FC236}">
                <a16:creationId xmlns:a16="http://schemas.microsoft.com/office/drawing/2014/main" id="{5A4D6389-276D-968A-BDAF-B10E8C1CB6E2}"/>
              </a:ext>
            </a:extLst>
          </p:cNvPr>
          <p:cNvSpPr txBox="1"/>
          <p:nvPr/>
        </p:nvSpPr>
        <p:spPr>
          <a:xfrm>
            <a:off x="388374" y="4388121"/>
            <a:ext cx="11090787" cy="2239074"/>
          </a:xfrm>
          <a:prstGeom prst="rect">
            <a:avLst/>
          </a:prstGeom>
          <a:noFill/>
        </p:spPr>
        <p:txBody>
          <a:bodyPr wrap="square" rtlCol="0">
            <a:spAutoFit/>
          </a:bodyPr>
          <a:lstStyle/>
          <a:p>
            <a:pPr marR="0" fontAlgn="auto">
              <a:lnSpc>
                <a:spcPct val="100000"/>
              </a:lnSpc>
              <a:spcBef>
                <a:spcPts val="0"/>
              </a:spcBef>
              <a:spcAft>
                <a:spcPts val="0"/>
              </a:spcAft>
              <a:buClrTx/>
              <a:buSzTx/>
              <a:tabLst/>
              <a:defRPr/>
            </a:pPr>
            <a:r>
              <a:rPr lang="en-US" sz="2200" b="1" u="sng" dirty="0">
                <a:solidFill>
                  <a:srgbClr val="FF0000"/>
                </a:solidFill>
                <a:latin typeface="Congenial" panose="02000503040000020004" pitchFamily="2" charset="0"/>
              </a:rPr>
              <a:t>1st Part of the Answer:</a:t>
            </a:r>
          </a:p>
          <a:p>
            <a:pPr marR="0" algn="just" fontAlgn="auto">
              <a:lnSpc>
                <a:spcPct val="150000"/>
              </a:lnSpc>
              <a:spcBef>
                <a:spcPts val="0"/>
              </a:spcBef>
              <a:spcAft>
                <a:spcPts val="0"/>
              </a:spcAft>
              <a:buClrTx/>
              <a:buSzTx/>
              <a:tabLst/>
              <a:defRPr/>
            </a:pPr>
            <a:r>
              <a:rPr lang="en-US" sz="2000" dirty="0">
                <a:solidFill>
                  <a:prstClr val="black"/>
                </a:solidFill>
                <a:latin typeface="Daytona" panose="020B0604030500040204" pitchFamily="34" charset="0"/>
              </a:rPr>
              <a:t>Living in Tokyo offers a well-organized and respectful lifestyle where people value harmony,</a:t>
            </a:r>
            <a:r>
              <a:rPr lang="en-US" sz="2000" dirty="0">
                <a:latin typeface="Daytona" panose="020B0604030500040204" pitchFamily="34" charset="0"/>
              </a:rPr>
              <a:t> teamwork, and discipline. Daily life is safe and efficient, but high expenses and the pressure to work long hours and follow strict rules can make it tiring and lead to less private life.</a:t>
            </a:r>
            <a:endParaRPr kumimoji="0" lang="en-US" sz="2000" b="0" i="0" u="none" strike="noStrike" kern="1200" cap="none" spc="0" normalizeH="0" baseline="0" noProof="0" dirty="0">
              <a:ln>
                <a:noFill/>
              </a:ln>
              <a:solidFill>
                <a:prstClr val="black"/>
              </a:solidFill>
              <a:effectLst/>
              <a:uLnTx/>
              <a:uFillTx/>
              <a:latin typeface="Daytona" panose="020B0604030500040204" pitchFamily="34" charset="0"/>
              <a:ea typeface="+mn-ea"/>
              <a:cs typeface="+mn-cs"/>
            </a:endParaRPr>
          </a:p>
        </p:txBody>
      </p:sp>
    </p:spTree>
    <p:extLst>
      <p:ext uri="{BB962C8B-B14F-4D97-AF65-F5344CB8AC3E}">
        <p14:creationId xmlns:p14="http://schemas.microsoft.com/office/powerpoint/2010/main" val="119209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a:extLst>
            <a:ext uri="{FF2B5EF4-FFF2-40B4-BE49-F238E27FC236}">
              <a16:creationId xmlns:a16="http://schemas.microsoft.com/office/drawing/2014/main" id="{8C684663-848D-3B96-D5A9-34C7D4D316A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66EE63F-407B-7236-DAB4-95084E431F52}"/>
              </a:ext>
            </a:extLst>
          </p:cNvPr>
          <p:cNvSpPr txBox="1"/>
          <p:nvPr/>
        </p:nvSpPr>
        <p:spPr>
          <a:xfrm>
            <a:off x="250724" y="202360"/>
            <a:ext cx="11474244" cy="3616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ongenial" panose="02000503040000020004" pitchFamily="2" charset="0"/>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Daytona" panose="020B0604030500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strike="noStrike" kern="1200" cap="none" spc="0" normalizeH="0" baseline="0" noProof="0" dirty="0">
                <a:ln>
                  <a:noFill/>
                </a:ln>
                <a:solidFill>
                  <a:srgbClr val="FF0000"/>
                </a:solidFill>
                <a:effectLst/>
                <a:uLnTx/>
                <a:uFillTx/>
                <a:latin typeface="Congenial" panose="02000503040000020004" pitchFamily="2" charset="0"/>
                <a:ea typeface="+mn-ea"/>
                <a:cs typeface="+mn-cs"/>
              </a:rPr>
              <a:t>2</a:t>
            </a:r>
            <a:r>
              <a:rPr kumimoji="0" lang="en-US" sz="2200" b="1" i="0" strike="noStrike" kern="1200" cap="none" spc="0" normalizeH="0" baseline="30000" noProof="0" dirty="0">
                <a:ln>
                  <a:noFill/>
                </a:ln>
                <a:solidFill>
                  <a:srgbClr val="FF0000"/>
                </a:solidFill>
                <a:effectLst/>
                <a:uLnTx/>
                <a:uFillTx/>
                <a:latin typeface="Congenial" panose="02000503040000020004" pitchFamily="2" charset="0"/>
                <a:ea typeface="+mn-ea"/>
                <a:cs typeface="+mn-cs"/>
              </a:rPr>
              <a:t>nd</a:t>
            </a:r>
            <a:r>
              <a:rPr kumimoji="0" lang="en-US" sz="2200" b="1" i="0" strike="noStrike" kern="1200" cap="none" spc="0" normalizeH="0" baseline="0" noProof="0" dirty="0">
                <a:ln>
                  <a:noFill/>
                </a:ln>
                <a:solidFill>
                  <a:srgbClr val="FF0000"/>
                </a:solidFill>
                <a:effectLst/>
                <a:uLnTx/>
                <a:uFillTx/>
                <a:latin typeface="Congenial" panose="02000503040000020004" pitchFamily="2" charset="0"/>
                <a:ea typeface="+mn-ea"/>
                <a:cs typeface="+mn-cs"/>
              </a:rPr>
              <a:t>  Part of the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srgbClr val="FF0000"/>
              </a:solidFill>
              <a:effectLst/>
              <a:uLnTx/>
              <a:uFillTx/>
              <a:latin typeface="Congenial" panose="02000503040000020004" pitchFamily="2" charset="0"/>
              <a:ea typeface="+mn-ea"/>
              <a:cs typeface="+mn-cs"/>
            </a:endParaRPr>
          </a:p>
          <a:p>
            <a:pPr lvl="0" algn="just"/>
            <a:r>
              <a:rPr lang="en-US" dirty="0">
                <a:solidFill>
                  <a:prstClr val="black"/>
                </a:solidFill>
                <a:latin typeface="Daytona" panose="020B0604030500040204" pitchFamily="34" charset="0"/>
              </a:rPr>
              <a:t>Dubai, in contrast, attracts people who value </a:t>
            </a:r>
            <a:r>
              <a:rPr lang="en-US" dirty="0">
                <a:solidFill>
                  <a:prstClr val="black"/>
                </a:solidFill>
                <a:highlight>
                  <a:srgbClr val="FFFF00"/>
                </a:highlight>
                <a:latin typeface="Daytona" panose="020B0604030500040204" pitchFamily="34" charset="0"/>
              </a:rPr>
              <a:t>ambition, opportunity, and diversity</a:t>
            </a:r>
            <a:r>
              <a:rPr lang="en-US" dirty="0">
                <a:solidFill>
                  <a:prstClr val="black"/>
                </a:solidFill>
                <a:latin typeface="Daytona" panose="020B0604030500040204" pitchFamily="34" charset="0"/>
              </a:rPr>
              <a:t>. The city offers tax-free salaries, a strong economy, and a </a:t>
            </a:r>
            <a:r>
              <a:rPr lang="en-US" dirty="0">
                <a:solidFill>
                  <a:prstClr val="black"/>
                </a:solidFill>
                <a:highlight>
                  <a:srgbClr val="FFFF00"/>
                </a:highlight>
                <a:latin typeface="Daytona" panose="020B0604030500040204" pitchFamily="34" charset="0"/>
              </a:rPr>
              <a:t>modern lifestyle </a:t>
            </a:r>
            <a:r>
              <a:rPr lang="en-US" dirty="0">
                <a:solidFill>
                  <a:prstClr val="black"/>
                </a:solidFill>
                <a:latin typeface="Daytona" panose="020B0604030500040204" pitchFamily="34" charset="0"/>
              </a:rPr>
              <a:t>supported by world-class facilities. Its warm climate and </a:t>
            </a:r>
            <a:r>
              <a:rPr lang="en-US" dirty="0">
                <a:solidFill>
                  <a:prstClr val="black"/>
                </a:solidFill>
                <a:highlight>
                  <a:srgbClr val="FFFF00"/>
                </a:highlight>
                <a:latin typeface="Daytona" panose="020B0604030500040204" pitchFamily="34" charset="0"/>
              </a:rPr>
              <a:t>safe environment </a:t>
            </a:r>
            <a:r>
              <a:rPr lang="en-US" dirty="0">
                <a:solidFill>
                  <a:prstClr val="black"/>
                </a:solidFill>
                <a:latin typeface="Daytona" panose="020B0604030500040204" pitchFamily="34" charset="0"/>
              </a:rPr>
              <a:t>make it an appealing place for families and professionals alike. Dubai’s </a:t>
            </a:r>
            <a:r>
              <a:rPr lang="en-US" dirty="0">
                <a:solidFill>
                  <a:prstClr val="black"/>
                </a:solidFill>
                <a:highlight>
                  <a:srgbClr val="FFFF00"/>
                </a:highlight>
                <a:latin typeface="Daytona" panose="020B0604030500040204" pitchFamily="34" charset="0"/>
              </a:rPr>
              <a:t>multicultural society </a:t>
            </a:r>
            <a:r>
              <a:rPr lang="en-US" dirty="0">
                <a:solidFill>
                  <a:prstClr val="black"/>
                </a:solidFill>
                <a:latin typeface="Daytona" panose="020B0604030500040204" pitchFamily="34" charset="0"/>
              </a:rPr>
              <a:t>promotes respect and coexistence, allowing residents to experience different cultures, traditions, and cuisines every day. While the </a:t>
            </a:r>
            <a:r>
              <a:rPr lang="en-US" dirty="0">
                <a:solidFill>
                  <a:prstClr val="black"/>
                </a:solidFill>
                <a:highlight>
                  <a:srgbClr val="FFFF00"/>
                </a:highlight>
                <a:latin typeface="Daytona" panose="020B0604030500040204" pitchFamily="34" charset="0"/>
              </a:rPr>
              <a:t>pace of life </a:t>
            </a:r>
            <a:r>
              <a:rPr lang="en-US" dirty="0">
                <a:solidFill>
                  <a:prstClr val="black"/>
                </a:solidFill>
                <a:latin typeface="Daytona" panose="020B0604030500040204" pitchFamily="34" charset="0"/>
              </a:rPr>
              <a:t>can be fast and </a:t>
            </a:r>
            <a:r>
              <a:rPr lang="en-US" dirty="0">
                <a:solidFill>
                  <a:prstClr val="black"/>
                </a:solidFill>
                <a:highlight>
                  <a:srgbClr val="FFFF00"/>
                </a:highlight>
                <a:latin typeface="Daytona" panose="020B0604030500040204" pitchFamily="34" charset="0"/>
              </a:rPr>
              <a:t>the cost of living </a:t>
            </a:r>
            <a:r>
              <a:rPr lang="en-US" dirty="0">
                <a:solidFill>
                  <a:prstClr val="black"/>
                </a:solidFill>
                <a:latin typeface="Daytona" panose="020B0604030500040204" pitchFamily="34" charset="0"/>
              </a:rPr>
              <a:t>high, many appreciate how Dubai encourages innovation, progress, and success while preserving its cultural values and sense of community.</a:t>
            </a:r>
          </a:p>
          <a:p>
            <a:pPr lvl="0" algn="just"/>
            <a:r>
              <a:rPr lang="en-US" dirty="0">
                <a:solidFill>
                  <a:prstClr val="black"/>
                </a:solidFill>
                <a:latin typeface="Daytona" panose="020B0604030500040204" pitchFamily="34" charset="0"/>
              </a:rPr>
              <a:t>Both Japan and Dubai </a:t>
            </a:r>
            <a:r>
              <a:rPr lang="en-US" dirty="0">
                <a:solidFill>
                  <a:prstClr val="black"/>
                </a:solidFill>
                <a:highlight>
                  <a:srgbClr val="FFFF00"/>
                </a:highlight>
                <a:latin typeface="Daytona" panose="020B0604030500040204" pitchFamily="34" charset="0"/>
              </a:rPr>
              <a:t>combine tradition </a:t>
            </a:r>
            <a:r>
              <a:rPr lang="en-US" dirty="0">
                <a:solidFill>
                  <a:prstClr val="black"/>
                </a:solidFill>
                <a:latin typeface="Daytona" panose="020B0604030500040204" pitchFamily="34" charset="0"/>
              </a:rPr>
              <a:t>with </a:t>
            </a:r>
            <a:r>
              <a:rPr lang="en-US" dirty="0">
                <a:solidFill>
                  <a:prstClr val="black"/>
                </a:solidFill>
                <a:highlight>
                  <a:srgbClr val="FFFF00"/>
                </a:highlight>
                <a:latin typeface="Daytona" panose="020B0604030500040204" pitchFamily="34" charset="0"/>
              </a:rPr>
              <a:t>modern life </a:t>
            </a:r>
            <a:r>
              <a:rPr lang="en-US" dirty="0">
                <a:solidFill>
                  <a:prstClr val="black"/>
                </a:solidFill>
                <a:latin typeface="Daytona" panose="020B0604030500040204" pitchFamily="34" charset="0"/>
              </a:rPr>
              <a:t>in unique ways, offering rewarding experiences for people with </a:t>
            </a:r>
            <a:r>
              <a:rPr lang="en-US" dirty="0">
                <a:solidFill>
                  <a:prstClr val="black"/>
                </a:solidFill>
                <a:highlight>
                  <a:srgbClr val="FFFF00"/>
                </a:highlight>
                <a:latin typeface="Daytona" panose="020B0604030500040204" pitchFamily="34" charset="0"/>
              </a:rPr>
              <a:t>different goals and lifestyles</a:t>
            </a:r>
            <a:r>
              <a:rPr lang="en-US" dirty="0">
                <a:solidFill>
                  <a:prstClr val="black"/>
                </a:solidFill>
                <a:latin typeface="Daytona" panose="020B0604030500040204" pitchFamily="34" charset="0"/>
              </a:rPr>
              <a:t>.</a:t>
            </a:r>
            <a:endParaRPr kumimoji="0" lang="en-US" sz="2400" b="0" i="0" u="none" strike="noStrike" kern="1200" cap="none" spc="0" normalizeH="0" baseline="0" noProof="0" dirty="0">
              <a:ln>
                <a:noFill/>
              </a:ln>
              <a:solidFill>
                <a:prstClr val="black"/>
              </a:solidFill>
              <a:effectLst/>
              <a:uLnTx/>
              <a:uFillTx/>
              <a:latin typeface="Daytona" panose="020B0604030500040204" pitchFamily="34" charset="0"/>
              <a:ea typeface="+mn-ea"/>
              <a:cs typeface="+mn-cs"/>
            </a:endParaRPr>
          </a:p>
        </p:txBody>
      </p:sp>
      <p:sp>
        <p:nvSpPr>
          <p:cNvPr id="6" name="TextBox 5">
            <a:extLst>
              <a:ext uri="{FF2B5EF4-FFF2-40B4-BE49-F238E27FC236}">
                <a16:creationId xmlns:a16="http://schemas.microsoft.com/office/drawing/2014/main" id="{12D64E06-7230-41BC-9842-644668F95BF0}"/>
              </a:ext>
            </a:extLst>
          </p:cNvPr>
          <p:cNvSpPr txBox="1"/>
          <p:nvPr/>
        </p:nvSpPr>
        <p:spPr>
          <a:xfrm>
            <a:off x="427703" y="4284882"/>
            <a:ext cx="11336594" cy="22390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strike="noStrike" kern="1200" cap="none" spc="0" normalizeH="0" baseline="0" noProof="0" dirty="0">
                <a:ln>
                  <a:noFill/>
                </a:ln>
                <a:solidFill>
                  <a:srgbClr val="FF0000"/>
                </a:solidFill>
                <a:effectLst/>
                <a:uLnTx/>
                <a:uFillTx/>
                <a:latin typeface="Congenial" panose="02000503040000020004" pitchFamily="2" charset="0"/>
                <a:ea typeface="+mn-ea"/>
                <a:cs typeface="+mn-cs"/>
              </a:rPr>
              <a:t>2</a:t>
            </a:r>
            <a:r>
              <a:rPr kumimoji="0" lang="en-US" sz="2200" b="1" i="0" strike="noStrike" kern="1200" cap="none" spc="0" normalizeH="0" baseline="30000" noProof="0" dirty="0">
                <a:ln>
                  <a:noFill/>
                </a:ln>
                <a:solidFill>
                  <a:srgbClr val="FF0000"/>
                </a:solidFill>
                <a:effectLst/>
                <a:uLnTx/>
                <a:uFillTx/>
                <a:latin typeface="Congenial" panose="02000503040000020004" pitchFamily="2" charset="0"/>
                <a:ea typeface="+mn-ea"/>
                <a:cs typeface="+mn-cs"/>
              </a:rPr>
              <a:t>nd</a:t>
            </a:r>
            <a:r>
              <a:rPr kumimoji="0" lang="en-US" sz="2200" b="1" i="0" strike="noStrike" kern="1200" cap="none" spc="0" normalizeH="0" baseline="0" noProof="0" dirty="0">
                <a:ln>
                  <a:noFill/>
                </a:ln>
                <a:solidFill>
                  <a:srgbClr val="FF0000"/>
                </a:solidFill>
                <a:effectLst/>
                <a:uLnTx/>
                <a:uFillTx/>
                <a:latin typeface="Congenial" panose="02000503040000020004" pitchFamily="2" charset="0"/>
                <a:ea typeface="+mn-ea"/>
                <a:cs typeface="+mn-cs"/>
              </a:rPr>
              <a:t>  Part of the Answer:</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Daytona" panose="020B0604030500040204" pitchFamily="34" charset="0"/>
                <a:ea typeface="+mn-ea"/>
                <a:cs typeface="+mn-cs"/>
              </a:rPr>
              <a:t>In contrast, Dubai provides a modern and dynamic environment with many opportunities for success. It celebrates cultural diversity and offers comfort and safety, although the fast pace and high expenses can be challenging. Both cities show how tradition and progress can exist together in different ways.</a:t>
            </a:r>
          </a:p>
        </p:txBody>
      </p:sp>
    </p:spTree>
    <p:extLst>
      <p:ext uri="{BB962C8B-B14F-4D97-AF65-F5344CB8AC3E}">
        <p14:creationId xmlns:p14="http://schemas.microsoft.com/office/powerpoint/2010/main" val="84759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a:extLst>
            <a:ext uri="{FF2B5EF4-FFF2-40B4-BE49-F238E27FC236}">
              <a16:creationId xmlns:a16="http://schemas.microsoft.com/office/drawing/2014/main" id="{69F2B387-6ED9-6ADC-EA2B-791D00F2E1A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078DB99-727E-DE0F-2F61-3FC0E64BC464}"/>
              </a:ext>
            </a:extLst>
          </p:cNvPr>
          <p:cNvSpPr txBox="1"/>
          <p:nvPr/>
        </p:nvSpPr>
        <p:spPr>
          <a:xfrm>
            <a:off x="427703" y="1555410"/>
            <a:ext cx="11336594" cy="3747180"/>
          </a:xfrm>
          <a:prstGeom prst="rect">
            <a:avLst/>
          </a:prstGeom>
          <a:noFill/>
        </p:spPr>
        <p:txBody>
          <a:bodyPr wrap="square" rtlCol="0">
            <a:spAutoFit/>
          </a:bodyPr>
          <a:lstStyle/>
          <a:p>
            <a:pPr lvl="0" algn="just">
              <a:lnSpc>
                <a:spcPct val="150000"/>
              </a:lnSpc>
              <a:defRPr/>
            </a:pPr>
            <a:r>
              <a:rPr lang="en-US" sz="2000" dirty="0">
                <a:solidFill>
                  <a:prstClr val="black"/>
                </a:solidFill>
                <a:latin typeface="Daytona" panose="020B0604030500040204" pitchFamily="34" charset="0"/>
              </a:rPr>
              <a:t>Living in Tokyo offers a well-organized and respectful lifestyle where people value harmony, teamwork, and discipline. Daily life is safe and efficient, but high expenses and the pressure to work long hours and follow strict rules can make it tiring and lead to less private life.</a:t>
            </a:r>
            <a:endParaRPr kumimoji="0" lang="en-US" sz="2000" b="0" i="0" u="none" strike="noStrike" kern="1200" cap="none" spc="0" normalizeH="0" baseline="0" noProof="0" dirty="0">
              <a:ln>
                <a:noFill/>
              </a:ln>
              <a:solidFill>
                <a:prstClr val="black"/>
              </a:solidFill>
              <a:effectLst/>
              <a:uLnTx/>
              <a:uFillTx/>
              <a:latin typeface="Daytona" panose="020B060403050004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Daytona" panose="020B0604030500040204" pitchFamily="34" charset="0"/>
                <a:ea typeface="+mn-ea"/>
                <a:cs typeface="+mn-cs"/>
              </a:rPr>
              <a:t>In contrast, Dubai provides a modern and dynamic environment with many opportunities for success. It celebrates cultural diversity and offers comfort and safety, although the fast pace and high expenses can be challenging. Both cities show how tradition and progress can exist together in different ways.</a:t>
            </a:r>
          </a:p>
        </p:txBody>
      </p:sp>
      <p:sp>
        <p:nvSpPr>
          <p:cNvPr id="3" name="TextBox 2">
            <a:extLst>
              <a:ext uri="{FF2B5EF4-FFF2-40B4-BE49-F238E27FC236}">
                <a16:creationId xmlns:a16="http://schemas.microsoft.com/office/drawing/2014/main" id="{CA559E8A-C226-B145-C4D7-D9E7A81CA2BD}"/>
              </a:ext>
            </a:extLst>
          </p:cNvPr>
          <p:cNvSpPr txBox="1"/>
          <p:nvPr/>
        </p:nvSpPr>
        <p:spPr>
          <a:xfrm>
            <a:off x="542003" y="794180"/>
            <a:ext cx="240767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strike="noStrike" kern="1200" cap="none" spc="0" normalizeH="0" baseline="0" noProof="0" dirty="0">
                <a:ln>
                  <a:noFill/>
                </a:ln>
                <a:solidFill>
                  <a:prstClr val="black"/>
                </a:solidFill>
                <a:effectLst/>
                <a:uLnTx/>
                <a:uFillTx/>
                <a:latin typeface="Congenial" panose="02000503040000020004" pitchFamily="2" charset="0"/>
                <a:ea typeface="+mn-ea"/>
                <a:cs typeface="+mn-cs"/>
              </a:rPr>
              <a:t>Final Answer</a:t>
            </a:r>
          </a:p>
        </p:txBody>
      </p:sp>
    </p:spTree>
    <p:extLst>
      <p:ext uri="{BB962C8B-B14F-4D97-AF65-F5344CB8AC3E}">
        <p14:creationId xmlns:p14="http://schemas.microsoft.com/office/powerpoint/2010/main" val="290554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a:extLst>
            <a:ext uri="{FF2B5EF4-FFF2-40B4-BE49-F238E27FC236}">
              <a16:creationId xmlns:a16="http://schemas.microsoft.com/office/drawing/2014/main" id="{B45DAF4D-C8E1-F848-001B-109CBE14133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8676DF8-6874-E781-4C31-E8C50C9CE764}"/>
              </a:ext>
            </a:extLst>
          </p:cNvPr>
          <p:cNvSpPr txBox="1"/>
          <p:nvPr/>
        </p:nvSpPr>
        <p:spPr>
          <a:xfrm>
            <a:off x="545692" y="1111704"/>
            <a:ext cx="10958050" cy="14350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sng" strike="noStrike" kern="1200" cap="none" spc="0" normalizeH="0" baseline="0" noProof="0" dirty="0">
                <a:ln>
                  <a:noFill/>
                </a:ln>
                <a:solidFill>
                  <a:srgbClr val="FF0000"/>
                </a:solidFill>
                <a:effectLst/>
                <a:uLnTx/>
                <a:uFillTx/>
                <a:latin typeface="Congenial" panose="02000503040000020004" pitchFamily="2" charset="0"/>
                <a:ea typeface="+mn-ea"/>
                <a:cs typeface="+mn-cs"/>
              </a:rPr>
              <a:t>Instructions </a:t>
            </a:r>
            <a:r>
              <a:rPr kumimoji="0" lang="en-US" sz="2400" i="0" u="none" strike="noStrike" kern="1200" cap="none" spc="0" normalizeH="0" baseline="0" noProof="0" dirty="0">
                <a:ln>
                  <a:noFill/>
                </a:ln>
                <a:solidFill>
                  <a:srgbClr val="FF0000"/>
                </a:solidFill>
                <a:effectLst/>
                <a:uLnTx/>
                <a:uFillTx/>
                <a:latin typeface="Congenial" panose="02000503040000020004" pitchFamily="2" charset="0"/>
                <a:ea typeface="+mn-ea"/>
                <a:cs typeface="+mn-cs"/>
              </a:rPr>
              <a:t>:</a:t>
            </a:r>
            <a:endParaRPr kumimoji="0" lang="en-US" sz="2400" i="0" u="none" strike="noStrike" kern="1200" cap="none" spc="0" normalizeH="0" baseline="0" noProof="0" dirty="0">
              <a:ln>
                <a:noFill/>
              </a:ln>
              <a:solidFill>
                <a:prstClr val="black"/>
              </a:solidFill>
              <a:effectLst/>
              <a:uLnTx/>
              <a:uFillTx/>
              <a:latin typeface="Daytona" panose="020B0604030500040204" pitchFamily="34" charset="0"/>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Daytona" panose="020B0604030500040204" pitchFamily="34" charset="0"/>
                <a:ea typeface="+mn-ea"/>
                <a:cs typeface="+mn-cs"/>
              </a:rPr>
              <a:t>With the text</a:t>
            </a:r>
            <a:r>
              <a:rPr kumimoji="0" lang="en-US" sz="2200" b="0" i="0" u="none" strike="noStrike" kern="1200" cap="none" spc="0" normalizeH="0" noProof="0" dirty="0">
                <a:ln>
                  <a:noFill/>
                </a:ln>
                <a:solidFill>
                  <a:prstClr val="black"/>
                </a:solidFill>
                <a:effectLst/>
                <a:uLnTx/>
                <a:uFillTx/>
                <a:latin typeface="Daytona" panose="020B0604030500040204" pitchFamily="34" charset="0"/>
                <a:ea typeface="+mn-ea"/>
                <a:cs typeface="+mn-cs"/>
              </a:rPr>
              <a:t> given in Task 1, students are to write a response to the text.</a:t>
            </a:r>
            <a:endParaRPr kumimoji="0" lang="en-US" sz="2200" b="0" i="0" u="none" strike="noStrike" kern="1200" cap="none" spc="0" normalizeH="0" baseline="0" noProof="0" dirty="0">
              <a:ln>
                <a:noFill/>
              </a:ln>
              <a:solidFill>
                <a:prstClr val="black"/>
              </a:solidFill>
              <a:effectLst/>
              <a:uLnTx/>
              <a:uFillTx/>
              <a:latin typeface="Daytona" panose="020B0604030500040204" pitchFamily="34" charset="0"/>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Daytona" panose="020B0604030500040204" pitchFamily="34" charset="0"/>
                <a:ea typeface="+mn-ea"/>
                <a:cs typeface="+mn-cs"/>
              </a:rPr>
              <a:t>Three prompts are to be covered in 220-word</a:t>
            </a:r>
            <a:r>
              <a:rPr kumimoji="0" lang="en-US" sz="2200" b="0" i="0" u="none" strike="noStrike" kern="1200" cap="none" spc="0" normalizeH="0" noProof="0" dirty="0">
                <a:ln>
                  <a:noFill/>
                </a:ln>
                <a:solidFill>
                  <a:prstClr val="black"/>
                </a:solidFill>
                <a:effectLst/>
                <a:uLnTx/>
                <a:uFillTx/>
                <a:latin typeface="Daytona" panose="020B0604030500040204" pitchFamily="34" charset="0"/>
                <a:ea typeface="+mn-ea"/>
                <a:cs typeface="+mn-cs"/>
              </a:rPr>
              <a:t> essay.</a:t>
            </a:r>
            <a:endParaRPr kumimoji="0" lang="en-US" sz="2200" b="0" i="0" u="none" strike="noStrike" kern="1200" cap="none" spc="0" normalizeH="0" baseline="0" noProof="0" dirty="0">
              <a:ln>
                <a:noFill/>
              </a:ln>
              <a:solidFill>
                <a:prstClr val="black"/>
              </a:solidFill>
              <a:effectLst/>
              <a:uLnTx/>
              <a:uFillTx/>
              <a:latin typeface="Daytona" panose="020B0604030500040204" pitchFamily="34" charset="0"/>
              <a:ea typeface="+mn-ea"/>
              <a:cs typeface="+mn-cs"/>
            </a:endParaRPr>
          </a:p>
        </p:txBody>
      </p:sp>
      <p:sp>
        <p:nvSpPr>
          <p:cNvPr id="6" name="TextBox 5">
            <a:extLst>
              <a:ext uri="{FF2B5EF4-FFF2-40B4-BE49-F238E27FC236}">
                <a16:creationId xmlns:a16="http://schemas.microsoft.com/office/drawing/2014/main" id="{FFC7B25E-A853-22B2-0537-64D95D325F6C}"/>
              </a:ext>
            </a:extLst>
          </p:cNvPr>
          <p:cNvSpPr txBox="1"/>
          <p:nvPr/>
        </p:nvSpPr>
        <p:spPr>
          <a:xfrm>
            <a:off x="550606" y="3030184"/>
            <a:ext cx="11090787" cy="29777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effectLst/>
                <a:uLnTx/>
                <a:uFillTx/>
                <a:latin typeface="Congenial" panose="02000503040000020004" pitchFamily="2" charset="0"/>
                <a:ea typeface="+mn-ea"/>
                <a:cs typeface="+mn-cs"/>
              </a:rPr>
              <a:t>Steps to answer this question </a:t>
            </a:r>
            <a:r>
              <a:rPr kumimoji="0" lang="en-US" sz="2400" b="1" i="0" u="none" strike="noStrike" kern="1200" cap="none" spc="0" normalizeH="0" baseline="0" noProof="0" dirty="0">
                <a:ln>
                  <a:noFill/>
                </a:ln>
                <a:effectLst/>
                <a:uLnTx/>
                <a:uFillTx/>
                <a:latin typeface="Congenial" panose="02000503040000020004" pitchFamily="2" charset="0"/>
                <a:ea typeface="+mn-ea"/>
                <a:cs typeface="+mn-cs"/>
              </a:rPr>
              <a:t>:</a:t>
            </a:r>
            <a:endParaRPr kumimoji="0" lang="en-US" sz="2400" b="1" i="0" u="none" strike="noStrike" kern="1200" cap="none" spc="0" normalizeH="0" baseline="0" noProof="0" dirty="0">
              <a:ln>
                <a:noFill/>
              </a:ln>
              <a:effectLst/>
              <a:uLnTx/>
              <a:uFillTx/>
              <a:latin typeface="Daytona" panose="020B0604030500040204" pitchFamily="34" charset="0"/>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200" b="1" i="0" u="none" strike="noStrike" kern="1200" cap="none" spc="0" normalizeH="0" baseline="0" noProof="0" dirty="0">
                <a:ln>
                  <a:noFill/>
                </a:ln>
                <a:solidFill>
                  <a:srgbClr val="C00000"/>
                </a:solidFill>
                <a:effectLst/>
                <a:uLnTx/>
                <a:uFillTx/>
                <a:latin typeface="Daytona" panose="020B0604030500040204" pitchFamily="34" charset="0"/>
                <a:ea typeface="+mn-ea"/>
                <a:cs typeface="+mn-cs"/>
              </a:rPr>
              <a:t>Read and understand the task</a:t>
            </a:r>
            <a:r>
              <a:rPr kumimoji="0" lang="en-US" sz="2200" b="1" i="0" u="none" strike="noStrike" kern="1200" cap="none" spc="0" normalizeH="0" baseline="0" noProof="0" dirty="0">
                <a:ln>
                  <a:noFill/>
                </a:ln>
                <a:solidFill>
                  <a:prstClr val="black"/>
                </a:solidFill>
                <a:effectLst/>
                <a:uLnTx/>
                <a:uFillTx/>
                <a:latin typeface="Daytona" panose="020B0604030500040204" pitchFamily="34" charset="0"/>
                <a:ea typeface="+mn-ea"/>
                <a:cs typeface="+mn-cs"/>
              </a:rPr>
              <a:t>:</a:t>
            </a:r>
          </a:p>
          <a:p>
            <a:pPr marL="342900" lvl="0" indent="-342900">
              <a:lnSpc>
                <a:spcPct val="200000"/>
              </a:lnSpc>
              <a:buFont typeface="Arial" panose="020B0604020202020204" pitchFamily="34" charset="0"/>
              <a:buChar char="•"/>
            </a:pPr>
            <a:r>
              <a:rPr lang="en-US" sz="2200" dirty="0">
                <a:solidFill>
                  <a:srgbClr val="C00000"/>
                </a:solidFill>
                <a:latin typeface="Daytona" panose="020B0604030500040204" pitchFamily="34" charset="0"/>
              </a:rPr>
              <a:t>Compare</a:t>
            </a:r>
            <a:r>
              <a:rPr lang="en-US" sz="2200" b="1" dirty="0">
                <a:solidFill>
                  <a:prstClr val="black"/>
                </a:solidFill>
                <a:latin typeface="Daytona" panose="020B0604030500040204" pitchFamily="34" charset="0"/>
              </a:rPr>
              <a:t> </a:t>
            </a:r>
            <a:r>
              <a:rPr lang="en-US" sz="2200" dirty="0">
                <a:solidFill>
                  <a:prstClr val="black"/>
                </a:solidFill>
                <a:latin typeface="Daytona" panose="020B0604030500040204" pitchFamily="34" charset="0"/>
              </a:rPr>
              <a:t>life in Tokyo and Dubai (based on the text)</a:t>
            </a:r>
          </a:p>
          <a:p>
            <a:pPr marL="342900" lvl="0" indent="-342900">
              <a:lnSpc>
                <a:spcPct val="200000"/>
              </a:lnSpc>
              <a:buFont typeface="Arial" panose="020B0604020202020204" pitchFamily="34" charset="0"/>
              <a:buChar char="•"/>
            </a:pPr>
            <a:r>
              <a:rPr lang="en-US" sz="2200" dirty="0">
                <a:solidFill>
                  <a:srgbClr val="C00000"/>
                </a:solidFill>
                <a:latin typeface="Daytona" panose="020B0604030500040204" pitchFamily="34" charset="0"/>
              </a:rPr>
              <a:t>Give your opinion </a:t>
            </a:r>
            <a:r>
              <a:rPr lang="en-US" sz="2200" dirty="0">
                <a:solidFill>
                  <a:prstClr val="black"/>
                </a:solidFill>
                <a:latin typeface="Daytona" panose="020B0604030500040204" pitchFamily="34" charset="0"/>
              </a:rPr>
              <a:t>– which city’s lifestyle you prefer</a:t>
            </a:r>
          </a:p>
          <a:p>
            <a:pPr marL="342900" lvl="0" indent="-342900">
              <a:lnSpc>
                <a:spcPct val="200000"/>
              </a:lnSpc>
              <a:buFont typeface="Arial" panose="020B0604020202020204" pitchFamily="34" charset="0"/>
              <a:buChar char="•"/>
            </a:pPr>
            <a:r>
              <a:rPr lang="en-US" sz="2200" dirty="0">
                <a:solidFill>
                  <a:srgbClr val="C00000"/>
                </a:solidFill>
                <a:latin typeface="Daytona" panose="020B0604030500040204" pitchFamily="34" charset="0"/>
              </a:rPr>
              <a:t>Support </a:t>
            </a:r>
            <a:r>
              <a:rPr lang="en-US" sz="2200" dirty="0">
                <a:solidFill>
                  <a:prstClr val="black"/>
                </a:solidFill>
                <a:latin typeface="Daytona" panose="020B0604030500040204" pitchFamily="34" charset="0"/>
              </a:rPr>
              <a:t>your opinion with examples or details from the text</a:t>
            </a:r>
          </a:p>
        </p:txBody>
      </p:sp>
      <p:sp>
        <p:nvSpPr>
          <p:cNvPr id="8" name="TextBox 7">
            <a:extLst>
              <a:ext uri="{FF2B5EF4-FFF2-40B4-BE49-F238E27FC236}">
                <a16:creationId xmlns:a16="http://schemas.microsoft.com/office/drawing/2014/main" id="{D878612F-0E0C-F354-B7DD-25AEE503E671}"/>
              </a:ext>
            </a:extLst>
          </p:cNvPr>
          <p:cNvSpPr txBox="1"/>
          <p:nvPr/>
        </p:nvSpPr>
        <p:spPr>
          <a:xfrm>
            <a:off x="545692" y="166569"/>
            <a:ext cx="10958050" cy="523220"/>
          </a:xfrm>
          <a:prstGeom prst="rect">
            <a:avLst/>
          </a:prstGeom>
          <a:solidFill>
            <a:srgbClr val="92D05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ngenial" panose="02000503040000020004" pitchFamily="2" charset="0"/>
                <a:ea typeface="+mn-ea"/>
                <a:cs typeface="+mn-cs"/>
              </a:rPr>
              <a:t>TASK 2</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755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a:extLst>
            <a:ext uri="{FF2B5EF4-FFF2-40B4-BE49-F238E27FC236}">
              <a16:creationId xmlns:a16="http://schemas.microsoft.com/office/drawing/2014/main" id="{E384A905-E260-3906-0D01-3A3F6AA36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9EAFA8-E0C2-A2B8-32DB-224EEB7F00F4}"/>
              </a:ext>
            </a:extLst>
          </p:cNvPr>
          <p:cNvSpPr>
            <a:spLocks noGrp="1"/>
          </p:cNvSpPr>
          <p:nvPr>
            <p:ph type="title"/>
          </p:nvPr>
        </p:nvSpPr>
        <p:spPr>
          <a:xfrm>
            <a:off x="3097160" y="2766218"/>
            <a:ext cx="5997679" cy="1325563"/>
          </a:xfrm>
        </p:spPr>
        <p:txBody>
          <a:bodyPr>
            <a:noAutofit/>
          </a:bodyPr>
          <a:lstStyle/>
          <a:p>
            <a:pPr algn="ctr"/>
            <a:r>
              <a:rPr lang="en-US" sz="8000" b="1" dirty="0">
                <a:solidFill>
                  <a:schemeClr val="bg1"/>
                </a:solidFill>
                <a:latin typeface="Congenial" panose="02000503040000020004" pitchFamily="2" charset="0"/>
              </a:rPr>
              <a:t>Vocabulary</a:t>
            </a:r>
          </a:p>
        </p:txBody>
      </p:sp>
    </p:spTree>
    <p:extLst>
      <p:ext uri="{BB962C8B-B14F-4D97-AF65-F5344CB8AC3E}">
        <p14:creationId xmlns:p14="http://schemas.microsoft.com/office/powerpoint/2010/main" val="80011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a:extLst>
            <a:ext uri="{FF2B5EF4-FFF2-40B4-BE49-F238E27FC236}">
              <a16:creationId xmlns:a16="http://schemas.microsoft.com/office/drawing/2014/main" id="{5642513C-2EBC-2361-1389-3E1C4FE81DD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E37C0D9-ACCB-AD13-D6D8-5DDD3053B956}"/>
              </a:ext>
            </a:extLst>
          </p:cNvPr>
          <p:cNvSpPr txBox="1"/>
          <p:nvPr/>
        </p:nvSpPr>
        <p:spPr>
          <a:xfrm>
            <a:off x="512507" y="1109134"/>
            <a:ext cx="11024419" cy="4639732"/>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r>
              <a:rPr kumimoji="0" lang="en-US" sz="2200" b="1" i="0" u="none" strike="noStrike" kern="1200" cap="none" spc="0" normalizeH="0" baseline="0" noProof="0" dirty="0">
                <a:ln>
                  <a:noFill/>
                </a:ln>
                <a:solidFill>
                  <a:srgbClr val="C00000"/>
                </a:solidFill>
                <a:effectLst/>
                <a:uLnTx/>
                <a:uFillTx/>
                <a:latin typeface="Daytona" panose="020B0604030500040204" pitchFamily="34" charset="0"/>
                <a:ea typeface="+mn-ea"/>
                <a:cs typeface="+mn-cs"/>
              </a:rPr>
              <a:t>2. Plan your essay</a:t>
            </a:r>
            <a:r>
              <a:rPr lang="en-US" sz="2200" b="1" dirty="0">
                <a:solidFill>
                  <a:prstClr val="black"/>
                </a:solidFill>
                <a:latin typeface="Daytona" panose="020B0604030500040204" pitchFamily="34" charset="0"/>
              </a:rPr>
              <a:t> </a:t>
            </a:r>
            <a:r>
              <a:rPr lang="en-US" sz="2200" b="1" dirty="0">
                <a:solidFill>
                  <a:srgbClr val="C00000"/>
                </a:solidFill>
                <a:latin typeface="Daytona" panose="020B0604030500040204" pitchFamily="34" charset="0"/>
              </a:rPr>
              <a:t>:</a:t>
            </a:r>
            <a:endParaRPr kumimoji="0" lang="en-US" sz="2200" b="1" i="0" u="none" strike="noStrike" kern="1200" cap="none" spc="0" normalizeH="0" baseline="0" noProof="0" dirty="0">
              <a:ln>
                <a:noFill/>
              </a:ln>
              <a:solidFill>
                <a:srgbClr val="C00000"/>
              </a:solidFill>
              <a:effectLst/>
              <a:uLnTx/>
              <a:uFillTx/>
              <a:latin typeface="Daytona" panose="020B0604030500040204" pitchFamily="34"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solidFill>
                  <a:prstClr val="black"/>
                </a:solidFill>
                <a:effectLst/>
                <a:uLnTx/>
                <a:uFillTx/>
                <a:latin typeface="Daytona" panose="020B0604030500040204" pitchFamily="34" charset="0"/>
                <a:ea typeface="+mn-ea"/>
                <a:cs typeface="+mn-cs"/>
              </a:rPr>
              <a:t>Write in </a:t>
            </a:r>
            <a:r>
              <a:rPr kumimoji="0" lang="en-US" sz="2200" b="1" i="0" u="none" strike="noStrike" kern="1200" cap="none" spc="0" normalizeH="0" baseline="0" noProof="0" dirty="0">
                <a:ln>
                  <a:noFill/>
                </a:ln>
                <a:effectLst/>
                <a:uLnTx/>
                <a:uFillTx/>
                <a:latin typeface="Daytona" panose="020B0604030500040204" pitchFamily="34" charset="0"/>
                <a:ea typeface="+mn-ea"/>
                <a:cs typeface="+mn-cs"/>
              </a:rPr>
              <a:t>FOUR</a:t>
            </a:r>
            <a:r>
              <a:rPr kumimoji="0" lang="en-US" sz="2200" i="0" u="none" strike="noStrike" kern="1200" cap="none" spc="0" normalizeH="0" baseline="0" noProof="0" dirty="0">
                <a:ln>
                  <a:noFill/>
                </a:ln>
                <a:solidFill>
                  <a:prstClr val="black"/>
                </a:solidFill>
                <a:effectLst/>
                <a:uLnTx/>
                <a:uFillTx/>
                <a:latin typeface="Daytona" panose="020B0604030500040204" pitchFamily="34" charset="0"/>
                <a:ea typeface="+mn-ea"/>
                <a:cs typeface="+mn-cs"/>
              </a:rPr>
              <a:t> clear paragraphs: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000" i="0" u="none" strike="noStrike" kern="1200" cap="none" spc="0" normalizeH="0" baseline="0" noProof="0" dirty="0">
              <a:ln>
                <a:noFill/>
              </a:ln>
              <a:solidFill>
                <a:prstClr val="black"/>
              </a:solidFill>
              <a:effectLst/>
              <a:uLnTx/>
              <a:uFillTx/>
              <a:latin typeface="Daytona" panose="020B0604030500040204" pitchFamily="34" charset="0"/>
              <a:ea typeface="+mn-ea"/>
              <a:cs typeface="+mn-cs"/>
            </a:endParaRP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solidFill>
                  <a:srgbClr val="C00000"/>
                </a:solidFill>
                <a:effectLst/>
                <a:uLnTx/>
                <a:uFillTx/>
                <a:latin typeface="Daytona" panose="020B0604030500040204" pitchFamily="34" charset="0"/>
                <a:ea typeface="+mn-ea"/>
                <a:cs typeface="+mn-cs"/>
              </a:rPr>
              <a:t>Introduction</a:t>
            </a:r>
            <a:r>
              <a:rPr kumimoji="0" lang="en-US" sz="2200" i="0" u="none" strike="noStrike" kern="1200" cap="none" spc="0" normalizeH="0" baseline="0" noProof="0" dirty="0">
                <a:ln>
                  <a:noFill/>
                </a:ln>
                <a:solidFill>
                  <a:prstClr val="black"/>
                </a:solidFill>
                <a:effectLst/>
                <a:uLnTx/>
                <a:uFillTx/>
                <a:latin typeface="Daytona" panose="020B0604030500040204" pitchFamily="34" charset="0"/>
                <a:ea typeface="+mn-ea"/>
                <a:cs typeface="+mn-cs"/>
              </a:rPr>
              <a:t> – Mention both cities and what the essay will compare.</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solidFill>
                  <a:srgbClr val="C00000"/>
                </a:solidFill>
                <a:effectLst/>
                <a:uLnTx/>
                <a:uFillTx/>
                <a:latin typeface="Daytona" panose="020B0604030500040204" pitchFamily="34" charset="0"/>
                <a:ea typeface="+mn-ea"/>
                <a:cs typeface="+mn-cs"/>
              </a:rPr>
              <a:t>Paragraph 1</a:t>
            </a:r>
            <a:r>
              <a:rPr kumimoji="0" lang="en-US" sz="2200" i="0" u="none" strike="noStrike" kern="1200" cap="none" spc="0" normalizeH="0" baseline="0" noProof="0" dirty="0">
                <a:ln>
                  <a:noFill/>
                </a:ln>
                <a:solidFill>
                  <a:prstClr val="black"/>
                </a:solidFill>
                <a:effectLst/>
                <a:uLnTx/>
                <a:uFillTx/>
                <a:latin typeface="Daytona" panose="020B0604030500040204" pitchFamily="34" charset="0"/>
                <a:ea typeface="+mn-ea"/>
                <a:cs typeface="+mn-cs"/>
              </a:rPr>
              <a:t> – Describe life in Tokyo (main features, pros and cons).</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US" sz="2200" dirty="0">
                <a:solidFill>
                  <a:srgbClr val="C00000"/>
                </a:solidFill>
                <a:latin typeface="Daytona" panose="020B0604030500040204" pitchFamily="34" charset="0"/>
              </a:rPr>
              <a:t>Paragraph 2 </a:t>
            </a:r>
            <a:r>
              <a:rPr kumimoji="0" lang="en-US" sz="2200" i="0" u="none" strike="noStrike" kern="1200" cap="none" spc="0" normalizeH="0" baseline="0" noProof="0" dirty="0">
                <a:ln>
                  <a:noFill/>
                </a:ln>
                <a:solidFill>
                  <a:prstClr val="black"/>
                </a:solidFill>
                <a:effectLst/>
                <a:uLnTx/>
                <a:uFillTx/>
                <a:latin typeface="Daytona" panose="020B0604030500040204" pitchFamily="34" charset="0"/>
                <a:ea typeface="+mn-ea"/>
                <a:cs typeface="+mn-cs"/>
              </a:rPr>
              <a:t>– Describe life in Dubai (main features, pros and cons).</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US" sz="2200" dirty="0">
                <a:solidFill>
                  <a:prstClr val="black"/>
                </a:solidFill>
                <a:latin typeface="Daytona" panose="020B0604030500040204" pitchFamily="34" charset="0"/>
              </a:rPr>
              <a:t> </a:t>
            </a:r>
            <a:r>
              <a:rPr lang="en-US" sz="2200" dirty="0">
                <a:solidFill>
                  <a:srgbClr val="C00000"/>
                </a:solidFill>
                <a:latin typeface="Daytona" panose="020B0604030500040204" pitchFamily="34" charset="0"/>
              </a:rPr>
              <a:t>Conclusion</a:t>
            </a:r>
            <a:r>
              <a:rPr kumimoji="0" lang="en-US" sz="2200" i="0" u="none" strike="noStrike" kern="1200" cap="none" spc="0" normalizeH="0" baseline="0" noProof="0" dirty="0">
                <a:ln>
                  <a:noFill/>
                </a:ln>
                <a:solidFill>
                  <a:prstClr val="black"/>
                </a:solidFill>
                <a:effectLst/>
                <a:uLnTx/>
                <a:uFillTx/>
                <a:latin typeface="Daytona" panose="020B0604030500040204" pitchFamily="34" charset="0"/>
                <a:ea typeface="+mn-ea"/>
                <a:cs typeface="+mn-cs"/>
              </a:rPr>
              <a:t> – State which lifestyle you prefer and explain why, using examples or ideas from the text.</a:t>
            </a:r>
          </a:p>
        </p:txBody>
      </p:sp>
      <p:sp>
        <p:nvSpPr>
          <p:cNvPr id="8" name="TextBox 7">
            <a:extLst>
              <a:ext uri="{FF2B5EF4-FFF2-40B4-BE49-F238E27FC236}">
                <a16:creationId xmlns:a16="http://schemas.microsoft.com/office/drawing/2014/main" id="{97E642DD-4E6E-F4D9-5FD7-A74BAFC34D5E}"/>
              </a:ext>
            </a:extLst>
          </p:cNvPr>
          <p:cNvSpPr txBox="1"/>
          <p:nvPr/>
        </p:nvSpPr>
        <p:spPr>
          <a:xfrm>
            <a:off x="545692" y="166569"/>
            <a:ext cx="10958050" cy="523220"/>
          </a:xfrm>
          <a:prstGeom prst="rect">
            <a:avLst/>
          </a:prstGeom>
          <a:solidFill>
            <a:srgbClr val="92D05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ngenial" panose="02000503040000020004" pitchFamily="2" charset="0"/>
                <a:ea typeface="+mn-ea"/>
                <a:cs typeface="+mn-cs"/>
              </a:rPr>
              <a:t>TASK 2</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6103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a:extLst>
            <a:ext uri="{FF2B5EF4-FFF2-40B4-BE49-F238E27FC236}">
              <a16:creationId xmlns:a16="http://schemas.microsoft.com/office/drawing/2014/main" id="{4BD7AA85-0F37-B84E-13F0-BE30A7AF3AB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C9E94BC-8DAD-7867-5C25-62519773E3A8}"/>
              </a:ext>
            </a:extLst>
          </p:cNvPr>
          <p:cNvSpPr txBox="1"/>
          <p:nvPr/>
        </p:nvSpPr>
        <p:spPr>
          <a:xfrm>
            <a:off x="501447" y="417291"/>
            <a:ext cx="10958050" cy="523220"/>
          </a:xfrm>
          <a:prstGeom prst="rect">
            <a:avLst/>
          </a:prstGeom>
          <a:solidFill>
            <a:srgbClr val="92D05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ngenial" panose="02000503040000020004" pitchFamily="2" charset="0"/>
                <a:ea typeface="+mn-ea"/>
                <a:cs typeface="+mn-cs"/>
              </a:rPr>
              <a:t>TASK 2</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51F46855-0083-F133-E844-36D99017E8EF}"/>
              </a:ext>
            </a:extLst>
          </p:cNvPr>
          <p:cNvSpPr txBox="1"/>
          <p:nvPr/>
        </p:nvSpPr>
        <p:spPr>
          <a:xfrm>
            <a:off x="383460" y="1614090"/>
            <a:ext cx="10958050" cy="4013278"/>
          </a:xfrm>
          <a:prstGeom prst="rect">
            <a:avLst/>
          </a:prstGeom>
          <a:noFill/>
        </p:spPr>
        <p:txBody>
          <a:bodyPr wrap="square">
            <a:spAutoFit/>
          </a:bodyPr>
          <a:lstStyle/>
          <a:p>
            <a:pPr>
              <a:lnSpc>
                <a:spcPct val="115000"/>
              </a:lnSpc>
              <a:spcAft>
                <a:spcPts val="1000"/>
              </a:spcAft>
            </a:pPr>
            <a:r>
              <a:rPr lang="en-US" b="1" dirty="0">
                <a:solidFill>
                  <a:prstClr val="black"/>
                </a:solidFill>
                <a:latin typeface="Segoe UI Emoji" panose="020B0502040204020203" pitchFamily="34" charset="0"/>
                <a:ea typeface="Times New Roman" panose="02020603050405020304" pitchFamily="18" charset="0"/>
                <a:cs typeface="Segoe UI Emoji" panose="020B0502040204020203" pitchFamily="34" charset="0"/>
              </a:rPr>
              <a:t>💡</a:t>
            </a:r>
            <a:r>
              <a:rPr lang="en-US" b="1" dirty="0">
                <a:solidFill>
                  <a:prstClr val="black"/>
                </a:solidFill>
                <a:latin typeface="Daytona" panose="020B0604030500040204" pitchFamily="34" charset="0"/>
                <a:ea typeface="Times New Roman" panose="02020603050405020304" pitchFamily="18" charset="0"/>
                <a:cs typeface="Times New Roman" panose="02020603050405020304" pitchFamily="18" charset="0"/>
              </a:rPr>
              <a:t> </a:t>
            </a:r>
            <a:r>
              <a:rPr lang="en-US" sz="2800" kern="100" dirty="0">
                <a:solidFill>
                  <a:srgbClr val="C00000"/>
                </a:solidFill>
                <a:latin typeface="Congenial" panose="02000503040000020004" pitchFamily="2" charset="0"/>
                <a:ea typeface="Times New Roman" panose="02020603050405020304" pitchFamily="18" charset="0"/>
                <a:cs typeface="Times New Roman" panose="02020603050405020304" pitchFamily="18" charset="0"/>
              </a:rPr>
              <a:t>3. Writing tips</a:t>
            </a:r>
            <a:endParaRPr lang="en-US" sz="2000" dirty="0">
              <a:solidFill>
                <a:prstClr val="black"/>
              </a:solidFill>
              <a:latin typeface="Cambria" panose="02040503050406030204" pitchFamily="18" charset="0"/>
              <a:ea typeface="MS Mincho" panose="02020609040205080304" pitchFamily="49" charset="-128"/>
              <a:cs typeface="Arial" panose="020B0604020202020204" pitchFamily="34" charset="0"/>
            </a:endParaRPr>
          </a:p>
          <a:p>
            <a:pPr>
              <a:lnSpc>
                <a:spcPct val="200000"/>
              </a:lnSpc>
              <a:spcAft>
                <a:spcPts val="1000"/>
              </a:spcAft>
            </a:pPr>
            <a:r>
              <a:rPr lang="en-US" sz="2200" dirty="0">
                <a:solidFill>
                  <a:prstClr val="black"/>
                </a:solidFill>
                <a:latin typeface="Segoe UI Emoji" panose="020B0502040204020203" pitchFamily="34" charset="0"/>
                <a:ea typeface="Times New Roman" panose="02020603050405020304" pitchFamily="18" charset="0"/>
                <a:cs typeface="Segoe UI Emoji" panose="020B0502040204020203" pitchFamily="34" charset="0"/>
              </a:rPr>
              <a:t>✅</a:t>
            </a:r>
            <a:r>
              <a:rPr lang="en-US" sz="2200" dirty="0">
                <a:solidFill>
                  <a:prstClr val="black"/>
                </a:solidFill>
                <a:latin typeface="Daytona" panose="020B0604030500040204" pitchFamily="34" charset="0"/>
                <a:ea typeface="Times New Roman" panose="02020603050405020304" pitchFamily="18" charset="0"/>
                <a:cs typeface="Times New Roman" panose="02020603050405020304" pitchFamily="18" charset="0"/>
              </a:rPr>
              <a:t> Use linking words: however, also, for example, in addition, therefore.</a:t>
            </a:r>
            <a:br>
              <a:rPr lang="en-US" sz="2200" dirty="0">
                <a:solidFill>
                  <a:prstClr val="black"/>
                </a:solidFill>
                <a:latin typeface="Daytona" panose="020B0604030500040204" pitchFamily="34" charset="0"/>
                <a:ea typeface="Times New Roman" panose="02020603050405020304" pitchFamily="18" charset="0"/>
                <a:cs typeface="Times New Roman" panose="02020603050405020304" pitchFamily="18" charset="0"/>
              </a:rPr>
            </a:br>
            <a:r>
              <a:rPr lang="en-US" sz="2200" dirty="0">
                <a:solidFill>
                  <a:prstClr val="black"/>
                </a:solidFill>
                <a:latin typeface="Segoe UI Emoji" panose="020B0502040204020203" pitchFamily="34" charset="0"/>
                <a:ea typeface="Times New Roman" panose="02020603050405020304" pitchFamily="18" charset="0"/>
                <a:cs typeface="Segoe UI Emoji" panose="020B0502040204020203" pitchFamily="34" charset="0"/>
              </a:rPr>
              <a:t>✅</a:t>
            </a:r>
            <a:r>
              <a:rPr lang="en-US" sz="2200" dirty="0">
                <a:solidFill>
                  <a:prstClr val="black"/>
                </a:solidFill>
                <a:latin typeface="Daytona" panose="020B0604030500040204" pitchFamily="34" charset="0"/>
                <a:ea typeface="Times New Roman" panose="02020603050405020304" pitchFamily="18" charset="0"/>
                <a:cs typeface="Times New Roman" panose="02020603050405020304" pitchFamily="18" charset="0"/>
              </a:rPr>
              <a:t> Keep your ideas clear and connected.</a:t>
            </a:r>
            <a:br>
              <a:rPr lang="en-US" sz="2200" dirty="0">
                <a:solidFill>
                  <a:prstClr val="black"/>
                </a:solidFill>
                <a:latin typeface="Daytona" panose="020B0604030500040204" pitchFamily="34" charset="0"/>
                <a:ea typeface="Times New Roman" panose="02020603050405020304" pitchFamily="18" charset="0"/>
                <a:cs typeface="Times New Roman" panose="02020603050405020304" pitchFamily="18" charset="0"/>
              </a:rPr>
            </a:br>
            <a:r>
              <a:rPr lang="en-US" sz="2200" dirty="0">
                <a:solidFill>
                  <a:prstClr val="black"/>
                </a:solidFill>
                <a:latin typeface="Segoe UI Emoji" panose="020B0502040204020203" pitchFamily="34" charset="0"/>
                <a:ea typeface="Times New Roman" panose="02020603050405020304" pitchFamily="18" charset="0"/>
                <a:cs typeface="Segoe UI Emoji" panose="020B0502040204020203" pitchFamily="34" charset="0"/>
              </a:rPr>
              <a:t>✅</a:t>
            </a:r>
            <a:r>
              <a:rPr lang="en-US" sz="2200" dirty="0">
                <a:solidFill>
                  <a:prstClr val="black"/>
                </a:solidFill>
                <a:latin typeface="Daytona" panose="020B0604030500040204" pitchFamily="34" charset="0"/>
                <a:ea typeface="Times New Roman" panose="02020603050405020304" pitchFamily="18" charset="0"/>
                <a:cs typeface="Times New Roman" panose="02020603050405020304" pitchFamily="18" charset="0"/>
              </a:rPr>
              <a:t> Don’t just list points — explain each point briefly.</a:t>
            </a:r>
            <a:br>
              <a:rPr lang="en-US" sz="2200" dirty="0">
                <a:solidFill>
                  <a:prstClr val="black"/>
                </a:solidFill>
                <a:latin typeface="Daytona" panose="020B0604030500040204" pitchFamily="34" charset="0"/>
                <a:ea typeface="Times New Roman" panose="02020603050405020304" pitchFamily="18" charset="0"/>
                <a:cs typeface="Times New Roman" panose="02020603050405020304" pitchFamily="18" charset="0"/>
              </a:rPr>
            </a:br>
            <a:r>
              <a:rPr lang="en-US" sz="2200" dirty="0">
                <a:solidFill>
                  <a:prstClr val="black"/>
                </a:solidFill>
                <a:latin typeface="Segoe UI Emoji" panose="020B0502040204020203" pitchFamily="34" charset="0"/>
                <a:ea typeface="Times New Roman" panose="02020603050405020304" pitchFamily="18" charset="0"/>
                <a:cs typeface="Segoe UI Emoji" panose="020B0502040204020203" pitchFamily="34" charset="0"/>
              </a:rPr>
              <a:t>✅</a:t>
            </a:r>
            <a:r>
              <a:rPr lang="en-US" sz="2200" dirty="0">
                <a:solidFill>
                  <a:prstClr val="black"/>
                </a:solidFill>
                <a:latin typeface="Daytona" panose="020B0604030500040204" pitchFamily="34" charset="0"/>
                <a:ea typeface="Times New Roman" panose="02020603050405020304" pitchFamily="18" charset="0"/>
                <a:cs typeface="Times New Roman" panose="02020603050405020304" pitchFamily="18" charset="0"/>
              </a:rPr>
              <a:t> Write in </a:t>
            </a:r>
            <a:r>
              <a:rPr lang="en-US" sz="2200" dirty="0">
                <a:latin typeface="Daytona" panose="020B0604030500040204" pitchFamily="34" charset="0"/>
                <a:ea typeface="Times New Roman" panose="02020603050405020304" pitchFamily="18" charset="0"/>
                <a:cs typeface="Times New Roman" panose="02020603050405020304" pitchFamily="18" charset="0"/>
              </a:rPr>
              <a:t>complete sentences </a:t>
            </a:r>
            <a:r>
              <a:rPr lang="en-US" sz="2200" dirty="0">
                <a:solidFill>
                  <a:prstClr val="black"/>
                </a:solidFill>
                <a:latin typeface="Daytona" panose="020B0604030500040204" pitchFamily="34" charset="0"/>
                <a:ea typeface="Times New Roman" panose="02020603050405020304" pitchFamily="18" charset="0"/>
                <a:cs typeface="Times New Roman" panose="02020603050405020304" pitchFamily="18" charset="0"/>
              </a:rPr>
              <a:t>and use your own words and way of writing</a:t>
            </a:r>
            <a:br>
              <a:rPr lang="en-US" sz="2200" dirty="0">
                <a:solidFill>
                  <a:prstClr val="black"/>
                </a:solidFill>
                <a:latin typeface="Daytona" panose="020B0604030500040204" pitchFamily="34" charset="0"/>
                <a:ea typeface="Times New Roman" panose="02020603050405020304" pitchFamily="18" charset="0"/>
                <a:cs typeface="Times New Roman" panose="02020603050405020304" pitchFamily="18" charset="0"/>
              </a:rPr>
            </a:br>
            <a:r>
              <a:rPr lang="en-US" sz="2200" dirty="0">
                <a:solidFill>
                  <a:prstClr val="black"/>
                </a:solidFill>
                <a:latin typeface="Segoe UI Emoji" panose="020B0502040204020203" pitchFamily="34" charset="0"/>
                <a:ea typeface="Times New Roman" panose="02020603050405020304" pitchFamily="18" charset="0"/>
                <a:cs typeface="Segoe UI Emoji" panose="020B0502040204020203" pitchFamily="34" charset="0"/>
              </a:rPr>
              <a:t>✅</a:t>
            </a:r>
            <a:r>
              <a:rPr lang="en-US" sz="2200" dirty="0">
                <a:solidFill>
                  <a:prstClr val="black"/>
                </a:solidFill>
                <a:latin typeface="Daytona" panose="020B0604030500040204" pitchFamily="34" charset="0"/>
                <a:ea typeface="Times New Roman" panose="02020603050405020304" pitchFamily="18" charset="0"/>
                <a:cs typeface="Times New Roman" panose="02020603050405020304" pitchFamily="18" charset="0"/>
              </a:rPr>
              <a:t> Check grammar, punctuation, and spelling before submitting your answer</a:t>
            </a:r>
            <a:endParaRPr lang="en-US" sz="2200" dirty="0">
              <a:solidFill>
                <a:prstClr val="black"/>
              </a:solidFill>
              <a:latin typeface="Cambria" panose="02040503050406030204" pitchFamily="18"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1378140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298848-8BA1-F46A-5F4A-C3C3D4665C31}"/>
              </a:ext>
            </a:extLst>
          </p:cNvPr>
          <p:cNvSpPr txBox="1"/>
          <p:nvPr/>
        </p:nvSpPr>
        <p:spPr>
          <a:xfrm>
            <a:off x="0" y="0"/>
            <a:ext cx="12192000" cy="6883166"/>
          </a:xfrm>
          <a:prstGeom prst="rect">
            <a:avLst/>
          </a:prstGeom>
          <a:solidFill>
            <a:srgbClr val="4BACC6">
              <a:lumMod val="20000"/>
              <a:lumOff val="80000"/>
            </a:srgbClr>
          </a:solidFill>
        </p:spPr>
        <p:txBody>
          <a:bodyPr wrap="square">
            <a:spAutoFit/>
          </a:bodyPr>
          <a:lstStyle/>
          <a:p>
            <a:pPr marL="0" marR="0" lvl="0" indent="-171450" defTabSz="914400" eaLnBrk="1" fontAlgn="auto" latinLnBrk="0" hangingPunct="1">
              <a:lnSpc>
                <a:spcPct val="115000"/>
              </a:lnSpc>
              <a:spcBef>
                <a:spcPts val="0"/>
              </a:spcBef>
              <a:spcAft>
                <a:spcPts val="100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Segoe UI Emoji" panose="020B0502040204020203" pitchFamily="34" charset="0"/>
                <a:ea typeface="Times New Roman" panose="02020603050405020304" pitchFamily="18" charset="0"/>
                <a:cs typeface="Segoe UI Emoji" panose="020B0502040204020203" pitchFamily="34" charset="0"/>
              </a:rPr>
              <a:t>💡</a:t>
            </a:r>
            <a:r>
              <a:rPr kumimoji="0" lang="en-US" sz="1600" b="0" i="0" u="none" strike="noStrike" kern="100" cap="none" spc="0" normalizeH="0" baseline="0" noProof="0" dirty="0">
                <a:ln>
                  <a:noFill/>
                </a:ln>
                <a:solidFill>
                  <a:srgbClr val="C00000"/>
                </a:solidFill>
                <a:effectLst/>
                <a:uLnTx/>
                <a:uFillTx/>
                <a:latin typeface="Congenial" panose="02000503040000020004" pitchFamily="2" charset="0"/>
                <a:ea typeface="Times New Roman" panose="02020603050405020304" pitchFamily="18" charset="0"/>
                <a:cs typeface="Times New Roman" panose="02020603050405020304" pitchFamily="18" charset="0"/>
              </a:rPr>
              <a:t> </a:t>
            </a:r>
            <a:r>
              <a:rPr kumimoji="0" lang="en-US" sz="2400" b="0" i="0" u="none" strike="noStrike" kern="100" cap="none" spc="0" normalizeH="0" baseline="0" noProof="0" dirty="0">
                <a:ln>
                  <a:noFill/>
                </a:ln>
                <a:solidFill>
                  <a:srgbClr val="C00000"/>
                </a:solidFill>
                <a:effectLst/>
                <a:uLnTx/>
                <a:uFillTx/>
                <a:latin typeface="Congenial" panose="02000503040000020004" pitchFamily="2" charset="0"/>
                <a:ea typeface="Times New Roman" panose="02020603050405020304" pitchFamily="18" charset="0"/>
                <a:cs typeface="Times New Roman" panose="02020603050405020304" pitchFamily="18" charset="0"/>
              </a:rPr>
              <a:t>Model answer</a:t>
            </a:r>
            <a:endParaRPr kumimoji="0" lang="en-US" sz="1400" b="0" i="0" u="none" strike="noStrike" kern="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Arial" panose="020B0604020202020204" pitchFamily="34" charset="0"/>
            </a:endParaRPr>
          </a:p>
          <a:p>
            <a:pPr marL="0" marR="0" lvl="0" indent="0" algn="just" defTabSz="914400" eaLnBrk="1" fontAlgn="auto" latinLnBrk="0" hangingPunct="1">
              <a:lnSpc>
                <a:spcPct val="150000"/>
              </a:lnSpc>
              <a:spcBef>
                <a:spcPts val="0"/>
              </a:spcBef>
              <a:spcAft>
                <a:spcPts val="1000"/>
              </a:spcAft>
              <a:buClrTx/>
              <a:buSzTx/>
              <a:buFontTx/>
              <a:buNone/>
              <a:tabLst/>
              <a:defRPr/>
            </a:pPr>
            <a:r>
              <a:rPr kumimoji="0" lang="en-US" b="0" i="0" u="none" strike="noStrike" kern="0" cap="none" spc="0" normalizeH="0" baseline="0" noProof="0" dirty="0">
                <a:ln>
                  <a:noFill/>
                </a:ln>
                <a:solidFill>
                  <a:prstClr val="black"/>
                </a:solidFill>
                <a:effectLst/>
                <a:uLnTx/>
                <a:uFillTx/>
                <a:latin typeface="Daytona" panose="020B0604030500040204" pitchFamily="34" charset="0"/>
                <a:ea typeface="Times New Roman" panose="02020603050405020304" pitchFamily="18" charset="0"/>
                <a:cs typeface="Times New Roman" panose="02020603050405020304" pitchFamily="18" charset="0"/>
              </a:rPr>
              <a:t>Living in both Tokyo and Dubai offers a balance between tradition and modern life, but each city provides a very different lifestyle. The text highlights how both cities integrate strong cultural values with modern comforts, despite their diverse daily experiences and expectations.</a:t>
            </a:r>
          </a:p>
          <a:p>
            <a:pPr marL="0" marR="0" lvl="0" indent="0" algn="just" defTabSz="914400" eaLnBrk="1" fontAlgn="auto" latinLnBrk="0" hangingPunct="1">
              <a:lnSpc>
                <a:spcPct val="150000"/>
              </a:lnSpc>
              <a:spcBef>
                <a:spcPts val="0"/>
              </a:spcBef>
              <a:spcAft>
                <a:spcPts val="1000"/>
              </a:spcAft>
              <a:buClrTx/>
              <a:buSzTx/>
              <a:buFontTx/>
              <a:buNone/>
              <a:tabLst/>
              <a:defRPr/>
            </a:pPr>
            <a:r>
              <a:rPr kumimoji="0" lang="en-US" b="0" i="0" u="none" strike="noStrike" kern="0" cap="none" spc="0" normalizeH="0" baseline="0" noProof="0" dirty="0">
                <a:ln>
                  <a:noFill/>
                </a:ln>
                <a:solidFill>
                  <a:prstClr val="black"/>
                </a:solidFill>
                <a:effectLst/>
                <a:uLnTx/>
                <a:uFillTx/>
                <a:latin typeface="Daytona" panose="020B0604030500040204" pitchFamily="34" charset="0"/>
                <a:ea typeface="Times New Roman" panose="02020603050405020304" pitchFamily="18" charset="0"/>
                <a:cs typeface="Times New Roman" panose="02020603050405020304" pitchFamily="18" charset="0"/>
              </a:rPr>
              <a:t>Life in Tokyo is described as organized, respectful, and efficient. People in Japan value harmony, teamwork, and discipline, which makes society run smoothly. Public transport is reliable, streets are clean, and the environment feels safe. However, this lifestyle can also be demanding. The culture expects people to work long hours, follow many social rules, and live in limited space, which may feel stressful for some.</a:t>
            </a:r>
          </a:p>
          <a:p>
            <a:pPr marL="0" marR="0" lvl="0" indent="0" algn="just" defTabSz="914400" eaLnBrk="1" fontAlgn="auto" latinLnBrk="0" hangingPunct="1">
              <a:lnSpc>
                <a:spcPct val="150000"/>
              </a:lnSpc>
              <a:spcBef>
                <a:spcPts val="0"/>
              </a:spcBef>
              <a:spcAft>
                <a:spcPts val="1000"/>
              </a:spcAft>
              <a:buClrTx/>
              <a:buSzTx/>
              <a:buFontTx/>
              <a:buNone/>
              <a:tabLst/>
              <a:defRPr/>
            </a:pPr>
            <a:r>
              <a:rPr kumimoji="0" lang="en-US" b="0" i="0" u="none" strike="noStrike" kern="0" cap="none" spc="0" normalizeH="0" baseline="0" noProof="0" dirty="0">
                <a:ln>
                  <a:noFill/>
                </a:ln>
                <a:solidFill>
                  <a:prstClr val="black"/>
                </a:solidFill>
                <a:effectLst/>
                <a:uLnTx/>
                <a:uFillTx/>
                <a:latin typeface="Daytona" panose="020B0604030500040204" pitchFamily="34" charset="0"/>
                <a:ea typeface="Times New Roman" panose="02020603050405020304" pitchFamily="18" charset="0"/>
                <a:cs typeface="Times New Roman" panose="02020603050405020304" pitchFamily="18" charset="0"/>
              </a:rPr>
              <a:t>In Dubai, life is more dynamic and focused on ambition and opportunity. The city attracts people from many countries who appreciate its safety, diversity, and modern lifestyle. Residents enjoy tax-free income, advanced facilities, and a strong economy. Yet, the fast pace and high cost of living can be challenging for some individuals.</a:t>
            </a:r>
          </a:p>
          <a:p>
            <a:pPr marL="0" marR="0" lvl="0" indent="0" algn="just" defTabSz="914400" eaLnBrk="1" fontAlgn="auto" latinLnBrk="0" hangingPunct="1">
              <a:lnSpc>
                <a:spcPct val="150000"/>
              </a:lnSpc>
              <a:spcBef>
                <a:spcPts val="0"/>
              </a:spcBef>
              <a:spcAft>
                <a:spcPts val="1000"/>
              </a:spcAft>
              <a:buClrTx/>
              <a:buSzTx/>
              <a:buFontTx/>
              <a:buNone/>
              <a:tabLst/>
              <a:defRPr/>
            </a:pPr>
            <a:r>
              <a:rPr kumimoji="0" lang="en-US" b="0" i="0" u="none" strike="noStrike" kern="0" cap="none" spc="0" normalizeH="0" baseline="0" noProof="0" dirty="0">
                <a:ln>
                  <a:noFill/>
                </a:ln>
                <a:solidFill>
                  <a:prstClr val="black"/>
                </a:solidFill>
                <a:effectLst/>
                <a:uLnTx/>
                <a:uFillTx/>
                <a:latin typeface="Daytona" panose="020B0604030500040204" pitchFamily="34" charset="0"/>
                <a:ea typeface="Times New Roman" panose="02020603050405020304" pitchFamily="18" charset="0"/>
                <a:cs typeface="Times New Roman" panose="02020603050405020304" pitchFamily="18" charset="0"/>
              </a:rPr>
              <a:t>Personally, I would prefer living in Dubai because it offers more freedom and multicultural experiences. I like how it encourages innovation and brings people from different backgrounds together. While Tokyo’s discipline is admirable, I find Dubai’s openness and energy more appealing for a balanced, exciting lifestyle.</a:t>
            </a:r>
          </a:p>
        </p:txBody>
      </p:sp>
    </p:spTree>
    <p:extLst>
      <p:ext uri="{BB962C8B-B14F-4D97-AF65-F5344CB8AC3E}">
        <p14:creationId xmlns:p14="http://schemas.microsoft.com/office/powerpoint/2010/main" val="5813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FF1ACF-77C7-2FEC-1129-5E3CB5F5BA36}"/>
              </a:ext>
            </a:extLst>
          </p:cNvPr>
          <p:cNvSpPr txBox="1"/>
          <p:nvPr/>
        </p:nvSpPr>
        <p:spPr>
          <a:xfrm>
            <a:off x="5828370" y="2546707"/>
            <a:ext cx="6110868" cy="1733680"/>
          </a:xfrm>
          <a:prstGeom prst="rect">
            <a:avLst/>
          </a:prstGeom>
          <a:noFill/>
        </p:spPr>
        <p:txBody>
          <a:bodyPr wrap="square" rtlCol="0">
            <a:spAutoFit/>
          </a:bodyPr>
          <a:lstStyle/>
          <a:p>
            <a:pPr defTabSz="1219170"/>
            <a:r>
              <a:rPr lang="en-US" sz="10666" b="1" dirty="0">
                <a:solidFill>
                  <a:srgbClr val="FFFF00"/>
                </a:solidFill>
                <a:latin typeface="Monotype Corsiva" panose="03010101010201010101" pitchFamily="66" charset="0"/>
                <a:ea typeface="DotumChe" panose="020B0503020000020004" pitchFamily="49" charset="-127"/>
                <a:cs typeface="Forte Forward" panose="020F0502020204030204" pitchFamily="2" charset="0"/>
              </a:rPr>
              <a:t>Thank You</a:t>
            </a:r>
          </a:p>
        </p:txBody>
      </p:sp>
      <p:sp>
        <p:nvSpPr>
          <p:cNvPr id="3" name="TextBox 2">
            <a:extLst>
              <a:ext uri="{FF2B5EF4-FFF2-40B4-BE49-F238E27FC236}">
                <a16:creationId xmlns:a16="http://schemas.microsoft.com/office/drawing/2014/main" id="{0CC00A28-1F5B-F093-13BA-9F36A15AF46F}"/>
              </a:ext>
            </a:extLst>
          </p:cNvPr>
          <p:cNvSpPr txBox="1"/>
          <p:nvPr/>
        </p:nvSpPr>
        <p:spPr>
          <a:xfrm>
            <a:off x="6423101" y="4579435"/>
            <a:ext cx="5516136" cy="666786"/>
          </a:xfrm>
          <a:prstGeom prst="rect">
            <a:avLst/>
          </a:prstGeom>
          <a:noFill/>
        </p:spPr>
        <p:txBody>
          <a:bodyPr wrap="square" rtlCol="0">
            <a:spAutoFit/>
          </a:bodyPr>
          <a:lstStyle/>
          <a:p>
            <a:pPr defTabSz="1219170"/>
            <a:r>
              <a:rPr lang="en-US" sz="3733" dirty="0">
                <a:solidFill>
                  <a:prstClr val="white"/>
                </a:solidFill>
                <a:latin typeface="Congenial" panose="02000503040000020004" pitchFamily="2" charset="0"/>
              </a:rPr>
              <a:t>English With Ali Hassan</a:t>
            </a:r>
          </a:p>
        </p:txBody>
      </p:sp>
    </p:spTree>
    <p:extLst>
      <p:ext uri="{BB962C8B-B14F-4D97-AF65-F5344CB8AC3E}">
        <p14:creationId xmlns:p14="http://schemas.microsoft.com/office/powerpoint/2010/main" val="363920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03E0FF9-5FD2-B321-EC24-DE0A06755A8D}"/>
              </a:ext>
            </a:extLst>
          </p:cNvPr>
          <p:cNvGraphicFramePr>
            <a:graphicFrameLocks noGrp="1"/>
          </p:cNvGraphicFramePr>
          <p:nvPr>
            <p:extLst>
              <p:ext uri="{D42A27DB-BD31-4B8C-83A1-F6EECF244321}">
                <p14:modId xmlns:p14="http://schemas.microsoft.com/office/powerpoint/2010/main" val="2622079217"/>
              </p:ext>
            </p:extLst>
          </p:nvPr>
        </p:nvGraphicFramePr>
        <p:xfrm>
          <a:off x="571500" y="307172"/>
          <a:ext cx="5524500" cy="6353599"/>
        </p:xfrm>
        <a:graphic>
          <a:graphicData uri="http://schemas.openxmlformats.org/drawingml/2006/table">
            <a:tbl>
              <a:tblPr firstRow="1" firstCol="1" bandRow="1"/>
              <a:tblGrid>
                <a:gridCol w="2619068">
                  <a:extLst>
                    <a:ext uri="{9D8B030D-6E8A-4147-A177-3AD203B41FA5}">
                      <a16:colId xmlns:a16="http://schemas.microsoft.com/office/drawing/2014/main" val="121878651"/>
                    </a:ext>
                  </a:extLst>
                </a:gridCol>
                <a:gridCol w="2905432">
                  <a:extLst>
                    <a:ext uri="{9D8B030D-6E8A-4147-A177-3AD203B41FA5}">
                      <a16:colId xmlns:a16="http://schemas.microsoft.com/office/drawing/2014/main" val="3668487294"/>
                    </a:ext>
                  </a:extLst>
                </a:gridCol>
              </a:tblGrid>
              <a:tr h="430239">
                <a:tc>
                  <a:txBody>
                    <a:bodyPr/>
                    <a:lstStyle/>
                    <a:p>
                      <a:pPr marL="0" marR="0" algn="l">
                        <a:lnSpc>
                          <a:spcPct val="115000"/>
                        </a:lnSpc>
                        <a:spcAft>
                          <a:spcPts val="800"/>
                        </a:spcAft>
                        <a:buNone/>
                      </a:pPr>
                      <a:r>
                        <a:rPr lang="en-US" sz="1600" kern="0" dirty="0">
                          <a:solidFill>
                            <a:srgbClr val="000000"/>
                          </a:solidFill>
                          <a:effectLst/>
                          <a:latin typeface="Daytona" panose="020B0604030500040204" pitchFamily="34" charset="0"/>
                          <a:ea typeface="Times New Roman" panose="02020603050405020304" pitchFamily="18" charset="0"/>
                          <a:cs typeface="Times New Roman" panose="02020603050405020304" pitchFamily="18" charset="0"/>
                        </a:rPr>
                        <a:t>Word / Phrase (</a:t>
                      </a:r>
                      <a:r>
                        <a:rPr lang="en-US" sz="1600" kern="0" dirty="0" err="1">
                          <a:solidFill>
                            <a:srgbClr val="000000"/>
                          </a:solidFill>
                          <a:effectLst/>
                          <a:latin typeface="Daytona" panose="020B0604030500040204" pitchFamily="34" charset="0"/>
                          <a:ea typeface="Times New Roman" panose="02020603050405020304" pitchFamily="18" charset="0"/>
                          <a:cs typeface="Times New Roman" panose="02020603050405020304" pitchFamily="18" charset="0"/>
                        </a:rPr>
                        <a:t>PoS</a:t>
                      </a:r>
                      <a:r>
                        <a:rPr lang="en-US" sz="1600" kern="0" dirty="0">
                          <a:solidFill>
                            <a:srgbClr val="000000"/>
                          </a:solidFill>
                          <a:effectLst/>
                          <a:latin typeface="Daytona" panose="020B0604030500040204" pitchFamily="34" charset="0"/>
                          <a:ea typeface="Times New Roman" panose="02020603050405020304" pitchFamily="18" charset="0"/>
                          <a:cs typeface="Times New Roman" panose="02020603050405020304" pitchFamily="18" charset="0"/>
                        </a:rPr>
                        <a:t>)</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Aft>
                          <a:spcPts val="800"/>
                        </a:spcAft>
                        <a:buNone/>
                      </a:pPr>
                      <a:r>
                        <a:rPr lang="en-US" sz="1600" kern="0" dirty="0">
                          <a:solidFill>
                            <a:srgbClr val="000000"/>
                          </a:solidFill>
                          <a:effectLst/>
                          <a:latin typeface="Daytona" panose="020B0604030500040204" pitchFamily="34" charset="0"/>
                          <a:ea typeface="Times New Roman" panose="02020603050405020304" pitchFamily="18" charset="0"/>
                          <a:cs typeface="Times New Roman" panose="02020603050405020304" pitchFamily="18" charset="0"/>
                        </a:rPr>
                        <a:t>Arabic Meaning</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69691668"/>
                  </a:ext>
                </a:extLst>
              </a:tr>
              <a:tr h="370210">
                <a:tc>
                  <a:txBody>
                    <a:bodyPr/>
                    <a:lstStyle/>
                    <a:p>
                      <a:pPr marL="0" marR="0" algn="l">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roots (n)</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جذور</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5511580"/>
                  </a:ext>
                </a:extLst>
              </a:tr>
              <a:tr h="370210">
                <a:tc>
                  <a:txBody>
                    <a:bodyPr/>
                    <a:lstStyle/>
                    <a:p>
                      <a:pPr marL="0" marR="0" algn="l">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identical (adj)</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مطابق</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متطابق</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3971485"/>
                  </a:ext>
                </a:extLst>
              </a:tr>
              <a:tr h="370210">
                <a:tc>
                  <a:txBody>
                    <a:bodyPr/>
                    <a:lstStyle/>
                    <a:p>
                      <a:pPr marL="0" marR="0" algn="l">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be reunited (v)</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إعادة</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الاجتماع</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3416609"/>
                  </a:ext>
                </a:extLst>
              </a:tr>
              <a:tr h="370210">
                <a:tc>
                  <a:txBody>
                    <a:bodyPr/>
                    <a:lstStyle/>
                    <a:p>
                      <a:pPr marL="0" marR="0" algn="l">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significant (adj)</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مهم</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كبير</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8788597"/>
                  </a:ext>
                </a:extLst>
              </a:tr>
              <a:tr h="370210">
                <a:tc>
                  <a:txBody>
                    <a:bodyPr/>
                    <a:lstStyle/>
                    <a:p>
                      <a:pPr marL="0" marR="0" algn="l">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due to (prep)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بسبب</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598463"/>
                  </a:ext>
                </a:extLst>
              </a:tr>
              <a:tr h="370210">
                <a:tc>
                  <a:txBody>
                    <a:bodyPr/>
                    <a:lstStyle/>
                    <a:p>
                      <a:pPr marL="0" marR="0" algn="l">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heritable (adj)</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وراثي</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7368202"/>
                  </a:ext>
                </a:extLst>
              </a:tr>
              <a:tr h="370210">
                <a:tc>
                  <a:txBody>
                    <a:bodyPr/>
                    <a:lstStyle/>
                    <a:p>
                      <a:pPr marL="0" marR="0" algn="l">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thrill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إثارة</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تشويق</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2462687"/>
                  </a:ext>
                </a:extLst>
              </a:tr>
              <a:tr h="370210">
                <a:tc>
                  <a:txBody>
                    <a:bodyPr/>
                    <a:lstStyle/>
                    <a:p>
                      <a:pPr marL="0" marR="0" algn="l">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powerful (adj)</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قوي</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ذو</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قوة</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4045320"/>
                  </a:ext>
                </a:extLst>
              </a:tr>
              <a:tr h="370210">
                <a:tc>
                  <a:txBody>
                    <a:bodyPr/>
                    <a:lstStyle/>
                    <a:p>
                      <a:pPr marL="0" marR="0" algn="l">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brain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دماغ</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53050"/>
                  </a:ext>
                </a:extLst>
              </a:tr>
              <a:tr h="370210">
                <a:tc>
                  <a:txBody>
                    <a:bodyPr/>
                    <a:lstStyle/>
                    <a:p>
                      <a:pPr marL="0" marR="0" algn="l">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mind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عقل</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ذهن</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9581704"/>
                  </a:ext>
                </a:extLst>
              </a:tr>
              <a:tr h="370210">
                <a:tc>
                  <a:txBody>
                    <a:bodyPr/>
                    <a:lstStyle/>
                    <a:p>
                      <a:pPr marL="0" marR="0" algn="l">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memory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ذاكرة</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3354029"/>
                  </a:ext>
                </a:extLst>
              </a:tr>
              <a:tr h="370210">
                <a:tc>
                  <a:txBody>
                    <a:bodyPr/>
                    <a:lstStyle/>
                    <a:p>
                      <a:pPr marL="0" marR="0" algn="l">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identity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هوية</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4887135"/>
                  </a:ext>
                </a:extLst>
              </a:tr>
              <a:tr h="370210">
                <a:tc>
                  <a:txBody>
                    <a:bodyPr/>
                    <a:lstStyle/>
                    <a:p>
                      <a:pPr marL="0" marR="0" algn="l">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personality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شخصية</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8089235"/>
                  </a:ext>
                </a:extLst>
              </a:tr>
              <a:tr h="370210">
                <a:tc>
                  <a:txBody>
                    <a:bodyPr/>
                    <a:lstStyle/>
                    <a:p>
                      <a:pPr marL="0" marR="0" algn="l">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behaviour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سلوك</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9826125"/>
                  </a:ext>
                </a:extLst>
              </a:tr>
              <a:tr h="370210">
                <a:tc>
                  <a:txBody>
                    <a:bodyPr/>
                    <a:lstStyle/>
                    <a:p>
                      <a:pPr marL="0" marR="0" algn="l">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colleague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زميل</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عمل</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0324552"/>
                  </a:ext>
                </a:extLst>
              </a:tr>
              <a:tr h="370210">
                <a:tc>
                  <a:txBody>
                    <a:bodyPr/>
                    <a:lstStyle/>
                    <a:p>
                      <a:pPr marL="0" marR="0" algn="l">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roots (n)</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جذور</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6749107"/>
                  </a:ext>
                </a:extLst>
              </a:tr>
            </a:tbl>
          </a:graphicData>
        </a:graphic>
      </p:graphicFrame>
      <p:graphicFrame>
        <p:nvGraphicFramePr>
          <p:cNvPr id="5" name="Table 4">
            <a:extLst>
              <a:ext uri="{FF2B5EF4-FFF2-40B4-BE49-F238E27FC236}">
                <a16:creationId xmlns:a16="http://schemas.microsoft.com/office/drawing/2014/main" id="{902D2A8B-C8AF-A1CA-8D18-2C8C3168E226}"/>
              </a:ext>
            </a:extLst>
          </p:cNvPr>
          <p:cNvGraphicFramePr>
            <a:graphicFrameLocks noGrp="1"/>
          </p:cNvGraphicFramePr>
          <p:nvPr>
            <p:extLst>
              <p:ext uri="{D42A27DB-BD31-4B8C-83A1-F6EECF244321}">
                <p14:modId xmlns:p14="http://schemas.microsoft.com/office/powerpoint/2010/main" val="1285050546"/>
              </p:ext>
            </p:extLst>
          </p:nvPr>
        </p:nvGraphicFramePr>
        <p:xfrm>
          <a:off x="6366389" y="307180"/>
          <a:ext cx="5391765" cy="6353588"/>
        </p:xfrm>
        <a:graphic>
          <a:graphicData uri="http://schemas.openxmlformats.org/drawingml/2006/table">
            <a:tbl>
              <a:tblPr firstRow="1" firstCol="1" bandRow="1"/>
              <a:tblGrid>
                <a:gridCol w="2959735">
                  <a:extLst>
                    <a:ext uri="{9D8B030D-6E8A-4147-A177-3AD203B41FA5}">
                      <a16:colId xmlns:a16="http://schemas.microsoft.com/office/drawing/2014/main" val="1560130551"/>
                    </a:ext>
                  </a:extLst>
                </a:gridCol>
                <a:gridCol w="2432030">
                  <a:extLst>
                    <a:ext uri="{9D8B030D-6E8A-4147-A177-3AD203B41FA5}">
                      <a16:colId xmlns:a16="http://schemas.microsoft.com/office/drawing/2014/main" val="3608014353"/>
                    </a:ext>
                  </a:extLst>
                </a:gridCol>
              </a:tblGrid>
              <a:tr h="439988">
                <a:tc>
                  <a:txBody>
                    <a:bodyPr/>
                    <a:lstStyle/>
                    <a:p>
                      <a:pPr marL="0" marR="0" algn="l">
                        <a:lnSpc>
                          <a:spcPct val="115000"/>
                        </a:lnSpc>
                        <a:spcAft>
                          <a:spcPts val="800"/>
                        </a:spcAft>
                        <a:buNone/>
                      </a:pPr>
                      <a:r>
                        <a:rPr lang="en-US" sz="1600" kern="0" dirty="0">
                          <a:solidFill>
                            <a:srgbClr val="000000"/>
                          </a:solidFill>
                          <a:effectLst/>
                          <a:latin typeface="Daytona" panose="020B0604030500040204" pitchFamily="34" charset="0"/>
                          <a:ea typeface="Times New Roman" panose="02020603050405020304" pitchFamily="18" charset="0"/>
                          <a:cs typeface="Times New Roman" panose="02020603050405020304" pitchFamily="18" charset="0"/>
                        </a:rPr>
                        <a:t>Word / Phrase (</a:t>
                      </a:r>
                      <a:r>
                        <a:rPr lang="en-US" sz="1600" kern="0" dirty="0" err="1">
                          <a:solidFill>
                            <a:srgbClr val="000000"/>
                          </a:solidFill>
                          <a:effectLst/>
                          <a:latin typeface="Daytona" panose="020B0604030500040204" pitchFamily="34" charset="0"/>
                          <a:ea typeface="Times New Roman" panose="02020603050405020304" pitchFamily="18" charset="0"/>
                          <a:cs typeface="Times New Roman" panose="02020603050405020304" pitchFamily="18" charset="0"/>
                        </a:rPr>
                        <a:t>PoS</a:t>
                      </a:r>
                      <a:r>
                        <a:rPr lang="en-US" sz="1600" kern="0" dirty="0">
                          <a:solidFill>
                            <a:srgbClr val="000000"/>
                          </a:solidFill>
                          <a:effectLst/>
                          <a:latin typeface="Daytona" panose="020B0604030500040204" pitchFamily="34" charset="0"/>
                          <a:ea typeface="Times New Roman" panose="02020603050405020304" pitchFamily="18" charset="0"/>
                          <a:cs typeface="Times New Roman" panose="02020603050405020304" pitchFamily="18" charset="0"/>
                        </a:rPr>
                        <a:t>)</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Aft>
                          <a:spcPts val="800"/>
                        </a:spcAft>
                        <a:buNone/>
                      </a:pPr>
                      <a:r>
                        <a:rPr lang="en-US" sz="1600" kern="0" dirty="0">
                          <a:solidFill>
                            <a:srgbClr val="000000"/>
                          </a:solidFill>
                          <a:effectLst/>
                          <a:latin typeface="Daytona" panose="020B0604030500040204" pitchFamily="34" charset="0"/>
                          <a:ea typeface="Times New Roman" panose="02020603050405020304" pitchFamily="18" charset="0"/>
                          <a:cs typeface="Times New Roman" panose="02020603050405020304" pitchFamily="18" charset="0"/>
                        </a:rPr>
                        <a:t>Arabic Meaning</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91056633"/>
                  </a:ext>
                </a:extLst>
              </a:tr>
              <a:tr h="369600">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peer (n)</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زميل</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نظير</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8036617"/>
                  </a:ext>
                </a:extLst>
              </a:tr>
              <a:tr h="369600">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attitude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موقف</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سلوك</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0627036"/>
                  </a:ext>
                </a:extLst>
              </a:tr>
              <a:tr h="369600">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chemicals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مواد</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كيميائية</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4655470"/>
                  </a:ext>
                </a:extLst>
              </a:tr>
              <a:tr h="369600">
                <a:tc>
                  <a:txBody>
                    <a:bodyPr/>
                    <a:lstStyle/>
                    <a:p>
                      <a:pPr marL="0" marR="0">
                        <a:lnSpc>
                          <a:spcPct val="115000"/>
                        </a:lnSpc>
                        <a:spcBef>
                          <a:spcPts val="180"/>
                        </a:spcBef>
                        <a:spcAft>
                          <a:spcPts val="180"/>
                        </a:spcAft>
                        <a:buNone/>
                      </a:pPr>
                      <a:r>
                        <a:rPr lang="en-US" sz="1600" kern="0">
                          <a:solidFill>
                            <a:schemeClr val="tx1"/>
                          </a:solidFill>
                          <a:effectLst/>
                          <a:latin typeface="Daytona" panose="020B0604030500040204" pitchFamily="34" charset="0"/>
                          <a:ea typeface="Aptos" panose="020B0004020202020204" pitchFamily="34" charset="0"/>
                          <a:cs typeface="Times New Roman" panose="02020603050405020304" pitchFamily="18" charset="0"/>
                        </a:rPr>
                        <a:t>natural trait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صفة</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طبيعية</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042395"/>
                  </a:ext>
                </a:extLst>
              </a:tr>
              <a:tr h="369600">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personality trait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صفة</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شخصية</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1436938"/>
                  </a:ext>
                </a:extLst>
              </a:tr>
              <a:tr h="369600">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genetics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علم الوراثة</a:t>
                      </a:r>
                      <a:endParaRPr lang="en-US" sz="1600" kern="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1893244"/>
                  </a:ext>
                </a:extLst>
              </a:tr>
              <a:tr h="369600">
                <a:tc>
                  <a:txBody>
                    <a:bodyPr/>
                    <a:lstStyle/>
                    <a:p>
                      <a:pPr marL="0" marR="0">
                        <a:lnSpc>
                          <a:spcPct val="115000"/>
                        </a:lnSpc>
                        <a:spcBef>
                          <a:spcPts val="180"/>
                        </a:spcBef>
                        <a:spcAft>
                          <a:spcPts val="180"/>
                        </a:spcAft>
                        <a:buNone/>
                      </a:pPr>
                      <a:r>
                        <a:rPr lang="en-US" sz="1600" kern="0">
                          <a:solidFill>
                            <a:schemeClr val="tx1"/>
                          </a:solidFill>
                          <a:effectLst/>
                          <a:latin typeface="Daytona" panose="020B0604030500040204" pitchFamily="34" charset="0"/>
                          <a:ea typeface="Aptos" panose="020B0004020202020204" pitchFamily="34" charset="0"/>
                          <a:cs typeface="Times New Roman" panose="02020603050405020304" pitchFamily="18" charset="0"/>
                        </a:rPr>
                        <a:t>knowledge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ar-SA"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معرفة </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a:t>
                      </a:r>
                      <a:r>
                        <a:rPr lang="ar-SA"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علم</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4612421"/>
                  </a:ext>
                </a:extLst>
              </a:tr>
              <a:tr h="369600">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insight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بصيرة - فهم عميق</a:t>
                      </a:r>
                      <a:endParaRPr lang="en-US" sz="1600" kern="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5261031"/>
                  </a:ext>
                </a:extLst>
              </a:tr>
              <a:tr h="369600">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peer (n)</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زميل</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نظير</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4532053"/>
                  </a:ext>
                </a:extLst>
              </a:tr>
              <a:tr h="369600">
                <a:tc>
                  <a:txBody>
                    <a:bodyPr/>
                    <a:lstStyle/>
                    <a:p>
                      <a:pPr marL="0" marR="0">
                        <a:lnSpc>
                          <a:spcPct val="115000"/>
                        </a:lnSpc>
                        <a:spcBef>
                          <a:spcPts val="180"/>
                        </a:spcBef>
                        <a:spcAft>
                          <a:spcPts val="180"/>
                        </a:spcAft>
                        <a:buNone/>
                      </a:pPr>
                      <a:r>
                        <a:rPr lang="en-US" sz="1600" kern="0">
                          <a:solidFill>
                            <a:schemeClr val="tx1"/>
                          </a:solidFill>
                          <a:effectLst/>
                          <a:latin typeface="Daytona" panose="020B0604030500040204" pitchFamily="34" charset="0"/>
                          <a:ea typeface="Aptos" panose="020B0004020202020204" pitchFamily="34" charset="0"/>
                          <a:cs typeface="Times New Roman" panose="02020603050405020304" pitchFamily="18" charset="0"/>
                        </a:rPr>
                        <a:t>attitude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موقف</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سلوك</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4928624"/>
                  </a:ext>
                </a:extLst>
              </a:tr>
              <a:tr h="369600">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chemicals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مواد</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كيميائية</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3847843"/>
                  </a:ext>
                </a:extLst>
              </a:tr>
              <a:tr h="369600">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natural trait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صفة</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طبيعية</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5854694"/>
                  </a:ext>
                </a:extLst>
              </a:tr>
              <a:tr h="369600">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personality trait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صفة شخصية</a:t>
                      </a:r>
                      <a:endParaRPr lang="en-US" sz="1600" kern="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1470937"/>
                  </a:ext>
                </a:extLst>
              </a:tr>
              <a:tr h="369600">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genetics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علم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الوراثة</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4512360"/>
                  </a:ext>
                </a:extLst>
              </a:tr>
              <a:tr h="369600">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knowledge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ar-SA"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معرفة </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a:t>
                      </a:r>
                      <a:r>
                        <a:rPr lang="ar-SA"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علم</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8912063"/>
                  </a:ext>
                </a:extLst>
              </a:tr>
              <a:tr h="369600">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Aptos" panose="020B0004020202020204" pitchFamily="34" charset="0"/>
                          <a:cs typeface="Times New Roman" panose="02020603050405020304" pitchFamily="18" charset="0"/>
                        </a:rPr>
                        <a:t>insight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بصيرة</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فهم</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عميق</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8857115"/>
                  </a:ext>
                </a:extLst>
              </a:tr>
            </a:tbl>
          </a:graphicData>
        </a:graphic>
      </p:graphicFrame>
      <p:sp>
        <p:nvSpPr>
          <p:cNvPr id="2" name="TextBox 1">
            <a:extLst>
              <a:ext uri="{FF2B5EF4-FFF2-40B4-BE49-F238E27FC236}">
                <a16:creationId xmlns:a16="http://schemas.microsoft.com/office/drawing/2014/main" id="{8A8915FA-C1EC-61FB-4F59-F7C5BFEFFB11}"/>
              </a:ext>
            </a:extLst>
          </p:cNvPr>
          <p:cNvSpPr txBox="1"/>
          <p:nvPr/>
        </p:nvSpPr>
        <p:spPr>
          <a:xfrm>
            <a:off x="1" y="2949677"/>
            <a:ext cx="433846" cy="707886"/>
          </a:xfrm>
          <a:prstGeom prst="rect">
            <a:avLst/>
          </a:prstGeom>
          <a:noFill/>
        </p:spPr>
        <p:txBody>
          <a:bodyPr wrap="square" rtlCol="0">
            <a:spAutoFit/>
          </a:bodyPr>
          <a:lstStyle/>
          <a:p>
            <a:r>
              <a:rPr lang="en-US" sz="4000" b="1" dirty="0">
                <a:solidFill>
                  <a:srgbClr val="FF0000"/>
                </a:solidFill>
              </a:rPr>
              <a:t>1</a:t>
            </a:r>
          </a:p>
        </p:txBody>
      </p:sp>
    </p:spTree>
    <p:extLst>
      <p:ext uri="{BB962C8B-B14F-4D97-AF65-F5344CB8AC3E}">
        <p14:creationId xmlns:p14="http://schemas.microsoft.com/office/powerpoint/2010/main" val="25889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a:extLst>
            <a:ext uri="{FF2B5EF4-FFF2-40B4-BE49-F238E27FC236}">
              <a16:creationId xmlns:a16="http://schemas.microsoft.com/office/drawing/2014/main" id="{63BAD835-2E82-7E88-167C-9FBE14B93519}"/>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0B578CC-2F3B-1A34-7E98-54A0BDB014EA}"/>
              </a:ext>
            </a:extLst>
          </p:cNvPr>
          <p:cNvGraphicFramePr>
            <a:graphicFrameLocks noGrp="1"/>
          </p:cNvGraphicFramePr>
          <p:nvPr>
            <p:extLst>
              <p:ext uri="{D42A27DB-BD31-4B8C-83A1-F6EECF244321}">
                <p14:modId xmlns:p14="http://schemas.microsoft.com/office/powerpoint/2010/main" val="1591710311"/>
              </p:ext>
            </p:extLst>
          </p:nvPr>
        </p:nvGraphicFramePr>
        <p:xfrm>
          <a:off x="571500" y="307172"/>
          <a:ext cx="5524500" cy="6418077"/>
        </p:xfrm>
        <a:graphic>
          <a:graphicData uri="http://schemas.openxmlformats.org/drawingml/2006/table">
            <a:tbl>
              <a:tblPr firstRow="1" firstCol="1" bandRow="1"/>
              <a:tblGrid>
                <a:gridCol w="2619068">
                  <a:extLst>
                    <a:ext uri="{9D8B030D-6E8A-4147-A177-3AD203B41FA5}">
                      <a16:colId xmlns:a16="http://schemas.microsoft.com/office/drawing/2014/main" val="121878651"/>
                    </a:ext>
                  </a:extLst>
                </a:gridCol>
                <a:gridCol w="2905432">
                  <a:extLst>
                    <a:ext uri="{9D8B030D-6E8A-4147-A177-3AD203B41FA5}">
                      <a16:colId xmlns:a16="http://schemas.microsoft.com/office/drawing/2014/main" val="3668487294"/>
                    </a:ext>
                  </a:extLst>
                </a:gridCol>
              </a:tblGrid>
              <a:tr h="491933">
                <a:tc>
                  <a:txBody>
                    <a:bodyPr/>
                    <a:lstStyle/>
                    <a:p>
                      <a:pPr marL="0" marR="0" algn="ctr">
                        <a:lnSpc>
                          <a:spcPct val="115000"/>
                        </a:lnSpc>
                        <a:spcAft>
                          <a:spcPts val="800"/>
                        </a:spcAft>
                        <a:buNone/>
                      </a:pPr>
                      <a:r>
                        <a:rPr lang="en-US" sz="1600" kern="0" dirty="0">
                          <a:solidFill>
                            <a:srgbClr val="000000"/>
                          </a:solidFill>
                          <a:effectLst/>
                          <a:latin typeface="Daytona" panose="020B0604030500040204" pitchFamily="34" charset="0"/>
                          <a:ea typeface="Times New Roman" panose="02020603050405020304" pitchFamily="18" charset="0"/>
                          <a:cs typeface="Times New Roman" panose="02020603050405020304" pitchFamily="18" charset="0"/>
                        </a:rPr>
                        <a:t>Word / Phrase (</a:t>
                      </a:r>
                      <a:r>
                        <a:rPr lang="en-US" sz="1600" kern="0" dirty="0" err="1">
                          <a:solidFill>
                            <a:srgbClr val="000000"/>
                          </a:solidFill>
                          <a:effectLst/>
                          <a:latin typeface="Daytona" panose="020B0604030500040204" pitchFamily="34" charset="0"/>
                          <a:ea typeface="Times New Roman" panose="02020603050405020304" pitchFamily="18" charset="0"/>
                          <a:cs typeface="Times New Roman" panose="02020603050405020304" pitchFamily="18" charset="0"/>
                        </a:rPr>
                        <a:t>PoS</a:t>
                      </a:r>
                      <a:r>
                        <a:rPr lang="en-US" sz="1600" kern="0" dirty="0">
                          <a:solidFill>
                            <a:srgbClr val="000000"/>
                          </a:solidFill>
                          <a:effectLst/>
                          <a:latin typeface="Daytona" panose="020B0604030500040204" pitchFamily="34" charset="0"/>
                          <a:ea typeface="Times New Roman" panose="02020603050405020304" pitchFamily="18" charset="0"/>
                          <a:cs typeface="Times New Roman" panose="02020603050405020304" pitchFamily="18" charset="0"/>
                        </a:rPr>
                        <a:t>)</a:t>
                      </a:r>
                      <a:endParaRPr lang="en-US" sz="1600" kern="0" dirty="0">
                        <a:solidFill>
                          <a:srgbClr val="000000"/>
                        </a:solidFill>
                        <a:effectLst/>
                        <a:latin typeface="Daytona" panose="020B060403050004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Aft>
                          <a:spcPts val="800"/>
                        </a:spcAft>
                        <a:buNone/>
                      </a:pPr>
                      <a:r>
                        <a:rPr lang="en-US" sz="1600" kern="0" dirty="0">
                          <a:solidFill>
                            <a:srgbClr val="000000"/>
                          </a:solidFill>
                          <a:effectLst/>
                          <a:latin typeface="Daytona" panose="020B0604030500040204" pitchFamily="34" charset="0"/>
                          <a:ea typeface="Times New Roman" panose="02020603050405020304" pitchFamily="18" charset="0"/>
                          <a:cs typeface="Times New Roman" panose="02020603050405020304" pitchFamily="18" charset="0"/>
                        </a:rPr>
                        <a:t>Arabic Meaning</a:t>
                      </a:r>
                      <a:endParaRPr lang="en-US" sz="1600" kern="0" dirty="0">
                        <a:solidFill>
                          <a:srgbClr val="000000"/>
                        </a:solidFill>
                        <a:effectLst/>
                        <a:latin typeface="Daytona" panose="020B060403050004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69691668"/>
                  </a:ext>
                </a:extLst>
              </a:tr>
              <a:tr h="423296">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rPr>
                        <a:t>insulation (n)</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عزل</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5511580"/>
                  </a:ext>
                </a:extLst>
              </a:tr>
              <a:tr h="423296">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rPr>
                        <a:t>conservation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الحفاظ</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على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البيئة</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صون</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3971485"/>
                  </a:ext>
                </a:extLst>
              </a:tr>
              <a:tr h="423296">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rPr>
                        <a:t>original (adj)</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أصلي</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3416609"/>
                  </a:ext>
                </a:extLst>
              </a:tr>
              <a:tr h="423296">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rPr>
                        <a:t>creation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خلق</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ابتكار</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8788597"/>
                  </a:ext>
                </a:extLst>
              </a:tr>
              <a:tr h="423296">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rPr>
                        <a:t>structural (adj)</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هيكلي / إنشائي</a:t>
                      </a:r>
                      <a:endParaRPr lang="en-US" sz="1600" kern="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598463"/>
                  </a:ext>
                </a:extLst>
              </a:tr>
              <a:tr h="423296">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rPr>
                        <a:t>layer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طبقة</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7368202"/>
                  </a:ext>
                </a:extLst>
              </a:tr>
              <a:tr h="423296">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rPr>
                        <a:t>reduction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تقليل</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2462687"/>
                  </a:ext>
                </a:extLst>
              </a:tr>
              <a:tr h="423296">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rPr>
                        <a:t>overflow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فيضان</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فائض</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4045320"/>
                  </a:ext>
                </a:extLst>
              </a:tr>
              <a:tr h="423296">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rPr>
                        <a:t>additions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إضافات</a:t>
                      </a:r>
                      <a:endParaRPr lang="en-US" sz="1600" kern="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53050"/>
                  </a:ext>
                </a:extLst>
              </a:tr>
              <a:tr h="423296">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rPr>
                        <a:t>historical (adj)</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تاريخي</a:t>
                      </a:r>
                      <a:endParaRPr lang="en-US" sz="1600" kern="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9581704"/>
                  </a:ext>
                </a:extLst>
              </a:tr>
              <a:tr h="423296">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rPr>
                        <a:t>drawbacks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عيوب</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سلبيات</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3354029"/>
                  </a:ext>
                </a:extLst>
              </a:tr>
              <a:tr h="423296">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rPr>
                        <a:t>lightweight (adj)</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خفيف</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الوزن</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4887135"/>
                  </a:ext>
                </a:extLst>
              </a:tr>
              <a:tr h="423296">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rPr>
                        <a:t>wildlife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الحياة</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البرية</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8089235"/>
                  </a:ext>
                </a:extLst>
              </a:tr>
              <a:tr h="423296">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rPr>
                        <a:t>rainwater (n)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مياه</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الأمطار</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9826125"/>
                  </a:ext>
                </a:extLst>
              </a:tr>
            </a:tbl>
          </a:graphicData>
        </a:graphic>
      </p:graphicFrame>
      <p:graphicFrame>
        <p:nvGraphicFramePr>
          <p:cNvPr id="5" name="Table 4">
            <a:extLst>
              <a:ext uri="{FF2B5EF4-FFF2-40B4-BE49-F238E27FC236}">
                <a16:creationId xmlns:a16="http://schemas.microsoft.com/office/drawing/2014/main" id="{A5F3B199-DB25-CF36-E21B-51CC5FDD138E}"/>
              </a:ext>
            </a:extLst>
          </p:cNvPr>
          <p:cNvGraphicFramePr>
            <a:graphicFrameLocks noGrp="1"/>
          </p:cNvGraphicFramePr>
          <p:nvPr>
            <p:extLst>
              <p:ext uri="{D42A27DB-BD31-4B8C-83A1-F6EECF244321}">
                <p14:modId xmlns:p14="http://schemas.microsoft.com/office/powerpoint/2010/main" val="2727025665"/>
              </p:ext>
            </p:extLst>
          </p:nvPr>
        </p:nvGraphicFramePr>
        <p:xfrm>
          <a:off x="6366389" y="307180"/>
          <a:ext cx="5391765" cy="6505738"/>
        </p:xfrm>
        <a:graphic>
          <a:graphicData uri="http://schemas.openxmlformats.org/drawingml/2006/table">
            <a:tbl>
              <a:tblPr firstRow="1" firstCol="1" bandRow="1"/>
              <a:tblGrid>
                <a:gridCol w="2959735">
                  <a:extLst>
                    <a:ext uri="{9D8B030D-6E8A-4147-A177-3AD203B41FA5}">
                      <a16:colId xmlns:a16="http://schemas.microsoft.com/office/drawing/2014/main" val="1560130551"/>
                    </a:ext>
                  </a:extLst>
                </a:gridCol>
                <a:gridCol w="2432030">
                  <a:extLst>
                    <a:ext uri="{9D8B030D-6E8A-4147-A177-3AD203B41FA5}">
                      <a16:colId xmlns:a16="http://schemas.microsoft.com/office/drawing/2014/main" val="3608014353"/>
                    </a:ext>
                  </a:extLst>
                </a:gridCol>
              </a:tblGrid>
              <a:tr h="502972">
                <a:tc>
                  <a:txBody>
                    <a:bodyPr/>
                    <a:lstStyle/>
                    <a:p>
                      <a:pPr marL="0" marR="0" algn="l">
                        <a:lnSpc>
                          <a:spcPct val="115000"/>
                        </a:lnSpc>
                        <a:spcAft>
                          <a:spcPts val="800"/>
                        </a:spcAft>
                        <a:buNone/>
                      </a:pPr>
                      <a:r>
                        <a:rPr lang="en-US" sz="1600" kern="0" dirty="0">
                          <a:solidFill>
                            <a:srgbClr val="000000"/>
                          </a:solidFill>
                          <a:effectLst/>
                          <a:latin typeface="Daytona" panose="020B0604030500040204" pitchFamily="34" charset="0"/>
                          <a:ea typeface="Times New Roman" panose="02020603050405020304" pitchFamily="18" charset="0"/>
                          <a:cs typeface="Times New Roman" panose="02020603050405020304" pitchFamily="18" charset="0"/>
                        </a:rPr>
                        <a:t>Word / Phrase (</a:t>
                      </a:r>
                      <a:r>
                        <a:rPr lang="en-US" sz="1600" kern="0" dirty="0" err="1">
                          <a:solidFill>
                            <a:srgbClr val="000000"/>
                          </a:solidFill>
                          <a:effectLst/>
                          <a:latin typeface="Daytona" panose="020B0604030500040204" pitchFamily="34" charset="0"/>
                          <a:ea typeface="Times New Roman" panose="02020603050405020304" pitchFamily="18" charset="0"/>
                          <a:cs typeface="Times New Roman" panose="02020603050405020304" pitchFamily="18" charset="0"/>
                        </a:rPr>
                        <a:t>PoS</a:t>
                      </a:r>
                      <a:r>
                        <a:rPr lang="en-US" sz="1600" kern="0" dirty="0">
                          <a:solidFill>
                            <a:srgbClr val="000000"/>
                          </a:solidFill>
                          <a:effectLst/>
                          <a:latin typeface="Daytona" panose="020B0604030500040204" pitchFamily="34" charset="0"/>
                          <a:ea typeface="Times New Roman" panose="02020603050405020304" pitchFamily="18" charset="0"/>
                          <a:cs typeface="Times New Roman" panose="02020603050405020304" pitchFamily="18" charset="0"/>
                        </a:rPr>
                        <a:t>)</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Aft>
                          <a:spcPts val="800"/>
                        </a:spcAft>
                        <a:buNone/>
                      </a:pPr>
                      <a:r>
                        <a:rPr lang="en-US" sz="1600" kern="0" dirty="0">
                          <a:solidFill>
                            <a:srgbClr val="000000"/>
                          </a:solidFill>
                          <a:effectLst/>
                          <a:latin typeface="Daytona" panose="020B0604030500040204" pitchFamily="34" charset="0"/>
                          <a:ea typeface="Times New Roman" panose="02020603050405020304" pitchFamily="18" charset="0"/>
                          <a:cs typeface="Times New Roman" panose="02020603050405020304" pitchFamily="18" charset="0"/>
                        </a:rPr>
                        <a:t>Arabic Meaning</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91056633"/>
                  </a:ext>
                </a:extLst>
              </a:tr>
              <a:tr h="422508">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rPr>
                        <a:t>outweigh (v)</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يفوق</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يغلب</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8036617"/>
                  </a:ext>
                </a:extLst>
              </a:tr>
              <a:tr h="422508">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rPr>
                        <a:t>overconfident (adj)</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واثق</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بنفسه</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بشكل</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مبالغ</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0627036"/>
                  </a:ext>
                </a:extLst>
              </a:tr>
              <a:tr h="422508">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rPr>
                        <a:t>cost-cutting (adj)</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تقليص</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التكاليف</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4655470"/>
                  </a:ext>
                </a:extLst>
              </a:tr>
              <a:tr h="422508">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rPr>
                        <a:t>fastest-growing (adj)</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الأسرع</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نمواً</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042395"/>
                  </a:ext>
                </a:extLst>
              </a:tr>
              <a:tr h="422508">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rPr>
                        <a:t>low-priced (adj)</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منخفض</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السعر</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1436938"/>
                  </a:ext>
                </a:extLst>
              </a:tr>
              <a:tr h="422508">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rPr>
                        <a:t>planet friendly (adj)</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صديق</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للبيئة</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1893244"/>
                  </a:ext>
                </a:extLst>
              </a:tr>
              <a:tr h="422508">
                <a:tc>
                  <a:txBody>
                    <a:bodyPr/>
                    <a:lstStyle/>
                    <a:p>
                      <a:pPr marL="0" marR="0">
                        <a:lnSpc>
                          <a:spcPct val="115000"/>
                        </a:lnSpc>
                        <a:spcBef>
                          <a:spcPts val="180"/>
                        </a:spcBef>
                        <a:spcAft>
                          <a:spcPts val="180"/>
                        </a:spcAft>
                        <a:buNone/>
                      </a:pPr>
                      <a:r>
                        <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rPr>
                        <a:t>long-term (adj)</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طويل</a:t>
                      </a:r>
                      <a:r>
                        <a:rPr lang="en-US" sz="1600" kern="0" dirty="0">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 </a:t>
                      </a:r>
                      <a:r>
                        <a:rPr lang="en-US" sz="1600" kern="0" dirty="0" err="1">
                          <a:solidFill>
                            <a:schemeClr val="tx1"/>
                          </a:solidFill>
                          <a:effectLst/>
                          <a:latin typeface="Aptos" panose="020B0004020202020204" pitchFamily="34" charset="0"/>
                          <a:ea typeface="Times New Roman" panose="02020603050405020304" pitchFamily="18" charset="0"/>
                          <a:cs typeface="Dubai Medium" panose="020B0603030403030204" pitchFamily="34" charset="-78"/>
                        </a:rPr>
                        <a:t>الأجل</a:t>
                      </a: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4612421"/>
                  </a:ext>
                </a:extLst>
              </a:tr>
              <a:tr h="422508">
                <a:tc>
                  <a:txBody>
                    <a:bodyPr/>
                    <a:lstStyle/>
                    <a:p>
                      <a:pPr marL="0" marR="0">
                        <a:lnSpc>
                          <a:spcPct val="115000"/>
                        </a:lnSpc>
                        <a:spcBef>
                          <a:spcPts val="180"/>
                        </a:spcBef>
                        <a:spcAft>
                          <a:spcPts val="180"/>
                        </a:spcAft>
                        <a:buNone/>
                      </a:pP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5261031"/>
                  </a:ext>
                </a:extLst>
              </a:tr>
              <a:tr h="422508">
                <a:tc>
                  <a:txBody>
                    <a:bodyPr/>
                    <a:lstStyle/>
                    <a:p>
                      <a:pPr marL="0" marR="0">
                        <a:lnSpc>
                          <a:spcPct val="115000"/>
                        </a:lnSpc>
                        <a:spcBef>
                          <a:spcPts val="180"/>
                        </a:spcBef>
                        <a:spcAft>
                          <a:spcPts val="180"/>
                        </a:spcAft>
                        <a:buNone/>
                      </a:pP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4532053"/>
                  </a:ext>
                </a:extLst>
              </a:tr>
              <a:tr h="422508">
                <a:tc>
                  <a:txBody>
                    <a:bodyPr/>
                    <a:lstStyle/>
                    <a:p>
                      <a:pPr marL="0" marR="0">
                        <a:lnSpc>
                          <a:spcPct val="115000"/>
                        </a:lnSpc>
                        <a:spcBef>
                          <a:spcPts val="180"/>
                        </a:spcBef>
                        <a:spcAft>
                          <a:spcPts val="180"/>
                        </a:spcAft>
                        <a:buNone/>
                      </a:pP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4928624"/>
                  </a:ext>
                </a:extLst>
              </a:tr>
              <a:tr h="510162">
                <a:tc>
                  <a:txBody>
                    <a:bodyPr/>
                    <a:lstStyle/>
                    <a:p>
                      <a:pPr marL="0" marR="0">
                        <a:lnSpc>
                          <a:spcPct val="115000"/>
                        </a:lnSpc>
                        <a:spcBef>
                          <a:spcPts val="180"/>
                        </a:spcBef>
                        <a:spcAft>
                          <a:spcPts val="180"/>
                        </a:spcAft>
                        <a:buNone/>
                      </a:pP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3847843"/>
                  </a:ext>
                </a:extLst>
              </a:tr>
              <a:tr h="422508">
                <a:tc>
                  <a:txBody>
                    <a:bodyPr/>
                    <a:lstStyle/>
                    <a:p>
                      <a:pPr marL="0" marR="0">
                        <a:lnSpc>
                          <a:spcPct val="115000"/>
                        </a:lnSpc>
                        <a:spcAft>
                          <a:spcPts val="1000"/>
                        </a:spcAft>
                        <a:buNone/>
                      </a:pPr>
                      <a:endPar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Aft>
                          <a:spcPts val="1000"/>
                        </a:spcAft>
                        <a:buNone/>
                      </a:pP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5854694"/>
                  </a:ext>
                </a:extLst>
              </a:tr>
              <a:tr h="422508">
                <a:tc>
                  <a:txBody>
                    <a:bodyPr/>
                    <a:lstStyle/>
                    <a:p>
                      <a:pPr marL="0" marR="0">
                        <a:lnSpc>
                          <a:spcPct val="115000"/>
                        </a:lnSpc>
                        <a:spcAft>
                          <a:spcPts val="1000"/>
                        </a:spcAft>
                        <a:buNone/>
                      </a:pPr>
                      <a:endPar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Aft>
                          <a:spcPts val="1000"/>
                        </a:spcAft>
                        <a:buNone/>
                      </a:pP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1470937"/>
                  </a:ext>
                </a:extLst>
              </a:tr>
              <a:tr h="422508">
                <a:tc>
                  <a:txBody>
                    <a:bodyPr/>
                    <a:lstStyle/>
                    <a:p>
                      <a:pPr marL="0" marR="0">
                        <a:lnSpc>
                          <a:spcPct val="115000"/>
                        </a:lnSpc>
                        <a:spcAft>
                          <a:spcPts val="1000"/>
                        </a:spcAft>
                        <a:buNone/>
                      </a:pPr>
                      <a:endParaRPr lang="en-US" sz="1600" kern="0" dirty="0">
                        <a:solidFill>
                          <a:schemeClr val="tx1"/>
                        </a:solidFill>
                        <a:effectLst/>
                        <a:latin typeface="Daytona" panose="020B060403050004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Aft>
                          <a:spcPts val="1000"/>
                        </a:spcAft>
                        <a:buNone/>
                      </a:pPr>
                      <a:endParaRPr lang="en-US" sz="1600" kern="0" dirty="0">
                        <a:solidFill>
                          <a:schemeClr val="tx1"/>
                        </a:solidFill>
                        <a:effectLst/>
                        <a:latin typeface="Aptos" panose="020B0004020202020204" pitchFamily="34" charset="0"/>
                        <a:ea typeface="Aptos" panose="020B0004020202020204" pitchFamily="34" charset="0"/>
                        <a:cs typeface="Dubai Medium" panose="020B0603030403030204" pitchFamily="34"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4512360"/>
                  </a:ext>
                </a:extLst>
              </a:tr>
            </a:tbl>
          </a:graphicData>
        </a:graphic>
      </p:graphicFrame>
      <p:sp>
        <p:nvSpPr>
          <p:cNvPr id="2" name="TextBox 1">
            <a:extLst>
              <a:ext uri="{FF2B5EF4-FFF2-40B4-BE49-F238E27FC236}">
                <a16:creationId xmlns:a16="http://schemas.microsoft.com/office/drawing/2014/main" id="{A0FCBA29-B810-AB94-149A-0BBD1F948604}"/>
              </a:ext>
            </a:extLst>
          </p:cNvPr>
          <p:cNvSpPr txBox="1"/>
          <p:nvPr/>
        </p:nvSpPr>
        <p:spPr>
          <a:xfrm>
            <a:off x="1" y="2949677"/>
            <a:ext cx="433846" cy="707886"/>
          </a:xfrm>
          <a:prstGeom prst="rect">
            <a:avLst/>
          </a:prstGeom>
          <a:noFill/>
        </p:spPr>
        <p:txBody>
          <a:bodyPr wrap="square" rtlCol="0">
            <a:spAutoFit/>
          </a:bodyPr>
          <a:lstStyle/>
          <a:p>
            <a:r>
              <a:rPr lang="en-US" sz="4000" b="1" dirty="0">
                <a:solidFill>
                  <a:srgbClr val="FF0000"/>
                </a:solidFill>
              </a:rPr>
              <a:t>2</a:t>
            </a:r>
          </a:p>
        </p:txBody>
      </p:sp>
    </p:spTree>
    <p:extLst>
      <p:ext uri="{BB962C8B-B14F-4D97-AF65-F5344CB8AC3E}">
        <p14:creationId xmlns:p14="http://schemas.microsoft.com/office/powerpoint/2010/main" val="47251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245C8-19F6-6204-7905-E944071C0E31}"/>
              </a:ext>
            </a:extLst>
          </p:cNvPr>
          <p:cNvSpPr>
            <a:spLocks noGrp="1"/>
          </p:cNvSpPr>
          <p:nvPr>
            <p:ph type="title"/>
          </p:nvPr>
        </p:nvSpPr>
        <p:spPr>
          <a:xfrm>
            <a:off x="3234812" y="2618735"/>
            <a:ext cx="5390535" cy="1325563"/>
          </a:xfrm>
        </p:spPr>
        <p:txBody>
          <a:bodyPr>
            <a:noAutofit/>
          </a:bodyPr>
          <a:lstStyle/>
          <a:p>
            <a:pPr algn="ctr"/>
            <a:r>
              <a:rPr lang="en-US" sz="8000" b="1" dirty="0">
                <a:solidFill>
                  <a:schemeClr val="bg1"/>
                </a:solidFill>
                <a:latin typeface="Congenial" panose="02000503040000020004" pitchFamily="2" charset="0"/>
              </a:rPr>
              <a:t>Grammar</a:t>
            </a:r>
          </a:p>
        </p:txBody>
      </p:sp>
    </p:spTree>
    <p:extLst>
      <p:ext uri="{BB962C8B-B14F-4D97-AF65-F5344CB8AC3E}">
        <p14:creationId xmlns:p14="http://schemas.microsoft.com/office/powerpoint/2010/main" val="146914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7868734-0502-E214-B44E-E5942962D15A}"/>
              </a:ext>
            </a:extLst>
          </p:cNvPr>
          <p:cNvGraphicFramePr>
            <a:graphicFrameLocks noGrp="1"/>
          </p:cNvGraphicFramePr>
          <p:nvPr>
            <p:ph idx="1"/>
            <p:extLst>
              <p:ext uri="{D42A27DB-BD31-4B8C-83A1-F6EECF244321}">
                <p14:modId xmlns:p14="http://schemas.microsoft.com/office/powerpoint/2010/main" val="730665572"/>
              </p:ext>
            </p:extLst>
          </p:nvPr>
        </p:nvGraphicFramePr>
        <p:xfrm>
          <a:off x="634181" y="911223"/>
          <a:ext cx="11076038" cy="5559234"/>
        </p:xfrm>
        <a:graphic>
          <a:graphicData uri="http://schemas.openxmlformats.org/drawingml/2006/table">
            <a:tbl>
              <a:tblPr firstRow="1" bandRow="1">
                <a:tableStyleId>{ED083AE6-46FA-4A59-8FB0-9F97EB10719F}</a:tableStyleId>
              </a:tblPr>
              <a:tblGrid>
                <a:gridCol w="2215207">
                  <a:extLst>
                    <a:ext uri="{9D8B030D-6E8A-4147-A177-3AD203B41FA5}">
                      <a16:colId xmlns:a16="http://schemas.microsoft.com/office/drawing/2014/main" val="3508598356"/>
                    </a:ext>
                  </a:extLst>
                </a:gridCol>
                <a:gridCol w="8860831">
                  <a:extLst>
                    <a:ext uri="{9D8B030D-6E8A-4147-A177-3AD203B41FA5}">
                      <a16:colId xmlns:a16="http://schemas.microsoft.com/office/drawing/2014/main" val="1515465424"/>
                    </a:ext>
                  </a:extLst>
                </a:gridCol>
              </a:tblGrid>
              <a:tr h="752697">
                <a:tc gridSpan="2">
                  <a:txBody>
                    <a:bodyPr/>
                    <a:lstStyle/>
                    <a:p>
                      <a:r>
                        <a:rPr kumimoji="0" lang="en-US" sz="2000" b="0" i="0" u="none" strike="noStrike" kern="1200" cap="none" spc="0" normalizeH="0" baseline="0" noProof="0" dirty="0">
                          <a:ln>
                            <a:noFill/>
                          </a:ln>
                          <a:solidFill>
                            <a:prstClr val="black"/>
                          </a:solidFill>
                          <a:effectLst/>
                          <a:uLnTx/>
                          <a:uFillTx/>
                          <a:latin typeface="Daytona" panose="020B0604030500040204" pitchFamily="34" charset="0"/>
                          <a:ea typeface="+mj-ea"/>
                          <a:cs typeface="+mj-cs"/>
                        </a:rPr>
                        <a:t>If we </a:t>
                      </a:r>
                      <a:r>
                        <a:rPr kumimoji="0" lang="en-US" sz="2000" b="1" i="0" u="none" strike="noStrike" kern="1200" cap="none" spc="0" normalizeH="0" baseline="0" noProof="0" dirty="0">
                          <a:ln>
                            <a:noFill/>
                          </a:ln>
                          <a:solidFill>
                            <a:prstClr val="black"/>
                          </a:solidFill>
                          <a:effectLst/>
                          <a:uLnTx/>
                          <a:uFillTx/>
                          <a:latin typeface="Daytona" panose="020B0604030500040204" pitchFamily="34" charset="0"/>
                          <a:ea typeface="+mj-ea"/>
                          <a:cs typeface="+mj-cs"/>
                        </a:rPr>
                        <a:t>care</a:t>
                      </a:r>
                      <a:r>
                        <a:rPr kumimoji="0" lang="en-US" sz="2000" b="0" i="0" u="none" strike="noStrike" kern="1200" cap="none" spc="0" normalizeH="0" baseline="0" noProof="0" dirty="0">
                          <a:ln>
                            <a:noFill/>
                          </a:ln>
                          <a:solidFill>
                            <a:prstClr val="black"/>
                          </a:solidFill>
                          <a:effectLst/>
                          <a:uLnTx/>
                          <a:uFillTx/>
                          <a:latin typeface="Daytona" panose="020B0604030500040204" pitchFamily="34" charset="0"/>
                          <a:ea typeface="+mj-ea"/>
                          <a:cs typeface="+mj-cs"/>
                        </a:rPr>
                        <a:t> about each others, the community </a:t>
                      </a:r>
                      <a:r>
                        <a:rPr kumimoji="0" lang="en-US" sz="2000" b="1" i="0" u="none" strike="noStrike" kern="1200" cap="none" spc="0" normalizeH="0" baseline="0" noProof="0" dirty="0">
                          <a:ln>
                            <a:noFill/>
                          </a:ln>
                          <a:solidFill>
                            <a:prstClr val="black"/>
                          </a:solidFill>
                          <a:effectLst/>
                          <a:uLnTx/>
                          <a:uFillTx/>
                          <a:latin typeface="Daytona" panose="020B0604030500040204" pitchFamily="34" charset="0"/>
                          <a:ea typeface="+mj-ea"/>
                          <a:cs typeface="+mj-cs"/>
                        </a:rPr>
                        <a:t>gets</a:t>
                      </a:r>
                      <a:r>
                        <a:rPr kumimoji="0" lang="en-US" sz="2000" b="0" i="0" u="none" strike="noStrike" kern="1200" cap="none" spc="0" normalizeH="0" baseline="0" noProof="0" dirty="0">
                          <a:ln>
                            <a:noFill/>
                          </a:ln>
                          <a:solidFill>
                            <a:prstClr val="black"/>
                          </a:solidFill>
                          <a:effectLst/>
                          <a:uLnTx/>
                          <a:uFillTx/>
                          <a:latin typeface="Daytona" panose="020B0604030500040204" pitchFamily="34" charset="0"/>
                          <a:ea typeface="+mj-ea"/>
                          <a:cs typeface="+mj-cs"/>
                        </a:rPr>
                        <a:t> more connected.</a:t>
                      </a:r>
                      <a:endParaRPr lang="en-US" dirty="0"/>
                    </a:p>
                  </a:txBody>
                  <a:tcPr anchor="ctr">
                    <a:solidFill>
                      <a:schemeClr val="accent2">
                        <a:lumMod val="40000"/>
                        <a:lumOff val="60000"/>
                      </a:schemeClr>
                    </a:solidFill>
                  </a:tcPr>
                </a:tc>
                <a:tc hMerge="1">
                  <a:txBody>
                    <a:bodyPr/>
                    <a:lstStyle/>
                    <a:p>
                      <a:endParaRPr lang="en-US" dirty="0"/>
                    </a:p>
                  </a:txBody>
                  <a:tcPr>
                    <a:solidFill>
                      <a:schemeClr val="accent2"/>
                    </a:solidFill>
                  </a:tcPr>
                </a:tc>
                <a:extLst>
                  <a:ext uri="{0D108BD9-81ED-4DB2-BD59-A6C34878D82A}">
                    <a16:rowId xmlns:a16="http://schemas.microsoft.com/office/drawing/2014/main" val="3331080682"/>
                  </a:ext>
                </a:extLst>
              </a:tr>
              <a:tr h="752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Daytona" panose="020B0604030500040204" pitchFamily="34" charset="0"/>
                          <a:ea typeface="+mn-ea"/>
                          <a:cs typeface="Arial" panose="020B0604020202020204" pitchFamily="34" charset="0"/>
                        </a:rPr>
                        <a:t>Checking questions</a:t>
                      </a:r>
                      <a:endParaRPr kumimoji="0" lang="en-AE" sz="1800" b="1" i="0" u="none" strike="noStrike" kern="1200" cap="none" spc="0" normalizeH="0" baseline="0" noProof="0" dirty="0">
                        <a:ln>
                          <a:noFill/>
                        </a:ln>
                        <a:solidFill>
                          <a:srgbClr val="C00000"/>
                        </a:solidFill>
                        <a:effectLst/>
                        <a:uLnTx/>
                        <a:uFillTx/>
                        <a:latin typeface="Daytona" panose="020B0604030500040204" pitchFamily="34" charset="0"/>
                        <a:ea typeface="+mn-ea"/>
                        <a:cs typeface="Arial" panose="020B0604020202020204" pitchFamily="34" charset="0"/>
                      </a:endParaRPr>
                    </a:p>
                    <a:p>
                      <a:endParaRPr lang="en-US" dirty="0">
                        <a:solidFill>
                          <a:srgbClr val="C00000"/>
                        </a:solidFill>
                      </a:endParaRPr>
                    </a:p>
                  </a:txBody>
                  <a:tcPr>
                    <a:solidFill>
                      <a:schemeClr val="bg1">
                        <a:lumMod val="85000"/>
                      </a:schemeClr>
                    </a:solidFill>
                  </a:tcPr>
                </a:tc>
                <a:tc>
                  <a:txBody>
                    <a:bodyPr/>
                    <a:lstStyle/>
                    <a:p>
                      <a:r>
                        <a:rPr kumimoji="0" lang="en-US" sz="2000" b="0" i="0" u="none" strike="noStrike" kern="1200" cap="none" spc="0" normalizeH="0" baseline="0" dirty="0">
                          <a:ln>
                            <a:noFill/>
                          </a:ln>
                          <a:solidFill>
                            <a:prstClr val="black"/>
                          </a:solidFill>
                          <a:effectLst/>
                          <a:uLnTx/>
                          <a:uFillTx/>
                          <a:latin typeface="Daytona" panose="020B0604030500040204" pitchFamily="34" charset="0"/>
                          <a:ea typeface="+mj-ea"/>
                          <a:cs typeface="+mj-cs"/>
                        </a:rPr>
                        <a:t>Is the speaker sure that caring leads to a more connected community? (The speaker is confirming a </a:t>
                      </a:r>
                      <a:r>
                        <a:rPr kumimoji="0" lang="en-US" sz="2000" b="1" i="0" u="none" strike="noStrike" kern="1200" cap="none" spc="0" normalizeH="0" baseline="0" dirty="0">
                          <a:ln>
                            <a:noFill/>
                          </a:ln>
                          <a:solidFill>
                            <a:schemeClr val="tx1"/>
                          </a:solidFill>
                          <a:effectLst/>
                          <a:uLnTx/>
                          <a:uFillTx/>
                          <a:latin typeface="Daytona" panose="020B0604030500040204" pitchFamily="34" charset="0"/>
                          <a:ea typeface="+mj-ea"/>
                          <a:cs typeface="+mj-cs"/>
                        </a:rPr>
                        <a:t>belief </a:t>
                      </a:r>
                      <a:r>
                        <a:rPr kumimoji="0" lang="en-US" sz="2000" b="0" i="0" u="none" strike="noStrike" kern="1200" cap="none" spc="0" normalizeH="0" baseline="0" dirty="0">
                          <a:ln>
                            <a:noFill/>
                          </a:ln>
                          <a:solidFill>
                            <a:prstClr val="black"/>
                          </a:solidFill>
                          <a:effectLst/>
                          <a:uLnTx/>
                          <a:uFillTx/>
                          <a:latin typeface="Daytona" panose="020B0604030500040204" pitchFamily="34" charset="0"/>
                          <a:ea typeface="+mj-ea"/>
                          <a:cs typeface="+mj-cs"/>
                        </a:rPr>
                        <a:t>here.)</a:t>
                      </a:r>
                    </a:p>
                  </a:txBody>
                  <a:tcPr>
                    <a:solidFill>
                      <a:schemeClr val="tx1">
                        <a:lumMod val="65000"/>
                        <a:lumOff val="35000"/>
                        <a:alpha val="20000"/>
                      </a:schemeClr>
                    </a:solidFill>
                  </a:tcPr>
                </a:tc>
                <a:extLst>
                  <a:ext uri="{0D108BD9-81ED-4DB2-BD59-A6C34878D82A}">
                    <a16:rowId xmlns:a16="http://schemas.microsoft.com/office/drawing/2014/main" val="3855358974"/>
                  </a:ext>
                </a:extLst>
              </a:tr>
              <a:tr h="752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E" sz="1800" b="1" i="0" u="none" strike="noStrike" kern="1200" cap="none" spc="0" normalizeH="0" baseline="0" noProof="0" dirty="0">
                          <a:ln>
                            <a:noFill/>
                          </a:ln>
                          <a:solidFill>
                            <a:srgbClr val="C00000"/>
                          </a:solidFill>
                          <a:effectLst/>
                          <a:uLnTx/>
                          <a:uFillTx/>
                          <a:latin typeface="Daytona" panose="020B0604030500040204" pitchFamily="34" charset="0"/>
                          <a:ea typeface="+mn-ea"/>
                          <a:cs typeface="Arial" panose="020B0604020202020204" pitchFamily="34" charset="0"/>
                        </a:rPr>
                        <a:t>Grammatical structure</a:t>
                      </a:r>
                    </a:p>
                    <a:p>
                      <a:endParaRPr lang="en-US" dirty="0">
                        <a:solidFill>
                          <a:srgbClr val="C00000"/>
                        </a:solidFill>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Daytona" panose="020B0604030500040204" pitchFamily="34" charset="0"/>
                          <a:ea typeface="+mn-ea"/>
                          <a:cs typeface="+mn-cs"/>
                        </a:rPr>
                        <a:t>If </a:t>
                      </a:r>
                      <a:r>
                        <a:rPr kumimoji="0" lang="en-US" sz="2000" b="0" i="0" u="none" strike="noStrike" kern="1200" cap="none" spc="0" normalizeH="0" baseline="0" noProof="0" dirty="0">
                          <a:ln>
                            <a:noFill/>
                          </a:ln>
                          <a:solidFill>
                            <a:srgbClr val="000000"/>
                          </a:solidFill>
                          <a:effectLst/>
                          <a:uLnTx/>
                          <a:uFillTx/>
                          <a:latin typeface="Daytona" panose="020B0604030500040204" pitchFamily="34" charset="0"/>
                          <a:ea typeface="+mn-ea"/>
                          <a:cs typeface="+mn-cs"/>
                        </a:rPr>
                        <a:t>  present simple (condition) , present simple (result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Daytona" panose="020B0604030500040204" pitchFamily="34" charset="0"/>
                        <a:ea typeface="+mn-ea"/>
                        <a:cs typeface="+mn-cs"/>
                      </a:endParaRPr>
                    </a:p>
                    <a:p>
                      <a:r>
                        <a:rPr kumimoji="0" lang="en-US" sz="2000" b="0" i="0" u="none" strike="noStrike" kern="1200" cap="none" spc="0" normalizeH="0" baseline="0" dirty="0">
                          <a:ln>
                            <a:noFill/>
                          </a:ln>
                          <a:solidFill>
                            <a:srgbClr val="000000"/>
                          </a:solidFill>
                          <a:effectLst/>
                          <a:uLnTx/>
                          <a:uFillTx/>
                          <a:latin typeface="Daytona" panose="020B0604030500040204" pitchFamily="34" charset="0"/>
                          <a:ea typeface="+mn-ea"/>
                          <a:cs typeface="+mn-cs"/>
                        </a:rPr>
                        <a:t>If he </a:t>
                      </a:r>
                      <a:r>
                        <a:rPr kumimoji="0" lang="en-US" sz="2000" b="1" i="0" u="none" strike="noStrike" kern="1200" cap="none" spc="0" normalizeH="0" baseline="0" dirty="0">
                          <a:ln>
                            <a:noFill/>
                          </a:ln>
                          <a:solidFill>
                            <a:srgbClr val="000000"/>
                          </a:solidFill>
                          <a:effectLst/>
                          <a:uLnTx/>
                          <a:uFillTx/>
                          <a:latin typeface="Daytona" panose="020B0604030500040204" pitchFamily="34" charset="0"/>
                          <a:ea typeface="+mn-ea"/>
                          <a:cs typeface="+mn-cs"/>
                        </a:rPr>
                        <a:t>gets</a:t>
                      </a:r>
                      <a:r>
                        <a:rPr kumimoji="0" lang="en-US" sz="2000" b="0" i="0" u="none" strike="noStrike" kern="1200" cap="none" spc="0" normalizeH="0" baseline="0" dirty="0">
                          <a:ln>
                            <a:noFill/>
                          </a:ln>
                          <a:solidFill>
                            <a:srgbClr val="000000"/>
                          </a:solidFill>
                          <a:effectLst/>
                          <a:uLnTx/>
                          <a:uFillTx/>
                          <a:latin typeface="Daytona" panose="020B0604030500040204" pitchFamily="34" charset="0"/>
                          <a:ea typeface="+mn-ea"/>
                          <a:cs typeface="+mn-cs"/>
                        </a:rPr>
                        <a:t> tired , he </a:t>
                      </a:r>
                      <a:r>
                        <a:rPr kumimoji="0" lang="en-US" sz="2000" b="1" i="0" u="none" strike="noStrike" kern="1200" cap="none" spc="0" normalizeH="0" baseline="0" dirty="0">
                          <a:ln>
                            <a:noFill/>
                          </a:ln>
                          <a:solidFill>
                            <a:srgbClr val="000000"/>
                          </a:solidFill>
                          <a:effectLst/>
                          <a:uLnTx/>
                          <a:uFillTx/>
                          <a:latin typeface="Daytona" panose="020B0604030500040204" pitchFamily="34" charset="0"/>
                          <a:ea typeface="+mn-ea"/>
                          <a:cs typeface="+mn-cs"/>
                        </a:rPr>
                        <a:t>takes</a:t>
                      </a:r>
                      <a:r>
                        <a:rPr kumimoji="0" lang="en-US" sz="2000" b="0" i="0" u="none" strike="noStrike" kern="1200" cap="none" spc="0" normalizeH="0" baseline="0" dirty="0">
                          <a:ln>
                            <a:noFill/>
                          </a:ln>
                          <a:solidFill>
                            <a:srgbClr val="000000"/>
                          </a:solidFill>
                          <a:effectLst/>
                          <a:uLnTx/>
                          <a:uFillTx/>
                          <a:latin typeface="Daytona" panose="020B0604030500040204" pitchFamily="34" charset="0"/>
                          <a:ea typeface="+mn-ea"/>
                          <a:cs typeface="+mn-cs"/>
                        </a:rPr>
                        <a:t> a break</a:t>
                      </a:r>
                    </a:p>
                  </a:txBody>
                  <a:tcPr/>
                </a:tc>
                <a:extLst>
                  <a:ext uri="{0D108BD9-81ED-4DB2-BD59-A6C34878D82A}">
                    <a16:rowId xmlns:a16="http://schemas.microsoft.com/office/drawing/2014/main" val="1437483924"/>
                  </a:ext>
                </a:extLst>
              </a:tr>
              <a:tr h="752697">
                <a:tc>
                  <a:txBody>
                    <a:bodyPr/>
                    <a:lstStyle/>
                    <a:p>
                      <a:r>
                        <a:rPr kumimoji="0" lang="en-US" sz="1800" b="1" i="0" u="none" strike="noStrike" kern="1200" cap="none" spc="0" normalizeH="0" baseline="0" dirty="0">
                          <a:ln>
                            <a:noFill/>
                          </a:ln>
                          <a:solidFill>
                            <a:srgbClr val="C00000"/>
                          </a:solidFill>
                          <a:effectLst/>
                          <a:uLnTx/>
                          <a:uFillTx/>
                          <a:latin typeface="Daytona" panose="020B0604030500040204" pitchFamily="34" charset="0"/>
                          <a:ea typeface="+mn-ea"/>
                          <a:cs typeface="Arial" panose="020B0604020202020204" pitchFamily="34" charset="0"/>
                        </a:rPr>
                        <a:t>Usage</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prstClr val="black"/>
                          </a:solidFill>
                          <a:effectLst/>
                          <a:uLnTx/>
                          <a:uFillTx/>
                          <a:latin typeface="Daytona" panose="020B0604030500040204" pitchFamily="34" charset="0"/>
                          <a:ea typeface="+mj-ea"/>
                          <a:cs typeface="+mj-cs"/>
                        </a:rPr>
                        <a:t>We use the zero conditional to talk about situations that are </a:t>
                      </a:r>
                      <a:r>
                        <a:rPr kumimoji="0" lang="en-US" sz="2000" b="1" i="0" u="none" strike="noStrike" kern="1200" cap="none" spc="0" normalizeH="0" baseline="0" dirty="0">
                          <a:ln>
                            <a:noFill/>
                          </a:ln>
                          <a:solidFill>
                            <a:prstClr val="black"/>
                          </a:solidFill>
                          <a:effectLst/>
                          <a:uLnTx/>
                          <a:uFillTx/>
                          <a:latin typeface="Daytona" panose="020B0604030500040204" pitchFamily="34" charset="0"/>
                          <a:ea typeface="+mj-ea"/>
                          <a:cs typeface="+mj-cs"/>
                        </a:rPr>
                        <a:t>always true</a:t>
                      </a:r>
                      <a:r>
                        <a:rPr kumimoji="0" lang="en-US" sz="2000" b="0" i="0" u="none" strike="noStrike" kern="1200" cap="none" spc="0" normalizeH="0" baseline="0" dirty="0">
                          <a:ln>
                            <a:noFill/>
                          </a:ln>
                          <a:solidFill>
                            <a:prstClr val="black"/>
                          </a:solidFill>
                          <a:effectLst/>
                          <a:uLnTx/>
                          <a:uFillTx/>
                          <a:latin typeface="Daytona" panose="020B0604030500040204" pitchFamily="34" charset="0"/>
                          <a:ea typeface="+mj-ea"/>
                          <a:cs typeface="+mj-cs"/>
                        </a:rPr>
                        <a:t>, </a:t>
                      </a:r>
                      <a:r>
                        <a:rPr kumimoji="0" lang="en-US" sz="2000" b="1" i="0" u="none" strike="noStrike" kern="1200" cap="none" spc="0" normalizeH="0" baseline="0" dirty="0">
                          <a:ln>
                            <a:noFill/>
                          </a:ln>
                          <a:solidFill>
                            <a:prstClr val="black"/>
                          </a:solidFill>
                          <a:effectLst/>
                          <a:uLnTx/>
                          <a:uFillTx/>
                          <a:latin typeface="Daytona" panose="020B0604030500040204" pitchFamily="34" charset="0"/>
                          <a:ea typeface="+mj-ea"/>
                          <a:cs typeface="+mj-cs"/>
                        </a:rPr>
                        <a:t>general facts</a:t>
                      </a:r>
                      <a:r>
                        <a:rPr kumimoji="0" lang="en-US" sz="2000" b="0" i="0" u="none" strike="noStrike" kern="1200" cap="none" spc="0" normalizeH="0" baseline="0" dirty="0">
                          <a:ln>
                            <a:noFill/>
                          </a:ln>
                          <a:solidFill>
                            <a:prstClr val="black"/>
                          </a:solidFill>
                          <a:effectLst/>
                          <a:uLnTx/>
                          <a:uFillTx/>
                          <a:latin typeface="Daytona" panose="020B0604030500040204" pitchFamily="34" charset="0"/>
                          <a:ea typeface="+mj-ea"/>
                          <a:cs typeface="+mj-cs"/>
                        </a:rPr>
                        <a:t>, or </a:t>
                      </a:r>
                      <a:r>
                        <a:rPr kumimoji="0" lang="en-US" sz="2000" b="1" i="0" u="none" strike="noStrike" kern="1200" cap="none" spc="0" normalizeH="0" baseline="0" dirty="0">
                          <a:ln>
                            <a:noFill/>
                          </a:ln>
                          <a:solidFill>
                            <a:prstClr val="black"/>
                          </a:solidFill>
                          <a:effectLst/>
                          <a:uLnTx/>
                          <a:uFillTx/>
                          <a:latin typeface="Daytona" panose="020B0604030500040204" pitchFamily="34" charset="0"/>
                          <a:ea typeface="+mj-ea"/>
                          <a:cs typeface="+mj-cs"/>
                        </a:rPr>
                        <a:t>cause-and-effect rules</a:t>
                      </a:r>
                      <a:r>
                        <a:rPr kumimoji="0" lang="en-US" sz="2000" b="0" i="0" u="none" strike="noStrike" kern="1200" cap="none" spc="0" normalizeH="0" baseline="0" dirty="0">
                          <a:ln>
                            <a:noFill/>
                          </a:ln>
                          <a:solidFill>
                            <a:prstClr val="black"/>
                          </a:solidFill>
                          <a:effectLst/>
                          <a:uLnTx/>
                          <a:uFillTx/>
                          <a:latin typeface="Daytona" panose="020B0604030500040204" pitchFamily="34" charset="0"/>
                          <a:ea typeface="+mj-ea"/>
                          <a:cs typeface="+mj-cs"/>
                        </a:rPr>
                        <a:t>.</a:t>
                      </a:r>
                    </a:p>
                  </a:txBody>
                  <a:tcPr>
                    <a:solidFill>
                      <a:schemeClr val="tx1">
                        <a:lumMod val="65000"/>
                        <a:lumOff val="35000"/>
                        <a:alpha val="20000"/>
                      </a:schemeClr>
                    </a:solidFill>
                  </a:tcPr>
                </a:tc>
                <a:extLst>
                  <a:ext uri="{0D108BD9-81ED-4DB2-BD59-A6C34878D82A}">
                    <a16:rowId xmlns:a16="http://schemas.microsoft.com/office/drawing/2014/main" val="2632704196"/>
                  </a:ext>
                </a:extLst>
              </a:tr>
              <a:tr h="752697">
                <a:tc>
                  <a:txBody>
                    <a:bodyPr/>
                    <a:lstStyle/>
                    <a:p>
                      <a:r>
                        <a:rPr kumimoji="0" lang="en-US" sz="1800" b="1" i="0" u="none" strike="noStrike" kern="1200" cap="none" spc="0" normalizeH="0" baseline="0" dirty="0">
                          <a:ln>
                            <a:noFill/>
                          </a:ln>
                          <a:solidFill>
                            <a:srgbClr val="C00000"/>
                          </a:solidFill>
                          <a:effectLst/>
                          <a:uLnTx/>
                          <a:uFillTx/>
                          <a:latin typeface="Daytona" panose="020B0604030500040204" pitchFamily="34" charset="0"/>
                          <a:ea typeface="+mn-ea"/>
                          <a:cs typeface="Arial" panose="020B0604020202020204" pitchFamily="34" charset="0"/>
                        </a:rPr>
                        <a:t>Other examples</a:t>
                      </a:r>
                    </a:p>
                  </a:txBody>
                  <a:tcPr>
                    <a:solidFill>
                      <a:schemeClr val="bg1">
                        <a:lumMod val="85000"/>
                      </a:schemeClr>
                    </a:solidFill>
                  </a:tcPr>
                </a:tc>
                <a:tc>
                  <a:txBody>
                    <a:bodyPr/>
                    <a:lstStyle/>
                    <a:p>
                      <a:pPr marL="342900" indent="-342900">
                        <a:buFont typeface="Arial" panose="020B0604020202020204" pitchFamily="34" charset="0"/>
                        <a:buChar char="•"/>
                      </a:pPr>
                      <a:r>
                        <a:rPr kumimoji="0" lang="en-US" sz="2000" b="0" i="0" u="none" strike="noStrike" kern="1200" cap="none" spc="0" normalizeH="0" baseline="0" dirty="0">
                          <a:ln>
                            <a:noFill/>
                          </a:ln>
                          <a:solidFill>
                            <a:srgbClr val="000000"/>
                          </a:solidFill>
                          <a:effectLst/>
                          <a:uLnTx/>
                          <a:uFillTx/>
                          <a:latin typeface="Daytona" panose="020B0604030500040204" pitchFamily="34" charset="0"/>
                          <a:ea typeface="+mn-ea"/>
                          <a:cs typeface="+mn-cs"/>
                        </a:rPr>
                        <a:t>If it </a:t>
                      </a:r>
                      <a:r>
                        <a:rPr kumimoji="0" lang="en-US" sz="2000" b="0" i="0" u="sng" strike="noStrike" kern="1200" cap="none" spc="0" normalizeH="0" baseline="0" dirty="0">
                          <a:ln>
                            <a:noFill/>
                          </a:ln>
                          <a:solidFill>
                            <a:srgbClr val="000000"/>
                          </a:solidFill>
                          <a:effectLst/>
                          <a:uLnTx/>
                          <a:uFillTx/>
                          <a:latin typeface="Daytona" panose="020B0604030500040204" pitchFamily="34" charset="0"/>
                          <a:ea typeface="+mn-ea"/>
                          <a:cs typeface="+mn-cs"/>
                        </a:rPr>
                        <a:t>rains</a:t>
                      </a:r>
                      <a:r>
                        <a:rPr kumimoji="0" lang="en-US" sz="2000" b="0" i="0" u="none" strike="noStrike" kern="1200" cap="none" spc="0" normalizeH="0" baseline="0" dirty="0">
                          <a:ln>
                            <a:noFill/>
                          </a:ln>
                          <a:solidFill>
                            <a:srgbClr val="000000"/>
                          </a:solidFill>
                          <a:effectLst/>
                          <a:uLnTx/>
                          <a:uFillTx/>
                          <a:latin typeface="Daytona" panose="020B0604030500040204" pitchFamily="34" charset="0"/>
                          <a:ea typeface="+mn-ea"/>
                          <a:cs typeface="+mn-cs"/>
                        </a:rPr>
                        <a:t>, the ground </a:t>
                      </a:r>
                      <a:r>
                        <a:rPr kumimoji="0" lang="en-US" sz="2000" b="0" i="0" u="sng" strike="noStrike" kern="1200" cap="none" spc="0" normalizeH="0" baseline="0" dirty="0">
                          <a:ln>
                            <a:noFill/>
                          </a:ln>
                          <a:solidFill>
                            <a:srgbClr val="000000"/>
                          </a:solidFill>
                          <a:effectLst/>
                          <a:uLnTx/>
                          <a:uFillTx/>
                          <a:latin typeface="Daytona" panose="020B0604030500040204" pitchFamily="34" charset="0"/>
                          <a:ea typeface="+mn-ea"/>
                          <a:cs typeface="+mn-cs"/>
                        </a:rPr>
                        <a:t>gets</a:t>
                      </a:r>
                      <a:r>
                        <a:rPr kumimoji="0" lang="en-US" sz="2000" b="0" i="0" u="none" strike="noStrike" kern="1200" cap="none" spc="0" normalizeH="0" baseline="0" dirty="0">
                          <a:ln>
                            <a:noFill/>
                          </a:ln>
                          <a:solidFill>
                            <a:srgbClr val="000000"/>
                          </a:solidFill>
                          <a:effectLst/>
                          <a:uLnTx/>
                          <a:uFillTx/>
                          <a:latin typeface="Daytona" panose="020B0604030500040204" pitchFamily="34" charset="0"/>
                          <a:ea typeface="+mn-ea"/>
                          <a:cs typeface="+mn-cs"/>
                        </a:rPr>
                        <a:t> wet.</a:t>
                      </a:r>
                    </a:p>
                    <a:p>
                      <a:pPr marL="342900" indent="-342900">
                        <a:buFont typeface="Arial" panose="020B0604020202020204" pitchFamily="34" charset="0"/>
                        <a:buChar char="•"/>
                      </a:pPr>
                      <a:r>
                        <a:rPr kumimoji="0" lang="en-US" sz="2000" b="0" i="0" u="none" strike="noStrike" kern="1200" cap="none" spc="0" normalizeH="0" baseline="0" dirty="0">
                          <a:ln>
                            <a:noFill/>
                          </a:ln>
                          <a:solidFill>
                            <a:srgbClr val="000000"/>
                          </a:solidFill>
                          <a:effectLst/>
                          <a:uLnTx/>
                          <a:uFillTx/>
                          <a:latin typeface="Daytona" panose="020B0604030500040204" pitchFamily="34" charset="0"/>
                          <a:ea typeface="+mn-ea"/>
                          <a:cs typeface="+mn-cs"/>
                        </a:rPr>
                        <a:t>If the traffic light </a:t>
                      </a:r>
                      <a:r>
                        <a:rPr kumimoji="0" lang="en-US" sz="2000" b="0" i="0" u="sng" strike="noStrike" kern="1200" cap="none" spc="0" normalizeH="0" baseline="0" dirty="0">
                          <a:ln>
                            <a:noFill/>
                          </a:ln>
                          <a:solidFill>
                            <a:srgbClr val="000000"/>
                          </a:solidFill>
                          <a:effectLst/>
                          <a:uLnTx/>
                          <a:uFillTx/>
                          <a:latin typeface="Daytona" panose="020B0604030500040204" pitchFamily="34" charset="0"/>
                          <a:ea typeface="+mn-ea"/>
                          <a:cs typeface="+mn-cs"/>
                        </a:rPr>
                        <a:t>is</a:t>
                      </a:r>
                      <a:r>
                        <a:rPr kumimoji="0" lang="en-US" sz="2000" b="0" i="0" u="none" strike="noStrike" kern="1200" cap="none" spc="0" normalizeH="0" baseline="0" dirty="0">
                          <a:ln>
                            <a:noFill/>
                          </a:ln>
                          <a:solidFill>
                            <a:srgbClr val="000000"/>
                          </a:solidFill>
                          <a:effectLst/>
                          <a:uLnTx/>
                          <a:uFillTx/>
                          <a:latin typeface="Daytona" panose="020B0604030500040204" pitchFamily="34" charset="0"/>
                          <a:ea typeface="+mn-ea"/>
                          <a:cs typeface="+mn-cs"/>
                        </a:rPr>
                        <a:t> red, you </a:t>
                      </a:r>
                      <a:r>
                        <a:rPr kumimoji="0" lang="en-US" sz="2000" b="0" i="0" u="sng" strike="noStrike" kern="1200" cap="none" spc="0" normalizeH="0" baseline="0" dirty="0">
                          <a:ln>
                            <a:noFill/>
                          </a:ln>
                          <a:solidFill>
                            <a:srgbClr val="000000"/>
                          </a:solidFill>
                          <a:effectLst/>
                          <a:uLnTx/>
                          <a:uFillTx/>
                          <a:latin typeface="Daytona" panose="020B0604030500040204" pitchFamily="34" charset="0"/>
                          <a:ea typeface="+mn-ea"/>
                          <a:cs typeface="+mn-cs"/>
                        </a:rPr>
                        <a:t>stop.</a:t>
                      </a:r>
                    </a:p>
                    <a:p>
                      <a:pPr marL="342900" indent="-342900">
                        <a:buFont typeface="Arial" panose="020B0604020202020204" pitchFamily="34" charset="0"/>
                        <a:buChar char="•"/>
                      </a:pPr>
                      <a:r>
                        <a:rPr kumimoji="0" lang="en-US" sz="2000" b="0" i="0" u="none" strike="noStrike" kern="1200" cap="none" spc="0" normalizeH="0" baseline="0" dirty="0">
                          <a:ln>
                            <a:noFill/>
                          </a:ln>
                          <a:solidFill>
                            <a:srgbClr val="000000"/>
                          </a:solidFill>
                          <a:effectLst/>
                          <a:uLnTx/>
                          <a:uFillTx/>
                          <a:latin typeface="Daytona" panose="020B0604030500040204" pitchFamily="34" charset="0"/>
                          <a:ea typeface="+mn-ea"/>
                          <a:cs typeface="+mn-cs"/>
                        </a:rPr>
                        <a:t>If people </a:t>
                      </a:r>
                      <a:r>
                        <a:rPr kumimoji="0" lang="en-US" sz="2000" b="0" i="0" u="sng" strike="noStrike" kern="1200" cap="none" spc="0" normalizeH="0" baseline="0" dirty="0">
                          <a:ln>
                            <a:noFill/>
                          </a:ln>
                          <a:solidFill>
                            <a:srgbClr val="000000"/>
                          </a:solidFill>
                          <a:effectLst/>
                          <a:uLnTx/>
                          <a:uFillTx/>
                          <a:latin typeface="Daytona" panose="020B0604030500040204" pitchFamily="34" charset="0"/>
                          <a:ea typeface="+mn-ea"/>
                          <a:cs typeface="+mn-cs"/>
                        </a:rPr>
                        <a:t>eat</a:t>
                      </a:r>
                      <a:r>
                        <a:rPr kumimoji="0" lang="en-US" sz="2000" b="0" i="0" u="none" strike="noStrike" kern="1200" cap="none" spc="0" normalizeH="0" baseline="0" dirty="0">
                          <a:ln>
                            <a:noFill/>
                          </a:ln>
                          <a:solidFill>
                            <a:srgbClr val="000000"/>
                          </a:solidFill>
                          <a:effectLst/>
                          <a:uLnTx/>
                          <a:uFillTx/>
                          <a:latin typeface="Daytona" panose="020B0604030500040204" pitchFamily="34" charset="0"/>
                          <a:ea typeface="+mn-ea"/>
                          <a:cs typeface="+mn-cs"/>
                        </a:rPr>
                        <a:t> too much sugar, they </a:t>
                      </a:r>
                      <a:r>
                        <a:rPr kumimoji="0" lang="en-US" sz="2000" b="0" i="0" u="sng" strike="noStrike" kern="1200" cap="none" spc="0" normalizeH="0" baseline="0" dirty="0">
                          <a:ln>
                            <a:noFill/>
                          </a:ln>
                          <a:solidFill>
                            <a:srgbClr val="000000"/>
                          </a:solidFill>
                          <a:effectLst/>
                          <a:uLnTx/>
                          <a:uFillTx/>
                          <a:latin typeface="Daytona" panose="020B0604030500040204" pitchFamily="34" charset="0"/>
                          <a:ea typeface="+mn-ea"/>
                          <a:cs typeface="+mn-cs"/>
                        </a:rPr>
                        <a:t>gain</a:t>
                      </a:r>
                      <a:r>
                        <a:rPr kumimoji="0" lang="en-US" sz="2000" b="0" i="0" u="none" strike="noStrike" kern="1200" cap="none" spc="0" normalizeH="0" baseline="0" dirty="0">
                          <a:ln>
                            <a:noFill/>
                          </a:ln>
                          <a:solidFill>
                            <a:srgbClr val="000000"/>
                          </a:solidFill>
                          <a:effectLst/>
                          <a:uLnTx/>
                          <a:uFillTx/>
                          <a:latin typeface="Daytona" panose="020B0604030500040204" pitchFamily="34" charset="0"/>
                          <a:ea typeface="+mn-ea"/>
                          <a:cs typeface="+mn-cs"/>
                        </a:rPr>
                        <a:t> weight.</a:t>
                      </a:r>
                    </a:p>
                    <a:p>
                      <a:pPr marL="342900" indent="-342900">
                        <a:buFont typeface="Arial" panose="020B0604020202020204" pitchFamily="34" charset="0"/>
                        <a:buChar char="•"/>
                      </a:pPr>
                      <a:r>
                        <a:rPr kumimoji="0" lang="en-US" sz="2000" b="0" i="0" u="none" strike="noStrike" kern="1200" cap="none" spc="0" normalizeH="0" baseline="0" dirty="0">
                          <a:ln>
                            <a:noFill/>
                          </a:ln>
                          <a:solidFill>
                            <a:srgbClr val="000000"/>
                          </a:solidFill>
                          <a:effectLst/>
                          <a:uLnTx/>
                          <a:uFillTx/>
                          <a:latin typeface="Daytona" panose="020B0604030500040204" pitchFamily="34" charset="0"/>
                          <a:ea typeface="+mn-ea"/>
                          <a:cs typeface="+mn-cs"/>
                        </a:rPr>
                        <a:t>We </a:t>
                      </a:r>
                      <a:r>
                        <a:rPr kumimoji="0" lang="en-US" sz="2000" b="0" i="0" u="sng" strike="noStrike" kern="1200" cap="none" spc="0" normalizeH="0" baseline="0" dirty="0">
                          <a:ln>
                            <a:noFill/>
                          </a:ln>
                          <a:solidFill>
                            <a:srgbClr val="000000"/>
                          </a:solidFill>
                          <a:effectLst/>
                          <a:uLnTx/>
                          <a:uFillTx/>
                          <a:latin typeface="Daytona" panose="020B0604030500040204" pitchFamily="34" charset="0"/>
                          <a:ea typeface="+mn-ea"/>
                          <a:cs typeface="+mn-cs"/>
                        </a:rPr>
                        <a:t>wear</a:t>
                      </a:r>
                      <a:r>
                        <a:rPr kumimoji="0" lang="en-US" sz="2000" b="0" i="0" u="none" strike="noStrike" kern="1200" cap="none" spc="0" normalizeH="0" baseline="0" dirty="0">
                          <a:ln>
                            <a:noFill/>
                          </a:ln>
                          <a:solidFill>
                            <a:srgbClr val="000000"/>
                          </a:solidFill>
                          <a:effectLst/>
                          <a:uLnTx/>
                          <a:uFillTx/>
                          <a:latin typeface="Daytona" panose="020B0604030500040204" pitchFamily="34" charset="0"/>
                          <a:ea typeface="+mn-ea"/>
                          <a:cs typeface="+mn-cs"/>
                        </a:rPr>
                        <a:t> light clothes if it </a:t>
                      </a:r>
                      <a:r>
                        <a:rPr kumimoji="0" lang="en-US" sz="2000" b="0" i="0" u="sng" strike="noStrike" kern="1200" cap="none" spc="0" normalizeH="0" baseline="0" dirty="0">
                          <a:ln>
                            <a:noFill/>
                          </a:ln>
                          <a:solidFill>
                            <a:srgbClr val="000000"/>
                          </a:solidFill>
                          <a:effectLst/>
                          <a:uLnTx/>
                          <a:uFillTx/>
                          <a:latin typeface="Daytona" panose="020B0604030500040204" pitchFamily="34" charset="0"/>
                          <a:ea typeface="+mn-ea"/>
                          <a:cs typeface="+mn-cs"/>
                        </a:rPr>
                        <a:t>gets</a:t>
                      </a:r>
                      <a:r>
                        <a:rPr kumimoji="0" lang="en-US" sz="2000" b="0" i="0" u="none" strike="noStrike" kern="1200" cap="none" spc="0" normalizeH="0" baseline="0" dirty="0">
                          <a:ln>
                            <a:noFill/>
                          </a:ln>
                          <a:solidFill>
                            <a:srgbClr val="000000"/>
                          </a:solidFill>
                          <a:effectLst/>
                          <a:uLnTx/>
                          <a:uFillTx/>
                          <a:latin typeface="Daytona" panose="020B0604030500040204" pitchFamily="34" charset="0"/>
                          <a:ea typeface="+mn-ea"/>
                          <a:cs typeface="+mn-cs"/>
                        </a:rPr>
                        <a:t> hot.</a:t>
                      </a:r>
                    </a:p>
                    <a:p>
                      <a:pPr marL="342900" indent="-342900">
                        <a:buFont typeface="Arial" panose="020B0604020202020204" pitchFamily="34" charset="0"/>
                        <a:buChar char="•"/>
                      </a:pPr>
                      <a:r>
                        <a:rPr kumimoji="0" lang="en-US" sz="2000" b="0" i="0" u="none" strike="noStrike" kern="1200" cap="none" spc="0" normalizeH="0" baseline="0" dirty="0">
                          <a:ln>
                            <a:noFill/>
                          </a:ln>
                          <a:solidFill>
                            <a:srgbClr val="000000"/>
                          </a:solidFill>
                          <a:effectLst/>
                          <a:uLnTx/>
                          <a:uFillTx/>
                          <a:latin typeface="Daytona" panose="020B0604030500040204" pitchFamily="34" charset="0"/>
                          <a:ea typeface="+mn-ea"/>
                          <a:cs typeface="+mn-cs"/>
                        </a:rPr>
                        <a:t>If I </a:t>
                      </a:r>
                      <a:r>
                        <a:rPr kumimoji="0" lang="en-US" sz="2000" b="0" i="0" u="sng" strike="noStrike" kern="1200" cap="none" spc="0" normalizeH="0" baseline="0" dirty="0">
                          <a:ln>
                            <a:noFill/>
                          </a:ln>
                          <a:solidFill>
                            <a:srgbClr val="000000"/>
                          </a:solidFill>
                          <a:effectLst/>
                          <a:uLnTx/>
                          <a:uFillTx/>
                          <a:latin typeface="Daytona" panose="020B0604030500040204" pitchFamily="34" charset="0"/>
                          <a:ea typeface="+mn-ea"/>
                          <a:cs typeface="+mn-cs"/>
                        </a:rPr>
                        <a:t>get</a:t>
                      </a:r>
                      <a:r>
                        <a:rPr kumimoji="0" lang="en-US" sz="2000" b="0" i="0" u="none" strike="noStrike" kern="1200" cap="none" spc="0" normalizeH="0" baseline="0" dirty="0">
                          <a:ln>
                            <a:noFill/>
                          </a:ln>
                          <a:solidFill>
                            <a:srgbClr val="000000"/>
                          </a:solidFill>
                          <a:effectLst/>
                          <a:uLnTx/>
                          <a:uFillTx/>
                          <a:latin typeface="Daytona" panose="020B0604030500040204" pitchFamily="34" charset="0"/>
                          <a:ea typeface="+mn-ea"/>
                          <a:cs typeface="+mn-cs"/>
                        </a:rPr>
                        <a:t> a gift , I </a:t>
                      </a:r>
                      <a:r>
                        <a:rPr kumimoji="0" lang="en-US" sz="2000" b="0" i="0" u="sng" strike="noStrike" kern="1200" cap="none" spc="0" normalizeH="0" baseline="0" dirty="0">
                          <a:ln>
                            <a:noFill/>
                          </a:ln>
                          <a:solidFill>
                            <a:srgbClr val="000000"/>
                          </a:solidFill>
                          <a:effectLst/>
                          <a:uLnTx/>
                          <a:uFillTx/>
                          <a:latin typeface="Daytona" panose="020B0604030500040204" pitchFamily="34" charset="0"/>
                          <a:ea typeface="+mn-ea"/>
                          <a:cs typeface="+mn-cs"/>
                        </a:rPr>
                        <a:t>feel</a:t>
                      </a:r>
                      <a:r>
                        <a:rPr kumimoji="0" lang="en-US" sz="2000" b="0" i="0" u="none" strike="noStrike" kern="1200" cap="none" spc="0" normalizeH="0" baseline="0" dirty="0">
                          <a:ln>
                            <a:noFill/>
                          </a:ln>
                          <a:solidFill>
                            <a:srgbClr val="000000"/>
                          </a:solidFill>
                          <a:effectLst/>
                          <a:uLnTx/>
                          <a:uFillTx/>
                          <a:latin typeface="Daytona" panose="020B0604030500040204" pitchFamily="34" charset="0"/>
                          <a:ea typeface="+mn-ea"/>
                          <a:cs typeface="+mn-cs"/>
                        </a:rPr>
                        <a:t> so happy.</a:t>
                      </a:r>
                    </a:p>
                    <a:p>
                      <a:pPr marL="342900" indent="-342900">
                        <a:buFont typeface="Arial" panose="020B0604020202020204" pitchFamily="34" charset="0"/>
                        <a:buChar char="•"/>
                      </a:pPr>
                      <a:r>
                        <a:rPr kumimoji="0" lang="en-US" sz="2000" b="0" i="0" u="none" strike="noStrike" kern="1200" cap="none" spc="0" normalizeH="0" baseline="0" noProof="0" dirty="0">
                          <a:ln>
                            <a:noFill/>
                          </a:ln>
                          <a:solidFill>
                            <a:srgbClr val="000000"/>
                          </a:solidFill>
                          <a:effectLst/>
                          <a:uLnTx/>
                          <a:uFillTx/>
                          <a:latin typeface="Daytona" panose="020B0604030500040204" pitchFamily="34" charset="0"/>
                          <a:ea typeface="+mn-ea"/>
                          <a:cs typeface="+mn-cs"/>
                        </a:rPr>
                        <a:t>They certainly </a:t>
                      </a:r>
                      <a:r>
                        <a:rPr kumimoji="0" lang="en-US" sz="2000" b="0" i="0" u="sng" strike="noStrike" kern="1200" cap="none" spc="0" normalizeH="0" baseline="0" noProof="0" dirty="0">
                          <a:ln>
                            <a:noFill/>
                          </a:ln>
                          <a:solidFill>
                            <a:srgbClr val="000000"/>
                          </a:solidFill>
                          <a:effectLst/>
                          <a:uLnTx/>
                          <a:uFillTx/>
                          <a:latin typeface="Daytona" panose="020B0604030500040204" pitchFamily="34" charset="0"/>
                          <a:ea typeface="+mn-ea"/>
                          <a:cs typeface="+mn-cs"/>
                        </a:rPr>
                        <a:t>suffer</a:t>
                      </a:r>
                      <a:r>
                        <a:rPr kumimoji="0" lang="en-US" sz="2000" b="0" i="0" u="none" strike="noStrike" kern="1200" cap="none" spc="0" normalizeH="0" baseline="0" noProof="0" dirty="0">
                          <a:ln>
                            <a:noFill/>
                          </a:ln>
                          <a:solidFill>
                            <a:srgbClr val="000000"/>
                          </a:solidFill>
                          <a:effectLst/>
                          <a:uLnTx/>
                          <a:uFillTx/>
                          <a:latin typeface="Daytona" panose="020B0604030500040204" pitchFamily="34" charset="0"/>
                          <a:ea typeface="+mn-ea"/>
                          <a:cs typeface="+mn-cs"/>
                        </a:rPr>
                        <a:t> some health issues </a:t>
                      </a:r>
                      <a:r>
                        <a:rPr kumimoji="0" lang="en-US" sz="2000" b="0" i="0" u="none" strike="noStrike" kern="1200" cap="none" spc="0" normalizeH="0" baseline="0" noProof="0" dirty="0" err="1">
                          <a:ln>
                            <a:noFill/>
                          </a:ln>
                          <a:solidFill>
                            <a:srgbClr val="000000"/>
                          </a:solidFill>
                          <a:effectLst/>
                          <a:uLnTx/>
                          <a:uFillTx/>
                          <a:latin typeface="Daytona" panose="020B0604030500040204" pitchFamily="34" charset="0"/>
                          <a:ea typeface="+mn-ea"/>
                          <a:cs typeface="+mn-cs"/>
                        </a:rPr>
                        <a:t>i</a:t>
                      </a:r>
                      <a:r>
                        <a:rPr kumimoji="0" lang="en-US" sz="2000" b="0" i="0" u="none" strike="noStrike" kern="1200" cap="none" spc="0" normalizeH="0" baseline="0" dirty="0">
                          <a:ln>
                            <a:noFill/>
                          </a:ln>
                          <a:solidFill>
                            <a:srgbClr val="000000"/>
                          </a:solidFill>
                          <a:effectLst/>
                          <a:uLnTx/>
                          <a:uFillTx/>
                          <a:latin typeface="Daytona" panose="020B0604030500040204" pitchFamily="34" charset="0"/>
                          <a:ea typeface="+mn-ea"/>
                          <a:cs typeface="+mn-cs"/>
                        </a:rPr>
                        <a:t>f they </a:t>
                      </a:r>
                      <a:r>
                        <a:rPr kumimoji="0" lang="en-US" sz="2000" b="0" i="0" u="sng" strike="noStrike" kern="1200" cap="none" spc="0" normalizeH="0" baseline="0" dirty="0">
                          <a:ln>
                            <a:noFill/>
                          </a:ln>
                          <a:solidFill>
                            <a:srgbClr val="000000"/>
                          </a:solidFill>
                          <a:effectLst/>
                          <a:uLnTx/>
                          <a:uFillTx/>
                          <a:latin typeface="Daytona" panose="020B0604030500040204" pitchFamily="34" charset="0"/>
                          <a:ea typeface="+mn-ea"/>
                          <a:cs typeface="+mn-cs"/>
                        </a:rPr>
                        <a:t>do</a:t>
                      </a:r>
                      <a:r>
                        <a:rPr kumimoji="0" lang="en-US" sz="2000" b="0" i="0" u="none" strike="noStrike" kern="1200" cap="none" spc="0" normalizeH="0" baseline="0" dirty="0">
                          <a:ln>
                            <a:noFill/>
                          </a:ln>
                          <a:solidFill>
                            <a:srgbClr val="000000"/>
                          </a:solidFill>
                          <a:effectLst/>
                          <a:uLnTx/>
                          <a:uFillTx/>
                          <a:latin typeface="Daytona" panose="020B0604030500040204" pitchFamily="34" charset="0"/>
                          <a:ea typeface="+mn-ea"/>
                          <a:cs typeface="+mn-cs"/>
                        </a:rPr>
                        <a:t> not adopt a healthy lifestyle, </a:t>
                      </a:r>
                    </a:p>
                  </a:txBody>
                  <a:tcPr/>
                </a:tc>
                <a:extLst>
                  <a:ext uri="{0D108BD9-81ED-4DB2-BD59-A6C34878D82A}">
                    <a16:rowId xmlns:a16="http://schemas.microsoft.com/office/drawing/2014/main" val="3924001157"/>
                  </a:ext>
                </a:extLst>
              </a:tr>
            </a:tbl>
          </a:graphicData>
        </a:graphic>
      </p:graphicFrame>
      <p:sp>
        <p:nvSpPr>
          <p:cNvPr id="3" name="TextBox 2">
            <a:extLst>
              <a:ext uri="{FF2B5EF4-FFF2-40B4-BE49-F238E27FC236}">
                <a16:creationId xmlns:a16="http://schemas.microsoft.com/office/drawing/2014/main" id="{CB778120-120E-D0D9-6DC2-27E98C1916AA}"/>
              </a:ext>
            </a:extLst>
          </p:cNvPr>
          <p:cNvSpPr txBox="1"/>
          <p:nvPr/>
        </p:nvSpPr>
        <p:spPr>
          <a:xfrm>
            <a:off x="634181" y="276706"/>
            <a:ext cx="11076038" cy="523220"/>
          </a:xfrm>
          <a:prstGeom prst="rect">
            <a:avLst/>
          </a:prstGeom>
          <a:solidFill>
            <a:schemeClr val="accent3">
              <a:lumMod val="20000"/>
              <a:lumOff val="80000"/>
            </a:schemeClr>
          </a:solidFill>
        </p:spPr>
        <p:txBody>
          <a:bodyPr wrap="square">
            <a:spAutoFit/>
          </a:bodyPr>
          <a:lstStyle>
            <a:defPPr>
              <a:defRPr lang="en-US"/>
            </a:defPPr>
            <a:lvl1pPr>
              <a:defRPr sz="2800">
                <a:latin typeface="Congenial SemiBold" panose="02000503040000020004" pitchFamily="2" charset="0"/>
              </a:defRPr>
            </a:lvl1pPr>
          </a:lstStyle>
          <a:p>
            <a:r>
              <a:rPr lang="en-US" dirty="0"/>
              <a:t>Zero Conditional</a:t>
            </a:r>
          </a:p>
        </p:txBody>
      </p:sp>
    </p:spTree>
    <p:extLst>
      <p:ext uri="{BB962C8B-B14F-4D97-AF65-F5344CB8AC3E}">
        <p14:creationId xmlns:p14="http://schemas.microsoft.com/office/powerpoint/2010/main" val="2003095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CED2-E17C-E244-001C-DF297E81E93F}"/>
              </a:ext>
            </a:extLst>
          </p:cNvPr>
          <p:cNvSpPr>
            <a:spLocks noGrp="1"/>
          </p:cNvSpPr>
          <p:nvPr>
            <p:ph type="title"/>
          </p:nvPr>
        </p:nvSpPr>
        <p:spPr>
          <a:xfrm>
            <a:off x="542412" y="384989"/>
            <a:ext cx="10902336" cy="505030"/>
          </a:xfrm>
        </p:spPr>
        <p:txBody>
          <a:bodyPr>
            <a:noAutofit/>
          </a:bodyPr>
          <a:lstStyle/>
          <a:p>
            <a:r>
              <a:rPr lang="en-US" sz="2400" dirty="0">
                <a:solidFill>
                  <a:srgbClr val="C00000"/>
                </a:solidFill>
                <a:latin typeface="Congenial SemiBold" panose="02000503040000020004" pitchFamily="2" charset="0"/>
              </a:rPr>
              <a:t>Practice  (Zero Conditional )</a:t>
            </a:r>
          </a:p>
        </p:txBody>
      </p:sp>
      <p:graphicFrame>
        <p:nvGraphicFramePr>
          <p:cNvPr id="6" name="Table 5">
            <a:extLst>
              <a:ext uri="{FF2B5EF4-FFF2-40B4-BE49-F238E27FC236}">
                <a16:creationId xmlns:a16="http://schemas.microsoft.com/office/drawing/2014/main" id="{61356648-BB6F-0EEC-F873-4AACE66E36C5}"/>
              </a:ext>
            </a:extLst>
          </p:cNvPr>
          <p:cNvGraphicFramePr>
            <a:graphicFrameLocks noGrp="1"/>
          </p:cNvGraphicFramePr>
          <p:nvPr>
            <p:extLst>
              <p:ext uri="{D42A27DB-BD31-4B8C-83A1-F6EECF244321}">
                <p14:modId xmlns:p14="http://schemas.microsoft.com/office/powerpoint/2010/main" val="3760222604"/>
              </p:ext>
            </p:extLst>
          </p:nvPr>
        </p:nvGraphicFramePr>
        <p:xfrm>
          <a:off x="542412" y="940891"/>
          <a:ext cx="11035072" cy="5532120"/>
        </p:xfrm>
        <a:graphic>
          <a:graphicData uri="http://schemas.openxmlformats.org/drawingml/2006/table">
            <a:tbl>
              <a:tblPr firstRow="1" bandRow="1">
                <a:tableStyleId>{D27102A9-8310-4765-A935-A1911B00CA55}</a:tableStyleId>
              </a:tblPr>
              <a:tblGrid>
                <a:gridCol w="5517536">
                  <a:extLst>
                    <a:ext uri="{9D8B030D-6E8A-4147-A177-3AD203B41FA5}">
                      <a16:colId xmlns:a16="http://schemas.microsoft.com/office/drawing/2014/main" val="1994957670"/>
                    </a:ext>
                  </a:extLst>
                </a:gridCol>
                <a:gridCol w="5517536">
                  <a:extLst>
                    <a:ext uri="{9D8B030D-6E8A-4147-A177-3AD203B41FA5}">
                      <a16:colId xmlns:a16="http://schemas.microsoft.com/office/drawing/2014/main" val="1131630853"/>
                    </a:ext>
                  </a:extLst>
                </a:gridCol>
              </a:tblGrid>
              <a:tr h="1780640">
                <a:tc>
                  <a:txBody>
                    <a:bodyPr/>
                    <a:lstStyle/>
                    <a:p>
                      <a:pPr>
                        <a:lnSpc>
                          <a:spcPct val="200000"/>
                        </a:lnSpc>
                      </a:pPr>
                      <a:r>
                        <a:rPr lang="en-US" dirty="0"/>
                        <a:t>If </a:t>
                      </a:r>
                      <a:r>
                        <a:rPr lang="en-US" b="0" dirty="0">
                          <a:latin typeface="Daytona" panose="020B0604030500040204" pitchFamily="34" charset="0"/>
                        </a:rPr>
                        <a:t>people do not get enough sleep, they ________ more relaxed.</a:t>
                      </a:r>
                      <a:br>
                        <a:rPr lang="en-US" b="0" dirty="0">
                          <a:latin typeface="Daytona" panose="020B0604030500040204" pitchFamily="34" charset="0"/>
                        </a:rPr>
                      </a:br>
                      <a:r>
                        <a:rPr lang="en-US" b="0" dirty="0">
                          <a:latin typeface="Daytona" panose="020B0604030500040204" pitchFamily="34" charset="0"/>
                        </a:rPr>
                        <a:t>a) do not feel</a:t>
                      </a:r>
                      <a:br>
                        <a:rPr lang="en-US" b="0" dirty="0">
                          <a:latin typeface="Daytona" panose="020B0604030500040204" pitchFamily="34" charset="0"/>
                        </a:rPr>
                      </a:br>
                      <a:r>
                        <a:rPr lang="en-US" b="0" dirty="0">
                          <a:latin typeface="Daytona" panose="020B0604030500040204" pitchFamily="34" charset="0"/>
                        </a:rPr>
                        <a:t>b) feel</a:t>
                      </a:r>
                      <a:br>
                        <a:rPr lang="en-US" b="0" dirty="0">
                          <a:latin typeface="Daytona" panose="020B0604030500040204" pitchFamily="34" charset="0"/>
                        </a:rPr>
                      </a:br>
                      <a:r>
                        <a:rPr lang="en-US" b="0" dirty="0">
                          <a:latin typeface="Daytona" panose="020B0604030500040204" pitchFamily="34" charset="0"/>
                        </a:rPr>
                        <a:t>c) won’t feel</a:t>
                      </a:r>
                    </a:p>
                  </a:txBody>
                  <a:tcPr>
                    <a:solidFill>
                      <a:schemeClr val="tx2">
                        <a:lumMod val="10000"/>
                        <a:lumOff val="90000"/>
                      </a:schemeClr>
                    </a:solidFill>
                  </a:tcPr>
                </a:tc>
                <a:tc>
                  <a:txBody>
                    <a:bodyPr/>
                    <a:lstStyle/>
                    <a:p>
                      <a:pPr>
                        <a:lnSpc>
                          <a:spcPct val="200000"/>
                        </a:lnSpc>
                      </a:pPr>
                      <a:r>
                        <a:rPr lang="en-US" sz="1800" b="0" kern="1200" dirty="0">
                          <a:solidFill>
                            <a:schemeClr val="tx1"/>
                          </a:solidFill>
                          <a:latin typeface="Daytona" panose="020B0604030500040204" pitchFamily="34" charset="0"/>
                          <a:ea typeface="+mn-ea"/>
                          <a:cs typeface="+mn-cs"/>
                        </a:rPr>
                        <a:t>If friends support each other, the relationship __________ stronger.</a:t>
                      </a:r>
                      <a:br>
                        <a:rPr lang="en-US" sz="1800" b="0" kern="1200" dirty="0">
                          <a:solidFill>
                            <a:schemeClr val="tx1"/>
                          </a:solidFill>
                          <a:latin typeface="Daytona" panose="020B0604030500040204" pitchFamily="34" charset="0"/>
                          <a:ea typeface="+mn-ea"/>
                          <a:cs typeface="+mn-cs"/>
                        </a:rPr>
                      </a:br>
                      <a:r>
                        <a:rPr lang="en-US" sz="1800" b="0" kern="1200" dirty="0">
                          <a:solidFill>
                            <a:schemeClr val="tx1"/>
                          </a:solidFill>
                          <a:latin typeface="Daytona" panose="020B0604030500040204" pitchFamily="34" charset="0"/>
                          <a:ea typeface="+mn-ea"/>
                          <a:cs typeface="+mn-cs"/>
                        </a:rPr>
                        <a:t>a) become</a:t>
                      </a:r>
                      <a:br>
                        <a:rPr lang="en-US" sz="1800" b="0" kern="1200" dirty="0">
                          <a:solidFill>
                            <a:schemeClr val="tx1"/>
                          </a:solidFill>
                          <a:latin typeface="Daytona" panose="020B0604030500040204" pitchFamily="34" charset="0"/>
                          <a:ea typeface="+mn-ea"/>
                          <a:cs typeface="+mn-cs"/>
                        </a:rPr>
                      </a:br>
                      <a:r>
                        <a:rPr lang="en-US" sz="1800" b="0" kern="1200" dirty="0">
                          <a:solidFill>
                            <a:schemeClr val="tx1"/>
                          </a:solidFill>
                          <a:latin typeface="Daytona" panose="020B0604030500040204" pitchFamily="34" charset="0"/>
                          <a:ea typeface="+mn-ea"/>
                          <a:cs typeface="+mn-cs"/>
                        </a:rPr>
                        <a:t>b) will become</a:t>
                      </a:r>
                      <a:br>
                        <a:rPr lang="en-US" sz="1800" b="0" kern="1200" dirty="0">
                          <a:solidFill>
                            <a:schemeClr val="tx1"/>
                          </a:solidFill>
                          <a:latin typeface="Daytona" panose="020B0604030500040204" pitchFamily="34" charset="0"/>
                          <a:ea typeface="+mn-ea"/>
                          <a:cs typeface="+mn-cs"/>
                        </a:rPr>
                      </a:br>
                      <a:r>
                        <a:rPr lang="en-US" sz="1800" b="0" kern="1200" dirty="0">
                          <a:solidFill>
                            <a:schemeClr val="tx1"/>
                          </a:solidFill>
                          <a:latin typeface="Daytona" panose="020B0604030500040204" pitchFamily="34" charset="0"/>
                          <a:ea typeface="+mn-ea"/>
                          <a:cs typeface="+mn-cs"/>
                        </a:rPr>
                        <a:t>c) becomes</a:t>
                      </a:r>
                    </a:p>
                  </a:txBody>
                  <a:tcPr>
                    <a:solidFill>
                      <a:schemeClr val="tx2">
                        <a:lumMod val="10000"/>
                        <a:lumOff val="90000"/>
                      </a:schemeClr>
                    </a:solidFill>
                  </a:tcPr>
                </a:tc>
                <a:extLst>
                  <a:ext uri="{0D108BD9-81ED-4DB2-BD59-A6C34878D82A}">
                    <a16:rowId xmlns:a16="http://schemas.microsoft.com/office/drawing/2014/main" val="1185208971"/>
                  </a:ext>
                </a:extLst>
              </a:tr>
              <a:tr h="1780640">
                <a:tc>
                  <a:txBody>
                    <a:bodyPr/>
                    <a:lstStyle/>
                    <a:p>
                      <a:pPr>
                        <a:lnSpc>
                          <a:spcPct val="150000"/>
                        </a:lnSpc>
                      </a:pPr>
                      <a:r>
                        <a:rPr lang="en-US" sz="1800" b="0" kern="1200" dirty="0">
                          <a:solidFill>
                            <a:schemeClr val="tx1"/>
                          </a:solidFill>
                          <a:latin typeface="Daytona" panose="020B0604030500040204" pitchFamily="34" charset="0"/>
                          <a:ea typeface="+mn-ea"/>
                          <a:cs typeface="+mn-cs"/>
                        </a:rPr>
                        <a:t>If you recycle plastic bottles, less waste __________ in landfills.</a:t>
                      </a:r>
                    </a:p>
                    <a:p>
                      <a:pPr>
                        <a:lnSpc>
                          <a:spcPct val="200000"/>
                        </a:lnSpc>
                      </a:pPr>
                      <a:r>
                        <a:rPr lang="en-US" sz="1800" b="0" kern="1200" dirty="0">
                          <a:solidFill>
                            <a:schemeClr val="tx1"/>
                          </a:solidFill>
                          <a:latin typeface="Daytona" panose="020B0604030500040204" pitchFamily="34" charset="0"/>
                          <a:ea typeface="+mn-ea"/>
                          <a:cs typeface="+mn-cs"/>
                        </a:rPr>
                        <a:t>a) ended up</a:t>
                      </a:r>
                      <a:br>
                        <a:rPr lang="en-US" sz="1800" b="0" kern="1200" dirty="0">
                          <a:solidFill>
                            <a:schemeClr val="tx1"/>
                          </a:solidFill>
                          <a:latin typeface="Daytona" panose="020B0604030500040204" pitchFamily="34" charset="0"/>
                          <a:ea typeface="+mn-ea"/>
                          <a:cs typeface="+mn-cs"/>
                        </a:rPr>
                      </a:br>
                      <a:r>
                        <a:rPr lang="en-US" sz="1800" b="0" kern="1200" dirty="0">
                          <a:solidFill>
                            <a:schemeClr val="tx1"/>
                          </a:solidFill>
                          <a:latin typeface="Daytona" panose="020B0604030500040204" pitchFamily="34" charset="0"/>
                          <a:ea typeface="+mn-ea"/>
                          <a:cs typeface="+mn-cs"/>
                        </a:rPr>
                        <a:t>b) ends up</a:t>
                      </a:r>
                      <a:br>
                        <a:rPr lang="en-US" sz="1800" b="0" kern="1200" dirty="0">
                          <a:solidFill>
                            <a:schemeClr val="tx1"/>
                          </a:solidFill>
                          <a:latin typeface="Daytona" panose="020B0604030500040204" pitchFamily="34" charset="0"/>
                          <a:ea typeface="+mn-ea"/>
                          <a:cs typeface="+mn-cs"/>
                        </a:rPr>
                      </a:br>
                      <a:r>
                        <a:rPr lang="en-US" sz="1800" b="0" kern="1200" dirty="0">
                          <a:solidFill>
                            <a:schemeClr val="tx1"/>
                          </a:solidFill>
                          <a:latin typeface="Daytona" panose="020B0604030500040204" pitchFamily="34" charset="0"/>
                          <a:ea typeface="+mn-ea"/>
                          <a:cs typeface="+mn-cs"/>
                        </a:rPr>
                        <a:t>c) ending up</a:t>
                      </a:r>
                    </a:p>
                  </a:txBody>
                  <a:tcPr>
                    <a:solidFill>
                      <a:schemeClr val="accent6">
                        <a:lumMod val="60000"/>
                        <a:lumOff val="40000"/>
                        <a:alpha val="20000"/>
                      </a:schemeClr>
                    </a:solidFill>
                  </a:tcPr>
                </a:tc>
                <a:tc>
                  <a:txBody>
                    <a:bodyPr/>
                    <a:lstStyle/>
                    <a:p>
                      <a:pPr>
                        <a:lnSpc>
                          <a:spcPct val="200000"/>
                        </a:lnSpc>
                      </a:pPr>
                      <a:r>
                        <a:rPr lang="en-US" sz="1800" b="0" kern="1200" dirty="0">
                          <a:solidFill>
                            <a:schemeClr val="tx1"/>
                          </a:solidFill>
                          <a:latin typeface="Daytona" panose="020B0604030500040204" pitchFamily="34" charset="0"/>
                          <a:ea typeface="+mn-ea"/>
                          <a:cs typeface="+mn-cs"/>
                        </a:rPr>
                        <a:t>The environment __________ cooler and cleaner if a city plants more trees.</a:t>
                      </a:r>
                      <a:br>
                        <a:rPr lang="en-US" sz="1800" b="0" kern="1200" dirty="0">
                          <a:solidFill>
                            <a:schemeClr val="tx1"/>
                          </a:solidFill>
                          <a:latin typeface="Daytona" panose="020B0604030500040204" pitchFamily="34" charset="0"/>
                          <a:ea typeface="+mn-ea"/>
                          <a:cs typeface="+mn-cs"/>
                        </a:rPr>
                      </a:br>
                      <a:r>
                        <a:rPr lang="en-US" sz="1800" b="0" kern="1200" dirty="0">
                          <a:solidFill>
                            <a:schemeClr val="tx1"/>
                          </a:solidFill>
                          <a:latin typeface="Daytona" panose="020B0604030500040204" pitchFamily="34" charset="0"/>
                          <a:ea typeface="+mn-ea"/>
                          <a:cs typeface="+mn-cs"/>
                        </a:rPr>
                        <a:t>a) will get</a:t>
                      </a:r>
                      <a:br>
                        <a:rPr lang="en-US" sz="1800" b="0" kern="1200" dirty="0">
                          <a:solidFill>
                            <a:schemeClr val="tx1"/>
                          </a:solidFill>
                          <a:latin typeface="Daytona" panose="020B0604030500040204" pitchFamily="34" charset="0"/>
                          <a:ea typeface="+mn-ea"/>
                          <a:cs typeface="+mn-cs"/>
                        </a:rPr>
                      </a:br>
                      <a:r>
                        <a:rPr lang="en-US" sz="1800" b="0" kern="1200" dirty="0">
                          <a:solidFill>
                            <a:schemeClr val="tx1"/>
                          </a:solidFill>
                          <a:latin typeface="Daytona" panose="020B0604030500040204" pitchFamily="34" charset="0"/>
                          <a:ea typeface="+mn-ea"/>
                          <a:cs typeface="+mn-cs"/>
                        </a:rPr>
                        <a:t>b) gets</a:t>
                      </a:r>
                      <a:br>
                        <a:rPr lang="en-US" sz="1800" b="0" kern="1200" dirty="0">
                          <a:solidFill>
                            <a:schemeClr val="tx1"/>
                          </a:solidFill>
                          <a:latin typeface="Daytona" panose="020B0604030500040204" pitchFamily="34" charset="0"/>
                          <a:ea typeface="+mn-ea"/>
                          <a:cs typeface="+mn-cs"/>
                        </a:rPr>
                      </a:br>
                      <a:r>
                        <a:rPr lang="en-US" sz="1800" b="0" kern="1200" dirty="0">
                          <a:solidFill>
                            <a:schemeClr val="tx1"/>
                          </a:solidFill>
                          <a:latin typeface="Daytona" panose="020B0604030500040204" pitchFamily="34" charset="0"/>
                          <a:ea typeface="+mn-ea"/>
                          <a:cs typeface="+mn-cs"/>
                        </a:rPr>
                        <a:t>c) get</a:t>
                      </a:r>
                    </a:p>
                  </a:txBody>
                  <a:tcPr>
                    <a:solidFill>
                      <a:schemeClr val="accent6">
                        <a:lumMod val="60000"/>
                        <a:lumOff val="40000"/>
                        <a:alpha val="20000"/>
                      </a:schemeClr>
                    </a:solidFill>
                  </a:tcPr>
                </a:tc>
                <a:extLst>
                  <a:ext uri="{0D108BD9-81ED-4DB2-BD59-A6C34878D82A}">
                    <a16:rowId xmlns:a16="http://schemas.microsoft.com/office/drawing/2014/main" val="2688967201"/>
                  </a:ext>
                </a:extLst>
              </a:tr>
            </a:tbl>
          </a:graphicData>
        </a:graphic>
      </p:graphicFrame>
      <p:pic>
        <p:nvPicPr>
          <p:cNvPr id="8" name="Picture 7" descr="A green check mark in a circle&#10;&#10;AI-generated content may be incorrect.">
            <a:extLst>
              <a:ext uri="{FF2B5EF4-FFF2-40B4-BE49-F238E27FC236}">
                <a16:creationId xmlns:a16="http://schemas.microsoft.com/office/drawing/2014/main" id="{40546ECD-C6E7-BB14-A45F-8208C182A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993" y="2182760"/>
            <a:ext cx="480129" cy="480129"/>
          </a:xfrm>
          <a:prstGeom prst="rect">
            <a:avLst/>
          </a:prstGeom>
        </p:spPr>
      </p:pic>
      <p:pic>
        <p:nvPicPr>
          <p:cNvPr id="9" name="Picture 8" descr="A green check mark in a circle&#10;&#10;AI-generated content may be incorrect.">
            <a:extLst>
              <a:ext uri="{FF2B5EF4-FFF2-40B4-BE49-F238E27FC236}">
                <a16:creationId xmlns:a16="http://schemas.microsoft.com/office/drawing/2014/main" id="{C99457EC-F3D4-35DB-9991-721CFB4FD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650" y="5475482"/>
            <a:ext cx="480129" cy="480129"/>
          </a:xfrm>
          <a:prstGeom prst="rect">
            <a:avLst/>
          </a:prstGeom>
        </p:spPr>
      </p:pic>
      <p:pic>
        <p:nvPicPr>
          <p:cNvPr id="10" name="Picture 9" descr="A green check mark in a circle&#10;&#10;AI-generated content may be incorrect.">
            <a:extLst>
              <a:ext uri="{FF2B5EF4-FFF2-40B4-BE49-F238E27FC236}">
                <a16:creationId xmlns:a16="http://schemas.microsoft.com/office/drawing/2014/main" id="{08A399A7-AAF5-306A-4D13-DCDE20FC4A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825" y="5235417"/>
            <a:ext cx="480129" cy="480129"/>
          </a:xfrm>
          <a:prstGeom prst="rect">
            <a:avLst/>
          </a:prstGeom>
        </p:spPr>
      </p:pic>
      <p:pic>
        <p:nvPicPr>
          <p:cNvPr id="11" name="Picture 10" descr="A green check mark in a circle&#10;&#10;AI-generated content may be incorrect.">
            <a:extLst>
              <a:ext uri="{FF2B5EF4-FFF2-40B4-BE49-F238E27FC236}">
                <a16:creationId xmlns:a16="http://schemas.microsoft.com/office/drawing/2014/main" id="{87142AFB-425A-BE22-BF66-425F67EF2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4779" y="3226822"/>
            <a:ext cx="480129" cy="480129"/>
          </a:xfrm>
          <a:prstGeom prst="rect">
            <a:avLst/>
          </a:prstGeom>
        </p:spPr>
      </p:pic>
    </p:spTree>
    <p:extLst>
      <p:ext uri="{BB962C8B-B14F-4D97-AF65-F5344CB8AC3E}">
        <p14:creationId xmlns:p14="http://schemas.microsoft.com/office/powerpoint/2010/main" val="388467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AF04C-6DFA-DFE7-5411-2978048EC21C}"/>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8E6F4DC-276E-8EE4-AE77-EB20C995B781}"/>
              </a:ext>
            </a:extLst>
          </p:cNvPr>
          <p:cNvGraphicFramePr>
            <a:graphicFrameLocks noGrp="1"/>
          </p:cNvGraphicFramePr>
          <p:nvPr>
            <p:ph idx="1"/>
            <p:extLst>
              <p:ext uri="{D42A27DB-BD31-4B8C-83A1-F6EECF244321}">
                <p14:modId xmlns:p14="http://schemas.microsoft.com/office/powerpoint/2010/main" val="4100108873"/>
              </p:ext>
            </p:extLst>
          </p:nvPr>
        </p:nvGraphicFramePr>
        <p:xfrm>
          <a:off x="634181" y="911223"/>
          <a:ext cx="11076039" cy="5842857"/>
        </p:xfrm>
        <a:graphic>
          <a:graphicData uri="http://schemas.openxmlformats.org/drawingml/2006/table">
            <a:tbl>
              <a:tblPr firstRow="1" bandRow="1">
                <a:tableStyleId>{ED083AE6-46FA-4A59-8FB0-9F97EB10719F}</a:tableStyleId>
              </a:tblPr>
              <a:tblGrid>
                <a:gridCol w="2215207">
                  <a:extLst>
                    <a:ext uri="{9D8B030D-6E8A-4147-A177-3AD203B41FA5}">
                      <a16:colId xmlns:a16="http://schemas.microsoft.com/office/drawing/2014/main" val="3508598356"/>
                    </a:ext>
                  </a:extLst>
                </a:gridCol>
                <a:gridCol w="1575128">
                  <a:extLst>
                    <a:ext uri="{9D8B030D-6E8A-4147-A177-3AD203B41FA5}">
                      <a16:colId xmlns:a16="http://schemas.microsoft.com/office/drawing/2014/main" val="1515465424"/>
                    </a:ext>
                  </a:extLst>
                </a:gridCol>
                <a:gridCol w="7285704">
                  <a:extLst>
                    <a:ext uri="{9D8B030D-6E8A-4147-A177-3AD203B41FA5}">
                      <a16:colId xmlns:a16="http://schemas.microsoft.com/office/drawing/2014/main" val="978667631"/>
                    </a:ext>
                  </a:extLst>
                </a:gridCol>
              </a:tblGrid>
              <a:tr h="752697">
                <a:tc gridSpan="3">
                  <a:txBody>
                    <a:bodyPr/>
                    <a:lstStyle/>
                    <a:p>
                      <a:r>
                        <a:rPr kumimoji="0" lang="en-US" sz="2000" b="0" i="0" u="none" strike="noStrike" kern="1200" cap="none" spc="0" normalizeH="0" baseline="0" noProof="0" dirty="0">
                          <a:ln>
                            <a:noFill/>
                          </a:ln>
                          <a:solidFill>
                            <a:prstClr val="black"/>
                          </a:solidFill>
                          <a:effectLst/>
                          <a:uLnTx/>
                          <a:uFillTx/>
                          <a:latin typeface="Daytona" panose="020B0604030500040204" pitchFamily="34" charset="0"/>
                          <a:ea typeface="+mj-ea"/>
                          <a:cs typeface="+mj-cs"/>
                        </a:rPr>
                        <a:t>My brother can speak three foreign languages fluently.</a:t>
                      </a:r>
                    </a:p>
                    <a:p>
                      <a:r>
                        <a:rPr kumimoji="0" lang="en-US" sz="2000" b="0" i="0" u="none" strike="noStrike" kern="1200" cap="none" spc="0" normalizeH="0" baseline="0" noProof="0" dirty="0">
                          <a:ln>
                            <a:noFill/>
                          </a:ln>
                          <a:solidFill>
                            <a:prstClr val="black"/>
                          </a:solidFill>
                          <a:effectLst/>
                          <a:uLnTx/>
                          <a:uFillTx/>
                          <a:latin typeface="Daytona" panose="020B0604030500040204" pitchFamily="34" charset="0"/>
                          <a:ea typeface="+mj-ea"/>
                          <a:cs typeface="+mj-cs"/>
                        </a:rPr>
                        <a:t>It can be so cold in winter.</a:t>
                      </a:r>
                      <a:endParaRPr lang="en-US" dirty="0"/>
                    </a:p>
                  </a:txBody>
                  <a:tcPr anchor="ctr">
                    <a:solidFill>
                      <a:schemeClr val="accent2">
                        <a:lumMod val="40000"/>
                        <a:lumOff val="60000"/>
                      </a:schemeClr>
                    </a:solidFill>
                  </a:tcPr>
                </a:tc>
                <a:tc hMerge="1">
                  <a:txBody>
                    <a:bodyPr/>
                    <a:lstStyle/>
                    <a:p>
                      <a:endParaRPr lang="en-US" dirty="0"/>
                    </a:p>
                  </a:txBody>
                  <a:tcPr>
                    <a:solidFill>
                      <a:schemeClr val="accent2"/>
                    </a:solidFill>
                  </a:tcPr>
                </a:tc>
                <a:tc hMerge="1">
                  <a:txBody>
                    <a:bodyPr/>
                    <a:lstStyle/>
                    <a:p>
                      <a:endParaRPr lang="en-US"/>
                    </a:p>
                  </a:txBody>
                  <a:tcPr/>
                </a:tc>
                <a:extLst>
                  <a:ext uri="{0D108BD9-81ED-4DB2-BD59-A6C34878D82A}">
                    <a16:rowId xmlns:a16="http://schemas.microsoft.com/office/drawing/2014/main" val="3331080682"/>
                  </a:ext>
                </a:extLst>
              </a:tr>
              <a:tr h="288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Daytona" panose="020B0604030500040204" pitchFamily="34" charset="0"/>
                          <a:ea typeface="+mn-ea"/>
                          <a:cs typeface="Arial" panose="020B0604020202020204" pitchFamily="34" charset="0"/>
                        </a:rPr>
                        <a:t>Checking questions</a:t>
                      </a:r>
                      <a:endParaRPr kumimoji="0" lang="en-AE" sz="1800" b="1" i="0" u="none" strike="noStrike" kern="1200" cap="none" spc="0" normalizeH="0" baseline="0" noProof="0" dirty="0">
                        <a:ln>
                          <a:noFill/>
                        </a:ln>
                        <a:solidFill>
                          <a:srgbClr val="C00000"/>
                        </a:solidFill>
                        <a:effectLst/>
                        <a:uLnTx/>
                        <a:uFillTx/>
                        <a:latin typeface="Daytona" panose="020B0604030500040204" pitchFamily="34" charset="0"/>
                        <a:ea typeface="+mn-ea"/>
                        <a:cs typeface="Arial" panose="020B0604020202020204" pitchFamily="34" charset="0"/>
                      </a:endParaRPr>
                    </a:p>
                  </a:txBody>
                  <a:tcPr>
                    <a:solidFill>
                      <a:schemeClr val="bg1">
                        <a:lumMod val="85000"/>
                      </a:schemeClr>
                    </a:solidFill>
                  </a:tcPr>
                </a:tc>
                <a:tc gridSpan="2">
                  <a:txBody>
                    <a:bodyPr/>
                    <a:lstStyle/>
                    <a:p>
                      <a:r>
                        <a:rPr kumimoji="0" lang="en-US" sz="2000" b="0" i="0" u="none" strike="noStrike" kern="1200" cap="none" spc="0" normalizeH="0" baseline="0" dirty="0">
                          <a:ln>
                            <a:noFill/>
                          </a:ln>
                          <a:solidFill>
                            <a:prstClr val="black"/>
                          </a:solidFill>
                          <a:effectLst/>
                          <a:uLnTx/>
                          <a:uFillTx/>
                          <a:latin typeface="Daytona" panose="020B0604030500040204" pitchFamily="34" charset="0"/>
                          <a:ea typeface="+mj-ea"/>
                          <a:cs typeface="+mj-cs"/>
                        </a:rPr>
                        <a:t>Is my brother able to speak foreign languages fluently?</a:t>
                      </a:r>
                    </a:p>
                    <a:p>
                      <a:r>
                        <a:rPr kumimoji="0" lang="en-US" sz="2000" b="0" i="0" u="none" strike="noStrike" kern="1200" cap="none" spc="0" normalizeH="0" baseline="0" dirty="0">
                          <a:ln>
                            <a:noFill/>
                          </a:ln>
                          <a:solidFill>
                            <a:prstClr val="black"/>
                          </a:solidFill>
                          <a:effectLst/>
                          <a:uLnTx/>
                          <a:uFillTx/>
                          <a:latin typeface="Daytona" panose="020B0604030500040204" pitchFamily="34" charset="0"/>
                          <a:ea typeface="+mj-ea"/>
                          <a:cs typeface="+mj-cs"/>
                        </a:rPr>
                        <a:t>Is it likely to be cold in winter?</a:t>
                      </a:r>
                    </a:p>
                  </a:txBody>
                  <a:tcPr>
                    <a:solidFill>
                      <a:schemeClr val="tx1">
                        <a:lumMod val="65000"/>
                        <a:lumOff val="35000"/>
                        <a:alpha val="20000"/>
                      </a:schemeClr>
                    </a:solidFill>
                  </a:tcPr>
                </a:tc>
                <a:tc hMerge="1">
                  <a:txBody>
                    <a:bodyPr/>
                    <a:lstStyle/>
                    <a:p>
                      <a:endParaRPr lang="en-US"/>
                    </a:p>
                  </a:txBody>
                  <a:tcPr/>
                </a:tc>
                <a:extLst>
                  <a:ext uri="{0D108BD9-81ED-4DB2-BD59-A6C34878D82A}">
                    <a16:rowId xmlns:a16="http://schemas.microsoft.com/office/drawing/2014/main" val="3855358974"/>
                  </a:ext>
                </a:extLst>
              </a:tr>
              <a:tr h="30480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E" sz="1800" b="1" i="0" u="none" strike="noStrike" kern="1200" cap="none" spc="0" normalizeH="0" baseline="0" noProof="0" dirty="0">
                          <a:ln>
                            <a:noFill/>
                          </a:ln>
                          <a:solidFill>
                            <a:srgbClr val="C00000"/>
                          </a:solidFill>
                          <a:effectLst/>
                          <a:uLnTx/>
                          <a:uFillTx/>
                          <a:latin typeface="Daytona" panose="020B0604030500040204" pitchFamily="34" charset="0"/>
                          <a:ea typeface="+mn-ea"/>
                          <a:cs typeface="Arial" panose="020B0604020202020204" pitchFamily="34" charset="0"/>
                        </a:rPr>
                        <a:t>Grammatical structure</a:t>
                      </a:r>
                    </a:p>
                    <a:p>
                      <a:endParaRPr lang="en-US" dirty="0">
                        <a:solidFill>
                          <a:srgbClr val="C00000"/>
                        </a:solidFill>
                      </a:endParaRPr>
                    </a:p>
                  </a:txBody>
                  <a:tcPr>
                    <a:solidFill>
                      <a:schemeClr val="bg1">
                        <a:lumMod val="85000"/>
                      </a:schemeClr>
                    </a:solidFill>
                  </a:tcPr>
                </a:tc>
                <a:tc>
                  <a:txBody>
                    <a:bodyPr/>
                    <a:lstStyle/>
                    <a:p>
                      <a:pPr algn="l"/>
                      <a:r>
                        <a:rPr kumimoji="0" lang="en-US" sz="1700" b="1" i="0" u="none" strike="noStrike" kern="1200" cap="none" spc="0" normalizeH="0" baseline="0" dirty="0">
                          <a:ln>
                            <a:noFill/>
                          </a:ln>
                          <a:solidFill>
                            <a:prstClr val="black"/>
                          </a:solidFill>
                          <a:effectLst/>
                          <a:uLnTx/>
                          <a:uFillTx/>
                          <a:latin typeface="Daytona" panose="020B0604030500040204" pitchFamily="34" charset="0"/>
                          <a:ea typeface="+mj-ea"/>
                          <a:cs typeface="+mj-cs"/>
                        </a:rPr>
                        <a:t>Affirmative</a:t>
                      </a:r>
                    </a:p>
                  </a:txBody>
                  <a:tcPr/>
                </a:tc>
                <a:tc>
                  <a:txBody>
                    <a:bodyPr/>
                    <a:lstStyle/>
                    <a:p>
                      <a:pPr algn="l"/>
                      <a:r>
                        <a:rPr kumimoji="0" lang="en-US" sz="1800" b="0" i="0" u="none" strike="noStrike" kern="1200" cap="none" spc="0" normalizeH="0" baseline="0" dirty="0">
                          <a:ln>
                            <a:noFill/>
                          </a:ln>
                          <a:solidFill>
                            <a:srgbClr val="000000"/>
                          </a:solidFill>
                          <a:effectLst/>
                          <a:uLnTx/>
                          <a:uFillTx/>
                          <a:latin typeface="Daytona" panose="020B0604030500040204" pitchFamily="34" charset="0"/>
                          <a:ea typeface="+mn-ea"/>
                          <a:cs typeface="+mn-cs"/>
                        </a:rPr>
                        <a:t>    Subject + can + base verb</a:t>
                      </a:r>
                    </a:p>
                  </a:txBody>
                  <a:tcPr/>
                </a:tc>
                <a:extLst>
                  <a:ext uri="{0D108BD9-81ED-4DB2-BD59-A6C34878D82A}">
                    <a16:rowId xmlns:a16="http://schemas.microsoft.com/office/drawing/2014/main" val="1437483924"/>
                  </a:ext>
                </a:extLst>
              </a:tr>
              <a:tr h="304800">
                <a:tc vMerge="1">
                  <a:txBody>
                    <a:bodyPr/>
                    <a:lstStyle/>
                    <a:p>
                      <a:endParaRPr lang="en-US"/>
                    </a:p>
                  </a:txBody>
                  <a:tcPr/>
                </a:tc>
                <a:tc>
                  <a:txBody>
                    <a:bodyPr/>
                    <a:lstStyle/>
                    <a:p>
                      <a:pPr algn="l"/>
                      <a:r>
                        <a:rPr kumimoji="0" lang="en-US" sz="1700" b="1" i="0" u="none" strike="noStrike" kern="1200" cap="none" spc="0" normalizeH="0" baseline="0" dirty="0">
                          <a:ln>
                            <a:noFill/>
                          </a:ln>
                          <a:solidFill>
                            <a:prstClr val="black"/>
                          </a:solidFill>
                          <a:effectLst/>
                          <a:uLnTx/>
                          <a:uFillTx/>
                          <a:latin typeface="Daytona" panose="020B0604030500040204" pitchFamily="34" charset="0"/>
                          <a:ea typeface="+mj-ea"/>
                          <a:cs typeface="+mj-cs"/>
                        </a:rPr>
                        <a:t>Negative</a:t>
                      </a:r>
                    </a:p>
                  </a:txBody>
                  <a:tcPr/>
                </a:tc>
                <a:tc>
                  <a:txBody>
                    <a:bodyPr/>
                    <a:lstStyle/>
                    <a:p>
                      <a:pPr algn="l"/>
                      <a:r>
                        <a:rPr kumimoji="0" lang="en-US" sz="1800" b="0" i="0" u="none" strike="noStrike" kern="1200" cap="none" spc="0" normalizeH="0" baseline="0" dirty="0">
                          <a:ln>
                            <a:noFill/>
                          </a:ln>
                          <a:solidFill>
                            <a:srgbClr val="000000"/>
                          </a:solidFill>
                          <a:effectLst/>
                          <a:uLnTx/>
                          <a:uFillTx/>
                          <a:latin typeface="Daytona" panose="020B0604030500040204" pitchFamily="34" charset="0"/>
                          <a:ea typeface="+mn-ea"/>
                          <a:cs typeface="+mn-cs"/>
                        </a:rPr>
                        <a:t>    Subject + cannot (can’t) + base verb</a:t>
                      </a:r>
                    </a:p>
                  </a:txBody>
                  <a:tcPr/>
                </a:tc>
                <a:extLst>
                  <a:ext uri="{0D108BD9-81ED-4DB2-BD59-A6C34878D82A}">
                    <a16:rowId xmlns:a16="http://schemas.microsoft.com/office/drawing/2014/main" val="425277875"/>
                  </a:ext>
                </a:extLst>
              </a:tr>
              <a:tr h="304800">
                <a:tc vMerge="1">
                  <a:txBody>
                    <a:bodyPr/>
                    <a:lstStyle/>
                    <a:p>
                      <a:endParaRPr lang="en-US"/>
                    </a:p>
                  </a:txBody>
                  <a:tcPr/>
                </a:tc>
                <a:tc>
                  <a:txBody>
                    <a:bodyPr/>
                    <a:lstStyle/>
                    <a:p>
                      <a:pPr algn="l"/>
                      <a:r>
                        <a:rPr kumimoji="0" lang="en-US" sz="1700" b="1" i="0" u="none" strike="noStrike" kern="1200" cap="none" spc="0" normalizeH="0" baseline="0" dirty="0">
                          <a:ln>
                            <a:noFill/>
                          </a:ln>
                          <a:solidFill>
                            <a:prstClr val="black"/>
                          </a:solidFill>
                          <a:effectLst/>
                          <a:uLnTx/>
                          <a:uFillTx/>
                          <a:latin typeface="Daytona" panose="020B0604030500040204" pitchFamily="34" charset="0"/>
                          <a:ea typeface="+mj-ea"/>
                          <a:cs typeface="+mj-cs"/>
                        </a:rPr>
                        <a:t>Question</a:t>
                      </a:r>
                    </a:p>
                  </a:txBody>
                  <a:tcPr/>
                </a:tc>
                <a:tc>
                  <a:txBody>
                    <a:bodyPr/>
                    <a:lstStyle/>
                    <a:p>
                      <a:pPr algn="l"/>
                      <a:r>
                        <a:rPr kumimoji="0" lang="en-US" sz="1800" b="0" i="0" u="none" strike="noStrike" kern="1200" cap="none" spc="0" normalizeH="0" baseline="0" dirty="0">
                          <a:ln>
                            <a:noFill/>
                          </a:ln>
                          <a:solidFill>
                            <a:srgbClr val="000000"/>
                          </a:solidFill>
                          <a:effectLst/>
                          <a:uLnTx/>
                          <a:uFillTx/>
                          <a:latin typeface="Daytona" panose="020B0604030500040204" pitchFamily="34" charset="0"/>
                          <a:ea typeface="+mn-ea"/>
                          <a:cs typeface="+mn-cs"/>
                        </a:rPr>
                        <a:t>     Can + Subject + base verb</a:t>
                      </a:r>
                    </a:p>
                  </a:txBody>
                  <a:tcPr/>
                </a:tc>
                <a:extLst>
                  <a:ext uri="{0D108BD9-81ED-4DB2-BD59-A6C34878D82A}">
                    <a16:rowId xmlns:a16="http://schemas.microsoft.com/office/drawing/2014/main" val="3880738493"/>
                  </a:ext>
                </a:extLst>
              </a:tr>
              <a:tr h="752697">
                <a:tc>
                  <a:txBody>
                    <a:bodyPr/>
                    <a:lstStyle/>
                    <a:p>
                      <a:r>
                        <a:rPr kumimoji="0" lang="en-US" sz="1800" b="1" i="0" u="none" strike="noStrike" kern="1200" cap="none" spc="0" normalizeH="0" baseline="0" dirty="0">
                          <a:ln>
                            <a:noFill/>
                          </a:ln>
                          <a:solidFill>
                            <a:srgbClr val="C00000"/>
                          </a:solidFill>
                          <a:effectLst/>
                          <a:uLnTx/>
                          <a:uFillTx/>
                          <a:latin typeface="Daytona" panose="020B0604030500040204" pitchFamily="34" charset="0"/>
                          <a:ea typeface="+mn-ea"/>
                          <a:cs typeface="Arial" panose="020B0604020202020204" pitchFamily="34" charset="0"/>
                        </a:rPr>
                        <a:t>Usage</a:t>
                      </a:r>
                    </a:p>
                  </a:txBody>
                  <a:tcPr>
                    <a:solidFill>
                      <a:schemeClr val="bg1">
                        <a:lumMod val="8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chemeClr val="tx1"/>
                          </a:solidFill>
                          <a:effectLst/>
                          <a:uLnTx/>
                          <a:uFillTx/>
                          <a:latin typeface="Daytona" panose="020B0604030500040204" pitchFamily="34" charset="0"/>
                          <a:ea typeface="+mn-ea"/>
                          <a:cs typeface="+mn-cs"/>
                        </a:rPr>
                        <a:t>The modal verb </a:t>
                      </a:r>
                      <a:r>
                        <a:rPr kumimoji="0" lang="en-US" sz="2000" b="1" i="0" u="sng" strike="noStrike" kern="1200" cap="none" spc="0" normalizeH="0" baseline="0" noProof="0" dirty="0">
                          <a:ln>
                            <a:noFill/>
                          </a:ln>
                          <a:solidFill>
                            <a:schemeClr val="tx1"/>
                          </a:solidFill>
                          <a:effectLst/>
                          <a:uLnTx/>
                          <a:uFillTx/>
                          <a:latin typeface="Daytona,Bold"/>
                          <a:ea typeface="+mn-ea"/>
                          <a:cs typeface="+mn-cs"/>
                        </a:rPr>
                        <a:t>“can” </a:t>
                      </a:r>
                      <a:r>
                        <a:rPr kumimoji="0" lang="en-US" sz="2000" b="0" i="0" u="sng" strike="noStrike" kern="1200" cap="none" spc="0" normalizeH="0" baseline="0" noProof="0" dirty="0">
                          <a:ln>
                            <a:noFill/>
                          </a:ln>
                          <a:solidFill>
                            <a:schemeClr val="tx1"/>
                          </a:solidFill>
                          <a:effectLst/>
                          <a:uLnTx/>
                          <a:uFillTx/>
                          <a:latin typeface="Daytona" panose="020B0604030500040204" pitchFamily="34" charset="0"/>
                          <a:ea typeface="+mn-ea"/>
                          <a:cs typeface="+mn-cs"/>
                        </a:rPr>
                        <a:t>is used to express</a:t>
                      </a:r>
                      <a:r>
                        <a:rPr kumimoji="0" lang="en-US" sz="2000" b="0" i="0" u="none" strike="noStrike" kern="1200" cap="none" spc="0" normalizeH="0" baseline="0" noProof="0" dirty="0">
                          <a:ln>
                            <a:noFill/>
                          </a:ln>
                          <a:solidFill>
                            <a:schemeClr val="tx1"/>
                          </a:solidFill>
                          <a:effectLst/>
                          <a:uLnTx/>
                          <a:uFillTx/>
                          <a:latin typeface="Daytona" panose="020B060403050004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Daytona" panose="020B0604030500040204" pitchFamily="34" charset="0"/>
                          <a:ea typeface="+mn-ea"/>
                          <a:cs typeface="+mn-cs"/>
                        </a:rPr>
                        <a:t>1.</a:t>
                      </a:r>
                      <a:r>
                        <a:rPr kumimoji="0" lang="en-US" sz="2000" b="1" i="0" u="none" strike="noStrike" kern="1200" cap="none" spc="0" normalizeH="0" baseline="0" noProof="0" dirty="0">
                          <a:ln>
                            <a:noFill/>
                          </a:ln>
                          <a:solidFill>
                            <a:schemeClr val="tx1"/>
                          </a:solidFill>
                          <a:effectLst/>
                          <a:uLnTx/>
                          <a:uFillTx/>
                          <a:latin typeface="Daytona,Bold"/>
                          <a:ea typeface="+mn-ea"/>
                          <a:cs typeface="+mn-cs"/>
                        </a:rPr>
                        <a:t>Ability </a:t>
                      </a:r>
                      <a:r>
                        <a:rPr kumimoji="0" lang="en-US" sz="2000" b="0" i="0" u="none" strike="noStrike" kern="1200" cap="none" spc="0" normalizeH="0" baseline="0" noProof="0" dirty="0">
                          <a:ln>
                            <a:noFill/>
                          </a:ln>
                          <a:solidFill>
                            <a:schemeClr val="tx1"/>
                          </a:solidFill>
                          <a:effectLst/>
                          <a:uLnTx/>
                          <a:uFillTx/>
                          <a:latin typeface="Daytona" panose="020B0604030500040204" pitchFamily="34" charset="0"/>
                          <a:ea typeface="+mn-ea"/>
                          <a:cs typeface="+mn-cs"/>
                        </a:rPr>
                        <a:t>– ( what someone is </a:t>
                      </a:r>
                      <a:r>
                        <a:rPr kumimoji="0" lang="en-US" sz="2000" b="0" i="0" u="none" strike="noStrike" kern="1200" cap="none" spc="0" normalizeH="0" baseline="0" noProof="0" dirty="0">
                          <a:ln>
                            <a:noFill/>
                          </a:ln>
                          <a:solidFill>
                            <a:schemeClr val="tx1"/>
                          </a:solidFill>
                          <a:effectLst/>
                          <a:uLnTx/>
                          <a:uFillTx/>
                          <a:latin typeface="TimesNewRomanPSMT"/>
                          <a:ea typeface="+mn-ea"/>
                          <a:cs typeface="+mn-cs"/>
                        </a:rPr>
                        <a:t>/</a:t>
                      </a:r>
                      <a:r>
                        <a:rPr kumimoji="0" lang="en-US" sz="2000" b="0" i="0" u="none" strike="noStrike" kern="1200" cap="none" spc="0" normalizeH="0" baseline="0" noProof="0" dirty="0">
                          <a:ln>
                            <a:noFill/>
                          </a:ln>
                          <a:solidFill>
                            <a:schemeClr val="tx1"/>
                          </a:solidFill>
                          <a:effectLst/>
                          <a:uLnTx/>
                          <a:uFillTx/>
                          <a:latin typeface="Daytona" panose="020B0604030500040204" pitchFamily="34" charset="0"/>
                          <a:ea typeface="+mn-ea"/>
                          <a:cs typeface="+mn-cs"/>
                        </a:rPr>
                        <a:t>isn’t able to do)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Daytona" panose="020B0604030500040204" pitchFamily="34" charset="0"/>
                          <a:ea typeface="+mn-ea"/>
                          <a:cs typeface="+mn-cs"/>
                        </a:rPr>
                        <a:t>2.</a:t>
                      </a:r>
                      <a:r>
                        <a:rPr kumimoji="0" lang="en-US" sz="2000" b="1" i="0" u="none" strike="noStrike" kern="1200" cap="none" spc="0" normalizeH="0" baseline="0" noProof="0" dirty="0">
                          <a:ln>
                            <a:noFill/>
                          </a:ln>
                          <a:solidFill>
                            <a:schemeClr val="tx1"/>
                          </a:solidFill>
                          <a:effectLst/>
                          <a:uLnTx/>
                          <a:uFillTx/>
                          <a:latin typeface="Daytona,Bold"/>
                          <a:ea typeface="+mn-ea"/>
                          <a:cs typeface="+mn-cs"/>
                        </a:rPr>
                        <a:t>Permission </a:t>
                      </a:r>
                      <a:r>
                        <a:rPr kumimoji="0" lang="en-US" sz="2000" b="0" i="0" u="none" strike="noStrike" kern="1200" cap="none" spc="0" normalizeH="0" baseline="0" noProof="0" dirty="0">
                          <a:ln>
                            <a:noFill/>
                          </a:ln>
                          <a:solidFill>
                            <a:schemeClr val="tx1"/>
                          </a:solidFill>
                          <a:effectLst/>
                          <a:uLnTx/>
                          <a:uFillTx/>
                          <a:latin typeface="Daytona" panose="020B0604030500040204" pitchFamily="34" charset="0"/>
                          <a:ea typeface="+mn-ea"/>
                          <a:cs typeface="+mn-cs"/>
                        </a:rPr>
                        <a:t>– ( when someone is allowed to do something)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Daytona" panose="020B0604030500040204" pitchFamily="34" charset="0"/>
                          <a:ea typeface="+mn-ea"/>
                          <a:cs typeface="+mn-cs"/>
                        </a:rPr>
                        <a:t>3.</a:t>
                      </a:r>
                      <a:r>
                        <a:rPr kumimoji="0" lang="en-US" sz="2000" b="1" i="0" u="none" strike="noStrike" kern="1200" cap="none" spc="0" normalizeH="0" baseline="0" noProof="0" dirty="0">
                          <a:ln>
                            <a:noFill/>
                          </a:ln>
                          <a:solidFill>
                            <a:schemeClr val="tx1"/>
                          </a:solidFill>
                          <a:effectLst/>
                          <a:uLnTx/>
                          <a:uFillTx/>
                          <a:latin typeface="Daytona,Bold"/>
                          <a:ea typeface="+mn-ea"/>
                          <a:cs typeface="+mn-cs"/>
                        </a:rPr>
                        <a:t>Possibility </a:t>
                      </a:r>
                      <a:r>
                        <a:rPr kumimoji="0" lang="en-US" sz="2000" b="0" i="0" u="none" strike="noStrike" kern="1200" cap="none" spc="0" normalizeH="0" baseline="0" noProof="0" dirty="0">
                          <a:ln>
                            <a:noFill/>
                          </a:ln>
                          <a:solidFill>
                            <a:schemeClr val="tx1"/>
                          </a:solidFill>
                          <a:effectLst/>
                          <a:uLnTx/>
                          <a:uFillTx/>
                          <a:latin typeface="Daytona" panose="020B0604030500040204" pitchFamily="34" charset="0"/>
                          <a:ea typeface="+mn-ea"/>
                          <a:cs typeface="+mn-cs"/>
                        </a:rPr>
                        <a:t>– when something is possible.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Daytona" panose="020B0604030500040204" pitchFamily="34" charset="0"/>
                          <a:ea typeface="+mn-ea"/>
                          <a:cs typeface="+mn-cs"/>
                        </a:rPr>
                        <a:t>5.</a:t>
                      </a:r>
                      <a:r>
                        <a:rPr kumimoji="0" lang="en-US" sz="2000" b="1" i="0" u="none" strike="noStrike" kern="1200" cap="none" spc="0" normalizeH="0" baseline="0" noProof="0" dirty="0">
                          <a:ln>
                            <a:noFill/>
                          </a:ln>
                          <a:solidFill>
                            <a:schemeClr val="tx1"/>
                          </a:solidFill>
                          <a:effectLst/>
                          <a:uLnTx/>
                          <a:uFillTx/>
                          <a:latin typeface="Daytona,Bold"/>
                          <a:ea typeface="+mn-ea"/>
                          <a:cs typeface="+mn-cs"/>
                        </a:rPr>
                        <a:t>Requests or Offers </a:t>
                      </a:r>
                      <a:r>
                        <a:rPr kumimoji="0" lang="en-US" sz="2000" b="0" i="0" u="none" strike="noStrike" kern="1200" cap="none" spc="0" normalizeH="0" baseline="0" noProof="0" dirty="0">
                          <a:ln>
                            <a:noFill/>
                          </a:ln>
                          <a:solidFill>
                            <a:schemeClr val="tx1"/>
                          </a:solidFill>
                          <a:effectLst/>
                          <a:uLnTx/>
                          <a:uFillTx/>
                          <a:latin typeface="Daytona" panose="020B0604030500040204" pitchFamily="34" charset="0"/>
                          <a:ea typeface="+mn-ea"/>
                          <a:cs typeface="+mn-cs"/>
                        </a:rPr>
                        <a:t>– to ask or offer politely. </a:t>
                      </a:r>
                    </a:p>
                  </a:txBody>
                  <a:tcPr>
                    <a:solidFill>
                      <a:schemeClr val="tx1">
                        <a:lumMod val="65000"/>
                        <a:lumOff val="35000"/>
                        <a:alpha val="20000"/>
                      </a:schemeClr>
                    </a:solidFill>
                  </a:tcPr>
                </a:tc>
                <a:tc hMerge="1">
                  <a:txBody>
                    <a:bodyPr/>
                    <a:lstStyle/>
                    <a:p>
                      <a:endParaRPr lang="en-US"/>
                    </a:p>
                  </a:txBody>
                  <a:tcPr/>
                </a:tc>
                <a:extLst>
                  <a:ext uri="{0D108BD9-81ED-4DB2-BD59-A6C34878D82A}">
                    <a16:rowId xmlns:a16="http://schemas.microsoft.com/office/drawing/2014/main" val="2632704196"/>
                  </a:ext>
                </a:extLst>
              </a:tr>
              <a:tr h="752697">
                <a:tc>
                  <a:txBody>
                    <a:bodyPr/>
                    <a:lstStyle/>
                    <a:p>
                      <a:r>
                        <a:rPr kumimoji="0" lang="en-US" sz="1800" b="1" i="0" u="none" strike="noStrike" kern="1200" cap="none" spc="0" normalizeH="0" baseline="0" dirty="0">
                          <a:ln>
                            <a:noFill/>
                          </a:ln>
                          <a:solidFill>
                            <a:srgbClr val="C00000"/>
                          </a:solidFill>
                          <a:effectLst/>
                          <a:uLnTx/>
                          <a:uFillTx/>
                          <a:latin typeface="Daytona" panose="020B0604030500040204" pitchFamily="34" charset="0"/>
                          <a:ea typeface="+mn-ea"/>
                          <a:cs typeface="Arial" panose="020B0604020202020204" pitchFamily="34" charset="0"/>
                        </a:rPr>
                        <a:t>Other examples</a:t>
                      </a:r>
                    </a:p>
                  </a:txBody>
                  <a:tcPr>
                    <a:solidFill>
                      <a:schemeClr val="bg1">
                        <a:lumMod val="85000"/>
                      </a:schemeClr>
                    </a:solidFill>
                  </a:tcPr>
                </a:tc>
                <a:tc gridSpan="2">
                  <a:txBody>
                    <a:bodyPr/>
                    <a:lstStyle/>
                    <a:p>
                      <a:r>
                        <a:rPr lang="en-US" sz="1800" b="1" i="0" u="none" strike="noStrike" baseline="0" dirty="0">
                          <a:solidFill>
                            <a:srgbClr val="000000"/>
                          </a:solidFill>
                          <a:latin typeface="Daytona" panose="020B0604030500040204" pitchFamily="34" charset="0"/>
                        </a:rPr>
                        <a:t>1</a:t>
                      </a:r>
                      <a:r>
                        <a:rPr lang="en-US" sz="2400" b="1" i="0" u="none" strike="noStrike" baseline="0" dirty="0">
                          <a:solidFill>
                            <a:srgbClr val="000000"/>
                          </a:solidFill>
                          <a:latin typeface="Daytona" panose="020B0604030500040204" pitchFamily="34" charset="0"/>
                        </a:rPr>
                        <a:t>. </a:t>
                      </a:r>
                      <a:r>
                        <a:rPr lang="en-US" sz="2000" b="0" i="0" u="none" strike="noStrike" baseline="0" dirty="0">
                          <a:solidFill>
                            <a:srgbClr val="000000"/>
                          </a:solidFill>
                          <a:latin typeface="Daytona" panose="020B0604030500040204" pitchFamily="34" charset="0"/>
                        </a:rPr>
                        <a:t>I </a:t>
                      </a:r>
                      <a:r>
                        <a:rPr lang="en-US" sz="2000" b="1" i="0" u="none" strike="noStrike" baseline="0" dirty="0">
                          <a:solidFill>
                            <a:srgbClr val="000000"/>
                          </a:solidFill>
                          <a:latin typeface="Daytona" panose="020B0604030500040204" pitchFamily="34" charset="0"/>
                        </a:rPr>
                        <a:t>can swim </a:t>
                      </a:r>
                      <a:r>
                        <a:rPr lang="en-US" sz="2000" b="0" i="0" u="none" strike="noStrike" baseline="0" dirty="0">
                          <a:solidFill>
                            <a:srgbClr val="000000"/>
                          </a:solidFill>
                          <a:latin typeface="Daytona" panose="020B0604030500040204" pitchFamily="34" charset="0"/>
                        </a:rPr>
                        <a:t>very fast.          He </a:t>
                      </a:r>
                      <a:r>
                        <a:rPr lang="en-US" sz="2000" b="1" i="0" u="none" strike="noStrike" baseline="0" dirty="0">
                          <a:solidFill>
                            <a:srgbClr val="000000"/>
                          </a:solidFill>
                          <a:latin typeface="Daytona" panose="020B0604030500040204" pitchFamily="34" charset="0"/>
                        </a:rPr>
                        <a:t>can’t speak </a:t>
                      </a:r>
                      <a:r>
                        <a:rPr lang="en-US" sz="2000" b="0" i="0" u="none" strike="noStrike" baseline="0" dirty="0">
                          <a:solidFill>
                            <a:srgbClr val="000000"/>
                          </a:solidFill>
                          <a:latin typeface="Daytona" panose="020B0604030500040204" pitchFamily="34" charset="0"/>
                        </a:rPr>
                        <a:t>a foreign language. </a:t>
                      </a:r>
                    </a:p>
                    <a:p>
                      <a:pPr algn="l"/>
                      <a:r>
                        <a:rPr kumimoji="0" lang="en-US" sz="2000" b="0" i="0" u="none" strike="noStrike" kern="1200" cap="none" spc="0" normalizeH="0" baseline="0" dirty="0">
                          <a:ln>
                            <a:noFill/>
                          </a:ln>
                          <a:solidFill>
                            <a:srgbClr val="000000"/>
                          </a:solidFill>
                          <a:effectLst/>
                          <a:uLnTx/>
                          <a:uFillTx/>
                          <a:latin typeface="Daytona" panose="020B0604030500040204" pitchFamily="34" charset="0"/>
                          <a:ea typeface="+mn-ea"/>
                          <a:cs typeface="+mn-cs"/>
                        </a:rPr>
                        <a:t>2. </a:t>
                      </a:r>
                      <a:r>
                        <a:rPr lang="en-US" sz="2000" b="0" i="0" u="none" strike="noStrike" kern="1200" baseline="0" dirty="0">
                          <a:solidFill>
                            <a:srgbClr val="000000"/>
                          </a:solidFill>
                          <a:latin typeface="Daytona" panose="020B0604030500040204" pitchFamily="34" charset="0"/>
                          <a:ea typeface="+mn-ea"/>
                          <a:cs typeface="+mn-cs"/>
                        </a:rPr>
                        <a:t>You </a:t>
                      </a:r>
                      <a:r>
                        <a:rPr lang="en-US" sz="2000" b="1" i="0" u="none" strike="noStrike" kern="1200" baseline="0" dirty="0">
                          <a:solidFill>
                            <a:srgbClr val="000000"/>
                          </a:solidFill>
                          <a:latin typeface="Daytona" panose="020B0604030500040204" pitchFamily="34" charset="0"/>
                          <a:ea typeface="+mn-ea"/>
                          <a:cs typeface="+mn-cs"/>
                        </a:rPr>
                        <a:t>can go out </a:t>
                      </a:r>
                      <a:r>
                        <a:rPr lang="en-US" sz="2000" b="0" i="0" u="none" strike="noStrike" kern="1200" baseline="0" dirty="0">
                          <a:solidFill>
                            <a:srgbClr val="000000"/>
                          </a:solidFill>
                          <a:latin typeface="Daytona" panose="020B0604030500040204" pitchFamily="34" charset="0"/>
                          <a:ea typeface="+mn-ea"/>
                          <a:cs typeface="+mn-cs"/>
                        </a:rPr>
                        <a:t>after you finish your homework. </a:t>
                      </a:r>
                    </a:p>
                    <a:p>
                      <a:pPr algn="l"/>
                      <a:r>
                        <a:rPr lang="en-US" sz="2000" b="0" i="0" u="none" strike="noStrike" kern="1200" baseline="0" dirty="0">
                          <a:solidFill>
                            <a:srgbClr val="000000"/>
                          </a:solidFill>
                          <a:latin typeface="Daytona" panose="020B0604030500040204" pitchFamily="34" charset="0"/>
                          <a:ea typeface="+mn-ea"/>
                          <a:cs typeface="+mn-cs"/>
                        </a:rPr>
                        <a:t>3. It </a:t>
                      </a:r>
                      <a:r>
                        <a:rPr lang="en-US" sz="2000" b="1" i="0" u="none" strike="noStrike" kern="1200" baseline="0" dirty="0">
                          <a:solidFill>
                            <a:srgbClr val="000000"/>
                          </a:solidFill>
                          <a:latin typeface="Daytona" panose="020B0604030500040204" pitchFamily="34" charset="0"/>
                          <a:ea typeface="+mn-ea"/>
                          <a:cs typeface="+mn-cs"/>
                        </a:rPr>
                        <a:t>can be </a:t>
                      </a:r>
                      <a:r>
                        <a:rPr lang="en-US" sz="2000" b="0" i="0" u="none" strike="noStrike" kern="1200" baseline="0" dirty="0">
                          <a:solidFill>
                            <a:srgbClr val="000000"/>
                          </a:solidFill>
                          <a:latin typeface="Daytona" panose="020B0604030500040204" pitchFamily="34" charset="0"/>
                          <a:ea typeface="+mn-ea"/>
                          <a:cs typeface="+mn-cs"/>
                        </a:rPr>
                        <a:t>foggy tomorrow. </a:t>
                      </a:r>
                    </a:p>
                    <a:p>
                      <a:pPr algn="l"/>
                      <a:r>
                        <a:rPr lang="en-US" sz="2000" b="0" i="0" u="none" strike="noStrike" kern="1200" baseline="0" dirty="0">
                          <a:solidFill>
                            <a:srgbClr val="000000"/>
                          </a:solidFill>
                          <a:latin typeface="Daytona" panose="020B0604030500040204" pitchFamily="34" charset="0"/>
                          <a:ea typeface="+mn-ea"/>
                          <a:cs typeface="+mn-cs"/>
                        </a:rPr>
                        <a:t>4. </a:t>
                      </a:r>
                      <a:r>
                        <a:rPr lang="en-US" sz="2000" b="1" i="0" u="none" strike="noStrike" baseline="0" dirty="0">
                          <a:solidFill>
                            <a:srgbClr val="000000"/>
                          </a:solidFill>
                          <a:latin typeface="Daytona" panose="020B0604030500040204" pitchFamily="34" charset="0"/>
                        </a:rPr>
                        <a:t>Can</a:t>
                      </a:r>
                      <a:r>
                        <a:rPr lang="en-US" sz="2000" b="0" i="0" u="none" strike="noStrike" baseline="0" dirty="0">
                          <a:solidFill>
                            <a:srgbClr val="000000"/>
                          </a:solidFill>
                          <a:latin typeface="Daytona" panose="020B0604030500040204" pitchFamily="34" charset="0"/>
                        </a:rPr>
                        <a:t> you </a:t>
                      </a:r>
                      <a:r>
                        <a:rPr lang="en-US" sz="2000" b="1" i="0" u="none" strike="noStrike" baseline="0" dirty="0">
                          <a:solidFill>
                            <a:srgbClr val="000000"/>
                          </a:solidFill>
                          <a:latin typeface="Daytona" panose="020B0604030500040204" pitchFamily="34" charset="0"/>
                        </a:rPr>
                        <a:t>help</a:t>
                      </a:r>
                      <a:r>
                        <a:rPr lang="en-US" sz="2000" b="0" i="0" u="none" strike="noStrike" baseline="0" dirty="0">
                          <a:solidFill>
                            <a:srgbClr val="000000"/>
                          </a:solidFill>
                          <a:latin typeface="Daytona" panose="020B0604030500040204" pitchFamily="34" charset="0"/>
                        </a:rPr>
                        <a:t> me answer this question, please?</a:t>
                      </a:r>
                    </a:p>
                    <a:p>
                      <a:pPr algn="l"/>
                      <a:r>
                        <a:rPr lang="en-US" sz="2000" b="1" i="0" u="none" strike="noStrike" baseline="0" dirty="0">
                          <a:solidFill>
                            <a:srgbClr val="000000"/>
                          </a:solidFill>
                          <a:latin typeface="Daytona" panose="020B0604030500040204" pitchFamily="34" charset="0"/>
                        </a:rPr>
                        <a:t>    Can</a:t>
                      </a:r>
                      <a:r>
                        <a:rPr lang="en-US" sz="2000" b="0" i="0" u="none" strike="noStrike" baseline="0" dirty="0">
                          <a:solidFill>
                            <a:srgbClr val="000000"/>
                          </a:solidFill>
                          <a:latin typeface="Daytona" panose="020B0604030500040204" pitchFamily="34" charset="0"/>
                        </a:rPr>
                        <a:t> I </a:t>
                      </a:r>
                      <a:r>
                        <a:rPr lang="en-US" sz="2000" b="1" i="0" u="none" strike="noStrike" baseline="0" dirty="0">
                          <a:solidFill>
                            <a:srgbClr val="000000"/>
                          </a:solidFill>
                          <a:latin typeface="Daytona" panose="020B0604030500040204" pitchFamily="34" charset="0"/>
                        </a:rPr>
                        <a:t>bring</a:t>
                      </a:r>
                      <a:r>
                        <a:rPr lang="en-US" sz="2000" b="0" i="0" u="none" strike="noStrike" baseline="0" dirty="0">
                          <a:solidFill>
                            <a:srgbClr val="000000"/>
                          </a:solidFill>
                          <a:latin typeface="Daytona" panose="020B0604030500040204" pitchFamily="34" charset="0"/>
                        </a:rPr>
                        <a:t> you something to drink?</a:t>
                      </a:r>
                    </a:p>
                  </a:txBody>
                  <a:tcPr/>
                </a:tc>
                <a:tc hMerge="1">
                  <a:txBody>
                    <a:bodyPr/>
                    <a:lstStyle/>
                    <a:p>
                      <a:endParaRPr lang="en-US"/>
                    </a:p>
                  </a:txBody>
                  <a:tcPr/>
                </a:tc>
                <a:extLst>
                  <a:ext uri="{0D108BD9-81ED-4DB2-BD59-A6C34878D82A}">
                    <a16:rowId xmlns:a16="http://schemas.microsoft.com/office/drawing/2014/main" val="3924001157"/>
                  </a:ext>
                </a:extLst>
              </a:tr>
            </a:tbl>
          </a:graphicData>
        </a:graphic>
      </p:graphicFrame>
      <p:sp>
        <p:nvSpPr>
          <p:cNvPr id="3" name="TextBox 2">
            <a:extLst>
              <a:ext uri="{FF2B5EF4-FFF2-40B4-BE49-F238E27FC236}">
                <a16:creationId xmlns:a16="http://schemas.microsoft.com/office/drawing/2014/main" id="{4E4B4B71-78D3-7276-DFFA-EC5F7BD0E54B}"/>
              </a:ext>
            </a:extLst>
          </p:cNvPr>
          <p:cNvSpPr txBox="1"/>
          <p:nvPr/>
        </p:nvSpPr>
        <p:spPr>
          <a:xfrm>
            <a:off x="634181" y="265160"/>
            <a:ext cx="11076039" cy="523220"/>
          </a:xfrm>
          <a:prstGeom prst="rect">
            <a:avLst/>
          </a:prstGeom>
          <a:solidFill>
            <a:schemeClr val="accent3">
              <a:lumMod val="20000"/>
              <a:lumOff val="80000"/>
            </a:schemeClr>
          </a:solidFill>
        </p:spPr>
        <p:txBody>
          <a:bodyPr wrap="square">
            <a:spAutoFit/>
          </a:bodyPr>
          <a:lstStyle/>
          <a:p>
            <a:r>
              <a:rPr lang="en-US" sz="2800" dirty="0">
                <a:latin typeface="Congenial SemiBold" panose="02000503040000020004" pitchFamily="2" charset="0"/>
              </a:rPr>
              <a:t>Modal Verbs “ Can”</a:t>
            </a:r>
          </a:p>
        </p:txBody>
      </p:sp>
    </p:spTree>
    <p:extLst>
      <p:ext uri="{BB962C8B-B14F-4D97-AF65-F5344CB8AC3E}">
        <p14:creationId xmlns:p14="http://schemas.microsoft.com/office/powerpoint/2010/main" val="4134307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C72BB-CF43-B158-15F1-4319F64D57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02B53E-41C4-6D38-6722-A494BA8D801B}"/>
              </a:ext>
            </a:extLst>
          </p:cNvPr>
          <p:cNvSpPr>
            <a:spLocks noGrp="1"/>
          </p:cNvSpPr>
          <p:nvPr>
            <p:ph type="title"/>
          </p:nvPr>
        </p:nvSpPr>
        <p:spPr>
          <a:xfrm>
            <a:off x="542412" y="218343"/>
            <a:ext cx="5061975" cy="505030"/>
          </a:xfrm>
        </p:spPr>
        <p:txBody>
          <a:bodyPr>
            <a:noAutofit/>
          </a:bodyPr>
          <a:lstStyle/>
          <a:p>
            <a:r>
              <a:rPr lang="en-US" sz="2400" dirty="0">
                <a:solidFill>
                  <a:srgbClr val="C00000"/>
                </a:solidFill>
                <a:latin typeface="Congenial SemiBold" panose="02000503040000020004" pitchFamily="2" charset="0"/>
              </a:rPr>
              <a:t>Practice (Modal Verbs  “Can”)</a:t>
            </a:r>
          </a:p>
        </p:txBody>
      </p:sp>
      <p:graphicFrame>
        <p:nvGraphicFramePr>
          <p:cNvPr id="6" name="Table 5">
            <a:extLst>
              <a:ext uri="{FF2B5EF4-FFF2-40B4-BE49-F238E27FC236}">
                <a16:creationId xmlns:a16="http://schemas.microsoft.com/office/drawing/2014/main" id="{2F67EDEC-8921-FC05-8BD0-36DE8E5D88FD}"/>
              </a:ext>
            </a:extLst>
          </p:cNvPr>
          <p:cNvGraphicFramePr>
            <a:graphicFrameLocks noGrp="1"/>
          </p:cNvGraphicFramePr>
          <p:nvPr>
            <p:extLst>
              <p:ext uri="{D42A27DB-BD31-4B8C-83A1-F6EECF244321}">
                <p14:modId xmlns:p14="http://schemas.microsoft.com/office/powerpoint/2010/main" val="422963446"/>
              </p:ext>
            </p:extLst>
          </p:nvPr>
        </p:nvGraphicFramePr>
        <p:xfrm>
          <a:off x="542412" y="940891"/>
          <a:ext cx="11330040" cy="5532120"/>
        </p:xfrm>
        <a:graphic>
          <a:graphicData uri="http://schemas.openxmlformats.org/drawingml/2006/table">
            <a:tbl>
              <a:tblPr firstRow="1" bandRow="1">
                <a:tableStyleId>{D27102A9-8310-4765-A935-A1911B00CA55}</a:tableStyleId>
              </a:tblPr>
              <a:tblGrid>
                <a:gridCol w="5665020">
                  <a:extLst>
                    <a:ext uri="{9D8B030D-6E8A-4147-A177-3AD203B41FA5}">
                      <a16:colId xmlns:a16="http://schemas.microsoft.com/office/drawing/2014/main" val="1994957670"/>
                    </a:ext>
                  </a:extLst>
                </a:gridCol>
                <a:gridCol w="5665020">
                  <a:extLst>
                    <a:ext uri="{9D8B030D-6E8A-4147-A177-3AD203B41FA5}">
                      <a16:colId xmlns:a16="http://schemas.microsoft.com/office/drawing/2014/main" val="1131630853"/>
                    </a:ext>
                  </a:extLst>
                </a:gridCol>
              </a:tblGrid>
              <a:tr h="1780640">
                <a:tc>
                  <a:txBody>
                    <a:bodyPr/>
                    <a:lstStyle/>
                    <a:p>
                      <a:pPr>
                        <a:lnSpc>
                          <a:spcPct val="200000"/>
                        </a:lnSpc>
                      </a:pPr>
                      <a:r>
                        <a:rPr lang="en-US" sz="1800" b="0" i="0" u="none" strike="noStrike" baseline="0" dirty="0">
                          <a:solidFill>
                            <a:srgbClr val="000000"/>
                          </a:solidFill>
                          <a:latin typeface="Daytona" panose="020B0604030500040204" pitchFamily="34" charset="0"/>
                        </a:rPr>
                        <a:t>_________ you help me carry these bags, please? </a:t>
                      </a:r>
                      <a:br>
                        <a:rPr lang="en-US" b="0" dirty="0">
                          <a:latin typeface="Daytona" panose="020B0604030500040204" pitchFamily="34" charset="0"/>
                        </a:rPr>
                      </a:br>
                      <a:r>
                        <a:rPr lang="en-US" b="0" dirty="0">
                          <a:latin typeface="Daytona" panose="020B0604030500040204" pitchFamily="34" charset="0"/>
                        </a:rPr>
                        <a:t>a) Do</a:t>
                      </a:r>
                      <a:br>
                        <a:rPr lang="en-US" b="0" dirty="0">
                          <a:latin typeface="Daytona" panose="020B0604030500040204" pitchFamily="34" charset="0"/>
                        </a:rPr>
                      </a:br>
                      <a:r>
                        <a:rPr lang="en-US" b="0" dirty="0">
                          <a:latin typeface="Daytona" panose="020B0604030500040204" pitchFamily="34" charset="0"/>
                        </a:rPr>
                        <a:t>b) Can</a:t>
                      </a:r>
                      <a:br>
                        <a:rPr lang="en-US" b="0" dirty="0">
                          <a:latin typeface="Daytona" panose="020B0604030500040204" pitchFamily="34" charset="0"/>
                        </a:rPr>
                      </a:br>
                      <a:r>
                        <a:rPr lang="en-US" b="0" dirty="0">
                          <a:latin typeface="Daytona" panose="020B0604030500040204" pitchFamily="34" charset="0"/>
                        </a:rPr>
                        <a:t>c) May</a:t>
                      </a:r>
                    </a:p>
                  </a:txBody>
                  <a:tcPr>
                    <a:solidFill>
                      <a:schemeClr val="tx2">
                        <a:lumMod val="10000"/>
                        <a:lumOff val="90000"/>
                      </a:schemeClr>
                    </a:solidFill>
                  </a:tcPr>
                </a:tc>
                <a:tc>
                  <a:txBody>
                    <a:bodyPr/>
                    <a:lstStyle/>
                    <a:p>
                      <a:pPr>
                        <a:lnSpc>
                          <a:spcPct val="200000"/>
                        </a:lnSpc>
                      </a:pPr>
                      <a:r>
                        <a:rPr lang="en-US" sz="1800" b="0" kern="1200" dirty="0">
                          <a:solidFill>
                            <a:schemeClr val="tx1"/>
                          </a:solidFill>
                          <a:latin typeface="Daytona" panose="020B0604030500040204" pitchFamily="34" charset="0"/>
                          <a:ea typeface="+mn-ea"/>
                          <a:cs typeface="+mn-cs"/>
                        </a:rPr>
                        <a:t>He’s only two years old, so he __________ read yet.</a:t>
                      </a:r>
                    </a:p>
                    <a:p>
                      <a:pPr>
                        <a:lnSpc>
                          <a:spcPct val="200000"/>
                        </a:lnSpc>
                      </a:pPr>
                      <a:r>
                        <a:rPr lang="en-US" sz="1800" b="0" kern="1200" dirty="0">
                          <a:solidFill>
                            <a:schemeClr val="tx1"/>
                          </a:solidFill>
                          <a:latin typeface="Daytona" panose="020B0604030500040204" pitchFamily="34" charset="0"/>
                          <a:ea typeface="+mn-ea"/>
                          <a:cs typeface="+mn-cs"/>
                        </a:rPr>
                        <a:t>a) can</a:t>
                      </a:r>
                      <a:br>
                        <a:rPr lang="en-US" sz="1800" b="0" kern="1200" dirty="0">
                          <a:solidFill>
                            <a:schemeClr val="tx1"/>
                          </a:solidFill>
                          <a:latin typeface="Daytona" panose="020B0604030500040204" pitchFamily="34" charset="0"/>
                          <a:ea typeface="+mn-ea"/>
                          <a:cs typeface="+mn-cs"/>
                        </a:rPr>
                      </a:br>
                      <a:r>
                        <a:rPr lang="en-US" sz="1800" b="0" kern="1200" dirty="0">
                          <a:solidFill>
                            <a:schemeClr val="tx1"/>
                          </a:solidFill>
                          <a:latin typeface="Daytona" panose="020B0604030500040204" pitchFamily="34" charset="0"/>
                          <a:ea typeface="+mn-ea"/>
                          <a:cs typeface="+mn-cs"/>
                        </a:rPr>
                        <a:t>b) could</a:t>
                      </a:r>
                      <a:br>
                        <a:rPr lang="en-US" sz="1800" b="0" kern="1200" dirty="0">
                          <a:solidFill>
                            <a:schemeClr val="tx1"/>
                          </a:solidFill>
                          <a:latin typeface="Daytona" panose="020B0604030500040204" pitchFamily="34" charset="0"/>
                          <a:ea typeface="+mn-ea"/>
                          <a:cs typeface="+mn-cs"/>
                        </a:rPr>
                      </a:br>
                      <a:r>
                        <a:rPr lang="en-US" sz="1800" b="0" kern="1200" dirty="0">
                          <a:solidFill>
                            <a:schemeClr val="tx1"/>
                          </a:solidFill>
                          <a:latin typeface="Daytona" panose="020B0604030500040204" pitchFamily="34" charset="0"/>
                          <a:ea typeface="+mn-ea"/>
                          <a:cs typeface="+mn-cs"/>
                        </a:rPr>
                        <a:t>c) can’t</a:t>
                      </a:r>
                    </a:p>
                  </a:txBody>
                  <a:tcPr>
                    <a:solidFill>
                      <a:schemeClr val="tx2">
                        <a:lumMod val="10000"/>
                        <a:lumOff val="90000"/>
                      </a:schemeClr>
                    </a:solidFill>
                  </a:tcPr>
                </a:tc>
                <a:extLst>
                  <a:ext uri="{0D108BD9-81ED-4DB2-BD59-A6C34878D82A}">
                    <a16:rowId xmlns:a16="http://schemas.microsoft.com/office/drawing/2014/main" val="1185208971"/>
                  </a:ext>
                </a:extLst>
              </a:tr>
              <a:tr h="1780640">
                <a:tc>
                  <a:txBody>
                    <a:bodyPr/>
                    <a:lstStyle/>
                    <a:p>
                      <a:pPr>
                        <a:lnSpc>
                          <a:spcPct val="150000"/>
                        </a:lnSpc>
                      </a:pPr>
                      <a:r>
                        <a:rPr lang="en-US" sz="1800" b="0" kern="1200" dirty="0">
                          <a:solidFill>
                            <a:schemeClr val="tx1"/>
                          </a:solidFill>
                          <a:latin typeface="Daytona" panose="020B0604030500040204" pitchFamily="34" charset="0"/>
                          <a:ea typeface="+mn-ea"/>
                          <a:cs typeface="+mn-cs"/>
                        </a:rPr>
                        <a:t>__________ I use your phone for a moment?</a:t>
                      </a:r>
                    </a:p>
                    <a:p>
                      <a:pPr>
                        <a:lnSpc>
                          <a:spcPct val="150000"/>
                        </a:lnSpc>
                      </a:pPr>
                      <a:endParaRPr lang="en-US" sz="1800" b="0" kern="1200" dirty="0">
                        <a:solidFill>
                          <a:schemeClr val="tx1"/>
                        </a:solidFill>
                        <a:latin typeface="Daytona" panose="020B0604030500040204" pitchFamily="34" charset="0"/>
                        <a:ea typeface="+mn-ea"/>
                        <a:cs typeface="+mn-cs"/>
                      </a:endParaRPr>
                    </a:p>
                    <a:p>
                      <a:pPr>
                        <a:lnSpc>
                          <a:spcPct val="200000"/>
                        </a:lnSpc>
                      </a:pPr>
                      <a:r>
                        <a:rPr lang="en-US" sz="1800" b="0" kern="1200" dirty="0">
                          <a:solidFill>
                            <a:schemeClr val="tx1"/>
                          </a:solidFill>
                          <a:latin typeface="Daytona" panose="020B0604030500040204" pitchFamily="34" charset="0"/>
                          <a:ea typeface="+mn-ea"/>
                          <a:cs typeface="+mn-cs"/>
                        </a:rPr>
                        <a:t>a) Could</a:t>
                      </a:r>
                      <a:br>
                        <a:rPr lang="en-US" sz="1800" b="0" kern="1200" dirty="0">
                          <a:solidFill>
                            <a:schemeClr val="tx1"/>
                          </a:solidFill>
                          <a:latin typeface="Daytona" panose="020B0604030500040204" pitchFamily="34" charset="0"/>
                          <a:ea typeface="+mn-ea"/>
                          <a:cs typeface="+mn-cs"/>
                        </a:rPr>
                      </a:br>
                      <a:r>
                        <a:rPr lang="en-US" sz="1800" b="0" kern="1200" dirty="0">
                          <a:solidFill>
                            <a:schemeClr val="tx1"/>
                          </a:solidFill>
                          <a:latin typeface="Daytona" panose="020B0604030500040204" pitchFamily="34" charset="0"/>
                          <a:ea typeface="+mn-ea"/>
                          <a:cs typeface="+mn-cs"/>
                        </a:rPr>
                        <a:t>b) Can’t</a:t>
                      </a:r>
                      <a:br>
                        <a:rPr lang="en-US" sz="1800" b="0" kern="1200" dirty="0">
                          <a:solidFill>
                            <a:schemeClr val="tx1"/>
                          </a:solidFill>
                          <a:latin typeface="Daytona" panose="020B0604030500040204" pitchFamily="34" charset="0"/>
                          <a:ea typeface="+mn-ea"/>
                          <a:cs typeface="+mn-cs"/>
                        </a:rPr>
                      </a:br>
                      <a:r>
                        <a:rPr lang="en-US" sz="1800" b="0" kern="1200" dirty="0">
                          <a:solidFill>
                            <a:schemeClr val="tx1"/>
                          </a:solidFill>
                          <a:latin typeface="Daytona" panose="020B0604030500040204" pitchFamily="34" charset="0"/>
                          <a:ea typeface="+mn-ea"/>
                          <a:cs typeface="+mn-cs"/>
                        </a:rPr>
                        <a:t>c) Can</a:t>
                      </a:r>
                    </a:p>
                  </a:txBody>
                  <a:tcPr>
                    <a:solidFill>
                      <a:schemeClr val="accent6">
                        <a:lumMod val="60000"/>
                        <a:lumOff val="40000"/>
                        <a:alpha val="20000"/>
                      </a:schemeClr>
                    </a:solidFill>
                  </a:tcPr>
                </a:tc>
                <a:tc>
                  <a:txBody>
                    <a:bodyPr/>
                    <a:lstStyle/>
                    <a:p>
                      <a:pPr>
                        <a:lnSpc>
                          <a:spcPct val="200000"/>
                        </a:lnSpc>
                      </a:pPr>
                      <a:r>
                        <a:rPr lang="en-US" sz="1800" b="0" kern="1200" dirty="0">
                          <a:solidFill>
                            <a:schemeClr val="tx1"/>
                          </a:solidFill>
                          <a:latin typeface="Daytona" panose="020B0604030500040204" pitchFamily="34" charset="0"/>
                          <a:ea typeface="+mn-ea"/>
                          <a:cs typeface="+mn-cs"/>
                        </a:rPr>
                        <a:t>Very soon, people _______use flying taxis to commute to work.</a:t>
                      </a:r>
                      <a:br>
                        <a:rPr lang="en-US" sz="1800" b="0" kern="1200" dirty="0">
                          <a:solidFill>
                            <a:schemeClr val="tx1"/>
                          </a:solidFill>
                          <a:latin typeface="Daytona" panose="020B0604030500040204" pitchFamily="34" charset="0"/>
                          <a:ea typeface="+mn-ea"/>
                          <a:cs typeface="+mn-cs"/>
                        </a:rPr>
                      </a:br>
                      <a:r>
                        <a:rPr lang="en-US" sz="1800" b="0" kern="1200" dirty="0">
                          <a:solidFill>
                            <a:schemeClr val="tx1"/>
                          </a:solidFill>
                          <a:latin typeface="Daytona" panose="020B0604030500040204" pitchFamily="34" charset="0"/>
                          <a:ea typeface="+mn-ea"/>
                          <a:cs typeface="+mn-cs"/>
                        </a:rPr>
                        <a:t>a) can</a:t>
                      </a:r>
                      <a:br>
                        <a:rPr lang="en-US" sz="1800" b="0" kern="1200" dirty="0">
                          <a:solidFill>
                            <a:schemeClr val="tx1"/>
                          </a:solidFill>
                          <a:latin typeface="Daytona" panose="020B0604030500040204" pitchFamily="34" charset="0"/>
                          <a:ea typeface="+mn-ea"/>
                          <a:cs typeface="+mn-cs"/>
                        </a:rPr>
                      </a:br>
                      <a:r>
                        <a:rPr lang="en-US" sz="1800" b="0" kern="1200" dirty="0">
                          <a:solidFill>
                            <a:schemeClr val="tx1"/>
                          </a:solidFill>
                          <a:latin typeface="Daytona" panose="020B0604030500040204" pitchFamily="34" charset="0"/>
                          <a:ea typeface="+mn-ea"/>
                          <a:cs typeface="+mn-cs"/>
                        </a:rPr>
                        <a:t>b) could</a:t>
                      </a:r>
                      <a:br>
                        <a:rPr lang="en-US" sz="1800" b="0" kern="1200" dirty="0">
                          <a:solidFill>
                            <a:schemeClr val="tx1"/>
                          </a:solidFill>
                          <a:latin typeface="Daytona" panose="020B0604030500040204" pitchFamily="34" charset="0"/>
                          <a:ea typeface="+mn-ea"/>
                          <a:cs typeface="+mn-cs"/>
                        </a:rPr>
                      </a:br>
                      <a:r>
                        <a:rPr lang="en-US" sz="1800" b="0" kern="1200" dirty="0">
                          <a:solidFill>
                            <a:schemeClr val="tx1"/>
                          </a:solidFill>
                          <a:latin typeface="Daytona" panose="020B0604030500040204" pitchFamily="34" charset="0"/>
                          <a:ea typeface="+mn-ea"/>
                          <a:cs typeface="+mn-cs"/>
                        </a:rPr>
                        <a:t>c) won’t</a:t>
                      </a:r>
                    </a:p>
                  </a:txBody>
                  <a:tcPr>
                    <a:solidFill>
                      <a:schemeClr val="accent6">
                        <a:lumMod val="60000"/>
                        <a:lumOff val="40000"/>
                        <a:alpha val="20000"/>
                      </a:schemeClr>
                    </a:solidFill>
                  </a:tcPr>
                </a:tc>
                <a:extLst>
                  <a:ext uri="{0D108BD9-81ED-4DB2-BD59-A6C34878D82A}">
                    <a16:rowId xmlns:a16="http://schemas.microsoft.com/office/drawing/2014/main" val="2688967201"/>
                  </a:ext>
                </a:extLst>
              </a:tr>
            </a:tbl>
          </a:graphicData>
        </a:graphic>
      </p:graphicFrame>
      <p:pic>
        <p:nvPicPr>
          <p:cNvPr id="8" name="Picture 7" descr="A green check mark in a circle&#10;&#10;AI-generated content may be incorrect.">
            <a:extLst>
              <a:ext uri="{FF2B5EF4-FFF2-40B4-BE49-F238E27FC236}">
                <a16:creationId xmlns:a16="http://schemas.microsoft.com/office/drawing/2014/main" id="{3D4340C6-BC5C-E737-24B1-170C34E8A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696" y="2168012"/>
            <a:ext cx="480129" cy="480129"/>
          </a:xfrm>
          <a:prstGeom prst="rect">
            <a:avLst/>
          </a:prstGeom>
        </p:spPr>
      </p:pic>
      <p:pic>
        <p:nvPicPr>
          <p:cNvPr id="9" name="Picture 8" descr="A green check mark in a circle&#10;&#10;AI-generated content may be incorrect.">
            <a:extLst>
              <a:ext uri="{FF2B5EF4-FFF2-40B4-BE49-F238E27FC236}">
                <a16:creationId xmlns:a16="http://schemas.microsoft.com/office/drawing/2014/main" id="{55D78496-B091-3F7F-6CC7-18FE376CC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385" y="4965032"/>
            <a:ext cx="480129" cy="480129"/>
          </a:xfrm>
          <a:prstGeom prst="rect">
            <a:avLst/>
          </a:prstGeom>
        </p:spPr>
      </p:pic>
      <p:pic>
        <p:nvPicPr>
          <p:cNvPr id="10" name="Picture 9" descr="A green check mark in a circle&#10;&#10;AI-generated content may be incorrect.">
            <a:extLst>
              <a:ext uri="{FF2B5EF4-FFF2-40B4-BE49-F238E27FC236}">
                <a16:creationId xmlns:a16="http://schemas.microsoft.com/office/drawing/2014/main" id="{BBEC2BBC-0D6B-A72A-A181-BFDBFC919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582" y="5734125"/>
            <a:ext cx="480129" cy="480129"/>
          </a:xfrm>
          <a:prstGeom prst="rect">
            <a:avLst/>
          </a:prstGeom>
        </p:spPr>
      </p:pic>
      <p:pic>
        <p:nvPicPr>
          <p:cNvPr id="11" name="Picture 10" descr="A green check mark in a circle&#10;&#10;AI-generated content may be incorrect.">
            <a:extLst>
              <a:ext uri="{FF2B5EF4-FFF2-40B4-BE49-F238E27FC236}">
                <a16:creationId xmlns:a16="http://schemas.microsoft.com/office/drawing/2014/main" id="{02837C94-4AA9-FDC2-3298-D8B1E1950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386" y="3226822"/>
            <a:ext cx="480129" cy="480129"/>
          </a:xfrm>
          <a:prstGeom prst="rect">
            <a:avLst/>
          </a:prstGeom>
        </p:spPr>
      </p:pic>
    </p:spTree>
    <p:extLst>
      <p:ext uri="{BB962C8B-B14F-4D97-AF65-F5344CB8AC3E}">
        <p14:creationId xmlns:p14="http://schemas.microsoft.com/office/powerpoint/2010/main" val="262730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942</TotalTime>
  <Words>2535</Words>
  <Application>Microsoft Office PowerPoint</Application>
  <PresentationFormat>Widescreen</PresentationFormat>
  <Paragraphs>312</Paragraphs>
  <Slides>23</Slides>
  <Notes>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23</vt:i4>
      </vt:variant>
    </vt:vector>
  </HeadingPairs>
  <TitlesOfParts>
    <vt:vector size="38" baseType="lpstr">
      <vt:lpstr>Aptos</vt:lpstr>
      <vt:lpstr>Aptos Display</vt:lpstr>
      <vt:lpstr>Arial</vt:lpstr>
      <vt:lpstr>Calibri</vt:lpstr>
      <vt:lpstr>Cambria</vt:lpstr>
      <vt:lpstr>Congenial</vt:lpstr>
      <vt:lpstr>Congenial Black</vt:lpstr>
      <vt:lpstr>Congenial SemiBold</vt:lpstr>
      <vt:lpstr>Daytona</vt:lpstr>
      <vt:lpstr>Daytona,Bold</vt:lpstr>
      <vt:lpstr>Monotype Corsiva</vt:lpstr>
      <vt:lpstr>Segoe UI Emoji</vt:lpstr>
      <vt:lpstr>TimesNewRomanPSMT</vt:lpstr>
      <vt:lpstr>Office Theme</vt:lpstr>
      <vt:lpstr>1_Office Theme</vt:lpstr>
      <vt:lpstr>EOT 1 Exam Revision </vt:lpstr>
      <vt:lpstr>Vocabulary</vt:lpstr>
      <vt:lpstr>PowerPoint Presentation</vt:lpstr>
      <vt:lpstr>PowerPoint Presentation</vt:lpstr>
      <vt:lpstr>Grammar</vt:lpstr>
      <vt:lpstr>PowerPoint Presentation</vt:lpstr>
      <vt:lpstr>Practice  (Zero Conditional )</vt:lpstr>
      <vt:lpstr>PowerPoint Presentation</vt:lpstr>
      <vt:lpstr>Practice (Modal Verbs  “Can”)</vt:lpstr>
      <vt:lpstr>PowerPoint Presentation</vt:lpstr>
      <vt:lpstr>Practice (Modal Verbs  “Should” )   </vt:lpstr>
      <vt:lpstr>PowerPoint Presentation</vt:lpstr>
      <vt:lpstr>Practice (Modal Verbs : Should )   </vt:lpstr>
      <vt:lpstr>Writing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 Mohammed Ali  Hassan</dc:creator>
  <cp:lastModifiedBy>Ali Mohammed Ali  Hassan</cp:lastModifiedBy>
  <cp:revision>12</cp:revision>
  <dcterms:created xsi:type="dcterms:W3CDTF">2025-11-22T07:54:36Z</dcterms:created>
  <dcterms:modified xsi:type="dcterms:W3CDTF">2025-11-23T19:25:31Z</dcterms:modified>
</cp:coreProperties>
</file>