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3" r:id="rId5"/>
    <p:sldId id="260" r:id="rId6"/>
    <p:sldId id="262" r:id="rId7"/>
    <p:sldId id="261" r:id="rId8"/>
    <p:sldId id="25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DF15-0181-4B2D-AB3E-82F21A3C9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6704F3-89DE-47A5-82DE-34D268302F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831CF-61ED-41FB-9DDF-D441128EA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26C7-1CDB-4AF5-83CF-3A730293B60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D6485-60D9-434C-9A31-B90CA791E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F36A1-5E5B-4433-880C-8FD7911F5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BD5C5-E9C1-439B-AA22-1F4BCDFB9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5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00715-087C-4845-964E-6F560A0C7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F41F7-81D8-428A-90A3-8E60B65C2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88703-A1C6-4B02-8D3F-E073776BF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26C7-1CDB-4AF5-83CF-3A730293B60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775F6-B6FB-47FF-9329-870A2CA76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0D414-6921-4D12-A27A-5365F1D04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BD5C5-E9C1-439B-AA22-1F4BCDFB9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5006E-5A39-467C-B725-F48E41DF7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FC042-6C40-4EE4-8E58-E4EC5BE98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6C0D-A940-4A8B-AE16-E8C2952AB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26C7-1CDB-4AF5-83CF-3A730293B60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00FC6-1639-4475-8E30-4D09A5A58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FB2BE-046B-4147-9FF0-9973EC43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BD5C5-E9C1-439B-AA22-1F4BCDFB9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068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B1E9B-0FC2-48B7-A3E5-E8D7F73D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032D2-42C6-4A6F-8956-22D4F38E54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BC370F-78FB-46AC-B985-A508EC8F7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9CF744-AE00-4006-9587-92CF73521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26C7-1CDB-4AF5-83CF-3A730293B60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AEB91-585B-41A3-9CF4-44E8B015B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9A391B-AB4E-4F49-86E7-56F506E5B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BD5C5-E9C1-439B-AA22-1F4BCDFB9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98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D74D1-7DFD-469D-9348-69EFA9264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3C394-0DBB-46CF-BECA-7162859D1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F529F1-89DE-4DD2-84E1-EAC2AC79A1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BE186F-7C2C-482B-BD24-131F28570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7D7E6D-9DB1-4F53-8543-B97526027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771D4A-4BB3-460C-9D79-E1B03B562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26C7-1CDB-4AF5-83CF-3A730293B60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25E501-DD7F-42B5-AA72-30D62B05B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44D4F6-D10C-4982-AFDB-DF543A12B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BD5C5-E9C1-439B-AA22-1F4BCDFB9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59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23087-F727-4F5A-849E-A6A946D07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A7907-73E5-460F-8A05-16289156A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26C7-1CDB-4AF5-83CF-3A730293B60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152CC-A3F7-4123-ADE2-87576CA3E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65E639-50BB-4E74-923C-E336F12F9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BD5C5-E9C1-439B-AA22-1F4BCDFB9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62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3BDADC-1CAC-4017-BCC2-EF140DA15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26C7-1CDB-4AF5-83CF-3A730293B60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DA84A6-08FD-4CDD-8A4C-F9DEA687B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215C0-A214-48D9-B5E0-39DB184DF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BD5C5-E9C1-439B-AA22-1F4BCDFB9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71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AA98F-00EA-4667-99E0-151A9B381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72B4D-5C74-4764-9BA7-A2F65D08F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24D63-215F-4BC4-82EA-EF5600159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B0FA92-FFC3-4645-B30D-885BA200D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26C7-1CDB-4AF5-83CF-3A730293B60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240A2-6D83-4C73-999A-384297EE4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FA9C3D-E17A-4114-870B-1884A2A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BD5C5-E9C1-439B-AA22-1F4BCDFB9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93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A0BF-DD84-4492-A868-B737EB5C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9B0AF1-D52A-4EEF-A2CD-7BF90A6330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2BA82-0244-44DF-A26B-EA6B50473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BF5AB6-6741-41A6-96DB-EF5678F30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26C7-1CDB-4AF5-83CF-3A730293B60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DB4E54-92BB-4744-BF1D-7EFC5AC10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94CDA9-CBF6-4492-A2BE-405F5B89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BD5C5-E9C1-439B-AA22-1F4BCDFB9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23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3A6F2-C0E2-4376-8114-376C3DFA8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3E0CBD-3A77-45BD-80FD-2E1499548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1ADB3-DAE5-4AB2-9066-0E8067C39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26C7-1CDB-4AF5-83CF-3A730293B60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66815-63E4-4E5F-94FC-1F0CC5022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E7E33-2585-4902-B12C-3CC1B2F21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BD5C5-E9C1-439B-AA22-1F4BCDFB9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66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FFCD67-CC36-4512-8252-7658143F9A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869FC4-405B-437F-925B-EC01F65E0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3D6FA-3021-4B0E-B1E8-BAA340495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26C7-1CDB-4AF5-83CF-3A730293B60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AEA68-434A-4349-A5C8-C8CC7FF8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17974-C9DC-4765-B0D3-F9FB15E3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BD5C5-E9C1-439B-AA22-1F4BCDFB9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80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46E9C1-F356-4487-9DAA-C554AB3FD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F5591E-8140-4244-B63B-984148359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E9170-77EF-4DFB-BBA6-459A0ED915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A26C7-1CDB-4AF5-83CF-3A730293B60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4D4F6-B708-4C2A-876C-69A5C93968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8996B-928A-4146-83D7-764EA60EC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BD5C5-E9C1-439B-AA22-1F4BCDFB9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1088BF-44FA-4C1E-A79C-11F1533DFB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44" r="-1" b="45583"/>
          <a:stretch/>
        </p:blipFill>
        <p:spPr>
          <a:xfrm>
            <a:off x="238560" y="151582"/>
            <a:ext cx="11145058" cy="62690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516ED7-DC31-42EA-B9DC-2A3A9B457A99}"/>
              </a:ext>
            </a:extLst>
          </p:cNvPr>
          <p:cNvSpPr txBox="1"/>
          <p:nvPr/>
        </p:nvSpPr>
        <p:spPr>
          <a:xfrm>
            <a:off x="6096000" y="3429000"/>
            <a:ext cx="557235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11500" b="1" dirty="0">
                <a:solidFill>
                  <a:srgbClr val="C0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ظن وأخواتها</a:t>
            </a:r>
            <a:endParaRPr lang="en-US" sz="11500" b="1" dirty="0">
              <a:solidFill>
                <a:srgbClr val="C0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C612DA-0EDB-48A8-9423-3D5182627D4C}"/>
              </a:ext>
            </a:extLst>
          </p:cNvPr>
          <p:cNvSpPr txBox="1"/>
          <p:nvPr/>
        </p:nvSpPr>
        <p:spPr>
          <a:xfrm>
            <a:off x="7633253" y="5385280"/>
            <a:ext cx="2779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000" b="1" dirty="0"/>
              <a:t>إعداد المعلمة : لطيفة الجهوري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60169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582E54-6207-4DEB-8564-CAAF831F92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12" b="119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45ECA8-FF8B-4058-9281-D75581D4BD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33" r="-1" b="31872"/>
          <a:stretch/>
        </p:blipFill>
        <p:spPr>
          <a:xfrm>
            <a:off x="5063089" y="1"/>
            <a:ext cx="7128913" cy="6853457"/>
          </a:xfrm>
          <a:custGeom>
            <a:avLst/>
            <a:gdLst>
              <a:gd name="connsiteX0" fmla="*/ 2343548 w 7128913"/>
              <a:gd name="connsiteY0" fmla="*/ 0 h 6853457"/>
              <a:gd name="connsiteX1" fmla="*/ 5168877 w 7128913"/>
              <a:gd name="connsiteY1" fmla="*/ 0 h 6853457"/>
              <a:gd name="connsiteX2" fmla="*/ 5218299 w 7128913"/>
              <a:gd name="connsiteY2" fmla="*/ 19487 h 6853457"/>
              <a:gd name="connsiteX3" fmla="*/ 7014769 w 7128913"/>
              <a:gd name="connsiteY3" fmla="*/ 1610837 h 6853457"/>
              <a:gd name="connsiteX4" fmla="*/ 7128913 w 7128913"/>
              <a:gd name="connsiteY4" fmla="*/ 1827198 h 6853457"/>
              <a:gd name="connsiteX5" fmla="*/ 7128913 w 7128913"/>
              <a:gd name="connsiteY5" fmla="*/ 5131581 h 6853457"/>
              <a:gd name="connsiteX6" fmla="*/ 7091067 w 7128913"/>
              <a:gd name="connsiteY6" fmla="*/ 5210750 h 6853457"/>
              <a:gd name="connsiteX7" fmla="*/ 5546646 w 7128913"/>
              <a:gd name="connsiteY7" fmla="*/ 6783375 h 6853457"/>
              <a:gd name="connsiteX8" fmla="*/ 5409811 w 7128913"/>
              <a:gd name="connsiteY8" fmla="*/ 6853457 h 6853457"/>
              <a:gd name="connsiteX9" fmla="*/ 2102613 w 7128913"/>
              <a:gd name="connsiteY9" fmla="*/ 6853457 h 6853457"/>
              <a:gd name="connsiteX10" fmla="*/ 1965779 w 7128913"/>
              <a:gd name="connsiteY10" fmla="*/ 6783375 h 6853457"/>
              <a:gd name="connsiteX11" fmla="*/ 0 w 7128913"/>
              <a:gd name="connsiteY11" fmla="*/ 3480517 h 6853457"/>
              <a:gd name="connsiteX12" fmla="*/ 2294125 w 7128913"/>
              <a:gd name="connsiteY12" fmla="*/ 19487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75309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D6E8B0E-3B4B-4C2B-93E1-813BEAB82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39" y="898940"/>
            <a:ext cx="3084843" cy="25300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50308E-69D0-41D6-AF4B-4E8CE623B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1375" y="4083633"/>
            <a:ext cx="3605902" cy="271929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A9CB5C3-99A4-4310-A6E3-6CF1CFB67791}"/>
              </a:ext>
            </a:extLst>
          </p:cNvPr>
          <p:cNvSpPr txBox="1"/>
          <p:nvPr/>
        </p:nvSpPr>
        <p:spPr>
          <a:xfrm>
            <a:off x="5357190" y="214097"/>
            <a:ext cx="865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ظن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CBC560-9FF6-48DF-A532-38F6264A1540}"/>
              </a:ext>
            </a:extLst>
          </p:cNvPr>
          <p:cNvSpPr txBox="1"/>
          <p:nvPr/>
        </p:nvSpPr>
        <p:spPr>
          <a:xfrm>
            <a:off x="3073095" y="258395"/>
            <a:ext cx="10054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جعل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DF2D67-9401-482C-8170-35F99B45155C}"/>
              </a:ext>
            </a:extLst>
          </p:cNvPr>
          <p:cNvSpPr txBox="1"/>
          <p:nvPr/>
        </p:nvSpPr>
        <p:spPr>
          <a:xfrm>
            <a:off x="7018542" y="229287"/>
            <a:ext cx="9621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خال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1F4071-3966-4D27-B189-D1776AE08580}"/>
              </a:ext>
            </a:extLst>
          </p:cNvPr>
          <p:cNvSpPr txBox="1"/>
          <p:nvPr/>
        </p:nvSpPr>
        <p:spPr>
          <a:xfrm>
            <a:off x="8743086" y="173155"/>
            <a:ext cx="10182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زعم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D09F5F-1F52-4D8D-AB38-D5FD54D87934}"/>
              </a:ext>
            </a:extLst>
          </p:cNvPr>
          <p:cNvSpPr txBox="1"/>
          <p:nvPr/>
        </p:nvSpPr>
        <p:spPr>
          <a:xfrm>
            <a:off x="10581830" y="212588"/>
            <a:ext cx="12763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حسب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CBD200-0E98-4933-93BB-A9A81A4A8990}"/>
              </a:ext>
            </a:extLst>
          </p:cNvPr>
          <p:cNvSpPr txBox="1"/>
          <p:nvPr/>
        </p:nvSpPr>
        <p:spPr>
          <a:xfrm>
            <a:off x="1769295" y="216537"/>
            <a:ext cx="10871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حوّل</a:t>
            </a:r>
            <a:endParaRPr lang="en-US" sz="4800" b="1" dirty="0">
              <a:solidFill>
                <a:srgbClr val="C00000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8C1C630-50FE-4C02-8B3C-1CF07C635C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98" t="12754" r="2140" b="22985"/>
          <a:stretch/>
        </p:blipFill>
        <p:spPr>
          <a:xfrm>
            <a:off x="5309378" y="882266"/>
            <a:ext cx="6651009" cy="253005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27273A4-BED4-4D5C-88B9-755F021CA3BB}"/>
              </a:ext>
            </a:extLst>
          </p:cNvPr>
          <p:cNvSpPr txBox="1"/>
          <p:nvPr/>
        </p:nvSpPr>
        <p:spPr>
          <a:xfrm>
            <a:off x="230395" y="189233"/>
            <a:ext cx="10919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صيّر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F2C346-74D4-4F07-9C4F-A8828AE0201F}"/>
              </a:ext>
            </a:extLst>
          </p:cNvPr>
          <p:cNvSpPr txBox="1"/>
          <p:nvPr/>
        </p:nvSpPr>
        <p:spPr>
          <a:xfrm>
            <a:off x="5162139" y="3543503"/>
            <a:ext cx="8835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علم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150364-1FF7-4AFB-A2D7-B5B61492663E}"/>
              </a:ext>
            </a:extLst>
          </p:cNvPr>
          <p:cNvSpPr txBox="1"/>
          <p:nvPr/>
        </p:nvSpPr>
        <p:spPr>
          <a:xfrm>
            <a:off x="3768545" y="3543502"/>
            <a:ext cx="9957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وجد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79483D8-683C-4CCE-8EBA-8EEEEB1DC46A}"/>
              </a:ext>
            </a:extLst>
          </p:cNvPr>
          <p:cNvSpPr txBox="1"/>
          <p:nvPr/>
        </p:nvSpPr>
        <p:spPr>
          <a:xfrm>
            <a:off x="2457875" y="4343426"/>
            <a:ext cx="10070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رأى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28" name="Callout: Up Arrow 27">
            <a:extLst>
              <a:ext uri="{FF2B5EF4-FFF2-40B4-BE49-F238E27FC236}">
                <a16:creationId xmlns:a16="http://schemas.microsoft.com/office/drawing/2014/main" id="{D5307067-67C7-46AC-A23D-C287F56B647A}"/>
              </a:ext>
            </a:extLst>
          </p:cNvPr>
          <p:cNvSpPr/>
          <p:nvPr/>
        </p:nvSpPr>
        <p:spPr>
          <a:xfrm>
            <a:off x="6677342" y="3049476"/>
            <a:ext cx="4484033" cy="1290320"/>
          </a:xfrm>
          <a:prstGeom prst="upArrow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00B0F0"/>
                </a:solidFill>
              </a:rPr>
              <a:t>أفعال الرجحان (الشك )</a:t>
            </a:r>
            <a:endParaRPr lang="en-US" sz="4400" b="1" dirty="0">
              <a:solidFill>
                <a:srgbClr val="00B0F0"/>
              </a:solidFill>
            </a:endParaRPr>
          </a:p>
        </p:txBody>
      </p:sp>
      <p:sp>
        <p:nvSpPr>
          <p:cNvPr id="29" name="Callout: Up Arrow 28">
            <a:extLst>
              <a:ext uri="{FF2B5EF4-FFF2-40B4-BE49-F238E27FC236}">
                <a16:creationId xmlns:a16="http://schemas.microsoft.com/office/drawing/2014/main" id="{1A6445D4-819D-48D5-9DDF-E636C1113726}"/>
              </a:ext>
            </a:extLst>
          </p:cNvPr>
          <p:cNvSpPr/>
          <p:nvPr/>
        </p:nvSpPr>
        <p:spPr>
          <a:xfrm>
            <a:off x="112455" y="3087800"/>
            <a:ext cx="3084843" cy="1211240"/>
          </a:xfrm>
          <a:prstGeom prst="upArrow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00B0F0"/>
                </a:solidFill>
              </a:rPr>
              <a:t>أفعال التحويل</a:t>
            </a:r>
            <a:endParaRPr lang="en-US" sz="4400" b="1" dirty="0">
              <a:solidFill>
                <a:srgbClr val="00B0F0"/>
              </a:solidFill>
            </a:endParaRPr>
          </a:p>
        </p:txBody>
      </p:sp>
      <p:sp>
        <p:nvSpPr>
          <p:cNvPr id="31" name="Arrow: Striped Right 30">
            <a:extLst>
              <a:ext uri="{FF2B5EF4-FFF2-40B4-BE49-F238E27FC236}">
                <a16:creationId xmlns:a16="http://schemas.microsoft.com/office/drawing/2014/main" id="{63DDFA09-7B67-4199-AE6C-DD49109DE5B1}"/>
              </a:ext>
            </a:extLst>
          </p:cNvPr>
          <p:cNvSpPr/>
          <p:nvPr/>
        </p:nvSpPr>
        <p:spPr>
          <a:xfrm rot="10800000">
            <a:off x="6567277" y="5144141"/>
            <a:ext cx="2663343" cy="1469703"/>
          </a:xfrm>
          <a:prstGeom prst="striped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E38C11D-BBC9-4C25-9082-3D1F3F6A5D11}"/>
              </a:ext>
            </a:extLst>
          </p:cNvPr>
          <p:cNvSpPr txBox="1"/>
          <p:nvPr/>
        </p:nvSpPr>
        <p:spPr>
          <a:xfrm>
            <a:off x="6791726" y="5542976"/>
            <a:ext cx="22765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400" b="1" dirty="0">
                <a:solidFill>
                  <a:srgbClr val="00B0F0"/>
                </a:solidFill>
              </a:rPr>
              <a:t>أفعال اليقين</a:t>
            </a:r>
            <a:endParaRPr lang="en-US" sz="4400" b="1" dirty="0">
              <a:solidFill>
                <a:srgbClr val="00B0F0"/>
              </a:solidFill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5BAFB4C-B332-40B6-95F9-A0603BDDA1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986" t="8380" r="26812" b="5108"/>
          <a:stretch/>
        </p:blipFill>
        <p:spPr>
          <a:xfrm>
            <a:off x="9344855" y="4593786"/>
            <a:ext cx="2663344" cy="22069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E3246E-474A-402D-AE33-85B27430F9EC}"/>
              </a:ext>
            </a:extLst>
          </p:cNvPr>
          <p:cNvSpPr txBox="1"/>
          <p:nvPr/>
        </p:nvSpPr>
        <p:spPr>
          <a:xfrm>
            <a:off x="1578538" y="5035144"/>
            <a:ext cx="12779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000" b="1" dirty="0">
                <a:solidFill>
                  <a:srgbClr val="C00000"/>
                </a:solidFill>
              </a:rPr>
              <a:t>درى</a:t>
            </a:r>
            <a:endParaRPr lang="en-US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38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3DC6C6-5F6B-4639-B921-E15D26CB6DA6}"/>
              </a:ext>
            </a:extLst>
          </p:cNvPr>
          <p:cNvSpPr txBox="1"/>
          <p:nvPr/>
        </p:nvSpPr>
        <p:spPr>
          <a:xfrm>
            <a:off x="2000930" y="719539"/>
            <a:ext cx="81708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solidFill>
                  <a:srgbClr val="C00000"/>
                </a:solidFill>
                <a:cs typeface="(AH) Manal Black" pitchFamily="2" charset="-78"/>
              </a:rPr>
              <a:t>تنصب مفعولين أصلهما مبتدأ وخبر</a:t>
            </a:r>
            <a:endParaRPr lang="en-US" sz="6600" dirty="0">
              <a:solidFill>
                <a:srgbClr val="C00000"/>
              </a:solidFill>
              <a:cs typeface="(AH) Manal Black" pitchFamily="2" charset="-78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AEB1870-6618-4537-9585-97368D5D40D6}"/>
              </a:ext>
            </a:extLst>
          </p:cNvPr>
          <p:cNvGrpSpPr/>
          <p:nvPr/>
        </p:nvGrpSpPr>
        <p:grpSpPr>
          <a:xfrm>
            <a:off x="2435370" y="2326583"/>
            <a:ext cx="7464003" cy="4107346"/>
            <a:chOff x="2435370" y="2326583"/>
            <a:chExt cx="7464003" cy="410734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394A75C-9573-4764-96BE-9907AAF7D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35370" y="2326583"/>
              <a:ext cx="7301948" cy="4107346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B09FF68-CE9A-4503-9F5A-56CA1552B80F}"/>
                </a:ext>
              </a:extLst>
            </p:cNvPr>
            <p:cNvSpPr/>
            <p:nvPr/>
          </p:nvSpPr>
          <p:spPr>
            <a:xfrm>
              <a:off x="9064486" y="5287618"/>
              <a:ext cx="834887" cy="556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2400" b="1" dirty="0">
                  <a:cs typeface="(AH) Manal Black" pitchFamily="2" charset="-78"/>
                </a:rPr>
                <a:t>مثل</a:t>
              </a:r>
              <a:endParaRPr lang="en-US" sz="2400" b="1" dirty="0">
                <a:cs typeface="(AH) Manal Black" pitchFamily="2" charset="-78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7FE1C5B-E7CD-42BC-B669-7A62F64AF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88127" y="5327374"/>
              <a:ext cx="835224" cy="65842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BD51D06-7DB7-416B-8C1F-1FBA40A72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6108" y="5276456"/>
              <a:ext cx="835224" cy="658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172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6CF91DA-1F8B-4222-8DB0-46DB6CE46A62}"/>
              </a:ext>
            </a:extLst>
          </p:cNvPr>
          <p:cNvGrpSpPr/>
          <p:nvPr/>
        </p:nvGrpSpPr>
        <p:grpSpPr>
          <a:xfrm>
            <a:off x="6448634" y="137351"/>
            <a:ext cx="5485756" cy="5335798"/>
            <a:chOff x="5225336" y="183099"/>
            <a:chExt cx="6722307" cy="443481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DF7C68C-01BE-427F-A415-365EA16A38EA}"/>
                </a:ext>
              </a:extLst>
            </p:cNvPr>
            <p:cNvSpPr txBox="1"/>
            <p:nvPr/>
          </p:nvSpPr>
          <p:spPr>
            <a:xfrm>
              <a:off x="5225336" y="183099"/>
              <a:ext cx="86594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AE" sz="4800" b="1" dirty="0">
                  <a:solidFill>
                    <a:srgbClr val="C00000"/>
                  </a:solidFill>
                </a:rPr>
                <a:t>ظن</a:t>
              </a:r>
              <a:endParaRPr lang="en-US" sz="4800" b="1" dirty="0">
                <a:solidFill>
                  <a:srgbClr val="C00000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3D579DE-21F2-4771-90F3-22DCE295A010}"/>
                </a:ext>
              </a:extLst>
            </p:cNvPr>
            <p:cNvSpPr txBox="1"/>
            <p:nvPr/>
          </p:nvSpPr>
          <p:spPr>
            <a:xfrm>
              <a:off x="6975992" y="229287"/>
              <a:ext cx="96212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AE" sz="4800" b="1" dirty="0">
                  <a:solidFill>
                    <a:srgbClr val="C00000"/>
                  </a:solidFill>
                </a:rPr>
                <a:t>خال</a:t>
              </a:r>
              <a:endParaRPr lang="en-US" sz="4800" b="1" dirty="0">
                <a:solidFill>
                  <a:srgbClr val="C0000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7F3149C-154D-4FEE-9EF2-533813774ACB}"/>
                </a:ext>
              </a:extLst>
            </p:cNvPr>
            <p:cNvSpPr txBox="1"/>
            <p:nvPr/>
          </p:nvSpPr>
          <p:spPr>
            <a:xfrm>
              <a:off x="10500699" y="229287"/>
              <a:ext cx="127631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AE" sz="4800" b="1" dirty="0">
                  <a:solidFill>
                    <a:srgbClr val="C00000"/>
                  </a:solidFill>
                </a:rPr>
                <a:t>حسب</a:t>
              </a:r>
              <a:endParaRPr lang="en-US" sz="4800" b="1" dirty="0">
                <a:solidFill>
                  <a:srgbClr val="C00000"/>
                </a:solidFill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17B8F0A-9177-413B-8541-789F8F6411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398" t="12754" r="2140" b="22985"/>
            <a:stretch/>
          </p:blipFill>
          <p:spPr>
            <a:xfrm>
              <a:off x="5296634" y="765880"/>
              <a:ext cx="6651009" cy="2530059"/>
            </a:xfrm>
            <a:prstGeom prst="rect">
              <a:avLst/>
            </a:prstGeom>
          </p:spPr>
        </p:pic>
        <p:sp>
          <p:nvSpPr>
            <p:cNvPr id="6" name="Callout: Up Arrow 5">
              <a:extLst>
                <a:ext uri="{FF2B5EF4-FFF2-40B4-BE49-F238E27FC236}">
                  <a16:creationId xmlns:a16="http://schemas.microsoft.com/office/drawing/2014/main" id="{9DDC00BA-26A1-4049-8958-38F48F00628B}"/>
                </a:ext>
              </a:extLst>
            </p:cNvPr>
            <p:cNvSpPr/>
            <p:nvPr/>
          </p:nvSpPr>
          <p:spPr>
            <a:xfrm>
              <a:off x="6677342" y="3049476"/>
              <a:ext cx="4484033" cy="1568436"/>
            </a:xfrm>
            <a:prstGeom prst="upArrowCallou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4400" b="1" dirty="0">
                  <a:solidFill>
                    <a:srgbClr val="00B0F0"/>
                  </a:solidFill>
                </a:rPr>
                <a:t>أفعال الرجحان (الشك )</a:t>
              </a:r>
              <a:endParaRPr lang="en-US" sz="4400" b="1" dirty="0">
                <a:solidFill>
                  <a:srgbClr val="00B0F0"/>
                </a:solidFill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B1BAD05-AE00-4699-A3F2-0AD70B2CECA4}"/>
              </a:ext>
            </a:extLst>
          </p:cNvPr>
          <p:cNvSpPr txBox="1"/>
          <p:nvPr/>
        </p:nvSpPr>
        <p:spPr>
          <a:xfrm>
            <a:off x="9084067" y="637263"/>
            <a:ext cx="10182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زعم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B7ECFF-34C7-44EF-BE7F-CA60C72C0438}"/>
              </a:ext>
            </a:extLst>
          </p:cNvPr>
          <p:cNvSpPr/>
          <p:nvPr/>
        </p:nvSpPr>
        <p:spPr>
          <a:xfrm>
            <a:off x="234669" y="861431"/>
            <a:ext cx="5997017" cy="17492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5400" b="1" dirty="0"/>
              <a:t>ظن الطالبُ الامتحانَ سهلاً</a:t>
            </a:r>
            <a:endParaRPr lang="en-US" sz="5400" b="1" dirty="0"/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885EDFB7-6430-4C0E-8C60-9D048BB5C280}"/>
              </a:ext>
            </a:extLst>
          </p:cNvPr>
          <p:cNvSpPr/>
          <p:nvPr/>
        </p:nvSpPr>
        <p:spPr>
          <a:xfrm>
            <a:off x="556297" y="5108714"/>
            <a:ext cx="5675389" cy="1749286"/>
          </a:xfrm>
          <a:prstGeom prst="round2DiagRect">
            <a:avLst/>
          </a:prstGeom>
          <a:ln>
            <a:prstDash val="lg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dirty="0"/>
              <a:t>يجب أن تأتي الأفعال بمعانيها المذكورة </a:t>
            </a:r>
          </a:p>
          <a:p>
            <a:pPr algn="ctr"/>
            <a:r>
              <a:rPr lang="ar-AE" sz="2000" dirty="0"/>
              <a:t>مثلا :</a:t>
            </a:r>
          </a:p>
          <a:p>
            <a:pPr algn="ctr"/>
            <a:r>
              <a:rPr lang="ar-AE" sz="3200" dirty="0">
                <a:solidFill>
                  <a:srgbClr val="C00000"/>
                </a:solidFill>
              </a:rPr>
              <a:t>حسب التاجر مكاسبه </a:t>
            </a:r>
          </a:p>
          <a:p>
            <a:pPr algn="ctr"/>
            <a:r>
              <a:rPr lang="ar-AE" sz="2400" dirty="0"/>
              <a:t>هنا ليست بمعنى الشك ، فتنصب مفعولا واحدا فقط</a:t>
            </a:r>
            <a:endParaRPr lang="en-US" sz="24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0F611D8-23DA-4757-A52E-27D672EBA558}"/>
              </a:ext>
            </a:extLst>
          </p:cNvPr>
          <p:cNvCxnSpPr/>
          <p:nvPr/>
        </p:nvCxnSpPr>
        <p:spPr>
          <a:xfrm>
            <a:off x="5764696" y="2226365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0F8134C-0902-427C-A0E9-64ED63F107D2}"/>
              </a:ext>
            </a:extLst>
          </p:cNvPr>
          <p:cNvCxnSpPr/>
          <p:nvPr/>
        </p:nvCxnSpPr>
        <p:spPr>
          <a:xfrm>
            <a:off x="907774" y="2226365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777FD06-ADE5-461A-8FE4-FB227600BABF}"/>
              </a:ext>
            </a:extLst>
          </p:cNvPr>
          <p:cNvCxnSpPr/>
          <p:nvPr/>
        </p:nvCxnSpPr>
        <p:spPr>
          <a:xfrm>
            <a:off x="2544418" y="2226365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4170C44-AD7A-4465-8A98-9F845523EA91}"/>
              </a:ext>
            </a:extLst>
          </p:cNvPr>
          <p:cNvCxnSpPr/>
          <p:nvPr/>
        </p:nvCxnSpPr>
        <p:spPr>
          <a:xfrm>
            <a:off x="4485861" y="2153518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A3BC480-BD3C-4819-81CD-F1C9EC823B6C}"/>
              </a:ext>
            </a:extLst>
          </p:cNvPr>
          <p:cNvSpPr txBox="1"/>
          <p:nvPr/>
        </p:nvSpPr>
        <p:spPr>
          <a:xfrm>
            <a:off x="5394055" y="3262901"/>
            <a:ext cx="7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3600" dirty="0"/>
              <a:t>فعل</a:t>
            </a:r>
            <a:endParaRPr lang="en-US" sz="3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8C491F-67B4-413A-B08F-875C12CA35BA}"/>
              </a:ext>
            </a:extLst>
          </p:cNvPr>
          <p:cNvSpPr txBox="1"/>
          <p:nvPr/>
        </p:nvSpPr>
        <p:spPr>
          <a:xfrm>
            <a:off x="4016043" y="3247577"/>
            <a:ext cx="8146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3200" dirty="0"/>
              <a:t>فاعل</a:t>
            </a:r>
            <a:endParaRPr lang="en-US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2E602F-4846-4C63-93BF-A5F52483E184}"/>
              </a:ext>
            </a:extLst>
          </p:cNvPr>
          <p:cNvSpPr txBox="1"/>
          <p:nvPr/>
        </p:nvSpPr>
        <p:spPr>
          <a:xfrm>
            <a:off x="1583509" y="3262901"/>
            <a:ext cx="18293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sz="2800" dirty="0"/>
              <a:t>مفعول به أول </a:t>
            </a:r>
          </a:p>
          <a:p>
            <a:pPr algn="ctr"/>
            <a:r>
              <a:rPr lang="ar-AE" sz="2800" dirty="0"/>
              <a:t>منصوب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E9A036-8799-4ADD-A492-CEFEB545BAA8}"/>
              </a:ext>
            </a:extLst>
          </p:cNvPr>
          <p:cNvSpPr txBox="1"/>
          <p:nvPr/>
        </p:nvSpPr>
        <p:spPr>
          <a:xfrm>
            <a:off x="-193273" y="3262901"/>
            <a:ext cx="18774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AE" sz="2800" dirty="0"/>
              <a:t>مفعول به ثان  </a:t>
            </a:r>
          </a:p>
          <a:p>
            <a:pPr algn="ctr"/>
            <a:r>
              <a:rPr lang="ar-AE" sz="2800" dirty="0"/>
              <a:t>منصوب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4694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DA9A68-6E21-4FDA-98D5-9CE769CBC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66" y="1022864"/>
            <a:ext cx="4273180" cy="32247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A566A7-7971-4E34-B5E0-DEA3A47B84FE}"/>
              </a:ext>
            </a:extLst>
          </p:cNvPr>
          <p:cNvSpPr txBox="1"/>
          <p:nvPr/>
        </p:nvSpPr>
        <p:spPr>
          <a:xfrm>
            <a:off x="1571563" y="4902486"/>
            <a:ext cx="22765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400" b="1" dirty="0">
                <a:solidFill>
                  <a:srgbClr val="00B0F0"/>
                </a:solidFill>
              </a:rPr>
              <a:t>أفعال اليقين</a:t>
            </a:r>
            <a:endParaRPr lang="en-US" sz="4400" b="1" dirty="0">
              <a:solidFill>
                <a:srgbClr val="00B0F0"/>
              </a:solidFill>
            </a:endParaRPr>
          </a:p>
        </p:txBody>
      </p:sp>
      <p:sp>
        <p:nvSpPr>
          <p:cNvPr id="5" name="Callout: Up Arrow 4">
            <a:extLst>
              <a:ext uri="{FF2B5EF4-FFF2-40B4-BE49-F238E27FC236}">
                <a16:creationId xmlns:a16="http://schemas.microsoft.com/office/drawing/2014/main" id="{66C02E4F-583A-4E90-8203-897EAF127A8B}"/>
              </a:ext>
            </a:extLst>
          </p:cNvPr>
          <p:cNvSpPr/>
          <p:nvPr/>
        </p:nvSpPr>
        <p:spPr>
          <a:xfrm>
            <a:off x="715617" y="4187682"/>
            <a:ext cx="3909392" cy="1590261"/>
          </a:xfrm>
          <a:prstGeom prst="upArrowCallou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19FFE0-B5D2-40FE-A327-C4E7842FEFDC}"/>
              </a:ext>
            </a:extLst>
          </p:cNvPr>
          <p:cNvSpPr txBox="1"/>
          <p:nvPr/>
        </p:nvSpPr>
        <p:spPr>
          <a:xfrm>
            <a:off x="3624882" y="336472"/>
            <a:ext cx="8835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علم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5EA3C7-DF30-4A4E-B684-A0B499E4F8A5}"/>
              </a:ext>
            </a:extLst>
          </p:cNvPr>
          <p:cNvSpPr txBox="1"/>
          <p:nvPr/>
        </p:nvSpPr>
        <p:spPr>
          <a:xfrm>
            <a:off x="1913236" y="373179"/>
            <a:ext cx="9957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وجد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0EA935-3112-410E-AF2C-AEBC50E13C7D}"/>
              </a:ext>
            </a:extLst>
          </p:cNvPr>
          <p:cNvSpPr txBox="1"/>
          <p:nvPr/>
        </p:nvSpPr>
        <p:spPr>
          <a:xfrm>
            <a:off x="377279" y="1218706"/>
            <a:ext cx="10070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800" b="1" dirty="0">
                <a:solidFill>
                  <a:srgbClr val="C00000"/>
                </a:solidFill>
              </a:rPr>
              <a:t>رأى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8E60B6-E12D-479A-93FF-C8B08E8EEDE9}"/>
              </a:ext>
            </a:extLst>
          </p:cNvPr>
          <p:cNvSpPr/>
          <p:nvPr/>
        </p:nvSpPr>
        <p:spPr>
          <a:xfrm>
            <a:off x="5817703" y="530087"/>
            <a:ext cx="5997017" cy="17492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2D79CE-A3BF-4F7D-A83B-2FB1DCDC1AA3}"/>
              </a:ext>
            </a:extLst>
          </p:cNvPr>
          <p:cNvSpPr txBox="1"/>
          <p:nvPr/>
        </p:nvSpPr>
        <p:spPr>
          <a:xfrm>
            <a:off x="6016484" y="849374"/>
            <a:ext cx="56428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7200" b="1" dirty="0"/>
              <a:t>رأيت</a:t>
            </a:r>
            <a:r>
              <a:rPr lang="ar-AE" sz="7200" b="1" dirty="0">
                <a:solidFill>
                  <a:srgbClr val="FF0000"/>
                </a:solidFill>
              </a:rPr>
              <a:t>ُ</a:t>
            </a:r>
            <a:r>
              <a:rPr lang="ar-AE" sz="7200" b="1" dirty="0"/>
              <a:t> الحقَ واضحاً</a:t>
            </a:r>
            <a:endParaRPr lang="en-US" sz="7200" b="1" dirty="0"/>
          </a:p>
        </p:txBody>
      </p:sp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58E07D1B-369D-4704-B497-AAC741FC5348}"/>
              </a:ext>
            </a:extLst>
          </p:cNvPr>
          <p:cNvSpPr/>
          <p:nvPr/>
        </p:nvSpPr>
        <p:spPr>
          <a:xfrm>
            <a:off x="5128592" y="4989231"/>
            <a:ext cx="6904382" cy="1868769"/>
          </a:xfrm>
          <a:prstGeom prst="round2DiagRect">
            <a:avLst/>
          </a:prstGeom>
          <a:ln>
            <a:prstDash val="lg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400" dirty="0"/>
              <a:t>ملاحظة:</a:t>
            </a:r>
          </a:p>
          <a:p>
            <a:pPr algn="ctr"/>
            <a:r>
              <a:rPr lang="ar-AE" sz="2400" dirty="0"/>
              <a:t>رأى ( لا تكون الرؤية بالعين )</a:t>
            </a:r>
          </a:p>
          <a:p>
            <a:pPr algn="ctr"/>
            <a:r>
              <a:rPr lang="ar-AE" sz="2400" dirty="0"/>
              <a:t> </a:t>
            </a:r>
          </a:p>
          <a:p>
            <a:pPr algn="ctr"/>
            <a:r>
              <a:rPr lang="ar-AE" sz="4000" b="1" dirty="0">
                <a:solidFill>
                  <a:srgbClr val="C00000"/>
                </a:solidFill>
              </a:rPr>
              <a:t>رأيتُ النجومَ لامعةً </a:t>
            </a:r>
          </a:p>
          <a:p>
            <a:pPr algn="ctr"/>
            <a:r>
              <a:rPr lang="ar-AE" sz="2400" dirty="0"/>
              <a:t> ( هنا لا تنصب مفعولين )</a:t>
            </a:r>
          </a:p>
          <a:p>
            <a:pPr algn="ctr"/>
            <a:endParaRPr lang="en-US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5034436-F264-49B8-AF4D-807593416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098" y="5231440"/>
            <a:ext cx="1653804" cy="7771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3EA985-961A-4C8A-B1F7-580A1C7A1EE7}"/>
              </a:ext>
            </a:extLst>
          </p:cNvPr>
          <p:cNvSpPr txBox="1"/>
          <p:nvPr/>
        </p:nvSpPr>
        <p:spPr>
          <a:xfrm>
            <a:off x="7315201" y="5671927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dirty="0"/>
              <a:t>حال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A33A52-7196-4F92-9AB8-9215D1003481}"/>
              </a:ext>
            </a:extLst>
          </p:cNvPr>
          <p:cNvSpPr txBox="1"/>
          <p:nvPr/>
        </p:nvSpPr>
        <p:spPr>
          <a:xfrm>
            <a:off x="8172658" y="5671927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dirty="0"/>
              <a:t>مفعل به 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6395E4-CEAB-497C-96FF-9FFEDB5D8B73}"/>
              </a:ext>
            </a:extLst>
          </p:cNvPr>
          <p:cNvSpPr txBox="1"/>
          <p:nvPr/>
        </p:nvSpPr>
        <p:spPr>
          <a:xfrm>
            <a:off x="9208473" y="558628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dirty="0"/>
              <a:t>فاعل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9943FE-7E30-4C6F-85E9-9929FD838935}"/>
              </a:ext>
            </a:extLst>
          </p:cNvPr>
          <p:cNvSpPr txBox="1"/>
          <p:nvPr/>
        </p:nvSpPr>
        <p:spPr>
          <a:xfrm>
            <a:off x="9676118" y="5554283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dirty="0"/>
              <a:t>فعل</a:t>
            </a:r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FBB4F4A-5DA5-4CEA-BB61-5365FACF4511}"/>
              </a:ext>
            </a:extLst>
          </p:cNvPr>
          <p:cNvCxnSpPr/>
          <p:nvPr/>
        </p:nvCxnSpPr>
        <p:spPr>
          <a:xfrm>
            <a:off x="11410121" y="2049703"/>
            <a:ext cx="0" cy="786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297FDCA-A4E6-40B1-A2A5-7165E545215C}"/>
              </a:ext>
            </a:extLst>
          </p:cNvPr>
          <p:cNvCxnSpPr/>
          <p:nvPr/>
        </p:nvCxnSpPr>
        <p:spPr>
          <a:xfrm>
            <a:off x="10422834" y="2078449"/>
            <a:ext cx="0" cy="786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92F40AF-20EC-463B-8975-0E5CC232C33A}"/>
              </a:ext>
            </a:extLst>
          </p:cNvPr>
          <p:cNvCxnSpPr/>
          <p:nvPr/>
        </p:nvCxnSpPr>
        <p:spPr>
          <a:xfrm>
            <a:off x="8547652" y="2049703"/>
            <a:ext cx="0" cy="786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266374-60A0-44B1-846D-3D2BEC82EC1A}"/>
              </a:ext>
            </a:extLst>
          </p:cNvPr>
          <p:cNvCxnSpPr/>
          <p:nvPr/>
        </p:nvCxnSpPr>
        <p:spPr>
          <a:xfrm>
            <a:off x="6738730" y="2078449"/>
            <a:ext cx="0" cy="786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80BAAE1-200D-4FDD-AA84-C80C6A72023C}"/>
              </a:ext>
            </a:extLst>
          </p:cNvPr>
          <p:cNvSpPr txBox="1"/>
          <p:nvPr/>
        </p:nvSpPr>
        <p:spPr>
          <a:xfrm>
            <a:off x="11208247" y="2988422"/>
            <a:ext cx="603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800" dirty="0"/>
              <a:t>فعل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B1C059-AD97-46AF-8D1E-270ACABE3AD8}"/>
              </a:ext>
            </a:extLst>
          </p:cNvPr>
          <p:cNvSpPr txBox="1"/>
          <p:nvPr/>
        </p:nvSpPr>
        <p:spPr>
          <a:xfrm>
            <a:off x="10230676" y="3008314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800" dirty="0"/>
              <a:t>فاعل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F8A443-776D-4448-8702-222D1D155DDB}"/>
              </a:ext>
            </a:extLst>
          </p:cNvPr>
          <p:cNvSpPr txBox="1"/>
          <p:nvPr/>
        </p:nvSpPr>
        <p:spPr>
          <a:xfrm>
            <a:off x="7715767" y="2921945"/>
            <a:ext cx="17621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مفعل به أول منصوب</a:t>
            </a:r>
            <a:endParaRPr lang="en-US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2A0E18-6530-4463-9F8A-CCEA62C9BB83}"/>
              </a:ext>
            </a:extLst>
          </p:cNvPr>
          <p:cNvSpPr txBox="1"/>
          <p:nvPr/>
        </p:nvSpPr>
        <p:spPr>
          <a:xfrm>
            <a:off x="5695669" y="3008314"/>
            <a:ext cx="17621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مفعل به ثان منصوب</a:t>
            </a:r>
            <a:endParaRPr lang="en-US" sz="2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FF72FE-7402-4338-9282-6D70521016EF}"/>
              </a:ext>
            </a:extLst>
          </p:cNvPr>
          <p:cNvSpPr txBox="1"/>
          <p:nvPr/>
        </p:nvSpPr>
        <p:spPr>
          <a:xfrm>
            <a:off x="241825" y="280845"/>
            <a:ext cx="12779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000" b="1" dirty="0">
                <a:solidFill>
                  <a:srgbClr val="C00000"/>
                </a:solidFill>
              </a:rPr>
              <a:t>درى</a:t>
            </a:r>
            <a:endParaRPr lang="en-US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29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B666B6-A66D-4CDB-81DA-1DF5B4F55CB0}"/>
              </a:ext>
            </a:extLst>
          </p:cNvPr>
          <p:cNvSpPr/>
          <p:nvPr/>
        </p:nvSpPr>
        <p:spPr>
          <a:xfrm>
            <a:off x="258685" y="990598"/>
            <a:ext cx="5997017" cy="17492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4D5892-DD7A-483C-A49E-6747BD1F8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45" y="670761"/>
            <a:ext cx="4395597" cy="45358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690D1F-687F-4BD8-BC25-E6C9BAB073A7}"/>
              </a:ext>
            </a:extLst>
          </p:cNvPr>
          <p:cNvSpPr txBox="1"/>
          <p:nvPr/>
        </p:nvSpPr>
        <p:spPr>
          <a:xfrm>
            <a:off x="291477" y="1311243"/>
            <a:ext cx="593143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b="1" dirty="0"/>
              <a:t>جعلتُ الفاكهةَ عصيراً</a:t>
            </a:r>
            <a:endParaRPr lang="en-US" sz="6600" b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1225B8E-D305-4DA4-A623-0DD776EFCB31}"/>
              </a:ext>
            </a:extLst>
          </p:cNvPr>
          <p:cNvCxnSpPr/>
          <p:nvPr/>
        </p:nvCxnSpPr>
        <p:spPr>
          <a:xfrm>
            <a:off x="5791200" y="2292626"/>
            <a:ext cx="0" cy="781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5770103-EC86-4CEE-A42B-EE0B941D93DB}"/>
              </a:ext>
            </a:extLst>
          </p:cNvPr>
          <p:cNvCxnSpPr/>
          <p:nvPr/>
        </p:nvCxnSpPr>
        <p:spPr>
          <a:xfrm>
            <a:off x="1345096" y="2445026"/>
            <a:ext cx="0" cy="781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17830A-5683-4BEB-82FB-B03B78683E54}"/>
              </a:ext>
            </a:extLst>
          </p:cNvPr>
          <p:cNvCxnSpPr/>
          <p:nvPr/>
        </p:nvCxnSpPr>
        <p:spPr>
          <a:xfrm>
            <a:off x="3604591" y="2445026"/>
            <a:ext cx="0" cy="781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BCB43B9-6AE8-4288-B730-4866AD3C62F0}"/>
              </a:ext>
            </a:extLst>
          </p:cNvPr>
          <p:cNvCxnSpPr/>
          <p:nvPr/>
        </p:nvCxnSpPr>
        <p:spPr>
          <a:xfrm>
            <a:off x="4976191" y="2292626"/>
            <a:ext cx="0" cy="781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358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B16DFCE-B851-48CF-88FC-316F36C878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04" b="22837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4C24E24-B63D-4D48-8784-CBA1939D4D24}"/>
              </a:ext>
            </a:extLst>
          </p:cNvPr>
          <p:cNvSpPr/>
          <p:nvPr/>
        </p:nvSpPr>
        <p:spPr>
          <a:xfrm>
            <a:off x="5904885" y="1147563"/>
            <a:ext cx="6096000" cy="48874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/>
              <a:t>المضارع</a:t>
            </a:r>
            <a:r>
              <a:rPr lang="en-US" sz="5400" b="1" dirty="0"/>
              <a:t> </a:t>
            </a:r>
            <a:r>
              <a:rPr lang="en-US" sz="5400" b="1" dirty="0" err="1"/>
              <a:t>والأمر</a:t>
            </a:r>
            <a:r>
              <a:rPr lang="en-US" sz="5400" b="1" dirty="0"/>
              <a:t> </a:t>
            </a:r>
            <a:r>
              <a:rPr lang="en-US" sz="5400" b="1" dirty="0" err="1"/>
              <a:t>يعملان</a:t>
            </a:r>
            <a:r>
              <a:rPr lang="en-US" sz="5400" b="1" dirty="0"/>
              <a:t> </a:t>
            </a:r>
            <a:r>
              <a:rPr lang="en-US" sz="5400" b="1" dirty="0" err="1"/>
              <a:t>عمل</a:t>
            </a:r>
            <a:r>
              <a:rPr lang="en-US" sz="5400" b="1" dirty="0"/>
              <a:t> </a:t>
            </a:r>
            <a:r>
              <a:rPr lang="en-US" sz="5400" b="1" dirty="0" err="1"/>
              <a:t>الماضي</a:t>
            </a:r>
            <a:endParaRPr lang="en-US" sz="5400" b="1" dirty="0"/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400" b="1" dirty="0"/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/>
              <a:t>ظن</a:t>
            </a:r>
            <a:r>
              <a:rPr lang="en-US" sz="5400" b="1" dirty="0"/>
              <a:t> – </a:t>
            </a:r>
            <a:r>
              <a:rPr lang="en-US" sz="5400" b="1" dirty="0" err="1"/>
              <a:t>يظن</a:t>
            </a:r>
            <a:endParaRPr lang="en-US" sz="5400" b="1" dirty="0"/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/>
              <a:t>علم</a:t>
            </a:r>
            <a:r>
              <a:rPr lang="en-US" sz="5400" b="1" dirty="0"/>
              <a:t>  - </a:t>
            </a:r>
            <a:r>
              <a:rPr lang="en-US" sz="5400" b="1" dirty="0" err="1"/>
              <a:t>يعلم</a:t>
            </a:r>
            <a:r>
              <a:rPr lang="en-US" sz="5400" b="1" dirty="0"/>
              <a:t>  -  </a:t>
            </a:r>
            <a:r>
              <a:rPr lang="en-US" sz="5400" b="1" dirty="0" err="1"/>
              <a:t>اعلم</a:t>
            </a:r>
            <a:endParaRPr lang="en-US" sz="5400" b="1" dirty="0"/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/>
              <a:t>جعل</a:t>
            </a:r>
            <a:r>
              <a:rPr lang="en-US" sz="5400" b="1" dirty="0"/>
              <a:t>  -  </a:t>
            </a:r>
            <a:r>
              <a:rPr lang="en-US" sz="5400" b="1" dirty="0" err="1"/>
              <a:t>اجعل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207220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139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Lateefa Abdul Hafidh Munassar Al Jahwari</dc:creator>
  <cp:lastModifiedBy>asifhammoud1978@gmail.com</cp:lastModifiedBy>
  <cp:revision>9</cp:revision>
  <dcterms:created xsi:type="dcterms:W3CDTF">2019-11-12T19:41:11Z</dcterms:created>
  <dcterms:modified xsi:type="dcterms:W3CDTF">2024-09-04T10:35:08Z</dcterms:modified>
</cp:coreProperties>
</file>