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282A99DF-727B-4DF5-9092-96C0680D0020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54C881F-67B8-410C-A066-AD1AC79BC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32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99DF-727B-4DF5-9092-96C0680D0020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881F-67B8-410C-A066-AD1AC79BC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58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82A99DF-727B-4DF5-9092-96C0680D0020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54C881F-67B8-410C-A066-AD1AC79BC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921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82A99DF-727B-4DF5-9092-96C0680D0020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54C881F-67B8-410C-A066-AD1AC79BC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027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82A99DF-727B-4DF5-9092-96C0680D0020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54C881F-67B8-410C-A066-AD1AC79BC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28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99DF-727B-4DF5-9092-96C0680D0020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881F-67B8-410C-A066-AD1AC79BC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3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82A99DF-727B-4DF5-9092-96C0680D0020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54C881F-67B8-410C-A066-AD1AC79BC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300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99DF-727B-4DF5-9092-96C0680D0020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881F-67B8-410C-A066-AD1AC79BC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443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82A99DF-727B-4DF5-9092-96C0680D0020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554C881F-67B8-410C-A066-AD1AC79BC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949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99DF-727B-4DF5-9092-96C0680D0020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881F-67B8-410C-A066-AD1AC79BC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22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82A99DF-727B-4DF5-9092-96C0680D0020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54C881F-67B8-410C-A066-AD1AC79BC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35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A99DF-727B-4DF5-9092-96C0680D0020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C881F-67B8-410C-A066-AD1AC79BC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6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1.mp3" /><Relationship Id="rId1" Type="http://schemas.microsoft.com/office/2007/relationships/media" Target="../media/media1.mp3" /><Relationship Id="rId6" Type="http://schemas.openxmlformats.org/officeDocument/2006/relationships/image" Target="../media/image7.png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2.mp3" /><Relationship Id="rId1" Type="http://schemas.microsoft.com/office/2007/relationships/media" Target="../media/media2.mp3" /><Relationship Id="rId5" Type="http://schemas.openxmlformats.org/officeDocument/2006/relationships/image" Target="../media/image7.png" /><Relationship Id="rId4" Type="http://schemas.openxmlformats.org/officeDocument/2006/relationships/image" Target="../media/image9.pn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Relationship Id="rId4" Type="http://schemas.openxmlformats.org/officeDocument/2006/relationships/hyperlink" Target="https://www.myenglishpages.com/english/grammar-exercise-if-or-unless.php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F40934-5116-184F-965C-8EB1DFB68361}"/>
              </a:ext>
            </a:extLst>
          </p:cNvPr>
          <p:cNvSpPr txBox="1"/>
          <p:nvPr/>
        </p:nvSpPr>
        <p:spPr>
          <a:xfrm>
            <a:off x="3677293" y="1821362"/>
            <a:ext cx="50158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6000" b="1" dirty="0">
                <a:solidFill>
                  <a:schemeClr val="tx2"/>
                </a:solidFill>
                <a:latin typeface="Nyala" panose="02000504070300020003" pitchFamily="2" charset="0"/>
                <a:ea typeface="AppleMyungjo" pitchFamily="2" charset="-127"/>
                <a:cs typeface="PF Din Text Universal Light" panose="02000506000000020004" pitchFamily="2" charset="0"/>
              </a:rPr>
              <a:t>12 Advanced</a:t>
            </a:r>
          </a:p>
          <a:p>
            <a:pPr algn="ctr" rtl="1"/>
            <a:r>
              <a:rPr lang="en-US" sz="6000" b="1" dirty="0">
                <a:solidFill>
                  <a:schemeClr val="tx2"/>
                </a:solidFill>
                <a:latin typeface="Nyala" panose="02000504070300020003" pitchFamily="2" charset="0"/>
                <a:ea typeface="AppleMyungjo" pitchFamily="2" charset="-127"/>
                <a:cs typeface="PF Din Text Universal Light" panose="02000506000000020004" pitchFamily="2" charset="0"/>
              </a:rPr>
              <a:t>New Interactions </a:t>
            </a:r>
          </a:p>
          <a:p>
            <a:pPr algn="ctr" rtl="1"/>
            <a:r>
              <a:rPr lang="en-US" sz="6000" b="1" dirty="0">
                <a:solidFill>
                  <a:schemeClr val="tx2"/>
                </a:solidFill>
                <a:latin typeface="Nyala" panose="02000504070300020003" pitchFamily="2" charset="0"/>
                <a:ea typeface="AppleMyungjo" pitchFamily="2" charset="-127"/>
                <a:cs typeface="PF Din Text Universal Light" panose="02000506000000020004" pitchFamily="2" charset="0"/>
              </a:rPr>
              <a:t>3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94628" y="1244105"/>
            <a:ext cx="355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Speaking 2</a:t>
            </a:r>
          </a:p>
        </p:txBody>
      </p:sp>
    </p:spTree>
    <p:extLst>
      <p:ext uri="{BB962C8B-B14F-4D97-AF65-F5344CB8AC3E}">
        <p14:creationId xmlns:p14="http://schemas.microsoft.com/office/powerpoint/2010/main" val="57287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80006"/>
                </a:solidFill>
                <a:latin typeface="ProximaNova-Bold"/>
              </a:rPr>
              <a:t>Listening</a:t>
            </a:r>
            <a:r>
              <a:rPr lang="en-US" sz="2400" dirty="0">
                <a:solidFill>
                  <a:srgbClr val="080006"/>
                </a:solidFill>
                <a:latin typeface="ProximaNova-Regular"/>
              </a:rPr>
              <a:t>: Listening for persuasive language</a:t>
            </a:r>
          </a:p>
          <a:p>
            <a:r>
              <a:rPr lang="en-US" sz="2400" b="1" dirty="0">
                <a:solidFill>
                  <a:srgbClr val="080006"/>
                </a:solidFill>
                <a:latin typeface="ProximaNova-Bold"/>
              </a:rPr>
              <a:t>Speaking</a:t>
            </a:r>
            <a:r>
              <a:rPr lang="en-US" sz="2400" dirty="0">
                <a:solidFill>
                  <a:srgbClr val="080006"/>
                </a:solidFill>
                <a:latin typeface="ProximaNova-Regular"/>
              </a:rPr>
              <a:t>: Talking about persuasion; giving a short speech</a:t>
            </a:r>
          </a:p>
          <a:p>
            <a:r>
              <a:rPr lang="en-US" sz="2400" b="1" dirty="0">
                <a:solidFill>
                  <a:srgbClr val="080006"/>
                </a:solidFill>
                <a:latin typeface="ProximaNova-Bold"/>
              </a:rPr>
              <a:t>Vocabulary</a:t>
            </a:r>
            <a:r>
              <a:rPr lang="en-US" sz="2400" dirty="0">
                <a:solidFill>
                  <a:srgbClr val="080006"/>
                </a:solidFill>
                <a:latin typeface="ProximaNova-Regular"/>
              </a:rPr>
              <a:t>: Words associated with persuading others to take action</a:t>
            </a:r>
          </a:p>
          <a:p>
            <a:r>
              <a:rPr lang="en-US" sz="2400" b="1" dirty="0">
                <a:solidFill>
                  <a:srgbClr val="080006"/>
                </a:solidFill>
                <a:latin typeface="ProximaNova-Bold"/>
              </a:rPr>
              <a:t>Language Focus</a:t>
            </a:r>
            <a:r>
              <a:rPr lang="en-US" sz="2400" dirty="0">
                <a:solidFill>
                  <a:srgbClr val="080006"/>
                </a:solidFill>
                <a:latin typeface="ProximaNova-Regular"/>
              </a:rPr>
              <a:t>: Persuasive language; conditional sentences – if and unless</a:t>
            </a:r>
          </a:p>
          <a:p>
            <a:r>
              <a:rPr lang="en-US" sz="2400" b="1" dirty="0">
                <a:solidFill>
                  <a:srgbClr val="080006"/>
                </a:solidFill>
                <a:latin typeface="ProximaNova-Bold"/>
              </a:rPr>
              <a:t>Critical Thinking</a:t>
            </a:r>
            <a:r>
              <a:rPr lang="en-US" sz="2400" dirty="0">
                <a:solidFill>
                  <a:srgbClr val="080006"/>
                </a:solidFill>
                <a:latin typeface="ProximaNova-Regular"/>
              </a:rPr>
              <a:t>: Presenting convincing arguments and persuading others to take action</a:t>
            </a:r>
          </a:p>
          <a:p>
            <a:r>
              <a:rPr lang="en-US" sz="2400" b="1" dirty="0">
                <a:solidFill>
                  <a:srgbClr val="080006"/>
                </a:solidFill>
                <a:latin typeface="ProximaNova-Bold"/>
              </a:rPr>
              <a:t>Research and Document</a:t>
            </a:r>
            <a:r>
              <a:rPr lang="en-US" sz="2400" dirty="0">
                <a:solidFill>
                  <a:srgbClr val="080006"/>
                </a:solidFill>
                <a:latin typeface="ProximaNova-Regular"/>
              </a:rPr>
              <a:t>: Researching a topic for a persuasive speech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4624"/>
          <a:stretch/>
        </p:blipFill>
        <p:spPr>
          <a:xfrm>
            <a:off x="595085" y="928914"/>
            <a:ext cx="4354286" cy="512289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1C75A85-EAC7-4773-A540-2B5739F3AC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35583" y="1662248"/>
            <a:ext cx="3498979" cy="24564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351727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428" y="348344"/>
            <a:ext cx="11495315" cy="52977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77276">
            <a:off x="9017227" y="1625600"/>
            <a:ext cx="2314575" cy="1981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90270">
            <a:off x="8406719" y="3845832"/>
            <a:ext cx="220027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4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829" y="333829"/>
            <a:ext cx="11350172" cy="43359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t="6606"/>
          <a:stretch/>
        </p:blipFill>
        <p:spPr>
          <a:xfrm>
            <a:off x="1557564" y="4542971"/>
            <a:ext cx="9981294" cy="19013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21714" y="1451429"/>
            <a:ext cx="71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6228" y="2207568"/>
            <a:ext cx="71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21714" y="2669233"/>
            <a:ext cx="71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21714" y="3555999"/>
            <a:ext cx="71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6228" y="4124485"/>
            <a:ext cx="71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21714" y="4733387"/>
            <a:ext cx="71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21714" y="5348904"/>
            <a:ext cx="71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21714" y="6002244"/>
            <a:ext cx="71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C</a:t>
            </a:r>
          </a:p>
        </p:txBody>
      </p:sp>
      <p:pic>
        <p:nvPicPr>
          <p:cNvPr id="14" name="09_14_NI_LS3_S2_A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2171" y="3296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88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1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b="1" dirty="0"/>
              <a:t>Persuasive Language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42973" y="638629"/>
            <a:ext cx="7402284" cy="55444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8631" y="1654629"/>
            <a:ext cx="3498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Skills Focus</a:t>
            </a:r>
          </a:p>
        </p:txBody>
      </p:sp>
    </p:spTree>
    <p:extLst>
      <p:ext uri="{BB962C8B-B14F-4D97-AF65-F5344CB8AC3E}">
        <p14:creationId xmlns:p14="http://schemas.microsoft.com/office/powerpoint/2010/main" val="1578143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49944" y="560258"/>
            <a:ext cx="10508910" cy="5709913"/>
          </a:xfrm>
          <a:prstGeom prst="rect">
            <a:avLst/>
          </a:prstGeom>
        </p:spPr>
      </p:pic>
      <p:pic>
        <p:nvPicPr>
          <p:cNvPr id="5" name="09_15_NI_LS3_S2_A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3831" y="1338943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28229" y="2960914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54032" y="3578146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54032" y="4161509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54032" y="4821631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54032" y="548928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82996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333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943" y="435428"/>
            <a:ext cx="10834348" cy="603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41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If not = unless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7610" y="570957"/>
            <a:ext cx="7649029" cy="524862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Complete the following sentences.</a:t>
            </a:r>
          </a:p>
          <a:p>
            <a:r>
              <a:rPr lang="en-US" sz="2000" dirty="0"/>
              <a:t>1. I will take the job ………………… the pay is too low.</a:t>
            </a:r>
          </a:p>
          <a:p>
            <a:r>
              <a:rPr lang="en-US" sz="2000" dirty="0"/>
              <a:t>if</a:t>
            </a:r>
          </a:p>
          <a:p>
            <a:r>
              <a:rPr lang="en-US" sz="2000" dirty="0"/>
              <a:t>unless</a:t>
            </a:r>
          </a:p>
          <a:p>
            <a:r>
              <a:rPr lang="en-US" sz="2000" dirty="0"/>
              <a:t>2. I will be back tomorrow ………………….. there is a plane strike.</a:t>
            </a:r>
          </a:p>
          <a:p>
            <a:r>
              <a:rPr lang="en-US" sz="2000" dirty="0"/>
              <a:t>if</a:t>
            </a:r>
          </a:p>
          <a:p>
            <a:r>
              <a:rPr lang="en-US" sz="2000" dirty="0"/>
              <a:t>unless</a:t>
            </a:r>
          </a:p>
          <a:p>
            <a:r>
              <a:rPr lang="en-US" sz="2000" dirty="0"/>
              <a:t>3. Let’s go for a walk – ………………… you are too tired.</a:t>
            </a:r>
          </a:p>
          <a:p>
            <a:r>
              <a:rPr lang="en-US" sz="2000" dirty="0"/>
              <a:t>unless</a:t>
            </a:r>
          </a:p>
          <a:p>
            <a:r>
              <a:rPr lang="en-US" sz="2000" dirty="0"/>
              <a:t>if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4460182" y="2081467"/>
            <a:ext cx="1117600" cy="349732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387610" y="3392285"/>
            <a:ext cx="1117600" cy="349732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615543" y="4877969"/>
            <a:ext cx="1117600" cy="349732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3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63383" y="621966"/>
            <a:ext cx="6096000" cy="9694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DejaVuSansCondensed"/>
              </a:rPr>
              <a:t>4. I am going to work in the garden this afternoon,</a:t>
            </a:r>
          </a:p>
          <a:p>
            <a:r>
              <a:rPr lang="en-US" dirty="0">
                <a:solidFill>
                  <a:srgbClr val="333333"/>
                </a:solidFill>
                <a:latin typeface="DejaVuSansCondensed"/>
              </a:rPr>
              <a:t>…………………. it rains.</a:t>
            </a:r>
          </a:p>
          <a:p>
            <a:r>
              <a:rPr lang="en-US" sz="1050" dirty="0">
                <a:solidFill>
                  <a:srgbClr val="333333"/>
                </a:solidFill>
                <a:latin typeface="DejaVuSansCondensed"/>
              </a:rPr>
              <a:t>if</a:t>
            </a:r>
          </a:p>
          <a:p>
            <a:r>
              <a:rPr lang="en-US" sz="1050" dirty="0">
                <a:solidFill>
                  <a:srgbClr val="333333"/>
                </a:solidFill>
                <a:latin typeface="DejaVuSansCondensed"/>
              </a:rPr>
              <a:t>unless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2857" y="333829"/>
            <a:ext cx="11321143" cy="62478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4. I am going to work in the garden this afternoon, …………………. it rains.</a:t>
            </a:r>
          </a:p>
          <a:p>
            <a:r>
              <a:rPr lang="en-US" sz="2000" dirty="0"/>
              <a:t>if</a:t>
            </a:r>
          </a:p>
          <a:p>
            <a:r>
              <a:rPr lang="en-US" sz="2000" dirty="0"/>
              <a:t>Unless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5. I will be surprised ………………….. he doesn’t have an accident soon.</a:t>
            </a:r>
          </a:p>
          <a:p>
            <a:r>
              <a:rPr lang="en-US" sz="2000" dirty="0"/>
              <a:t>if</a:t>
            </a:r>
          </a:p>
          <a:p>
            <a:r>
              <a:rPr lang="en-US" sz="2000" dirty="0"/>
              <a:t>Unless</a:t>
            </a:r>
          </a:p>
          <a:p>
            <a:endParaRPr lang="en-US" sz="2000" dirty="0"/>
          </a:p>
          <a:p>
            <a:r>
              <a:rPr lang="en-US" sz="2000" dirty="0"/>
              <a:t>6. I think she would look prettier …………………. she didn’t wear so much make-up.</a:t>
            </a:r>
          </a:p>
          <a:p>
            <a:r>
              <a:rPr lang="en-US" sz="2000" dirty="0"/>
              <a:t>if</a:t>
            </a:r>
          </a:p>
          <a:p>
            <a:r>
              <a:rPr lang="en-US" sz="2000" dirty="0"/>
              <a:t>Unless</a:t>
            </a:r>
          </a:p>
          <a:p>
            <a:endParaRPr lang="en-US" sz="2000" dirty="0"/>
          </a:p>
          <a:p>
            <a:r>
              <a:rPr lang="en-US" sz="2000" dirty="0"/>
              <a:t>7. …………………. you don’t stop smoking, you will fall seriously ill.</a:t>
            </a:r>
          </a:p>
          <a:p>
            <a:r>
              <a:rPr lang="en-US" sz="2000" dirty="0"/>
              <a:t>If</a:t>
            </a:r>
          </a:p>
          <a:p>
            <a:r>
              <a:rPr lang="en-US" sz="2000" dirty="0"/>
              <a:t>Unless</a:t>
            </a:r>
          </a:p>
          <a:p>
            <a:endParaRPr lang="en-US" sz="2000" dirty="0"/>
          </a:p>
          <a:p>
            <a:r>
              <a:rPr lang="en-US" sz="2000" dirty="0"/>
              <a:t>8. …………………. you start now, you will not reach there in time.</a:t>
            </a:r>
          </a:p>
          <a:p>
            <a:r>
              <a:rPr lang="en-US" sz="2000" dirty="0"/>
              <a:t>If</a:t>
            </a:r>
          </a:p>
          <a:p>
            <a:r>
              <a:rPr lang="en-US" sz="2000" dirty="0"/>
              <a:t>Unless</a:t>
            </a:r>
          </a:p>
        </p:txBody>
      </p:sp>
      <p:sp>
        <p:nvSpPr>
          <p:cNvPr id="6" name="Oval 5"/>
          <p:cNvSpPr/>
          <p:nvPr/>
        </p:nvSpPr>
        <p:spPr>
          <a:xfrm>
            <a:off x="329831" y="992145"/>
            <a:ext cx="1117600" cy="349732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7794" y="2175059"/>
            <a:ext cx="1117600" cy="349732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6944" y="3357973"/>
            <a:ext cx="1117600" cy="349732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7774" y="4631501"/>
            <a:ext cx="1117600" cy="349732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29831" y="6231961"/>
            <a:ext cx="1117600" cy="349732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7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Use the following patterns to form    </a:t>
            </a:r>
            <a:r>
              <a:rPr lang="en-US" b="1" i="1" dirty="0">
                <a:solidFill>
                  <a:srgbClr val="002060"/>
                </a:solidFill>
              </a:rPr>
              <a:t>If / Unless </a:t>
            </a:r>
            <a:r>
              <a:rPr lang="en-US" b="1" dirty="0">
                <a:solidFill>
                  <a:srgbClr val="002060"/>
                </a:solidFill>
              </a:rPr>
              <a:t>sentences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6514" y="803186"/>
            <a:ext cx="7605485" cy="5248622"/>
          </a:xfrm>
        </p:spPr>
        <p:txBody>
          <a:bodyPr>
            <a:normAutofit/>
          </a:bodyPr>
          <a:lstStyle/>
          <a:p>
            <a:r>
              <a:rPr lang="en-US" sz="2400" dirty="0"/>
              <a:t>It’s crucial /essential +</a:t>
            </a:r>
            <a:r>
              <a:rPr lang="en-US" sz="2400" b="1" i="1" dirty="0">
                <a:solidFill>
                  <a:srgbClr val="C00000"/>
                </a:solidFill>
              </a:rPr>
              <a:t>unless/if</a:t>
            </a:r>
            <a:r>
              <a:rPr lang="en-US" sz="2400" dirty="0"/>
              <a:t>  + present </a:t>
            </a:r>
            <a:r>
              <a:rPr lang="en-US" sz="2400" dirty="0" err="1"/>
              <a:t>smple</a:t>
            </a:r>
            <a:endParaRPr lang="en-US" sz="2400" dirty="0"/>
          </a:p>
          <a:p>
            <a:r>
              <a:rPr lang="en-US" sz="2400" i="1" dirty="0">
                <a:solidFill>
                  <a:srgbClr val="C00000"/>
                </a:solidFill>
              </a:rPr>
              <a:t>Unless/If </a:t>
            </a:r>
            <a:r>
              <a:rPr lang="en-US" sz="2400" dirty="0"/>
              <a:t>+ present simple , will /can / may…..+</a:t>
            </a:r>
            <a:r>
              <a:rPr lang="en-US" sz="2400" dirty="0" err="1"/>
              <a:t>inf</a:t>
            </a:r>
            <a:endParaRPr lang="en-US" sz="2400" dirty="0"/>
          </a:p>
          <a:p>
            <a:r>
              <a:rPr lang="en-US" sz="2400" dirty="0"/>
              <a:t>Imperative form </a:t>
            </a:r>
            <a:r>
              <a:rPr lang="en-US" sz="2400" i="1" dirty="0">
                <a:solidFill>
                  <a:srgbClr val="C00000"/>
                </a:solidFill>
              </a:rPr>
              <a:t>Unless/If </a:t>
            </a:r>
            <a:r>
              <a:rPr lang="en-US" sz="2400" i="1" dirty="0"/>
              <a:t>+ present simple </a:t>
            </a:r>
          </a:p>
          <a:p>
            <a:r>
              <a:rPr lang="en-US" sz="2400" i="1" dirty="0">
                <a:solidFill>
                  <a:srgbClr val="C00000"/>
                </a:solidFill>
              </a:rPr>
              <a:t>Unless/If </a:t>
            </a:r>
            <a:r>
              <a:rPr lang="en-US" sz="2400" i="1" dirty="0"/>
              <a:t>+ present simple , be going to + </a:t>
            </a:r>
            <a:r>
              <a:rPr lang="en-US" sz="2400" i="1" dirty="0" err="1"/>
              <a:t>inf</a:t>
            </a:r>
            <a:endParaRPr lang="en-US" sz="2400" i="1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98681">
            <a:off x="6133419" y="4470658"/>
            <a:ext cx="2886075" cy="1581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102" r="5937" b="12471"/>
          <a:stretch/>
        </p:blipFill>
        <p:spPr>
          <a:xfrm rot="20687924">
            <a:off x="2589898" y="250264"/>
            <a:ext cx="2133601" cy="168411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8471" y="557076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4"/>
              </a:rPr>
              <a:t>https://www.myenglishpages.com/english/grammar-exercise-if-or-unless.php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782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Atlas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58</TotalTime>
  <Words>299</Words>
  <Application>Microsoft Office PowerPoint</Application>
  <PresentationFormat>Widescreen</PresentationFormat>
  <Paragraphs>67</Paragraphs>
  <Slides>10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Atlas</vt:lpstr>
      <vt:lpstr>PowerPoint Presentation</vt:lpstr>
      <vt:lpstr>Learning Objectives</vt:lpstr>
      <vt:lpstr>PowerPoint Presentation</vt:lpstr>
      <vt:lpstr>PowerPoint Presentation</vt:lpstr>
      <vt:lpstr>Persuasive Language</vt:lpstr>
      <vt:lpstr>PowerPoint Presentation</vt:lpstr>
      <vt:lpstr>PowerPoint Presentation</vt:lpstr>
      <vt:lpstr>If not = unless</vt:lpstr>
      <vt:lpstr>PowerPoint Presentation</vt:lpstr>
      <vt:lpstr>Use the following patterns to form    If / Unless sentences</vt:lpstr>
    </vt:vector>
  </TitlesOfParts>
  <Company>Microsoft (C)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Hesham ABDEL</dc:creator>
  <cp:lastModifiedBy>asifhammoud1978@gmail.com</cp:lastModifiedBy>
  <cp:revision>15</cp:revision>
  <dcterms:created xsi:type="dcterms:W3CDTF">2021-09-20T18:00:57Z</dcterms:created>
  <dcterms:modified xsi:type="dcterms:W3CDTF">2024-09-07T12:33:56Z</dcterms:modified>
</cp:coreProperties>
</file>