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5"/>
  </p:notesMasterIdLst>
  <p:sldIdLst>
    <p:sldId id="396" r:id="rId6"/>
    <p:sldId id="2684" r:id="rId7"/>
    <p:sldId id="296" r:id="rId8"/>
    <p:sldId id="299" r:id="rId9"/>
    <p:sldId id="2678" r:id="rId10"/>
    <p:sldId id="2658" r:id="rId11"/>
    <p:sldId id="298" r:id="rId12"/>
    <p:sldId id="2685" r:id="rId13"/>
    <p:sldId id="2686" r:id="rId14"/>
    <p:sldId id="2687" r:id="rId15"/>
    <p:sldId id="2688" r:id="rId16"/>
    <p:sldId id="2689" r:id="rId17"/>
    <p:sldId id="2690" r:id="rId18"/>
    <p:sldId id="2679" r:id="rId19"/>
    <p:sldId id="2692" r:id="rId20"/>
    <p:sldId id="2693" r:id="rId21"/>
    <p:sldId id="2694" r:id="rId22"/>
    <p:sldId id="2695"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5/14/23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5/14/23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5/14/23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5/14/23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5/14/23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5/14/23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5/14/23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5/14/23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5/14/23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5/14/23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miratesschoolsese.sharepoint.com/:f:/s/EnglishLanguageandHumanitiesDepartment/EovX6sK50I1HnQSEWmEYQZgBObKtUIZ7hS0zDAe4N__mNw?e=TErOzy"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emiratesschoolsese.sharepoint.com/:f:/s/EnglishLanguageandHumanitiesDepartment/EhmBb0-H3BtLvOblw41dSoQBPqoeGTCd0IwxXrLHcGb1yQ?e=cdKB5g" TargetMode="External"/><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emiratesschoolsese.sharepoint.com/:f:/s/EnglishLanguageandHumanitiesDepartment/Egm5jYtzjktJn3ZPylueyXMBIl8eL6hh9eZIojGD3CgRnw?e=x0krAV"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6189237912862720"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8.1</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800" dirty="0">
                <a:solidFill>
                  <a:srgbClr val="005F72"/>
                </a:solidFill>
                <a:latin typeface="Helvetica Light" panose="020B0403020202020204" pitchFamily="34" charset="0"/>
              </a:rPr>
              <a:t>Grade 12 General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Grade </a:t>
            </a:r>
            <a:r>
              <a:rPr kumimoji="0" lang="en-US" sz="1800" b="0" i="0" u="none" strike="noStrike" kern="1200" cap="none" spc="0" normalizeH="0" baseline="0" noProof="0">
                <a:ln>
                  <a:noFill/>
                </a:ln>
                <a:solidFill>
                  <a:srgbClr val="005F72"/>
                </a:solidFill>
                <a:effectLst/>
                <a:uLnTx/>
                <a:uFillTx/>
                <a:latin typeface="Helvetica Light" panose="020B0403020202020204" pitchFamily="34" charset="0"/>
                <a:ea typeface="+mn-ea"/>
              </a:rPr>
              <a:t>12 Applied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3780142494"/>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63054246"/>
              </p:ext>
            </p:extLst>
          </p:nvPr>
        </p:nvGraphicFramePr>
        <p:xfrm>
          <a:off x="598795" y="1232160"/>
          <a:ext cx="11037561" cy="5407372"/>
        </p:xfrm>
        <a:graphic>
          <a:graphicData uri="http://schemas.openxmlformats.org/drawingml/2006/table">
            <a:tbl>
              <a:tblPr firstRow="1" bandRow="1">
                <a:tableStyleId>{5940675A-B579-460E-94D1-54222C63F5DA}</a:tableStyleId>
              </a:tblPr>
              <a:tblGrid>
                <a:gridCol w="2993491">
                  <a:extLst>
                    <a:ext uri="{9D8B030D-6E8A-4147-A177-3AD203B41FA5}">
                      <a16:colId xmlns:a16="http://schemas.microsoft.com/office/drawing/2014/main" val="460172098"/>
                    </a:ext>
                  </a:extLst>
                </a:gridCol>
                <a:gridCol w="4364883">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486916">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Environment, science, looking back</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397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46782">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Future perfect</a:t>
                      </a: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future perfect with reference to actions to be completed by a specific time in the future. </a:t>
                      </a:r>
                      <a:endParaRPr lang="en-GB" sz="1400" kern="1200" dirty="0">
                        <a:solidFill>
                          <a:srgbClr val="405168"/>
                        </a:solidFill>
                        <a:effectLst/>
                        <a:latin typeface="Helvetica" pitchFamily="2" charset="0"/>
                        <a:ea typeface="+mn-ea"/>
                        <a:cs typeface="+mn-cs"/>
                      </a:endParaRPr>
                    </a:p>
                  </a:txBody>
                  <a:tcPr marL="86106" marR="86106" marT="43053" marB="43053" anchor="ctr"/>
                </a:tc>
                <a:tc rowSpan="6">
                  <a:txBody>
                    <a:bodyPr/>
                    <a:lstStyle/>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Expressing preference</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Describing causes and consequences</a:t>
                      </a:r>
                    </a:p>
                  </a:txBody>
                  <a:tcPr marL="86106" marR="86106" marT="43053" marB="43053" anchor="ctr"/>
                </a:tc>
                <a:extLst>
                  <a:ext uri="{0D108BD9-81ED-4DB2-BD59-A6C34878D82A}">
                    <a16:rowId xmlns:a16="http://schemas.microsoft.com/office/drawing/2014/main" val="1865912953"/>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Conjunctions: coordinating</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make complex comparisons between clauses.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txBody>
                  <a:tcPr marL="86106" marR="86106" marT="43053" marB="43053" anchor="ctr"/>
                </a:tc>
                <a:extLst>
                  <a:ext uri="{0D108BD9-81ED-4DB2-BD59-A6C34878D82A}">
                    <a16:rowId xmlns:a16="http://schemas.microsoft.com/office/drawing/2014/main" val="3077485391"/>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Adjectives: comparatives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Other suitably complex comparatives.</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txBody>
                  <a:tcPr marL="86106" marR="86106" marT="43053" marB="43053" anchor="ctr"/>
                </a:tc>
                <a:extLst>
                  <a:ext uri="{0D108BD9-81ED-4DB2-BD59-A6C34878D82A}">
                    <a16:rowId xmlns:a16="http://schemas.microsoft.com/office/drawing/2014/main" val="2593415053"/>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First conditional</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'as if/as though' with the present simple to refer to what appears to be the case.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causes and consequences</a:t>
                      </a:r>
                    </a:p>
                  </a:txBody>
                  <a:tcPr marL="86106" marR="86106" marT="43053" marB="43053" anchor="ctr"/>
                </a:tc>
                <a:extLst>
                  <a:ext uri="{0D108BD9-81ED-4DB2-BD59-A6C34878D82A}">
                    <a16:rowId xmlns:a16="http://schemas.microsoft.com/office/drawing/2014/main" val="648162505"/>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past modals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express regrets and preferences with 'would rather/it's time' with past tense clauses.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perfect passive</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US" sz="1400" kern="1200" dirty="0">
                          <a:solidFill>
                            <a:srgbClr val="405168"/>
                          </a:solidFill>
                          <a:effectLst/>
                          <a:latin typeface="Helvetica" pitchFamily="2" charset="0"/>
                          <a:ea typeface="+mn-ea"/>
                          <a:cs typeface="+mn-cs"/>
                        </a:rPr>
                        <a:t>Can use the past perfect passive. </a:t>
                      </a:r>
                      <a:endParaRPr lang="en-GB" sz="1400" b="0" kern="1200" dirty="0">
                        <a:solidFill>
                          <a:srgbClr val="405168"/>
                        </a:solidFill>
                        <a:latin typeface="Helvetica" pitchFamily="2" charset="0"/>
                        <a:ea typeface="+mn-ea"/>
                        <a:cs typeface="PF DinText Arabic Thin " panose="02000506000000020004" pitchFamily="50" charset="-78"/>
                      </a:endParaRP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3583099462"/>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542518"/>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382186" y="2615145"/>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965018258"/>
              </p:ext>
            </p:extLst>
          </p:nvPr>
        </p:nvGraphicFramePr>
        <p:xfrm>
          <a:off x="577219" y="1411923"/>
          <a:ext cx="11037561" cy="478084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1" u="sng" strike="noStrike" cap="none" dirty="0">
                          <a:solidFill>
                            <a:srgbClr val="405168"/>
                          </a:solidFill>
                          <a:latin typeface="Helvetica" pitchFamily="2" charset="0"/>
                          <a:ea typeface="Arial"/>
                          <a:cs typeface="Arial" panose="020B0604020202020204" pitchFamily="34" charset="0"/>
                          <a:sym typeface="Arial"/>
                        </a:rPr>
                        <a:t>Will you have finished</a:t>
                      </a:r>
                      <a:r>
                        <a:rPr lang="en-US" sz="1800" b="1" u="none" strike="noStrike" cap="none" dirty="0">
                          <a:solidFill>
                            <a:srgbClr val="405168"/>
                          </a:solidFill>
                          <a:latin typeface="Helvetica" pitchFamily="2" charset="0"/>
                          <a:ea typeface="Arial"/>
                          <a:cs typeface="Arial" panose="020B0604020202020204" pitchFamily="34" charset="0"/>
                          <a:sym typeface="Arial"/>
                        </a:rPr>
                        <a:t> your science project by tomorrow?</a:t>
                      </a:r>
                      <a:endParaRPr lang="en-US" sz="1400" b="1" u="none" strike="noStrike" cap="none" dirty="0">
                        <a:solidFill>
                          <a:srgbClr val="405168"/>
                        </a:solidFill>
                        <a:latin typeface="Helvetica" pitchFamily="2" charset="0"/>
                        <a:cs typeface="Arial" panose="020B0604020202020204" pitchFamily="34" charset="0"/>
                      </a:endParaRPr>
                    </a:p>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solidFill>
                            <a:srgbClr val="405168"/>
                          </a:solidFill>
                          <a:latin typeface="Helvetica" pitchFamily="2" charset="0"/>
                          <a:ea typeface="Arial"/>
                          <a:cs typeface="Arial" panose="020B0604020202020204" pitchFamily="34" charset="0"/>
                          <a:sym typeface="Arial"/>
                        </a:rPr>
                        <a:t>Yes, I </a:t>
                      </a:r>
                      <a:r>
                        <a:rPr lang="en-US" sz="1800" b="1" u="sng" strike="noStrike" cap="none" dirty="0">
                          <a:solidFill>
                            <a:srgbClr val="405168"/>
                          </a:solidFill>
                          <a:latin typeface="Helvetica" pitchFamily="2" charset="0"/>
                          <a:ea typeface="Arial"/>
                          <a:cs typeface="Arial" panose="020B0604020202020204" pitchFamily="34" charset="0"/>
                          <a:sym typeface="Arial"/>
                        </a:rPr>
                        <a:t>will have done</a:t>
                      </a:r>
                      <a:r>
                        <a:rPr lang="en-US" sz="1800" b="1" u="none" strike="noStrike" cap="none" dirty="0">
                          <a:solidFill>
                            <a:srgbClr val="405168"/>
                          </a:solidFill>
                          <a:latin typeface="Helvetica" pitchFamily="2" charset="0"/>
                          <a:ea typeface="Arial"/>
                          <a:cs typeface="Arial" panose="020B0604020202020204" pitchFamily="34" charset="0"/>
                          <a:sym typeface="Arial"/>
                        </a:rPr>
                        <a:t> it all by the time the lesson starts.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rgbClr val="405168"/>
                          </a:solidFill>
                          <a:latin typeface="Helvetica" pitchFamily="2" charset="0"/>
                          <a:ea typeface="Arial"/>
                          <a:cs typeface="Arial"/>
                          <a:sym typeface="Arial"/>
                        </a:rPr>
                        <a:t>Someone asks the speaker about his project. The speaker responds by explaining that his project will be finished before the lesson starts.</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Future perfect</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subject + will / won’t + have + past participle + complement</a:t>
                      </a:r>
                    </a:p>
                    <a:p>
                      <a:pPr marL="0" marR="0" lvl="0" indent="0" algn="l" rtl="0">
                        <a:lnSpc>
                          <a:spcPct val="100000"/>
                        </a:lnSpc>
                        <a:spcBef>
                          <a:spcPts val="0"/>
                        </a:spcBef>
                        <a:spcAft>
                          <a:spcPts val="0"/>
                        </a:spcAft>
                        <a:buClr>
                          <a:srgbClr val="000000"/>
                        </a:buClr>
                        <a:buSzPts val="1800"/>
                        <a:buFont typeface="Arial"/>
                        <a:buNone/>
                      </a:pPr>
                      <a:r>
                        <a:rPr lang="en-US" sz="1600"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Future Perfect Lessons</a:t>
                      </a:r>
                      <a:endParaRPr lang="en-US" sz="16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We use the future perfect tense to show that an action will take place or be completed before a specific time in the future. We can use it with phrases with ‘by’ – ‘by the end’ to say ‘at some point before’ and phrases with ‘in’ – ‘in a week’s time’ to say ‘at the end of this time period’.</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I </a:t>
                      </a:r>
                      <a:r>
                        <a:rPr lang="en-US" sz="1800" u="sng" strike="noStrike" cap="none" dirty="0">
                          <a:solidFill>
                            <a:srgbClr val="405168"/>
                          </a:solidFill>
                          <a:latin typeface="Helvetica" pitchFamily="2" charset="0"/>
                          <a:ea typeface="Arial"/>
                          <a:cs typeface="Arial"/>
                          <a:sym typeface="Arial"/>
                        </a:rPr>
                        <a:t>will have already eaten</a:t>
                      </a:r>
                      <a:r>
                        <a:rPr lang="en-US" sz="1800" u="none" strike="noStrike" cap="none" dirty="0">
                          <a:solidFill>
                            <a:srgbClr val="405168"/>
                          </a:solidFill>
                          <a:latin typeface="Helvetica" pitchFamily="2" charset="0"/>
                          <a:ea typeface="Arial"/>
                          <a:cs typeface="Arial"/>
                          <a:sym typeface="Arial"/>
                        </a:rPr>
                        <a:t> by the time they arrive. </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We </a:t>
                      </a:r>
                      <a:r>
                        <a:rPr lang="en-US" sz="1800" u="sng" strike="noStrike" cap="none" dirty="0">
                          <a:solidFill>
                            <a:srgbClr val="405168"/>
                          </a:solidFill>
                          <a:latin typeface="Helvetica" pitchFamily="2" charset="0"/>
                          <a:ea typeface="Arial"/>
                          <a:cs typeface="Arial"/>
                          <a:sym typeface="Arial"/>
                        </a:rPr>
                        <a:t>will have travelled</a:t>
                      </a:r>
                      <a:r>
                        <a:rPr lang="en-US" sz="1800" u="none" strike="noStrike" cap="none" dirty="0">
                          <a:solidFill>
                            <a:srgbClr val="405168"/>
                          </a:solidFill>
                          <a:latin typeface="Helvetica" pitchFamily="2" charset="0"/>
                          <a:ea typeface="Arial"/>
                          <a:cs typeface="Arial"/>
                          <a:sym typeface="Arial"/>
                        </a:rPr>
                        <a:t> 20,000 </a:t>
                      </a:r>
                      <a:r>
                        <a:rPr lang="en-US" sz="1800" u="none" strike="noStrike" cap="none" dirty="0" err="1">
                          <a:solidFill>
                            <a:srgbClr val="405168"/>
                          </a:solidFill>
                          <a:latin typeface="Helvetica" pitchFamily="2" charset="0"/>
                          <a:ea typeface="Arial"/>
                          <a:cs typeface="Arial"/>
                          <a:sym typeface="Arial"/>
                        </a:rPr>
                        <a:t>kilometres</a:t>
                      </a:r>
                      <a:r>
                        <a:rPr lang="en-US" sz="1800" u="none" strike="noStrike" cap="none" dirty="0">
                          <a:solidFill>
                            <a:srgbClr val="405168"/>
                          </a:solidFill>
                          <a:latin typeface="Helvetica" pitchFamily="2" charset="0"/>
                          <a:ea typeface="Arial"/>
                          <a:cs typeface="Arial"/>
                          <a:sym typeface="Arial"/>
                        </a:rPr>
                        <a:t> in two month’s time.</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Many animals </a:t>
                      </a:r>
                      <a:r>
                        <a:rPr lang="en-US" sz="1800" u="sng" strike="noStrike" cap="none" dirty="0">
                          <a:solidFill>
                            <a:srgbClr val="405168"/>
                          </a:solidFill>
                          <a:latin typeface="Helvetica" pitchFamily="2" charset="0"/>
                          <a:ea typeface="Arial"/>
                          <a:cs typeface="Arial"/>
                          <a:sym typeface="Arial"/>
                        </a:rPr>
                        <a:t>won’t have survived</a:t>
                      </a:r>
                      <a:r>
                        <a:rPr lang="en-US" sz="1800" u="none" strike="noStrike" cap="none" dirty="0">
                          <a:solidFill>
                            <a:srgbClr val="405168"/>
                          </a:solidFill>
                          <a:latin typeface="Helvetica" pitchFamily="2" charset="0"/>
                          <a:ea typeface="Arial"/>
                          <a:cs typeface="Arial"/>
                          <a:sym typeface="Arial"/>
                        </a:rPr>
                        <a:t> the next major heat wave.</a:t>
                      </a:r>
                    </a:p>
                  </a:txBody>
                  <a:tcPr anchor="ctr"/>
                </a:tc>
                <a:extLst>
                  <a:ext uri="{0D108BD9-81ED-4DB2-BD59-A6C34878D82A}">
                    <a16:rowId xmlns:a16="http://schemas.microsoft.com/office/drawing/2014/main" val="648162505"/>
                  </a:ext>
                </a:extLst>
              </a:tr>
            </a:tbl>
          </a:graphicData>
        </a:graphic>
      </p:graphicFrame>
      <p:grpSp>
        <p:nvGrpSpPr>
          <p:cNvPr id="5" name="Group 4">
            <a:extLst>
              <a:ext uri="{FF2B5EF4-FFF2-40B4-BE49-F238E27FC236}">
                <a16:creationId xmlns:a16="http://schemas.microsoft.com/office/drawing/2014/main" id="{1D250A54-0C9C-A24C-B278-F1CE75EF84EA}"/>
              </a:ext>
            </a:extLst>
          </p:cNvPr>
          <p:cNvGrpSpPr/>
          <p:nvPr/>
        </p:nvGrpSpPr>
        <p:grpSpPr>
          <a:xfrm>
            <a:off x="2808123" y="217886"/>
            <a:ext cx="6471238" cy="1267501"/>
            <a:chOff x="3229056" y="228202"/>
            <a:chExt cx="6471238" cy="1267501"/>
          </a:xfrm>
        </p:grpSpPr>
        <p:grpSp>
          <p:nvGrpSpPr>
            <p:cNvPr id="6" name="Google Shape;2523;p172">
              <a:extLst>
                <a:ext uri="{FF2B5EF4-FFF2-40B4-BE49-F238E27FC236}">
                  <a16:creationId xmlns:a16="http://schemas.microsoft.com/office/drawing/2014/main" id="{0451958A-C74A-A548-93F2-B3272E70D4C5}"/>
                </a:ext>
              </a:extLst>
            </p:cNvPr>
            <p:cNvGrpSpPr/>
            <p:nvPr/>
          </p:nvGrpSpPr>
          <p:grpSpPr>
            <a:xfrm>
              <a:off x="3229056" y="931653"/>
              <a:ext cx="6201973" cy="564050"/>
              <a:chOff x="3592286" y="702129"/>
              <a:chExt cx="6201973" cy="543572"/>
            </a:xfrm>
          </p:grpSpPr>
          <p:cxnSp>
            <p:nvCxnSpPr>
              <p:cNvPr id="9" name="Google Shape;2524;p172">
                <a:extLst>
                  <a:ext uri="{FF2B5EF4-FFF2-40B4-BE49-F238E27FC236}">
                    <a16:creationId xmlns:a16="http://schemas.microsoft.com/office/drawing/2014/main" id="{660FBAE4-99E0-D344-A0FE-89A03AB14767}"/>
                  </a:ext>
                </a:extLst>
              </p:cNvPr>
              <p:cNvCxnSpPr/>
              <p:nvPr/>
            </p:nvCxnSpPr>
            <p:spPr>
              <a:xfrm>
                <a:off x="3755571" y="702129"/>
                <a:ext cx="5820670" cy="0"/>
              </a:xfrm>
              <a:prstGeom prst="straightConnector1">
                <a:avLst/>
              </a:prstGeom>
              <a:noFill/>
              <a:ln w="76200" cap="flat" cmpd="sng">
                <a:solidFill>
                  <a:schemeClr val="dk1"/>
                </a:solidFill>
                <a:prstDash val="solid"/>
                <a:miter lim="800000"/>
                <a:headEnd type="none" w="sm" len="sm"/>
                <a:tailEnd type="none" w="sm" len="sm"/>
              </a:ln>
            </p:spPr>
          </p:cxnSp>
          <p:sp>
            <p:nvSpPr>
              <p:cNvPr id="10" name="Google Shape;2525;p172">
                <a:extLst>
                  <a:ext uri="{FF2B5EF4-FFF2-40B4-BE49-F238E27FC236}">
                    <a16:creationId xmlns:a16="http://schemas.microsoft.com/office/drawing/2014/main" id="{74906540-B8CB-794A-B43D-F8722541A9A8}"/>
                  </a:ext>
                </a:extLst>
              </p:cNvPr>
              <p:cNvSpPr txBox="1"/>
              <p:nvPr/>
            </p:nvSpPr>
            <p:spPr>
              <a:xfrm>
                <a:off x="3592286" y="844034"/>
                <a:ext cx="83275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past</a:t>
                </a:r>
                <a:endParaRPr lang="en-GB" sz="1400" b="0" i="0" u="none" strike="noStrike" cap="none">
                  <a:solidFill>
                    <a:srgbClr val="000000"/>
                  </a:solidFill>
                  <a:latin typeface="Helvetica" pitchFamily="2" charset="0"/>
                  <a:ea typeface="Arial"/>
                  <a:cs typeface="Arial"/>
                  <a:sym typeface="Arial"/>
                </a:endParaRPr>
              </a:p>
            </p:txBody>
          </p:sp>
          <p:sp>
            <p:nvSpPr>
              <p:cNvPr id="11" name="Google Shape;2526;p172">
                <a:extLst>
                  <a:ext uri="{FF2B5EF4-FFF2-40B4-BE49-F238E27FC236}">
                    <a16:creationId xmlns:a16="http://schemas.microsoft.com/office/drawing/2014/main" id="{D116A613-165D-B146-8872-295413C6D582}"/>
                  </a:ext>
                </a:extLst>
              </p:cNvPr>
              <p:cNvSpPr txBox="1"/>
              <p:nvPr/>
            </p:nvSpPr>
            <p:spPr>
              <a:xfrm>
                <a:off x="8776771" y="876369"/>
                <a:ext cx="101748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future</a:t>
                </a:r>
                <a:endParaRPr lang="en-GB" sz="1400" b="0" i="0" u="none" strike="noStrike" cap="none">
                  <a:solidFill>
                    <a:srgbClr val="000000"/>
                  </a:solidFill>
                  <a:latin typeface="Helvetica" pitchFamily="2" charset="0"/>
                  <a:ea typeface="Arial"/>
                  <a:cs typeface="Arial"/>
                  <a:sym typeface="Arial"/>
                </a:endParaRPr>
              </a:p>
            </p:txBody>
          </p:sp>
          <p:sp>
            <p:nvSpPr>
              <p:cNvPr id="12" name="Google Shape;2527;p172">
                <a:extLst>
                  <a:ext uri="{FF2B5EF4-FFF2-40B4-BE49-F238E27FC236}">
                    <a16:creationId xmlns:a16="http://schemas.microsoft.com/office/drawing/2014/main" id="{6BB96304-D002-8844-935A-3076A429FF7F}"/>
                  </a:ext>
                </a:extLst>
              </p:cNvPr>
              <p:cNvSpPr txBox="1"/>
              <p:nvPr/>
            </p:nvSpPr>
            <p:spPr>
              <a:xfrm>
                <a:off x="6169479" y="827705"/>
                <a:ext cx="13716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present</a:t>
                </a:r>
                <a:endParaRPr lang="en-GB" sz="1400" b="0" i="0" u="none" strike="noStrike" cap="none">
                  <a:solidFill>
                    <a:srgbClr val="000000"/>
                  </a:solidFill>
                  <a:latin typeface="Helvetica" pitchFamily="2" charset="0"/>
                  <a:ea typeface="Arial"/>
                  <a:cs typeface="Arial"/>
                  <a:sym typeface="Arial"/>
                </a:endParaRPr>
              </a:p>
            </p:txBody>
          </p:sp>
        </p:grpSp>
        <p:sp>
          <p:nvSpPr>
            <p:cNvPr id="7" name="TextBox 6">
              <a:extLst>
                <a:ext uri="{FF2B5EF4-FFF2-40B4-BE49-F238E27FC236}">
                  <a16:creationId xmlns:a16="http://schemas.microsoft.com/office/drawing/2014/main" id="{4188623C-A6BB-5848-B87E-C404F00AAE9F}"/>
                </a:ext>
              </a:extLst>
            </p:cNvPr>
            <p:cNvSpPr txBox="1"/>
            <p:nvPr/>
          </p:nvSpPr>
          <p:spPr>
            <a:xfrm>
              <a:off x="8516702" y="393063"/>
              <a:ext cx="1183592" cy="276999"/>
            </a:xfrm>
            <a:prstGeom prst="rect">
              <a:avLst/>
            </a:prstGeom>
            <a:noFill/>
          </p:spPr>
          <p:txBody>
            <a:bodyPr wrap="square" rtlCol="0">
              <a:spAutoFit/>
            </a:bodyPr>
            <a:lstStyle/>
            <a:p>
              <a:r>
                <a:rPr lang="en-GB" sz="1200">
                  <a:latin typeface="Helvetica" pitchFamily="2" charset="0"/>
                  <a:cs typeface="Arial" panose="020B0604020202020204" pitchFamily="34" charset="0"/>
                </a:rPr>
                <a:t>the lesson</a:t>
              </a:r>
            </a:p>
          </p:txBody>
        </p:sp>
        <p:sp>
          <p:nvSpPr>
            <p:cNvPr id="8" name="TextBox 7">
              <a:extLst>
                <a:ext uri="{FF2B5EF4-FFF2-40B4-BE49-F238E27FC236}">
                  <a16:creationId xmlns:a16="http://schemas.microsoft.com/office/drawing/2014/main" id="{AC656535-155A-BB4A-9F3A-92FCFC3613AC}"/>
                </a:ext>
              </a:extLst>
            </p:cNvPr>
            <p:cNvSpPr txBox="1"/>
            <p:nvPr/>
          </p:nvSpPr>
          <p:spPr>
            <a:xfrm>
              <a:off x="7609131" y="228202"/>
              <a:ext cx="1183592" cy="461665"/>
            </a:xfrm>
            <a:prstGeom prst="rect">
              <a:avLst/>
            </a:prstGeom>
            <a:noFill/>
          </p:spPr>
          <p:txBody>
            <a:bodyPr wrap="square" rtlCol="0">
              <a:spAutoFit/>
            </a:bodyPr>
            <a:lstStyle/>
            <a:p>
              <a:r>
                <a:rPr lang="en-GB" sz="1200">
                  <a:latin typeface="Helvetica" pitchFamily="2" charset="0"/>
                  <a:cs typeface="Arial" panose="020B0604020202020204" pitchFamily="34" charset="0"/>
                </a:rPr>
                <a:t>project completed</a:t>
              </a:r>
            </a:p>
          </p:txBody>
        </p:sp>
      </p:grpSp>
      <p:sp>
        <p:nvSpPr>
          <p:cNvPr id="13" name="TextBox 12">
            <a:extLst>
              <a:ext uri="{FF2B5EF4-FFF2-40B4-BE49-F238E27FC236}">
                <a16:creationId xmlns:a16="http://schemas.microsoft.com/office/drawing/2014/main" id="{5F21500D-19B2-214A-B43A-7CD2DDB5F6DC}"/>
              </a:ext>
            </a:extLst>
          </p:cNvPr>
          <p:cNvSpPr txBox="1"/>
          <p:nvPr/>
        </p:nvSpPr>
        <p:spPr>
          <a:xfrm>
            <a:off x="5660151" y="507478"/>
            <a:ext cx="1528047" cy="276999"/>
          </a:xfrm>
          <a:prstGeom prst="rect">
            <a:avLst/>
          </a:prstGeom>
          <a:noFill/>
        </p:spPr>
        <p:txBody>
          <a:bodyPr wrap="square" rtlCol="0">
            <a:spAutoFit/>
          </a:bodyPr>
          <a:lstStyle/>
          <a:p>
            <a:r>
              <a:rPr lang="en-GB" sz="1200">
                <a:latin typeface="Helvetica" pitchFamily="2" charset="0"/>
                <a:cs typeface="Arial" panose="020B0604020202020204" pitchFamily="34" charset="0"/>
              </a:rPr>
              <a:t>project in progress</a:t>
            </a:r>
          </a:p>
        </p:txBody>
      </p:sp>
      <p:sp>
        <p:nvSpPr>
          <p:cNvPr id="14" name="Google Shape;2389;p161">
            <a:extLst>
              <a:ext uri="{FF2B5EF4-FFF2-40B4-BE49-F238E27FC236}">
                <a16:creationId xmlns:a16="http://schemas.microsoft.com/office/drawing/2014/main" id="{EE33732B-6580-7745-9716-5DBE30652444}"/>
              </a:ext>
            </a:extLst>
          </p:cNvPr>
          <p:cNvSpPr/>
          <p:nvPr/>
        </p:nvSpPr>
        <p:spPr>
          <a:xfrm>
            <a:off x="5535932" y="737771"/>
            <a:ext cx="1730828" cy="94804"/>
          </a:xfrm>
          <a:prstGeom prst="rightArrow">
            <a:avLst>
              <a:gd name="adj1" fmla="val 50000"/>
              <a:gd name="adj2" fmla="val 50000"/>
            </a:avLst>
          </a:prstGeom>
          <a:solidFill>
            <a:srgbClr val="405168"/>
          </a:solidFill>
          <a:ln w="9525"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lang="en-GB" sz="1800" b="0" i="0" u="none" strike="noStrike" cap="none">
              <a:solidFill>
                <a:srgbClr val="FFFFFF"/>
              </a:solidFill>
              <a:latin typeface="Calibri"/>
              <a:ea typeface="Calibri"/>
              <a:cs typeface="Calibri"/>
              <a:sym typeface="Calibri"/>
            </a:endParaRPr>
          </a:p>
        </p:txBody>
      </p:sp>
      <p:sp>
        <p:nvSpPr>
          <p:cNvPr id="15" name="Multiply 14">
            <a:extLst>
              <a:ext uri="{FF2B5EF4-FFF2-40B4-BE49-F238E27FC236}">
                <a16:creationId xmlns:a16="http://schemas.microsoft.com/office/drawing/2014/main" id="{532B95CB-BB82-8E46-8CF8-D04DB41240F7}"/>
              </a:ext>
            </a:extLst>
          </p:cNvPr>
          <p:cNvSpPr/>
          <p:nvPr/>
        </p:nvSpPr>
        <p:spPr>
          <a:xfrm>
            <a:off x="7435894" y="602572"/>
            <a:ext cx="344032" cy="376039"/>
          </a:xfrm>
          <a:prstGeom prst="mathMultiply">
            <a:avLst/>
          </a:prstGeom>
          <a:solidFill>
            <a:srgbClr val="405168"/>
          </a:solidFill>
          <a:ln>
            <a:solidFill>
              <a:srgbClr val="405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ultiply 15">
            <a:extLst>
              <a:ext uri="{FF2B5EF4-FFF2-40B4-BE49-F238E27FC236}">
                <a16:creationId xmlns:a16="http://schemas.microsoft.com/office/drawing/2014/main" id="{F1ECA751-E0F4-9C42-8A53-92C99C95AA5B}"/>
              </a:ext>
            </a:extLst>
          </p:cNvPr>
          <p:cNvSpPr/>
          <p:nvPr/>
        </p:nvSpPr>
        <p:spPr>
          <a:xfrm>
            <a:off x="8410460" y="602572"/>
            <a:ext cx="344032" cy="376039"/>
          </a:xfrm>
          <a:prstGeom prst="mathMultiply">
            <a:avLst/>
          </a:prstGeom>
          <a:solidFill>
            <a:srgbClr val="405168"/>
          </a:solidFill>
          <a:ln>
            <a:solidFill>
              <a:srgbClr val="405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534449973"/>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Many people are </a:t>
                      </a:r>
                      <a:r>
                        <a:rPr lang="en-US" sz="1800" b="1" u="sng" dirty="0">
                          <a:solidFill>
                            <a:srgbClr val="405168"/>
                          </a:solidFill>
                          <a:latin typeface="Helvetica" pitchFamily="2" charset="0"/>
                          <a:cs typeface="Arial" panose="020B0604020202020204" pitchFamily="34" charset="0"/>
                        </a:rPr>
                        <a:t>more focused</a:t>
                      </a:r>
                      <a:r>
                        <a:rPr lang="en-US" sz="1800" b="1" dirty="0">
                          <a:solidFill>
                            <a:srgbClr val="405168"/>
                          </a:solidFill>
                          <a:latin typeface="Helvetica" pitchFamily="2" charset="0"/>
                          <a:cs typeface="Arial" panose="020B0604020202020204" pitchFamily="34" charset="0"/>
                        </a:rPr>
                        <a:t> on improving their own lifestyles </a:t>
                      </a:r>
                      <a:r>
                        <a:rPr lang="en-US" sz="1800" b="1" u="sng" dirty="0">
                          <a:solidFill>
                            <a:srgbClr val="405168"/>
                          </a:solidFill>
                          <a:latin typeface="Helvetica" pitchFamily="2" charset="0"/>
                          <a:cs typeface="Arial" panose="020B0604020202020204" pitchFamily="34" charset="0"/>
                        </a:rPr>
                        <a:t>than</a:t>
                      </a:r>
                      <a:r>
                        <a:rPr lang="en-US" sz="1800" b="1" dirty="0">
                          <a:solidFill>
                            <a:srgbClr val="405168"/>
                          </a:solidFill>
                          <a:latin typeface="Helvetica" pitchFamily="2" charset="0"/>
                          <a:cs typeface="Arial" panose="020B0604020202020204" pitchFamily="34" charset="0"/>
                        </a:rPr>
                        <a:t> on saving the planet.</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People think about themselves and what they are doing. They don’t think about the environment and what is going on in the world.</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Co-ordinating conjunctions</a:t>
                      </a:r>
                      <a:r>
                        <a:rPr lang="en-US" sz="1800" b="0" i="0" kern="1200" dirty="0">
                          <a:solidFill>
                            <a:srgbClr val="405168"/>
                          </a:solidFill>
                          <a:effectLst/>
                          <a:latin typeface="Helvetica" pitchFamily="2" charset="0"/>
                          <a:ea typeface="+mn-ea"/>
                          <a:cs typeface="Arial" panose="020B0604020202020204" pitchFamily="34" charset="0"/>
                        </a:rPr>
                        <a:t>: complex comparisons</a:t>
                      </a:r>
                    </a:p>
                    <a:p>
                      <a:r>
                        <a:rPr lang="en-US" sz="1800" b="0" i="0" kern="1200" dirty="0">
                          <a:solidFill>
                            <a:srgbClr val="405168"/>
                          </a:solidFill>
                          <a:effectLst/>
                          <a:latin typeface="Helvetica" pitchFamily="2" charset="0"/>
                          <a:ea typeface="+mn-ea"/>
                          <a:cs typeface="Arial" panose="020B0604020202020204" pitchFamily="34" charset="0"/>
                        </a:rPr>
                        <a:t>clause 1 + comparative adjective + 'than' + clause 2</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use adjectives to compare things and people. </a:t>
                      </a:r>
                      <a:r>
                        <a:rPr lang="en-US" sz="1800" b="0" i="0" u="none" strike="noStrike" cap="none" dirty="0">
                          <a:solidFill>
                            <a:srgbClr val="405168"/>
                          </a:solidFill>
                          <a:latin typeface="Helvetica" pitchFamily="2" charset="0"/>
                          <a:ea typeface="Arial"/>
                          <a:cs typeface="Arial" panose="020B0604020202020204" pitchFamily="34" charset="0"/>
                          <a:sym typeface="Arial"/>
                        </a:rPr>
                        <a:t>Comparative adjectives (more + adjective) plus ‘than’ join together two ideas about a topic. </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u="none" strike="noStrike" kern="1200" noProof="0" dirty="0">
                          <a:solidFill>
                            <a:srgbClr val="405168"/>
                          </a:solidFill>
                          <a:effectLst/>
                          <a:latin typeface="Helvetica" pitchFamily="2" charset="0"/>
                        </a:rPr>
                        <a:t>Maitha was </a:t>
                      </a:r>
                      <a:r>
                        <a:rPr lang="en-US" sz="1800" b="0" i="0" u="sng" strike="noStrike" kern="1200" noProof="0" dirty="0">
                          <a:solidFill>
                            <a:srgbClr val="405168"/>
                          </a:solidFill>
                          <a:effectLst/>
                          <a:latin typeface="Helvetica" pitchFamily="2" charset="0"/>
                        </a:rPr>
                        <a:t>more excited</a:t>
                      </a:r>
                      <a:r>
                        <a:rPr lang="en-US" sz="1800" b="0" i="0" u="none" strike="noStrike" kern="1200" noProof="0" dirty="0">
                          <a:solidFill>
                            <a:srgbClr val="405168"/>
                          </a:solidFill>
                          <a:effectLst/>
                          <a:latin typeface="Helvetica" pitchFamily="2" charset="0"/>
                        </a:rPr>
                        <a:t> to buy a solar panel </a:t>
                      </a:r>
                      <a:r>
                        <a:rPr lang="en-US" sz="1800" b="0" i="0" u="sng" strike="noStrike" kern="1200" noProof="0" dirty="0">
                          <a:solidFill>
                            <a:srgbClr val="405168"/>
                          </a:solidFill>
                          <a:effectLst/>
                          <a:latin typeface="Helvetica" pitchFamily="2" charset="0"/>
                        </a:rPr>
                        <a:t>than</a:t>
                      </a:r>
                      <a:r>
                        <a:rPr lang="en-US" sz="1800" b="0" i="0" u="none" strike="noStrike" kern="1200" noProof="0" dirty="0">
                          <a:solidFill>
                            <a:srgbClr val="405168"/>
                          </a:solidFill>
                          <a:effectLst/>
                          <a:latin typeface="Helvetica" pitchFamily="2" charset="0"/>
                        </a:rPr>
                        <a:t> to travel to Europe.</a:t>
                      </a:r>
                      <a:endParaRPr lang="en-US" dirty="0">
                        <a:solidFill>
                          <a:srgbClr val="405168"/>
                        </a:solidFill>
                        <a:latin typeface="Helvetica" pitchFamily="2" charset="0"/>
                      </a:endParaRPr>
                    </a:p>
                    <a:p>
                      <a:r>
                        <a:rPr lang="en-US" sz="1800" b="0" i="0" kern="1200" dirty="0">
                          <a:solidFill>
                            <a:srgbClr val="405168"/>
                          </a:solidFill>
                          <a:effectLst/>
                          <a:latin typeface="Helvetica" pitchFamily="2" charset="0"/>
                          <a:ea typeface="+mn-ea"/>
                          <a:cs typeface="Arial" panose="020B0604020202020204" pitchFamily="34" charset="0"/>
                        </a:rPr>
                        <a:t>The protesters were </a:t>
                      </a:r>
                      <a:r>
                        <a:rPr lang="en-US" sz="1800" b="0" i="0" u="sng" kern="1200" dirty="0">
                          <a:solidFill>
                            <a:srgbClr val="405168"/>
                          </a:solidFill>
                          <a:effectLst/>
                          <a:latin typeface="Helvetica" pitchFamily="2" charset="0"/>
                          <a:ea typeface="+mn-ea"/>
                          <a:cs typeface="Arial" panose="020B0604020202020204" pitchFamily="34" charset="0"/>
                        </a:rPr>
                        <a:t>more concerned</a:t>
                      </a:r>
                      <a:r>
                        <a:rPr lang="en-US" sz="1800" b="0" i="0" u="none" kern="1200" dirty="0">
                          <a:solidFill>
                            <a:srgbClr val="405168"/>
                          </a:solidFill>
                          <a:effectLst/>
                          <a:latin typeface="Helvetica" pitchFamily="2" charset="0"/>
                          <a:ea typeface="+mn-ea"/>
                          <a:cs typeface="Arial" panose="020B0604020202020204" pitchFamily="34" charset="0"/>
                        </a:rPr>
                        <a:t> with animal welfare </a:t>
                      </a:r>
                      <a:r>
                        <a:rPr lang="en-US" sz="1800" b="0" i="0" u="sng" kern="1200" dirty="0">
                          <a:solidFill>
                            <a:srgbClr val="405168"/>
                          </a:solidFill>
                          <a:effectLst/>
                          <a:latin typeface="Helvetica" pitchFamily="2" charset="0"/>
                          <a:ea typeface="+mn-ea"/>
                          <a:cs typeface="Arial" panose="020B0604020202020204" pitchFamily="34" charset="0"/>
                        </a:rPr>
                        <a:t>than</a:t>
                      </a:r>
                      <a:r>
                        <a:rPr lang="en-US" sz="1800" b="0" i="0" u="none" kern="1200" dirty="0">
                          <a:solidFill>
                            <a:srgbClr val="405168"/>
                          </a:solidFill>
                          <a:effectLst/>
                          <a:latin typeface="Helvetica" pitchFamily="2" charset="0"/>
                          <a:ea typeface="+mn-ea"/>
                          <a:cs typeface="Arial" panose="020B0604020202020204" pitchFamily="34" charset="0"/>
                        </a:rPr>
                        <a:t> with people’s jobs.</a:t>
                      </a:r>
                    </a:p>
                    <a:p>
                      <a:r>
                        <a:rPr lang="en-US" sz="1800" b="0" i="0" kern="1200" dirty="0">
                          <a:solidFill>
                            <a:srgbClr val="405168"/>
                          </a:solidFill>
                          <a:effectLst/>
                          <a:latin typeface="Helvetica" pitchFamily="2" charset="0"/>
                          <a:ea typeface="+mn-ea"/>
                          <a:cs typeface="Arial" panose="020B0604020202020204" pitchFamily="34" charset="0"/>
                        </a:rPr>
                        <a:t>I am </a:t>
                      </a:r>
                      <a:r>
                        <a:rPr lang="en-US" sz="1800" b="0" i="0" u="sng" kern="1200" dirty="0">
                          <a:solidFill>
                            <a:srgbClr val="405168"/>
                          </a:solidFill>
                          <a:effectLst/>
                          <a:latin typeface="Helvetica" pitchFamily="2" charset="0"/>
                          <a:ea typeface="+mn-ea"/>
                          <a:cs typeface="Arial" panose="020B0604020202020204" pitchFamily="34" charset="0"/>
                        </a:rPr>
                        <a:t>more interested</a:t>
                      </a:r>
                      <a:r>
                        <a:rPr lang="en-US" sz="1800" b="0" i="0" u="none" kern="1200" dirty="0">
                          <a:solidFill>
                            <a:srgbClr val="405168"/>
                          </a:solidFill>
                          <a:effectLst/>
                          <a:latin typeface="Helvetica" pitchFamily="2" charset="0"/>
                          <a:ea typeface="+mn-ea"/>
                          <a:cs typeface="Arial" panose="020B0604020202020204" pitchFamily="34" charset="0"/>
                        </a:rPr>
                        <a:t> </a:t>
                      </a:r>
                      <a:r>
                        <a:rPr lang="en-US" sz="1800" b="0" i="0" kern="1200" dirty="0">
                          <a:solidFill>
                            <a:srgbClr val="405168"/>
                          </a:solidFill>
                          <a:effectLst/>
                          <a:latin typeface="Helvetica" pitchFamily="2" charset="0"/>
                          <a:ea typeface="+mn-ea"/>
                          <a:cs typeface="Arial" panose="020B0604020202020204" pitchFamily="34" charset="0"/>
                        </a:rPr>
                        <a:t>in your actions </a:t>
                      </a:r>
                      <a:r>
                        <a:rPr lang="en-US" sz="1800" b="0" i="0" u="sng" kern="1200" dirty="0">
                          <a:solidFill>
                            <a:srgbClr val="405168"/>
                          </a:solidFill>
                          <a:effectLst/>
                          <a:latin typeface="Helvetica" pitchFamily="2" charset="0"/>
                          <a:ea typeface="+mn-ea"/>
                          <a:cs typeface="Arial" panose="020B0604020202020204" pitchFamily="34" charset="0"/>
                        </a:rPr>
                        <a:t>than</a:t>
                      </a:r>
                      <a:r>
                        <a:rPr lang="en-US" sz="1800" b="0" i="0" kern="1200" dirty="0">
                          <a:solidFill>
                            <a:srgbClr val="405168"/>
                          </a:solidFill>
                          <a:effectLst/>
                          <a:latin typeface="Helvetica" pitchFamily="2" charset="0"/>
                          <a:ea typeface="+mn-ea"/>
                          <a:cs typeface="Arial" panose="020B0604020202020204" pitchFamily="34" charset="0"/>
                        </a:rPr>
                        <a:t> in what you say you will do.</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23034178"/>
              </p:ext>
            </p:extLst>
          </p:nvPr>
        </p:nvGraphicFramePr>
        <p:xfrm>
          <a:off x="577219" y="1160496"/>
          <a:ext cx="11037561" cy="453700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rgbClr val="405168"/>
                          </a:solidFill>
                          <a:latin typeface="Helvetica" pitchFamily="2" charset="0"/>
                          <a:ea typeface="Arial"/>
                          <a:cs typeface="Arial"/>
                          <a:sym typeface="Arial"/>
                        </a:rPr>
                        <a:t>There are </a:t>
                      </a:r>
                      <a:r>
                        <a:rPr lang="en-US" sz="1800" b="1" u="sng" strike="noStrike" cap="none" dirty="0">
                          <a:solidFill>
                            <a:srgbClr val="405168"/>
                          </a:solidFill>
                          <a:latin typeface="Helvetica" pitchFamily="2" charset="0"/>
                          <a:ea typeface="Arial"/>
                          <a:cs typeface="Arial"/>
                          <a:sym typeface="Arial"/>
                        </a:rPr>
                        <a:t>more people</a:t>
                      </a:r>
                      <a:r>
                        <a:rPr lang="en-US" sz="1800" b="1" u="none" strike="noStrike" cap="none" dirty="0">
                          <a:solidFill>
                            <a:srgbClr val="405168"/>
                          </a:solidFill>
                          <a:latin typeface="Helvetica" pitchFamily="2" charset="0"/>
                          <a:ea typeface="Arial"/>
                          <a:cs typeface="Arial"/>
                          <a:sym typeface="Arial"/>
                        </a:rPr>
                        <a:t> recycling now </a:t>
                      </a:r>
                      <a:r>
                        <a:rPr lang="en-US" sz="1800" b="1" u="sng" strike="noStrike" cap="none" dirty="0">
                          <a:solidFill>
                            <a:srgbClr val="405168"/>
                          </a:solidFill>
                          <a:latin typeface="Helvetica" pitchFamily="2" charset="0"/>
                          <a:ea typeface="Arial"/>
                          <a:cs typeface="Arial"/>
                          <a:sym typeface="Arial"/>
                        </a:rPr>
                        <a:t>than</a:t>
                      </a:r>
                      <a:r>
                        <a:rPr lang="en-US" sz="1800" b="1" u="none" strike="noStrike" cap="none" dirty="0">
                          <a:solidFill>
                            <a:srgbClr val="405168"/>
                          </a:solidFill>
                          <a:latin typeface="Helvetica" pitchFamily="2" charset="0"/>
                          <a:ea typeface="Arial"/>
                          <a:cs typeface="Arial"/>
                          <a:sym typeface="Arial"/>
                        </a:rPr>
                        <a:t> there were 10 years ago.</a:t>
                      </a:r>
                      <a:endParaRPr lang="en-US" sz="1400" u="none" strike="noStrike" cap="none"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The speaker is saying that there has been an increase in the number of people who recycle now compared to 10 years ago.</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Comparative adjectives</a:t>
                      </a:r>
                      <a:endParaRPr lang="en-US" sz="1800" u="none" strike="noStrike" cap="none" dirty="0">
                        <a:solidFill>
                          <a:srgbClr val="405168"/>
                        </a:solidFill>
                        <a:latin typeface="Helvetica"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clause 1 + </a:t>
                      </a:r>
                      <a:r>
                        <a:rPr lang="en-US" sz="1800" i="1" u="none" strike="noStrike" cap="none" dirty="0">
                          <a:solidFill>
                            <a:srgbClr val="405168"/>
                          </a:solidFill>
                          <a:latin typeface="Helvetica" pitchFamily="2" charset="0"/>
                          <a:ea typeface="Arial"/>
                          <a:cs typeface="Arial"/>
                          <a:sym typeface="Arial"/>
                        </a:rPr>
                        <a:t>comparative</a:t>
                      </a:r>
                      <a:r>
                        <a:rPr lang="en-US" sz="1800" u="none" strike="noStrike" cap="none" dirty="0">
                          <a:solidFill>
                            <a:srgbClr val="405168"/>
                          </a:solidFill>
                          <a:latin typeface="Helvetica" pitchFamily="2" charset="0"/>
                          <a:ea typeface="Arial"/>
                          <a:cs typeface="Arial"/>
                          <a:sym typeface="Arial"/>
                        </a:rPr>
                        <a:t> adjective + 'than' + clause 2 </a:t>
                      </a:r>
                    </a:p>
                    <a:p>
                      <a:pPr marL="0" marR="0" lvl="0" indent="0" algn="l" rtl="0">
                        <a:lnSpc>
                          <a:spcPct val="100000"/>
                        </a:lnSpc>
                        <a:spcBef>
                          <a:spcPts val="0"/>
                        </a:spcBef>
                        <a:spcAft>
                          <a:spcPts val="0"/>
                        </a:spcAft>
                        <a:buClr>
                          <a:srgbClr val="000000"/>
                        </a:buClr>
                        <a:buSzPts val="1800"/>
                        <a:buFont typeface="Arial"/>
                        <a:buNone/>
                      </a:pPr>
                      <a:r>
                        <a:rPr lang="en-US" dirty="0">
                          <a:solidFill>
                            <a:srgbClr val="405168"/>
                          </a:solidFill>
                          <a:latin typeface="Helvetica" pitchFamily="2" charset="0"/>
                          <a:hlinkClick r:id="rId3">
                            <a:extLst>
                              <a:ext uri="{A12FA001-AC4F-418D-AE19-62706E023703}">
                                <ahyp:hlinkClr xmlns:ahyp="http://schemas.microsoft.com/office/drawing/2018/hyperlinkcolor" val="tx"/>
                              </a:ext>
                            </a:extLst>
                          </a:hlinkClick>
                        </a:rPr>
                        <a:t>Comparative Adjectives</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We use comparative adjectives to show change or to make a comparison between two things. Comparative adjectives are often used together with ‘than’ in order to connect the two things we are comparing. </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a:lnSpc>
                          <a:spcPct val="100000"/>
                        </a:lnSpc>
                        <a:spcBef>
                          <a:spcPts val="0"/>
                        </a:spcBef>
                        <a:spcAft>
                          <a:spcPts val="0"/>
                        </a:spcAft>
                        <a:buNone/>
                      </a:pPr>
                      <a:r>
                        <a:rPr lang="en-US" sz="1800" b="0" i="0" u="none" strike="noStrike" cap="none" noProof="0" dirty="0">
                          <a:solidFill>
                            <a:srgbClr val="405168"/>
                          </a:solidFill>
                          <a:latin typeface="Helvetica" pitchFamily="2" charset="0"/>
                        </a:rPr>
                        <a:t>There’s </a:t>
                      </a:r>
                      <a:r>
                        <a:rPr lang="en-US" sz="1800" b="0" i="0" u="sng" strike="noStrike" cap="none" noProof="0" dirty="0">
                          <a:solidFill>
                            <a:srgbClr val="405168"/>
                          </a:solidFill>
                          <a:latin typeface="Helvetica" pitchFamily="2" charset="0"/>
                        </a:rPr>
                        <a:t>more work</a:t>
                      </a:r>
                      <a:r>
                        <a:rPr lang="en-US" sz="1800" b="0" i="0" u="none" strike="noStrike" cap="none" noProof="0" dirty="0">
                          <a:solidFill>
                            <a:srgbClr val="405168"/>
                          </a:solidFill>
                          <a:latin typeface="Helvetica" pitchFamily="2" charset="0"/>
                        </a:rPr>
                        <a:t> to do </a:t>
                      </a:r>
                      <a:r>
                        <a:rPr lang="en-US" sz="1800" b="0" i="0" u="sng" strike="noStrike" cap="none" noProof="0" dirty="0">
                          <a:solidFill>
                            <a:srgbClr val="405168"/>
                          </a:solidFill>
                          <a:latin typeface="Helvetica" pitchFamily="2" charset="0"/>
                        </a:rPr>
                        <a:t>than</a:t>
                      </a:r>
                      <a:r>
                        <a:rPr lang="en-US" sz="1800" b="0" i="0" u="none" strike="noStrike" cap="none" noProof="0" dirty="0">
                          <a:solidFill>
                            <a:srgbClr val="405168"/>
                          </a:solidFill>
                          <a:latin typeface="Helvetica" pitchFamily="2" charset="0"/>
                        </a:rPr>
                        <a:t> we have time for.</a:t>
                      </a:r>
                      <a:endParaRPr lang="en-US"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There’s </a:t>
                      </a:r>
                      <a:r>
                        <a:rPr lang="en-US" sz="1800" u="sng" strike="noStrike" cap="none" dirty="0">
                          <a:solidFill>
                            <a:srgbClr val="405168"/>
                          </a:solidFill>
                          <a:latin typeface="Helvetica" pitchFamily="2" charset="0"/>
                          <a:ea typeface="Arial"/>
                          <a:cs typeface="Arial"/>
                          <a:sym typeface="Arial"/>
                        </a:rPr>
                        <a:t>no better way</a:t>
                      </a:r>
                      <a:r>
                        <a:rPr lang="en-US" sz="1800" u="none" strike="noStrike" cap="none" dirty="0">
                          <a:solidFill>
                            <a:srgbClr val="405168"/>
                          </a:solidFill>
                          <a:latin typeface="Helvetica" pitchFamily="2" charset="0"/>
                          <a:ea typeface="Arial"/>
                          <a:cs typeface="Arial"/>
                          <a:sym typeface="Arial"/>
                        </a:rPr>
                        <a:t> to end the year </a:t>
                      </a:r>
                      <a:r>
                        <a:rPr lang="en-US" sz="1800" u="sng" strike="noStrike" cap="none" dirty="0">
                          <a:solidFill>
                            <a:srgbClr val="405168"/>
                          </a:solidFill>
                          <a:latin typeface="Helvetica" pitchFamily="2" charset="0"/>
                          <a:ea typeface="Arial"/>
                          <a:cs typeface="Arial"/>
                          <a:sym typeface="Arial"/>
                        </a:rPr>
                        <a:t>than</a:t>
                      </a:r>
                      <a:r>
                        <a:rPr lang="en-US" sz="1800" u="none" strike="noStrike" cap="none" dirty="0">
                          <a:solidFill>
                            <a:srgbClr val="405168"/>
                          </a:solidFill>
                          <a:latin typeface="Helvetica" pitchFamily="2" charset="0"/>
                          <a:ea typeface="Arial"/>
                          <a:cs typeface="Arial"/>
                          <a:sym typeface="Arial"/>
                        </a:rPr>
                        <a:t> by rescuing wild animals in Africa.</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An electric car is much </a:t>
                      </a:r>
                      <a:r>
                        <a:rPr lang="en-US" sz="1800" u="sng" strike="noStrike" cap="none" dirty="0">
                          <a:solidFill>
                            <a:srgbClr val="405168"/>
                          </a:solidFill>
                          <a:latin typeface="Helvetica" pitchFamily="2" charset="0"/>
                          <a:ea typeface="Arial"/>
                          <a:cs typeface="Arial"/>
                          <a:sym typeface="Arial"/>
                        </a:rPr>
                        <a:t>more expensive</a:t>
                      </a:r>
                      <a:r>
                        <a:rPr lang="en-US" sz="1800" u="none" strike="noStrike" cap="none" dirty="0">
                          <a:solidFill>
                            <a:srgbClr val="405168"/>
                          </a:solidFill>
                          <a:latin typeface="Helvetica" pitchFamily="2" charset="0"/>
                          <a:ea typeface="Arial"/>
                          <a:cs typeface="Arial"/>
                          <a:sym typeface="Arial"/>
                        </a:rPr>
                        <a:t> </a:t>
                      </a:r>
                      <a:r>
                        <a:rPr lang="en-US" sz="1800" u="sng" strike="noStrike" cap="none" dirty="0">
                          <a:solidFill>
                            <a:srgbClr val="405168"/>
                          </a:solidFill>
                          <a:latin typeface="Helvetica" pitchFamily="2" charset="0"/>
                          <a:ea typeface="Arial"/>
                          <a:cs typeface="Arial"/>
                          <a:sym typeface="Arial"/>
                        </a:rPr>
                        <a:t>than</a:t>
                      </a:r>
                      <a:r>
                        <a:rPr lang="en-US" sz="1800" u="none" strike="noStrike" cap="none" dirty="0">
                          <a:solidFill>
                            <a:srgbClr val="405168"/>
                          </a:solidFill>
                          <a:latin typeface="Helvetica" pitchFamily="2" charset="0"/>
                          <a:ea typeface="Arial"/>
                          <a:cs typeface="Arial"/>
                          <a:sym typeface="Arial"/>
                        </a:rPr>
                        <a:t> you think it is.</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430125747"/>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It seems </a:t>
                      </a:r>
                      <a:r>
                        <a:rPr lang="en-US" sz="1800" b="1" i="0" u="sng" kern="1200" dirty="0">
                          <a:solidFill>
                            <a:srgbClr val="405168"/>
                          </a:solidFill>
                          <a:effectLst/>
                          <a:latin typeface="Helvetica" pitchFamily="2" charset="0"/>
                          <a:ea typeface="+mn-ea"/>
                          <a:cs typeface="Arial" panose="020B0604020202020204" pitchFamily="34" charset="0"/>
                        </a:rPr>
                        <a:t>as though</a:t>
                      </a:r>
                      <a:r>
                        <a:rPr lang="en-US" sz="1800" b="1" i="0" kern="1200" dirty="0">
                          <a:solidFill>
                            <a:srgbClr val="405168"/>
                          </a:solidFill>
                          <a:effectLst/>
                          <a:latin typeface="Helvetica" pitchFamily="2" charset="0"/>
                          <a:ea typeface="+mn-ea"/>
                          <a:cs typeface="Arial" panose="020B0604020202020204" pitchFamily="34" charset="0"/>
                        </a:rPr>
                        <a:t> nature always suffers because of people’s actions.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dirty="0">
                          <a:solidFill>
                            <a:srgbClr val="405168"/>
                          </a:solidFill>
                          <a:latin typeface="Helvetica" pitchFamily="2" charset="0"/>
                          <a:cs typeface="Arial" panose="020B0604020202020204" pitchFamily="34" charset="0"/>
                        </a:rPr>
                        <a:t>The things that people do seem bad for the animals and plants.</a:t>
                      </a:r>
                      <a:endParaRPr lang="en-AE"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First conditional</a:t>
                      </a:r>
                    </a:p>
                    <a:p>
                      <a:r>
                        <a:rPr lang="en-US" sz="1800" b="0" i="0" kern="1200" dirty="0">
                          <a:solidFill>
                            <a:srgbClr val="405168"/>
                          </a:solidFill>
                          <a:effectLst/>
                          <a:latin typeface="Helvetica" pitchFamily="2" charset="0"/>
                          <a:ea typeface="+mn-ea"/>
                          <a:cs typeface="Arial" panose="020B0604020202020204" pitchFamily="34" charset="0"/>
                        </a:rPr>
                        <a:t>It + (sense verb) 'as if / as though' + complement clause (present)</a:t>
                      </a:r>
                      <a:endParaRPr lang="en-AE"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We use ‘as if / though’ with present tense to talk about how something seems or appears to be to us. </a:t>
                      </a:r>
                      <a:endParaRPr lang="en-US"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It looks </a:t>
                      </a:r>
                      <a:r>
                        <a:rPr lang="en-US" sz="1800" b="0" i="0" u="sng" kern="1200" dirty="0">
                          <a:solidFill>
                            <a:srgbClr val="405168"/>
                          </a:solidFill>
                          <a:effectLst/>
                          <a:latin typeface="Helvetica" pitchFamily="2" charset="0"/>
                          <a:ea typeface="+mn-ea"/>
                          <a:cs typeface="Arial" panose="020B0604020202020204" pitchFamily="34" charset="0"/>
                        </a:rPr>
                        <a:t>as though</a:t>
                      </a:r>
                      <a:r>
                        <a:rPr lang="en-US" sz="1800" b="0" i="0" kern="1200" dirty="0">
                          <a:solidFill>
                            <a:srgbClr val="405168"/>
                          </a:solidFill>
                          <a:effectLst/>
                          <a:latin typeface="Helvetica" pitchFamily="2" charset="0"/>
                          <a:ea typeface="+mn-ea"/>
                          <a:cs typeface="Arial" panose="020B0604020202020204" pitchFamily="34" charset="0"/>
                        </a:rPr>
                        <a:t> they're not coming.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Wow! Look at those dark clouds. It looks </a:t>
                      </a:r>
                      <a:r>
                        <a:rPr lang="en-US" sz="1800" b="0" i="0" u="sng" kern="1200" dirty="0">
                          <a:solidFill>
                            <a:srgbClr val="405168"/>
                          </a:solidFill>
                          <a:effectLst/>
                          <a:latin typeface="Helvetica" pitchFamily="2" charset="0"/>
                          <a:ea typeface="+mn-ea"/>
                          <a:cs typeface="Arial" panose="020B0604020202020204" pitchFamily="34" charset="0"/>
                        </a:rPr>
                        <a:t>as if</a:t>
                      </a:r>
                      <a:r>
                        <a:rPr lang="en-US" sz="1800" b="0" i="0" kern="1200" dirty="0">
                          <a:solidFill>
                            <a:srgbClr val="405168"/>
                          </a:solidFill>
                          <a:effectLst/>
                          <a:latin typeface="Helvetica" pitchFamily="2" charset="0"/>
                          <a:ea typeface="+mn-ea"/>
                          <a:cs typeface="Arial" panose="020B0604020202020204" pitchFamily="34" charset="0"/>
                        </a:rPr>
                        <a:t> it’s going to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Looking at all this pollution, it feels </a:t>
                      </a:r>
                      <a:r>
                        <a:rPr lang="en-US" sz="1800" b="0" i="0" u="sng" kern="1200" dirty="0">
                          <a:solidFill>
                            <a:srgbClr val="405168"/>
                          </a:solidFill>
                          <a:effectLst/>
                          <a:latin typeface="Helvetica" pitchFamily="2" charset="0"/>
                          <a:ea typeface="+mn-ea"/>
                          <a:cs typeface="Arial" panose="020B0604020202020204" pitchFamily="34" charset="0"/>
                        </a:rPr>
                        <a:t>as if</a:t>
                      </a:r>
                      <a:r>
                        <a:rPr lang="en-US" sz="1800" b="0" i="0" kern="1200" dirty="0">
                          <a:solidFill>
                            <a:srgbClr val="405168"/>
                          </a:solidFill>
                          <a:effectLst/>
                          <a:latin typeface="Helvetica" pitchFamily="2" charset="0"/>
                          <a:ea typeface="+mn-ea"/>
                          <a:cs typeface="Arial" panose="020B0604020202020204" pitchFamily="34" charset="0"/>
                        </a:rPr>
                        <a:t> nobody knows about global warming.</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888924319"/>
              </p:ext>
            </p:extLst>
          </p:nvPr>
        </p:nvGraphicFramePr>
        <p:xfrm>
          <a:off x="577219" y="749016"/>
          <a:ext cx="11037561" cy="535996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strike="noStrike" cap="none" dirty="0">
                          <a:solidFill>
                            <a:srgbClr val="405168"/>
                          </a:solidFill>
                          <a:latin typeface="Helvetica" pitchFamily="2" charset="0"/>
                          <a:ea typeface="Arial"/>
                          <a:cs typeface="Arial" panose="020B0604020202020204" pitchFamily="34" charset="0"/>
                          <a:sym typeface="Arial"/>
                        </a:rPr>
                        <a:t>I’d rather</a:t>
                      </a:r>
                      <a:r>
                        <a:rPr lang="en-US" sz="1800" b="1" u="none" strike="noStrike" cap="none" dirty="0">
                          <a:solidFill>
                            <a:srgbClr val="405168"/>
                          </a:solidFill>
                          <a:latin typeface="Helvetica" pitchFamily="2" charset="0"/>
                          <a:ea typeface="Arial"/>
                          <a:cs typeface="Arial" panose="020B0604020202020204" pitchFamily="34" charset="0"/>
                          <a:sym typeface="Arial"/>
                        </a:rPr>
                        <a:t> factories didn’t throw waste into the sea.</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panose="020B0604020202020204" pitchFamily="34" charset="0"/>
                          <a:sym typeface="Arial"/>
                        </a:rPr>
                        <a:t>The speaker is showing regret about a situation. They don’t want factories to put their waste into the sea. They would prefer the seas to be clean.</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Modals</a:t>
                      </a:r>
                      <a:r>
                        <a:rPr lang="en-US" sz="1800" b="0" i="0" kern="1200" dirty="0">
                          <a:solidFill>
                            <a:srgbClr val="405168"/>
                          </a:solidFill>
                          <a:effectLst/>
                          <a:latin typeface="Helvetica" pitchFamily="2" charset="0"/>
                          <a:ea typeface="+mn-ea"/>
                          <a:cs typeface="Arial" panose="020B0604020202020204" pitchFamily="34" charset="0"/>
                        </a:rPr>
                        <a:t> (past)</a:t>
                      </a:r>
                    </a:p>
                    <a:p>
                      <a:r>
                        <a:rPr lang="en-US" sz="1800" b="0" i="0" kern="1200" dirty="0">
                          <a:solidFill>
                            <a:srgbClr val="405168"/>
                          </a:solidFill>
                          <a:effectLst/>
                          <a:latin typeface="Helvetica" pitchFamily="2" charset="0"/>
                          <a:ea typeface="+mn-ea"/>
                          <a:cs typeface="Arial" panose="020B0604020202020204" pitchFamily="34" charset="0"/>
                        </a:rPr>
                        <a:t>'would rather/it’s (high) time' + VP (past)</a:t>
                      </a: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panose="020B0604020202020204" pitchFamily="34" charset="0"/>
                          <a:sym typeface="Arial"/>
                        </a:rPr>
                        <a:t>subject + would rather + object + past tense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cap="none" dirty="0">
                          <a:solidFill>
                            <a:srgbClr val="405168"/>
                          </a:solidFill>
                          <a:latin typeface="Helvetica" pitchFamily="2" charset="0"/>
                          <a:ea typeface="Arial"/>
                          <a:cs typeface="Arial" panose="020B0604020202020204" pitchFamily="34" charset="0"/>
                          <a:sym typeface="Arial"/>
                        </a:rPr>
                        <a:t>We use modals to express certainty, ability, willingness, necessity, permission, obligation, advice, and possibility.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cap="none" dirty="0">
                          <a:solidFill>
                            <a:srgbClr val="405168"/>
                          </a:solidFill>
                          <a:latin typeface="Helvetica" pitchFamily="2" charset="0"/>
                          <a:ea typeface="Arial"/>
                          <a:cs typeface="Arial" panose="020B0604020202020204" pitchFamily="34" charset="0"/>
                          <a:sym typeface="Arial"/>
                        </a:rPr>
                        <a:t>Would rather + </a:t>
                      </a:r>
                      <a:r>
                        <a:rPr lang="en-US" sz="1800" u="none" strike="noStrike" cap="none" dirty="0">
                          <a:solidFill>
                            <a:srgbClr val="405168"/>
                          </a:solidFill>
                          <a:latin typeface="Helvetica" pitchFamily="2" charset="0"/>
                          <a:ea typeface="Arial"/>
                          <a:cs typeface="Arial" panose="020B0604020202020204" pitchFamily="34" charset="0"/>
                          <a:sym typeface="Arial"/>
                        </a:rPr>
                        <a:t>past clause is used when we talk about what we want someone else to do.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cs typeface="Arial" panose="020B0604020202020204" pitchFamily="34" charset="0"/>
                          <a:sym typeface="Arial"/>
                        </a:rPr>
                        <a:t>It’s (high) time + past clause is used </a:t>
                      </a:r>
                      <a:r>
                        <a:rPr lang="en-US" sz="1800" b="0" i="0" kern="1200" dirty="0">
                          <a:solidFill>
                            <a:srgbClr val="405168"/>
                          </a:solidFill>
                          <a:effectLst/>
                          <a:latin typeface="Helvetica" pitchFamily="2" charset="0"/>
                          <a:ea typeface="+mn-ea"/>
                          <a:cs typeface="Arial" panose="020B0604020202020204" pitchFamily="34" charset="0"/>
                        </a:rPr>
                        <a:t>used to say it is time to do something that should have been done a long time ago.</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u="none" strike="noStrike" cap="none" dirty="0">
                          <a:solidFill>
                            <a:srgbClr val="405168"/>
                          </a:solidFill>
                          <a:latin typeface="Helvetica" pitchFamily="2" charset="0"/>
                          <a:ea typeface="Arial"/>
                          <a:cs typeface="Arial" panose="020B0604020202020204" pitchFamily="34" charset="0"/>
                          <a:sym typeface="Arial"/>
                        </a:rPr>
                        <a:t>Aisha </a:t>
                      </a:r>
                      <a:r>
                        <a:rPr lang="en-US" sz="1800" b="0" u="sng" strike="noStrike" cap="none" dirty="0">
                          <a:solidFill>
                            <a:srgbClr val="405168"/>
                          </a:solidFill>
                          <a:latin typeface="Helvetica" pitchFamily="2" charset="0"/>
                          <a:ea typeface="Arial"/>
                          <a:cs typeface="Arial" panose="020B0604020202020204" pitchFamily="34" charset="0"/>
                          <a:sym typeface="Arial"/>
                        </a:rPr>
                        <a:t>would rather you drove</a:t>
                      </a:r>
                      <a:r>
                        <a:rPr lang="en-US" sz="1800" b="0" u="none" strike="noStrike" cap="none" dirty="0">
                          <a:solidFill>
                            <a:srgbClr val="405168"/>
                          </a:solidFill>
                          <a:latin typeface="Helvetica" pitchFamily="2" charset="0"/>
                          <a:ea typeface="Arial"/>
                          <a:cs typeface="Arial" panose="020B0604020202020204" pitchFamily="34" charset="0"/>
                          <a:sym typeface="Arial"/>
                        </a:rPr>
                        <a:t> slower.</a:t>
                      </a:r>
                    </a:p>
                    <a:p>
                      <a:pPr marL="0" marR="0" lvl="0" indent="0" algn="l" rtl="0">
                        <a:lnSpc>
                          <a:spcPct val="100000"/>
                        </a:lnSpc>
                        <a:spcBef>
                          <a:spcPts val="0"/>
                        </a:spcBef>
                        <a:spcAft>
                          <a:spcPts val="0"/>
                        </a:spcAft>
                        <a:buClr>
                          <a:srgbClr val="000000"/>
                        </a:buClr>
                        <a:buSzPts val="1800"/>
                        <a:buFont typeface="Arial"/>
                        <a:buNone/>
                      </a:pPr>
                      <a:r>
                        <a:rPr lang="en-US" sz="1800" b="0" u="sng" strike="noStrike" cap="none" dirty="0">
                          <a:solidFill>
                            <a:srgbClr val="405168"/>
                          </a:solidFill>
                          <a:latin typeface="Helvetica" pitchFamily="2" charset="0"/>
                          <a:cs typeface="Arial" panose="020B0604020202020204" pitchFamily="34" charset="0"/>
                          <a:sym typeface="Arial"/>
                        </a:rPr>
                        <a:t>It’s time people did</a:t>
                      </a:r>
                      <a:r>
                        <a:rPr lang="en-US" sz="1800" b="0" u="none" strike="noStrike" cap="none" dirty="0">
                          <a:solidFill>
                            <a:srgbClr val="405168"/>
                          </a:solidFill>
                          <a:latin typeface="Helvetica" pitchFamily="2" charset="0"/>
                          <a:cs typeface="Arial" panose="020B0604020202020204" pitchFamily="34" charset="0"/>
                          <a:sym typeface="Arial"/>
                        </a:rPr>
                        <a:t> more to protect wildlife.</a:t>
                      </a:r>
                      <a:endParaRPr lang="en-US" sz="1800" b="0" u="none" strike="noStrike" cap="none" dirty="0">
                        <a:solidFill>
                          <a:srgbClr val="405168"/>
                        </a:solidFill>
                        <a:latin typeface="Helvetica" pitchFamily="2"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800" b="0" i="0" u="sng" strike="noStrike" cap="none" dirty="0">
                          <a:solidFill>
                            <a:srgbClr val="405168"/>
                          </a:solidFill>
                          <a:latin typeface="Helvetica" pitchFamily="2" charset="0"/>
                          <a:ea typeface="Arial"/>
                          <a:cs typeface="Arial" panose="020B0604020202020204" pitchFamily="34" charset="0"/>
                          <a:sym typeface="Arial"/>
                        </a:rPr>
                        <a:t>It’s high time companies stopped</a:t>
                      </a:r>
                      <a:r>
                        <a:rPr lang="en-US" sz="1800" b="0" i="0" u="none" strike="noStrike" cap="none" dirty="0">
                          <a:solidFill>
                            <a:srgbClr val="405168"/>
                          </a:solidFill>
                          <a:latin typeface="Helvetica" pitchFamily="2" charset="0"/>
                          <a:ea typeface="Arial"/>
                          <a:cs typeface="Arial" panose="020B0604020202020204" pitchFamily="34" charset="0"/>
                          <a:sym typeface="Arial"/>
                        </a:rPr>
                        <a:t> polluting the oceans.</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0277375"/>
              </p:ext>
            </p:extLst>
          </p:nvPr>
        </p:nvGraphicFramePr>
        <p:xfrm>
          <a:off x="577219" y="749016"/>
          <a:ext cx="11037561" cy="535996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The animals </a:t>
                      </a:r>
                      <a:r>
                        <a:rPr lang="en-US" sz="1800" b="1" u="sng" dirty="0">
                          <a:solidFill>
                            <a:srgbClr val="405168"/>
                          </a:solidFill>
                          <a:latin typeface="Helvetica" pitchFamily="2" charset="0"/>
                          <a:cs typeface="Arial" panose="020B0604020202020204" pitchFamily="34" charset="0"/>
                        </a:rPr>
                        <a:t>had been saved</a:t>
                      </a:r>
                      <a:r>
                        <a:rPr lang="en-US" sz="1800" b="1" dirty="0">
                          <a:solidFill>
                            <a:srgbClr val="405168"/>
                          </a:solidFill>
                          <a:latin typeface="Helvetica" pitchFamily="2" charset="0"/>
                          <a:cs typeface="Arial" panose="020B0604020202020204" pitchFamily="34" charset="0"/>
                        </a:rPr>
                        <a:t> from the fire by the time the fire engine arrived.</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describing a fire where someone (we don’t know who) rescued animals before the fire engine got to the fire.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Past perfect passive:</a:t>
                      </a:r>
                    </a:p>
                    <a:p>
                      <a:r>
                        <a:rPr lang="en-US" sz="1800" dirty="0">
                          <a:solidFill>
                            <a:srgbClr val="405168"/>
                          </a:solidFill>
                          <a:latin typeface="Helvetica" pitchFamily="2" charset="0"/>
                          <a:cs typeface="Arial" panose="020B0604020202020204" pitchFamily="34" charset="0"/>
                        </a:rPr>
                        <a:t>Affirmative form: Object + had + been + past participle</a:t>
                      </a:r>
                    </a:p>
                    <a:p>
                      <a:r>
                        <a:rPr lang="en-US" sz="1800" dirty="0">
                          <a:solidFill>
                            <a:srgbClr val="405168"/>
                          </a:solidFill>
                          <a:latin typeface="Helvetica" pitchFamily="2" charset="0"/>
                          <a:cs typeface="Arial" panose="020B0604020202020204" pitchFamily="34" charset="0"/>
                        </a:rPr>
                        <a:t>Question form: Had + object + been + past participle?</a:t>
                      </a:r>
                    </a:p>
                    <a:p>
                      <a:r>
                        <a:rPr lang="en-US"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Past Perfect Lessons</a:t>
                      </a:r>
                      <a:endParaRPr lang="en-US"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We use the past perfect to look back on two past events. In the above example, the past events are the animals being saved and the fire engine arriving. We use the past perfect to denote the event that happened first. The passive voice is used when the ‘object’ that the action is done to is more important than the ‘subject’ doing the action so the subject is moved from first position.</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I was hoping for new information, but it </a:t>
                      </a:r>
                      <a:r>
                        <a:rPr lang="en-US" sz="1800" b="0" i="0" u="sng" kern="1200" dirty="0">
                          <a:solidFill>
                            <a:srgbClr val="405168"/>
                          </a:solidFill>
                          <a:effectLst/>
                          <a:latin typeface="Helvetica" pitchFamily="2" charset="0"/>
                          <a:ea typeface="+mn-ea"/>
                          <a:cs typeface="Arial" panose="020B0604020202020204" pitchFamily="34" charset="0"/>
                        </a:rPr>
                        <a:t>had all been said</a:t>
                      </a:r>
                      <a:r>
                        <a:rPr lang="en-US" sz="1800" b="0" i="0" kern="1200" dirty="0">
                          <a:solidFill>
                            <a:srgbClr val="405168"/>
                          </a:solidFill>
                          <a:effectLst/>
                          <a:latin typeface="Helvetica" pitchFamily="2" charset="0"/>
                          <a:ea typeface="+mn-ea"/>
                          <a:cs typeface="Arial" panose="020B0604020202020204" pitchFamily="34" charset="0"/>
                        </a:rPr>
                        <a:t> before.</a:t>
                      </a:r>
                    </a:p>
                    <a:p>
                      <a:r>
                        <a:rPr lang="en-US" sz="1800" b="0" i="0" kern="1200" dirty="0">
                          <a:solidFill>
                            <a:srgbClr val="405168"/>
                          </a:solidFill>
                          <a:effectLst/>
                          <a:latin typeface="Helvetica" pitchFamily="2" charset="0"/>
                          <a:ea typeface="+mn-ea"/>
                          <a:cs typeface="Arial" panose="020B0604020202020204" pitchFamily="34" charset="0"/>
                        </a:rPr>
                        <a:t>The window </a:t>
                      </a:r>
                      <a:r>
                        <a:rPr lang="en-US" sz="1800" b="0" i="0" u="sng" kern="1200" dirty="0">
                          <a:solidFill>
                            <a:srgbClr val="405168"/>
                          </a:solidFill>
                          <a:effectLst/>
                          <a:latin typeface="Helvetica" pitchFamily="2" charset="0"/>
                          <a:ea typeface="+mn-ea"/>
                          <a:cs typeface="Arial" panose="020B0604020202020204" pitchFamily="34" charset="0"/>
                        </a:rPr>
                        <a:t>had been broken</a:t>
                      </a:r>
                      <a:r>
                        <a:rPr lang="en-US" sz="1800" b="0" i="0" kern="1200" dirty="0">
                          <a:solidFill>
                            <a:srgbClr val="405168"/>
                          </a:solidFill>
                          <a:effectLst/>
                          <a:latin typeface="Helvetica" pitchFamily="2" charset="0"/>
                          <a:ea typeface="+mn-ea"/>
                          <a:cs typeface="Arial" panose="020B0604020202020204" pitchFamily="34" charset="0"/>
                        </a:rPr>
                        <a:t> by the little girl a week ago.</a:t>
                      </a:r>
                    </a:p>
                    <a:p>
                      <a:pPr fontAlgn="base"/>
                      <a:r>
                        <a:rPr lang="en-US" sz="1800" b="0" i="0" u="sng" kern="1200" dirty="0">
                          <a:solidFill>
                            <a:srgbClr val="405168"/>
                          </a:solidFill>
                          <a:effectLst/>
                          <a:latin typeface="Helvetica" pitchFamily="2" charset="0"/>
                          <a:ea typeface="+mn-ea"/>
                          <a:cs typeface="Arial"/>
                        </a:rPr>
                        <a:t>Had</a:t>
                      </a:r>
                      <a:r>
                        <a:rPr lang="en-US" sz="1800" b="0" i="0" kern="1200" dirty="0">
                          <a:solidFill>
                            <a:srgbClr val="405168"/>
                          </a:solidFill>
                          <a:effectLst/>
                          <a:latin typeface="Helvetica" pitchFamily="2" charset="0"/>
                          <a:ea typeface="+mn-ea"/>
                          <a:cs typeface="Arial"/>
                        </a:rPr>
                        <a:t> the work </a:t>
                      </a:r>
                      <a:r>
                        <a:rPr lang="en-US" sz="1800" b="0" i="0" u="sng" kern="1200" dirty="0">
                          <a:solidFill>
                            <a:srgbClr val="405168"/>
                          </a:solidFill>
                          <a:effectLst/>
                          <a:latin typeface="Helvetica" pitchFamily="2" charset="0"/>
                          <a:ea typeface="+mn-ea"/>
                          <a:cs typeface="Arial"/>
                        </a:rPr>
                        <a:t>been completed</a:t>
                      </a:r>
                      <a:r>
                        <a:rPr lang="en-US" sz="1800" b="0" i="0" kern="1200" dirty="0">
                          <a:solidFill>
                            <a:srgbClr val="405168"/>
                          </a:solidFill>
                          <a:effectLst/>
                          <a:latin typeface="Helvetica" pitchFamily="2" charset="0"/>
                          <a:ea typeface="+mn-ea"/>
                          <a:cs typeface="Arial"/>
                        </a:rPr>
                        <a:t> before the office closed?</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544052580"/>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r>
                        <a:rPr lang="en-US" sz="1800" b="1" dirty="0">
                          <a:solidFill>
                            <a:srgbClr val="405168"/>
                          </a:solidFill>
                          <a:latin typeface="Helvetica" pitchFamily="2" charset="0"/>
                          <a:cs typeface="Arial" panose="020B0604020202020204" pitchFamily="34" charset="0"/>
                        </a:rPr>
                        <a:t>Which do you prefer, the city or the countryside?</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The countryside is quiet and peaceful. It’s more my kind of thing.</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Given the choice, I’d rather travel by train as it is more environmentally friendly.</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Pronouns, prepositional phrases​, noun phrases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690664127"/>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What’s the difference between conservation and environmental protection?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People are more interested in saving cute animals than in protecting dangerous ones.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b="1" kern="1200" dirty="0">
                          <a:solidFill>
                            <a:srgbClr val="405168"/>
                          </a:solidFill>
                          <a:effectLst/>
                          <a:latin typeface="Helvetica" pitchFamily="2" charset="0"/>
                          <a:ea typeface="+mn-ea"/>
                          <a:cs typeface="Arial" panose="020B0604020202020204" pitchFamily="34" charset="0"/>
                        </a:rPr>
                      </a:br>
                      <a:r>
                        <a:rPr lang="en-US" sz="1800" b="1" kern="1200" dirty="0">
                          <a:solidFill>
                            <a:srgbClr val="405168"/>
                          </a:solidFill>
                          <a:effectLst/>
                          <a:latin typeface="Helvetica" pitchFamily="2" charset="0"/>
                          <a:ea typeface="+mn-ea"/>
                          <a:cs typeface="Arial" panose="020B0604020202020204" pitchFamily="34" charset="0"/>
                        </a:rPr>
                        <a:t>On the one hand, I want to preserve nature. On the other hand, it is important to provide jobs for people.</a:t>
                      </a:r>
                      <a:endParaRPr lang="en-US"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Adjectives, nouns, comparatives, superlatives, coordinating conjunctions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81745958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r>
                        <a:rPr lang="en-GB" sz="1800" b="1" i="0" u="none" strike="noStrike" kern="1200" dirty="0">
                          <a:solidFill>
                            <a:srgbClr val="405168"/>
                          </a:solidFill>
                          <a:effectLst/>
                          <a:latin typeface="Helvetica" pitchFamily="2" charset="0"/>
                          <a:ea typeface="+mn-ea"/>
                          <a:cs typeface="Arial" panose="020B0604020202020204" pitchFamily="34" charset="0"/>
                        </a:rPr>
                        <a:t>I began working as a scientist fifty years ago. At that time, we didn’t have the technology to perform complex experiments.</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GB"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You weren’t at the meeting yesterday. What happened?</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A long time ago, people didn’t know about global warming.</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GB" sz="1800" b="0" i="0" dirty="0">
                          <a:solidFill>
                            <a:srgbClr val="405168"/>
                          </a:solidFill>
                          <a:effectLst/>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 ​</a:t>
                      </a:r>
                      <a:endParaRPr lang="en-GB"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sz="1800" b="0" i="0" dirty="0">
                          <a:solidFill>
                            <a:srgbClr val="405168"/>
                          </a:solidFill>
                          <a:effectLst/>
                          <a:latin typeface="Helvetica" pitchFamily="2" charset="0"/>
                          <a:cs typeface="Arial" panose="020B0604020202020204" pitchFamily="34" charset="0"/>
                        </a:rPr>
                        <a:t>P</a:t>
                      </a:r>
                      <a:r>
                        <a:rPr lang="en-US" sz="1800" b="0" i="0" kern="1200" dirty="0">
                          <a:solidFill>
                            <a:srgbClr val="405168"/>
                          </a:solidFill>
                          <a:effectLst/>
                          <a:latin typeface="Helvetica" pitchFamily="2" charset="0"/>
                          <a:ea typeface="+mn-ea"/>
                          <a:cs typeface="Arial" panose="020B0604020202020204" pitchFamily="34" charset="0"/>
                        </a:rPr>
                        <a:t>resent perfect, past perfect, adjectives, </a:t>
                      </a:r>
                      <a:r>
                        <a:rPr lang="en-US" sz="1800" b="0" i="0" dirty="0">
                          <a:solidFill>
                            <a:srgbClr val="405168"/>
                          </a:solidFill>
                          <a:effectLst/>
                          <a:latin typeface="Helvetica" pitchFamily="2" charset="0"/>
                          <a:cs typeface="Arial" panose="020B0604020202020204" pitchFamily="34" charset="0"/>
                        </a:rPr>
                        <a:t>time phrases​</a:t>
                      </a:r>
                      <a:endParaRPr lang="en-US"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12708716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r>
                        <a:rPr lang="en-GB" sz="1800" b="1" i="0" u="none" strike="noStrike" kern="1200" dirty="0">
                          <a:solidFill>
                            <a:srgbClr val="405168"/>
                          </a:solidFill>
                          <a:effectLst/>
                          <a:latin typeface="Helvetica" pitchFamily="2" charset="0"/>
                          <a:ea typeface="+mn-ea"/>
                          <a:cs typeface="Arial" panose="020B0604020202020204" pitchFamily="34" charset="0"/>
                        </a:rPr>
                        <a:t>Due to unforeseen circumstances, the shop is closed.</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GB"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The cause of the damage was a fire in the forest.</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The marine life was destroyed as a consequence of pollution in the rivers.</a:t>
                      </a:r>
                      <a:endParaRPr lang="en-US" sz="1800" b="1" i="0" kern="1200" dirty="0">
                        <a:solidFill>
                          <a:srgbClr val="405168"/>
                        </a:solidFill>
                        <a:effectLst/>
                        <a:latin typeface="Helvetica" pitchFamily="2" charset="0"/>
                        <a:ea typeface="+mn-ea"/>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causes and consequences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Noun and verb forms, preposition (of, by), subordinating conjunction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902465237"/>
      </p:ext>
    </p:extLst>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8F135DB3-9235-4589-82E7-2305F89AEE6B}"/>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2459</TotalTime>
  <Words>1725</Words>
  <Application>Microsoft Macintosh PowerPoint</Application>
  <PresentationFormat>Widescreen</PresentationFormat>
  <Paragraphs>171</Paragraphs>
  <Slides>19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118</cp:revision>
  <dcterms:created xsi:type="dcterms:W3CDTF">2021-02-06T17:30:35Z</dcterms:created>
  <dcterms:modified xsi:type="dcterms:W3CDTF">2023-05-13T20:25:18Z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