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9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84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265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8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39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87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668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41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92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02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48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62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D32FD-01ED-48E3-BFD8-BD9AD8C511E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AA93822-5C86-4C18-A642-6208D73B091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94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BEF5B-F4D2-4ABE-996A-00ABC053D8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AE" sz="8800" dirty="0"/>
              <a:t>قرآن كريم</a:t>
            </a:r>
            <a:endParaRPr lang="en-US" sz="8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CAA826-EF9E-42B3-983C-CB74F22FD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5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خماسي 1"/>
          <p:cNvSpPr/>
          <p:nvPr/>
        </p:nvSpPr>
        <p:spPr>
          <a:xfrm>
            <a:off x="2305878" y="0"/>
            <a:ext cx="8925339" cy="4502426"/>
          </a:xfrm>
          <a:prstGeom prst="pentagon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1048645" name="مستطيل 2"/>
          <p:cNvSpPr/>
          <p:nvPr/>
        </p:nvSpPr>
        <p:spPr>
          <a:xfrm>
            <a:off x="4399148" y="936061"/>
            <a:ext cx="4738798" cy="20472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AE" sz="6600" b="1" cap="none" spc="0" dirty="0">
                <a:solidFill>
                  <a:srgbClr val="0000FF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الله ولي الذين آمنوا</a:t>
            </a:r>
            <a:endParaRPr lang="ar-SA" sz="6600" b="1" cap="none" spc="0" dirty="0">
              <a:solidFill>
                <a:srgbClr val="0000FF"/>
              </a:solidFill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8646" name="شبه منحرف 3"/>
          <p:cNvSpPr/>
          <p:nvPr/>
        </p:nvSpPr>
        <p:spPr>
          <a:xfrm>
            <a:off x="1559793" y="2077024"/>
            <a:ext cx="10376452" cy="1663413"/>
          </a:xfrm>
          <a:prstGeom prst="trapezoid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8647" name="مستطيل 4"/>
          <p:cNvSpPr/>
          <p:nvPr/>
        </p:nvSpPr>
        <p:spPr>
          <a:xfrm>
            <a:off x="8991995" y="2255829"/>
            <a:ext cx="1887056" cy="20472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AE" sz="6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القراءة</a:t>
            </a:r>
            <a:endParaRPr lang="ar-SA" sz="66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8648" name="مستطيل 5"/>
          <p:cNvSpPr/>
          <p:nvPr/>
        </p:nvSpPr>
        <p:spPr>
          <a:xfrm>
            <a:off x="2281324" y="2255829"/>
            <a:ext cx="2618025" cy="20472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AE" sz="6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قرآن كريم</a:t>
            </a:r>
            <a:endParaRPr lang="ar-SA" sz="66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97152" name="صورة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360" y="2109119"/>
            <a:ext cx="1631318" cy="1631318"/>
          </a:xfrm>
          <a:prstGeom prst="rect">
            <a:avLst/>
          </a:prstGeom>
        </p:spPr>
      </p:pic>
      <p:sp>
        <p:nvSpPr>
          <p:cNvPr id="1048649" name="مستطيل: زوايا مستديرة 9"/>
          <p:cNvSpPr/>
          <p:nvPr/>
        </p:nvSpPr>
        <p:spPr>
          <a:xfrm>
            <a:off x="318052" y="4810539"/>
            <a:ext cx="2683565" cy="178904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سيستغرق تنفيذ هذا الدرس حصة واحدة</a:t>
            </a:r>
          </a:p>
        </p:txBody>
      </p:sp>
      <p:sp>
        <p:nvSpPr>
          <p:cNvPr id="1048650" name="عنصر نائب لرقم الشريحة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2</a:t>
            </a:fld>
            <a:endParaRPr lang="en-US" dirty="0"/>
          </a:p>
        </p:txBody>
      </p:sp>
      <p:sp>
        <p:nvSpPr>
          <p:cNvPr id="1048651" name="مربع نص 12"/>
          <p:cNvSpPr txBox="1"/>
          <p:nvPr/>
        </p:nvSpPr>
        <p:spPr>
          <a:xfrm>
            <a:off x="3497716" y="4810539"/>
            <a:ext cx="8438529" cy="202184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نواتج التعلم :</a:t>
            </a:r>
          </a:p>
          <a:p>
            <a:pPr marL="457200" indent="-457200" algn="r" rtl="1">
              <a:buFontTx/>
              <a:buChar char="-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يحفظ الطالب الآيات الكريمة .</a:t>
            </a:r>
          </a:p>
          <a:p>
            <a:pPr marL="285750" indent="-285750" algn="r" rtl="1">
              <a:buFontTx/>
              <a:buChar char="-"/>
            </a:pPr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يحلل معانيها ضمن سياقاتها ملتفتاً إلى خصائص النص القرآني فيها </a:t>
            </a:r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AE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8652" name="زر الإجراء: الانتقال للصفحة الرئيسية 8">
            <a:hlinkClick r:id="rId3" action="ppaction://hlinksldjump" highlightClick="1"/>
          </p:cNvPr>
          <p:cNvSpPr/>
          <p:nvPr/>
        </p:nvSpPr>
        <p:spPr>
          <a:xfrm>
            <a:off x="28096" y="1208797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مربع نص 8"/>
          <p:cNvSpPr txBox="1"/>
          <p:nvPr/>
        </p:nvSpPr>
        <p:spPr>
          <a:xfrm>
            <a:off x="417443" y="4984889"/>
            <a:ext cx="11638720" cy="21869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جاءت الآية </a:t>
            </a:r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،(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لاَ إِكْرَاهَ فِي الدِّينِ قَد تَّبَيَّنَ الرُّشْدُ مِنَ الْغَيِّ </a:t>
            </a:r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)، </a:t>
            </a: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257</a:t>
            </a: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) من سورة البقرة    لتؤكد ولاية الله لمن اختار نور الهدى ، أو ولاية الطواغيت للذين اختاروا الغية والظلال في مشهد حي يستطيع القارئ أن يتخيله ، بأن يرى عالمين متقابلين من النور والظلام ، ويرى الناس منقسمين قسمين :قسم يخرج من الظلمات إلى النور فيهتدي فيه ويحيا ، وقسم يخرج من النور إلى الظلمات فيغيب فيها ويردى .</a:t>
            </a:r>
          </a:p>
        </p:txBody>
      </p:sp>
      <p:sp>
        <p:nvSpPr>
          <p:cNvPr id="1048654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3</a:t>
            </a:fld>
            <a:endParaRPr lang="en-US" dirty="0"/>
          </a:p>
        </p:txBody>
      </p:sp>
      <p:sp>
        <p:nvSpPr>
          <p:cNvPr id="1048655" name="مخطط انسيابي: معالجة متعاقبة 3"/>
          <p:cNvSpPr/>
          <p:nvPr/>
        </p:nvSpPr>
        <p:spPr>
          <a:xfrm>
            <a:off x="9551504" y="175134"/>
            <a:ext cx="2504660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الاستعداد لقراءة النص</a:t>
            </a:r>
          </a:p>
        </p:txBody>
      </p:sp>
      <p:sp>
        <p:nvSpPr>
          <p:cNvPr id="1048656" name="مستطيل 4"/>
          <p:cNvSpPr/>
          <p:nvPr/>
        </p:nvSpPr>
        <p:spPr>
          <a:xfrm>
            <a:off x="6399211" y="628671"/>
            <a:ext cx="2902225" cy="536745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التصوير في القرآن الكريم</a:t>
            </a:r>
          </a:p>
        </p:txBody>
      </p:sp>
      <p:sp>
        <p:nvSpPr>
          <p:cNvPr id="1048657" name="مربع نص 5"/>
          <p:cNvSpPr txBox="1"/>
          <p:nvPr/>
        </p:nvSpPr>
        <p:spPr>
          <a:xfrm>
            <a:off x="409228" y="1352048"/>
            <a:ext cx="11638720" cy="26060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يخاطب القرآن الكريم العقول وثير المشاعر والأحاسيس بأسلوبه الفذ وبيانه المعجز ، والصورة الفنية أداته المفضلة للتأثير والإقناع ، ومفهومها لا يقتصر على الصور البيانية من تشبيه واستعارة ، بل تشاركها عناصر أخرى من مكونات التركيب اللغوي ، تجعل المخاطب يتخيل المعنى المجرد في صورة ناطقة يتحسس فيها الحركة والحياة ، ويحول الحروف الجامدة إلى ريشة تنبع من رأسها الألوان المختلفة ، لتحيل المعاني إلى مشاهد يتأملها الخيال، ويدركها الشعور ، ويستوعبها العقل .</a:t>
            </a:r>
          </a:p>
        </p:txBody>
      </p:sp>
      <p:sp>
        <p:nvSpPr>
          <p:cNvPr id="1048658" name="مخطط انسيابي: معالجة متعاقبة 6"/>
          <p:cNvSpPr/>
          <p:nvPr/>
        </p:nvSpPr>
        <p:spPr>
          <a:xfrm>
            <a:off x="9543288" y="3598817"/>
            <a:ext cx="2504660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المهارة القرائية</a:t>
            </a:r>
          </a:p>
        </p:txBody>
      </p:sp>
      <p:sp>
        <p:nvSpPr>
          <p:cNvPr id="1048659" name="مستطيل 7"/>
          <p:cNvSpPr/>
          <p:nvPr/>
        </p:nvSpPr>
        <p:spPr>
          <a:xfrm>
            <a:off x="6390295" y="4103868"/>
            <a:ext cx="2902225" cy="536745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الصورة الفنية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048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4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4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048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3" grpId="0"/>
      <p:bldP spid="1048655" grpId="0" animBg="1"/>
      <p:bldP spid="1048656" grpId="0" animBg="1"/>
      <p:bldP spid="1048657" grpId="0"/>
      <p:bldP spid="1048658" grpId="0" animBg="1"/>
      <p:bldP spid="10486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4</a:t>
            </a:fld>
            <a:endParaRPr lang="en-US" dirty="0"/>
          </a:p>
        </p:txBody>
      </p:sp>
      <p:sp>
        <p:nvSpPr>
          <p:cNvPr id="1048661" name="مخطط انسيابي: معالجة متعاقبة 3"/>
          <p:cNvSpPr/>
          <p:nvPr/>
        </p:nvSpPr>
        <p:spPr>
          <a:xfrm>
            <a:off x="9551504" y="175134"/>
            <a:ext cx="2504660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المفردات والمعجم</a:t>
            </a:r>
          </a:p>
        </p:txBody>
      </p:sp>
      <p:sp>
        <p:nvSpPr>
          <p:cNvPr id="1048662" name="مستطيل 4"/>
          <p:cNvSpPr/>
          <p:nvPr/>
        </p:nvSpPr>
        <p:spPr>
          <a:xfrm>
            <a:off x="9153938" y="970344"/>
            <a:ext cx="2902225" cy="536745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المفردات</a:t>
            </a:r>
          </a:p>
        </p:txBody>
      </p:sp>
      <p:sp>
        <p:nvSpPr>
          <p:cNvPr id="1048663" name="مربع نص 5"/>
          <p:cNvSpPr txBox="1"/>
          <p:nvPr/>
        </p:nvSpPr>
        <p:spPr>
          <a:xfrm>
            <a:off x="417443" y="1689651"/>
            <a:ext cx="11638720" cy="13487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وليّ : </a:t>
            </a: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ولي : دنا واقترب ، وليه : جاء بعده ، ولي الشيء: ملك أمره ،وقام به ، ولي فلاناً : نصره ، ولي البلد : حكمها </a:t>
            </a:r>
          </a:p>
          <a:p>
            <a:pPr algn="just" rtl="1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 الولي : الناصر ، والنصير ، والمحب والحليف .</a:t>
            </a:r>
          </a:p>
        </p:txBody>
      </p:sp>
      <p:sp>
        <p:nvSpPr>
          <p:cNvPr id="1048664" name="مربع نص 6"/>
          <p:cNvSpPr txBox="1"/>
          <p:nvPr/>
        </p:nvSpPr>
        <p:spPr>
          <a:xfrm>
            <a:off x="417443" y="2819988"/>
            <a:ext cx="11638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الطاغوت : </a:t>
            </a: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المعتدي ، أو كثير الطغيان ، الشيطان ، كل رأس ضلال ، كل ما عبد من دون الله .</a:t>
            </a:r>
          </a:p>
        </p:txBody>
      </p:sp>
      <p:sp>
        <p:nvSpPr>
          <p:cNvPr id="1048665" name="مربع نص 7"/>
          <p:cNvSpPr txBox="1"/>
          <p:nvPr/>
        </p:nvSpPr>
        <p:spPr>
          <a:xfrm>
            <a:off x="417443" y="3516838"/>
            <a:ext cx="11638720" cy="9296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العروة : </a:t>
            </a: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من الإبريق مقبضه ، ومن الثوب ما يدخل فيه الزر عند شده ، وما يستمسك به ويستعصم به .</a:t>
            </a:r>
          </a:p>
        </p:txBody>
      </p:sp>
      <p:sp>
        <p:nvSpPr>
          <p:cNvPr id="1048666" name="مستطيل 8"/>
          <p:cNvSpPr/>
          <p:nvPr/>
        </p:nvSpPr>
        <p:spPr>
          <a:xfrm>
            <a:off x="9018104" y="4160894"/>
            <a:ext cx="2902225" cy="536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تطبيق على المفردات والمعجم </a:t>
            </a:r>
          </a:p>
        </p:txBody>
      </p:sp>
      <p:sp>
        <p:nvSpPr>
          <p:cNvPr id="1048667" name="مستطيل 9"/>
          <p:cNvSpPr/>
          <p:nvPr/>
        </p:nvSpPr>
        <p:spPr>
          <a:xfrm rot="20001893">
            <a:off x="11184849" y="5068957"/>
            <a:ext cx="699051" cy="3279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48668" name="مربع نص 10"/>
          <p:cNvSpPr txBox="1"/>
          <p:nvPr/>
        </p:nvSpPr>
        <p:spPr>
          <a:xfrm>
            <a:off x="-732144" y="5013020"/>
            <a:ext cx="11638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حدد من المعاني المعجمية لكلمة [ولي ] المعاني المناسبة لسياقها في الآية الكريمة :</a:t>
            </a:r>
          </a:p>
        </p:txBody>
      </p:sp>
      <p:sp>
        <p:nvSpPr>
          <p:cNvPr id="1048669" name="مخطط انسيابي: معالجة متعاقبة 11"/>
          <p:cNvSpPr/>
          <p:nvPr/>
        </p:nvSpPr>
        <p:spPr>
          <a:xfrm>
            <a:off x="10479640" y="5709870"/>
            <a:ext cx="1294438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ملك أمره</a:t>
            </a:r>
          </a:p>
        </p:txBody>
      </p:sp>
      <p:sp>
        <p:nvSpPr>
          <p:cNvPr id="1048670" name="مخطط انسيابي: معالجة متعاقبة 12"/>
          <p:cNvSpPr/>
          <p:nvPr/>
        </p:nvSpPr>
        <p:spPr>
          <a:xfrm>
            <a:off x="9153938" y="5709870"/>
            <a:ext cx="1134560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الناصر</a:t>
            </a:r>
          </a:p>
        </p:txBody>
      </p:sp>
      <p:sp>
        <p:nvSpPr>
          <p:cNvPr id="1048671" name="مخطط انسيابي: معالجة متعاقبة 13"/>
          <p:cNvSpPr/>
          <p:nvPr/>
        </p:nvSpPr>
        <p:spPr>
          <a:xfrm>
            <a:off x="7748949" y="5709870"/>
            <a:ext cx="1134560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النصير</a:t>
            </a:r>
          </a:p>
        </p:txBody>
      </p:sp>
      <p:sp>
        <p:nvSpPr>
          <p:cNvPr id="1048672" name="مخطط انسيابي: معالجة متعاقبة 14"/>
          <p:cNvSpPr/>
          <p:nvPr/>
        </p:nvSpPr>
        <p:spPr>
          <a:xfrm>
            <a:off x="6343960" y="5709870"/>
            <a:ext cx="1134560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المحب</a:t>
            </a:r>
          </a:p>
        </p:txBody>
      </p:sp>
      <p:sp>
        <p:nvSpPr>
          <p:cNvPr id="1048673" name="مخطط انسيابي: معالجة متعاقبة 15"/>
          <p:cNvSpPr/>
          <p:nvPr/>
        </p:nvSpPr>
        <p:spPr>
          <a:xfrm>
            <a:off x="4849924" y="5723025"/>
            <a:ext cx="1134560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الحليف</a:t>
            </a:r>
          </a:p>
        </p:txBody>
      </p:sp>
      <p:sp>
        <p:nvSpPr>
          <p:cNvPr id="1048674" name="مخطط انسيابي: معالجة متعاقبة 16"/>
          <p:cNvSpPr/>
          <p:nvPr/>
        </p:nvSpPr>
        <p:spPr>
          <a:xfrm>
            <a:off x="3524222" y="5733585"/>
            <a:ext cx="1134560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حافظهم</a:t>
            </a:r>
          </a:p>
        </p:txBody>
      </p:sp>
      <p:sp>
        <p:nvSpPr>
          <p:cNvPr id="1048675" name="مخطط انسيابي: معالجة متعاقبة 17"/>
          <p:cNvSpPr/>
          <p:nvPr/>
        </p:nvSpPr>
        <p:spPr>
          <a:xfrm>
            <a:off x="1385740" y="5733585"/>
            <a:ext cx="1770752" cy="61264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متولي أمورهم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0486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48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8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48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048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48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48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48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04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48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04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4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4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04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1" grpId="0" animBg="1"/>
      <p:bldP spid="1048662" grpId="0" animBg="1"/>
      <p:bldP spid="1048663" grpId="0"/>
      <p:bldP spid="1048664" grpId="0"/>
      <p:bldP spid="1048665" grpId="0"/>
      <p:bldP spid="1048666" grpId="0" animBg="1"/>
      <p:bldP spid="1048667" grpId="0" animBg="1"/>
      <p:bldP spid="1048668" grpId="0"/>
      <p:bldP spid="1048669" grpId="0" animBg="1"/>
      <p:bldP spid="1048670" grpId="0" animBg="1"/>
      <p:bldP spid="1048671" grpId="0" animBg="1"/>
      <p:bldP spid="1048672" grpId="0" animBg="1"/>
      <p:bldP spid="1048673" grpId="0" animBg="1"/>
      <p:bldP spid="1048674" grpId="0" animBg="1"/>
      <p:bldP spid="10486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5</a:t>
            </a:fld>
            <a:endParaRPr lang="en-US" dirty="0"/>
          </a:p>
        </p:txBody>
      </p:sp>
      <p:sp>
        <p:nvSpPr>
          <p:cNvPr id="1048677" name="مستطيل 3"/>
          <p:cNvSpPr/>
          <p:nvPr/>
        </p:nvSpPr>
        <p:spPr>
          <a:xfrm rot="20001893">
            <a:off x="11277317" y="320500"/>
            <a:ext cx="699051" cy="3279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48678" name="مربع نص 4"/>
          <p:cNvSpPr txBox="1"/>
          <p:nvPr/>
        </p:nvSpPr>
        <p:spPr>
          <a:xfrm>
            <a:off x="-485564" y="338279"/>
            <a:ext cx="1163872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هات مرادفات ما يأتي ، ثم ضعها في جمل من إنشائك :</a:t>
            </a:r>
          </a:p>
          <a:p>
            <a:pPr algn="just" rtl="1"/>
            <a:r>
              <a:rPr lang="ar-AE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 – استمسك ( المرادف :</a:t>
            </a:r>
          </a:p>
          <a:p>
            <a:pPr algn="just" rtl="1"/>
            <a:endParaRPr lang="ar-AE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AE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الجملة :</a:t>
            </a:r>
          </a:p>
          <a:p>
            <a:pPr algn="just" rtl="1"/>
            <a:endParaRPr lang="ar-AE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AE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 – الرشد ( المرادف :</a:t>
            </a:r>
          </a:p>
          <a:p>
            <a:pPr algn="just" rtl="1"/>
            <a:endParaRPr lang="ar-AE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AE" sz="28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الجملة </a:t>
            </a:r>
            <a:r>
              <a:rPr lang="ar-AE" sz="2800" b="1" dirty="0">
                <a:solidFill>
                  <a:srgbClr val="7030A0"/>
                </a:solidFill>
                <a:cs typeface="Akhbar MT" pitchFamily="2" charset="-78"/>
              </a:rPr>
              <a:t>:</a:t>
            </a:r>
          </a:p>
        </p:txBody>
      </p:sp>
      <p:sp>
        <p:nvSpPr>
          <p:cNvPr id="1048679" name="مستطيل 5"/>
          <p:cNvSpPr/>
          <p:nvPr/>
        </p:nvSpPr>
        <p:spPr>
          <a:xfrm>
            <a:off x="9018104" y="4160894"/>
            <a:ext cx="2902225" cy="536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حفظ الآية الكريمة</a:t>
            </a:r>
          </a:p>
        </p:txBody>
      </p:sp>
      <p:sp>
        <p:nvSpPr>
          <p:cNvPr id="1048680" name="مربع نص 6"/>
          <p:cNvSpPr txBox="1"/>
          <p:nvPr/>
        </p:nvSpPr>
        <p:spPr>
          <a:xfrm>
            <a:off x="281609" y="5155113"/>
            <a:ext cx="1163872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أنصت بخشوع إلى المقرئ الذي تفضل سماع تلاوته ، وهو يتلو الآيتين الكريمتين واحفظهما ، ثم استظهرهما غيباً </a:t>
            </a:r>
          </a:p>
          <a:p>
            <a:pPr algn="just" rtl="1"/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الصف .</a:t>
            </a:r>
          </a:p>
        </p:txBody>
      </p:sp>
      <p:sp>
        <p:nvSpPr>
          <p:cNvPr id="1048681" name="مربع نص 7"/>
          <p:cNvSpPr txBox="1"/>
          <p:nvPr/>
        </p:nvSpPr>
        <p:spPr>
          <a:xfrm>
            <a:off x="4343400" y="2047461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AE" dirty="0"/>
          </a:p>
        </p:txBody>
      </p:sp>
      <p:sp>
        <p:nvSpPr>
          <p:cNvPr id="1048682" name="مربع نص 8"/>
          <p:cNvSpPr txBox="1"/>
          <p:nvPr/>
        </p:nvSpPr>
        <p:spPr>
          <a:xfrm>
            <a:off x="4510098" y="787782"/>
            <a:ext cx="402385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اسْتَمْسَكَ بالشيءِ : مَسَكَ به بقوَّة</a:t>
            </a:r>
          </a:p>
        </p:txBody>
      </p:sp>
      <p:sp>
        <p:nvSpPr>
          <p:cNvPr id="1048683" name="مربع نص 9"/>
          <p:cNvSpPr txBox="1"/>
          <p:nvPr/>
        </p:nvSpPr>
        <p:spPr>
          <a:xfrm>
            <a:off x="6174812" y="1647352"/>
            <a:ext cx="332655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اسْتَمْسِكْ بما أمرك الله به .</a:t>
            </a:r>
          </a:p>
        </p:txBody>
      </p:sp>
      <p:sp>
        <p:nvSpPr>
          <p:cNvPr id="1048684" name="مربع نص 10"/>
          <p:cNvSpPr txBox="1"/>
          <p:nvPr/>
        </p:nvSpPr>
        <p:spPr>
          <a:xfrm>
            <a:off x="476093" y="2483437"/>
            <a:ext cx="818044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رشد الرَّجُلُ : أَصابَ ، اِهْتَدَى ، اِسْتَقامَ ، عَرَفَ طَريقَ الرَّشادِ ( العقل )</a:t>
            </a:r>
          </a:p>
        </p:txBody>
      </p:sp>
      <p:sp>
        <p:nvSpPr>
          <p:cNvPr id="1048685" name="مربع نص 11"/>
          <p:cNvSpPr txBox="1"/>
          <p:nvPr/>
        </p:nvSpPr>
        <p:spPr>
          <a:xfrm>
            <a:off x="3723777" y="3319522"/>
            <a:ext cx="493276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عاد الرجل إلى رشده بعد أن عرف الحق 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4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4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048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4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7" grpId="0" animBg="1"/>
      <p:bldP spid="1048678" grpId="0"/>
      <p:bldP spid="1048679" grpId="0" animBg="1"/>
      <p:bldP spid="10486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6</a:t>
            </a:fld>
            <a:endParaRPr lang="en-US" dirty="0"/>
          </a:p>
        </p:txBody>
      </p:sp>
      <p:sp>
        <p:nvSpPr>
          <p:cNvPr id="1048687" name="مخطط انسيابي: معالجة متعاقبة 3"/>
          <p:cNvSpPr/>
          <p:nvPr/>
        </p:nvSpPr>
        <p:spPr>
          <a:xfrm>
            <a:off x="9551504" y="175134"/>
            <a:ext cx="2504660" cy="612648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في أثناء القراءة</a:t>
            </a:r>
          </a:p>
        </p:txBody>
      </p:sp>
      <p:sp>
        <p:nvSpPr>
          <p:cNvPr id="1048688" name="مستطيل 4"/>
          <p:cNvSpPr/>
          <p:nvPr/>
        </p:nvSpPr>
        <p:spPr>
          <a:xfrm rot="20001893">
            <a:off x="11580993" y="1107872"/>
            <a:ext cx="442273" cy="2339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48689" name="مربع نص 5"/>
          <p:cNvSpPr txBox="1"/>
          <p:nvPr/>
        </p:nvSpPr>
        <p:spPr>
          <a:xfrm>
            <a:off x="531812" y="1224826"/>
            <a:ext cx="11520419" cy="46474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اتلُ الآيات الكريمة مقتدياً بالتلاوة القدوة مستعيذاً بالله من الشيطان الرجيم ، وتبصر في الصورتين المتقابلتين</a:t>
            </a:r>
          </a:p>
          <a:p>
            <a:pPr algn="just" rtl="1"/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للمؤمنين والكافرين .</a:t>
            </a:r>
          </a:p>
          <a:p>
            <a:pPr algn="just" rtl="1"/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تعالى في سورة البقرة : </a:t>
            </a:r>
          </a:p>
          <a:p>
            <a:pPr algn="just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</a:t>
            </a:r>
            <a:r>
              <a:rPr lang="ar-SA" sz="3200" b="1" dirty="0">
                <a:solidFill>
                  <a:srgbClr val="468847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لاَ إِكْرَاهَ فِي الدِّينِ قَد تَّبَيَّنَ الرُّشْدُ مِنَ الْغَيِّ فَمَنْ يَكْفُرْ بِالطَّاغُوتِ وَيُؤْمِن بِاللّهِ فَقَدِ اسْتَمْسَكَ بِالْعُرْوَةِ الْوُثْقَىَ لاَ انفِصَامَ لَهَا وَاللّهُ سَمِيعٌ عَلِيم [265] اللّهُ وَلِيُّ الَّذِينَ آمَنُواْ يُخْرِجُهُم مِّنَ الظُّلُمَاتِ إِلَى النُّوُرِ وَالَّذِينَ كَفَرُواْ أَوْلِيَآؤُهُمُ الطَّاغُوتُ يُخْرِجُونَهُم مِّنَ النُّورِ إِلَى الظُّلُمَاتِ أُوْلَـئِكَ أَصْحَابُ النَّارِ هُمْ فيها خالدون [257]</a:t>
            </a:r>
            <a:r>
              <a:rPr lang="ar-AE" sz="3200" b="1" dirty="0">
                <a:solidFill>
                  <a:srgbClr val="468847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البقرة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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 </a:t>
            </a:r>
            <a:endParaRPr lang="ar-AE" sz="2800" b="1" dirty="0">
              <a:solidFill>
                <a:srgbClr val="8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97153" name="صورة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098" y="4518651"/>
            <a:ext cx="4384796" cy="2103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7" grpId="0" animBg="1"/>
      <p:bldP spid="1048688" grpId="0" animBg="1"/>
      <p:bldP spid="10486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7</a:t>
            </a:fld>
            <a:endParaRPr lang="en-US" dirty="0"/>
          </a:p>
        </p:txBody>
      </p:sp>
      <p:sp>
        <p:nvSpPr>
          <p:cNvPr id="1048691" name="مخطط انسيابي: معالجة متعاقبة 3"/>
          <p:cNvSpPr/>
          <p:nvPr/>
        </p:nvSpPr>
        <p:spPr>
          <a:xfrm>
            <a:off x="9551504" y="175134"/>
            <a:ext cx="2504660" cy="612648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بعد القراءة</a:t>
            </a:r>
          </a:p>
        </p:txBody>
      </p:sp>
      <p:sp>
        <p:nvSpPr>
          <p:cNvPr id="1048692" name="مستطيل 4"/>
          <p:cNvSpPr/>
          <p:nvPr/>
        </p:nvSpPr>
        <p:spPr>
          <a:xfrm>
            <a:off x="6930886" y="884534"/>
            <a:ext cx="2902225" cy="536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حول النص ولغته</a:t>
            </a:r>
          </a:p>
        </p:txBody>
      </p:sp>
      <p:sp>
        <p:nvSpPr>
          <p:cNvPr id="1048693" name="مربع نص 5"/>
          <p:cNvSpPr txBox="1"/>
          <p:nvPr/>
        </p:nvSpPr>
        <p:spPr>
          <a:xfrm>
            <a:off x="417444" y="1805626"/>
            <a:ext cx="1163872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en-US" sz="2800" b="1" dirty="0">
                <a:solidFill>
                  <a:srgbClr val="0033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AE" sz="2800" b="1" dirty="0">
                <a:solidFill>
                  <a:srgbClr val="0033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-بدأت الآية الكريمة بحقيقة قاطعة </a:t>
            </a:r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،(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لاَ إِكْرَاهَ فِي الدِّينِ قَد تَّبَيَّنَ الرُّشْدُ مِنَ الْغَيِّ </a:t>
            </a:r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)، </a:t>
            </a:r>
            <a:r>
              <a:rPr lang="ar-AE" sz="2800" b="1" dirty="0">
                <a:solidFill>
                  <a:srgbClr val="0033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ثم فصلت الإجمال موظفة التضادين</a:t>
            </a:r>
          </a:p>
          <a:p>
            <a:pPr algn="just" rtl="1"/>
            <a:r>
              <a:rPr lang="ar-AE" sz="2800" b="1" dirty="0">
                <a:solidFill>
                  <a:srgbClr val="0033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بين الألفاظ . مثل لذلك مما في الآيتين :</a:t>
            </a:r>
          </a:p>
        </p:txBody>
      </p:sp>
      <p:sp>
        <p:nvSpPr>
          <p:cNvPr id="1048694" name="مربع نص 6"/>
          <p:cNvSpPr txBox="1"/>
          <p:nvPr/>
        </p:nvSpPr>
        <p:spPr>
          <a:xfrm>
            <a:off x="417444" y="3354871"/>
            <a:ext cx="1163872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en-US" sz="2800" b="1" dirty="0">
                <a:solidFill>
                  <a:srgbClr val="0033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AE" sz="2800" b="1" dirty="0">
                <a:solidFill>
                  <a:srgbClr val="0033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 بمَ توحي صيغتا الإفراد والجمع مما تحته خط ؟ اكتب فقرة في ذلك :</a:t>
            </a:r>
          </a:p>
          <a:p>
            <a:pPr algn="just" rtl="1"/>
            <a:endParaRPr lang="ar-AE" sz="2800" b="1" dirty="0">
              <a:solidFill>
                <a:srgbClr val="0033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اللّهُ وَلِيُّ الَّذِينَ آمَنُواْ يُخْرِجُهُم مِّنَ </a:t>
            </a:r>
            <a:r>
              <a:rPr lang="ar-SA" sz="2800" b="1" u="sng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الظُّلُمَاتِ إِلَى النُّوُرِ 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وَالَّذِينَ كَفَرُواْ </a:t>
            </a:r>
            <a:r>
              <a:rPr lang="ar-SA" sz="2800" b="1" u="sng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أَوْلِيَآؤُهُمُ</a:t>
            </a:r>
            <a:r>
              <a:rPr lang="ar-SA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الطَّاغُوتُ يُخْرِجُونَهُم </a:t>
            </a:r>
            <a:r>
              <a:rPr lang="ar-AE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</a:p>
        </p:txBody>
      </p:sp>
      <p:sp>
        <p:nvSpPr>
          <p:cNvPr id="1048695" name="مربع نص 8"/>
          <p:cNvSpPr txBox="1"/>
          <p:nvPr/>
        </p:nvSpPr>
        <p:spPr>
          <a:xfrm>
            <a:off x="10694505" y="5724939"/>
            <a:ext cx="18473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endParaRPr lang="ar-AE" sz="2800" b="1" dirty="0">
              <a:solidFill>
                <a:schemeClr val="accent4">
                  <a:lumMod val="75000"/>
                </a:schemeClr>
              </a:solidFill>
              <a:cs typeface="Akhbar MT" pitchFamily="2" charset="-78"/>
            </a:endParaRPr>
          </a:p>
        </p:txBody>
      </p:sp>
      <p:sp>
        <p:nvSpPr>
          <p:cNvPr id="1048696" name="مستطيل 9"/>
          <p:cNvSpPr/>
          <p:nvPr/>
        </p:nvSpPr>
        <p:spPr>
          <a:xfrm>
            <a:off x="845745" y="4793123"/>
            <a:ext cx="1133515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أفرد النور وجمع الظلمات لأن الحق واحد لا يتعدد وأما طرق الضلال فكثيرة ومتشعبة .</a:t>
            </a:r>
          </a:p>
          <a:p>
            <a:pPr algn="r" rtl="1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أي أنّ الله سبحانه وتعالى ناصر المؤمنين وحافظهم ومتولي أمرهم يخرجهم من ظلمات الكفر والضلالة إلى</a:t>
            </a:r>
          </a:p>
          <a:p>
            <a:pPr algn="r" rtl="1"/>
            <a:r>
              <a:rPr lang="ar-AE" sz="28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نور الإيمان والهداية . أما الكافرون فأولياؤهم الشياطين يخرجونهم من نور الإيمان إلى ظلمات الشك والضلال .</a:t>
            </a:r>
          </a:p>
        </p:txBody>
      </p:sp>
      <p:sp>
        <p:nvSpPr>
          <p:cNvPr id="1048697" name="مربع نص 10"/>
          <p:cNvSpPr txBox="1"/>
          <p:nvPr/>
        </p:nvSpPr>
        <p:spPr>
          <a:xfrm>
            <a:off x="5930482" y="2656741"/>
            <a:ext cx="176041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الرشد / الغي </a:t>
            </a:r>
          </a:p>
        </p:txBody>
      </p:sp>
      <p:sp>
        <p:nvSpPr>
          <p:cNvPr id="1048698" name="مربع نص 11"/>
          <p:cNvSpPr txBox="1"/>
          <p:nvPr/>
        </p:nvSpPr>
        <p:spPr>
          <a:xfrm>
            <a:off x="3564276" y="2682789"/>
            <a:ext cx="213552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الظلمات / النور </a:t>
            </a:r>
          </a:p>
        </p:txBody>
      </p:sp>
      <p:sp>
        <p:nvSpPr>
          <p:cNvPr id="1048699" name="مربع نص 12"/>
          <p:cNvSpPr txBox="1"/>
          <p:nvPr/>
        </p:nvSpPr>
        <p:spPr>
          <a:xfrm>
            <a:off x="1311579" y="2682789"/>
            <a:ext cx="166263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يكفر / يؤمن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048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4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4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1" grpId="0" animBg="1"/>
      <p:bldP spid="1048692" grpId="0" animBg="1"/>
      <p:bldP spid="1048693" grpId="0"/>
      <p:bldP spid="1048694" grpId="0"/>
      <p:bldP spid="10486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8</a:t>
            </a:fld>
            <a:endParaRPr lang="en-US" dirty="0"/>
          </a:p>
        </p:txBody>
      </p:sp>
      <p:sp>
        <p:nvSpPr>
          <p:cNvPr id="1048701" name="مربع نص 4"/>
          <p:cNvSpPr txBox="1"/>
          <p:nvPr/>
        </p:nvSpPr>
        <p:spPr>
          <a:xfrm>
            <a:off x="531812" y="1081516"/>
            <a:ext cx="1163872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en-US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 بعد تفهمك لإرشادات الآيتين الكريمتين اعقد مقارنة بين </a:t>
            </a:r>
            <a:r>
              <a:rPr lang="ar-AE" sz="2800" b="1" dirty="0" err="1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سلوكات</a:t>
            </a:r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شخصين : شخص يتصرف في حياته</a:t>
            </a:r>
          </a:p>
          <a:p>
            <a:pPr algn="just" rtl="1"/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مع الاخرين على ضوء النور الذي تقرره الآيتان وشخص يخالف هدى الآيتين المرمتين ، تخيل يوماً في حياة كل</a:t>
            </a:r>
          </a:p>
          <a:p>
            <a:pPr algn="just" rtl="1"/>
            <a:r>
              <a:rPr lang="ar-AE" sz="2800" b="1" dirty="0">
                <a:solidFill>
                  <a:srgbClr val="8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منهما . واعقد المقارنة. </a:t>
            </a:r>
          </a:p>
        </p:txBody>
      </p:sp>
      <p:sp>
        <p:nvSpPr>
          <p:cNvPr id="1048702" name="مربع نص 5"/>
          <p:cNvSpPr txBox="1"/>
          <p:nvPr/>
        </p:nvSpPr>
        <p:spPr>
          <a:xfrm rot="19994190">
            <a:off x="6016608" y="3351969"/>
            <a:ext cx="2260555" cy="1015663"/>
          </a:xfrm>
          <a:prstGeom prst="rect">
            <a:avLst/>
          </a:prstGeom>
          <a:solidFill>
            <a:srgbClr val="CCFF99"/>
          </a:solidFill>
        </p:spPr>
        <p:txBody>
          <a:bodyPr wrap="none" rtlCol="1">
            <a:spAutoFit/>
          </a:bodyPr>
          <a:lstStyle/>
          <a:p>
            <a:pPr algn="r" rtl="1"/>
            <a:r>
              <a:rPr lang="ar-AE" sz="6000" b="1" dirty="0">
                <a:solidFill>
                  <a:srgbClr val="FF0000"/>
                </a:solidFill>
                <a:cs typeface="Akhbar MT" pitchFamily="2" charset="-78"/>
              </a:rPr>
              <a:t>نشاط صفي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4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9</a:t>
            </a:fld>
            <a:endParaRPr lang="en-US" dirty="0"/>
          </a:p>
        </p:txBody>
      </p:sp>
      <p:sp>
        <p:nvSpPr>
          <p:cNvPr id="1048704" name="مخطط انسيابي: معالجة متعاقبة 3"/>
          <p:cNvSpPr/>
          <p:nvPr/>
        </p:nvSpPr>
        <p:spPr>
          <a:xfrm>
            <a:off x="9551504" y="175134"/>
            <a:ext cx="2504660" cy="612648"/>
          </a:xfrm>
          <a:prstGeom prst="flowChartAlternateProcess">
            <a:avLst/>
          </a:prstGeom>
          <a:solidFill>
            <a:srgbClr val="FF99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حول قارئ النص</a:t>
            </a:r>
          </a:p>
        </p:txBody>
      </p:sp>
      <p:sp>
        <p:nvSpPr>
          <p:cNvPr id="1048705" name="مربع نص 4"/>
          <p:cNvSpPr txBox="1"/>
          <p:nvPr/>
        </p:nvSpPr>
        <p:spPr>
          <a:xfrm>
            <a:off x="0" y="970344"/>
            <a:ext cx="116387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 تصف علاقتك بالقرآن الكريم ؟ هل تحفظ  منه شيئاً ؟ هل تقرأ منه شيئاً كل يومٍ ؟</a:t>
            </a:r>
          </a:p>
        </p:txBody>
      </p:sp>
      <p:sp>
        <p:nvSpPr>
          <p:cNvPr id="1048706" name="مستطيل 5"/>
          <p:cNvSpPr/>
          <p:nvPr/>
        </p:nvSpPr>
        <p:spPr>
          <a:xfrm>
            <a:off x="4721088" y="1737681"/>
            <a:ext cx="4177746" cy="536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 شفوية باللغة العربية الفصيحة</a:t>
            </a:r>
          </a:p>
        </p:txBody>
      </p:sp>
      <p:sp>
        <p:nvSpPr>
          <p:cNvPr id="1048707" name="مربع نص 6"/>
          <p:cNvSpPr txBox="1"/>
          <p:nvPr/>
        </p:nvSpPr>
        <p:spPr>
          <a:xfrm>
            <a:off x="331304" y="2785739"/>
            <a:ext cx="1163872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AE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هل مررت بموقف شعرت فيه بقربك من الله ؟ وأن قلبك ممتلئ بالرضى والراحة ؟</a:t>
            </a:r>
          </a:p>
          <a:p>
            <a:pPr algn="just" rtl="1"/>
            <a:r>
              <a:rPr lang="ar-AE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تحدث عن هذا الموقف لزملائك .</a:t>
            </a:r>
          </a:p>
        </p:txBody>
      </p:sp>
      <p:sp>
        <p:nvSpPr>
          <p:cNvPr id="1048708" name="مستطيل 7"/>
          <p:cNvSpPr/>
          <p:nvPr/>
        </p:nvSpPr>
        <p:spPr>
          <a:xfrm>
            <a:off x="4793975" y="4278904"/>
            <a:ext cx="4177746" cy="536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b="1" dirty="0">
                <a:solidFill>
                  <a:schemeClr val="dk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الإجابة شفوية باللغة العربية الفصيحة</a:t>
            </a:r>
          </a:p>
        </p:txBody>
      </p:sp>
      <p:pic>
        <p:nvPicPr>
          <p:cNvPr id="2097154" name="صورة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86312">
            <a:off x="1456082" y="3500000"/>
            <a:ext cx="1905000" cy="2400300"/>
          </a:xfrm>
          <a:prstGeom prst="rect">
            <a:avLst/>
          </a:prstGeom>
        </p:spPr>
      </p:pic>
      <p:sp>
        <p:nvSpPr>
          <p:cNvPr id="1048709" name="مخطط انسيابي: معالجة متعاقبة 10"/>
          <p:cNvSpPr/>
          <p:nvPr/>
        </p:nvSpPr>
        <p:spPr>
          <a:xfrm>
            <a:off x="6399211" y="248073"/>
            <a:ext cx="2842590" cy="612648"/>
          </a:xfrm>
          <a:prstGeom prst="flowChartAlternateProcess">
            <a:avLst/>
          </a:prstGeom>
          <a:solidFill>
            <a:srgbClr val="FF7C8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في أثناء قراءة النص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048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10487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4" grpId="0" animBg="1"/>
      <p:bldP spid="1048705" grpId="0"/>
      <p:bldP spid="1048706" grpId="0" animBg="1"/>
      <p:bldP spid="1048707" grpId="0"/>
      <p:bldP spid="1048708" grpId="0" animBg="1"/>
      <p:bldP spid="104870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10</a:t>
            </a:fld>
            <a:endParaRPr lang="en-US" dirty="0"/>
          </a:p>
        </p:txBody>
      </p:sp>
      <p:sp>
        <p:nvSpPr>
          <p:cNvPr id="1048711" name="مستطيل 3"/>
          <p:cNvSpPr/>
          <p:nvPr/>
        </p:nvSpPr>
        <p:spPr>
          <a:xfrm>
            <a:off x="5192258" y="229577"/>
            <a:ext cx="2980303" cy="923330"/>
          </a:xfrm>
          <a:prstGeom prst="rect">
            <a:avLst/>
          </a:prstGeom>
          <a:solidFill>
            <a:srgbClr val="CCFF99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نصوص رديفة</a:t>
            </a:r>
            <a:endParaRPr lang="ar-SA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8712" name="مستطيل 4"/>
          <p:cNvSpPr/>
          <p:nvPr/>
        </p:nvSpPr>
        <p:spPr>
          <a:xfrm>
            <a:off x="669370" y="1626330"/>
            <a:ext cx="112063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solidFill>
                  <a:srgbClr val="468847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</a:t>
            </a:r>
            <a:r>
              <a:rPr lang="ar-AE" sz="3200" b="1" dirty="0">
                <a:solidFill>
                  <a:srgbClr val="468847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أَلَمْ تَرَ إِلَى الَّذِي حَاجَّ إِبْرَاهِيمَ فِي رَبِّهِ أَنْ آتَاهُ اللَّهُ الْمُلْكَ إِذْ قَالَ إِبْرَاهِيمُ رَبِّيَ الَّذِي يُحْيِي وَيُمِيتُ قَالَ أَنَا أُحْيِي وَأُمِيتُ ۖ قَالَ إِبْرَاهِيمُ فَإِنَّ اللَّهَ يَأْتِي بِالشَّمْسِ مِنَ الْمَشْرِقِ فَأْتِ بِهَا مِنَ الْمَغْرِبِ فَبُهِتَ الَّذِي كَفَرَ ۗ وَاللَّهُ لَا يَهْدِي الْقَوْمَ الظَّالِمِينَ </a:t>
            </a:r>
            <a:r>
              <a:rPr lang="ar-AE" sz="3200" b="1" dirty="0">
                <a:solidFill>
                  <a:srgbClr val="468847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 البقرة</a:t>
            </a:r>
            <a:r>
              <a:rPr lang="ar-AE" sz="3200" b="1" dirty="0">
                <a:solidFill>
                  <a:srgbClr val="468847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(258)</a:t>
            </a:r>
            <a:endParaRPr lang="ar-AE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8713" name="مستطيل 8"/>
          <p:cNvSpPr/>
          <p:nvPr/>
        </p:nvSpPr>
        <p:spPr>
          <a:xfrm>
            <a:off x="796060" y="3881069"/>
            <a:ext cx="109529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AE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</a:t>
            </a:r>
            <a:r>
              <a:rPr lang="ar-AE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فَسُبْحَانَ اللَّهِ حِينَ تُمْسُونَ وَحِينَ تُصْبِحُونَ (17) وَلَهُ الْحَمْدُ فِي السَّمَاوَاتِ وَالْأَرْضِ وَعَشِيًّا وَحِينَ تُظْهِرُونَ (18) يُخْرِجُ الْحَيَّ مِنَ الْمَيِّتِ وَيُخْرِجُ الْمَيِّتَ مِنَ الْحَيِّ وَيُحْيِي الْأَرْضَ بَعْدَ مَوْتِهَا ۚ وَكَذَلِكَ تُخْرَجُونَ (19) وَمِنْ آيَاتِهِ أَنْ خَلَقَكُم مِّن تُرَابٍ ثُمَّ إِذَا أَنتُم بَشَرٌ تَنتَشِرُونَ (20)</a:t>
            </a:r>
            <a:r>
              <a:rPr lang="ar-AE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 الروم</a:t>
            </a:r>
            <a:endParaRPr lang="ar-AE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487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0487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1" grpId="0" animBg="1"/>
      <p:bldP spid="1048712" grpId="0"/>
      <p:bldP spid="10487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11</a:t>
            </a:fld>
            <a:endParaRPr lang="en-US" dirty="0"/>
          </a:p>
        </p:txBody>
      </p:sp>
      <p:sp>
        <p:nvSpPr>
          <p:cNvPr id="1048715" name="مستطيل 3"/>
          <p:cNvSpPr/>
          <p:nvPr/>
        </p:nvSpPr>
        <p:spPr>
          <a:xfrm>
            <a:off x="1024660" y="1152907"/>
            <a:ext cx="109529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 كَلَّا إِذَا دُكَّتِ الْأَرْضُ دَكًّا </a:t>
            </a:r>
            <a:r>
              <a:rPr lang="ar-AE" sz="32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دَكًّا</a:t>
            </a:r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 (21) وَجَاءَ رَبُّكَ وَالْمَلَكُ صَفًّا </a:t>
            </a:r>
            <a:r>
              <a:rPr lang="ar-AE" sz="32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صَفًّا</a:t>
            </a:r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 (22)َجِيءَ يَوْمَئِذٍ بِجَهَنَّمَ ۚ يَوْمَئِذٍ يَتَذَكَّرُ الْإِنسَانُ </a:t>
            </a:r>
            <a:r>
              <a:rPr lang="ar-AE" sz="32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وَأَنَّىٰ</a:t>
            </a:r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 لَهُ </a:t>
            </a:r>
            <a:r>
              <a:rPr lang="ar-AE" sz="32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الذِّكْرَىٰ</a:t>
            </a:r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 (23) يَقُولُ يَا لَيْتَنِي قَدَّمْتُ لِحَيَاتِي (24) فَيَوْمَئِذٍ لَّا يُعَذِّبُ عَذَابَهُ أَحَدٌ (25) وَلَا يُوثِقُ وَثَاقَهُ أَحَدٌ (26) يَا أَيَّتُهَا النَّفْسُ الْمُطْمَئِنَّةُ (27) ارْجِعِي </a:t>
            </a:r>
            <a:r>
              <a:rPr lang="ar-AE" sz="3200" b="1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إِلَىٰ</a:t>
            </a:r>
            <a:r>
              <a:rPr lang="ar-AE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 رَبِّكِ رَاضِيَةً مَّرْضِيَّةً (28) فَادْخُلِي فِي عِبَادِي (29) وَادْخُلِي جَنَّتِي ( 30) الفجر</a:t>
            </a:r>
            <a:endParaRPr lang="ar-AE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8716" name="مستطيل 4"/>
          <p:cNvSpPr/>
          <p:nvPr/>
        </p:nvSpPr>
        <p:spPr>
          <a:xfrm>
            <a:off x="1024660" y="3869603"/>
            <a:ext cx="109529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AE" sz="3200" b="1" dirty="0">
                <a:solidFill>
                  <a:schemeClr val="tx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وَالْعَادِيَاتِ ضَبْحًا (1) فَالْمُورِيَاتِ قَدْحًا (2) فَالْمُغِيرَاتِ صُبْحًا (3) فَأَثَرْنَ بِهِ نَقْعًا (4) فَوَسَطْنَ بِهِ جَمْعًا (5) إِنَّ الْإِنسَانَ لِرَبِّهِ لَكَنُودٌ (6) وَإِنَّهُ </a:t>
            </a:r>
            <a:r>
              <a:rPr lang="ar-AE" sz="3200" b="1" dirty="0" err="1">
                <a:solidFill>
                  <a:schemeClr val="tx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عَلَىٰ</a:t>
            </a:r>
            <a:r>
              <a:rPr lang="ar-AE" sz="3200" b="1" dirty="0">
                <a:solidFill>
                  <a:schemeClr val="tx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AGA Arabesque" panose="05010101010101010101" pitchFamily="2" charset="2"/>
              </a:rPr>
              <a:t> ذَٰلِكَ لَشَهِيدٌ (7) وَإِنَّهُ لِحُبِّ الْخَيْرِ لَشَدِيدٌ (8) ۞ أَفَلَا يَعْلَمُ إِذَا بُعْثِرَ مَا فِي الْقُبُورِ (9) وَحُصِّلَ مَا فِي الصُّدُورِ (10) إِنَّ رَبَّهُم بِهِمْ يَوْمَئِذٍ لَّخَبِيرٌ (11</a:t>
            </a:r>
            <a:endParaRPr lang="ar-AE" sz="3200" b="1" dirty="0">
              <a:solidFill>
                <a:schemeClr val="tx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5" grpId="0"/>
      <p:bldP spid="1048716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</TotalTime>
  <Words>987</Words>
  <Application>Microsoft Office PowerPoint</Application>
  <PresentationFormat>Widescreen</PresentationFormat>
  <Paragraphs>90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Gallery</vt:lpstr>
      <vt:lpstr>قرآن كريم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قرآن كريم</dc:title>
  <dc:creator>USER</dc:creator>
  <cp:lastModifiedBy>asifhammoud1978@gmail.com</cp:lastModifiedBy>
  <cp:revision>2</cp:revision>
  <dcterms:created xsi:type="dcterms:W3CDTF">2020-08-16T07:52:19Z</dcterms:created>
  <dcterms:modified xsi:type="dcterms:W3CDTF">2024-09-04T20:40:31Z</dcterms:modified>
</cp:coreProperties>
</file>